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AEF6-3AEB-4E3A-9399-41E8B005ABB5}" type="datetimeFigureOut">
              <a:rPr lang="en-US" smtClean="0"/>
              <a:pPr/>
              <a:t>3/19/2018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8FEE-FDC6-48D1-A664-7339306787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A </a:t>
            </a:r>
            <a:r>
              <a:rPr lang="en-IN" dirty="0" smtClean="0"/>
              <a:t>matrix</a:t>
            </a:r>
            <a:r>
              <a:rPr lang="en-IN" dirty="0"/>
              <a:t> is a two-dimensional data object made of m rows and n columns, therefore having total m x n values. If most of the elements of the matrix have </a:t>
            </a:r>
            <a:r>
              <a:rPr lang="en-IN" b="1" dirty="0"/>
              <a:t>0 value</a:t>
            </a:r>
            <a:r>
              <a:rPr lang="en-IN" dirty="0"/>
              <a:t>, then it is called a sparse matrix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/>
              <a:t>Example:</a:t>
            </a:r>
          </a:p>
          <a:p>
            <a:pPr lvl="6">
              <a:buNone/>
            </a:pPr>
            <a:r>
              <a:rPr lang="en-IN" sz="2400" dirty="0" smtClean="0"/>
              <a:t> 0 0 3 0 4</a:t>
            </a:r>
          </a:p>
          <a:p>
            <a:pPr lvl="6">
              <a:buNone/>
            </a:pPr>
            <a:r>
              <a:rPr lang="en-IN" sz="2400" dirty="0" smtClean="0"/>
              <a:t> 0 0 5 7 0</a:t>
            </a:r>
          </a:p>
          <a:p>
            <a:pPr lvl="6">
              <a:buNone/>
            </a:pPr>
            <a:r>
              <a:rPr lang="en-IN" sz="2400" dirty="0" smtClean="0"/>
              <a:t> 0 0 0 0 0 </a:t>
            </a:r>
          </a:p>
          <a:p>
            <a:pPr lvl="6">
              <a:buNone/>
            </a:pPr>
            <a:r>
              <a:rPr lang="en-IN" sz="2400" dirty="0"/>
              <a:t> </a:t>
            </a:r>
            <a:r>
              <a:rPr lang="en-IN" sz="2400" dirty="0" smtClean="0"/>
              <a:t>0 2 6 0 0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400" dirty="0"/>
              <a:t>for 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 = 0; </a:t>
            </a:r>
            <a:r>
              <a:rPr lang="en-IN" sz="2400" dirty="0" err="1"/>
              <a:t>i</a:t>
            </a:r>
            <a:r>
              <a:rPr lang="en-IN" sz="2400" dirty="0"/>
              <a:t> &lt; 4; </a:t>
            </a:r>
            <a:r>
              <a:rPr lang="en-IN" sz="2400" dirty="0" err="1"/>
              <a:t>i</a:t>
            </a:r>
            <a:r>
              <a:rPr lang="en-IN" sz="2400" dirty="0" smtClean="0"/>
              <a:t>++) {</a:t>
            </a:r>
            <a:endParaRPr lang="en-IN" sz="2400" dirty="0"/>
          </a:p>
          <a:p>
            <a:pPr fontAlgn="base">
              <a:buNone/>
            </a:pPr>
            <a:r>
              <a:rPr lang="en-IN" sz="2400" dirty="0"/>
              <a:t>        for (</a:t>
            </a:r>
            <a:r>
              <a:rPr lang="en-IN" sz="2400" dirty="0" err="1"/>
              <a:t>int</a:t>
            </a:r>
            <a:r>
              <a:rPr lang="en-IN" sz="2400" dirty="0"/>
              <a:t> j = 0; j &lt; 5; j</a:t>
            </a:r>
            <a:r>
              <a:rPr lang="en-IN" sz="2400" dirty="0" smtClean="0"/>
              <a:t>++) {</a:t>
            </a:r>
            <a:endParaRPr lang="en-IN" sz="2400" dirty="0"/>
          </a:p>
          <a:p>
            <a:pPr fontAlgn="base">
              <a:buNone/>
            </a:pPr>
            <a:r>
              <a:rPr lang="en-IN" sz="2400" dirty="0"/>
              <a:t>            if (</a:t>
            </a:r>
            <a:r>
              <a:rPr lang="en-IN" sz="2400" dirty="0" err="1"/>
              <a:t>sparseMatric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 != 0)</a:t>
            </a:r>
          </a:p>
          <a:p>
            <a:pPr fontAlgn="base">
              <a:buNone/>
            </a:pPr>
            <a:r>
              <a:rPr lang="en-IN" sz="2400" dirty="0"/>
              <a:t>                </a:t>
            </a:r>
            <a:r>
              <a:rPr lang="en-IN" sz="2400" dirty="0" smtClean="0"/>
              <a:t>	</a:t>
            </a:r>
            <a:r>
              <a:rPr lang="en-IN" sz="2400" dirty="0" err="1" smtClean="0"/>
              <a:t>create_new_node</a:t>
            </a:r>
            <a:r>
              <a:rPr lang="en-IN" sz="2400" dirty="0"/>
              <a:t>(&amp;start, </a:t>
            </a:r>
            <a:r>
              <a:rPr lang="en-IN" sz="2400" dirty="0" err="1"/>
              <a:t>sparseMatric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][j], </a:t>
            </a:r>
            <a:r>
              <a:rPr lang="en-IN" sz="2400" dirty="0" err="1"/>
              <a:t>i</a:t>
            </a:r>
            <a:r>
              <a:rPr lang="en-IN" sz="2400" dirty="0"/>
              <a:t>, j</a:t>
            </a:r>
            <a:r>
              <a:rPr lang="en-IN" sz="2400" dirty="0" smtClean="0"/>
              <a:t>);</a:t>
            </a:r>
          </a:p>
          <a:p>
            <a:pPr fontAlgn="base">
              <a:buNone/>
            </a:pPr>
            <a:r>
              <a:rPr lang="en-IN" sz="2400" dirty="0" smtClean="0"/>
              <a:t>        </a:t>
            </a:r>
            <a:r>
              <a:rPr lang="en-IN" dirty="0" smtClean="0"/>
              <a:t>}</a:t>
            </a:r>
          </a:p>
          <a:p>
            <a:pPr fontAlgn="base">
              <a:buNone/>
            </a:pPr>
            <a:r>
              <a:rPr lang="en-IN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to use Sparse Matrix instead of simple matrix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b="1" dirty="0"/>
              <a:t>Storage: </a:t>
            </a:r>
            <a:r>
              <a:rPr lang="en-IN" dirty="0"/>
              <a:t>There are lesser non-zero elements than zeros and thus lesser memory can be used to store only those elements.</a:t>
            </a:r>
          </a:p>
          <a:p>
            <a:pPr algn="just" fontAlgn="base"/>
            <a:r>
              <a:rPr lang="en-IN" b="1" dirty="0"/>
              <a:t>Computing time:</a:t>
            </a:r>
            <a:r>
              <a:rPr lang="en-IN" dirty="0"/>
              <a:t> Computing time can be saved by logically designing a data structure traversing only non-zero elements..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Sparse Matrix Representations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IN" dirty="0"/>
              <a:t>Sparse Matrix Representations can be done in many ways following are two common representations:</a:t>
            </a:r>
          </a:p>
          <a:p>
            <a:pPr fontAlgn="base"/>
            <a:r>
              <a:rPr lang="en-IN" dirty="0"/>
              <a:t>Array representation</a:t>
            </a:r>
          </a:p>
          <a:p>
            <a:pPr fontAlgn="base"/>
            <a:r>
              <a:rPr lang="en-IN" dirty="0"/>
              <a:t>Linked list representation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2D array is used to represent a sparse matrix in which there are three rows named as</a:t>
            </a:r>
          </a:p>
          <a:p>
            <a:pPr fontAlgn="base"/>
            <a:r>
              <a:rPr lang="en-IN" b="1" dirty="0"/>
              <a:t>Row: </a:t>
            </a:r>
            <a:r>
              <a:rPr lang="en-IN" dirty="0"/>
              <a:t>Index of row, where non-zero element is located</a:t>
            </a:r>
          </a:p>
          <a:p>
            <a:pPr fontAlgn="base"/>
            <a:r>
              <a:rPr lang="en-IN" b="1" dirty="0"/>
              <a:t>Column: </a:t>
            </a:r>
            <a:r>
              <a:rPr lang="en-IN" dirty="0"/>
              <a:t>Index of column, where non-zero element is located</a:t>
            </a:r>
          </a:p>
          <a:p>
            <a:pPr fontAlgn="base"/>
            <a:r>
              <a:rPr lang="en-IN" b="1" dirty="0"/>
              <a:t>Value: </a:t>
            </a:r>
            <a:r>
              <a:rPr lang="en-IN" dirty="0"/>
              <a:t>Value of the non zero element located at index – (</a:t>
            </a:r>
            <a:r>
              <a:rPr lang="en-IN" dirty="0" err="1"/>
              <a:t>row,column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Using Arrays</a:t>
            </a:r>
            <a:endParaRPr lang="en-IN" dirty="0"/>
          </a:p>
        </p:txBody>
      </p:sp>
      <p:pic>
        <p:nvPicPr>
          <p:cNvPr id="1026" name="Picture 2" descr="D:\even sem\SDF II\Sparse-Matrix-Array-Representation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457367" cy="2609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b="1" dirty="0"/>
              <a:t>// Making of new matrix</a:t>
            </a:r>
          </a:p>
          <a:p>
            <a:pPr fontAlgn="base"/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k = 0;</a:t>
            </a:r>
            <a:endParaRPr lang="en-IN" dirty="0"/>
          </a:p>
          <a:p>
            <a:pPr fontAlgn="base"/>
            <a:r>
              <a:rPr lang="en-IN" dirty="0"/>
              <a:t>    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4; </a:t>
            </a:r>
            <a:r>
              <a:rPr lang="en-IN" dirty="0" err="1"/>
              <a:t>i</a:t>
            </a:r>
            <a:r>
              <a:rPr lang="en-IN" dirty="0" smtClean="0"/>
              <a:t>++) {</a:t>
            </a:r>
            <a:endParaRPr lang="en-IN" dirty="0"/>
          </a:p>
          <a:p>
            <a:pPr fontAlgn="base"/>
            <a:r>
              <a:rPr lang="en-IN" dirty="0"/>
              <a:t>        for (j = 0; j &lt; 5; j</a:t>
            </a:r>
            <a:r>
              <a:rPr lang="en-IN" dirty="0" smtClean="0"/>
              <a:t>++) {</a:t>
            </a:r>
            <a:endParaRPr lang="en-IN" dirty="0"/>
          </a:p>
          <a:p>
            <a:pPr fontAlgn="base"/>
            <a:r>
              <a:rPr lang="en-IN" dirty="0"/>
              <a:t>            if (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!= 0)</a:t>
            </a:r>
          </a:p>
          <a:p>
            <a:pPr fontAlgn="base"/>
            <a:r>
              <a:rPr lang="en-IN" dirty="0"/>
              <a:t>            {</a:t>
            </a:r>
          </a:p>
          <a:p>
            <a:pPr fontAlgn="base"/>
            <a:r>
              <a:rPr lang="en-IN" dirty="0"/>
              <a:t>                </a:t>
            </a:r>
            <a:r>
              <a:rPr lang="en-IN" dirty="0" err="1"/>
              <a:t>compactMatrix</a:t>
            </a:r>
            <a:r>
              <a:rPr lang="en-IN" dirty="0"/>
              <a:t>[0][k]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               </a:t>
            </a:r>
            <a:r>
              <a:rPr lang="en-IN" dirty="0" err="1"/>
              <a:t>compactMatrix</a:t>
            </a:r>
            <a:r>
              <a:rPr lang="en-IN" dirty="0"/>
              <a:t>[1][k] = j;</a:t>
            </a:r>
          </a:p>
          <a:p>
            <a:pPr fontAlgn="base"/>
            <a:r>
              <a:rPr lang="en-IN" dirty="0"/>
              <a:t>                </a:t>
            </a:r>
            <a:r>
              <a:rPr lang="en-IN" dirty="0" err="1"/>
              <a:t>compactMatrix</a:t>
            </a:r>
            <a:r>
              <a:rPr lang="en-IN" dirty="0"/>
              <a:t>[2][k] = </a:t>
            </a:r>
            <a:r>
              <a:rPr lang="en-IN" dirty="0" err="1"/>
              <a:t>sparseMatrix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fontAlgn="base"/>
            <a:r>
              <a:rPr lang="en-IN" dirty="0"/>
              <a:t>                k++;</a:t>
            </a:r>
          </a:p>
          <a:p>
            <a:pPr fontAlgn="base"/>
            <a:r>
              <a:rPr lang="en-IN" dirty="0"/>
              <a:t>            }</a:t>
            </a:r>
          </a:p>
          <a:p>
            <a:pPr fontAlgn="base"/>
            <a:r>
              <a:rPr lang="en-IN" dirty="0"/>
              <a:t> </a:t>
            </a:r>
            <a:r>
              <a:rPr lang="en-IN" dirty="0" smtClean="0"/>
              <a:t>	}</a:t>
            </a:r>
          </a:p>
          <a:p>
            <a:pPr fontAlgn="base"/>
            <a:r>
              <a:rPr lang="en-IN" dirty="0" smtClean="0"/>
              <a:t>      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Linked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In linked list, each node has four fields. These four fields are defined as:</a:t>
            </a:r>
          </a:p>
          <a:p>
            <a:pPr fontAlgn="base"/>
            <a:r>
              <a:rPr lang="en-IN" b="1" dirty="0"/>
              <a:t>Row: </a:t>
            </a:r>
            <a:r>
              <a:rPr lang="en-IN" dirty="0"/>
              <a:t>Index of row, where non-zero element is located</a:t>
            </a:r>
          </a:p>
          <a:p>
            <a:pPr fontAlgn="base"/>
            <a:r>
              <a:rPr lang="en-IN" b="1" dirty="0"/>
              <a:t>Column: </a:t>
            </a:r>
            <a:r>
              <a:rPr lang="en-IN" dirty="0"/>
              <a:t>Index of column, where non-zero element is located</a:t>
            </a:r>
          </a:p>
          <a:p>
            <a:pPr fontAlgn="base"/>
            <a:r>
              <a:rPr lang="en-IN" b="1" dirty="0"/>
              <a:t>Value: </a:t>
            </a:r>
            <a:r>
              <a:rPr lang="en-IN" dirty="0"/>
              <a:t>Value of the non zero element located at index – (</a:t>
            </a:r>
            <a:r>
              <a:rPr lang="en-IN" dirty="0" err="1"/>
              <a:t>row,column</a:t>
            </a:r>
            <a:r>
              <a:rPr lang="en-IN" dirty="0"/>
              <a:t>)</a:t>
            </a:r>
          </a:p>
          <a:p>
            <a:pPr fontAlgn="base"/>
            <a:r>
              <a:rPr lang="en-IN" b="1" dirty="0"/>
              <a:t>Next node: </a:t>
            </a:r>
            <a:r>
              <a:rPr lang="en-IN" dirty="0"/>
              <a:t>Address of the next node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Using Linked Lists</a:t>
            </a:r>
            <a:endParaRPr lang="en-IN" dirty="0"/>
          </a:p>
        </p:txBody>
      </p:sp>
      <p:pic>
        <p:nvPicPr>
          <p:cNvPr id="2050" name="Picture 2" descr="D:\even sem\SDF II\Sparse-Matrix-Linked-List-2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571" y="1785926"/>
            <a:ext cx="8152162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472518" cy="6858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1800" dirty="0"/>
              <a:t>void </a:t>
            </a:r>
            <a:r>
              <a:rPr lang="en-IN" sz="1800" dirty="0" err="1"/>
              <a:t>create_new_node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Node** start,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non_zero_element</a:t>
            </a:r>
            <a:r>
              <a:rPr lang="en-IN" sz="1800" dirty="0" smtClean="0"/>
              <a:t>,</a:t>
            </a:r>
            <a:r>
              <a:rPr lang="en-IN" sz="1800" dirty="0"/>
              <a:t>  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row_index</a:t>
            </a:r>
            <a:r>
              <a:rPr lang="en-IN" sz="1800" dirty="0"/>
              <a:t>,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column_index</a:t>
            </a:r>
            <a:r>
              <a:rPr lang="en-IN" sz="1800" dirty="0"/>
              <a:t> </a:t>
            </a:r>
            <a:r>
              <a:rPr lang="en-IN" sz="1800" dirty="0" smtClean="0"/>
              <a:t>) {</a:t>
            </a:r>
            <a:endParaRPr lang="en-IN" sz="1800" dirty="0"/>
          </a:p>
          <a:p>
            <a:pPr fontAlgn="base">
              <a:buNone/>
            </a:pPr>
            <a:r>
              <a:rPr lang="en-IN" sz="1800" dirty="0"/>
              <a:t>    </a:t>
            </a:r>
            <a:r>
              <a:rPr lang="en-IN" sz="1800" dirty="0" err="1"/>
              <a:t>struct</a:t>
            </a:r>
            <a:r>
              <a:rPr lang="en-IN" sz="1800" dirty="0"/>
              <a:t> Node *temp, *r</a:t>
            </a:r>
            <a:r>
              <a:rPr lang="en-IN" sz="1800" dirty="0" smtClean="0"/>
              <a:t>; </a:t>
            </a:r>
            <a:r>
              <a:rPr lang="en-IN" sz="1800" dirty="0"/>
              <a:t>    temp = *start;</a:t>
            </a:r>
          </a:p>
          <a:p>
            <a:pPr fontAlgn="base">
              <a:buNone/>
            </a:pPr>
            <a:r>
              <a:rPr lang="en-IN" sz="1800" dirty="0"/>
              <a:t>    if (temp == NULL</a:t>
            </a:r>
            <a:r>
              <a:rPr lang="en-IN" sz="1800" dirty="0" smtClean="0"/>
              <a:t>) </a:t>
            </a:r>
            <a:r>
              <a:rPr lang="en-IN" sz="1800" dirty="0"/>
              <a:t>    {</a:t>
            </a:r>
          </a:p>
          <a:p>
            <a:pPr fontAlgn="base">
              <a:buNone/>
            </a:pPr>
            <a:r>
              <a:rPr lang="en-IN" sz="1800" dirty="0"/>
              <a:t>        // Create new node dynamically</a:t>
            </a:r>
          </a:p>
          <a:p>
            <a:pPr fontAlgn="base">
              <a:buNone/>
            </a:pPr>
            <a:r>
              <a:rPr lang="en-IN" sz="1800" dirty="0"/>
              <a:t>        temp = (</a:t>
            </a:r>
            <a:r>
              <a:rPr lang="en-IN" sz="1800" dirty="0" err="1"/>
              <a:t>struct</a:t>
            </a:r>
            <a:r>
              <a:rPr lang="en-IN" sz="1800" dirty="0"/>
              <a:t> Node *) </a:t>
            </a:r>
            <a:r>
              <a:rPr lang="en-IN" sz="1800" dirty="0" err="1"/>
              <a:t>malloc</a:t>
            </a:r>
            <a:r>
              <a:rPr lang="en-IN" sz="1800" dirty="0"/>
              <a:t> (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Node));</a:t>
            </a:r>
          </a:p>
          <a:p>
            <a:pPr fontAlgn="base">
              <a:buNone/>
            </a:pPr>
            <a:r>
              <a:rPr lang="en-IN" sz="1800" dirty="0"/>
              <a:t>        temp-&gt;value = </a:t>
            </a:r>
            <a:r>
              <a:rPr lang="en-IN" sz="1800" dirty="0" err="1"/>
              <a:t>non_zero_element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temp-&gt;</a:t>
            </a:r>
            <a:r>
              <a:rPr lang="en-IN" sz="1800" dirty="0" err="1"/>
              <a:t>row_position</a:t>
            </a:r>
            <a:r>
              <a:rPr lang="en-IN" sz="1800" dirty="0"/>
              <a:t> = </a:t>
            </a:r>
            <a:r>
              <a:rPr lang="en-IN" sz="1800" dirty="0" err="1"/>
              <a:t>row_index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temp-&gt;</a:t>
            </a:r>
            <a:r>
              <a:rPr lang="en-IN" sz="1800" dirty="0" err="1"/>
              <a:t>column_postion</a:t>
            </a:r>
            <a:r>
              <a:rPr lang="en-IN" sz="1800" dirty="0"/>
              <a:t> = </a:t>
            </a:r>
            <a:r>
              <a:rPr lang="en-IN" sz="1800" dirty="0" err="1"/>
              <a:t>column_index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temp-&gt;next = NULL;</a:t>
            </a:r>
          </a:p>
          <a:p>
            <a:pPr fontAlgn="base">
              <a:buNone/>
            </a:pPr>
            <a:r>
              <a:rPr lang="en-IN" sz="1800" dirty="0"/>
              <a:t>        *start = temp</a:t>
            </a:r>
            <a:r>
              <a:rPr lang="en-IN" sz="1800" dirty="0" smtClean="0"/>
              <a:t>; </a:t>
            </a:r>
            <a:r>
              <a:rPr lang="en-IN" sz="1800" dirty="0"/>
              <a:t>     }</a:t>
            </a:r>
          </a:p>
          <a:p>
            <a:pPr fontAlgn="base">
              <a:buNone/>
            </a:pPr>
            <a:r>
              <a:rPr lang="en-IN" sz="1800" dirty="0"/>
              <a:t>    </a:t>
            </a:r>
            <a:r>
              <a:rPr lang="en-IN" sz="1800" dirty="0" smtClean="0"/>
              <a:t>else </a:t>
            </a:r>
            <a:r>
              <a:rPr lang="en-IN" sz="1800" dirty="0"/>
              <a:t>    {</a:t>
            </a:r>
          </a:p>
          <a:p>
            <a:pPr fontAlgn="base">
              <a:buNone/>
            </a:pPr>
            <a:r>
              <a:rPr lang="en-IN" sz="1800" dirty="0"/>
              <a:t>        while (temp-&gt;next != NULL</a:t>
            </a:r>
            <a:r>
              <a:rPr lang="en-IN" sz="1800" dirty="0" smtClean="0"/>
              <a:t>)  </a:t>
            </a:r>
            <a:r>
              <a:rPr lang="en-IN" sz="1800" dirty="0"/>
              <a:t>            temp = temp-&gt;next</a:t>
            </a:r>
            <a:r>
              <a:rPr lang="en-IN" sz="1800" dirty="0" smtClean="0"/>
              <a:t>; </a:t>
            </a:r>
            <a:r>
              <a:rPr lang="en-IN" sz="1800" dirty="0"/>
              <a:t> </a:t>
            </a:r>
          </a:p>
          <a:p>
            <a:pPr fontAlgn="base">
              <a:buNone/>
            </a:pPr>
            <a:r>
              <a:rPr lang="en-IN" sz="1800" dirty="0"/>
              <a:t>        // Create new node dynamically</a:t>
            </a:r>
          </a:p>
          <a:p>
            <a:pPr fontAlgn="base">
              <a:buNone/>
            </a:pPr>
            <a:r>
              <a:rPr lang="en-IN" sz="1800" dirty="0"/>
              <a:t>        r = (</a:t>
            </a:r>
            <a:r>
              <a:rPr lang="en-IN" sz="1800" dirty="0" err="1"/>
              <a:t>struct</a:t>
            </a:r>
            <a:r>
              <a:rPr lang="en-IN" sz="1800" dirty="0"/>
              <a:t> Node *) </a:t>
            </a:r>
            <a:r>
              <a:rPr lang="en-IN" sz="1800" dirty="0" err="1"/>
              <a:t>malloc</a:t>
            </a:r>
            <a:r>
              <a:rPr lang="en-IN" sz="1800" dirty="0"/>
              <a:t> (</a:t>
            </a:r>
            <a:r>
              <a:rPr lang="en-IN" sz="1800" dirty="0" err="1"/>
              <a:t>sizeof</a:t>
            </a:r>
            <a:r>
              <a:rPr lang="en-IN" sz="1800" dirty="0"/>
              <a:t>(</a:t>
            </a:r>
            <a:r>
              <a:rPr lang="en-IN" sz="1800" dirty="0" err="1"/>
              <a:t>struct</a:t>
            </a:r>
            <a:r>
              <a:rPr lang="en-IN" sz="1800" dirty="0"/>
              <a:t> Node));</a:t>
            </a:r>
          </a:p>
          <a:p>
            <a:pPr fontAlgn="base">
              <a:buNone/>
            </a:pPr>
            <a:r>
              <a:rPr lang="en-IN" sz="1800" dirty="0"/>
              <a:t>        r-&gt;value = </a:t>
            </a:r>
            <a:r>
              <a:rPr lang="en-IN" sz="1800" dirty="0" err="1"/>
              <a:t>non_zero_element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r-&gt;</a:t>
            </a:r>
            <a:r>
              <a:rPr lang="en-IN" sz="1800" dirty="0" err="1"/>
              <a:t>row_position</a:t>
            </a:r>
            <a:r>
              <a:rPr lang="en-IN" sz="1800" dirty="0"/>
              <a:t> = </a:t>
            </a:r>
            <a:r>
              <a:rPr lang="en-IN" sz="1800" dirty="0" err="1"/>
              <a:t>row_index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r-&gt;</a:t>
            </a:r>
            <a:r>
              <a:rPr lang="en-IN" sz="1800" dirty="0" err="1"/>
              <a:t>column_postion</a:t>
            </a:r>
            <a:r>
              <a:rPr lang="en-IN" sz="1800" dirty="0"/>
              <a:t> = </a:t>
            </a:r>
            <a:r>
              <a:rPr lang="en-IN" sz="1800" dirty="0" err="1"/>
              <a:t>column_index</a:t>
            </a:r>
            <a:r>
              <a:rPr lang="en-IN" sz="1800" dirty="0"/>
              <a:t>;</a:t>
            </a:r>
          </a:p>
          <a:p>
            <a:pPr fontAlgn="base">
              <a:buNone/>
            </a:pPr>
            <a:r>
              <a:rPr lang="en-IN" sz="1800" dirty="0"/>
              <a:t>        r-&gt;next = NULL;</a:t>
            </a:r>
          </a:p>
          <a:p>
            <a:pPr fontAlgn="base">
              <a:buNone/>
            </a:pPr>
            <a:r>
              <a:rPr lang="en-IN" sz="1800" dirty="0"/>
              <a:t>        temp-&gt;next = r</a:t>
            </a:r>
            <a:r>
              <a:rPr lang="en-IN" sz="1800" dirty="0" smtClean="0"/>
              <a:t>;  </a:t>
            </a:r>
            <a:r>
              <a:rPr lang="en-IN" sz="1800" dirty="0"/>
              <a:t>   </a:t>
            </a:r>
            <a:r>
              <a:rPr lang="en-IN" sz="1800" dirty="0" smtClean="0"/>
              <a:t>} }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115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Sparse Matrix</vt:lpstr>
      <vt:lpstr>Why to use Sparse Matrix instead of simple matrix ?</vt:lpstr>
      <vt:lpstr>Sparse Matrix Representations</vt:lpstr>
      <vt:lpstr>Using Arrays</vt:lpstr>
      <vt:lpstr>Using Arrays</vt:lpstr>
      <vt:lpstr>Code</vt:lpstr>
      <vt:lpstr>Using Linked Lists</vt:lpstr>
      <vt:lpstr>Using Linked Lists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payal.khurana</dc:creator>
  <cp:lastModifiedBy>bindu.verma</cp:lastModifiedBy>
  <cp:revision>8</cp:revision>
  <dcterms:created xsi:type="dcterms:W3CDTF">2017-03-20T07:23:26Z</dcterms:created>
  <dcterms:modified xsi:type="dcterms:W3CDTF">2018-03-19T06:41:54Z</dcterms:modified>
</cp:coreProperties>
</file>