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5"/>
  </p:notesMasterIdLst>
  <p:sldIdLst>
    <p:sldId id="256" r:id="rId3"/>
    <p:sldId id="32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96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C554A-7B4C-4B8D-A995-1C55705D4CAF}" type="datetimeFigureOut">
              <a:rPr lang="en-US" smtClean="0"/>
              <a:pPr/>
              <a:t>2/6/2017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8BF4E-BF0F-4F89-A7F8-9CAA4FFBF22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C4470CA-7384-4A5E-82BC-781A7200B014}" type="slidenum">
              <a:rPr lang="en-US"/>
              <a:pPr/>
              <a:t>3</a:t>
            </a:fld>
            <a:endParaRPr lang="en-US"/>
          </a:p>
        </p:txBody>
      </p:sp>
      <p:sp>
        <p:nvSpPr>
          <p:cNvPr id="214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97C0C33-B819-40FD-AE3D-0DF18F373E5B}" type="slidenum">
              <a:rPr lang="en-US"/>
              <a:pPr/>
              <a:t>51</a:t>
            </a:fld>
            <a:endParaRPr lang="en-US"/>
          </a:p>
        </p:txBody>
      </p:sp>
      <p:sp>
        <p:nvSpPr>
          <p:cNvPr id="2232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6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A7F37DB-F855-4A76-856F-FF45227DC554}" type="slidenum">
              <a:rPr lang="en-US"/>
              <a:pPr/>
              <a:t>68</a:t>
            </a:fld>
            <a:endParaRPr lang="en-US"/>
          </a:p>
        </p:txBody>
      </p:sp>
      <p:sp>
        <p:nvSpPr>
          <p:cNvPr id="224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B0138B4-2D10-4C60-A476-8D42ECC00553}" type="slidenum">
              <a:rPr lang="en-US"/>
              <a:pPr/>
              <a:t>72</a:t>
            </a:fld>
            <a:endParaRPr lang="en-US"/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9555" y="703036"/>
            <a:ext cx="4458891" cy="3397250"/>
          </a:xfrm>
          <a:solidFill>
            <a:srgbClr val="FFFFFF"/>
          </a:solidFill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0679"/>
            <a:ext cx="5030391" cy="410633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7DCA359-4A0C-4281-896A-AEB1F012E082}" type="slidenum">
              <a:rPr lang="en-US"/>
              <a:pPr/>
              <a:t>4</a:t>
            </a:fld>
            <a:endParaRPr lang="en-US"/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6E250FE-420C-4D93-9AC6-95B57A6445C6}" type="slidenum">
              <a:rPr lang="en-US"/>
              <a:pPr/>
              <a:t>5</a:t>
            </a:fld>
            <a:endParaRPr lang="en-US"/>
          </a:p>
        </p:txBody>
      </p:sp>
      <p:sp>
        <p:nvSpPr>
          <p:cNvPr id="216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5C01509-9404-44F3-9B14-66CF31C0FA98}" type="slidenum">
              <a:rPr lang="en-US"/>
              <a:pPr/>
              <a:t>6</a:t>
            </a:fld>
            <a:endParaRPr lang="en-US"/>
          </a:p>
        </p:txBody>
      </p:sp>
      <p:sp>
        <p:nvSpPr>
          <p:cNvPr id="217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E04A0BB-4534-4BFD-ABC6-D78CC12D4516}" type="slidenum">
              <a:rPr lang="en-US"/>
              <a:pPr/>
              <a:t>7</a:t>
            </a:fld>
            <a:endParaRPr lang="en-US"/>
          </a:p>
        </p:txBody>
      </p:sp>
      <p:sp>
        <p:nvSpPr>
          <p:cNvPr id="218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22A45CC-5BED-4A1C-AC8D-9800479F6958}" type="slidenum">
              <a:rPr lang="en-US"/>
              <a:pPr/>
              <a:t>8</a:t>
            </a:fld>
            <a:endParaRPr lang="en-US"/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895D914-758C-4E09-895C-5EA189F135EE}" type="slidenum">
              <a:rPr lang="en-US"/>
              <a:pPr/>
              <a:t>9</a:t>
            </a:fld>
            <a:endParaRPr lang="en-US"/>
          </a:p>
        </p:txBody>
      </p:sp>
      <p:sp>
        <p:nvSpPr>
          <p:cNvPr id="220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AF96A1C-6C74-41E4-AB51-136658468B3B}" type="slidenum">
              <a:rPr lang="en-US"/>
              <a:pPr/>
              <a:t>10</a:t>
            </a:fld>
            <a:endParaRPr lang="en-US"/>
          </a:p>
        </p:txBody>
      </p:sp>
      <p:sp>
        <p:nvSpPr>
          <p:cNvPr id="221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1EA936D-E46E-4E2B-B371-7B1005F51D35}" type="slidenum">
              <a:rPr lang="en-US"/>
              <a:pPr/>
              <a:t>11</a:t>
            </a:fld>
            <a:endParaRPr lang="en-US"/>
          </a:p>
        </p:txBody>
      </p:sp>
      <p:sp>
        <p:nvSpPr>
          <p:cNvPr id="222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8F9E-0065-44D6-9FDE-A5E6BE430F47}" type="datetimeFigureOut">
              <a:rPr lang="en-US" smtClean="0"/>
              <a:pPr/>
              <a:t>2/6/2017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5B04-70FF-4E04-8570-D0C6E000D6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8F9E-0065-44D6-9FDE-A5E6BE430F47}" type="datetimeFigureOut">
              <a:rPr lang="en-US" smtClean="0"/>
              <a:pPr/>
              <a:t>2/6/2017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5B04-70FF-4E04-8570-D0C6E000D6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8F9E-0065-44D6-9FDE-A5E6BE430F47}" type="datetimeFigureOut">
              <a:rPr lang="en-US" smtClean="0"/>
              <a:pPr/>
              <a:t>2/6/2017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5B04-70FF-4E04-8570-D0C6E000D6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A88278E-EE6A-4F87-BFDC-EB3844BB3A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F63D0A-FBBA-4A64-95B6-91FA0E39B6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950FA-B70E-46B5-B22B-7480A269C2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2309B-4DB2-4372-82E2-B487F30543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89277-D225-439D-8B48-68FF887ABF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C90E7-F5BA-4B90-9C3D-91B704C229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C321DD-A797-4BF3-9A71-EC464292A0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B3BA8-B400-4090-9855-134D17E686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8F9E-0065-44D6-9FDE-A5E6BE430F47}" type="datetimeFigureOut">
              <a:rPr lang="en-US" smtClean="0"/>
              <a:pPr/>
              <a:t>2/6/2017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5B04-70FF-4E04-8570-D0C6E000D6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098B9D-2AA2-468A-BF79-C73C8746FC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7778F-03D8-42F5-8556-E73B34BC45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ED6A0-DF89-458F-9747-D172BD119A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3B891-A76F-428A-919C-D17FE939FF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8F9E-0065-44D6-9FDE-A5E6BE430F47}" type="datetimeFigureOut">
              <a:rPr lang="en-US" smtClean="0"/>
              <a:pPr/>
              <a:t>2/6/2017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5B04-70FF-4E04-8570-D0C6E000D6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8F9E-0065-44D6-9FDE-A5E6BE430F47}" type="datetimeFigureOut">
              <a:rPr lang="en-US" smtClean="0"/>
              <a:pPr/>
              <a:t>2/6/2017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5B04-70FF-4E04-8570-D0C6E000D6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8F9E-0065-44D6-9FDE-A5E6BE430F47}" type="datetimeFigureOut">
              <a:rPr lang="en-US" smtClean="0"/>
              <a:pPr/>
              <a:t>2/6/2017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5B04-70FF-4E04-8570-D0C6E000D6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8F9E-0065-44D6-9FDE-A5E6BE430F47}" type="datetimeFigureOut">
              <a:rPr lang="en-US" smtClean="0"/>
              <a:pPr/>
              <a:t>2/6/2017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5B04-70FF-4E04-8570-D0C6E000D6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8F9E-0065-44D6-9FDE-A5E6BE430F47}" type="datetimeFigureOut">
              <a:rPr lang="en-US" smtClean="0"/>
              <a:pPr/>
              <a:t>2/6/2017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5B04-70FF-4E04-8570-D0C6E000D6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8F9E-0065-44D6-9FDE-A5E6BE430F47}" type="datetimeFigureOut">
              <a:rPr lang="en-US" smtClean="0"/>
              <a:pPr/>
              <a:t>2/6/2017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5B04-70FF-4E04-8570-D0C6E000D6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8F9E-0065-44D6-9FDE-A5E6BE430F47}" type="datetimeFigureOut">
              <a:rPr lang="en-US" smtClean="0"/>
              <a:pPr/>
              <a:t>2/6/2017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5B04-70FF-4E04-8570-D0C6E000D6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B8F9E-0065-44D6-9FDE-A5E6BE430F47}" type="datetimeFigureOut">
              <a:rPr lang="en-US" smtClean="0"/>
              <a:pPr/>
              <a:t>2/6/2017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5B04-70FF-4E04-8570-D0C6E000D68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fld id="{BC0D3FC6-940D-4734-B79E-F178D05908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Sorting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Write the CODE yourself.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This slide contains only theory.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Insertion Sort:  Cost Function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2354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100" smtClean="0"/>
              <a:t>Worst case: the array is sorted in reverse order (so each item has to be moved to the front of the array)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smtClean="0"/>
              <a:t>In the </a:t>
            </a:r>
            <a:r>
              <a:rPr lang="en-US" sz="1900" i="1" smtClean="0"/>
              <a:t>i</a:t>
            </a:r>
            <a:r>
              <a:rPr lang="en-US" sz="1900" smtClean="0"/>
              <a:t>-th iteration of the outer loop, the inner loop will perform </a:t>
            </a:r>
            <a:r>
              <a:rPr lang="en-US" sz="1900" i="1" smtClean="0"/>
              <a:t>4i+1</a:t>
            </a:r>
            <a:r>
              <a:rPr lang="en-US" sz="1900" smtClean="0"/>
              <a:t>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smtClean="0"/>
              <a:t>Therefore, the total cost of the inner loop will be </a:t>
            </a:r>
            <a:r>
              <a:rPr lang="en-US" sz="1900" i="1" smtClean="0"/>
              <a:t>2n(n-1)+n-1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smtClean="0"/>
              <a:t>Time cost: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smtClean="0"/>
              <a:t>Best case: </a:t>
            </a:r>
            <a:r>
              <a:rPr lang="en-US" sz="1900" i="1" smtClean="0"/>
              <a:t>7(n-1)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smtClean="0"/>
              <a:t>Worst case: </a:t>
            </a:r>
            <a:r>
              <a:rPr lang="en-US" sz="1900" i="1" smtClean="0"/>
              <a:t>5(n-1)+2n(n-1)+n-1</a:t>
            </a:r>
          </a:p>
          <a:p>
            <a:pPr lvl="1" eaLnBrk="1" hangingPunct="1">
              <a:lnSpc>
                <a:spcPct val="80000"/>
              </a:lnSpc>
            </a:pPr>
            <a:endParaRPr lang="en-US" sz="1900" smtClean="0"/>
          </a:p>
          <a:p>
            <a:pPr eaLnBrk="1" hangingPunct="1">
              <a:lnSpc>
                <a:spcPct val="80000"/>
              </a:lnSpc>
            </a:pPr>
            <a:r>
              <a:rPr lang="en-US" sz="2100" smtClean="0"/>
              <a:t>What about the number of moves?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smtClean="0"/>
              <a:t>Best case: </a:t>
            </a:r>
            <a:r>
              <a:rPr lang="en-US" sz="1900" i="1" smtClean="0"/>
              <a:t>2(n-1)</a:t>
            </a:r>
            <a:r>
              <a:rPr lang="en-US" sz="1900" smtClean="0"/>
              <a:t> moves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smtClean="0"/>
              <a:t>Worst case: </a:t>
            </a:r>
            <a:r>
              <a:rPr lang="en-US" sz="1900" i="1" smtClean="0"/>
              <a:t>2(n-1)+n(n-1)/2</a:t>
            </a:r>
          </a:p>
          <a:p>
            <a:pPr lvl="1" eaLnBrk="1" hangingPunct="1">
              <a:lnSpc>
                <a:spcPct val="80000"/>
              </a:lnSpc>
            </a:pPr>
            <a:endParaRPr lang="en-US" sz="19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Insertion Sort: Average Case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1640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smtClean="0"/>
              <a:t>Is it closer to the best case (</a:t>
            </a:r>
            <a:r>
              <a:rPr lang="en-US" sz="2100" i="1" smtClean="0"/>
              <a:t>n</a:t>
            </a:r>
            <a:r>
              <a:rPr lang="en-US" sz="2100" smtClean="0"/>
              <a:t> comparisons)?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The worst case (</a:t>
            </a:r>
            <a:r>
              <a:rPr lang="en-US" sz="2100" i="1" smtClean="0"/>
              <a:t>n</a:t>
            </a:r>
            <a:r>
              <a:rPr lang="en-US" sz="2100" smtClean="0"/>
              <a:t> * (</a:t>
            </a:r>
            <a:r>
              <a:rPr lang="en-US" sz="2100" i="1" smtClean="0"/>
              <a:t>n</a:t>
            </a:r>
            <a:r>
              <a:rPr lang="en-US" sz="2100" smtClean="0"/>
              <a:t>-1) / 2) comparisons?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It turns out that when random data is sorted, insertion sort is usually closer to the worst case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Around </a:t>
            </a:r>
            <a:r>
              <a:rPr lang="en-US" sz="1900" i="1" smtClean="0"/>
              <a:t>n</a:t>
            </a:r>
            <a:r>
              <a:rPr lang="en-US" sz="1900" smtClean="0"/>
              <a:t> * (</a:t>
            </a:r>
            <a:r>
              <a:rPr lang="en-US" sz="1900" i="1" smtClean="0"/>
              <a:t>n</a:t>
            </a:r>
            <a:r>
              <a:rPr lang="en-US" sz="1900" smtClean="0"/>
              <a:t>-1) / 4 comparisons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Calculating the average number of comparisons more exactly would require us to state assumptions about what the “average” input data set looked like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This would, for example, necessitate discussion of how items were distributed over the array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Exact calculation of the number of operations required to perform even simple algorithms can be challenging</a:t>
            </a:r>
            <a:br>
              <a:rPr lang="en-US" sz="2100" smtClean="0"/>
            </a:br>
            <a:r>
              <a:rPr lang="en-US" sz="2100" smtClean="0"/>
              <a:t>(for instance, assume that each initial order of elements has the same probability to occur)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SELECTION SORT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</a:t>
            </a:r>
          </a:p>
          <a:p>
            <a:pPr lvl="1"/>
            <a:r>
              <a:rPr lang="en-US" dirty="0"/>
              <a:t>Find the smallest element in the array</a:t>
            </a:r>
          </a:p>
          <a:p>
            <a:pPr lvl="1"/>
            <a:r>
              <a:rPr lang="en-US" dirty="0"/>
              <a:t>Exchange it with the element in the first position</a:t>
            </a:r>
          </a:p>
          <a:p>
            <a:pPr lvl="1"/>
            <a:r>
              <a:rPr lang="en-US" dirty="0"/>
              <a:t>Find the second smallest element and exchange it with the element in the second position</a:t>
            </a:r>
          </a:p>
          <a:p>
            <a:pPr lvl="1"/>
            <a:r>
              <a:rPr lang="en-US" dirty="0"/>
              <a:t>Continue until the array is sorted</a:t>
            </a:r>
          </a:p>
          <a:p>
            <a:r>
              <a:rPr lang="en-US" dirty="0"/>
              <a:t>Disadvantage:</a:t>
            </a:r>
          </a:p>
          <a:p>
            <a:pPr lvl="1"/>
            <a:r>
              <a:rPr lang="en-US" dirty="0"/>
              <a:t>Running time depends only slightly on the amount of order in the file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4099" name="Group 3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5123" name="Group 3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6147" name="Group 3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7171" name="Group 3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8195" name="Group 3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9219" name="Group 3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>
              <a:spcAft>
                <a:spcPct val="0"/>
              </a:spcAft>
            </a:pPr>
            <a:r>
              <a:rPr lang="en-IN" sz="3900" b="1" dirty="0">
                <a:solidFill>
                  <a:schemeClr val="tx2"/>
                </a:solidFill>
              </a:rPr>
              <a:t>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715436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Sorting algorithm is an algorithm that puts elements of a list in a certain order. The most-used orders are numerical order and lexicographical order. </a:t>
            </a:r>
          </a:p>
          <a:p>
            <a:pPr algn="just"/>
            <a:r>
              <a:rPr lang="en-IN" dirty="0" smtClean="0"/>
              <a:t>It </a:t>
            </a:r>
            <a:r>
              <a:rPr lang="en-IN" dirty="0"/>
              <a:t>can be implemented via many different algorithms. </a:t>
            </a:r>
            <a:endParaRPr lang="en-IN" dirty="0" smtClean="0"/>
          </a:p>
          <a:p>
            <a:pPr algn="just"/>
            <a:r>
              <a:rPr lang="en-IN" dirty="0" smtClean="0"/>
              <a:t>Following </a:t>
            </a:r>
            <a:r>
              <a:rPr lang="en-IN" dirty="0"/>
              <a:t>is the list of </a:t>
            </a:r>
            <a:r>
              <a:rPr lang="en-IN" b="1" dirty="0"/>
              <a:t>sorting</a:t>
            </a:r>
            <a:r>
              <a:rPr lang="en-IN" dirty="0"/>
              <a:t> algorithms which will be explained in this </a:t>
            </a:r>
            <a:r>
              <a:rPr lang="en-IN" dirty="0" smtClean="0"/>
              <a:t>presentation: </a:t>
            </a:r>
          </a:p>
          <a:p>
            <a:pPr algn="just">
              <a:buNone/>
            </a:pPr>
            <a:r>
              <a:rPr lang="en-IN" dirty="0" smtClean="0"/>
              <a:t>	Insertion Sort, Selection Sort, Bubble Sort. 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6140450" y="3581400"/>
            <a:ext cx="1009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CA" b="1">
                <a:sym typeface="Wingdings 3" pitchFamily="18" charset="2"/>
              </a:rPr>
              <a:t></a:t>
            </a:r>
          </a:p>
          <a:p>
            <a:pPr algn="ctr"/>
            <a:r>
              <a:rPr lang="en-CA" b="1"/>
              <a:t>Largest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11267" name="Group 3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12291" name="Group 3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8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13336" name="Group 24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14360" name="Group 24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15384" name="Group 24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16408" name="Group 24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17432" name="Group 24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71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18435" name="Group 3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28696" name="Rectangle 24"/>
          <p:cNvSpPr>
            <a:spLocks noChangeArrowheads="1"/>
          </p:cNvSpPr>
          <p:nvPr/>
        </p:nvSpPr>
        <p:spPr bwMode="auto">
          <a:xfrm>
            <a:off x="539750" y="3573463"/>
            <a:ext cx="1206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CA" b="1">
                <a:sym typeface="Wingdings 3" pitchFamily="18" charset="2"/>
              </a:rPr>
              <a:t></a:t>
            </a:r>
          </a:p>
          <a:p>
            <a:pPr algn="ctr"/>
            <a:r>
              <a:rPr lang="en-CA" b="1"/>
              <a:t>Largest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19481" name="Group 25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Insertion Sort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620962"/>
          </a:xfrm>
        </p:spPr>
        <p:txBody>
          <a:bodyPr/>
          <a:lstStyle/>
          <a:p>
            <a:pPr eaLnBrk="1" hangingPunct="1"/>
            <a:r>
              <a:rPr lang="en-US" sz="2600" smtClean="0"/>
              <a:t>while some elements unsorted:</a:t>
            </a:r>
          </a:p>
          <a:p>
            <a:pPr lvl="1" eaLnBrk="1" hangingPunct="1"/>
            <a:r>
              <a:rPr lang="en-US" sz="2200" smtClean="0"/>
              <a:t>Using linear search, find the location in the sorted portion where the 1</a:t>
            </a:r>
            <a:r>
              <a:rPr lang="en-US" sz="2200" baseline="30000" smtClean="0"/>
              <a:t>st</a:t>
            </a:r>
            <a:r>
              <a:rPr lang="en-US" sz="2200" smtClean="0"/>
              <a:t> element of the unsorted portion should be inserted </a:t>
            </a:r>
          </a:p>
          <a:p>
            <a:pPr lvl="1" eaLnBrk="1" hangingPunct="1"/>
            <a:r>
              <a:rPr lang="en-US" sz="2200" smtClean="0"/>
              <a:t>Move all the elements after the insertion location up one position to make space for the new element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563938" y="4652963"/>
            <a:ext cx="433387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13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859338" y="4652963"/>
            <a:ext cx="433387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21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266950" y="4652963"/>
            <a:ext cx="433388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45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2698750" y="4652963"/>
            <a:ext cx="433388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79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3130550" y="4652963"/>
            <a:ext cx="433388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47</a:t>
            </a: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5722938" y="4652963"/>
            <a:ext cx="433387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22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971550" y="4652963"/>
            <a:ext cx="433388" cy="376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38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3994150" y="4652963"/>
            <a:ext cx="433388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74</a:t>
            </a: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4427538" y="4652963"/>
            <a:ext cx="433387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36</a:t>
            </a: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1835150" y="4652963"/>
            <a:ext cx="433388" cy="376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66</a:t>
            </a: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5291138" y="4652963"/>
            <a:ext cx="433387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94</a:t>
            </a:r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7019925" y="4652963"/>
            <a:ext cx="433388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29</a:t>
            </a:r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6154738" y="4652963"/>
            <a:ext cx="433387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57</a:t>
            </a:r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7451725" y="4652963"/>
            <a:ext cx="433388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81</a:t>
            </a:r>
          </a:p>
        </p:txBody>
      </p:sp>
      <p:sp>
        <p:nvSpPr>
          <p:cNvPr id="51218" name="Text Box 18"/>
          <p:cNvSpPr txBox="1">
            <a:spLocks noChangeArrowheads="1"/>
          </p:cNvSpPr>
          <p:nvPr/>
        </p:nvSpPr>
        <p:spPr bwMode="auto">
          <a:xfrm>
            <a:off x="1403350" y="4652963"/>
            <a:ext cx="433388" cy="376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60</a:t>
            </a:r>
          </a:p>
        </p:txBody>
      </p:sp>
      <p:sp>
        <p:nvSpPr>
          <p:cNvPr id="3091" name="Text Box 19"/>
          <p:cNvSpPr txBox="1">
            <a:spLocks noChangeArrowheads="1"/>
          </p:cNvSpPr>
          <p:nvPr/>
        </p:nvSpPr>
        <p:spPr bwMode="auto">
          <a:xfrm>
            <a:off x="6588125" y="4652963"/>
            <a:ext cx="433388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16</a:t>
            </a:r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2268538" y="4149725"/>
            <a:ext cx="433387" cy="3762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45</a:t>
            </a:r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2268538" y="4652963"/>
            <a:ext cx="433387" cy="376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66</a:t>
            </a:r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1835150" y="4652963"/>
            <a:ext cx="433388" cy="376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60</a:t>
            </a:r>
          </a:p>
        </p:txBody>
      </p:sp>
      <p:sp>
        <p:nvSpPr>
          <p:cNvPr id="51223" name="Text Box 23"/>
          <p:cNvSpPr txBox="1">
            <a:spLocks noChangeArrowheads="1"/>
          </p:cNvSpPr>
          <p:nvPr/>
        </p:nvSpPr>
        <p:spPr bwMode="auto">
          <a:xfrm>
            <a:off x="1403350" y="4652963"/>
            <a:ext cx="433388" cy="376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45</a:t>
            </a: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971550" y="5157788"/>
            <a:ext cx="6913563" cy="3794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the fourth iteration of this loop is shown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10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100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5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1000"/>
                                        <p:tgtEl>
                                          <p:spTgt spid="51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3" grpId="0" animBg="1"/>
      <p:bldP spid="51218" grpId="0" animBg="1"/>
      <p:bldP spid="51220" grpId="0" animBg="1"/>
      <p:bldP spid="51220" grpId="1" animBg="1"/>
      <p:bldP spid="51221" grpId="0" animBg="1"/>
      <p:bldP spid="51222" grpId="0" animBg="1"/>
      <p:bldP spid="5122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20505" name="Group 25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4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21528" name="Group 24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22552" name="Group 24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88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89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90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91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23576" name="Group 24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81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24600" name="Group 24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34835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36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39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25603" name="Group 3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4787900" y="3573463"/>
            <a:ext cx="10096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CA" b="1">
                <a:sym typeface="Wingdings 3" pitchFamily="18" charset="2"/>
              </a:rPr>
              <a:t></a:t>
            </a:r>
            <a:endParaRPr lang="en-CA" b="1"/>
          </a:p>
          <a:p>
            <a:pPr algn="ctr"/>
            <a:r>
              <a:rPr lang="en-CA" b="1"/>
              <a:t>Largest</a:t>
            </a:r>
          </a:p>
          <a:p>
            <a:pPr algn="ctr" eaLnBrk="0" hangingPunct="0"/>
            <a:endParaRPr lang="en-CA" b="1">
              <a:sym typeface="Wingdings 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26648" name="Group 24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27672" name="Group 24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8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911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28696" name="Group 24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3893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3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3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893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29720" name="Group 24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56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57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58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959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76200" y="6003925"/>
            <a:ext cx="906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2000"/>
              <a:t>An insertion sort partitions the array into two regions</a:t>
            </a:r>
            <a:endParaRPr lang="en-US" sz="2400" i="1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5867400"/>
            <a:ext cx="9144000" cy="92075"/>
          </a:xfrm>
          <a:prstGeom prst="rect">
            <a:avLst/>
          </a:prstGeom>
          <a:gradFill rotWithShape="0">
            <a:gsLst>
              <a:gs pos="0">
                <a:srgbClr val="2A364C"/>
              </a:gs>
              <a:gs pos="100000">
                <a:srgbClr val="5B74A5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6550" y="2057400"/>
            <a:ext cx="8470900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30744" name="Group 24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4097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8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31747" name="Group 3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6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007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3348038" y="3573463"/>
            <a:ext cx="10096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CA" b="1">
                <a:sym typeface="Wingdings 3" pitchFamily="18" charset="2"/>
              </a:rPr>
              <a:t></a:t>
            </a:r>
            <a:endParaRPr lang="en-CA" b="1"/>
          </a:p>
          <a:p>
            <a:pPr algn="ctr"/>
            <a:r>
              <a:rPr lang="en-CA" b="1"/>
              <a:t>Largest</a:t>
            </a:r>
          </a:p>
          <a:p>
            <a:pPr algn="ctr" eaLnBrk="0" hangingPunct="0"/>
            <a:endParaRPr lang="en-CA" b="1">
              <a:sym typeface="Wingdings 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32792" name="Group 24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43027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28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29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30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31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33816" name="Group 24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4405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5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5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5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34840" name="Group 24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35864" name="Group 24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36867" name="Group 3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47123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4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5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6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7127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47128" name="Rectangle 24"/>
          <p:cNvSpPr>
            <a:spLocks noChangeArrowheads="1"/>
          </p:cNvSpPr>
          <p:nvPr/>
        </p:nvSpPr>
        <p:spPr bwMode="auto">
          <a:xfrm>
            <a:off x="611188" y="3573463"/>
            <a:ext cx="10096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CA" b="1">
                <a:sym typeface="Wingdings 3" pitchFamily="18" charset="2"/>
              </a:rPr>
              <a:t></a:t>
            </a:r>
            <a:endParaRPr lang="en-CA" b="1"/>
          </a:p>
          <a:p>
            <a:pPr algn="ctr"/>
            <a:r>
              <a:rPr lang="en-CA" b="1"/>
              <a:t>Largest</a:t>
            </a:r>
          </a:p>
          <a:p>
            <a:pPr algn="ctr" eaLnBrk="0" hangingPunct="0"/>
            <a:endParaRPr lang="en-CA" b="1">
              <a:sym typeface="Wingdings 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37912" name="Group 24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48147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8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9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50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151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38936" name="Group 24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4917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7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7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7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17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49176" name="Text Box 25"/>
          <p:cNvSpPr txBox="1">
            <a:spLocks noChangeArrowheads="1"/>
          </p:cNvSpPr>
          <p:nvPr/>
        </p:nvSpPr>
        <p:spPr bwMode="auto">
          <a:xfrm>
            <a:off x="3419475" y="3860800"/>
            <a:ext cx="18208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CA" sz="4000" b="1"/>
              <a:t>DONE!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Backup Slides</a:t>
            </a:r>
          </a:p>
        </p:txBody>
      </p:sp>
      <p:sp>
        <p:nvSpPr>
          <p:cNvPr id="50179" name="Table Placeholder 2"/>
          <p:cNvSpPr>
            <a:spLocks noGrp="1" noTextEdit="1"/>
          </p:cNvSpPr>
          <p:nvPr>
            <p:ph type="tbl" idx="1"/>
          </p:nvPr>
        </p:nvSpPr>
        <p:spPr/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76200" y="6003925"/>
            <a:ext cx="906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2000"/>
              <a:t>An insertion sort of an array of five integers</a:t>
            </a:r>
            <a:endParaRPr lang="en-US" sz="2400" i="1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5867400"/>
            <a:ext cx="9144000" cy="92075"/>
          </a:xfrm>
          <a:prstGeom prst="rect">
            <a:avLst/>
          </a:prstGeom>
          <a:gradFill rotWithShape="0">
            <a:gsLst>
              <a:gs pos="0">
                <a:srgbClr val="2A364C"/>
              </a:gs>
              <a:gs pos="100000">
                <a:srgbClr val="5B74A5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066800"/>
            <a:ext cx="762000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ChangeArrowheads="1"/>
          </p:cNvSpPr>
          <p:nvPr/>
        </p:nvSpPr>
        <p:spPr bwMode="auto">
          <a:xfrm>
            <a:off x="176213" y="28575"/>
            <a:ext cx="8713787" cy="717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void selection_sort(int n, int list[])</a:t>
            </a:r>
          </a:p>
          <a:p>
            <a:r>
              <a:rPr lang="en-US" sz="2000"/>
              <a:t>{</a:t>
            </a:r>
          </a:p>
          <a:p>
            <a:r>
              <a:rPr lang="en-US" sz="2000"/>
              <a:t>	int min, temp;</a:t>
            </a:r>
          </a:p>
          <a:p>
            <a:r>
              <a:rPr lang="en-US" sz="2000"/>
              <a:t>	int k, l, index;</a:t>
            </a:r>
          </a:p>
          <a:p>
            <a:r>
              <a:rPr lang="en-US" sz="2000"/>
              <a:t>	for(index = 0; index&lt; n - 1 ; index++)</a:t>
            </a:r>
          </a:p>
          <a:p>
            <a:r>
              <a:rPr lang="en-US" sz="2000"/>
              <a:t>	{	min = index ;		</a:t>
            </a:r>
          </a:p>
          <a:p>
            <a:r>
              <a:rPr lang="en-US" sz="2000"/>
              <a:t>		for(k = index + 1; k &lt; n ; k ++)</a:t>
            </a:r>
          </a:p>
          <a:p>
            <a:r>
              <a:rPr lang="en-US" sz="2000"/>
              <a:t>		{ 	if(list[min] &gt; list[k])</a:t>
            </a:r>
          </a:p>
          <a:p>
            <a:r>
              <a:rPr lang="en-US" sz="2000"/>
              <a:t>		min = k ;</a:t>
            </a:r>
          </a:p>
          <a:p>
            <a:r>
              <a:rPr lang="en-US" sz="2000"/>
              <a:t>		}</a:t>
            </a:r>
          </a:p>
          <a:p>
            <a:r>
              <a:rPr lang="en-US" sz="2000"/>
              <a:t>		if(min != index)</a:t>
            </a:r>
          </a:p>
          <a:p>
            <a:r>
              <a:rPr lang="en-US" sz="2000"/>
              <a:t>		{	temp = `list [index];</a:t>
            </a:r>
          </a:p>
          <a:p>
            <a:r>
              <a:rPr lang="en-US" sz="2000"/>
              <a:t>			list[index] = list[min];</a:t>
            </a:r>
          </a:p>
          <a:p>
            <a:r>
              <a:rPr lang="en-US" sz="2000"/>
              <a:t>			list[min] = temp;</a:t>
            </a:r>
          </a:p>
          <a:p>
            <a:r>
              <a:rPr lang="en-US" sz="2000"/>
              <a:t>		}	printf(" \n Step : %d :",(index+1));</a:t>
            </a:r>
          </a:p>
          <a:p>
            <a:r>
              <a:rPr lang="en-US" sz="2000"/>
              <a:t>	for( l = 0 ; l &lt; n; l++)</a:t>
            </a:r>
          </a:p>
          <a:p>
            <a:r>
              <a:rPr lang="en-US" sz="2000"/>
              <a:t>	printf(" %d", list[l]); </a:t>
            </a:r>
          </a:p>
          <a:p>
            <a:r>
              <a:rPr lang="en-US" sz="2000"/>
              <a:t>	}	printf("\n Sorted list is as  follows:\n");</a:t>
            </a:r>
          </a:p>
          <a:p>
            <a:r>
              <a:rPr lang="en-US" sz="2000"/>
              <a:t>		for( index = 0 ; index &lt; n; index++)</a:t>
            </a:r>
          </a:p>
          <a:p>
            <a:r>
              <a:rPr lang="en-US" sz="2000"/>
              <a:t>		printf(" %d", list[index]);</a:t>
            </a:r>
          </a:p>
          <a:p>
            <a:r>
              <a:rPr lang="en-US" sz="2000"/>
              <a:t>		return 0; </a:t>
            </a:r>
          </a:p>
          <a:p>
            <a:r>
              <a:rPr lang="en-US" sz="2000"/>
              <a:t>}</a:t>
            </a:r>
          </a:p>
          <a:p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990600" y="2895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Bubble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Sorting</a:t>
            </a:r>
          </a:p>
        </p:txBody>
      </p:sp>
      <p:sp>
        <p:nvSpPr>
          <p:cNvPr id="53251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/>
            <a:r>
              <a:rPr lang="en-US" sz="2800" b="1" smtClean="0"/>
              <a:t>Sorting takes an unordered collection and makes it an ordered one.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211263" y="3203575"/>
            <a:ext cx="6518275" cy="7159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3" name="Line 5"/>
          <p:cNvSpPr>
            <a:spLocks noChangeShapeType="1"/>
          </p:cNvSpPr>
          <p:nvPr/>
        </p:nvSpPr>
        <p:spPr bwMode="auto">
          <a:xfrm>
            <a:off x="2220913" y="3198813"/>
            <a:ext cx="0" cy="712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>
            <a:off x="3238500" y="3198813"/>
            <a:ext cx="0" cy="725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3255" name="Line 7"/>
          <p:cNvSpPr>
            <a:spLocks noChangeShapeType="1"/>
          </p:cNvSpPr>
          <p:nvPr/>
        </p:nvSpPr>
        <p:spPr bwMode="auto">
          <a:xfrm>
            <a:off x="4276725" y="3198813"/>
            <a:ext cx="0" cy="725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>
            <a:off x="5386388" y="3198813"/>
            <a:ext cx="0" cy="725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6540500" y="3211513"/>
            <a:ext cx="0" cy="7000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6958013" y="33782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4516438" y="33655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3430588" y="33782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35</a:t>
            </a:r>
          </a:p>
        </p:txBody>
      </p:sp>
      <p:sp>
        <p:nvSpPr>
          <p:cNvPr id="53261" name="Rectangle 13"/>
          <p:cNvSpPr>
            <a:spLocks noChangeArrowheads="1"/>
          </p:cNvSpPr>
          <p:nvPr/>
        </p:nvSpPr>
        <p:spPr bwMode="auto">
          <a:xfrm>
            <a:off x="2344738" y="33782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42</a:t>
            </a:r>
          </a:p>
        </p:txBody>
      </p:sp>
      <p:sp>
        <p:nvSpPr>
          <p:cNvPr id="53262" name="Rectangle 14"/>
          <p:cNvSpPr>
            <a:spLocks noChangeArrowheads="1"/>
          </p:cNvSpPr>
          <p:nvPr/>
        </p:nvSpPr>
        <p:spPr bwMode="auto">
          <a:xfrm>
            <a:off x="1376363" y="3392488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77</a:t>
            </a:r>
          </a:p>
        </p:txBody>
      </p:sp>
      <p:sp>
        <p:nvSpPr>
          <p:cNvPr id="53263" name="Rectangle 15"/>
          <p:cNvSpPr>
            <a:spLocks noChangeArrowheads="1"/>
          </p:cNvSpPr>
          <p:nvPr/>
        </p:nvSpPr>
        <p:spPr bwMode="auto">
          <a:xfrm>
            <a:off x="5559425" y="3363913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101</a:t>
            </a:r>
          </a:p>
        </p:txBody>
      </p:sp>
      <p:sp>
        <p:nvSpPr>
          <p:cNvPr id="53264" name="Rectangle 16"/>
          <p:cNvSpPr>
            <a:spLocks noChangeArrowheads="1"/>
          </p:cNvSpPr>
          <p:nvPr/>
        </p:nvSpPr>
        <p:spPr bwMode="auto">
          <a:xfrm>
            <a:off x="1447800" y="4816475"/>
            <a:ext cx="574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1          2          3           4           5            6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143000" y="5224463"/>
            <a:ext cx="6518275" cy="723900"/>
            <a:chOff x="539" y="3921"/>
            <a:chExt cx="3074" cy="608"/>
          </a:xfrm>
        </p:grpSpPr>
        <p:sp>
          <p:nvSpPr>
            <p:cNvPr id="53268" name="Rectangle 18"/>
            <p:cNvSpPr>
              <a:spLocks noChangeArrowheads="1"/>
            </p:cNvSpPr>
            <p:nvPr/>
          </p:nvSpPr>
          <p:spPr bwMode="auto">
            <a:xfrm>
              <a:off x="539" y="3925"/>
              <a:ext cx="3074" cy="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9" name="Line 19"/>
            <p:cNvSpPr>
              <a:spLocks noChangeShapeType="1"/>
            </p:cNvSpPr>
            <p:nvPr/>
          </p:nvSpPr>
          <p:spPr bwMode="auto">
            <a:xfrm>
              <a:off x="1015" y="3921"/>
              <a:ext cx="0" cy="5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270" name="Line 20"/>
            <p:cNvSpPr>
              <a:spLocks noChangeShapeType="1"/>
            </p:cNvSpPr>
            <p:nvPr/>
          </p:nvSpPr>
          <p:spPr bwMode="auto">
            <a:xfrm>
              <a:off x="1495" y="3921"/>
              <a:ext cx="0" cy="6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271" name="Line 21"/>
            <p:cNvSpPr>
              <a:spLocks noChangeShapeType="1"/>
            </p:cNvSpPr>
            <p:nvPr/>
          </p:nvSpPr>
          <p:spPr bwMode="auto">
            <a:xfrm>
              <a:off x="1985" y="3921"/>
              <a:ext cx="0" cy="6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272" name="Line 22"/>
            <p:cNvSpPr>
              <a:spLocks noChangeShapeType="1"/>
            </p:cNvSpPr>
            <p:nvPr/>
          </p:nvSpPr>
          <p:spPr bwMode="auto">
            <a:xfrm>
              <a:off x="2508" y="3921"/>
              <a:ext cx="0" cy="6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273" name="Line 23"/>
            <p:cNvSpPr>
              <a:spLocks noChangeShapeType="1"/>
            </p:cNvSpPr>
            <p:nvPr/>
          </p:nvSpPr>
          <p:spPr bwMode="auto">
            <a:xfrm>
              <a:off x="3052" y="3932"/>
              <a:ext cx="0" cy="5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274" name="Rectangle 24"/>
            <p:cNvSpPr>
              <a:spLocks noChangeArrowheads="1"/>
            </p:cNvSpPr>
            <p:nvPr/>
          </p:nvSpPr>
          <p:spPr bwMode="auto">
            <a:xfrm>
              <a:off x="679" y="4061"/>
              <a:ext cx="167" cy="38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53275" name="Rectangle 25"/>
            <p:cNvSpPr>
              <a:spLocks noChangeArrowheads="1"/>
            </p:cNvSpPr>
            <p:nvPr/>
          </p:nvSpPr>
          <p:spPr bwMode="auto">
            <a:xfrm>
              <a:off x="1106" y="4050"/>
              <a:ext cx="247" cy="38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12</a:t>
              </a:r>
            </a:p>
          </p:txBody>
        </p:sp>
        <p:sp>
          <p:nvSpPr>
            <p:cNvPr id="53276" name="Rectangle 26"/>
            <p:cNvSpPr>
              <a:spLocks noChangeArrowheads="1"/>
            </p:cNvSpPr>
            <p:nvPr/>
          </p:nvSpPr>
          <p:spPr bwMode="auto">
            <a:xfrm>
              <a:off x="1586" y="4040"/>
              <a:ext cx="247" cy="38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35</a:t>
              </a:r>
            </a:p>
          </p:txBody>
        </p:sp>
        <p:sp>
          <p:nvSpPr>
            <p:cNvPr id="53277" name="Rectangle 27"/>
            <p:cNvSpPr>
              <a:spLocks noChangeArrowheads="1"/>
            </p:cNvSpPr>
            <p:nvPr/>
          </p:nvSpPr>
          <p:spPr bwMode="auto">
            <a:xfrm>
              <a:off x="2087" y="4061"/>
              <a:ext cx="247" cy="38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42</a:t>
              </a:r>
            </a:p>
          </p:txBody>
        </p:sp>
        <p:sp>
          <p:nvSpPr>
            <p:cNvPr id="53278" name="Rectangle 28"/>
            <p:cNvSpPr>
              <a:spLocks noChangeArrowheads="1"/>
            </p:cNvSpPr>
            <p:nvPr/>
          </p:nvSpPr>
          <p:spPr bwMode="auto">
            <a:xfrm>
              <a:off x="2621" y="4050"/>
              <a:ext cx="247" cy="38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77</a:t>
              </a:r>
            </a:p>
          </p:txBody>
        </p:sp>
        <p:sp>
          <p:nvSpPr>
            <p:cNvPr id="53279" name="Rectangle 29"/>
            <p:cNvSpPr>
              <a:spLocks noChangeArrowheads="1"/>
            </p:cNvSpPr>
            <p:nvPr/>
          </p:nvSpPr>
          <p:spPr bwMode="auto">
            <a:xfrm>
              <a:off x="3112" y="4050"/>
              <a:ext cx="327" cy="38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101</a:t>
              </a:r>
            </a:p>
          </p:txBody>
        </p:sp>
      </p:grpSp>
      <p:sp>
        <p:nvSpPr>
          <p:cNvPr id="53266" name="Rectangle 30"/>
          <p:cNvSpPr>
            <a:spLocks noChangeArrowheads="1"/>
          </p:cNvSpPr>
          <p:nvPr/>
        </p:nvSpPr>
        <p:spPr bwMode="auto">
          <a:xfrm>
            <a:off x="1524000" y="2743200"/>
            <a:ext cx="574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1          2          3          4            5            6</a:t>
            </a:r>
          </a:p>
        </p:txBody>
      </p:sp>
      <p:sp>
        <p:nvSpPr>
          <p:cNvPr id="53267" name="Line 34"/>
          <p:cNvSpPr>
            <a:spLocks noChangeShapeType="1"/>
          </p:cNvSpPr>
          <p:nvPr/>
        </p:nvSpPr>
        <p:spPr bwMode="auto">
          <a:xfrm>
            <a:off x="4276725" y="4094163"/>
            <a:ext cx="0" cy="900112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"Bubbling Up" the Largest Element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Traverse a collection of elements</a:t>
            </a:r>
          </a:p>
          <a:p>
            <a:pPr lvl="1" eaLnBrk="1" hangingPunct="1"/>
            <a:r>
              <a:rPr lang="en-US" b="1" smtClean="0"/>
              <a:t>Move from the front to the end</a:t>
            </a:r>
          </a:p>
          <a:p>
            <a:pPr lvl="1" eaLnBrk="1" hangingPunct="1"/>
            <a:r>
              <a:rPr lang="en-US" b="1" smtClean="0"/>
              <a:t>“Bubble” the </a:t>
            </a:r>
            <a:r>
              <a:rPr lang="en-US" b="1" smtClean="0">
                <a:solidFill>
                  <a:srgbClr val="3333FF"/>
                </a:solidFill>
              </a:rPr>
              <a:t>largest value</a:t>
            </a:r>
            <a:r>
              <a:rPr lang="en-US" b="1" smtClean="0"/>
              <a:t> to the end using </a:t>
            </a:r>
            <a:r>
              <a:rPr lang="en-US" b="1" smtClean="0">
                <a:solidFill>
                  <a:srgbClr val="3333FF"/>
                </a:solidFill>
              </a:rPr>
              <a:t>pair-wise comparisons and swapping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4278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35</a:t>
            </a:r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42</a:t>
            </a:r>
          </a:p>
        </p:txBody>
      </p:sp>
      <p:sp>
        <p:nvSpPr>
          <p:cNvPr id="54286" name="Rectangle 14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77</a:t>
            </a:r>
          </a:p>
        </p:txBody>
      </p:sp>
      <p:sp>
        <p:nvSpPr>
          <p:cNvPr id="54287" name="Rectangle 15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101</a:t>
            </a:r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1          2          3          4            5            6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"Bubbling Up" the Largest Element</a:t>
            </a:r>
          </a:p>
        </p:txBody>
      </p:sp>
      <p:sp>
        <p:nvSpPr>
          <p:cNvPr id="55299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Traverse a collection of elements</a:t>
            </a:r>
          </a:p>
          <a:p>
            <a:pPr lvl="1" eaLnBrk="1" hangingPunct="1"/>
            <a:r>
              <a:rPr lang="en-US" b="1" smtClean="0"/>
              <a:t>Move from the front to the end</a:t>
            </a:r>
          </a:p>
          <a:p>
            <a:pPr lvl="1" eaLnBrk="1" hangingPunct="1"/>
            <a:r>
              <a:rPr lang="en-US" b="1" smtClean="0"/>
              <a:t>“Bubble” the largest value to the end using pair-wise comparisons and swapping</a:t>
            </a:r>
          </a:p>
        </p:txBody>
      </p:sp>
      <p:sp>
        <p:nvSpPr>
          <p:cNvPr id="55300" name="Rectangle 2052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1" name="Line 2053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5302" name="Line 2054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5303" name="Line 2055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5304" name="Line 2056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5305" name="Line 2057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5306" name="Rectangle 2058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55307" name="Rectangle 2059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55308" name="Rectangle 2060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35</a:t>
            </a:r>
          </a:p>
        </p:txBody>
      </p:sp>
      <p:sp>
        <p:nvSpPr>
          <p:cNvPr id="55309" name="Rectangle 2061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42</a:t>
            </a:r>
          </a:p>
        </p:txBody>
      </p:sp>
      <p:sp>
        <p:nvSpPr>
          <p:cNvPr id="55310" name="Rectangle 2062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77</a:t>
            </a:r>
          </a:p>
        </p:txBody>
      </p:sp>
      <p:sp>
        <p:nvSpPr>
          <p:cNvPr id="55311" name="Rectangle 2063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101</a:t>
            </a:r>
          </a:p>
        </p:txBody>
      </p:sp>
      <p:sp>
        <p:nvSpPr>
          <p:cNvPr id="55312" name="Rectangle 2064"/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1          2          3          4            5            6</a:t>
            </a:r>
          </a:p>
        </p:txBody>
      </p:sp>
      <p:sp>
        <p:nvSpPr>
          <p:cNvPr id="55313" name="Rectangle 2065"/>
          <p:cNvSpPr>
            <a:spLocks noChangeArrowheads="1"/>
          </p:cNvSpPr>
          <p:nvPr/>
        </p:nvSpPr>
        <p:spPr bwMode="auto">
          <a:xfrm>
            <a:off x="1211263" y="46005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14" name="Rectangle 2066"/>
          <p:cNvSpPr>
            <a:spLocks noChangeArrowheads="1"/>
          </p:cNvSpPr>
          <p:nvPr/>
        </p:nvSpPr>
        <p:spPr bwMode="auto">
          <a:xfrm>
            <a:off x="2220913" y="46005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87" name="AutoShape 2067"/>
          <p:cNvSpPr>
            <a:spLocks noChangeArrowheads="1"/>
          </p:cNvSpPr>
          <p:nvPr/>
        </p:nvSpPr>
        <p:spPr bwMode="auto">
          <a:xfrm>
            <a:off x="1011238" y="4132263"/>
            <a:ext cx="241935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/>
              <a:t>Swap</a:t>
            </a:r>
          </a:p>
        </p:txBody>
      </p:sp>
      <p:grpSp>
        <p:nvGrpSpPr>
          <p:cNvPr id="2" name="Group 2070"/>
          <p:cNvGrpSpPr>
            <a:grpSpLocks/>
          </p:cNvGrpSpPr>
          <p:nvPr/>
        </p:nvGrpSpPr>
        <p:grpSpPr bwMode="auto">
          <a:xfrm>
            <a:off x="1206500" y="4595813"/>
            <a:ext cx="2019300" cy="708025"/>
            <a:chOff x="760" y="2895"/>
            <a:chExt cx="1272" cy="446"/>
          </a:xfrm>
        </p:grpSpPr>
        <p:sp>
          <p:nvSpPr>
            <p:cNvPr id="55317" name="Rectangle 2068"/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42</a:t>
              </a:r>
            </a:p>
          </p:txBody>
        </p:sp>
        <p:sp>
          <p:nvSpPr>
            <p:cNvPr id="55318" name="Rectangle 2069"/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87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"Bubbling Up" the Largest Element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Traverse a collection of elements</a:t>
            </a:r>
          </a:p>
          <a:p>
            <a:pPr lvl="1" eaLnBrk="1" hangingPunct="1"/>
            <a:r>
              <a:rPr lang="en-US" b="1" smtClean="0"/>
              <a:t>Move from the front to the end</a:t>
            </a:r>
          </a:p>
          <a:p>
            <a:pPr lvl="1" eaLnBrk="1" hangingPunct="1"/>
            <a:r>
              <a:rPr lang="en-US" b="1" smtClean="0"/>
              <a:t>“Bubble” the largest value to the end using pair-wise comparisons and swapping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5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6326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6327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6328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56331" name="Rectangle 11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35</a:t>
            </a:r>
          </a:p>
        </p:txBody>
      </p:sp>
      <p:sp>
        <p:nvSpPr>
          <p:cNvPr id="56333" name="Rectangle 13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77</a:t>
            </a:r>
          </a:p>
        </p:txBody>
      </p:sp>
      <p:sp>
        <p:nvSpPr>
          <p:cNvPr id="56334" name="Rectangle 14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42</a:t>
            </a:r>
          </a:p>
        </p:txBody>
      </p: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101</a:t>
            </a:r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1          2          3          4            5            6</a:t>
            </a:r>
          </a:p>
        </p:txBody>
      </p:sp>
      <p:sp>
        <p:nvSpPr>
          <p:cNvPr id="56337" name="Rectangle 17"/>
          <p:cNvSpPr>
            <a:spLocks noChangeArrowheads="1"/>
          </p:cNvSpPr>
          <p:nvPr/>
        </p:nvSpPr>
        <p:spPr bwMode="auto">
          <a:xfrm>
            <a:off x="2220913" y="45878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38" name="Rectangle 18"/>
          <p:cNvSpPr>
            <a:spLocks noChangeArrowheads="1"/>
          </p:cNvSpPr>
          <p:nvPr/>
        </p:nvSpPr>
        <p:spPr bwMode="auto">
          <a:xfrm>
            <a:off x="3259138" y="45878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011" name="AutoShape 19"/>
          <p:cNvSpPr>
            <a:spLocks noChangeArrowheads="1"/>
          </p:cNvSpPr>
          <p:nvPr/>
        </p:nvSpPr>
        <p:spPr bwMode="auto">
          <a:xfrm>
            <a:off x="2062163" y="4141788"/>
            <a:ext cx="241935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/>
              <a:t>Swap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257425" y="4605338"/>
            <a:ext cx="2019300" cy="708025"/>
            <a:chOff x="760" y="2895"/>
            <a:chExt cx="1272" cy="446"/>
          </a:xfrm>
        </p:grpSpPr>
        <p:sp>
          <p:nvSpPr>
            <p:cNvPr id="56341" name="Rectangle 21"/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35</a:t>
              </a:r>
            </a:p>
          </p:txBody>
        </p:sp>
        <p:sp>
          <p:nvSpPr>
            <p:cNvPr id="56342" name="Rectangle 22"/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11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"Bubbling Up" the Largest Element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Traverse a collection of elements</a:t>
            </a:r>
          </a:p>
          <a:p>
            <a:pPr lvl="1" eaLnBrk="1" hangingPunct="1"/>
            <a:r>
              <a:rPr lang="en-US" b="1" smtClean="0"/>
              <a:t>Move from the front to the end</a:t>
            </a:r>
          </a:p>
          <a:p>
            <a:pPr lvl="1" eaLnBrk="1" hangingPunct="1"/>
            <a:r>
              <a:rPr lang="en-US" b="1" smtClean="0"/>
              <a:t>“Bubble” the largest value to the end using pair-wise comparisons and swapping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7352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12</a:t>
            </a:r>
          </a:p>
        </p:txBody>
      </p:sp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77</a:t>
            </a:r>
          </a:p>
        </p:txBody>
      </p:sp>
      <p:sp>
        <p:nvSpPr>
          <p:cNvPr id="57357" name="Rectangle 13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35</a:t>
            </a:r>
          </a:p>
        </p:txBody>
      </p:sp>
      <p:sp>
        <p:nvSpPr>
          <p:cNvPr id="57358" name="Rectangle 14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42</a:t>
            </a:r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101</a:t>
            </a:r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1          2          3          4            5            6</a:t>
            </a:r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3267075" y="46005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62" name="Rectangle 18"/>
          <p:cNvSpPr>
            <a:spLocks noChangeArrowheads="1"/>
          </p:cNvSpPr>
          <p:nvPr/>
        </p:nvSpPr>
        <p:spPr bwMode="auto">
          <a:xfrm>
            <a:off x="4276725" y="4600575"/>
            <a:ext cx="109537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035" name="AutoShape 19"/>
          <p:cNvSpPr>
            <a:spLocks noChangeArrowheads="1"/>
          </p:cNvSpPr>
          <p:nvPr/>
        </p:nvSpPr>
        <p:spPr bwMode="auto">
          <a:xfrm>
            <a:off x="3057525" y="4132263"/>
            <a:ext cx="250190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/>
              <a:t>Swap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267075" y="4595813"/>
            <a:ext cx="2087563" cy="708025"/>
            <a:chOff x="760" y="2895"/>
            <a:chExt cx="1272" cy="446"/>
          </a:xfrm>
        </p:grpSpPr>
        <p:sp>
          <p:nvSpPr>
            <p:cNvPr id="57365" name="Rectangle 21"/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12</a:t>
              </a:r>
            </a:p>
          </p:txBody>
        </p:sp>
        <p:sp>
          <p:nvSpPr>
            <p:cNvPr id="57366" name="Rectangle 22"/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35" grpId="0" animBg="1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"Bubbling Up" the Largest Element</a:t>
            </a:r>
          </a:p>
        </p:txBody>
      </p:sp>
      <p:sp>
        <p:nvSpPr>
          <p:cNvPr id="583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Traverse a collection of elements</a:t>
            </a:r>
          </a:p>
          <a:p>
            <a:pPr lvl="1" eaLnBrk="1" hangingPunct="1"/>
            <a:r>
              <a:rPr lang="en-US" b="1" smtClean="0"/>
              <a:t>Move from the front to the end</a:t>
            </a:r>
          </a:p>
          <a:p>
            <a:pPr lvl="1" eaLnBrk="1" hangingPunct="1"/>
            <a:r>
              <a:rPr lang="en-US" b="1" smtClean="0"/>
              <a:t>“Bubble” the largest value to the end using pair-wise comparisons and swapping</a:t>
            </a:r>
          </a:p>
        </p:txBody>
      </p:sp>
      <p:sp>
        <p:nvSpPr>
          <p:cNvPr id="58372" name="Rectangle 1028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3" name="Line 1029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8374" name="Line 1030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8375" name="Line 1031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8376" name="Line 1032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8377" name="Line 1033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8378" name="Rectangle 1034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58379" name="Rectangle 1035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77</a:t>
            </a:r>
          </a:p>
        </p:txBody>
      </p:sp>
      <p:sp>
        <p:nvSpPr>
          <p:cNvPr id="58380" name="Rectangle 1036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58381" name="Rectangle 1037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35</a:t>
            </a:r>
          </a:p>
        </p:txBody>
      </p:sp>
      <p:sp>
        <p:nvSpPr>
          <p:cNvPr id="58382" name="Rectangle 1038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42</a:t>
            </a:r>
          </a:p>
        </p:txBody>
      </p:sp>
      <p:sp>
        <p:nvSpPr>
          <p:cNvPr id="58383" name="Rectangle 1039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101</a:t>
            </a:r>
          </a:p>
        </p:txBody>
      </p:sp>
      <p:sp>
        <p:nvSpPr>
          <p:cNvPr id="58384" name="Rectangle 1040"/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1          2          3          4            5            6</a:t>
            </a:r>
          </a:p>
        </p:txBody>
      </p:sp>
      <p:sp>
        <p:nvSpPr>
          <p:cNvPr id="58385" name="Rectangle 1041"/>
          <p:cNvSpPr>
            <a:spLocks noChangeArrowheads="1"/>
          </p:cNvSpPr>
          <p:nvPr/>
        </p:nvSpPr>
        <p:spPr bwMode="auto">
          <a:xfrm>
            <a:off x="4291013" y="4587875"/>
            <a:ext cx="1081087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86" name="Rectangle 1042"/>
          <p:cNvSpPr>
            <a:spLocks noChangeArrowheads="1"/>
          </p:cNvSpPr>
          <p:nvPr/>
        </p:nvSpPr>
        <p:spPr bwMode="auto">
          <a:xfrm>
            <a:off x="5386388" y="4587875"/>
            <a:ext cx="115252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Text Box 1047"/>
          <p:cNvSpPr txBox="1">
            <a:spLocks noChangeArrowheads="1"/>
          </p:cNvSpPr>
          <p:nvPr/>
        </p:nvSpPr>
        <p:spPr bwMode="auto">
          <a:xfrm>
            <a:off x="4157663" y="5454650"/>
            <a:ext cx="26035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No need to 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"Bubbling Up" the Largest Element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Traverse a collection of elements</a:t>
            </a:r>
          </a:p>
          <a:p>
            <a:pPr lvl="1" eaLnBrk="1" hangingPunct="1"/>
            <a:r>
              <a:rPr lang="en-US" b="1" smtClean="0"/>
              <a:t>Move from the front to the end</a:t>
            </a:r>
          </a:p>
          <a:p>
            <a:pPr lvl="1" eaLnBrk="1" hangingPunct="1"/>
            <a:r>
              <a:rPr lang="en-US" b="1" smtClean="0"/>
              <a:t>“Bubble” the largest value to the end using pair-wise comparisons and swapping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7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9398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9399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5</a:t>
            </a:r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77</a:t>
            </a:r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59405" name="Rectangle 13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35</a:t>
            </a:r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42</a:t>
            </a:r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101</a:t>
            </a:r>
          </a:p>
        </p:txBody>
      </p:sp>
      <p:sp>
        <p:nvSpPr>
          <p:cNvPr id="59408" name="Rectangle 16"/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1          2          3          4            5            6</a:t>
            </a:r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5400675" y="4584700"/>
            <a:ext cx="113982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10" name="Rectangle 18"/>
          <p:cNvSpPr>
            <a:spLocks noChangeArrowheads="1"/>
          </p:cNvSpPr>
          <p:nvPr/>
        </p:nvSpPr>
        <p:spPr bwMode="auto">
          <a:xfrm>
            <a:off x="6553200" y="4584700"/>
            <a:ext cx="115252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83" name="AutoShape 19"/>
          <p:cNvSpPr>
            <a:spLocks noChangeArrowheads="1"/>
          </p:cNvSpPr>
          <p:nvPr/>
        </p:nvSpPr>
        <p:spPr bwMode="auto">
          <a:xfrm>
            <a:off x="5289550" y="4156075"/>
            <a:ext cx="250190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/>
              <a:t>Swap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400675" y="4591050"/>
            <a:ext cx="2328863" cy="708025"/>
            <a:chOff x="760" y="2895"/>
            <a:chExt cx="1272" cy="446"/>
          </a:xfrm>
        </p:grpSpPr>
        <p:sp>
          <p:nvSpPr>
            <p:cNvPr id="59413" name="Rectangle 21"/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59414" name="Rectangle 22"/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83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"Bubbling Up" the Largest Element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Traverse a collection of elements</a:t>
            </a:r>
          </a:p>
          <a:p>
            <a:pPr lvl="1" eaLnBrk="1" hangingPunct="1"/>
            <a:r>
              <a:rPr lang="en-US" b="1" smtClean="0"/>
              <a:t>Move from the front to the end</a:t>
            </a:r>
          </a:p>
          <a:p>
            <a:pPr lvl="1" eaLnBrk="1" hangingPunct="1"/>
            <a:r>
              <a:rPr lang="en-US" b="1" smtClean="0"/>
              <a:t>“Bubble” the largest value to the end using pair-wise comparisons and swapping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1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0422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0423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0424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0426" name="Rectangle 11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77</a:t>
            </a:r>
          </a:p>
        </p:txBody>
      </p:sp>
      <p:sp>
        <p:nvSpPr>
          <p:cNvPr id="60427" name="Rectangle 12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60428" name="Rectangle 13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35</a:t>
            </a:r>
          </a:p>
        </p:txBody>
      </p:sp>
      <p:sp>
        <p:nvSpPr>
          <p:cNvPr id="60429" name="Rectangle 14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42</a:t>
            </a:r>
          </a:p>
        </p:txBody>
      </p:sp>
      <p:sp>
        <p:nvSpPr>
          <p:cNvPr id="60430" name="Rectangle 15"/>
          <p:cNvSpPr>
            <a:spLocks noChangeArrowheads="1"/>
          </p:cNvSpPr>
          <p:nvPr/>
        </p:nvSpPr>
        <p:spPr bwMode="auto">
          <a:xfrm>
            <a:off x="5559425" y="4752975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  5</a:t>
            </a:r>
          </a:p>
        </p:txBody>
      </p:sp>
      <p:sp>
        <p:nvSpPr>
          <p:cNvPr id="60431" name="Rectangle 16"/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1          2          3          4            5            6</a:t>
            </a:r>
          </a:p>
        </p:txBody>
      </p:sp>
      <p:sp>
        <p:nvSpPr>
          <p:cNvPr id="60432" name="Rectangle 18"/>
          <p:cNvSpPr>
            <a:spLocks noChangeArrowheads="1"/>
          </p:cNvSpPr>
          <p:nvPr/>
        </p:nvSpPr>
        <p:spPr bwMode="auto">
          <a:xfrm>
            <a:off x="6553200" y="4584700"/>
            <a:ext cx="1152525" cy="708025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3333FF"/>
                </a:solidFill>
              </a:rPr>
              <a:t>101</a:t>
            </a:r>
          </a:p>
        </p:txBody>
      </p:sp>
      <p:sp>
        <p:nvSpPr>
          <p:cNvPr id="60433" name="Text Box 23"/>
          <p:cNvSpPr txBox="1">
            <a:spLocks noChangeArrowheads="1"/>
          </p:cNvSpPr>
          <p:nvPr/>
        </p:nvSpPr>
        <p:spPr bwMode="auto">
          <a:xfrm>
            <a:off x="1990725" y="5524500"/>
            <a:ext cx="4572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Largest value correctly placed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Insertion Sort Algorithm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18488" cy="4375150"/>
          </a:xfrm>
        </p:spPr>
        <p:txBody>
          <a:bodyPr/>
          <a:lstStyle/>
          <a:p>
            <a:pPr marL="0" indent="0" defTabSz="51752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smtClean="0">
                <a:solidFill>
                  <a:srgbClr val="A50021"/>
                </a:solidFill>
                <a:latin typeface="Courier New" pitchFamily="49" charset="0"/>
              </a:rPr>
              <a:t>public</a:t>
            </a:r>
            <a:r>
              <a:rPr lang="en-US" sz="1900" b="1" smtClean="0">
                <a:latin typeface="Courier New" pitchFamily="49" charset="0"/>
              </a:rPr>
              <a:t> </a:t>
            </a:r>
            <a:r>
              <a:rPr lang="en-US" sz="1900" b="1" smtClean="0">
                <a:solidFill>
                  <a:srgbClr val="A50021"/>
                </a:solidFill>
                <a:latin typeface="Courier New" pitchFamily="49" charset="0"/>
              </a:rPr>
              <a:t>void</a:t>
            </a:r>
            <a:r>
              <a:rPr lang="en-US" sz="1900" b="1" smtClean="0">
                <a:latin typeface="Courier New" pitchFamily="49" charset="0"/>
              </a:rPr>
              <a:t> insertionSort(</a:t>
            </a:r>
            <a:r>
              <a:rPr lang="en-US" sz="1900" b="1" smtClean="0">
                <a:solidFill>
                  <a:srgbClr val="A50021"/>
                </a:solidFill>
                <a:latin typeface="Courier New" pitchFamily="49" charset="0"/>
              </a:rPr>
              <a:t>Comparable</a:t>
            </a:r>
            <a:r>
              <a:rPr lang="en-US" sz="1900" b="1" smtClean="0">
                <a:latin typeface="Courier New" pitchFamily="49" charset="0"/>
              </a:rPr>
              <a:t>[] arr) {</a:t>
            </a:r>
          </a:p>
          <a:p>
            <a:pPr marL="0" indent="0" defTabSz="51752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smtClean="0">
                <a:latin typeface="Courier New" pitchFamily="49" charset="0"/>
              </a:rPr>
              <a:t>	</a:t>
            </a:r>
            <a:r>
              <a:rPr lang="en-US" sz="1900" b="1" smtClean="0">
                <a:solidFill>
                  <a:srgbClr val="A50021"/>
                </a:solidFill>
                <a:latin typeface="Courier New" pitchFamily="49" charset="0"/>
              </a:rPr>
              <a:t>for </a:t>
            </a:r>
            <a:r>
              <a:rPr lang="en-US" sz="1900" b="1" smtClean="0">
                <a:latin typeface="Courier New" pitchFamily="49" charset="0"/>
              </a:rPr>
              <a:t>(</a:t>
            </a:r>
            <a:r>
              <a:rPr lang="en-US" sz="1900" b="1" smtClean="0">
                <a:solidFill>
                  <a:srgbClr val="A50021"/>
                </a:solidFill>
                <a:latin typeface="Courier New" pitchFamily="49" charset="0"/>
              </a:rPr>
              <a:t>int</a:t>
            </a:r>
            <a:r>
              <a:rPr lang="en-US" sz="1900" b="1" smtClean="0">
                <a:latin typeface="Courier New" pitchFamily="49" charset="0"/>
              </a:rPr>
              <a:t> i = 1; i &lt; arr.length; ++i) {</a:t>
            </a:r>
          </a:p>
          <a:p>
            <a:pPr marL="0" indent="0" defTabSz="51752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smtClean="0">
                <a:latin typeface="Courier New" pitchFamily="49" charset="0"/>
              </a:rPr>
              <a:t>		Comparable temp = arr[i];</a:t>
            </a:r>
          </a:p>
          <a:p>
            <a:pPr marL="0" indent="0" defTabSz="51752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smtClean="0">
                <a:latin typeface="Courier New" pitchFamily="49" charset="0"/>
              </a:rPr>
              <a:t>		</a:t>
            </a:r>
            <a:r>
              <a:rPr lang="en-US" sz="1900" b="1" smtClean="0">
                <a:solidFill>
                  <a:srgbClr val="A50021"/>
                </a:solidFill>
                <a:latin typeface="Courier New" pitchFamily="49" charset="0"/>
              </a:rPr>
              <a:t>int</a:t>
            </a:r>
            <a:r>
              <a:rPr lang="en-US" sz="1900" b="1" smtClean="0">
                <a:latin typeface="Courier New" pitchFamily="49" charset="0"/>
              </a:rPr>
              <a:t> pos = i;</a:t>
            </a:r>
          </a:p>
          <a:p>
            <a:pPr marL="0" indent="0" defTabSz="51752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smtClean="0">
                <a:latin typeface="Courier New" pitchFamily="49" charset="0"/>
              </a:rPr>
              <a:t>		</a:t>
            </a:r>
            <a:r>
              <a:rPr lang="en-US" sz="1900" b="1" smtClean="0">
                <a:solidFill>
                  <a:srgbClr val="008000"/>
                </a:solidFill>
                <a:latin typeface="Courier New" pitchFamily="49" charset="0"/>
              </a:rPr>
              <a:t>// Shuffle up all sorted items &gt; arr[i]</a:t>
            </a:r>
          </a:p>
          <a:p>
            <a:pPr marL="0" indent="0" defTabSz="51752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smtClean="0">
                <a:latin typeface="Courier New" pitchFamily="49" charset="0"/>
              </a:rPr>
              <a:t>		</a:t>
            </a:r>
            <a:r>
              <a:rPr lang="en-US" sz="1900" b="1" smtClean="0">
                <a:solidFill>
                  <a:srgbClr val="A50021"/>
                </a:solidFill>
                <a:latin typeface="Courier New" pitchFamily="49" charset="0"/>
              </a:rPr>
              <a:t>while </a:t>
            </a:r>
            <a:r>
              <a:rPr lang="en-US" sz="1900" b="1" smtClean="0">
                <a:latin typeface="Courier New" pitchFamily="49" charset="0"/>
              </a:rPr>
              <a:t>(pos &gt; 0 &amp;&amp; </a:t>
            </a:r>
          </a:p>
          <a:p>
            <a:pPr marL="0" indent="0" defTabSz="51752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smtClean="0">
                <a:latin typeface="Courier New" pitchFamily="49" charset="0"/>
              </a:rPr>
              <a:t>              arr[pos-1].compareTo(temp) &gt; 0) {</a:t>
            </a:r>
          </a:p>
          <a:p>
            <a:pPr marL="0" indent="0" defTabSz="51752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smtClean="0">
                <a:latin typeface="Courier New" pitchFamily="49" charset="0"/>
              </a:rPr>
              <a:t>			arr[pos] = arr[pos–1];</a:t>
            </a:r>
          </a:p>
          <a:p>
            <a:pPr marL="0" indent="0" defTabSz="51752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smtClean="0">
                <a:latin typeface="Courier New" pitchFamily="49" charset="0"/>
              </a:rPr>
              <a:t>			pos--;</a:t>
            </a:r>
          </a:p>
          <a:p>
            <a:pPr marL="0" indent="0" defTabSz="51752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smtClean="0">
                <a:latin typeface="Courier New" pitchFamily="49" charset="0"/>
              </a:rPr>
              <a:t>		} </a:t>
            </a:r>
            <a:r>
              <a:rPr lang="en-US" sz="1900" b="1" smtClean="0">
                <a:solidFill>
                  <a:srgbClr val="008000"/>
                </a:solidFill>
                <a:latin typeface="Courier New" pitchFamily="49" charset="0"/>
              </a:rPr>
              <a:t>// end while</a:t>
            </a:r>
          </a:p>
          <a:p>
            <a:pPr marL="0" indent="0" defTabSz="51752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smtClean="0">
                <a:solidFill>
                  <a:srgbClr val="008000"/>
                </a:solidFill>
                <a:latin typeface="Courier New" pitchFamily="49" charset="0"/>
              </a:rPr>
              <a:t>		// Insert the current item</a:t>
            </a:r>
          </a:p>
          <a:p>
            <a:pPr marL="0" indent="0" defTabSz="51752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smtClean="0">
                <a:latin typeface="Courier New" pitchFamily="49" charset="0"/>
              </a:rPr>
              <a:t>		arr[pos] = temp;</a:t>
            </a:r>
          </a:p>
          <a:p>
            <a:pPr marL="0" indent="0" defTabSz="51752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smtClean="0">
                <a:latin typeface="Courier New" pitchFamily="49" charset="0"/>
              </a:rPr>
              <a:t>	}</a:t>
            </a:r>
          </a:p>
          <a:p>
            <a:pPr marL="0" indent="0" defTabSz="51752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“Bubble Up” Algorithm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index &lt;- 1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last_compare_at &lt;- n –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loop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  exitif(index &gt; last_compare_at)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  if(A[index] &gt; A[index + 1]) then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    Swap(A[index], A[index + 1])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  endif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  index &lt;- index + 1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endloop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No, Swap isn’t built in.</a:t>
            </a:r>
          </a:p>
        </p:txBody>
      </p:sp>
      <p:sp>
        <p:nvSpPr>
          <p:cNvPr id="62467" name="Text Box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Procedure Swap(a, b isoftype in/out </a:t>
            </a:r>
            <a:r>
              <a:rPr lang="en-US" b="1" smtClean="0">
                <a:solidFill>
                  <a:srgbClr val="FF0033"/>
                </a:solidFill>
                <a:latin typeface="Courier New" pitchFamily="49" charset="0"/>
              </a:rPr>
              <a:t>Num</a:t>
            </a:r>
            <a:r>
              <a:rPr lang="en-US" b="1" smtClean="0">
                <a:latin typeface="Courier New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  t isoftype </a:t>
            </a:r>
            <a:r>
              <a:rPr lang="en-US" b="1" smtClean="0">
                <a:solidFill>
                  <a:srgbClr val="FF0033"/>
                </a:solidFill>
                <a:latin typeface="Courier New" pitchFamily="49" charset="0"/>
              </a:rPr>
              <a:t>Num</a:t>
            </a:r>
            <a:endParaRPr lang="en-US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  t &lt;- a</a:t>
            </a:r>
          </a:p>
          <a:p>
            <a:pPr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  a &lt;- b</a:t>
            </a:r>
          </a:p>
          <a:p>
            <a:pPr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  b &lt;- t</a:t>
            </a:r>
          </a:p>
          <a:p>
            <a:pPr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endprocedure // Swap</a:t>
            </a:r>
          </a:p>
        </p:txBody>
      </p:sp>
      <p:sp>
        <p:nvSpPr>
          <p:cNvPr id="62468" name="Text Box 5"/>
          <p:cNvSpPr txBox="1">
            <a:spLocks noChangeArrowheads="1"/>
          </p:cNvSpPr>
          <p:nvPr/>
        </p:nvSpPr>
        <p:spPr bwMode="auto">
          <a:xfrm>
            <a:off x="8305800" y="152400"/>
            <a:ext cx="6381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 Black" pitchFamily="34" charset="0"/>
              </a:rPr>
              <a:t>LB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Items of Interest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eaLnBrk="1" hangingPunct="1"/>
            <a:r>
              <a:rPr lang="en-US" sz="2800" b="1" smtClean="0"/>
              <a:t>Notice that only the largest value is correctly placed</a:t>
            </a:r>
          </a:p>
          <a:p>
            <a:pPr eaLnBrk="1" hangingPunct="1"/>
            <a:r>
              <a:rPr lang="en-US" sz="2800" b="1" smtClean="0">
                <a:solidFill>
                  <a:srgbClr val="3333FF"/>
                </a:solidFill>
              </a:rPr>
              <a:t>All other values are still out of order</a:t>
            </a:r>
          </a:p>
          <a:p>
            <a:pPr eaLnBrk="1" hangingPunct="1"/>
            <a:r>
              <a:rPr lang="en-US" sz="2800" b="1" smtClean="0"/>
              <a:t>So we need to </a:t>
            </a:r>
            <a:r>
              <a:rPr lang="en-US" sz="2800" b="1" smtClean="0">
                <a:solidFill>
                  <a:srgbClr val="FF0033"/>
                </a:solidFill>
              </a:rPr>
              <a:t>repeat this process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3494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3496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3497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77</a:t>
            </a: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35</a:t>
            </a:r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42</a:t>
            </a:r>
          </a:p>
        </p:txBody>
      </p:sp>
      <p:sp>
        <p:nvSpPr>
          <p:cNvPr id="63502" name="Rectangle 14"/>
          <p:cNvSpPr>
            <a:spLocks noChangeArrowheads="1"/>
          </p:cNvSpPr>
          <p:nvPr/>
        </p:nvSpPr>
        <p:spPr bwMode="auto">
          <a:xfrm>
            <a:off x="5559425" y="4752975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  5</a:t>
            </a:r>
          </a:p>
        </p:txBody>
      </p:sp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1          2          3          4            5            6</a:t>
            </a:r>
          </a:p>
        </p:txBody>
      </p:sp>
      <p:sp>
        <p:nvSpPr>
          <p:cNvPr id="63504" name="Rectangle 16"/>
          <p:cNvSpPr>
            <a:spLocks noChangeArrowheads="1"/>
          </p:cNvSpPr>
          <p:nvPr/>
        </p:nvSpPr>
        <p:spPr bwMode="auto">
          <a:xfrm>
            <a:off x="6553200" y="4584700"/>
            <a:ext cx="1152525" cy="708025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3333FF"/>
                </a:solidFill>
              </a:rPr>
              <a:t>101</a:t>
            </a:r>
          </a:p>
        </p:txBody>
      </p:sp>
      <p:sp>
        <p:nvSpPr>
          <p:cNvPr id="63505" name="Text Box 17"/>
          <p:cNvSpPr txBox="1">
            <a:spLocks noChangeArrowheads="1"/>
          </p:cNvSpPr>
          <p:nvPr/>
        </p:nvSpPr>
        <p:spPr bwMode="auto">
          <a:xfrm>
            <a:off x="1990725" y="5524500"/>
            <a:ext cx="4572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Largest value correctly placed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4213"/>
          </a:xfrm>
        </p:spPr>
        <p:txBody>
          <a:bodyPr/>
          <a:lstStyle/>
          <a:p>
            <a:pPr eaLnBrk="1" hangingPunct="1"/>
            <a:r>
              <a:rPr lang="en-US" smtClean="0"/>
              <a:t>Repeat “Bubble Up” How Many Times?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04950"/>
            <a:ext cx="7248525" cy="45910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smtClean="0"/>
              <a:t>If we have N elements…</a:t>
            </a:r>
          </a:p>
          <a:p>
            <a:pPr eaLnBrk="1" hangingPunct="1">
              <a:lnSpc>
                <a:spcPct val="90000"/>
              </a:lnSpc>
            </a:pPr>
            <a:endParaRPr lang="en-US" sz="2800" b="1" smtClean="0"/>
          </a:p>
          <a:p>
            <a:pPr eaLnBrk="1" hangingPunct="1">
              <a:lnSpc>
                <a:spcPct val="90000"/>
              </a:lnSpc>
            </a:pPr>
            <a:r>
              <a:rPr lang="en-US" sz="2800" b="1" smtClean="0"/>
              <a:t>And if each time we bubble an element, we place it in its correct location…</a:t>
            </a:r>
          </a:p>
          <a:p>
            <a:pPr eaLnBrk="1" hangingPunct="1">
              <a:lnSpc>
                <a:spcPct val="90000"/>
              </a:lnSpc>
            </a:pPr>
            <a:endParaRPr lang="en-US" sz="2800" b="1" smtClean="0"/>
          </a:p>
          <a:p>
            <a:pPr eaLnBrk="1" hangingPunct="1">
              <a:lnSpc>
                <a:spcPct val="90000"/>
              </a:lnSpc>
            </a:pPr>
            <a:r>
              <a:rPr lang="en-US" sz="2800" b="1" smtClean="0"/>
              <a:t>Then we </a:t>
            </a:r>
            <a:r>
              <a:rPr lang="en-US" sz="2800" b="1" smtClean="0">
                <a:solidFill>
                  <a:srgbClr val="3333FF"/>
                </a:solidFill>
              </a:rPr>
              <a:t>repeat the “bubble up” process N – 1 times.</a:t>
            </a:r>
          </a:p>
          <a:p>
            <a:pPr eaLnBrk="1" hangingPunct="1">
              <a:lnSpc>
                <a:spcPct val="90000"/>
              </a:lnSpc>
            </a:pPr>
            <a:endParaRPr lang="en-US" sz="2800" b="1" smtClean="0">
              <a:solidFill>
                <a:srgbClr val="3333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b="1" smtClean="0"/>
              <a:t>This </a:t>
            </a:r>
            <a:r>
              <a:rPr lang="en-US" sz="2800" b="1" smtClean="0">
                <a:solidFill>
                  <a:srgbClr val="3333FF"/>
                </a:solidFill>
              </a:rPr>
              <a:t>guarantees we’ll correctly </a:t>
            </a:r>
            <a:br>
              <a:rPr lang="en-US" sz="2800" b="1" smtClean="0">
                <a:solidFill>
                  <a:srgbClr val="3333FF"/>
                </a:solidFill>
              </a:rPr>
            </a:br>
            <a:r>
              <a:rPr lang="en-US" sz="2800" b="1" smtClean="0">
                <a:solidFill>
                  <a:srgbClr val="3333FF"/>
                </a:solidFill>
              </a:rPr>
              <a:t>place all N elements.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“Bubbling” All the Elements</a:t>
            </a: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1501775" y="1717675"/>
            <a:ext cx="6518275" cy="882650"/>
            <a:chOff x="644" y="1072"/>
            <a:chExt cx="4106" cy="556"/>
          </a:xfrm>
        </p:grpSpPr>
        <p:sp>
          <p:nvSpPr>
            <p:cNvPr id="65599" name="Rectangle 4"/>
            <p:cNvSpPr>
              <a:spLocks noChangeArrowheads="1"/>
            </p:cNvSpPr>
            <p:nvPr/>
          </p:nvSpPr>
          <p:spPr bwMode="auto">
            <a:xfrm>
              <a:off x="644" y="1332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0" name="Line 5"/>
            <p:cNvSpPr>
              <a:spLocks noChangeShapeType="1"/>
            </p:cNvSpPr>
            <p:nvPr/>
          </p:nvSpPr>
          <p:spPr bwMode="auto">
            <a:xfrm>
              <a:off x="1280" y="1330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601" name="Line 6"/>
            <p:cNvSpPr>
              <a:spLocks noChangeShapeType="1"/>
            </p:cNvSpPr>
            <p:nvPr/>
          </p:nvSpPr>
          <p:spPr bwMode="auto">
            <a:xfrm>
              <a:off x="1921" y="1330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602" name="Line 7"/>
            <p:cNvSpPr>
              <a:spLocks noChangeShapeType="1"/>
            </p:cNvSpPr>
            <p:nvPr/>
          </p:nvSpPr>
          <p:spPr bwMode="auto">
            <a:xfrm>
              <a:off x="2575" y="1330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603" name="Line 8"/>
            <p:cNvSpPr>
              <a:spLocks noChangeShapeType="1"/>
            </p:cNvSpPr>
            <p:nvPr/>
          </p:nvSpPr>
          <p:spPr bwMode="auto">
            <a:xfrm>
              <a:off x="3274" y="1330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604" name="Line 9"/>
            <p:cNvSpPr>
              <a:spLocks noChangeShapeType="1"/>
            </p:cNvSpPr>
            <p:nvPr/>
          </p:nvSpPr>
          <p:spPr bwMode="auto">
            <a:xfrm>
              <a:off x="4001" y="1335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605" name="Rectangle 10"/>
            <p:cNvSpPr>
              <a:spLocks noChangeArrowheads="1"/>
            </p:cNvSpPr>
            <p:nvPr/>
          </p:nvSpPr>
          <p:spPr bwMode="auto">
            <a:xfrm>
              <a:off x="2726" y="1335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77</a:t>
              </a:r>
            </a:p>
          </p:txBody>
        </p:sp>
        <p:sp>
          <p:nvSpPr>
            <p:cNvPr id="65606" name="Rectangle 11"/>
            <p:cNvSpPr>
              <a:spLocks noChangeArrowheads="1"/>
            </p:cNvSpPr>
            <p:nvPr/>
          </p:nvSpPr>
          <p:spPr bwMode="auto">
            <a:xfrm>
              <a:off x="2042" y="1340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12</a:t>
              </a:r>
            </a:p>
          </p:txBody>
        </p:sp>
        <p:sp>
          <p:nvSpPr>
            <p:cNvPr id="65607" name="Rectangle 12"/>
            <p:cNvSpPr>
              <a:spLocks noChangeArrowheads="1"/>
            </p:cNvSpPr>
            <p:nvPr/>
          </p:nvSpPr>
          <p:spPr bwMode="auto">
            <a:xfrm>
              <a:off x="1358" y="1340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35</a:t>
              </a:r>
            </a:p>
          </p:txBody>
        </p:sp>
        <p:sp>
          <p:nvSpPr>
            <p:cNvPr id="65608" name="Rectangle 13"/>
            <p:cNvSpPr>
              <a:spLocks noChangeArrowheads="1"/>
            </p:cNvSpPr>
            <p:nvPr/>
          </p:nvSpPr>
          <p:spPr bwMode="auto">
            <a:xfrm>
              <a:off x="748" y="1337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42</a:t>
              </a:r>
            </a:p>
          </p:txBody>
        </p:sp>
        <p:sp>
          <p:nvSpPr>
            <p:cNvPr id="65609" name="Rectangle 14"/>
            <p:cNvSpPr>
              <a:spLocks noChangeArrowheads="1"/>
            </p:cNvSpPr>
            <p:nvPr/>
          </p:nvSpPr>
          <p:spPr bwMode="auto">
            <a:xfrm>
              <a:off x="3383" y="1335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 5</a:t>
              </a:r>
            </a:p>
          </p:txBody>
        </p:sp>
        <p:sp>
          <p:nvSpPr>
            <p:cNvPr id="65610" name="Rectangle 15"/>
            <p:cNvSpPr>
              <a:spLocks noChangeArrowheads="1"/>
            </p:cNvSpPr>
            <p:nvPr/>
          </p:nvSpPr>
          <p:spPr bwMode="auto">
            <a:xfrm>
              <a:off x="841" y="1072"/>
              <a:ext cx="36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1          2          3          4            5            6</a:t>
              </a:r>
            </a:p>
          </p:txBody>
        </p:sp>
        <p:sp>
          <p:nvSpPr>
            <p:cNvPr id="65611" name="Rectangle 18"/>
            <p:cNvSpPr>
              <a:spLocks noChangeArrowheads="1"/>
            </p:cNvSpPr>
            <p:nvPr/>
          </p:nvSpPr>
          <p:spPr bwMode="auto">
            <a:xfrm>
              <a:off x="4132" y="1335"/>
              <a:ext cx="4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101</a:t>
              </a:r>
            </a:p>
          </p:txBody>
        </p:sp>
      </p:grp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1497013" y="2636838"/>
            <a:ext cx="6518275" cy="882650"/>
            <a:chOff x="641" y="1651"/>
            <a:chExt cx="4106" cy="556"/>
          </a:xfrm>
        </p:grpSpPr>
        <p:sp>
          <p:nvSpPr>
            <p:cNvPr id="65586" name="Rectangle 19"/>
            <p:cNvSpPr>
              <a:spLocks noChangeArrowheads="1"/>
            </p:cNvSpPr>
            <p:nvPr/>
          </p:nvSpPr>
          <p:spPr bwMode="auto">
            <a:xfrm>
              <a:off x="641" y="191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7" name="Line 20"/>
            <p:cNvSpPr>
              <a:spLocks noChangeShapeType="1"/>
            </p:cNvSpPr>
            <p:nvPr/>
          </p:nvSpPr>
          <p:spPr bwMode="auto">
            <a:xfrm>
              <a:off x="1277" y="190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88" name="Line 21"/>
            <p:cNvSpPr>
              <a:spLocks noChangeShapeType="1"/>
            </p:cNvSpPr>
            <p:nvPr/>
          </p:nvSpPr>
          <p:spPr bwMode="auto">
            <a:xfrm>
              <a:off x="1918" y="190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89" name="Line 22"/>
            <p:cNvSpPr>
              <a:spLocks noChangeShapeType="1"/>
            </p:cNvSpPr>
            <p:nvPr/>
          </p:nvSpPr>
          <p:spPr bwMode="auto">
            <a:xfrm>
              <a:off x="2572" y="190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90" name="Line 23"/>
            <p:cNvSpPr>
              <a:spLocks noChangeShapeType="1"/>
            </p:cNvSpPr>
            <p:nvPr/>
          </p:nvSpPr>
          <p:spPr bwMode="auto">
            <a:xfrm>
              <a:off x="3271" y="190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91" name="Line 24"/>
            <p:cNvSpPr>
              <a:spLocks noChangeShapeType="1"/>
            </p:cNvSpPr>
            <p:nvPr/>
          </p:nvSpPr>
          <p:spPr bwMode="auto">
            <a:xfrm>
              <a:off x="3998" y="191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92" name="Rectangle 25"/>
            <p:cNvSpPr>
              <a:spLocks noChangeArrowheads="1"/>
            </p:cNvSpPr>
            <p:nvPr/>
          </p:nvSpPr>
          <p:spPr bwMode="auto">
            <a:xfrm>
              <a:off x="2723" y="191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5</a:t>
              </a:r>
            </a:p>
          </p:txBody>
        </p:sp>
        <p:sp>
          <p:nvSpPr>
            <p:cNvPr id="65593" name="Rectangle 26"/>
            <p:cNvSpPr>
              <a:spLocks noChangeArrowheads="1"/>
            </p:cNvSpPr>
            <p:nvPr/>
          </p:nvSpPr>
          <p:spPr bwMode="auto">
            <a:xfrm>
              <a:off x="2039" y="1919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42</a:t>
              </a:r>
            </a:p>
          </p:txBody>
        </p:sp>
        <p:sp>
          <p:nvSpPr>
            <p:cNvPr id="65594" name="Rectangle 27"/>
            <p:cNvSpPr>
              <a:spLocks noChangeArrowheads="1"/>
            </p:cNvSpPr>
            <p:nvPr/>
          </p:nvSpPr>
          <p:spPr bwMode="auto">
            <a:xfrm>
              <a:off x="1355" y="1919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12</a:t>
              </a:r>
            </a:p>
          </p:txBody>
        </p:sp>
        <p:sp>
          <p:nvSpPr>
            <p:cNvPr id="65595" name="Rectangle 28"/>
            <p:cNvSpPr>
              <a:spLocks noChangeArrowheads="1"/>
            </p:cNvSpPr>
            <p:nvPr/>
          </p:nvSpPr>
          <p:spPr bwMode="auto">
            <a:xfrm>
              <a:off x="745" y="1916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35</a:t>
              </a:r>
            </a:p>
          </p:txBody>
        </p:sp>
        <p:sp>
          <p:nvSpPr>
            <p:cNvPr id="65596" name="Rectangle 29"/>
            <p:cNvSpPr>
              <a:spLocks noChangeArrowheads="1"/>
            </p:cNvSpPr>
            <p:nvPr/>
          </p:nvSpPr>
          <p:spPr bwMode="auto">
            <a:xfrm>
              <a:off x="3380" y="1914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77</a:t>
              </a:r>
            </a:p>
          </p:txBody>
        </p:sp>
        <p:sp>
          <p:nvSpPr>
            <p:cNvPr id="65597" name="Rectangle 30"/>
            <p:cNvSpPr>
              <a:spLocks noChangeArrowheads="1"/>
            </p:cNvSpPr>
            <p:nvPr/>
          </p:nvSpPr>
          <p:spPr bwMode="auto">
            <a:xfrm>
              <a:off x="838" y="1651"/>
              <a:ext cx="36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1          2          3          4            5            6</a:t>
              </a:r>
            </a:p>
          </p:txBody>
        </p:sp>
        <p:sp>
          <p:nvSpPr>
            <p:cNvPr id="65598" name="Rectangle 31"/>
            <p:cNvSpPr>
              <a:spLocks noChangeArrowheads="1"/>
            </p:cNvSpPr>
            <p:nvPr/>
          </p:nvSpPr>
          <p:spPr bwMode="auto">
            <a:xfrm>
              <a:off x="4129" y="1914"/>
              <a:ext cx="4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101</a:t>
              </a:r>
            </a:p>
          </p:txBody>
        </p:sp>
      </p:grpSp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1501775" y="3548063"/>
            <a:ext cx="6518275" cy="882650"/>
            <a:chOff x="644" y="2225"/>
            <a:chExt cx="4106" cy="556"/>
          </a:xfrm>
        </p:grpSpPr>
        <p:sp>
          <p:nvSpPr>
            <p:cNvPr id="65573" name="Rectangle 32"/>
            <p:cNvSpPr>
              <a:spLocks noChangeArrowheads="1"/>
            </p:cNvSpPr>
            <p:nvPr/>
          </p:nvSpPr>
          <p:spPr bwMode="auto">
            <a:xfrm>
              <a:off x="644" y="2485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4" name="Line 33"/>
            <p:cNvSpPr>
              <a:spLocks noChangeShapeType="1"/>
            </p:cNvSpPr>
            <p:nvPr/>
          </p:nvSpPr>
          <p:spPr bwMode="auto">
            <a:xfrm>
              <a:off x="1280" y="2483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Line 34"/>
            <p:cNvSpPr>
              <a:spLocks noChangeShapeType="1"/>
            </p:cNvSpPr>
            <p:nvPr/>
          </p:nvSpPr>
          <p:spPr bwMode="auto">
            <a:xfrm>
              <a:off x="1921" y="2483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6" name="Line 35"/>
            <p:cNvSpPr>
              <a:spLocks noChangeShapeType="1"/>
            </p:cNvSpPr>
            <p:nvPr/>
          </p:nvSpPr>
          <p:spPr bwMode="auto">
            <a:xfrm>
              <a:off x="2575" y="2483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7" name="Line 36"/>
            <p:cNvSpPr>
              <a:spLocks noChangeShapeType="1"/>
            </p:cNvSpPr>
            <p:nvPr/>
          </p:nvSpPr>
          <p:spPr bwMode="auto">
            <a:xfrm>
              <a:off x="3274" y="2483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8" name="Line 37"/>
            <p:cNvSpPr>
              <a:spLocks noChangeShapeType="1"/>
            </p:cNvSpPr>
            <p:nvPr/>
          </p:nvSpPr>
          <p:spPr bwMode="auto">
            <a:xfrm>
              <a:off x="4001" y="2488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9" name="Rectangle 38"/>
            <p:cNvSpPr>
              <a:spLocks noChangeArrowheads="1"/>
            </p:cNvSpPr>
            <p:nvPr/>
          </p:nvSpPr>
          <p:spPr bwMode="auto">
            <a:xfrm>
              <a:off x="2726" y="2488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solidFill>
                    <a:srgbClr val="FF0033"/>
                  </a:solidFill>
                </a:rPr>
                <a:t>42</a:t>
              </a:r>
            </a:p>
          </p:txBody>
        </p:sp>
        <p:sp>
          <p:nvSpPr>
            <p:cNvPr id="65580" name="Rectangle 39"/>
            <p:cNvSpPr>
              <a:spLocks noChangeArrowheads="1"/>
            </p:cNvSpPr>
            <p:nvPr/>
          </p:nvSpPr>
          <p:spPr bwMode="auto">
            <a:xfrm>
              <a:off x="2042" y="2493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5</a:t>
              </a:r>
            </a:p>
          </p:txBody>
        </p:sp>
        <p:sp>
          <p:nvSpPr>
            <p:cNvPr id="65581" name="Rectangle 40"/>
            <p:cNvSpPr>
              <a:spLocks noChangeArrowheads="1"/>
            </p:cNvSpPr>
            <p:nvPr/>
          </p:nvSpPr>
          <p:spPr bwMode="auto">
            <a:xfrm>
              <a:off x="1358" y="2493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35</a:t>
              </a:r>
            </a:p>
          </p:txBody>
        </p:sp>
        <p:sp>
          <p:nvSpPr>
            <p:cNvPr id="65582" name="Rectangle 41"/>
            <p:cNvSpPr>
              <a:spLocks noChangeArrowheads="1"/>
            </p:cNvSpPr>
            <p:nvPr/>
          </p:nvSpPr>
          <p:spPr bwMode="auto">
            <a:xfrm>
              <a:off x="748" y="2490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12</a:t>
              </a:r>
            </a:p>
          </p:txBody>
        </p:sp>
        <p:sp>
          <p:nvSpPr>
            <p:cNvPr id="65583" name="Rectangle 42"/>
            <p:cNvSpPr>
              <a:spLocks noChangeArrowheads="1"/>
            </p:cNvSpPr>
            <p:nvPr/>
          </p:nvSpPr>
          <p:spPr bwMode="auto">
            <a:xfrm>
              <a:off x="3383" y="2488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77</a:t>
              </a:r>
            </a:p>
          </p:txBody>
        </p:sp>
        <p:sp>
          <p:nvSpPr>
            <p:cNvPr id="65584" name="Rectangle 43"/>
            <p:cNvSpPr>
              <a:spLocks noChangeArrowheads="1"/>
            </p:cNvSpPr>
            <p:nvPr/>
          </p:nvSpPr>
          <p:spPr bwMode="auto">
            <a:xfrm>
              <a:off x="841" y="2225"/>
              <a:ext cx="36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1          2          3          4            5            6</a:t>
              </a:r>
            </a:p>
          </p:txBody>
        </p:sp>
        <p:sp>
          <p:nvSpPr>
            <p:cNvPr id="65585" name="Rectangle 44"/>
            <p:cNvSpPr>
              <a:spLocks noChangeArrowheads="1"/>
            </p:cNvSpPr>
            <p:nvPr/>
          </p:nvSpPr>
          <p:spPr bwMode="auto">
            <a:xfrm>
              <a:off x="4132" y="2488"/>
              <a:ext cx="4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101</a:t>
              </a:r>
            </a:p>
          </p:txBody>
        </p:sp>
      </p:grp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1497013" y="4430713"/>
            <a:ext cx="6518275" cy="882650"/>
            <a:chOff x="641" y="2781"/>
            <a:chExt cx="4106" cy="556"/>
          </a:xfrm>
        </p:grpSpPr>
        <p:sp>
          <p:nvSpPr>
            <p:cNvPr id="65560" name="Rectangle 45"/>
            <p:cNvSpPr>
              <a:spLocks noChangeArrowheads="1"/>
            </p:cNvSpPr>
            <p:nvPr/>
          </p:nvSpPr>
          <p:spPr bwMode="auto">
            <a:xfrm>
              <a:off x="641" y="304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1" name="Line 46"/>
            <p:cNvSpPr>
              <a:spLocks noChangeShapeType="1"/>
            </p:cNvSpPr>
            <p:nvPr/>
          </p:nvSpPr>
          <p:spPr bwMode="auto">
            <a:xfrm>
              <a:off x="1277" y="303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Line 47"/>
            <p:cNvSpPr>
              <a:spLocks noChangeShapeType="1"/>
            </p:cNvSpPr>
            <p:nvPr/>
          </p:nvSpPr>
          <p:spPr bwMode="auto">
            <a:xfrm>
              <a:off x="1918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Line 48"/>
            <p:cNvSpPr>
              <a:spLocks noChangeShapeType="1"/>
            </p:cNvSpPr>
            <p:nvPr/>
          </p:nvSpPr>
          <p:spPr bwMode="auto">
            <a:xfrm>
              <a:off x="2572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Line 49"/>
            <p:cNvSpPr>
              <a:spLocks noChangeShapeType="1"/>
            </p:cNvSpPr>
            <p:nvPr/>
          </p:nvSpPr>
          <p:spPr bwMode="auto">
            <a:xfrm>
              <a:off x="3271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Line 50"/>
            <p:cNvSpPr>
              <a:spLocks noChangeShapeType="1"/>
            </p:cNvSpPr>
            <p:nvPr/>
          </p:nvSpPr>
          <p:spPr bwMode="auto">
            <a:xfrm>
              <a:off x="3998" y="304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Rectangle 51"/>
            <p:cNvSpPr>
              <a:spLocks noChangeArrowheads="1"/>
            </p:cNvSpPr>
            <p:nvPr/>
          </p:nvSpPr>
          <p:spPr bwMode="auto">
            <a:xfrm>
              <a:off x="2723" y="3044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solidFill>
                    <a:srgbClr val="FF0033"/>
                  </a:solidFill>
                </a:rPr>
                <a:t>42</a:t>
              </a:r>
            </a:p>
          </p:txBody>
        </p:sp>
        <p:sp>
          <p:nvSpPr>
            <p:cNvPr id="65567" name="Rectangle 52"/>
            <p:cNvSpPr>
              <a:spLocks noChangeArrowheads="1"/>
            </p:cNvSpPr>
            <p:nvPr/>
          </p:nvSpPr>
          <p:spPr bwMode="auto">
            <a:xfrm>
              <a:off x="2039" y="3049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35</a:t>
              </a:r>
            </a:p>
          </p:txBody>
        </p:sp>
        <p:sp>
          <p:nvSpPr>
            <p:cNvPr id="65568" name="Rectangle 53"/>
            <p:cNvSpPr>
              <a:spLocks noChangeArrowheads="1"/>
            </p:cNvSpPr>
            <p:nvPr/>
          </p:nvSpPr>
          <p:spPr bwMode="auto">
            <a:xfrm>
              <a:off x="1355" y="3049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 5</a:t>
              </a:r>
            </a:p>
          </p:txBody>
        </p:sp>
        <p:sp>
          <p:nvSpPr>
            <p:cNvPr id="65569" name="Rectangle 54"/>
            <p:cNvSpPr>
              <a:spLocks noChangeArrowheads="1"/>
            </p:cNvSpPr>
            <p:nvPr/>
          </p:nvSpPr>
          <p:spPr bwMode="auto">
            <a:xfrm>
              <a:off x="745" y="3046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12</a:t>
              </a:r>
            </a:p>
          </p:txBody>
        </p:sp>
        <p:sp>
          <p:nvSpPr>
            <p:cNvPr id="65570" name="Rectangle 55"/>
            <p:cNvSpPr>
              <a:spLocks noChangeArrowheads="1"/>
            </p:cNvSpPr>
            <p:nvPr/>
          </p:nvSpPr>
          <p:spPr bwMode="auto">
            <a:xfrm>
              <a:off x="3380" y="3044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77</a:t>
              </a:r>
            </a:p>
          </p:txBody>
        </p:sp>
        <p:sp>
          <p:nvSpPr>
            <p:cNvPr id="65571" name="Rectangle 56"/>
            <p:cNvSpPr>
              <a:spLocks noChangeArrowheads="1"/>
            </p:cNvSpPr>
            <p:nvPr/>
          </p:nvSpPr>
          <p:spPr bwMode="auto">
            <a:xfrm>
              <a:off x="838" y="2781"/>
              <a:ext cx="36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1          2          3          4            5            6</a:t>
              </a:r>
            </a:p>
          </p:txBody>
        </p:sp>
        <p:sp>
          <p:nvSpPr>
            <p:cNvPr id="65572" name="Rectangle 57"/>
            <p:cNvSpPr>
              <a:spLocks noChangeArrowheads="1"/>
            </p:cNvSpPr>
            <p:nvPr/>
          </p:nvSpPr>
          <p:spPr bwMode="auto">
            <a:xfrm>
              <a:off x="4129" y="3044"/>
              <a:ext cx="4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101</a:t>
              </a:r>
            </a:p>
          </p:txBody>
        </p:sp>
      </p:grpSp>
      <p:grpSp>
        <p:nvGrpSpPr>
          <p:cNvPr id="6" name="Group 75"/>
          <p:cNvGrpSpPr>
            <a:grpSpLocks/>
          </p:cNvGrpSpPr>
          <p:nvPr/>
        </p:nvGrpSpPr>
        <p:grpSpPr bwMode="auto">
          <a:xfrm>
            <a:off x="1497013" y="5351463"/>
            <a:ext cx="6518275" cy="882650"/>
            <a:chOff x="641" y="3361"/>
            <a:chExt cx="4106" cy="556"/>
          </a:xfrm>
        </p:grpSpPr>
        <p:sp>
          <p:nvSpPr>
            <p:cNvPr id="65547" name="Rectangle 58"/>
            <p:cNvSpPr>
              <a:spLocks noChangeArrowheads="1"/>
            </p:cNvSpPr>
            <p:nvPr/>
          </p:nvSpPr>
          <p:spPr bwMode="auto">
            <a:xfrm>
              <a:off x="641" y="362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8" name="Line 59"/>
            <p:cNvSpPr>
              <a:spLocks noChangeShapeType="1"/>
            </p:cNvSpPr>
            <p:nvPr/>
          </p:nvSpPr>
          <p:spPr bwMode="auto">
            <a:xfrm>
              <a:off x="1277" y="361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Line 60"/>
            <p:cNvSpPr>
              <a:spLocks noChangeShapeType="1"/>
            </p:cNvSpPr>
            <p:nvPr/>
          </p:nvSpPr>
          <p:spPr bwMode="auto">
            <a:xfrm>
              <a:off x="1918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Line 61"/>
            <p:cNvSpPr>
              <a:spLocks noChangeShapeType="1"/>
            </p:cNvSpPr>
            <p:nvPr/>
          </p:nvSpPr>
          <p:spPr bwMode="auto">
            <a:xfrm>
              <a:off x="2572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Line 62"/>
            <p:cNvSpPr>
              <a:spLocks noChangeShapeType="1"/>
            </p:cNvSpPr>
            <p:nvPr/>
          </p:nvSpPr>
          <p:spPr bwMode="auto">
            <a:xfrm>
              <a:off x="3271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Line 63"/>
            <p:cNvSpPr>
              <a:spLocks noChangeShapeType="1"/>
            </p:cNvSpPr>
            <p:nvPr/>
          </p:nvSpPr>
          <p:spPr bwMode="auto">
            <a:xfrm>
              <a:off x="3998" y="362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Rectangle 64"/>
            <p:cNvSpPr>
              <a:spLocks noChangeArrowheads="1"/>
            </p:cNvSpPr>
            <p:nvPr/>
          </p:nvSpPr>
          <p:spPr bwMode="auto">
            <a:xfrm>
              <a:off x="2723" y="3624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solidFill>
                    <a:srgbClr val="FF0033"/>
                  </a:solidFill>
                </a:rPr>
                <a:t>42</a:t>
              </a:r>
            </a:p>
          </p:txBody>
        </p:sp>
        <p:sp>
          <p:nvSpPr>
            <p:cNvPr id="65554" name="Rectangle 65"/>
            <p:cNvSpPr>
              <a:spLocks noChangeArrowheads="1"/>
            </p:cNvSpPr>
            <p:nvPr/>
          </p:nvSpPr>
          <p:spPr bwMode="auto">
            <a:xfrm>
              <a:off x="2039" y="3629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35</a:t>
              </a:r>
            </a:p>
          </p:txBody>
        </p:sp>
        <p:sp>
          <p:nvSpPr>
            <p:cNvPr id="65555" name="Rectangle 66"/>
            <p:cNvSpPr>
              <a:spLocks noChangeArrowheads="1"/>
            </p:cNvSpPr>
            <p:nvPr/>
          </p:nvSpPr>
          <p:spPr bwMode="auto">
            <a:xfrm>
              <a:off x="1355" y="3629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12</a:t>
              </a:r>
            </a:p>
          </p:txBody>
        </p:sp>
        <p:sp>
          <p:nvSpPr>
            <p:cNvPr id="65556" name="Rectangle 67"/>
            <p:cNvSpPr>
              <a:spLocks noChangeArrowheads="1"/>
            </p:cNvSpPr>
            <p:nvPr/>
          </p:nvSpPr>
          <p:spPr bwMode="auto">
            <a:xfrm>
              <a:off x="745" y="3626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3333FF"/>
                  </a:solidFill>
                </a:rPr>
                <a:t>5</a:t>
              </a:r>
            </a:p>
          </p:txBody>
        </p:sp>
        <p:sp>
          <p:nvSpPr>
            <p:cNvPr id="65557" name="Rectangle 68"/>
            <p:cNvSpPr>
              <a:spLocks noChangeArrowheads="1"/>
            </p:cNvSpPr>
            <p:nvPr/>
          </p:nvSpPr>
          <p:spPr bwMode="auto">
            <a:xfrm>
              <a:off x="3380" y="3624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77</a:t>
              </a:r>
            </a:p>
          </p:txBody>
        </p:sp>
        <p:sp>
          <p:nvSpPr>
            <p:cNvPr id="65558" name="Rectangle 69"/>
            <p:cNvSpPr>
              <a:spLocks noChangeArrowheads="1"/>
            </p:cNvSpPr>
            <p:nvPr/>
          </p:nvSpPr>
          <p:spPr bwMode="auto">
            <a:xfrm>
              <a:off x="838" y="3361"/>
              <a:ext cx="36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1          2          3          4            5            6</a:t>
              </a:r>
            </a:p>
          </p:txBody>
        </p:sp>
        <p:sp>
          <p:nvSpPr>
            <p:cNvPr id="65559" name="Rectangle 70"/>
            <p:cNvSpPr>
              <a:spLocks noChangeArrowheads="1"/>
            </p:cNvSpPr>
            <p:nvPr/>
          </p:nvSpPr>
          <p:spPr bwMode="auto">
            <a:xfrm>
              <a:off x="4129" y="3624"/>
              <a:ext cx="4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101</a:t>
              </a:r>
            </a:p>
          </p:txBody>
        </p:sp>
      </p:grpSp>
      <p:grpSp>
        <p:nvGrpSpPr>
          <p:cNvPr id="7" name="Group 78"/>
          <p:cNvGrpSpPr>
            <a:grpSpLocks/>
          </p:cNvGrpSpPr>
          <p:nvPr/>
        </p:nvGrpSpPr>
        <p:grpSpPr bwMode="auto">
          <a:xfrm>
            <a:off x="357188" y="2143125"/>
            <a:ext cx="1011237" cy="4106863"/>
            <a:chOff x="225" y="1350"/>
            <a:chExt cx="637" cy="2587"/>
          </a:xfrm>
        </p:grpSpPr>
        <p:sp>
          <p:nvSpPr>
            <p:cNvPr id="65545" name="AutoShape 76"/>
            <p:cNvSpPr>
              <a:spLocks/>
            </p:cNvSpPr>
            <p:nvPr/>
          </p:nvSpPr>
          <p:spPr bwMode="auto">
            <a:xfrm>
              <a:off x="477" y="1350"/>
              <a:ext cx="385" cy="2587"/>
            </a:xfrm>
            <a:prstGeom prst="leftBrace">
              <a:avLst>
                <a:gd name="adj1" fmla="val 55996"/>
                <a:gd name="adj2" fmla="val 50000"/>
              </a:avLst>
            </a:prstGeom>
            <a:noFill/>
            <a:ln w="38100">
              <a:solidFill>
                <a:srgbClr val="3333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6" name="Text Box 77"/>
            <p:cNvSpPr txBox="1">
              <a:spLocks noChangeArrowheads="1"/>
            </p:cNvSpPr>
            <p:nvPr/>
          </p:nvSpPr>
          <p:spPr bwMode="auto">
            <a:xfrm rot="-5400000">
              <a:off x="103" y="2498"/>
              <a:ext cx="53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3333FF"/>
                  </a:solidFill>
                </a:rPr>
                <a:t>N - 1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Reducing the Number of Comparisons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1050925" y="1682750"/>
            <a:ext cx="6518275" cy="882650"/>
            <a:chOff x="641" y="3361"/>
            <a:chExt cx="4106" cy="556"/>
          </a:xfrm>
        </p:grpSpPr>
        <p:sp>
          <p:nvSpPr>
            <p:cNvPr id="66629" name="Rectangle 60"/>
            <p:cNvSpPr>
              <a:spLocks noChangeArrowheads="1"/>
            </p:cNvSpPr>
            <p:nvPr/>
          </p:nvSpPr>
          <p:spPr bwMode="auto">
            <a:xfrm>
              <a:off x="641" y="362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0" name="Line 61"/>
            <p:cNvSpPr>
              <a:spLocks noChangeShapeType="1"/>
            </p:cNvSpPr>
            <p:nvPr/>
          </p:nvSpPr>
          <p:spPr bwMode="auto">
            <a:xfrm>
              <a:off x="1277" y="361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Line 62"/>
            <p:cNvSpPr>
              <a:spLocks noChangeShapeType="1"/>
            </p:cNvSpPr>
            <p:nvPr/>
          </p:nvSpPr>
          <p:spPr bwMode="auto">
            <a:xfrm>
              <a:off x="1918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Line 63"/>
            <p:cNvSpPr>
              <a:spLocks noChangeShapeType="1"/>
            </p:cNvSpPr>
            <p:nvPr/>
          </p:nvSpPr>
          <p:spPr bwMode="auto">
            <a:xfrm>
              <a:off x="2572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3" name="Line 64"/>
            <p:cNvSpPr>
              <a:spLocks noChangeShapeType="1"/>
            </p:cNvSpPr>
            <p:nvPr/>
          </p:nvSpPr>
          <p:spPr bwMode="auto">
            <a:xfrm>
              <a:off x="3271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4" name="Line 65"/>
            <p:cNvSpPr>
              <a:spLocks noChangeShapeType="1"/>
            </p:cNvSpPr>
            <p:nvPr/>
          </p:nvSpPr>
          <p:spPr bwMode="auto">
            <a:xfrm>
              <a:off x="3998" y="362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5" name="Rectangle 66"/>
            <p:cNvSpPr>
              <a:spLocks noChangeArrowheads="1"/>
            </p:cNvSpPr>
            <p:nvPr/>
          </p:nvSpPr>
          <p:spPr bwMode="auto">
            <a:xfrm>
              <a:off x="2723" y="3624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12</a:t>
              </a:r>
            </a:p>
          </p:txBody>
        </p:sp>
        <p:sp>
          <p:nvSpPr>
            <p:cNvPr id="66636" name="Rectangle 67"/>
            <p:cNvSpPr>
              <a:spLocks noChangeArrowheads="1"/>
            </p:cNvSpPr>
            <p:nvPr/>
          </p:nvSpPr>
          <p:spPr bwMode="auto">
            <a:xfrm>
              <a:off x="2039" y="3629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35</a:t>
              </a:r>
            </a:p>
          </p:txBody>
        </p:sp>
        <p:sp>
          <p:nvSpPr>
            <p:cNvPr id="66637" name="Rectangle 68"/>
            <p:cNvSpPr>
              <a:spLocks noChangeArrowheads="1"/>
            </p:cNvSpPr>
            <p:nvPr/>
          </p:nvSpPr>
          <p:spPr bwMode="auto">
            <a:xfrm>
              <a:off x="1355" y="3629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42</a:t>
              </a:r>
            </a:p>
          </p:txBody>
        </p:sp>
        <p:sp>
          <p:nvSpPr>
            <p:cNvPr id="66638" name="Rectangle 69"/>
            <p:cNvSpPr>
              <a:spLocks noChangeArrowheads="1"/>
            </p:cNvSpPr>
            <p:nvPr/>
          </p:nvSpPr>
          <p:spPr bwMode="auto">
            <a:xfrm>
              <a:off x="745" y="3626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77</a:t>
              </a:r>
            </a:p>
          </p:txBody>
        </p:sp>
        <p:sp>
          <p:nvSpPr>
            <p:cNvPr id="66639" name="Rectangle 70"/>
            <p:cNvSpPr>
              <a:spLocks noChangeArrowheads="1"/>
            </p:cNvSpPr>
            <p:nvPr/>
          </p:nvSpPr>
          <p:spPr bwMode="auto">
            <a:xfrm>
              <a:off x="3380" y="3624"/>
              <a:ext cx="4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101</a:t>
              </a:r>
            </a:p>
          </p:txBody>
        </p:sp>
        <p:sp>
          <p:nvSpPr>
            <p:cNvPr id="66640" name="Rectangle 71"/>
            <p:cNvSpPr>
              <a:spLocks noChangeArrowheads="1"/>
            </p:cNvSpPr>
            <p:nvPr/>
          </p:nvSpPr>
          <p:spPr bwMode="auto">
            <a:xfrm>
              <a:off x="838" y="3361"/>
              <a:ext cx="36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1          2          3          4            5            6</a:t>
              </a:r>
            </a:p>
          </p:txBody>
        </p:sp>
        <p:sp>
          <p:nvSpPr>
            <p:cNvPr id="66641" name="Rectangle 72"/>
            <p:cNvSpPr>
              <a:spLocks noChangeArrowheads="1"/>
            </p:cNvSpPr>
            <p:nvPr/>
          </p:nvSpPr>
          <p:spPr bwMode="auto">
            <a:xfrm>
              <a:off x="4129" y="362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5</a:t>
              </a:r>
            </a:p>
          </p:txBody>
        </p:sp>
      </p:grpSp>
      <p:grpSp>
        <p:nvGrpSpPr>
          <p:cNvPr id="3" name="Group 84"/>
          <p:cNvGrpSpPr>
            <a:grpSpLocks/>
          </p:cNvGrpSpPr>
          <p:nvPr/>
        </p:nvGrpSpPr>
        <p:grpSpPr bwMode="auto">
          <a:xfrm>
            <a:off x="1060450" y="2530475"/>
            <a:ext cx="6523038" cy="882650"/>
            <a:chOff x="668" y="1594"/>
            <a:chExt cx="4109" cy="556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671" y="1594"/>
              <a:ext cx="4106" cy="556"/>
              <a:chOff x="644" y="1072"/>
              <a:chExt cx="4106" cy="556"/>
            </a:xfrm>
          </p:grpSpPr>
          <p:sp>
            <p:nvSpPr>
              <p:cNvPr id="66616" name="Rectangle 4"/>
              <p:cNvSpPr>
                <a:spLocks noChangeArrowheads="1"/>
              </p:cNvSpPr>
              <p:nvPr/>
            </p:nvSpPr>
            <p:spPr bwMode="auto">
              <a:xfrm>
                <a:off x="644" y="1332"/>
                <a:ext cx="4106" cy="2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17" name="Line 5"/>
              <p:cNvSpPr>
                <a:spLocks noChangeShapeType="1"/>
              </p:cNvSpPr>
              <p:nvPr/>
            </p:nvSpPr>
            <p:spPr bwMode="auto">
              <a:xfrm>
                <a:off x="1280" y="1330"/>
                <a:ext cx="0" cy="2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6618" name="Line 6"/>
              <p:cNvSpPr>
                <a:spLocks noChangeShapeType="1"/>
              </p:cNvSpPr>
              <p:nvPr/>
            </p:nvSpPr>
            <p:spPr bwMode="auto">
              <a:xfrm>
                <a:off x="1921" y="1330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6619" name="Line 7"/>
              <p:cNvSpPr>
                <a:spLocks noChangeShapeType="1"/>
              </p:cNvSpPr>
              <p:nvPr/>
            </p:nvSpPr>
            <p:spPr bwMode="auto">
              <a:xfrm>
                <a:off x="2575" y="1330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6620" name="Line 8"/>
              <p:cNvSpPr>
                <a:spLocks noChangeShapeType="1"/>
              </p:cNvSpPr>
              <p:nvPr/>
            </p:nvSpPr>
            <p:spPr bwMode="auto">
              <a:xfrm>
                <a:off x="3274" y="1330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6621" name="Line 9"/>
              <p:cNvSpPr>
                <a:spLocks noChangeShapeType="1"/>
              </p:cNvSpPr>
              <p:nvPr/>
            </p:nvSpPr>
            <p:spPr bwMode="auto">
              <a:xfrm>
                <a:off x="4001" y="1335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6622" name="Rectangle 10"/>
              <p:cNvSpPr>
                <a:spLocks noChangeArrowheads="1"/>
              </p:cNvSpPr>
              <p:nvPr/>
            </p:nvSpPr>
            <p:spPr bwMode="auto">
              <a:xfrm>
                <a:off x="2726" y="1335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77</a:t>
                </a:r>
              </a:p>
            </p:txBody>
          </p:sp>
          <p:sp>
            <p:nvSpPr>
              <p:cNvPr id="66623" name="Rectangle 11"/>
              <p:cNvSpPr>
                <a:spLocks noChangeArrowheads="1"/>
              </p:cNvSpPr>
              <p:nvPr/>
            </p:nvSpPr>
            <p:spPr bwMode="auto">
              <a:xfrm>
                <a:off x="2042" y="1340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12</a:t>
                </a:r>
              </a:p>
            </p:txBody>
          </p:sp>
          <p:sp>
            <p:nvSpPr>
              <p:cNvPr id="66624" name="Rectangle 12"/>
              <p:cNvSpPr>
                <a:spLocks noChangeArrowheads="1"/>
              </p:cNvSpPr>
              <p:nvPr/>
            </p:nvSpPr>
            <p:spPr bwMode="auto">
              <a:xfrm>
                <a:off x="1358" y="1340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35</a:t>
                </a:r>
              </a:p>
            </p:txBody>
          </p:sp>
          <p:sp>
            <p:nvSpPr>
              <p:cNvPr id="66625" name="Rectangle 13"/>
              <p:cNvSpPr>
                <a:spLocks noChangeArrowheads="1"/>
              </p:cNvSpPr>
              <p:nvPr/>
            </p:nvSpPr>
            <p:spPr bwMode="auto">
              <a:xfrm>
                <a:off x="748" y="1337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42</a:t>
                </a:r>
              </a:p>
            </p:txBody>
          </p:sp>
          <p:sp>
            <p:nvSpPr>
              <p:cNvPr id="66626" name="Rectangle 14"/>
              <p:cNvSpPr>
                <a:spLocks noChangeArrowheads="1"/>
              </p:cNvSpPr>
              <p:nvPr/>
            </p:nvSpPr>
            <p:spPr bwMode="auto">
              <a:xfrm>
                <a:off x="3383" y="1335"/>
                <a:ext cx="32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 5</a:t>
                </a:r>
              </a:p>
            </p:txBody>
          </p:sp>
          <p:sp>
            <p:nvSpPr>
              <p:cNvPr id="66627" name="Rectangle 15"/>
              <p:cNvSpPr>
                <a:spLocks noChangeArrowheads="1"/>
              </p:cNvSpPr>
              <p:nvPr/>
            </p:nvSpPr>
            <p:spPr bwMode="auto">
              <a:xfrm>
                <a:off x="841" y="1072"/>
                <a:ext cx="36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1          2          3          4            5            6</a:t>
                </a:r>
              </a:p>
            </p:txBody>
          </p:sp>
          <p:sp>
            <p:nvSpPr>
              <p:cNvPr id="66628" name="Rectangle 16"/>
              <p:cNvSpPr>
                <a:spLocks noChangeArrowheads="1"/>
              </p:cNvSpPr>
              <p:nvPr/>
            </p:nvSpPr>
            <p:spPr bwMode="auto">
              <a:xfrm>
                <a:off x="4132" y="1335"/>
                <a:ext cx="49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</a:t>
                </a:r>
                <a:r>
                  <a:rPr lang="en-US">
                    <a:solidFill>
                      <a:srgbClr val="FF0033"/>
                    </a:solidFill>
                  </a:rPr>
                  <a:t>101</a:t>
                </a:r>
              </a:p>
            </p:txBody>
          </p:sp>
        </p:grpSp>
        <p:sp>
          <p:nvSpPr>
            <p:cNvPr id="66615" name="Rectangle 76"/>
            <p:cNvSpPr>
              <a:spLocks noChangeArrowheads="1"/>
            </p:cNvSpPr>
            <p:nvPr/>
          </p:nvSpPr>
          <p:spPr bwMode="auto">
            <a:xfrm>
              <a:off x="668" y="1852"/>
              <a:ext cx="3360" cy="291"/>
            </a:xfrm>
            <a:prstGeom prst="rect">
              <a:avLst/>
            </a:prstGeom>
            <a:noFill/>
            <a:ln w="76200">
              <a:solidFill>
                <a:srgbClr val="00CC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055688" y="3449638"/>
            <a:ext cx="6523037" cy="882650"/>
            <a:chOff x="940" y="1661"/>
            <a:chExt cx="4109" cy="556"/>
          </a:xfrm>
        </p:grpSpPr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943" y="1661"/>
              <a:ext cx="4106" cy="556"/>
              <a:chOff x="641" y="1651"/>
              <a:chExt cx="4106" cy="556"/>
            </a:xfrm>
          </p:grpSpPr>
          <p:sp>
            <p:nvSpPr>
              <p:cNvPr id="66601" name="Rectangle 18"/>
              <p:cNvSpPr>
                <a:spLocks noChangeArrowheads="1"/>
              </p:cNvSpPr>
              <p:nvPr/>
            </p:nvSpPr>
            <p:spPr bwMode="auto">
              <a:xfrm>
                <a:off x="641" y="1911"/>
                <a:ext cx="4106" cy="2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02" name="Line 19"/>
              <p:cNvSpPr>
                <a:spLocks noChangeShapeType="1"/>
              </p:cNvSpPr>
              <p:nvPr/>
            </p:nvSpPr>
            <p:spPr bwMode="auto">
              <a:xfrm>
                <a:off x="1277" y="1909"/>
                <a:ext cx="0" cy="2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6603" name="Line 20"/>
              <p:cNvSpPr>
                <a:spLocks noChangeShapeType="1"/>
              </p:cNvSpPr>
              <p:nvPr/>
            </p:nvSpPr>
            <p:spPr bwMode="auto">
              <a:xfrm>
                <a:off x="1918" y="190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6604" name="Line 21"/>
              <p:cNvSpPr>
                <a:spLocks noChangeShapeType="1"/>
              </p:cNvSpPr>
              <p:nvPr/>
            </p:nvSpPr>
            <p:spPr bwMode="auto">
              <a:xfrm>
                <a:off x="2572" y="190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6605" name="Line 22"/>
              <p:cNvSpPr>
                <a:spLocks noChangeShapeType="1"/>
              </p:cNvSpPr>
              <p:nvPr/>
            </p:nvSpPr>
            <p:spPr bwMode="auto">
              <a:xfrm>
                <a:off x="3271" y="190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6606" name="Line 23"/>
              <p:cNvSpPr>
                <a:spLocks noChangeShapeType="1"/>
              </p:cNvSpPr>
              <p:nvPr/>
            </p:nvSpPr>
            <p:spPr bwMode="auto">
              <a:xfrm>
                <a:off x="3998" y="1914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6607" name="Rectangle 24"/>
              <p:cNvSpPr>
                <a:spLocks noChangeArrowheads="1"/>
              </p:cNvSpPr>
              <p:nvPr/>
            </p:nvSpPr>
            <p:spPr bwMode="auto">
              <a:xfrm>
                <a:off x="2723" y="1914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5</a:t>
                </a:r>
              </a:p>
            </p:txBody>
          </p:sp>
          <p:sp>
            <p:nvSpPr>
              <p:cNvPr id="66608" name="Rectangle 25"/>
              <p:cNvSpPr>
                <a:spLocks noChangeArrowheads="1"/>
              </p:cNvSpPr>
              <p:nvPr/>
            </p:nvSpPr>
            <p:spPr bwMode="auto">
              <a:xfrm>
                <a:off x="2039" y="1919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42</a:t>
                </a:r>
              </a:p>
            </p:txBody>
          </p:sp>
          <p:sp>
            <p:nvSpPr>
              <p:cNvPr id="66609" name="Rectangle 26"/>
              <p:cNvSpPr>
                <a:spLocks noChangeArrowheads="1"/>
              </p:cNvSpPr>
              <p:nvPr/>
            </p:nvSpPr>
            <p:spPr bwMode="auto">
              <a:xfrm>
                <a:off x="1355" y="1919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12</a:t>
                </a:r>
              </a:p>
            </p:txBody>
          </p:sp>
          <p:sp>
            <p:nvSpPr>
              <p:cNvPr id="66610" name="Rectangle 27"/>
              <p:cNvSpPr>
                <a:spLocks noChangeArrowheads="1"/>
              </p:cNvSpPr>
              <p:nvPr/>
            </p:nvSpPr>
            <p:spPr bwMode="auto">
              <a:xfrm>
                <a:off x="745" y="1916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35</a:t>
                </a:r>
              </a:p>
            </p:txBody>
          </p:sp>
          <p:sp>
            <p:nvSpPr>
              <p:cNvPr id="66611" name="Rectangle 28"/>
              <p:cNvSpPr>
                <a:spLocks noChangeArrowheads="1"/>
              </p:cNvSpPr>
              <p:nvPr/>
            </p:nvSpPr>
            <p:spPr bwMode="auto">
              <a:xfrm>
                <a:off x="3380" y="1914"/>
                <a:ext cx="38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</a:t>
                </a:r>
                <a:r>
                  <a:rPr lang="en-US">
                    <a:solidFill>
                      <a:srgbClr val="FF0033"/>
                    </a:solidFill>
                  </a:rPr>
                  <a:t>77</a:t>
                </a:r>
              </a:p>
            </p:txBody>
          </p:sp>
          <p:sp>
            <p:nvSpPr>
              <p:cNvPr id="66612" name="Rectangle 29"/>
              <p:cNvSpPr>
                <a:spLocks noChangeArrowheads="1"/>
              </p:cNvSpPr>
              <p:nvPr/>
            </p:nvSpPr>
            <p:spPr bwMode="auto">
              <a:xfrm>
                <a:off x="838" y="1651"/>
                <a:ext cx="36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1          2          3          4            5            6</a:t>
                </a:r>
              </a:p>
            </p:txBody>
          </p:sp>
          <p:sp>
            <p:nvSpPr>
              <p:cNvPr id="66613" name="Rectangle 30"/>
              <p:cNvSpPr>
                <a:spLocks noChangeArrowheads="1"/>
              </p:cNvSpPr>
              <p:nvPr/>
            </p:nvSpPr>
            <p:spPr bwMode="auto">
              <a:xfrm>
                <a:off x="4129" y="1914"/>
                <a:ext cx="49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</a:t>
                </a:r>
                <a:r>
                  <a:rPr lang="en-US">
                    <a:solidFill>
                      <a:srgbClr val="FF0033"/>
                    </a:solidFill>
                  </a:rPr>
                  <a:t>101</a:t>
                </a:r>
              </a:p>
            </p:txBody>
          </p:sp>
        </p:grpSp>
        <p:sp>
          <p:nvSpPr>
            <p:cNvPr id="66600" name="Rectangle 77"/>
            <p:cNvSpPr>
              <a:spLocks noChangeArrowheads="1"/>
            </p:cNvSpPr>
            <p:nvPr/>
          </p:nvSpPr>
          <p:spPr bwMode="auto">
            <a:xfrm>
              <a:off x="940" y="1919"/>
              <a:ext cx="2633" cy="291"/>
            </a:xfrm>
            <a:prstGeom prst="rect">
              <a:avLst/>
            </a:prstGeom>
            <a:noFill/>
            <a:ln w="76200">
              <a:solidFill>
                <a:srgbClr val="00CC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81"/>
          <p:cNvGrpSpPr>
            <a:grpSpLocks/>
          </p:cNvGrpSpPr>
          <p:nvPr/>
        </p:nvGrpSpPr>
        <p:grpSpPr bwMode="auto">
          <a:xfrm>
            <a:off x="1055688" y="4360863"/>
            <a:ext cx="6527800" cy="882650"/>
            <a:chOff x="940" y="2235"/>
            <a:chExt cx="4112" cy="556"/>
          </a:xfrm>
        </p:grpSpPr>
        <p:grpSp>
          <p:nvGrpSpPr>
            <p:cNvPr id="8" name="Group 31"/>
            <p:cNvGrpSpPr>
              <a:grpSpLocks/>
            </p:cNvGrpSpPr>
            <p:nvPr/>
          </p:nvGrpSpPr>
          <p:grpSpPr bwMode="auto">
            <a:xfrm>
              <a:off x="946" y="2235"/>
              <a:ext cx="4106" cy="556"/>
              <a:chOff x="644" y="2225"/>
              <a:chExt cx="4106" cy="556"/>
            </a:xfrm>
          </p:grpSpPr>
          <p:sp>
            <p:nvSpPr>
              <p:cNvPr id="66586" name="Rectangle 32"/>
              <p:cNvSpPr>
                <a:spLocks noChangeArrowheads="1"/>
              </p:cNvSpPr>
              <p:nvPr/>
            </p:nvSpPr>
            <p:spPr bwMode="auto">
              <a:xfrm>
                <a:off x="644" y="2485"/>
                <a:ext cx="4106" cy="2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7" name="Line 33"/>
              <p:cNvSpPr>
                <a:spLocks noChangeShapeType="1"/>
              </p:cNvSpPr>
              <p:nvPr/>
            </p:nvSpPr>
            <p:spPr bwMode="auto">
              <a:xfrm>
                <a:off x="1280" y="2483"/>
                <a:ext cx="0" cy="2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6588" name="Line 34"/>
              <p:cNvSpPr>
                <a:spLocks noChangeShapeType="1"/>
              </p:cNvSpPr>
              <p:nvPr/>
            </p:nvSpPr>
            <p:spPr bwMode="auto">
              <a:xfrm>
                <a:off x="1921" y="2483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6589" name="Line 35"/>
              <p:cNvSpPr>
                <a:spLocks noChangeShapeType="1"/>
              </p:cNvSpPr>
              <p:nvPr/>
            </p:nvSpPr>
            <p:spPr bwMode="auto">
              <a:xfrm>
                <a:off x="2575" y="2483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6590" name="Line 36"/>
              <p:cNvSpPr>
                <a:spLocks noChangeShapeType="1"/>
              </p:cNvSpPr>
              <p:nvPr/>
            </p:nvSpPr>
            <p:spPr bwMode="auto">
              <a:xfrm>
                <a:off x="3274" y="2483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6591" name="Line 37"/>
              <p:cNvSpPr>
                <a:spLocks noChangeShapeType="1"/>
              </p:cNvSpPr>
              <p:nvPr/>
            </p:nvSpPr>
            <p:spPr bwMode="auto">
              <a:xfrm>
                <a:off x="4001" y="2488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6592" name="Rectangle 38"/>
              <p:cNvSpPr>
                <a:spLocks noChangeArrowheads="1"/>
              </p:cNvSpPr>
              <p:nvPr/>
            </p:nvSpPr>
            <p:spPr bwMode="auto">
              <a:xfrm>
                <a:off x="2726" y="2488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>
                    <a:solidFill>
                      <a:srgbClr val="FF0033"/>
                    </a:solidFill>
                  </a:rPr>
                  <a:t>42</a:t>
                </a:r>
              </a:p>
            </p:txBody>
          </p:sp>
          <p:sp>
            <p:nvSpPr>
              <p:cNvPr id="66593" name="Rectangle 39"/>
              <p:cNvSpPr>
                <a:spLocks noChangeArrowheads="1"/>
              </p:cNvSpPr>
              <p:nvPr/>
            </p:nvSpPr>
            <p:spPr bwMode="auto">
              <a:xfrm>
                <a:off x="2042" y="2493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5</a:t>
                </a:r>
              </a:p>
            </p:txBody>
          </p:sp>
          <p:sp>
            <p:nvSpPr>
              <p:cNvPr id="66594" name="Rectangle 40"/>
              <p:cNvSpPr>
                <a:spLocks noChangeArrowheads="1"/>
              </p:cNvSpPr>
              <p:nvPr/>
            </p:nvSpPr>
            <p:spPr bwMode="auto">
              <a:xfrm>
                <a:off x="1358" y="2493"/>
                <a:ext cx="38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35</a:t>
                </a:r>
              </a:p>
            </p:txBody>
          </p:sp>
          <p:sp>
            <p:nvSpPr>
              <p:cNvPr id="66595" name="Rectangle 41"/>
              <p:cNvSpPr>
                <a:spLocks noChangeArrowheads="1"/>
              </p:cNvSpPr>
              <p:nvPr/>
            </p:nvSpPr>
            <p:spPr bwMode="auto">
              <a:xfrm>
                <a:off x="748" y="2490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12</a:t>
                </a:r>
              </a:p>
            </p:txBody>
          </p:sp>
          <p:sp>
            <p:nvSpPr>
              <p:cNvPr id="66596" name="Rectangle 42"/>
              <p:cNvSpPr>
                <a:spLocks noChangeArrowheads="1"/>
              </p:cNvSpPr>
              <p:nvPr/>
            </p:nvSpPr>
            <p:spPr bwMode="auto">
              <a:xfrm>
                <a:off x="3383" y="2488"/>
                <a:ext cx="38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</a:t>
                </a:r>
                <a:r>
                  <a:rPr lang="en-US">
                    <a:solidFill>
                      <a:srgbClr val="FF0033"/>
                    </a:solidFill>
                  </a:rPr>
                  <a:t>77</a:t>
                </a:r>
              </a:p>
            </p:txBody>
          </p:sp>
          <p:sp>
            <p:nvSpPr>
              <p:cNvPr id="66597" name="Rectangle 43"/>
              <p:cNvSpPr>
                <a:spLocks noChangeArrowheads="1"/>
              </p:cNvSpPr>
              <p:nvPr/>
            </p:nvSpPr>
            <p:spPr bwMode="auto">
              <a:xfrm>
                <a:off x="841" y="2225"/>
                <a:ext cx="36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1          2          3          4            5            6</a:t>
                </a:r>
              </a:p>
            </p:txBody>
          </p:sp>
          <p:sp>
            <p:nvSpPr>
              <p:cNvPr id="66598" name="Rectangle 44"/>
              <p:cNvSpPr>
                <a:spLocks noChangeArrowheads="1"/>
              </p:cNvSpPr>
              <p:nvPr/>
            </p:nvSpPr>
            <p:spPr bwMode="auto">
              <a:xfrm>
                <a:off x="4132" y="2488"/>
                <a:ext cx="49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</a:t>
                </a:r>
                <a:r>
                  <a:rPr lang="en-US">
                    <a:solidFill>
                      <a:srgbClr val="FF0033"/>
                    </a:solidFill>
                  </a:rPr>
                  <a:t>101</a:t>
                </a:r>
              </a:p>
            </p:txBody>
          </p:sp>
        </p:grpSp>
        <p:sp>
          <p:nvSpPr>
            <p:cNvPr id="66585" name="Rectangle 78"/>
            <p:cNvSpPr>
              <a:spLocks noChangeArrowheads="1"/>
            </p:cNvSpPr>
            <p:nvPr/>
          </p:nvSpPr>
          <p:spPr bwMode="auto">
            <a:xfrm>
              <a:off x="940" y="2500"/>
              <a:ext cx="1937" cy="291"/>
            </a:xfrm>
            <a:prstGeom prst="rect">
              <a:avLst/>
            </a:prstGeom>
            <a:noFill/>
            <a:ln w="76200">
              <a:solidFill>
                <a:srgbClr val="00CC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82"/>
          <p:cNvGrpSpPr>
            <a:grpSpLocks/>
          </p:cNvGrpSpPr>
          <p:nvPr/>
        </p:nvGrpSpPr>
        <p:grpSpPr bwMode="auto">
          <a:xfrm>
            <a:off x="1050925" y="5243513"/>
            <a:ext cx="6527800" cy="887412"/>
            <a:chOff x="937" y="2791"/>
            <a:chExt cx="4112" cy="559"/>
          </a:xfrm>
        </p:grpSpPr>
        <p:grpSp>
          <p:nvGrpSpPr>
            <p:cNvPr id="10" name="Group 45"/>
            <p:cNvGrpSpPr>
              <a:grpSpLocks/>
            </p:cNvGrpSpPr>
            <p:nvPr/>
          </p:nvGrpSpPr>
          <p:grpSpPr bwMode="auto">
            <a:xfrm>
              <a:off x="943" y="2791"/>
              <a:ext cx="4106" cy="556"/>
              <a:chOff x="641" y="2781"/>
              <a:chExt cx="4106" cy="556"/>
            </a:xfrm>
          </p:grpSpPr>
          <p:sp>
            <p:nvSpPr>
              <p:cNvPr id="66571" name="Rectangle 46"/>
              <p:cNvSpPr>
                <a:spLocks noChangeArrowheads="1"/>
              </p:cNvSpPr>
              <p:nvPr/>
            </p:nvSpPr>
            <p:spPr bwMode="auto">
              <a:xfrm>
                <a:off x="641" y="3041"/>
                <a:ext cx="4106" cy="2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72" name="Line 47"/>
              <p:cNvSpPr>
                <a:spLocks noChangeShapeType="1"/>
              </p:cNvSpPr>
              <p:nvPr/>
            </p:nvSpPr>
            <p:spPr bwMode="auto">
              <a:xfrm>
                <a:off x="1277" y="3039"/>
                <a:ext cx="0" cy="2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6573" name="Line 48"/>
              <p:cNvSpPr>
                <a:spLocks noChangeShapeType="1"/>
              </p:cNvSpPr>
              <p:nvPr/>
            </p:nvSpPr>
            <p:spPr bwMode="auto">
              <a:xfrm>
                <a:off x="1918" y="303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6574" name="Line 49"/>
              <p:cNvSpPr>
                <a:spLocks noChangeShapeType="1"/>
              </p:cNvSpPr>
              <p:nvPr/>
            </p:nvSpPr>
            <p:spPr bwMode="auto">
              <a:xfrm>
                <a:off x="2572" y="303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6575" name="Line 50"/>
              <p:cNvSpPr>
                <a:spLocks noChangeShapeType="1"/>
              </p:cNvSpPr>
              <p:nvPr/>
            </p:nvSpPr>
            <p:spPr bwMode="auto">
              <a:xfrm>
                <a:off x="3271" y="303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6576" name="Line 51"/>
              <p:cNvSpPr>
                <a:spLocks noChangeShapeType="1"/>
              </p:cNvSpPr>
              <p:nvPr/>
            </p:nvSpPr>
            <p:spPr bwMode="auto">
              <a:xfrm>
                <a:off x="3998" y="3044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6577" name="Rectangle 52"/>
              <p:cNvSpPr>
                <a:spLocks noChangeArrowheads="1"/>
              </p:cNvSpPr>
              <p:nvPr/>
            </p:nvSpPr>
            <p:spPr bwMode="auto">
              <a:xfrm>
                <a:off x="2723" y="3044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>
                    <a:solidFill>
                      <a:srgbClr val="FF0033"/>
                    </a:solidFill>
                  </a:rPr>
                  <a:t>42</a:t>
                </a:r>
              </a:p>
            </p:txBody>
          </p:sp>
          <p:sp>
            <p:nvSpPr>
              <p:cNvPr id="66578" name="Rectangle 53"/>
              <p:cNvSpPr>
                <a:spLocks noChangeArrowheads="1"/>
              </p:cNvSpPr>
              <p:nvPr/>
            </p:nvSpPr>
            <p:spPr bwMode="auto">
              <a:xfrm>
                <a:off x="2039" y="3049"/>
                <a:ext cx="38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</a:t>
                </a:r>
                <a:r>
                  <a:rPr lang="en-US">
                    <a:solidFill>
                      <a:srgbClr val="FF0033"/>
                    </a:solidFill>
                  </a:rPr>
                  <a:t>35</a:t>
                </a:r>
              </a:p>
            </p:txBody>
          </p:sp>
          <p:sp>
            <p:nvSpPr>
              <p:cNvPr id="66579" name="Rectangle 54"/>
              <p:cNvSpPr>
                <a:spLocks noChangeArrowheads="1"/>
              </p:cNvSpPr>
              <p:nvPr/>
            </p:nvSpPr>
            <p:spPr bwMode="auto">
              <a:xfrm>
                <a:off x="1355" y="3049"/>
                <a:ext cx="32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 5</a:t>
                </a:r>
              </a:p>
            </p:txBody>
          </p:sp>
          <p:sp>
            <p:nvSpPr>
              <p:cNvPr id="66580" name="Rectangle 55"/>
              <p:cNvSpPr>
                <a:spLocks noChangeArrowheads="1"/>
              </p:cNvSpPr>
              <p:nvPr/>
            </p:nvSpPr>
            <p:spPr bwMode="auto">
              <a:xfrm>
                <a:off x="745" y="3046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12</a:t>
                </a:r>
              </a:p>
            </p:txBody>
          </p:sp>
          <p:sp>
            <p:nvSpPr>
              <p:cNvPr id="66581" name="Rectangle 56"/>
              <p:cNvSpPr>
                <a:spLocks noChangeArrowheads="1"/>
              </p:cNvSpPr>
              <p:nvPr/>
            </p:nvSpPr>
            <p:spPr bwMode="auto">
              <a:xfrm>
                <a:off x="3380" y="3044"/>
                <a:ext cx="38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</a:t>
                </a:r>
                <a:r>
                  <a:rPr lang="en-US">
                    <a:solidFill>
                      <a:srgbClr val="FF0033"/>
                    </a:solidFill>
                  </a:rPr>
                  <a:t>77</a:t>
                </a:r>
              </a:p>
            </p:txBody>
          </p:sp>
          <p:sp>
            <p:nvSpPr>
              <p:cNvPr id="66582" name="Rectangle 57"/>
              <p:cNvSpPr>
                <a:spLocks noChangeArrowheads="1"/>
              </p:cNvSpPr>
              <p:nvPr/>
            </p:nvSpPr>
            <p:spPr bwMode="auto">
              <a:xfrm>
                <a:off x="838" y="2781"/>
                <a:ext cx="36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1          2          3          4            5            6</a:t>
                </a:r>
              </a:p>
            </p:txBody>
          </p:sp>
          <p:sp>
            <p:nvSpPr>
              <p:cNvPr id="66583" name="Rectangle 58"/>
              <p:cNvSpPr>
                <a:spLocks noChangeArrowheads="1"/>
              </p:cNvSpPr>
              <p:nvPr/>
            </p:nvSpPr>
            <p:spPr bwMode="auto">
              <a:xfrm>
                <a:off x="4129" y="3044"/>
                <a:ext cx="49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</a:t>
                </a:r>
                <a:r>
                  <a:rPr lang="en-US">
                    <a:solidFill>
                      <a:srgbClr val="FF0033"/>
                    </a:solidFill>
                  </a:rPr>
                  <a:t>101</a:t>
                </a:r>
              </a:p>
            </p:txBody>
          </p:sp>
        </p:grpSp>
        <p:sp>
          <p:nvSpPr>
            <p:cNvPr id="66570" name="Rectangle 79"/>
            <p:cNvSpPr>
              <a:spLocks noChangeArrowheads="1"/>
            </p:cNvSpPr>
            <p:nvPr/>
          </p:nvSpPr>
          <p:spPr bwMode="auto">
            <a:xfrm>
              <a:off x="937" y="3059"/>
              <a:ext cx="1283" cy="291"/>
            </a:xfrm>
            <a:prstGeom prst="rect">
              <a:avLst/>
            </a:prstGeom>
            <a:noFill/>
            <a:ln w="76200">
              <a:solidFill>
                <a:srgbClr val="00CC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568" name="Rectangle 83"/>
          <p:cNvSpPr>
            <a:spLocks noChangeArrowheads="1"/>
          </p:cNvSpPr>
          <p:nvPr/>
        </p:nvSpPr>
        <p:spPr bwMode="auto">
          <a:xfrm>
            <a:off x="1065213" y="2108200"/>
            <a:ext cx="6518275" cy="461963"/>
          </a:xfrm>
          <a:prstGeom prst="rect">
            <a:avLst/>
          </a:prstGeom>
          <a:noFill/>
          <a:ln w="76200">
            <a:solidFill>
              <a:srgbClr val="00CC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66775"/>
          </a:xfrm>
        </p:spPr>
        <p:txBody>
          <a:bodyPr/>
          <a:lstStyle/>
          <a:p>
            <a:pPr eaLnBrk="1" hangingPunct="1"/>
            <a:r>
              <a:rPr lang="en-US" smtClean="0"/>
              <a:t>Reducing the Number of Comparisons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76375"/>
            <a:ext cx="7772400" cy="4619625"/>
          </a:xfrm>
        </p:spPr>
        <p:txBody>
          <a:bodyPr/>
          <a:lstStyle/>
          <a:p>
            <a:pPr eaLnBrk="1" hangingPunct="1"/>
            <a:r>
              <a:rPr lang="en-US" b="1" smtClean="0"/>
              <a:t>On the N</a:t>
            </a:r>
            <a:r>
              <a:rPr lang="en-US" b="1" baseline="30000" smtClean="0"/>
              <a:t>th</a:t>
            </a:r>
            <a:r>
              <a:rPr lang="en-US" b="1" smtClean="0"/>
              <a:t> “bubble up”, we only need to </a:t>
            </a:r>
            <a:br>
              <a:rPr lang="en-US" b="1" smtClean="0"/>
            </a:br>
            <a:r>
              <a:rPr lang="en-US" b="1" smtClean="0"/>
              <a:t>do </a:t>
            </a:r>
            <a:r>
              <a:rPr lang="en-US" b="1" smtClean="0">
                <a:solidFill>
                  <a:srgbClr val="3333FF"/>
                </a:solidFill>
              </a:rPr>
              <a:t>MAX-N comparisons</a:t>
            </a:r>
            <a:r>
              <a:rPr lang="en-US" b="1" smtClean="0"/>
              <a:t>.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For example:</a:t>
            </a:r>
          </a:p>
          <a:p>
            <a:pPr lvl="1" eaLnBrk="1" hangingPunct="1"/>
            <a:r>
              <a:rPr lang="en-US" b="1" smtClean="0"/>
              <a:t>This is the 4</a:t>
            </a:r>
            <a:r>
              <a:rPr lang="en-US" b="1" baseline="30000" smtClean="0"/>
              <a:t>th</a:t>
            </a:r>
            <a:r>
              <a:rPr lang="en-US" b="1" smtClean="0"/>
              <a:t> “bubble up”</a:t>
            </a:r>
          </a:p>
          <a:p>
            <a:pPr lvl="1" eaLnBrk="1" hangingPunct="1"/>
            <a:r>
              <a:rPr lang="en-US" b="1" smtClean="0"/>
              <a:t>MAX is 6</a:t>
            </a:r>
          </a:p>
          <a:p>
            <a:pPr lvl="1" eaLnBrk="1" hangingPunct="1"/>
            <a:r>
              <a:rPr lang="en-US" b="1" smtClean="0"/>
              <a:t>Thus we have </a:t>
            </a:r>
            <a:r>
              <a:rPr lang="en-US" b="1" smtClean="0">
                <a:solidFill>
                  <a:srgbClr val="3333FF"/>
                </a:solidFill>
              </a:rPr>
              <a:t>2 comparisons</a:t>
            </a:r>
            <a:r>
              <a:rPr lang="en-US" b="1" smtClean="0"/>
              <a:t> to do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284288" y="4660900"/>
            <a:ext cx="6518275" cy="882650"/>
            <a:chOff x="641" y="2781"/>
            <a:chExt cx="4106" cy="556"/>
          </a:xfrm>
        </p:grpSpPr>
        <p:sp>
          <p:nvSpPr>
            <p:cNvPr id="67592" name="Rectangle 20"/>
            <p:cNvSpPr>
              <a:spLocks noChangeArrowheads="1"/>
            </p:cNvSpPr>
            <p:nvPr/>
          </p:nvSpPr>
          <p:spPr bwMode="auto">
            <a:xfrm>
              <a:off x="641" y="304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3" name="Line 21"/>
            <p:cNvSpPr>
              <a:spLocks noChangeShapeType="1"/>
            </p:cNvSpPr>
            <p:nvPr/>
          </p:nvSpPr>
          <p:spPr bwMode="auto">
            <a:xfrm>
              <a:off x="1277" y="303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7594" name="Line 22"/>
            <p:cNvSpPr>
              <a:spLocks noChangeShapeType="1"/>
            </p:cNvSpPr>
            <p:nvPr/>
          </p:nvSpPr>
          <p:spPr bwMode="auto">
            <a:xfrm>
              <a:off x="1918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7595" name="Line 23"/>
            <p:cNvSpPr>
              <a:spLocks noChangeShapeType="1"/>
            </p:cNvSpPr>
            <p:nvPr/>
          </p:nvSpPr>
          <p:spPr bwMode="auto">
            <a:xfrm>
              <a:off x="2572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7596" name="Line 24"/>
            <p:cNvSpPr>
              <a:spLocks noChangeShapeType="1"/>
            </p:cNvSpPr>
            <p:nvPr/>
          </p:nvSpPr>
          <p:spPr bwMode="auto">
            <a:xfrm>
              <a:off x="3271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7597" name="Line 25"/>
            <p:cNvSpPr>
              <a:spLocks noChangeShapeType="1"/>
            </p:cNvSpPr>
            <p:nvPr/>
          </p:nvSpPr>
          <p:spPr bwMode="auto">
            <a:xfrm>
              <a:off x="3998" y="304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7598" name="Rectangle 26"/>
            <p:cNvSpPr>
              <a:spLocks noChangeArrowheads="1"/>
            </p:cNvSpPr>
            <p:nvPr/>
          </p:nvSpPr>
          <p:spPr bwMode="auto">
            <a:xfrm>
              <a:off x="2723" y="3044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solidFill>
                    <a:srgbClr val="FF0033"/>
                  </a:solidFill>
                </a:rPr>
                <a:t>42</a:t>
              </a:r>
            </a:p>
          </p:txBody>
        </p:sp>
        <p:sp>
          <p:nvSpPr>
            <p:cNvPr id="67599" name="Rectangle 27"/>
            <p:cNvSpPr>
              <a:spLocks noChangeArrowheads="1"/>
            </p:cNvSpPr>
            <p:nvPr/>
          </p:nvSpPr>
          <p:spPr bwMode="auto">
            <a:xfrm>
              <a:off x="2039" y="3049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5</a:t>
              </a:r>
            </a:p>
          </p:txBody>
        </p:sp>
        <p:sp>
          <p:nvSpPr>
            <p:cNvPr id="67600" name="Rectangle 28"/>
            <p:cNvSpPr>
              <a:spLocks noChangeArrowheads="1"/>
            </p:cNvSpPr>
            <p:nvPr/>
          </p:nvSpPr>
          <p:spPr bwMode="auto">
            <a:xfrm>
              <a:off x="1355" y="3049"/>
              <a:ext cx="4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 35</a:t>
              </a:r>
            </a:p>
          </p:txBody>
        </p:sp>
        <p:sp>
          <p:nvSpPr>
            <p:cNvPr id="67601" name="Rectangle 29"/>
            <p:cNvSpPr>
              <a:spLocks noChangeArrowheads="1"/>
            </p:cNvSpPr>
            <p:nvPr/>
          </p:nvSpPr>
          <p:spPr bwMode="auto">
            <a:xfrm>
              <a:off x="745" y="3046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12</a:t>
              </a:r>
            </a:p>
          </p:txBody>
        </p:sp>
        <p:sp>
          <p:nvSpPr>
            <p:cNvPr id="67602" name="Rectangle 30"/>
            <p:cNvSpPr>
              <a:spLocks noChangeArrowheads="1"/>
            </p:cNvSpPr>
            <p:nvPr/>
          </p:nvSpPr>
          <p:spPr bwMode="auto">
            <a:xfrm>
              <a:off x="3380" y="3044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77</a:t>
              </a:r>
            </a:p>
          </p:txBody>
        </p:sp>
        <p:sp>
          <p:nvSpPr>
            <p:cNvPr id="67603" name="Rectangle 31"/>
            <p:cNvSpPr>
              <a:spLocks noChangeArrowheads="1"/>
            </p:cNvSpPr>
            <p:nvPr/>
          </p:nvSpPr>
          <p:spPr bwMode="auto">
            <a:xfrm>
              <a:off x="838" y="2781"/>
              <a:ext cx="36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1          2          3          4            5            6</a:t>
              </a:r>
            </a:p>
          </p:txBody>
        </p:sp>
        <p:sp>
          <p:nvSpPr>
            <p:cNvPr id="67604" name="Rectangle 32"/>
            <p:cNvSpPr>
              <a:spLocks noChangeArrowheads="1"/>
            </p:cNvSpPr>
            <p:nvPr/>
          </p:nvSpPr>
          <p:spPr bwMode="auto">
            <a:xfrm>
              <a:off x="4129" y="3044"/>
              <a:ext cx="4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101</a:t>
              </a:r>
            </a:p>
          </p:txBody>
        </p:sp>
      </p:grpSp>
      <p:sp>
        <p:nvSpPr>
          <p:cNvPr id="67589" name="Rectangle 33"/>
          <p:cNvSpPr>
            <a:spLocks noChangeArrowheads="1"/>
          </p:cNvSpPr>
          <p:nvPr/>
        </p:nvSpPr>
        <p:spPr bwMode="auto">
          <a:xfrm>
            <a:off x="1274763" y="5086350"/>
            <a:ext cx="3074987" cy="461963"/>
          </a:xfrm>
          <a:prstGeom prst="rect">
            <a:avLst/>
          </a:prstGeom>
          <a:noFill/>
          <a:ln w="76200">
            <a:solidFill>
              <a:srgbClr val="00CC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AutoShape 34"/>
          <p:cNvSpPr>
            <a:spLocks/>
          </p:cNvSpPr>
          <p:nvPr/>
        </p:nvSpPr>
        <p:spPr bwMode="auto">
          <a:xfrm rot="-5400000">
            <a:off x="2132013" y="5151437"/>
            <a:ext cx="273050" cy="1343025"/>
          </a:xfrm>
          <a:prstGeom prst="leftBrace">
            <a:avLst>
              <a:gd name="adj1" fmla="val 4098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1" name="AutoShape 35"/>
          <p:cNvSpPr>
            <a:spLocks/>
          </p:cNvSpPr>
          <p:nvPr/>
        </p:nvSpPr>
        <p:spPr bwMode="auto">
          <a:xfrm rot="-5400000">
            <a:off x="3175001" y="5424487"/>
            <a:ext cx="273050" cy="1343025"/>
          </a:xfrm>
          <a:prstGeom prst="leftBrace">
            <a:avLst>
              <a:gd name="adj1" fmla="val 4098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812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Putting It All Together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22375" y="1544638"/>
            <a:ext cx="6783388" cy="38211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N is … // Size of Array</a:t>
            </a:r>
          </a:p>
          <a:p>
            <a:pPr eaLnBrk="1" hangingPunct="1"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Arr_Type definesa Array[1..N] of Num</a:t>
            </a:r>
          </a:p>
          <a:p>
            <a:pPr eaLnBrk="1" hangingPunct="1"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Procedure Swap(n1, n2 isoftype in/out Num)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temp isoftype Num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temp &lt;- n1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n1   &lt;- n2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n2   &lt;- temp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endprocedure // 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6250" y="463550"/>
            <a:ext cx="8251825" cy="5784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procedure Bubblesort(A isoftype in/out Arr_Type)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to_do, index isoftype Num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to_do &lt;- N –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</a:t>
            </a:r>
            <a:r>
              <a:rPr lang="en-US" sz="2000" b="1" smtClean="0">
                <a:solidFill>
                  <a:srgbClr val="3333FF"/>
                </a:solidFill>
                <a:latin typeface="Courier New" pitchFamily="49" charset="0"/>
              </a:rPr>
              <a:t>loop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</a:t>
            </a:r>
            <a:r>
              <a:rPr lang="en-US" sz="2000" b="1" smtClean="0">
                <a:solidFill>
                  <a:srgbClr val="3333FF"/>
                </a:solidFill>
                <a:latin typeface="Courier New" pitchFamily="49" charset="0"/>
              </a:rPr>
              <a:t>exitif(to_do = 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index &lt;- 1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</a:t>
            </a:r>
            <a:r>
              <a:rPr lang="en-US" sz="2000" b="1" smtClean="0">
                <a:solidFill>
                  <a:srgbClr val="FF0033"/>
                </a:solidFill>
                <a:latin typeface="Courier New" pitchFamily="49" charset="0"/>
              </a:rPr>
              <a:t>loop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  </a:t>
            </a:r>
            <a:r>
              <a:rPr lang="en-US" sz="2000" b="1" smtClean="0">
                <a:solidFill>
                  <a:srgbClr val="FF0033"/>
                </a:solidFill>
                <a:latin typeface="Courier New" pitchFamily="49" charset="0"/>
              </a:rPr>
              <a:t>exitif(index &gt; to_do)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  if(A[index] &gt; A[index + 1]) then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    Swap(A[index], A[index + 1])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  endif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  index &lt;- index + 1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</a:t>
            </a:r>
            <a:r>
              <a:rPr lang="en-US" sz="2000" b="1" smtClean="0">
                <a:solidFill>
                  <a:srgbClr val="FF0033"/>
                </a:solidFill>
                <a:latin typeface="Courier New" pitchFamily="49" charset="0"/>
              </a:rPr>
              <a:t>endloop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to_do &lt;- to_do - 1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</a:t>
            </a:r>
            <a:r>
              <a:rPr lang="en-US" sz="2000" b="1" smtClean="0">
                <a:solidFill>
                  <a:srgbClr val="3333FF"/>
                </a:solidFill>
                <a:latin typeface="Courier New" pitchFamily="49" charset="0"/>
              </a:rPr>
              <a:t>endloop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endprocedure // Bubblesort</a:t>
            </a:r>
          </a:p>
        </p:txBody>
      </p:sp>
      <p:sp>
        <p:nvSpPr>
          <p:cNvPr id="70659" name="Line 3"/>
          <p:cNvSpPr>
            <a:spLocks noChangeShapeType="1"/>
          </p:cNvSpPr>
          <p:nvPr/>
        </p:nvSpPr>
        <p:spPr bwMode="auto">
          <a:xfrm flipH="1">
            <a:off x="2000250" y="2982913"/>
            <a:ext cx="4778375" cy="0"/>
          </a:xfrm>
          <a:prstGeom prst="line">
            <a:avLst/>
          </a:prstGeom>
          <a:noFill/>
          <a:ln w="38100">
            <a:solidFill>
              <a:srgbClr val="FF0033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0660" name="Line 4"/>
          <p:cNvSpPr>
            <a:spLocks noChangeShapeType="1"/>
          </p:cNvSpPr>
          <p:nvPr/>
        </p:nvSpPr>
        <p:spPr bwMode="auto">
          <a:xfrm flipH="1">
            <a:off x="2400300" y="4987925"/>
            <a:ext cx="4378325" cy="0"/>
          </a:xfrm>
          <a:prstGeom prst="line">
            <a:avLst/>
          </a:prstGeom>
          <a:noFill/>
          <a:ln w="38100">
            <a:solidFill>
              <a:srgbClr val="FF0033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6750050" y="2982913"/>
            <a:ext cx="0" cy="2005012"/>
          </a:xfrm>
          <a:prstGeom prst="line">
            <a:avLst/>
          </a:prstGeom>
          <a:noFill/>
          <a:ln w="38100">
            <a:solidFill>
              <a:srgbClr val="FF0033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 flipH="1">
            <a:off x="1638300" y="1962150"/>
            <a:ext cx="6049963" cy="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 flipH="1">
            <a:off x="2047875" y="5686425"/>
            <a:ext cx="5653088" cy="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0664" name="Line 8"/>
          <p:cNvSpPr>
            <a:spLocks noChangeShapeType="1"/>
          </p:cNvSpPr>
          <p:nvPr/>
        </p:nvSpPr>
        <p:spPr bwMode="auto">
          <a:xfrm flipH="1">
            <a:off x="7673975" y="1962150"/>
            <a:ext cx="0" cy="3724275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 rot="-5400000">
            <a:off x="6159500" y="3824288"/>
            <a:ext cx="16541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Inner loop</a:t>
            </a:r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 rot="-5400000">
            <a:off x="7055644" y="3788569"/>
            <a:ext cx="17224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Outer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18488" cy="4375150"/>
          </a:xfrm>
        </p:spPr>
        <p:txBody>
          <a:bodyPr/>
          <a:lstStyle/>
          <a:p>
            <a:pPr marL="0" indent="0" defTabSz="51752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smtClean="0">
                <a:solidFill>
                  <a:srgbClr val="A50021"/>
                </a:solidFill>
                <a:latin typeface="Courier New" pitchFamily="49" charset="0"/>
              </a:rPr>
              <a:t>public</a:t>
            </a:r>
            <a:r>
              <a:rPr lang="en-US" sz="1900" b="1" smtClean="0">
                <a:latin typeface="Courier New" pitchFamily="49" charset="0"/>
              </a:rPr>
              <a:t> </a:t>
            </a:r>
            <a:r>
              <a:rPr lang="en-US" sz="1900" b="1" smtClean="0">
                <a:solidFill>
                  <a:srgbClr val="A50021"/>
                </a:solidFill>
                <a:latin typeface="Courier New" pitchFamily="49" charset="0"/>
              </a:rPr>
              <a:t>void</a:t>
            </a:r>
            <a:r>
              <a:rPr lang="en-US" sz="1900" b="1" smtClean="0">
                <a:latin typeface="Courier New" pitchFamily="49" charset="0"/>
              </a:rPr>
              <a:t> insertionSort(</a:t>
            </a:r>
            <a:r>
              <a:rPr lang="en-US" sz="1900" b="1" smtClean="0">
                <a:solidFill>
                  <a:srgbClr val="A50021"/>
                </a:solidFill>
                <a:latin typeface="Courier New" pitchFamily="49" charset="0"/>
              </a:rPr>
              <a:t>Comparable</a:t>
            </a:r>
            <a:r>
              <a:rPr lang="en-US" sz="1900" b="1" smtClean="0">
                <a:latin typeface="Courier New" pitchFamily="49" charset="0"/>
              </a:rPr>
              <a:t>[] arr) {</a:t>
            </a:r>
          </a:p>
          <a:p>
            <a:pPr marL="0" indent="0" defTabSz="51752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smtClean="0">
                <a:latin typeface="Courier New" pitchFamily="49" charset="0"/>
              </a:rPr>
              <a:t>	</a:t>
            </a:r>
            <a:r>
              <a:rPr lang="en-US" sz="1900" b="1" smtClean="0">
                <a:solidFill>
                  <a:srgbClr val="A50021"/>
                </a:solidFill>
                <a:latin typeface="Courier New" pitchFamily="49" charset="0"/>
              </a:rPr>
              <a:t>for </a:t>
            </a:r>
            <a:r>
              <a:rPr lang="en-US" sz="1900" b="1" smtClean="0">
                <a:latin typeface="Courier New" pitchFamily="49" charset="0"/>
              </a:rPr>
              <a:t>(</a:t>
            </a:r>
            <a:r>
              <a:rPr lang="en-US" sz="1900" b="1" smtClean="0">
                <a:solidFill>
                  <a:srgbClr val="A50021"/>
                </a:solidFill>
                <a:latin typeface="Courier New" pitchFamily="49" charset="0"/>
              </a:rPr>
              <a:t>int</a:t>
            </a:r>
            <a:r>
              <a:rPr lang="en-US" sz="1900" b="1" smtClean="0">
                <a:latin typeface="Courier New" pitchFamily="49" charset="0"/>
              </a:rPr>
              <a:t> i = 1; i &lt; arr.length; ++i) {</a:t>
            </a:r>
          </a:p>
          <a:p>
            <a:pPr marL="0" indent="0" defTabSz="51752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smtClean="0">
                <a:latin typeface="Courier New" pitchFamily="49" charset="0"/>
              </a:rPr>
              <a:t>		Comparable temp = arr[i];</a:t>
            </a:r>
          </a:p>
          <a:p>
            <a:pPr marL="0" indent="0" defTabSz="51752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smtClean="0">
                <a:latin typeface="Courier New" pitchFamily="49" charset="0"/>
              </a:rPr>
              <a:t>		</a:t>
            </a:r>
            <a:r>
              <a:rPr lang="en-US" sz="1900" b="1" smtClean="0">
                <a:solidFill>
                  <a:srgbClr val="A50021"/>
                </a:solidFill>
                <a:latin typeface="Courier New" pitchFamily="49" charset="0"/>
              </a:rPr>
              <a:t>int</a:t>
            </a:r>
            <a:r>
              <a:rPr lang="en-US" sz="1900" b="1" smtClean="0">
                <a:latin typeface="Courier New" pitchFamily="49" charset="0"/>
              </a:rPr>
              <a:t> pos = i;</a:t>
            </a:r>
          </a:p>
          <a:p>
            <a:pPr marL="0" indent="0" defTabSz="51752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smtClean="0">
                <a:latin typeface="Courier New" pitchFamily="49" charset="0"/>
              </a:rPr>
              <a:t>		</a:t>
            </a:r>
            <a:r>
              <a:rPr lang="en-US" sz="1900" b="1" smtClean="0">
                <a:solidFill>
                  <a:srgbClr val="008000"/>
                </a:solidFill>
                <a:latin typeface="Courier New" pitchFamily="49" charset="0"/>
              </a:rPr>
              <a:t>// Shuffle up all sorted items &gt; arr[i]</a:t>
            </a:r>
          </a:p>
          <a:p>
            <a:pPr marL="0" indent="0" defTabSz="51752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smtClean="0">
                <a:latin typeface="Courier New" pitchFamily="49" charset="0"/>
              </a:rPr>
              <a:t>		</a:t>
            </a:r>
            <a:r>
              <a:rPr lang="en-US" sz="1900" b="1" smtClean="0">
                <a:solidFill>
                  <a:srgbClr val="A50021"/>
                </a:solidFill>
                <a:latin typeface="Courier New" pitchFamily="49" charset="0"/>
              </a:rPr>
              <a:t>while </a:t>
            </a:r>
            <a:r>
              <a:rPr lang="en-US" sz="1900" b="1" smtClean="0">
                <a:latin typeface="Courier New" pitchFamily="49" charset="0"/>
              </a:rPr>
              <a:t>(pos &gt; 0 &amp;&amp; </a:t>
            </a:r>
          </a:p>
          <a:p>
            <a:pPr marL="0" indent="0" defTabSz="51752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smtClean="0">
                <a:latin typeface="Courier New" pitchFamily="49" charset="0"/>
              </a:rPr>
              <a:t>              arr[pos-1].compareTo(temp) &gt; 0) {</a:t>
            </a:r>
          </a:p>
          <a:p>
            <a:pPr marL="0" indent="0" defTabSz="51752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smtClean="0">
                <a:latin typeface="Courier New" pitchFamily="49" charset="0"/>
              </a:rPr>
              <a:t>			arr[pos] = arr[pos–1];</a:t>
            </a:r>
          </a:p>
          <a:p>
            <a:pPr marL="0" indent="0" defTabSz="51752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smtClean="0">
                <a:latin typeface="Courier New" pitchFamily="49" charset="0"/>
              </a:rPr>
              <a:t>			pos--;</a:t>
            </a:r>
          </a:p>
          <a:p>
            <a:pPr marL="0" indent="0" defTabSz="51752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smtClean="0">
                <a:latin typeface="Courier New" pitchFamily="49" charset="0"/>
              </a:rPr>
              <a:t>		} </a:t>
            </a:r>
            <a:r>
              <a:rPr lang="en-US" sz="1900" b="1" smtClean="0">
                <a:solidFill>
                  <a:srgbClr val="008000"/>
                </a:solidFill>
                <a:latin typeface="Courier New" pitchFamily="49" charset="0"/>
              </a:rPr>
              <a:t>// end while</a:t>
            </a:r>
          </a:p>
          <a:p>
            <a:pPr marL="0" indent="0" defTabSz="51752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smtClean="0">
                <a:solidFill>
                  <a:srgbClr val="008000"/>
                </a:solidFill>
                <a:latin typeface="Courier New" pitchFamily="49" charset="0"/>
              </a:rPr>
              <a:t>		// Insert the current item</a:t>
            </a:r>
          </a:p>
          <a:p>
            <a:pPr marL="0" indent="0" defTabSz="51752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smtClean="0">
                <a:latin typeface="Courier New" pitchFamily="49" charset="0"/>
              </a:rPr>
              <a:t>		arr[pos] = temp;</a:t>
            </a:r>
          </a:p>
          <a:p>
            <a:pPr marL="0" indent="0" defTabSz="51752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smtClean="0">
                <a:latin typeface="Courier New" pitchFamily="49" charset="0"/>
              </a:rPr>
              <a:t>	}</a:t>
            </a:r>
          </a:p>
          <a:p>
            <a:pPr marL="0" indent="0" defTabSz="51752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smtClean="0">
                <a:latin typeface="Courier New" pitchFamily="49" charset="0"/>
              </a:rPr>
              <a:t>}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Insertion Sort Analysis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629400" y="1905000"/>
            <a:ext cx="1944688" cy="379413"/>
            <a:chOff x="4195" y="1162"/>
            <a:chExt cx="1316" cy="239"/>
          </a:xfrm>
        </p:grpSpPr>
        <p:sp>
          <p:nvSpPr>
            <p:cNvPr id="7185" name="Text Box 5"/>
            <p:cNvSpPr txBox="1">
              <a:spLocks noChangeArrowheads="1"/>
            </p:cNvSpPr>
            <p:nvPr/>
          </p:nvSpPr>
          <p:spPr bwMode="auto">
            <a:xfrm>
              <a:off x="4604" y="1162"/>
              <a:ext cx="907" cy="23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 i="1"/>
                <a:t>outer</a:t>
              </a:r>
              <a:r>
                <a:rPr lang="en-US" b="1"/>
                <a:t> loop</a:t>
              </a:r>
            </a:p>
          </p:txBody>
        </p:sp>
        <p:sp>
          <p:nvSpPr>
            <p:cNvPr id="7186" name="Line 6"/>
            <p:cNvSpPr>
              <a:spLocks noChangeShapeType="1"/>
            </p:cNvSpPr>
            <p:nvPr/>
          </p:nvSpPr>
          <p:spPr bwMode="auto">
            <a:xfrm flipH="1">
              <a:off x="4195" y="1298"/>
              <a:ext cx="409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257800" y="2286000"/>
            <a:ext cx="2089150" cy="379413"/>
            <a:chOff x="2789" y="1434"/>
            <a:chExt cx="1316" cy="239"/>
          </a:xfrm>
        </p:grpSpPr>
        <p:sp>
          <p:nvSpPr>
            <p:cNvPr id="7183" name="Text Box 8"/>
            <p:cNvSpPr txBox="1">
              <a:spLocks noChangeArrowheads="1"/>
            </p:cNvSpPr>
            <p:nvPr/>
          </p:nvSpPr>
          <p:spPr bwMode="auto">
            <a:xfrm>
              <a:off x="3198" y="1434"/>
              <a:ext cx="907" cy="23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 i="1"/>
                <a:t>outer</a:t>
              </a:r>
              <a:r>
                <a:rPr lang="en-US" b="1"/>
                <a:t> times</a:t>
              </a:r>
            </a:p>
          </p:txBody>
        </p:sp>
        <p:sp>
          <p:nvSpPr>
            <p:cNvPr id="7184" name="Line 9"/>
            <p:cNvSpPr>
              <a:spLocks noChangeShapeType="1"/>
            </p:cNvSpPr>
            <p:nvPr/>
          </p:nvSpPr>
          <p:spPr bwMode="auto">
            <a:xfrm flipH="1">
              <a:off x="2789" y="1525"/>
              <a:ext cx="409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9402" name="Line 10"/>
          <p:cNvSpPr>
            <a:spLocks noChangeShapeType="1"/>
          </p:cNvSpPr>
          <p:nvPr/>
        </p:nvSpPr>
        <p:spPr bwMode="auto">
          <a:xfrm flipH="1">
            <a:off x="3429000" y="2590800"/>
            <a:ext cx="2419350" cy="1524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9403" name="Freeform 11"/>
          <p:cNvSpPr>
            <a:spLocks/>
          </p:cNvSpPr>
          <p:nvPr/>
        </p:nvSpPr>
        <p:spPr bwMode="auto">
          <a:xfrm>
            <a:off x="4114800" y="2667000"/>
            <a:ext cx="4044950" cy="2411413"/>
          </a:xfrm>
          <a:custGeom>
            <a:avLst/>
            <a:gdLst>
              <a:gd name="T0" fmla="*/ 2449513 w 2548"/>
              <a:gd name="T1" fmla="*/ 0 h 1519"/>
              <a:gd name="T2" fmla="*/ 4033838 w 2548"/>
              <a:gd name="T3" fmla="*/ 431800 h 1519"/>
              <a:gd name="T4" fmla="*/ 2520950 w 2548"/>
              <a:gd name="T5" fmla="*/ 2087563 h 1519"/>
              <a:gd name="T6" fmla="*/ 0 w 2548"/>
              <a:gd name="T7" fmla="*/ 2376488 h 151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48" h="1519">
                <a:moveTo>
                  <a:pt x="1543" y="0"/>
                </a:moveTo>
                <a:cubicBezTo>
                  <a:pt x="2038" y="26"/>
                  <a:pt x="2534" y="53"/>
                  <a:pt x="2541" y="272"/>
                </a:cubicBezTo>
                <a:cubicBezTo>
                  <a:pt x="2548" y="491"/>
                  <a:pt x="2011" y="1111"/>
                  <a:pt x="1588" y="1315"/>
                </a:cubicBezTo>
                <a:cubicBezTo>
                  <a:pt x="1165" y="1519"/>
                  <a:pt x="582" y="1508"/>
                  <a:pt x="0" y="1497"/>
                </a:cubicBezTo>
              </a:path>
            </a:pathLst>
          </a:cu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96888" y="3284538"/>
            <a:ext cx="1339850" cy="595312"/>
            <a:chOff x="313" y="2069"/>
            <a:chExt cx="844" cy="375"/>
          </a:xfrm>
        </p:grpSpPr>
        <p:sp>
          <p:nvSpPr>
            <p:cNvPr id="7181" name="Text Box 13"/>
            <p:cNvSpPr txBox="1">
              <a:spLocks noChangeArrowheads="1"/>
            </p:cNvSpPr>
            <p:nvPr/>
          </p:nvSpPr>
          <p:spPr bwMode="auto">
            <a:xfrm>
              <a:off x="313" y="2205"/>
              <a:ext cx="844" cy="23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 i="1"/>
                <a:t>inner</a:t>
              </a:r>
              <a:r>
                <a:rPr lang="en-US" b="1"/>
                <a:t> loop</a:t>
              </a:r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 flipV="1">
              <a:off x="657" y="2069"/>
              <a:ext cx="318" cy="13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953000" y="3962400"/>
            <a:ext cx="1655763" cy="452438"/>
            <a:chOff x="3107" y="2341"/>
            <a:chExt cx="1043" cy="285"/>
          </a:xfrm>
        </p:grpSpPr>
        <p:sp>
          <p:nvSpPr>
            <p:cNvPr id="7179" name="Text Box 16"/>
            <p:cNvSpPr txBox="1">
              <a:spLocks noChangeArrowheads="1"/>
            </p:cNvSpPr>
            <p:nvPr/>
          </p:nvSpPr>
          <p:spPr bwMode="auto">
            <a:xfrm>
              <a:off x="3243" y="2387"/>
              <a:ext cx="907" cy="23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 i="1"/>
                <a:t>inner</a:t>
              </a:r>
              <a:r>
                <a:rPr lang="en-US" b="1"/>
                <a:t> times</a:t>
              </a:r>
            </a:p>
          </p:txBody>
        </p:sp>
        <p:sp>
          <p:nvSpPr>
            <p:cNvPr id="7180" name="Line 17"/>
            <p:cNvSpPr>
              <a:spLocks noChangeShapeType="1"/>
            </p:cNvSpPr>
            <p:nvPr/>
          </p:nvSpPr>
          <p:spPr bwMode="auto">
            <a:xfrm flipH="1" flipV="1">
              <a:off x="3107" y="2341"/>
              <a:ext cx="136" cy="137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9410" name="Line 18"/>
          <p:cNvSpPr>
            <a:spLocks noChangeShapeType="1"/>
          </p:cNvSpPr>
          <p:nvPr/>
        </p:nvSpPr>
        <p:spPr bwMode="auto">
          <a:xfrm flipH="1">
            <a:off x="3048000" y="4191000"/>
            <a:ext cx="208915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2" grpId="0" animBg="1"/>
      <p:bldP spid="59403" grpId="0" animBg="1"/>
      <p:bldP spid="59410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Already Sorted Collections?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eaLnBrk="1" hangingPunct="1"/>
            <a:r>
              <a:rPr lang="en-US" b="1" smtClean="0"/>
              <a:t>What if the collection was already sorted?</a:t>
            </a:r>
          </a:p>
          <a:p>
            <a:pPr eaLnBrk="1" hangingPunct="1"/>
            <a:r>
              <a:rPr lang="en-US" b="1" smtClean="0"/>
              <a:t>What if only a few elements were out of place and after a couple of “bubble ups,” the collection was sorted?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We want to be able to </a:t>
            </a:r>
            <a:r>
              <a:rPr lang="en-US" b="1" smtClean="0">
                <a:solidFill>
                  <a:srgbClr val="3333FF"/>
                </a:solidFill>
              </a:rPr>
              <a:t>detect this </a:t>
            </a:r>
            <a:br>
              <a:rPr lang="en-US" b="1" smtClean="0">
                <a:solidFill>
                  <a:srgbClr val="3333FF"/>
                </a:solidFill>
              </a:rPr>
            </a:br>
            <a:r>
              <a:rPr lang="en-US" b="1" smtClean="0">
                <a:solidFill>
                  <a:srgbClr val="3333FF"/>
                </a:solidFill>
              </a:rPr>
              <a:t>and “stop early”!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20788" y="5791200"/>
            <a:ext cx="6518275" cy="882650"/>
            <a:chOff x="641" y="3361"/>
            <a:chExt cx="4106" cy="556"/>
          </a:xfrm>
        </p:grpSpPr>
        <p:sp>
          <p:nvSpPr>
            <p:cNvPr id="71685" name="Rectangle 5"/>
            <p:cNvSpPr>
              <a:spLocks noChangeArrowheads="1"/>
            </p:cNvSpPr>
            <p:nvPr/>
          </p:nvSpPr>
          <p:spPr bwMode="auto">
            <a:xfrm>
              <a:off x="641" y="362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86" name="Line 6"/>
            <p:cNvSpPr>
              <a:spLocks noChangeShapeType="1"/>
            </p:cNvSpPr>
            <p:nvPr/>
          </p:nvSpPr>
          <p:spPr bwMode="auto">
            <a:xfrm>
              <a:off x="1277" y="361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687" name="Line 7"/>
            <p:cNvSpPr>
              <a:spLocks noChangeShapeType="1"/>
            </p:cNvSpPr>
            <p:nvPr/>
          </p:nvSpPr>
          <p:spPr bwMode="auto">
            <a:xfrm>
              <a:off x="1918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688" name="Line 8"/>
            <p:cNvSpPr>
              <a:spLocks noChangeShapeType="1"/>
            </p:cNvSpPr>
            <p:nvPr/>
          </p:nvSpPr>
          <p:spPr bwMode="auto">
            <a:xfrm>
              <a:off x="2572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689" name="Line 9"/>
            <p:cNvSpPr>
              <a:spLocks noChangeShapeType="1"/>
            </p:cNvSpPr>
            <p:nvPr/>
          </p:nvSpPr>
          <p:spPr bwMode="auto">
            <a:xfrm>
              <a:off x="3271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690" name="Line 10"/>
            <p:cNvSpPr>
              <a:spLocks noChangeShapeType="1"/>
            </p:cNvSpPr>
            <p:nvPr/>
          </p:nvSpPr>
          <p:spPr bwMode="auto">
            <a:xfrm>
              <a:off x="3998" y="362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691" name="Rectangle 11"/>
            <p:cNvSpPr>
              <a:spLocks noChangeArrowheads="1"/>
            </p:cNvSpPr>
            <p:nvPr/>
          </p:nvSpPr>
          <p:spPr bwMode="auto">
            <a:xfrm>
              <a:off x="2723" y="3624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42</a:t>
              </a:r>
            </a:p>
          </p:txBody>
        </p:sp>
        <p:sp>
          <p:nvSpPr>
            <p:cNvPr id="71692" name="Rectangle 12"/>
            <p:cNvSpPr>
              <a:spLocks noChangeArrowheads="1"/>
            </p:cNvSpPr>
            <p:nvPr/>
          </p:nvSpPr>
          <p:spPr bwMode="auto">
            <a:xfrm>
              <a:off x="2039" y="3629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35</a:t>
              </a:r>
            </a:p>
          </p:txBody>
        </p:sp>
        <p:sp>
          <p:nvSpPr>
            <p:cNvPr id="71693" name="Rectangle 13"/>
            <p:cNvSpPr>
              <a:spLocks noChangeArrowheads="1"/>
            </p:cNvSpPr>
            <p:nvPr/>
          </p:nvSpPr>
          <p:spPr bwMode="auto">
            <a:xfrm>
              <a:off x="1355" y="3629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12</a:t>
              </a:r>
            </a:p>
          </p:txBody>
        </p:sp>
        <p:sp>
          <p:nvSpPr>
            <p:cNvPr id="71694" name="Rectangle 14"/>
            <p:cNvSpPr>
              <a:spLocks noChangeArrowheads="1"/>
            </p:cNvSpPr>
            <p:nvPr/>
          </p:nvSpPr>
          <p:spPr bwMode="auto">
            <a:xfrm>
              <a:off x="745" y="3626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5</a:t>
              </a:r>
            </a:p>
          </p:txBody>
        </p:sp>
        <p:sp>
          <p:nvSpPr>
            <p:cNvPr id="71695" name="Rectangle 15"/>
            <p:cNvSpPr>
              <a:spLocks noChangeArrowheads="1"/>
            </p:cNvSpPr>
            <p:nvPr/>
          </p:nvSpPr>
          <p:spPr bwMode="auto">
            <a:xfrm>
              <a:off x="3380" y="3624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77</a:t>
              </a:r>
            </a:p>
          </p:txBody>
        </p:sp>
        <p:sp>
          <p:nvSpPr>
            <p:cNvPr id="71696" name="Rectangle 16"/>
            <p:cNvSpPr>
              <a:spLocks noChangeArrowheads="1"/>
            </p:cNvSpPr>
            <p:nvPr/>
          </p:nvSpPr>
          <p:spPr bwMode="auto">
            <a:xfrm>
              <a:off x="838" y="3361"/>
              <a:ext cx="36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1          2          3          4            5            6</a:t>
              </a:r>
            </a:p>
          </p:txBody>
        </p:sp>
        <p:sp>
          <p:nvSpPr>
            <p:cNvPr id="71697" name="Rectangle 17"/>
            <p:cNvSpPr>
              <a:spLocks noChangeArrowheads="1"/>
            </p:cNvSpPr>
            <p:nvPr/>
          </p:nvSpPr>
          <p:spPr bwMode="auto">
            <a:xfrm>
              <a:off x="4129" y="3624"/>
              <a:ext cx="4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101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a Boolean “Flag”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We can use a boolean variable to determine if any swapping occurred during the “bubble up.”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>
                <a:solidFill>
                  <a:srgbClr val="3333FF"/>
                </a:solidFill>
              </a:rPr>
              <a:t>If no swapping occurred, then we know that the collection is already sorted!</a:t>
            </a:r>
          </a:p>
          <a:p>
            <a:pPr eaLnBrk="1" hangingPunct="1"/>
            <a:endParaRPr lang="en-US" b="1" smtClean="0">
              <a:solidFill>
                <a:srgbClr val="3333FF"/>
              </a:solidFill>
            </a:endParaRPr>
          </a:p>
          <a:p>
            <a:pPr eaLnBrk="1" hangingPunct="1"/>
            <a:r>
              <a:rPr lang="en-US" b="1" smtClean="0"/>
              <a:t>This boolean “flag” needs to be reset after each “bubble up.”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6250" y="463550"/>
            <a:ext cx="8251825" cy="5784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3333FF"/>
                </a:solidFill>
                <a:latin typeface="Courier New" pitchFamily="49" charset="0"/>
              </a:rPr>
              <a:t>  did_swap isoftype Boolean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3333FF"/>
                </a:solidFill>
                <a:latin typeface="Courier New" pitchFamily="49" charset="0"/>
              </a:rPr>
              <a:t>  did_swap &lt;- true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smtClean="0">
              <a:solidFill>
                <a:srgbClr val="3333FF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loop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exitif </a:t>
            </a:r>
            <a:r>
              <a:rPr lang="en-US" sz="2000" b="1" smtClean="0">
                <a:solidFill>
                  <a:srgbClr val="3333FF"/>
                </a:solidFill>
                <a:latin typeface="Courier New" pitchFamily="49" charset="0"/>
              </a:rPr>
              <a:t>(</a:t>
            </a:r>
            <a:r>
              <a:rPr lang="en-US" sz="2000" b="1" smtClean="0">
                <a:latin typeface="Courier New" pitchFamily="49" charset="0"/>
              </a:rPr>
              <a:t>(to_do = 0) </a:t>
            </a:r>
            <a:r>
              <a:rPr lang="en-US" sz="2000" b="1" smtClean="0">
                <a:solidFill>
                  <a:srgbClr val="3333FF"/>
                </a:solidFill>
                <a:latin typeface="Courier New" pitchFamily="49" charset="0"/>
              </a:rPr>
              <a:t>OR NOT(did_swap))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index &lt;- 1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3333FF"/>
                </a:solidFill>
                <a:latin typeface="Courier New" pitchFamily="49" charset="0"/>
              </a:rPr>
              <a:t>    did_swap &lt;- false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loop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  exitif(index &gt; to_do)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  if(A[index] &gt; A[index + 1]) then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    Swap(A[index], A[index + 1])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    </a:t>
            </a:r>
            <a:r>
              <a:rPr lang="en-US" sz="2000" b="1" smtClean="0">
                <a:solidFill>
                  <a:srgbClr val="3333FF"/>
                </a:solidFill>
                <a:latin typeface="Courier New" pitchFamily="49" charset="0"/>
              </a:rPr>
              <a:t>did_swap &lt;- true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  endif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  index &lt;- index + 1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endloop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to_do &lt;- to_do - 1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endloop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Insertion Sort: Number of Comparisons</a:t>
            </a:r>
            <a:endParaRPr lang="en-CA" smtClean="0"/>
          </a:p>
        </p:txBody>
      </p:sp>
      <p:graphicFrame>
        <p:nvGraphicFramePr>
          <p:cNvPr id="61443" name="Group 3"/>
          <p:cNvGraphicFramePr>
            <a:graphicFrameLocks noGrp="1"/>
          </p:cNvGraphicFramePr>
          <p:nvPr>
            <p:ph type="tbl" idx="1"/>
          </p:nvPr>
        </p:nvGraphicFramePr>
        <p:xfrm>
          <a:off x="1476375" y="1816100"/>
          <a:ext cx="5835650" cy="3975165"/>
        </p:xfrm>
        <a:graphic>
          <a:graphicData uri="http://schemas.openxmlformats.org/drawingml/2006/table">
            <a:tbl>
              <a:tblPr/>
              <a:tblGrid>
                <a:gridCol w="1679575"/>
                <a:gridCol w="1920875"/>
                <a:gridCol w="2235200"/>
              </a:tblGrid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 of Sorted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Elements</a:t>
                      </a:r>
                      <a:endParaRPr kumimoji="0" lang="en-CA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Best case</a:t>
                      </a:r>
                      <a:endParaRPr kumimoji="0" lang="en-CA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Worst case</a:t>
                      </a:r>
                      <a:endParaRPr kumimoji="0" lang="en-CA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CA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CA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CA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CA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CA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CA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CA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CA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CA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en-CA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en-CA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en-CA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n-1</a:t>
                      </a:r>
                      <a:endParaRPr kumimoji="0" lang="en-CA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CA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n-1</a:t>
                      </a:r>
                      <a:endParaRPr kumimoji="0" lang="en-CA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CA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n-1</a:t>
                      </a:r>
                      <a:endParaRPr kumimoji="0" lang="en-CA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n(n-1)/2</a:t>
                      </a:r>
                      <a:endParaRPr kumimoji="0" lang="en-CA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19" name="Text Box 42"/>
          <p:cNvSpPr txBox="1">
            <a:spLocks noChangeArrowheads="1"/>
          </p:cNvSpPr>
          <p:nvPr/>
        </p:nvSpPr>
        <p:spPr bwMode="auto">
          <a:xfrm>
            <a:off x="593725" y="6208713"/>
            <a:ext cx="6381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Remark: we only count comparisons of elements in the array.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Insertion Sort:  Cost Function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444875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100" smtClean="0"/>
              <a:t>1 operation to initialize the outer loop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smtClean="0"/>
              <a:t>The outer loop is evaluated </a:t>
            </a:r>
            <a:r>
              <a:rPr lang="en-US" sz="2100" i="1" smtClean="0"/>
              <a:t>n-1</a:t>
            </a:r>
            <a:r>
              <a:rPr lang="en-US" sz="2100" smtClean="0"/>
              <a:t> times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smtClean="0"/>
              <a:t>5 instructions (including outer loop comparison and increment)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smtClean="0"/>
              <a:t>Total cost of the outer loop: 5(n-1)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smtClean="0"/>
              <a:t>How many times the inner loop is evaluated is affected by the state of the array to be sorted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smtClean="0"/>
              <a:t>Best case: the array is already completely sorted so no “shifting” of array elements is required.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smtClean="0"/>
              <a:t>We only test the condition of the inner loop once (2 operations = 1 comparison + 1 element comparison), and the body is never executed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smtClean="0"/>
              <a:t>Requires 2(n-1) operations.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twork">
  <a:themeElements>
    <a:clrScheme name="Network 9">
      <a:dk1>
        <a:srgbClr val="000000"/>
      </a:dk1>
      <a:lt1>
        <a:srgbClr val="FFFFFF"/>
      </a:lt1>
      <a:dk2>
        <a:srgbClr val="7C1302"/>
      </a:dk2>
      <a:lt2>
        <a:srgbClr val="CC9900"/>
      </a:lt2>
      <a:accent1>
        <a:srgbClr val="CC9900"/>
      </a:accent1>
      <a:accent2>
        <a:srgbClr val="CC3300"/>
      </a:accent2>
      <a:accent3>
        <a:srgbClr val="FFFFFF"/>
      </a:accent3>
      <a:accent4>
        <a:srgbClr val="000000"/>
      </a:accent4>
      <a:accent5>
        <a:srgbClr val="E2CAAA"/>
      </a:accent5>
      <a:accent6>
        <a:srgbClr val="B92D00"/>
      </a:accent6>
      <a:hlink>
        <a:srgbClr val="808080"/>
      </a:hlink>
      <a:folHlink>
        <a:srgbClr val="CCCC66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2081</Words>
  <Application>Microsoft Office PowerPoint</Application>
  <PresentationFormat>On-screen Show (4:3)</PresentationFormat>
  <Paragraphs>904</Paragraphs>
  <Slides>72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72</vt:i4>
      </vt:variant>
    </vt:vector>
  </HeadingPairs>
  <TitlesOfParts>
    <vt:vector size="74" baseType="lpstr">
      <vt:lpstr>Office Theme</vt:lpstr>
      <vt:lpstr>Network</vt:lpstr>
      <vt:lpstr>Sorting</vt:lpstr>
      <vt:lpstr>Sorting</vt:lpstr>
      <vt:lpstr>Insertion Sort</vt:lpstr>
      <vt:lpstr>Slide 4</vt:lpstr>
      <vt:lpstr>Slide 5</vt:lpstr>
      <vt:lpstr>Insertion Sort Algorithm</vt:lpstr>
      <vt:lpstr>Insertion Sort Analysis</vt:lpstr>
      <vt:lpstr>Insertion Sort: Number of Comparisons</vt:lpstr>
      <vt:lpstr>Insertion Sort:  Cost Function</vt:lpstr>
      <vt:lpstr>Insertion Sort:  Cost Function</vt:lpstr>
      <vt:lpstr>Insertion Sort: Average Case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Backup Slides</vt:lpstr>
      <vt:lpstr>Slide 50</vt:lpstr>
      <vt:lpstr>Bubble Sort</vt:lpstr>
      <vt:lpstr>Sorting</vt:lpstr>
      <vt:lpstr>"Bubbling Up" the Largest Element</vt:lpstr>
      <vt:lpstr>"Bubbling Up" the Largest Element</vt:lpstr>
      <vt:lpstr>"Bubbling Up" the Largest Element</vt:lpstr>
      <vt:lpstr>"Bubbling Up" the Largest Element</vt:lpstr>
      <vt:lpstr>"Bubbling Up" the Largest Element</vt:lpstr>
      <vt:lpstr>"Bubbling Up" the Largest Element</vt:lpstr>
      <vt:lpstr>"Bubbling Up" the Largest Element</vt:lpstr>
      <vt:lpstr>The “Bubble Up” Algorithm</vt:lpstr>
      <vt:lpstr>No, Swap isn’t built in.</vt:lpstr>
      <vt:lpstr>Items of Interest</vt:lpstr>
      <vt:lpstr>Repeat “Bubble Up” How Many Times?</vt:lpstr>
      <vt:lpstr>“Bubbling” All the Elements</vt:lpstr>
      <vt:lpstr>Reducing the Number of Comparisons</vt:lpstr>
      <vt:lpstr>Reducing the Number of Comparisons</vt:lpstr>
      <vt:lpstr>Putting It All Together</vt:lpstr>
      <vt:lpstr>Slide 68</vt:lpstr>
      <vt:lpstr>Slide 69</vt:lpstr>
      <vt:lpstr>Already Sorted Collections?</vt:lpstr>
      <vt:lpstr>Using a Boolean “Flag”</vt:lpstr>
      <vt:lpstr>Slide 72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avinash.pandey</dc:creator>
  <cp:lastModifiedBy>sudhanshu.kulshresth</cp:lastModifiedBy>
  <cp:revision>3</cp:revision>
  <dcterms:created xsi:type="dcterms:W3CDTF">2016-01-14T10:03:02Z</dcterms:created>
  <dcterms:modified xsi:type="dcterms:W3CDTF">2017-02-06T07:05:06Z</dcterms:modified>
</cp:coreProperties>
</file>