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5" r:id="rId4"/>
    <p:sldId id="266" r:id="rId5"/>
    <p:sldId id="267" r:id="rId6"/>
    <p:sldId id="257" r:id="rId7"/>
    <p:sldId id="258" r:id="rId8"/>
    <p:sldId id="259" r:id="rId9"/>
    <p:sldId id="260" r:id="rId10"/>
    <p:sldId id="261"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Double Linked List</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Deletion of node from end of list</a:t>
            </a:r>
            <a:r>
              <a:rPr lang="en-IN" dirty="0" smtClean="0"/>
              <a:t> </a:t>
            </a:r>
            <a:endParaRPr lang="en-IN" dirty="0"/>
          </a:p>
        </p:txBody>
      </p:sp>
      <p:sp>
        <p:nvSpPr>
          <p:cNvPr id="3" name="Content Placeholder 2"/>
          <p:cNvSpPr>
            <a:spLocks noGrp="1"/>
          </p:cNvSpPr>
          <p:nvPr>
            <p:ph idx="1"/>
          </p:nvPr>
        </p:nvSpPr>
        <p:spPr/>
        <p:txBody>
          <a:bodyPr>
            <a:normAutofit fontScale="92500" lnSpcReduction="10000"/>
          </a:bodyPr>
          <a:lstStyle/>
          <a:p>
            <a:pPr>
              <a:buNone/>
            </a:pPr>
            <a:r>
              <a:rPr lang="en-IN" dirty="0" smtClean="0"/>
              <a:t/>
            </a:r>
            <a:br>
              <a:rPr lang="en-IN" dirty="0" smtClean="0"/>
            </a:br>
            <a:r>
              <a:rPr lang="en-IN" b="1" u="sng" dirty="0" smtClean="0"/>
              <a:t>Algorithm :</a:t>
            </a:r>
            <a:endParaRPr lang="en-IN" dirty="0" smtClean="0"/>
          </a:p>
          <a:p>
            <a:r>
              <a:rPr lang="en-IN" dirty="0" smtClean="0"/>
              <a:t>Traverse the list till end. While traversing maintain the previous node address also. Thus when we reach at end then we have one pointer pointing to NULL and other pointing to penultimate node.</a:t>
            </a:r>
          </a:p>
          <a:p>
            <a:r>
              <a:rPr lang="en-IN" dirty="0" smtClean="0"/>
              <a:t>Update the </a:t>
            </a:r>
            <a:r>
              <a:rPr lang="en-IN" b="1" i="1" dirty="0" smtClean="0"/>
              <a:t>next</a:t>
            </a:r>
            <a:r>
              <a:rPr lang="en-IN" b="1" dirty="0" smtClean="0"/>
              <a:t> </a:t>
            </a:r>
            <a:r>
              <a:rPr lang="en-IN" dirty="0" smtClean="0"/>
              <a:t>pointer of penultimate node to point to NULL.</a:t>
            </a:r>
          </a:p>
          <a:p>
            <a:r>
              <a:rPr lang="en-IN" dirty="0" smtClean="0"/>
              <a:t>Dispose off the Last Node.</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u="sng" dirty="0" smtClean="0"/>
              <a:t>Deletion of node from an intermediate position</a:t>
            </a:r>
            <a:endParaRPr lang="en-IN" dirty="0"/>
          </a:p>
        </p:txBody>
      </p:sp>
      <p:sp>
        <p:nvSpPr>
          <p:cNvPr id="3" name="Content Placeholder 2"/>
          <p:cNvSpPr>
            <a:spLocks noGrp="1"/>
          </p:cNvSpPr>
          <p:nvPr>
            <p:ph idx="1"/>
          </p:nvPr>
        </p:nvSpPr>
        <p:spPr/>
        <p:txBody>
          <a:bodyPr>
            <a:normAutofit fontScale="92500" lnSpcReduction="20000"/>
          </a:bodyPr>
          <a:lstStyle/>
          <a:p>
            <a:r>
              <a:rPr lang="en-IN" b="1" u="sng" dirty="0" smtClean="0"/>
              <a:t>Algorithm :</a:t>
            </a:r>
            <a:endParaRPr lang="en-IN" dirty="0" smtClean="0"/>
          </a:p>
          <a:p>
            <a:r>
              <a:rPr lang="en-IN" dirty="0" smtClean="0"/>
              <a:t>As similar to previous case maintain two pointer, one pointing to the node to be deleted and other to the node previous to our target node (Node to be deleted).</a:t>
            </a:r>
          </a:p>
          <a:p>
            <a:r>
              <a:rPr lang="en-IN" dirty="0" smtClean="0"/>
              <a:t>Once we reach our target node, change previous node </a:t>
            </a:r>
            <a:r>
              <a:rPr lang="en-IN" b="1" i="1" dirty="0" smtClean="0"/>
              <a:t>next</a:t>
            </a:r>
            <a:r>
              <a:rPr lang="en-IN" dirty="0" smtClean="0"/>
              <a:t> pointer to point to </a:t>
            </a:r>
            <a:r>
              <a:rPr lang="en-IN" b="1" i="1" dirty="0" smtClean="0"/>
              <a:t>next</a:t>
            </a:r>
            <a:r>
              <a:rPr lang="en-IN" i="1" dirty="0" smtClean="0"/>
              <a:t> </a:t>
            </a:r>
            <a:r>
              <a:rPr lang="en-IN" dirty="0" smtClean="0"/>
              <a:t>pointer of target node and make </a:t>
            </a:r>
            <a:r>
              <a:rPr lang="en-IN" b="1" i="1" dirty="0" err="1" smtClean="0"/>
              <a:t>prev</a:t>
            </a:r>
            <a:r>
              <a:rPr lang="en-IN" b="1" dirty="0" smtClean="0"/>
              <a:t> </a:t>
            </a:r>
            <a:r>
              <a:rPr lang="en-IN" dirty="0" smtClean="0"/>
              <a:t>pointer of next node of target node to point to previous node of target node.</a:t>
            </a:r>
          </a:p>
          <a:p>
            <a:r>
              <a:rPr lang="en-IN" dirty="0" smtClean="0"/>
              <a:t>Dispose off the target node.</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smtClean="0">
                <a:ea typeface="MS Mincho" charset="-128"/>
              </a:rPr>
              <a:t>Node data</a:t>
            </a:r>
            <a:r>
              <a:rPr lang="en-US" smtClean="0"/>
              <a:t> </a:t>
            </a:r>
          </a:p>
        </p:txBody>
      </p:sp>
      <p:sp>
        <p:nvSpPr>
          <p:cNvPr id="3075" name="Rectangle 3"/>
          <p:cNvSpPr>
            <a:spLocks noGrp="1" noChangeArrowheads="1"/>
          </p:cNvSpPr>
          <p:nvPr>
            <p:ph type="body" idx="1"/>
          </p:nvPr>
        </p:nvSpPr>
        <p:spPr>
          <a:xfrm>
            <a:off x="1295400" y="1981200"/>
            <a:ext cx="6858000" cy="1828800"/>
          </a:xfrm>
        </p:spPr>
        <p:txBody>
          <a:bodyPr/>
          <a:lstStyle/>
          <a:p>
            <a:pPr eaLnBrk="1" hangingPunct="1"/>
            <a:r>
              <a:rPr lang="en-US" u="sng" dirty="0" smtClean="0">
                <a:cs typeface="Times New Roman" charset="0"/>
              </a:rPr>
              <a:t>info</a:t>
            </a:r>
            <a:r>
              <a:rPr lang="en-US" dirty="0" smtClean="0">
                <a:cs typeface="Times New Roman" charset="0"/>
              </a:rPr>
              <a:t>: the user's data</a:t>
            </a:r>
            <a:endParaRPr lang="en-US" dirty="0" smtClean="0">
              <a:latin typeface="Courier New" pitchFamily="49" charset="0"/>
              <a:cs typeface="Courier New" pitchFamily="49" charset="0"/>
            </a:endParaRPr>
          </a:p>
          <a:p>
            <a:pPr eaLnBrk="1" hangingPunct="1"/>
            <a:r>
              <a:rPr lang="en-US" u="sng" dirty="0" smtClean="0">
                <a:ea typeface="MS Mincho" charset="-128"/>
              </a:rPr>
              <a:t>next, </a:t>
            </a:r>
            <a:r>
              <a:rPr lang="en-US" u="sng" dirty="0" err="1" smtClean="0">
                <a:ea typeface="MS Mincho" charset="-128"/>
              </a:rPr>
              <a:t>prev</a:t>
            </a:r>
            <a:r>
              <a:rPr lang="en-US" dirty="0" smtClean="0">
                <a:ea typeface="MS Mincho" charset="-128"/>
              </a:rPr>
              <a:t>: </a:t>
            </a:r>
            <a:r>
              <a:rPr lang="en-US" dirty="0" smtClean="0">
                <a:ea typeface="MS Mincho" charset="-128"/>
              </a:rPr>
              <a:t>the address of the next and previous node in the list</a:t>
            </a:r>
            <a:r>
              <a:rPr lang="en-US" dirty="0" smtClean="0"/>
              <a:t> </a:t>
            </a:r>
          </a:p>
        </p:txBody>
      </p:sp>
      <p:sp>
        <p:nvSpPr>
          <p:cNvPr id="3076" name="Rectangle 4"/>
          <p:cNvSpPr>
            <a:spLocks noChangeArrowheads="1"/>
          </p:cNvSpPr>
          <p:nvPr/>
        </p:nvSpPr>
        <p:spPr bwMode="auto">
          <a:xfrm>
            <a:off x="2590800" y="4572000"/>
            <a:ext cx="3962400" cy="990600"/>
          </a:xfrm>
          <a:prstGeom prst="rect">
            <a:avLst/>
          </a:prstGeom>
          <a:solidFill>
            <a:srgbClr val="FFFF66"/>
          </a:solidFill>
          <a:ln w="38100">
            <a:solidFill>
              <a:schemeClr val="tx1"/>
            </a:solidFill>
            <a:miter lim="800000"/>
            <a:headEnd/>
            <a:tailEnd/>
          </a:ln>
        </p:spPr>
        <p:txBody>
          <a:bodyPr wrap="none" anchor="ctr"/>
          <a:lstStyle/>
          <a:p>
            <a:endParaRPr lang="en-IN"/>
          </a:p>
        </p:txBody>
      </p:sp>
      <p:sp>
        <p:nvSpPr>
          <p:cNvPr id="3077" name="Line 5"/>
          <p:cNvSpPr>
            <a:spLocks noChangeShapeType="1"/>
          </p:cNvSpPr>
          <p:nvPr/>
        </p:nvSpPr>
        <p:spPr bwMode="auto">
          <a:xfrm>
            <a:off x="3581400" y="4572000"/>
            <a:ext cx="0" cy="990600"/>
          </a:xfrm>
          <a:prstGeom prst="line">
            <a:avLst/>
          </a:prstGeom>
          <a:noFill/>
          <a:ln w="38100">
            <a:solidFill>
              <a:schemeClr val="tx1"/>
            </a:solidFill>
            <a:round/>
            <a:headEnd/>
            <a:tailEnd/>
          </a:ln>
        </p:spPr>
        <p:txBody>
          <a:bodyPr/>
          <a:lstStyle/>
          <a:p>
            <a:endParaRPr lang="en-IN"/>
          </a:p>
        </p:txBody>
      </p:sp>
      <p:sp>
        <p:nvSpPr>
          <p:cNvPr id="3078" name="Line 6"/>
          <p:cNvSpPr>
            <a:spLocks noChangeShapeType="1"/>
          </p:cNvSpPr>
          <p:nvPr/>
        </p:nvSpPr>
        <p:spPr bwMode="auto">
          <a:xfrm>
            <a:off x="5562600" y="4572000"/>
            <a:ext cx="0" cy="990600"/>
          </a:xfrm>
          <a:prstGeom prst="line">
            <a:avLst/>
          </a:prstGeom>
          <a:noFill/>
          <a:ln w="38100">
            <a:solidFill>
              <a:schemeClr val="tx1"/>
            </a:solidFill>
            <a:round/>
            <a:headEnd/>
            <a:tailEnd/>
          </a:ln>
        </p:spPr>
        <p:txBody>
          <a:bodyPr/>
          <a:lstStyle/>
          <a:p>
            <a:endParaRPr lang="en-IN"/>
          </a:p>
        </p:txBody>
      </p:sp>
      <p:sp>
        <p:nvSpPr>
          <p:cNvPr id="3079" name="Text Box 7"/>
          <p:cNvSpPr txBox="1">
            <a:spLocks noChangeArrowheads="1"/>
          </p:cNvSpPr>
          <p:nvPr/>
        </p:nvSpPr>
        <p:spPr bwMode="auto">
          <a:xfrm>
            <a:off x="2667000" y="4114800"/>
            <a:ext cx="1143000" cy="457200"/>
          </a:xfrm>
          <a:prstGeom prst="rect">
            <a:avLst/>
          </a:prstGeom>
          <a:noFill/>
          <a:ln w="9525">
            <a:noFill/>
            <a:miter lim="800000"/>
            <a:headEnd/>
            <a:tailEnd/>
          </a:ln>
        </p:spPr>
        <p:txBody>
          <a:bodyPr>
            <a:spAutoFit/>
          </a:bodyPr>
          <a:lstStyle/>
          <a:p>
            <a:pPr>
              <a:spcBef>
                <a:spcPct val="50000"/>
              </a:spcBef>
            </a:pPr>
            <a:r>
              <a:rPr lang="en-US" sz="2400">
                <a:solidFill>
                  <a:schemeClr val="bg1"/>
                </a:solidFill>
              </a:rPr>
              <a:t>.back</a:t>
            </a:r>
          </a:p>
        </p:txBody>
      </p:sp>
      <p:sp>
        <p:nvSpPr>
          <p:cNvPr id="3080" name="Text Box 8"/>
          <p:cNvSpPr txBox="1">
            <a:spLocks noChangeArrowheads="1"/>
          </p:cNvSpPr>
          <p:nvPr/>
        </p:nvSpPr>
        <p:spPr bwMode="auto">
          <a:xfrm>
            <a:off x="5638800" y="4114800"/>
            <a:ext cx="1143000" cy="457200"/>
          </a:xfrm>
          <a:prstGeom prst="rect">
            <a:avLst/>
          </a:prstGeom>
          <a:noFill/>
          <a:ln w="9525">
            <a:noFill/>
            <a:miter lim="800000"/>
            <a:headEnd/>
            <a:tailEnd/>
          </a:ln>
        </p:spPr>
        <p:txBody>
          <a:bodyPr>
            <a:spAutoFit/>
          </a:bodyPr>
          <a:lstStyle/>
          <a:p>
            <a:pPr>
              <a:spcBef>
                <a:spcPct val="50000"/>
              </a:spcBef>
            </a:pPr>
            <a:r>
              <a:rPr lang="en-US" sz="2400">
                <a:solidFill>
                  <a:schemeClr val="bg1"/>
                </a:solidFill>
              </a:rPr>
              <a:t>.next</a:t>
            </a:r>
          </a:p>
        </p:txBody>
      </p:sp>
      <p:sp>
        <p:nvSpPr>
          <p:cNvPr id="3081" name="Text Box 9"/>
          <p:cNvSpPr txBox="1">
            <a:spLocks noChangeArrowheads="1"/>
          </p:cNvSpPr>
          <p:nvPr/>
        </p:nvSpPr>
        <p:spPr bwMode="auto">
          <a:xfrm>
            <a:off x="4114800" y="4114800"/>
            <a:ext cx="1143000" cy="457200"/>
          </a:xfrm>
          <a:prstGeom prst="rect">
            <a:avLst/>
          </a:prstGeom>
          <a:noFill/>
          <a:ln w="9525">
            <a:noFill/>
            <a:miter lim="800000"/>
            <a:headEnd/>
            <a:tailEnd/>
          </a:ln>
        </p:spPr>
        <p:txBody>
          <a:bodyPr>
            <a:spAutoFit/>
          </a:bodyPr>
          <a:lstStyle/>
          <a:p>
            <a:pPr>
              <a:spcBef>
                <a:spcPct val="50000"/>
              </a:spcBef>
            </a:pPr>
            <a:r>
              <a:rPr lang="en-US" sz="2400">
                <a:solidFill>
                  <a:schemeClr val="bg1"/>
                </a:solidFill>
              </a:rPr>
              <a:t>.info</a:t>
            </a:r>
          </a:p>
        </p:txBody>
      </p:sp>
      <p:sp>
        <p:nvSpPr>
          <p:cNvPr id="3082" name="Line 10"/>
          <p:cNvSpPr>
            <a:spLocks noChangeShapeType="1"/>
          </p:cNvSpPr>
          <p:nvPr/>
        </p:nvSpPr>
        <p:spPr bwMode="auto">
          <a:xfrm flipH="1">
            <a:off x="1981200" y="5029200"/>
            <a:ext cx="1066800" cy="0"/>
          </a:xfrm>
          <a:prstGeom prst="line">
            <a:avLst/>
          </a:prstGeom>
          <a:noFill/>
          <a:ln w="76200">
            <a:solidFill>
              <a:srgbClr val="FF0000"/>
            </a:solidFill>
            <a:round/>
            <a:headEnd/>
            <a:tailEnd type="triangle" w="med" len="med"/>
          </a:ln>
        </p:spPr>
        <p:txBody>
          <a:bodyPr/>
          <a:lstStyle/>
          <a:p>
            <a:endParaRPr lang="en-IN"/>
          </a:p>
        </p:txBody>
      </p:sp>
      <p:sp>
        <p:nvSpPr>
          <p:cNvPr id="3083" name="Line 11"/>
          <p:cNvSpPr>
            <a:spLocks noChangeShapeType="1"/>
          </p:cNvSpPr>
          <p:nvPr/>
        </p:nvSpPr>
        <p:spPr bwMode="auto">
          <a:xfrm>
            <a:off x="6096000" y="5029200"/>
            <a:ext cx="1143000" cy="0"/>
          </a:xfrm>
          <a:prstGeom prst="line">
            <a:avLst/>
          </a:prstGeom>
          <a:noFill/>
          <a:ln w="76200">
            <a:solidFill>
              <a:srgbClr val="FF0000"/>
            </a:solidFill>
            <a:round/>
            <a:headEnd/>
            <a:tailEnd type="triangle" w="med" len="med"/>
          </a:ln>
        </p:spPr>
        <p:txBody>
          <a:bodyPr/>
          <a:lstStyle/>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457200"/>
            <a:ext cx="7772400" cy="685800"/>
          </a:xfrm>
        </p:spPr>
        <p:txBody>
          <a:bodyPr>
            <a:normAutofit fontScale="90000"/>
          </a:bodyPr>
          <a:lstStyle/>
          <a:p>
            <a:pPr eaLnBrk="1" hangingPunct="1"/>
            <a:r>
              <a:rPr lang="en-US" smtClean="0">
                <a:ea typeface="MS Mincho" charset="-128"/>
              </a:rPr>
              <a:t>Finding a List Item</a:t>
            </a:r>
            <a:r>
              <a:rPr lang="en-US" smtClean="0"/>
              <a:t> </a:t>
            </a:r>
          </a:p>
        </p:txBody>
      </p:sp>
      <p:sp>
        <p:nvSpPr>
          <p:cNvPr id="5123" name="Rectangle 3"/>
          <p:cNvSpPr>
            <a:spLocks noGrp="1" noChangeArrowheads="1"/>
          </p:cNvSpPr>
          <p:nvPr>
            <p:ph type="body" idx="1"/>
          </p:nvPr>
        </p:nvSpPr>
        <p:spPr>
          <a:xfrm>
            <a:off x="685800" y="1219200"/>
            <a:ext cx="7772400" cy="1447800"/>
          </a:xfrm>
        </p:spPr>
        <p:txBody>
          <a:bodyPr/>
          <a:lstStyle/>
          <a:p>
            <a:pPr eaLnBrk="1" hangingPunct="1"/>
            <a:r>
              <a:rPr lang="en-US" sz="2800" smtClean="0">
                <a:ea typeface="MS Mincho" charset="-128"/>
              </a:rPr>
              <a:t>We no longer need to use </a:t>
            </a:r>
            <a:r>
              <a:rPr lang="en-US" sz="2800" i="1" smtClean="0">
                <a:ea typeface="MS Mincho" charset="-128"/>
              </a:rPr>
              <a:t>prevLocation</a:t>
            </a:r>
            <a:r>
              <a:rPr lang="en-US" sz="2800" smtClean="0">
                <a:ea typeface="MS Mincho" charset="-128"/>
              </a:rPr>
              <a:t> (we can get the predecessor of a node using its </a:t>
            </a:r>
            <a:r>
              <a:rPr lang="en-US" sz="2800" i="1" smtClean="0">
                <a:ea typeface="MS Mincho" charset="-128"/>
              </a:rPr>
              <a:t>back</a:t>
            </a:r>
            <a:r>
              <a:rPr lang="en-US" sz="2800" smtClean="0">
                <a:ea typeface="MS Mincho" charset="-128"/>
              </a:rPr>
              <a:t> member)</a:t>
            </a:r>
            <a:endParaRPr lang="en-US" sz="2800" smtClean="0"/>
          </a:p>
        </p:txBody>
      </p:sp>
      <p:pic>
        <p:nvPicPr>
          <p:cNvPr id="5124" name="Picture 4" descr="C:\WINDOWS\TEMP\MACJOBS\JPEGS\CHAP06\Fig6-8.jpg"/>
          <p:cNvPicPr>
            <a:picLocks noChangeAspect="1" noChangeArrowheads="1"/>
          </p:cNvPicPr>
          <p:nvPr/>
        </p:nvPicPr>
        <p:blipFill>
          <a:blip r:embed="rId2">
            <a:lum bright="-12000"/>
          </a:blip>
          <a:srcRect b="45213"/>
          <a:stretch>
            <a:fillRect/>
          </a:stretch>
        </p:blipFill>
        <p:spPr bwMode="auto">
          <a:xfrm>
            <a:off x="1600200" y="2743200"/>
            <a:ext cx="6096000" cy="351948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ea typeface="MS Mincho" charset="-128"/>
              </a:rPr>
              <a:t>Finding a List Item (cont.)</a:t>
            </a:r>
            <a:endParaRPr lang="en-US" smtClean="0"/>
          </a:p>
        </p:txBody>
      </p:sp>
      <p:pic>
        <p:nvPicPr>
          <p:cNvPr id="6147" name="Picture 3" descr="C:\WINDOWS\TEMP\MACJOBS\JPEGS\CHAP06\Fig6-8.jpg"/>
          <p:cNvPicPr>
            <a:picLocks noChangeAspect="1" noChangeArrowheads="1"/>
          </p:cNvPicPr>
          <p:nvPr/>
        </p:nvPicPr>
        <p:blipFill>
          <a:blip r:embed="rId2">
            <a:lum bright="-12000"/>
          </a:blip>
          <a:srcRect t="54787"/>
          <a:stretch>
            <a:fillRect/>
          </a:stretch>
        </p:blipFill>
        <p:spPr bwMode="auto">
          <a:xfrm>
            <a:off x="1143000" y="2438400"/>
            <a:ext cx="6837363" cy="32575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p:cNvSpPr>
            <a:spLocks noGrp="1" noChangeArrowheads="1"/>
          </p:cNvSpPr>
          <p:nvPr>
            <p:ph type="title"/>
          </p:nvPr>
        </p:nvSpPr>
        <p:spPr>
          <a:xfrm>
            <a:off x="762000" y="304800"/>
            <a:ext cx="7772400" cy="838200"/>
          </a:xfrm>
        </p:spPr>
        <p:txBody>
          <a:bodyPr/>
          <a:lstStyle/>
          <a:p>
            <a:pPr eaLnBrk="1" hangingPunct="1"/>
            <a:r>
              <a:rPr lang="en-US" sz="4000" smtClean="0">
                <a:ea typeface="MS Mincho" charset="-128"/>
              </a:rPr>
              <a:t>Inserting into a Doubly Linked List</a:t>
            </a:r>
            <a:r>
              <a:rPr lang="en-US" sz="4000" smtClean="0"/>
              <a:t> </a:t>
            </a:r>
          </a:p>
        </p:txBody>
      </p:sp>
      <p:pic>
        <p:nvPicPr>
          <p:cNvPr id="7171" name="Picture 1027" descr="C:\WINDOWS\TEMP\MACJOBS\JPEGS\CHAP06\Fig6-9.jpg"/>
          <p:cNvPicPr>
            <a:picLocks noChangeAspect="1" noChangeArrowheads="1"/>
          </p:cNvPicPr>
          <p:nvPr/>
        </p:nvPicPr>
        <p:blipFill>
          <a:blip r:embed="rId2"/>
          <a:srcRect/>
          <a:stretch>
            <a:fillRect/>
          </a:stretch>
        </p:blipFill>
        <p:spPr bwMode="auto">
          <a:xfrm>
            <a:off x="990600" y="1295400"/>
            <a:ext cx="7315200" cy="4067175"/>
          </a:xfrm>
          <a:prstGeom prst="rect">
            <a:avLst/>
          </a:prstGeom>
          <a:noFill/>
          <a:ln w="9525">
            <a:noFill/>
            <a:miter lim="800000"/>
            <a:headEnd/>
            <a:tailEnd/>
          </a:ln>
        </p:spPr>
      </p:pic>
      <p:sp>
        <p:nvSpPr>
          <p:cNvPr id="7172" name="Text Box 1028"/>
          <p:cNvSpPr txBox="1">
            <a:spLocks noChangeArrowheads="1"/>
          </p:cNvSpPr>
          <p:nvPr/>
        </p:nvSpPr>
        <p:spPr bwMode="auto">
          <a:xfrm>
            <a:off x="568325" y="5410200"/>
            <a:ext cx="8575675" cy="762000"/>
          </a:xfrm>
          <a:prstGeom prst="rect">
            <a:avLst/>
          </a:prstGeom>
          <a:noFill/>
          <a:ln w="9525">
            <a:noFill/>
            <a:miter lim="800000"/>
            <a:headEnd/>
            <a:tailEnd/>
          </a:ln>
        </p:spPr>
        <p:txBody>
          <a:bodyPr wrap="none">
            <a:spAutoFit/>
          </a:bodyPr>
          <a:lstStyle/>
          <a:p>
            <a:r>
              <a:rPr lang="en-US" sz="2400">
                <a:solidFill>
                  <a:schemeClr val="bg1"/>
                </a:solidFill>
              </a:rPr>
              <a:t>1. </a:t>
            </a:r>
            <a:r>
              <a:rPr lang="en-US">
                <a:solidFill>
                  <a:schemeClr val="bg1"/>
                </a:solidFill>
              </a:rPr>
              <a:t>newNode-&gt;back = location-&gt;back;   3. location-&gt;back-&gt;next=newNode; </a:t>
            </a:r>
          </a:p>
          <a:p>
            <a:r>
              <a:rPr lang="en-US">
                <a:solidFill>
                  <a:schemeClr val="bg1"/>
                </a:solidFill>
              </a:rPr>
              <a:t>2.  newNode-&gt;next = location                4. location-&gt;back = newNode;</a:t>
            </a:r>
            <a:endParaRPr lang="en-US" sz="240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Inserting a node at the start of list</a:t>
            </a:r>
            <a:r>
              <a:rPr lang="en-IN" dirty="0" smtClean="0"/>
              <a:t> :</a:t>
            </a:r>
            <a:endParaRPr lang="en-IN" dirty="0"/>
          </a:p>
        </p:txBody>
      </p:sp>
      <p:sp>
        <p:nvSpPr>
          <p:cNvPr id="3" name="Content Placeholder 2"/>
          <p:cNvSpPr>
            <a:spLocks noGrp="1"/>
          </p:cNvSpPr>
          <p:nvPr>
            <p:ph idx="1"/>
          </p:nvPr>
        </p:nvSpPr>
        <p:spPr/>
        <p:txBody>
          <a:bodyPr>
            <a:normAutofit/>
          </a:bodyPr>
          <a:lstStyle/>
          <a:p>
            <a:pPr>
              <a:buNone/>
            </a:pPr>
            <a:r>
              <a:rPr lang="en-IN" dirty="0" smtClean="0"/>
              <a:t/>
            </a:r>
            <a:br>
              <a:rPr lang="en-IN" dirty="0" smtClean="0"/>
            </a:br>
            <a:r>
              <a:rPr lang="en-IN" dirty="0" smtClean="0"/>
              <a:t>Algorithm : </a:t>
            </a:r>
            <a:r>
              <a:rPr lang="en-IN" sz="2400" dirty="0" smtClean="0"/>
              <a:t>(head node is a first node in the list)</a:t>
            </a:r>
          </a:p>
          <a:p>
            <a:r>
              <a:rPr lang="en-IN" dirty="0" smtClean="0"/>
              <a:t> Update the </a:t>
            </a:r>
            <a:r>
              <a:rPr lang="en-IN" b="1" i="1" dirty="0" smtClean="0"/>
              <a:t>next</a:t>
            </a:r>
            <a:r>
              <a:rPr lang="en-IN" b="1" dirty="0" smtClean="0"/>
              <a:t> </a:t>
            </a:r>
            <a:r>
              <a:rPr lang="en-IN" dirty="0" smtClean="0"/>
              <a:t>pointer of the new node to the head node and make </a:t>
            </a:r>
            <a:r>
              <a:rPr lang="en-IN" b="1" i="1" dirty="0" err="1" smtClean="0"/>
              <a:t>prev</a:t>
            </a:r>
            <a:r>
              <a:rPr lang="en-IN" i="1" dirty="0" smtClean="0"/>
              <a:t> </a:t>
            </a:r>
            <a:r>
              <a:rPr lang="en-IN" dirty="0" smtClean="0"/>
              <a:t>pointer of the new node as NULL</a:t>
            </a:r>
          </a:p>
          <a:p>
            <a:r>
              <a:rPr lang="en-IN" dirty="0" smtClean="0"/>
              <a:t>Now update head node’s </a:t>
            </a:r>
            <a:r>
              <a:rPr lang="en-IN" b="1" i="1" dirty="0" err="1" smtClean="0"/>
              <a:t>prev</a:t>
            </a:r>
            <a:r>
              <a:rPr lang="en-IN" b="1" dirty="0" smtClean="0"/>
              <a:t> </a:t>
            </a:r>
            <a:r>
              <a:rPr lang="en-IN" dirty="0" smtClean="0"/>
              <a:t>pointer to point to new node and make new node as </a:t>
            </a:r>
            <a:r>
              <a:rPr lang="en-IN" b="1" dirty="0" smtClean="0"/>
              <a:t>head node(first node).</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Inserting a node in between of list</a:t>
            </a:r>
            <a:r>
              <a:rPr lang="en-IN" dirty="0" smtClean="0"/>
              <a:t> </a:t>
            </a:r>
            <a:endParaRPr lang="en-IN" dirty="0"/>
          </a:p>
        </p:txBody>
      </p:sp>
      <p:sp>
        <p:nvSpPr>
          <p:cNvPr id="3" name="Content Placeholder 2"/>
          <p:cNvSpPr>
            <a:spLocks noGrp="1"/>
          </p:cNvSpPr>
          <p:nvPr>
            <p:ph idx="1"/>
          </p:nvPr>
        </p:nvSpPr>
        <p:spPr/>
        <p:txBody>
          <a:bodyPr>
            <a:normAutofit fontScale="92500" lnSpcReduction="20000"/>
          </a:bodyPr>
          <a:lstStyle/>
          <a:p>
            <a:r>
              <a:rPr lang="en-IN" b="1" u="sng" dirty="0" smtClean="0"/>
              <a:t>Algorithm :</a:t>
            </a:r>
            <a:endParaRPr lang="en-IN" dirty="0" smtClean="0"/>
          </a:p>
          <a:p>
            <a:r>
              <a:rPr lang="en-IN" dirty="0" smtClean="0"/>
              <a:t>Traverse the list to the position where the new node is to be inserted. Let’s call this node as Position Node (we have to insert new node just next to it).</a:t>
            </a:r>
          </a:p>
          <a:p>
            <a:r>
              <a:rPr lang="en-IN" dirty="0" smtClean="0"/>
              <a:t>Make the </a:t>
            </a:r>
            <a:r>
              <a:rPr lang="en-IN" b="1" i="1" dirty="0" smtClean="0"/>
              <a:t>next</a:t>
            </a:r>
            <a:r>
              <a:rPr lang="en-IN" b="1" dirty="0" smtClean="0"/>
              <a:t> </a:t>
            </a:r>
            <a:r>
              <a:rPr lang="en-IN" dirty="0" smtClean="0"/>
              <a:t>pointer of new pointer to point to next node of position node. Also make the </a:t>
            </a:r>
            <a:r>
              <a:rPr lang="en-IN" b="1" i="1" dirty="0" err="1" smtClean="0"/>
              <a:t>prev</a:t>
            </a:r>
            <a:r>
              <a:rPr lang="en-IN" b="1" dirty="0" smtClean="0"/>
              <a:t> </a:t>
            </a:r>
            <a:r>
              <a:rPr lang="en-IN" dirty="0" smtClean="0"/>
              <a:t>point of new node to point to position node.</a:t>
            </a:r>
          </a:p>
          <a:p>
            <a:r>
              <a:rPr lang="en-IN" dirty="0" smtClean="0"/>
              <a:t>Now point position node’s </a:t>
            </a:r>
            <a:r>
              <a:rPr lang="en-IN" b="1" i="1" dirty="0" smtClean="0"/>
              <a:t>next</a:t>
            </a:r>
            <a:r>
              <a:rPr lang="en-IN" b="1" dirty="0" smtClean="0"/>
              <a:t> </a:t>
            </a:r>
            <a:r>
              <a:rPr lang="en-IN" dirty="0" smtClean="0"/>
              <a:t>pointer to new node and </a:t>
            </a:r>
            <a:r>
              <a:rPr lang="en-IN" b="1" i="1" dirty="0" err="1" smtClean="0"/>
              <a:t>prev</a:t>
            </a:r>
            <a:r>
              <a:rPr lang="en-IN" b="1" dirty="0" smtClean="0"/>
              <a:t> </a:t>
            </a:r>
            <a:r>
              <a:rPr lang="en-IN" dirty="0" smtClean="0"/>
              <a:t>node of next node of position node to point to new node.</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u="sng" dirty="0" smtClean="0"/>
              <a:t>Inserting a node at the end of the list</a:t>
            </a:r>
            <a:r>
              <a:rPr lang="en-IN" dirty="0" smtClean="0"/>
              <a:t> </a:t>
            </a:r>
            <a:endParaRPr lang="en-IN" dirty="0"/>
          </a:p>
        </p:txBody>
      </p:sp>
      <p:sp>
        <p:nvSpPr>
          <p:cNvPr id="3" name="Content Placeholder 2"/>
          <p:cNvSpPr>
            <a:spLocks noGrp="1"/>
          </p:cNvSpPr>
          <p:nvPr>
            <p:ph idx="1"/>
          </p:nvPr>
        </p:nvSpPr>
        <p:spPr/>
        <p:txBody>
          <a:bodyPr/>
          <a:lstStyle/>
          <a:p>
            <a:r>
              <a:rPr lang="en-IN" b="1" u="sng" dirty="0" smtClean="0"/>
              <a:t>Algorithm :</a:t>
            </a:r>
            <a:endParaRPr lang="en-IN" dirty="0" smtClean="0"/>
          </a:p>
          <a:p>
            <a:r>
              <a:rPr lang="en-IN" dirty="0" smtClean="0"/>
              <a:t>Traverse the list to end. Let’s call the current last node of list as Last node.</a:t>
            </a:r>
          </a:p>
          <a:p>
            <a:r>
              <a:rPr lang="en-IN" dirty="0" smtClean="0"/>
              <a:t>Make </a:t>
            </a:r>
            <a:r>
              <a:rPr lang="en-IN" b="1" i="1" dirty="0" smtClean="0"/>
              <a:t>next</a:t>
            </a:r>
            <a:r>
              <a:rPr lang="en-IN" b="1" dirty="0" smtClean="0"/>
              <a:t> </a:t>
            </a:r>
            <a:r>
              <a:rPr lang="en-IN" dirty="0" smtClean="0"/>
              <a:t>pointer of New node to point to NULL and </a:t>
            </a:r>
            <a:r>
              <a:rPr lang="en-IN" b="1" i="1" dirty="0" err="1" smtClean="0"/>
              <a:t>prev</a:t>
            </a:r>
            <a:r>
              <a:rPr lang="en-IN" b="1" dirty="0" smtClean="0"/>
              <a:t> </a:t>
            </a:r>
            <a:r>
              <a:rPr lang="en-IN" dirty="0" smtClean="0"/>
              <a:t>pointer of new node to point to Last node.</a:t>
            </a:r>
          </a:p>
          <a:p>
            <a:r>
              <a:rPr lang="en-IN" dirty="0" smtClean="0"/>
              <a:t>Update next pointer of Last node to point to new Node.</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Deletion of node from start of list</a:t>
            </a:r>
            <a:r>
              <a:rPr lang="en-IN" dirty="0" smtClean="0"/>
              <a:t> </a:t>
            </a:r>
            <a:endParaRPr lang="en-IN" dirty="0"/>
          </a:p>
        </p:txBody>
      </p:sp>
      <p:sp>
        <p:nvSpPr>
          <p:cNvPr id="3" name="Content Placeholder 2"/>
          <p:cNvSpPr>
            <a:spLocks noGrp="1"/>
          </p:cNvSpPr>
          <p:nvPr>
            <p:ph idx="1"/>
          </p:nvPr>
        </p:nvSpPr>
        <p:spPr/>
        <p:txBody>
          <a:bodyPr>
            <a:normAutofit lnSpcReduction="10000"/>
          </a:bodyPr>
          <a:lstStyle/>
          <a:p>
            <a:pPr>
              <a:buNone/>
            </a:pPr>
            <a:r>
              <a:rPr lang="en-IN" dirty="0" smtClean="0"/>
              <a:t/>
            </a:r>
            <a:br>
              <a:rPr lang="en-IN" dirty="0" smtClean="0"/>
            </a:br>
            <a:r>
              <a:rPr lang="en-IN" b="1" u="sng" dirty="0" smtClean="0"/>
              <a:t>Algorithm :</a:t>
            </a:r>
            <a:endParaRPr lang="en-IN" dirty="0" smtClean="0"/>
          </a:p>
          <a:p>
            <a:r>
              <a:rPr lang="en-IN" dirty="0" smtClean="0"/>
              <a:t>Create a temporary node which will point to the same node where Head pointer is pointing.</a:t>
            </a:r>
          </a:p>
          <a:p>
            <a:r>
              <a:rPr lang="en-IN" dirty="0" smtClean="0"/>
              <a:t>Now move the head pointer to point to the next node. Also change the heads </a:t>
            </a:r>
            <a:r>
              <a:rPr lang="en-IN" b="1" i="1" dirty="0" err="1" smtClean="0"/>
              <a:t>prev</a:t>
            </a:r>
            <a:r>
              <a:rPr lang="en-IN" b="1" dirty="0" smtClean="0"/>
              <a:t> </a:t>
            </a:r>
            <a:r>
              <a:rPr lang="en-IN" dirty="0" smtClean="0"/>
              <a:t>to NULL. Then dispose off the node pointed by temporary node.</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372</Words>
  <Application>Microsoft Office PowerPoint</Application>
  <PresentationFormat>On-screen Show (4:3)</PresentationFormat>
  <Paragraphs>41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Double Linked List</vt:lpstr>
      <vt:lpstr>Node data </vt:lpstr>
      <vt:lpstr>Finding a List Item </vt:lpstr>
      <vt:lpstr>Finding a List Item (cont.)</vt:lpstr>
      <vt:lpstr>Inserting into a Doubly Linked List </vt:lpstr>
      <vt:lpstr>Inserting a node at the start of list :</vt:lpstr>
      <vt:lpstr>Inserting a node in between of list </vt:lpstr>
      <vt:lpstr>Inserting a node at the end of the list </vt:lpstr>
      <vt:lpstr>Deletion of node from start of list </vt:lpstr>
      <vt:lpstr>Deletion of node from end of list </vt:lpstr>
      <vt:lpstr>Deletion of node from an intermediate position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Anuradha Gupta</dc:creator>
  <cp:lastModifiedBy>anuradha.gupta</cp:lastModifiedBy>
  <cp:revision>6</cp:revision>
  <dcterms:created xsi:type="dcterms:W3CDTF">2006-08-16T00:00:00Z</dcterms:created>
  <dcterms:modified xsi:type="dcterms:W3CDTF">2014-01-28T11:35:42Z</dcterms:modified>
</cp:coreProperties>
</file>