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2"/>
  </p:notesMasterIdLst>
  <p:sldIdLst>
    <p:sldId id="385" r:id="rId2"/>
    <p:sldId id="373" r:id="rId3"/>
    <p:sldId id="375" r:id="rId4"/>
    <p:sldId id="376" r:id="rId5"/>
    <p:sldId id="379" r:id="rId6"/>
    <p:sldId id="378" r:id="rId7"/>
    <p:sldId id="398" r:id="rId8"/>
    <p:sldId id="380" r:id="rId9"/>
    <p:sldId id="384" r:id="rId10"/>
    <p:sldId id="404" r:id="rId11"/>
    <p:sldId id="381" r:id="rId12"/>
    <p:sldId id="419" r:id="rId13"/>
    <p:sldId id="382" r:id="rId14"/>
    <p:sldId id="355" r:id="rId15"/>
    <p:sldId id="356" r:id="rId16"/>
    <p:sldId id="357" r:id="rId17"/>
    <p:sldId id="358" r:id="rId18"/>
    <p:sldId id="359" r:id="rId19"/>
    <p:sldId id="405" r:id="rId20"/>
    <p:sldId id="360" r:id="rId21"/>
    <p:sldId id="361" r:id="rId22"/>
    <p:sldId id="418" r:id="rId23"/>
    <p:sldId id="422" r:id="rId24"/>
    <p:sldId id="427" r:id="rId25"/>
    <p:sldId id="362" r:id="rId26"/>
    <p:sldId id="363" r:id="rId27"/>
    <p:sldId id="423" r:id="rId28"/>
    <p:sldId id="424" r:id="rId29"/>
    <p:sldId id="425" r:id="rId30"/>
    <p:sldId id="426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00FF"/>
    <a:srgbClr val="000066"/>
    <a:srgbClr val="CCFF99"/>
    <a:srgbClr val="0066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2645" autoAdjust="0"/>
    <p:restoredTop sz="94660" autoAdjust="0"/>
  </p:normalViewPr>
  <p:slideViewPr>
    <p:cSldViewPr>
      <p:cViewPr>
        <p:scale>
          <a:sx n="50" d="100"/>
          <a:sy n="50" d="100"/>
        </p:scale>
        <p:origin x="-912" y="-91"/>
      </p:cViewPr>
      <p:guideLst>
        <p:guide orient="horz" pos="100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9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2F1E0316-04CE-4546-BF77-01DDD6BB5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685800" y="533400"/>
            <a:ext cx="77724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85800" y="5715000"/>
            <a:ext cx="7772400" cy="6858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00800"/>
            <a:ext cx="2057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743200" y="6400800"/>
            <a:ext cx="3810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A58DBC3-2A6E-4ED7-9E1F-44B8DFA6A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152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05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42291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676400"/>
            <a:ext cx="42291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632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764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 Narrow" pitchFamily="34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Narrow" pitchFamily="34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 Narrow" pitchFamily="34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 Narrow" pitchFamily="34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 Narrow" pitchFamily="34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 Narrow" pitchFamily="34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 Narrow" pitchFamily="34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458200" cy="2438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b="0" kern="1200" dirty="0" smtClean="0">
                <a:solidFill>
                  <a:schemeClr val="tx1"/>
                </a:solidFill>
              </a:rPr>
              <a:t/>
            </a:r>
            <a:br>
              <a:rPr lang="en-US" sz="4400" b="0" kern="1200" dirty="0" smtClean="0">
                <a:solidFill>
                  <a:schemeClr val="tx1"/>
                </a:solidFill>
              </a:rPr>
            </a:br>
            <a:r>
              <a:rPr lang="en-US" kern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DYNAMIC MEMORY ALLOCATION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662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latin typeface="Cambria" pitchFamily="18" charset="0"/>
              </a:rPr>
              <a:t>include&lt;</a:t>
            </a:r>
            <a:r>
              <a:rPr lang="en-US" sz="2000" dirty="0" err="1" smtClean="0">
                <a:latin typeface="Cambria" pitchFamily="18" charset="0"/>
              </a:rPr>
              <a:t>stdio.h</a:t>
            </a:r>
            <a:r>
              <a:rPr lang="en-US" sz="2000" dirty="0" smtClean="0">
                <a:latin typeface="Cambria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#include&lt;</a:t>
            </a:r>
            <a:r>
              <a:rPr lang="en-US" sz="2000" dirty="0" err="1" smtClean="0">
                <a:latin typeface="Cambria" pitchFamily="18" charset="0"/>
              </a:rPr>
              <a:t>stdlib.h</a:t>
            </a:r>
            <a:r>
              <a:rPr lang="en-US" sz="2000" dirty="0" smtClean="0">
                <a:latin typeface="Cambria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{ </a:t>
            </a:r>
            <a:r>
              <a:rPr lang="en-US" sz="2000" dirty="0" err="1" smtClean="0">
                <a:latin typeface="Cambria" pitchFamily="18" charset="0"/>
              </a:rPr>
              <a:t>int</a:t>
            </a:r>
            <a:r>
              <a:rPr lang="en-US" sz="2000" dirty="0" smtClean="0">
                <a:latin typeface="Cambria" pitchFamily="18" charset="0"/>
              </a:rPr>
              <a:t> *</a:t>
            </a:r>
            <a:r>
              <a:rPr lang="en-US" sz="2000" dirty="0" err="1" smtClean="0">
                <a:latin typeface="Cambria" pitchFamily="18" charset="0"/>
              </a:rPr>
              <a:t>ptr</a:t>
            </a:r>
            <a:r>
              <a:rPr lang="en-US" sz="2000" dirty="0" smtClean="0">
                <a:latin typeface="Cambria" pitchFamily="18" charset="0"/>
              </a:rPr>
              <a:t>; </a:t>
            </a:r>
            <a:r>
              <a:rPr lang="en-US" sz="2000" dirty="0" err="1" smtClean="0">
                <a:latin typeface="Cambria" pitchFamily="18" charset="0"/>
              </a:rPr>
              <a:t>int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n,i</a:t>
            </a:r>
            <a:r>
              <a:rPr lang="en-US" sz="2000" dirty="0" smtClean="0">
                <a:latin typeface="Cambria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ambria" pitchFamily="18" charset="0"/>
              </a:rPr>
              <a:t>printf</a:t>
            </a:r>
            <a:r>
              <a:rPr lang="en-US" sz="2000" dirty="0" smtClean="0">
                <a:latin typeface="Cambria" pitchFamily="18" charset="0"/>
              </a:rPr>
              <a:t>("Enter number of elements in array");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ambria" pitchFamily="18" charset="0"/>
              </a:rPr>
              <a:t>scanf</a:t>
            </a:r>
            <a:r>
              <a:rPr lang="en-US" sz="2000" dirty="0" smtClean="0">
                <a:latin typeface="Cambria" pitchFamily="18" charset="0"/>
              </a:rPr>
              <a:t>("%</a:t>
            </a:r>
            <a:r>
              <a:rPr lang="en-US" sz="2000" dirty="0" err="1" smtClean="0">
                <a:latin typeface="Cambria" pitchFamily="18" charset="0"/>
              </a:rPr>
              <a:t>d",&amp;n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ambria" pitchFamily="18" charset="0"/>
              </a:rPr>
              <a:t>ptr</a:t>
            </a:r>
            <a:r>
              <a:rPr lang="en-US" sz="2000" dirty="0" smtClean="0">
                <a:latin typeface="Cambria" pitchFamily="18" charset="0"/>
              </a:rPr>
              <a:t>=(</a:t>
            </a:r>
            <a:r>
              <a:rPr lang="en-US" sz="2000" dirty="0" err="1" smtClean="0">
                <a:latin typeface="Cambria" pitchFamily="18" charset="0"/>
              </a:rPr>
              <a:t>int</a:t>
            </a:r>
            <a:r>
              <a:rPr lang="en-US" sz="2000" dirty="0" smtClean="0">
                <a:latin typeface="Cambria" pitchFamily="18" charset="0"/>
              </a:rPr>
              <a:t>*)</a:t>
            </a:r>
            <a:r>
              <a:rPr lang="en-US" sz="2000" dirty="0" err="1" smtClean="0">
                <a:latin typeface="Cambria" pitchFamily="18" charset="0"/>
              </a:rPr>
              <a:t>malloc</a:t>
            </a:r>
            <a:r>
              <a:rPr lang="en-US" sz="2000" dirty="0" smtClean="0">
                <a:latin typeface="Cambria" pitchFamily="18" charset="0"/>
              </a:rPr>
              <a:t>(n*</a:t>
            </a:r>
            <a:r>
              <a:rPr lang="en-US" sz="2000" dirty="0" err="1" smtClean="0">
                <a:latin typeface="Cambria" pitchFamily="18" charset="0"/>
              </a:rPr>
              <a:t>sizeof</a:t>
            </a:r>
            <a:r>
              <a:rPr lang="en-US" sz="2000" dirty="0" smtClean="0">
                <a:latin typeface="Cambria" pitchFamily="18" charset="0"/>
              </a:rPr>
              <a:t>(n));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if(</a:t>
            </a:r>
            <a:r>
              <a:rPr lang="en-US" sz="2000" dirty="0" err="1" smtClean="0">
                <a:latin typeface="Cambria" pitchFamily="18" charset="0"/>
              </a:rPr>
              <a:t>ptr</a:t>
            </a:r>
            <a:r>
              <a:rPr lang="en-US" sz="2000" dirty="0" smtClean="0">
                <a:latin typeface="Cambria" pitchFamily="18" charset="0"/>
              </a:rPr>
              <a:t>==NULL)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</a:t>
            </a:r>
            <a:r>
              <a:rPr lang="en-US" sz="2000" dirty="0" err="1" smtClean="0">
                <a:latin typeface="Cambria" pitchFamily="18" charset="0"/>
              </a:rPr>
              <a:t>printf</a:t>
            </a:r>
            <a:r>
              <a:rPr lang="en-US" sz="2000" dirty="0" smtClean="0">
                <a:latin typeface="Cambria" pitchFamily="18" charset="0"/>
              </a:rPr>
              <a:t>("MEMORY NOT ALLOCATED");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else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</a:t>
            </a:r>
            <a:r>
              <a:rPr lang="en-US" sz="2000" dirty="0" err="1" smtClean="0">
                <a:latin typeface="Cambria" pitchFamily="18" charset="0"/>
              </a:rPr>
              <a:t>printf</a:t>
            </a:r>
            <a:r>
              <a:rPr lang="en-US" sz="2000" dirty="0" smtClean="0">
                <a:latin typeface="Cambria" pitchFamily="18" charset="0"/>
              </a:rPr>
              <a:t>("MEMORY ALLOCATION SUCCESSFUL");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</a:t>
            </a:r>
            <a:r>
              <a:rPr lang="en-US" sz="2000" dirty="0" err="1" smtClean="0">
                <a:latin typeface="Cambria" pitchFamily="18" charset="0"/>
              </a:rPr>
              <a:t>int</a:t>
            </a:r>
            <a:r>
              <a:rPr lang="en-US" sz="2000" dirty="0" smtClean="0">
                <a:latin typeface="Cambria" pitchFamily="18" charset="0"/>
              </a:rPr>
              <a:t> *</a:t>
            </a:r>
            <a:r>
              <a:rPr lang="en-US" sz="2000" dirty="0" err="1" smtClean="0">
                <a:latin typeface="Cambria" pitchFamily="18" charset="0"/>
              </a:rPr>
              <a:t>arr</a:t>
            </a:r>
            <a:r>
              <a:rPr lang="en-US" sz="2000" dirty="0" smtClean="0">
                <a:latin typeface="Cambria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</a:t>
            </a:r>
            <a:r>
              <a:rPr lang="en-US" sz="2000" dirty="0" err="1" smtClean="0">
                <a:latin typeface="Cambria" pitchFamily="18" charset="0"/>
              </a:rPr>
              <a:t>printf</a:t>
            </a:r>
            <a:r>
              <a:rPr lang="en-US" sz="2000" dirty="0" smtClean="0">
                <a:latin typeface="Cambria" pitchFamily="18" charset="0"/>
              </a:rPr>
              <a:t>("enter elements in array");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for(</a:t>
            </a:r>
            <a:r>
              <a:rPr lang="en-US" sz="2000" dirty="0" err="1" smtClean="0">
                <a:latin typeface="Cambria" pitchFamily="18" charset="0"/>
              </a:rPr>
              <a:t>arr</a:t>
            </a:r>
            <a:r>
              <a:rPr lang="en-US" sz="2000" dirty="0" smtClean="0">
                <a:latin typeface="Cambria" pitchFamily="18" charset="0"/>
              </a:rPr>
              <a:t>=</a:t>
            </a:r>
            <a:r>
              <a:rPr lang="en-US" sz="2000" dirty="0" err="1" smtClean="0">
                <a:latin typeface="Cambria" pitchFamily="18" charset="0"/>
              </a:rPr>
              <a:t>ptr;arr</a:t>
            </a:r>
            <a:r>
              <a:rPr lang="en-US" sz="2000" dirty="0" smtClean="0">
                <a:latin typeface="Cambria" pitchFamily="18" charset="0"/>
              </a:rPr>
              <a:t>&lt;</a:t>
            </a:r>
            <a:r>
              <a:rPr lang="en-US" sz="2000" dirty="0" err="1" smtClean="0">
                <a:latin typeface="Cambria" pitchFamily="18" charset="0"/>
              </a:rPr>
              <a:t>ptr+n;arr</a:t>
            </a:r>
            <a:r>
              <a:rPr lang="en-US" sz="2000" dirty="0" smtClean="0">
                <a:latin typeface="Cambria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              { </a:t>
            </a:r>
            <a:r>
              <a:rPr lang="en-US" sz="2000" dirty="0" err="1" smtClean="0">
                <a:latin typeface="Cambria" pitchFamily="18" charset="0"/>
              </a:rPr>
              <a:t>scanf</a:t>
            </a:r>
            <a:r>
              <a:rPr lang="en-US" sz="2000" dirty="0" smtClean="0">
                <a:latin typeface="Cambria" pitchFamily="18" charset="0"/>
              </a:rPr>
              <a:t>("%</a:t>
            </a:r>
            <a:r>
              <a:rPr lang="en-US" sz="2000" dirty="0" err="1" smtClean="0">
                <a:latin typeface="Cambria" pitchFamily="18" charset="0"/>
              </a:rPr>
              <a:t>d",arr</a:t>
            </a:r>
            <a:r>
              <a:rPr lang="en-US" sz="2000" dirty="0" smtClean="0">
                <a:latin typeface="Cambria" pitchFamily="18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for(</a:t>
            </a:r>
            <a:r>
              <a:rPr lang="en-US" sz="2000" dirty="0" err="1" smtClean="0">
                <a:latin typeface="Cambria" pitchFamily="18" charset="0"/>
              </a:rPr>
              <a:t>arr</a:t>
            </a:r>
            <a:r>
              <a:rPr lang="en-US" sz="2000" dirty="0" smtClean="0">
                <a:latin typeface="Cambria" pitchFamily="18" charset="0"/>
              </a:rPr>
              <a:t>=</a:t>
            </a:r>
            <a:r>
              <a:rPr lang="en-US" sz="2000" dirty="0" err="1" smtClean="0">
                <a:latin typeface="Cambria" pitchFamily="18" charset="0"/>
              </a:rPr>
              <a:t>ptr;arr</a:t>
            </a:r>
            <a:r>
              <a:rPr lang="en-US" sz="2000" dirty="0" smtClean="0">
                <a:latin typeface="Cambria" pitchFamily="18" charset="0"/>
              </a:rPr>
              <a:t>&lt;</a:t>
            </a:r>
            <a:r>
              <a:rPr lang="en-US" sz="2000" dirty="0" err="1" smtClean="0">
                <a:latin typeface="Cambria" pitchFamily="18" charset="0"/>
              </a:rPr>
              <a:t>ptr+n;arr</a:t>
            </a:r>
            <a:r>
              <a:rPr lang="en-US" sz="2000" dirty="0" smtClean="0">
                <a:latin typeface="Cambria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              { </a:t>
            </a:r>
            <a:r>
              <a:rPr lang="en-US" sz="2000" dirty="0" err="1" smtClean="0">
                <a:latin typeface="Cambria" pitchFamily="18" charset="0"/>
              </a:rPr>
              <a:t>printf</a:t>
            </a:r>
            <a:r>
              <a:rPr lang="en-US" sz="2000" dirty="0" smtClean="0">
                <a:latin typeface="Cambria" pitchFamily="18" charset="0"/>
              </a:rPr>
              <a:t>("%d",*</a:t>
            </a:r>
            <a:r>
              <a:rPr lang="en-US" sz="2000" dirty="0" err="1" smtClean="0">
                <a:latin typeface="Cambria" pitchFamily="18" charset="0"/>
              </a:rPr>
              <a:t>arr</a:t>
            </a:r>
            <a:r>
              <a:rPr lang="en-US" sz="2000" dirty="0" smtClean="0">
                <a:latin typeface="Cambria" pitchFamily="18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       } free(</a:t>
            </a:r>
            <a:r>
              <a:rPr lang="en-US" sz="2000" dirty="0" err="1" smtClean="0">
                <a:latin typeface="Cambria" pitchFamily="18" charset="0"/>
              </a:rPr>
              <a:t>ptr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ambria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smtClean="0"/>
              <a:t>char * cptr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smtClean="0"/>
              <a:t>cptr =  ( char * ) malloc ( 10 )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smtClean="0">
                <a:solidFill>
                  <a:srgbClr val="000066"/>
                </a:solidFill>
              </a:rPr>
              <a:t>This will allocate 10 bytes of memory space for the pointer cptr of type char.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28600" y="3581400"/>
            <a:ext cx="8763000" cy="2835275"/>
            <a:chOff x="144" y="2256"/>
            <a:chExt cx="5520" cy="1786"/>
          </a:xfrm>
        </p:grpSpPr>
        <p:grpSp>
          <p:nvGrpSpPr>
            <p:cNvPr id="13317" name="Group 14"/>
            <p:cNvGrpSpPr>
              <a:grpSpLocks/>
            </p:cNvGrpSpPr>
            <p:nvPr/>
          </p:nvGrpSpPr>
          <p:grpSpPr bwMode="auto">
            <a:xfrm>
              <a:off x="1008" y="3216"/>
              <a:ext cx="4656" cy="432"/>
              <a:chOff x="960" y="3456"/>
              <a:chExt cx="4656" cy="432"/>
            </a:xfrm>
          </p:grpSpPr>
          <p:sp>
            <p:nvSpPr>
              <p:cNvPr id="13326" name="Rectangle 4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4656" cy="432"/>
              </a:xfrm>
              <a:prstGeom prst="rect">
                <a:avLst/>
              </a:prstGeom>
              <a:solidFill>
                <a:srgbClr val="FF99CC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7" name="Line 5"/>
              <p:cNvSpPr>
                <a:spLocks noChangeShapeType="1"/>
              </p:cNvSpPr>
              <p:nvPr/>
            </p:nvSpPr>
            <p:spPr bwMode="auto">
              <a:xfrm>
                <a:off x="148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8" name="Line 6"/>
              <p:cNvSpPr>
                <a:spLocks noChangeShapeType="1"/>
              </p:cNvSpPr>
              <p:nvPr/>
            </p:nvSpPr>
            <p:spPr bwMode="auto">
              <a:xfrm>
                <a:off x="196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9" name="Line 7"/>
              <p:cNvSpPr>
                <a:spLocks noChangeShapeType="1"/>
              </p:cNvSpPr>
              <p:nvPr/>
            </p:nvSpPr>
            <p:spPr bwMode="auto">
              <a:xfrm>
                <a:off x="2400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0" name="Line 8"/>
              <p:cNvSpPr>
                <a:spLocks noChangeShapeType="1"/>
              </p:cNvSpPr>
              <p:nvPr/>
            </p:nvSpPr>
            <p:spPr bwMode="auto">
              <a:xfrm>
                <a:off x="2832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1" name="Line 9"/>
              <p:cNvSpPr>
                <a:spLocks noChangeShapeType="1"/>
              </p:cNvSpPr>
              <p:nvPr/>
            </p:nvSpPr>
            <p:spPr bwMode="auto">
              <a:xfrm>
                <a:off x="3264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2" name="Line 10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3" name="Line 11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4" name="Line 12"/>
              <p:cNvSpPr>
                <a:spLocks noChangeShapeType="1"/>
              </p:cNvSpPr>
              <p:nvPr/>
            </p:nvSpPr>
            <p:spPr bwMode="auto">
              <a:xfrm>
                <a:off x="460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5" name="Line 13"/>
              <p:cNvSpPr>
                <a:spLocks noChangeShapeType="1"/>
              </p:cNvSpPr>
              <p:nvPr/>
            </p:nvSpPr>
            <p:spPr bwMode="auto">
              <a:xfrm>
                <a:off x="5040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2208" y="3792"/>
              <a:ext cx="20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10 bytes of space</a:t>
              </a:r>
            </a:p>
          </p:txBody>
        </p:sp>
        <p:grpSp>
          <p:nvGrpSpPr>
            <p:cNvPr id="13319" name="Group 22"/>
            <p:cNvGrpSpPr>
              <a:grpSpLocks/>
            </p:cNvGrpSpPr>
            <p:nvPr/>
          </p:nvGrpSpPr>
          <p:grpSpPr bwMode="auto">
            <a:xfrm>
              <a:off x="144" y="2256"/>
              <a:ext cx="864" cy="1152"/>
              <a:chOff x="144" y="2256"/>
              <a:chExt cx="864" cy="1152"/>
            </a:xfrm>
          </p:grpSpPr>
          <p:sp>
            <p:nvSpPr>
              <p:cNvPr id="13322" name="Rectangle 16"/>
              <p:cNvSpPr>
                <a:spLocks noChangeArrowheads="1"/>
              </p:cNvSpPr>
              <p:nvPr/>
            </p:nvSpPr>
            <p:spPr bwMode="auto">
              <a:xfrm>
                <a:off x="144" y="2256"/>
                <a:ext cx="768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3" name="Oval 17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384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4" name="Line 18"/>
              <p:cNvSpPr>
                <a:spLocks noChangeShapeType="1"/>
              </p:cNvSpPr>
              <p:nvPr/>
            </p:nvSpPr>
            <p:spPr bwMode="auto">
              <a:xfrm>
                <a:off x="480" y="2448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5" name="Line 19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528" cy="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3320" name="Text Box 20"/>
            <p:cNvSpPr txBox="1">
              <a:spLocks noChangeArrowheads="1"/>
            </p:cNvSpPr>
            <p:nvPr/>
          </p:nvSpPr>
          <p:spPr bwMode="auto">
            <a:xfrm>
              <a:off x="912" y="2256"/>
              <a:ext cx="4608" cy="7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>
                  <a:solidFill>
                    <a:srgbClr val="006600"/>
                  </a:solidFill>
                </a:rPr>
                <a:t>cptr  pointer holding the address of the first   </a:t>
              </a:r>
            </a:p>
            <a:p>
              <a:pPr>
                <a:spcBef>
                  <a:spcPct val="50000"/>
                </a:spcBef>
              </a:pPr>
              <a:r>
                <a:rPr lang="en-US" sz="2800" b="0">
                  <a:solidFill>
                    <a:srgbClr val="006600"/>
                  </a:solidFill>
                </a:rPr>
                <a:t>        byte of the array of 10 elements</a:t>
              </a:r>
            </a:p>
          </p:txBody>
        </p:sp>
        <p:sp>
          <p:nvSpPr>
            <p:cNvPr id="13321" name="Text Box 21"/>
            <p:cNvSpPr txBox="1">
              <a:spLocks noChangeArrowheads="1"/>
            </p:cNvSpPr>
            <p:nvPr/>
          </p:nvSpPr>
          <p:spPr bwMode="auto">
            <a:xfrm>
              <a:off x="1056" y="3283"/>
              <a:ext cx="446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Verdana" pitchFamily="34" charset="0"/>
                </a:rPr>
                <a:t>?     ?    ?  ?    ?   ?   ?    ?   ?  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dirty="0" smtClean="0">
                <a:solidFill>
                  <a:srgbClr val="0000FF"/>
                </a:solidFill>
              </a:rPr>
              <a:t>Allocating memory for a </a:t>
            </a:r>
            <a:r>
              <a:rPr lang="en-IE" dirty="0" err="1" smtClean="0">
                <a:solidFill>
                  <a:srgbClr val="0000FF"/>
                </a:solidFill>
              </a:rPr>
              <a:t>struct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GB" b="0" dirty="0"/>
              <a:t>You can also allocate memory for a </a:t>
            </a:r>
            <a:r>
              <a:rPr lang="en-GB" b="0" dirty="0" err="1"/>
              <a:t>struct</a:t>
            </a:r>
            <a:r>
              <a:rPr lang="en-GB" b="0" dirty="0" smtClean="0"/>
              <a:t>.</a:t>
            </a:r>
          </a:p>
          <a:p>
            <a:pPr algn="just">
              <a:buFont typeface="Wingdings" pitchFamily="2" charset="2"/>
              <a:buNone/>
            </a:pPr>
            <a:endParaRPr lang="en-GB" b="0" dirty="0"/>
          </a:p>
          <a:p>
            <a:pPr algn="just">
              <a:buFont typeface="Wingdings" pitchFamily="2" charset="2"/>
              <a:buNone/>
            </a:pPr>
            <a:r>
              <a:rPr lang="en-GB" b="0" dirty="0">
                <a:latin typeface="+mj-lt"/>
              </a:rPr>
              <a:t>Example</a:t>
            </a:r>
            <a:r>
              <a:rPr lang="en-IE" b="0" dirty="0">
                <a:latin typeface="+mj-lt"/>
              </a:rPr>
              <a:t>:</a:t>
            </a:r>
          </a:p>
          <a:p>
            <a:pPr algn="just">
              <a:buFont typeface="Wingdings" pitchFamily="2" charset="2"/>
              <a:buNone/>
            </a:pPr>
            <a:r>
              <a:rPr lang="en-IE" b="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IE" b="0" dirty="0">
                <a:solidFill>
                  <a:srgbClr val="0070C0"/>
                </a:solidFill>
                <a:latin typeface="+mj-lt"/>
              </a:rPr>
              <a:t> node *</a:t>
            </a:r>
            <a:r>
              <a:rPr lang="en-IE" b="0" dirty="0" err="1">
                <a:solidFill>
                  <a:srgbClr val="0070C0"/>
                </a:solidFill>
                <a:latin typeface="+mj-lt"/>
              </a:rPr>
              <a:t>newPtr</a:t>
            </a:r>
            <a:r>
              <a:rPr lang="en-IE" b="0" dirty="0">
                <a:solidFill>
                  <a:srgbClr val="0070C0"/>
                </a:solidFill>
                <a:latin typeface="+mj-lt"/>
              </a:rPr>
              <a:t>;</a:t>
            </a:r>
            <a:endParaRPr lang="en-GB" b="0" dirty="0">
              <a:solidFill>
                <a:srgbClr val="0070C0"/>
              </a:solidFill>
              <a:latin typeface="+mj-lt"/>
            </a:endParaRPr>
          </a:p>
          <a:p>
            <a:pPr algn="just">
              <a:buFont typeface="Wingdings" pitchFamily="2" charset="2"/>
              <a:buNone/>
            </a:pPr>
            <a:r>
              <a:rPr lang="en-GB" b="0" dirty="0" err="1">
                <a:solidFill>
                  <a:srgbClr val="0070C0"/>
                </a:solidFill>
                <a:latin typeface="+mj-lt"/>
              </a:rPr>
              <a:t>newPtr</a:t>
            </a:r>
            <a:r>
              <a:rPr lang="en-GB" b="0" dirty="0">
                <a:solidFill>
                  <a:srgbClr val="0070C0"/>
                </a:solidFill>
                <a:latin typeface="+mj-lt"/>
              </a:rPr>
              <a:t> = </a:t>
            </a:r>
            <a:r>
              <a:rPr lang="en-IE" b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IE" b="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IE" b="0" dirty="0">
                <a:solidFill>
                  <a:srgbClr val="0070C0"/>
                </a:solidFill>
                <a:latin typeface="+mj-lt"/>
              </a:rPr>
              <a:t> node *)</a:t>
            </a:r>
            <a:r>
              <a:rPr lang="en-GB" b="0" dirty="0" err="1">
                <a:solidFill>
                  <a:srgbClr val="0070C0"/>
                </a:solidFill>
                <a:latin typeface="+mj-lt"/>
              </a:rPr>
              <a:t>malloc</a:t>
            </a:r>
            <a:r>
              <a:rPr lang="en-GB" b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GB" b="0" dirty="0" err="1">
                <a:solidFill>
                  <a:srgbClr val="0070C0"/>
                </a:solidFill>
                <a:latin typeface="+mj-lt"/>
              </a:rPr>
              <a:t>sizeof</a:t>
            </a:r>
            <a:r>
              <a:rPr lang="en-GB" b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GB" b="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GB" b="0" dirty="0">
                <a:solidFill>
                  <a:srgbClr val="0070C0"/>
                </a:solidFill>
                <a:latin typeface="+mj-lt"/>
              </a:rPr>
              <a:t> node</a:t>
            </a:r>
            <a:r>
              <a:rPr lang="en-GB" b="0" dirty="0" smtClean="0">
                <a:solidFill>
                  <a:srgbClr val="0070C0"/>
                </a:solidFill>
                <a:latin typeface="+mj-lt"/>
              </a:rPr>
              <a:t>));</a:t>
            </a:r>
          </a:p>
          <a:p>
            <a:pPr algn="just">
              <a:buFont typeface="Wingdings" pitchFamily="2" charset="2"/>
              <a:buNone/>
            </a:pPr>
            <a:endParaRPr lang="en-GB" b="0" dirty="0">
              <a:solidFill>
                <a:srgbClr val="0070C0"/>
              </a:solidFill>
              <a:latin typeface="+mj-lt"/>
            </a:endParaRPr>
          </a:p>
          <a:p>
            <a:pPr algn="just">
              <a:buFont typeface="Wingdings" pitchFamily="2" charset="2"/>
              <a:buNone/>
            </a:pPr>
            <a:r>
              <a:rPr lang="en-GB" b="0" dirty="0" smtClean="0">
                <a:latin typeface="+mj-lt"/>
              </a:rPr>
              <a:t>Memory </a:t>
            </a:r>
            <a:r>
              <a:rPr lang="en-GB" b="0" dirty="0">
                <a:latin typeface="+mj-lt"/>
              </a:rPr>
              <a:t>allocated with </a:t>
            </a:r>
            <a:r>
              <a:rPr lang="en-GB" b="0" dirty="0" err="1">
                <a:latin typeface="+mj-lt"/>
              </a:rPr>
              <a:t>malloc</a:t>
            </a:r>
            <a:r>
              <a:rPr lang="en-IE" b="0" dirty="0">
                <a:latin typeface="+mj-lt"/>
              </a:rPr>
              <a:t>()</a:t>
            </a:r>
            <a:r>
              <a:rPr lang="en-GB" b="0" dirty="0">
                <a:latin typeface="+mj-lt"/>
              </a:rPr>
              <a:t> lasts as long as </a:t>
            </a:r>
            <a:r>
              <a:rPr lang="en-GB" b="0" dirty="0" smtClean="0">
                <a:latin typeface="+mj-lt"/>
              </a:rPr>
              <a:t>you</a:t>
            </a:r>
          </a:p>
          <a:p>
            <a:pPr algn="just">
              <a:buFont typeface="Wingdings" pitchFamily="2" charset="2"/>
              <a:buNone/>
            </a:pPr>
            <a:r>
              <a:rPr lang="en-GB" b="0" dirty="0" smtClean="0">
                <a:latin typeface="+mj-lt"/>
              </a:rPr>
              <a:t> </a:t>
            </a:r>
            <a:r>
              <a:rPr lang="en-GB" b="0" dirty="0">
                <a:latin typeface="+mj-lt"/>
              </a:rPr>
              <a:t>want it to</a:t>
            </a:r>
            <a:r>
              <a:rPr lang="en-GB" b="0" dirty="0" smtClean="0">
                <a:latin typeface="+mj-lt"/>
              </a:rPr>
              <a:t>.</a:t>
            </a:r>
            <a:endParaRPr lang="en-IE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324600" cy="9906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Important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191000"/>
          </a:xfrm>
        </p:spPr>
        <p:txBody>
          <a:bodyPr/>
          <a:lstStyle/>
          <a:p>
            <a:pPr eaLnBrk="1" hangingPunct="1"/>
            <a:r>
              <a:rPr lang="en-US" sz="2400" b="0" dirty="0" smtClean="0"/>
              <a:t>The storage space allocated dynamically has </a:t>
            </a:r>
            <a:r>
              <a:rPr lang="en-US" sz="2400" b="0" dirty="0" smtClean="0">
                <a:solidFill>
                  <a:srgbClr val="FF00FF"/>
                </a:solidFill>
              </a:rPr>
              <a:t>NO</a:t>
            </a:r>
            <a:r>
              <a:rPr lang="en-US" sz="2400" b="0" dirty="0" smtClean="0"/>
              <a:t> name and therefore its contents are accessed </a:t>
            </a:r>
            <a:r>
              <a:rPr lang="en-US" sz="2400" b="0" dirty="0" smtClean="0">
                <a:solidFill>
                  <a:srgbClr val="FF00FF"/>
                </a:solidFill>
              </a:rPr>
              <a:t>ONLY</a:t>
            </a:r>
            <a:r>
              <a:rPr lang="en-US" sz="2400" b="0" dirty="0" smtClean="0"/>
              <a:t> through a pointer. </a:t>
            </a:r>
          </a:p>
          <a:p>
            <a:pPr eaLnBrk="1" hangingPunct="1"/>
            <a:endParaRPr lang="en-US" sz="1600" b="0" dirty="0" smtClean="0"/>
          </a:p>
          <a:p>
            <a:pPr eaLnBrk="1" hangingPunct="1"/>
            <a:r>
              <a:rPr lang="en-US" sz="2400" b="0" dirty="0" err="1" smtClean="0"/>
              <a:t>malloc</a:t>
            </a:r>
            <a:r>
              <a:rPr lang="en-US" sz="2400" b="0" dirty="0" smtClean="0"/>
              <a:t>() allocates blocks of </a:t>
            </a:r>
            <a:r>
              <a:rPr lang="en-US" sz="2400" b="0" dirty="0" smtClean="0">
                <a:solidFill>
                  <a:srgbClr val="FF00FF"/>
                </a:solidFill>
              </a:rPr>
              <a:t>contiguous </a:t>
            </a:r>
            <a:r>
              <a:rPr lang="en-US" sz="2400" b="0" dirty="0" smtClean="0"/>
              <a:t>memory locations.</a:t>
            </a:r>
          </a:p>
          <a:p>
            <a:pPr eaLnBrk="1" hangingPunct="1"/>
            <a:endParaRPr lang="en-US" sz="1600" b="0" dirty="0" smtClean="0"/>
          </a:p>
          <a:p>
            <a:pPr eaLnBrk="1" hangingPunct="1"/>
            <a:r>
              <a:rPr lang="en-US" sz="2400" b="0" dirty="0" smtClean="0"/>
              <a:t>If allocation fails due to in sufficient space, it returns </a:t>
            </a:r>
            <a:r>
              <a:rPr lang="en-US" sz="2400" b="0" dirty="0" smtClean="0">
                <a:solidFill>
                  <a:srgbClr val="FF00FF"/>
                </a:solidFill>
              </a:rPr>
              <a:t>NULL pointer</a:t>
            </a:r>
            <a:r>
              <a:rPr lang="en-US" sz="2400" b="0" dirty="0" smtClean="0"/>
              <a:t>. Thus when ever we allocate memory it should be </a:t>
            </a:r>
            <a:r>
              <a:rPr lang="en-US" sz="2400" b="0" dirty="0" smtClean="0">
                <a:solidFill>
                  <a:srgbClr val="FF00FF"/>
                </a:solidFill>
              </a:rPr>
              <a:t>checked whether the memory has assigned successfully or not.</a:t>
            </a:r>
            <a:r>
              <a:rPr lang="en-US" sz="2400" b="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Visualization</a:t>
            </a: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1371600" y="4343400"/>
            <a:ext cx="7391400" cy="685800"/>
            <a:chOff x="960" y="3456"/>
            <a:chExt cx="4656" cy="432"/>
          </a:xfrm>
        </p:grpSpPr>
        <p:sp>
          <p:nvSpPr>
            <p:cNvPr id="15371" name="Rectangle 5"/>
            <p:cNvSpPr>
              <a:spLocks noChangeArrowheads="1"/>
            </p:cNvSpPr>
            <p:nvPr/>
          </p:nvSpPr>
          <p:spPr bwMode="auto">
            <a:xfrm>
              <a:off x="960" y="3456"/>
              <a:ext cx="4656" cy="432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>
              <a:off x="1488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3" name="Line 7"/>
            <p:cNvSpPr>
              <a:spLocks noChangeShapeType="1"/>
            </p:cNvSpPr>
            <p:nvPr/>
          </p:nvSpPr>
          <p:spPr bwMode="auto">
            <a:xfrm>
              <a:off x="1968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4" name="Line 8"/>
            <p:cNvSpPr>
              <a:spLocks noChangeShapeType="1"/>
            </p:cNvSpPr>
            <p:nvPr/>
          </p:nvSpPr>
          <p:spPr bwMode="auto">
            <a:xfrm>
              <a:off x="2400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5" name="Line 9"/>
            <p:cNvSpPr>
              <a:spLocks noChangeShapeType="1"/>
            </p:cNvSpPr>
            <p:nvPr/>
          </p:nvSpPr>
          <p:spPr bwMode="auto">
            <a:xfrm>
              <a:off x="2832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6" name="Line 10"/>
            <p:cNvSpPr>
              <a:spLocks noChangeShapeType="1"/>
            </p:cNvSpPr>
            <p:nvPr/>
          </p:nvSpPr>
          <p:spPr bwMode="auto">
            <a:xfrm>
              <a:off x="3264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7" name="Line 11"/>
            <p:cNvSpPr>
              <a:spLocks noChangeShapeType="1"/>
            </p:cNvSpPr>
            <p:nvPr/>
          </p:nvSpPr>
          <p:spPr bwMode="auto">
            <a:xfrm>
              <a:off x="3696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8" name="Line 12"/>
            <p:cNvSpPr>
              <a:spLocks noChangeShapeType="1"/>
            </p:cNvSpPr>
            <p:nvPr/>
          </p:nvSpPr>
          <p:spPr bwMode="auto">
            <a:xfrm>
              <a:off x="4176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9" name="Line 13"/>
            <p:cNvSpPr>
              <a:spLocks noChangeShapeType="1"/>
            </p:cNvSpPr>
            <p:nvPr/>
          </p:nvSpPr>
          <p:spPr bwMode="auto">
            <a:xfrm>
              <a:off x="4608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80" name="Line 14"/>
            <p:cNvSpPr>
              <a:spLocks noChangeShapeType="1"/>
            </p:cNvSpPr>
            <p:nvPr/>
          </p:nvSpPr>
          <p:spPr bwMode="auto">
            <a:xfrm>
              <a:off x="5040" y="345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364" name="Text Box 15"/>
          <p:cNvSpPr txBox="1">
            <a:spLocks noChangeArrowheads="1"/>
          </p:cNvSpPr>
          <p:nvPr/>
        </p:nvSpPr>
        <p:spPr bwMode="auto">
          <a:xfrm>
            <a:off x="304800" y="1949450"/>
            <a:ext cx="7162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If size = 10 =&gt; 20 bytes will be allocated.  </a:t>
            </a:r>
          </a:p>
        </p:txBody>
      </p: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457200" y="2895600"/>
            <a:ext cx="838200" cy="1828800"/>
            <a:chOff x="144" y="2256"/>
            <a:chExt cx="864" cy="1152"/>
          </a:xfrm>
        </p:grpSpPr>
        <p:sp>
          <p:nvSpPr>
            <p:cNvPr id="15367" name="Rectangle 17"/>
            <p:cNvSpPr>
              <a:spLocks noChangeArrowheads="1"/>
            </p:cNvSpPr>
            <p:nvPr/>
          </p:nvSpPr>
          <p:spPr bwMode="auto">
            <a:xfrm>
              <a:off x="144" y="2256"/>
              <a:ext cx="768" cy="43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8" name="Oval 18"/>
            <p:cNvSpPr>
              <a:spLocks noChangeArrowheads="1"/>
            </p:cNvSpPr>
            <p:nvPr/>
          </p:nvSpPr>
          <p:spPr bwMode="auto">
            <a:xfrm>
              <a:off x="288" y="2352"/>
              <a:ext cx="384" cy="192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Line 19"/>
            <p:cNvSpPr>
              <a:spLocks noChangeShapeType="1"/>
            </p:cNvSpPr>
            <p:nvPr/>
          </p:nvSpPr>
          <p:spPr bwMode="auto">
            <a:xfrm>
              <a:off x="480" y="2448"/>
              <a:ext cx="0" cy="9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0" name="Line 20"/>
            <p:cNvSpPr>
              <a:spLocks noChangeShapeType="1"/>
            </p:cNvSpPr>
            <p:nvPr/>
          </p:nvSpPr>
          <p:spPr bwMode="auto">
            <a:xfrm>
              <a:off x="480" y="3408"/>
              <a:ext cx="52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366" name="Text Box 21"/>
          <p:cNvSpPr txBox="1">
            <a:spLocks noChangeArrowheads="1"/>
          </p:cNvSpPr>
          <p:nvPr/>
        </p:nvSpPr>
        <p:spPr bwMode="auto">
          <a:xfrm>
            <a:off x="1371600" y="2711450"/>
            <a:ext cx="77724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6600"/>
                </a:solidFill>
              </a:rPr>
              <a:t>Integer pointer </a:t>
            </a:r>
            <a:r>
              <a:rPr lang="en-US" sz="2800">
                <a:solidFill>
                  <a:srgbClr val="800000"/>
                </a:solidFill>
              </a:rPr>
              <a:t>* table</a:t>
            </a:r>
            <a:r>
              <a:rPr lang="en-US" sz="2800">
                <a:solidFill>
                  <a:srgbClr val="006600"/>
                </a:solidFill>
              </a:rPr>
              <a:t> pointing to first element of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 eaLnBrk="1" hangingPunct="1"/>
            <a:r>
              <a:rPr lang="en-US" b="0" smtClean="0"/>
              <a:t>SOLUTION cont’d: Reading values in the array</a:t>
            </a:r>
          </a:p>
        </p:txBody>
      </p:sp>
      <p:sp>
        <p:nvSpPr>
          <p:cNvPr id="755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5105400"/>
          </a:xfrm>
          <a:solidFill>
            <a:schemeClr val="bg2"/>
          </a:solidFill>
          <a:ln w="57150">
            <a:solidFill>
              <a:srgbClr val="8000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0" smtClean="0">
                <a:solidFill>
                  <a:srgbClr val="FF0000"/>
                </a:solidFill>
              </a:rPr>
              <a:t>// reading values in array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/>
              <a:t>printf(“\n Input table value “);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/>
              <a:t>for( p= table; p&lt;table + size ; p++)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/>
              <a:t>  scanf(“%d”, p );  // no ampersand as p is pointer </a:t>
            </a:r>
          </a:p>
          <a:p>
            <a:pPr eaLnBrk="1" hangingPunct="1">
              <a:buFont typeface="Wingdings" pitchFamily="2" charset="2"/>
              <a:buNone/>
            </a:pPr>
            <a:endParaRPr lang="en-US" sz="1600" b="0" smtClean="0"/>
          </a:p>
          <a:p>
            <a:pPr eaLnBrk="1" hangingPunct="1">
              <a:buFont typeface="Wingdings" pitchFamily="2" charset="2"/>
              <a:buNone/>
            </a:pPr>
            <a:r>
              <a:rPr lang="en-US" b="0" smtClean="0">
                <a:solidFill>
                  <a:srgbClr val="FF0000"/>
                </a:solidFill>
              </a:rPr>
              <a:t>// printing values of array in reverse order</a:t>
            </a:r>
            <a:r>
              <a:rPr lang="en-US" b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/>
              <a:t>for( p = table+size – 1 ; p &gt;= table ; p--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/>
              <a:t>   printf(“%d”, *p);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Visualization</a:t>
            </a:r>
          </a:p>
        </p:txBody>
      </p:sp>
      <p:grpSp>
        <p:nvGrpSpPr>
          <p:cNvPr id="17411" name="Group 25"/>
          <p:cNvGrpSpPr>
            <a:grpSpLocks/>
          </p:cNvGrpSpPr>
          <p:nvPr/>
        </p:nvGrpSpPr>
        <p:grpSpPr bwMode="auto">
          <a:xfrm>
            <a:off x="304800" y="1828800"/>
            <a:ext cx="8305800" cy="1828800"/>
            <a:chOff x="288" y="1824"/>
            <a:chExt cx="5232" cy="1344"/>
          </a:xfrm>
        </p:grpSpPr>
        <p:grpSp>
          <p:nvGrpSpPr>
            <p:cNvPr id="17432" name="Group 4"/>
            <p:cNvGrpSpPr>
              <a:grpSpLocks/>
            </p:cNvGrpSpPr>
            <p:nvPr/>
          </p:nvGrpSpPr>
          <p:grpSpPr bwMode="auto">
            <a:xfrm>
              <a:off x="864" y="2736"/>
              <a:ext cx="4656" cy="432"/>
              <a:chOff x="960" y="3456"/>
              <a:chExt cx="4656" cy="432"/>
            </a:xfrm>
          </p:grpSpPr>
          <p:sp>
            <p:nvSpPr>
              <p:cNvPr id="17438" name="Rectangle 5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4656" cy="432"/>
              </a:xfrm>
              <a:prstGeom prst="rect">
                <a:avLst/>
              </a:prstGeom>
              <a:solidFill>
                <a:srgbClr val="FF99CC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39" name="Line 6"/>
              <p:cNvSpPr>
                <a:spLocks noChangeShapeType="1"/>
              </p:cNvSpPr>
              <p:nvPr/>
            </p:nvSpPr>
            <p:spPr bwMode="auto">
              <a:xfrm>
                <a:off x="148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0" name="Line 7"/>
              <p:cNvSpPr>
                <a:spLocks noChangeShapeType="1"/>
              </p:cNvSpPr>
              <p:nvPr/>
            </p:nvSpPr>
            <p:spPr bwMode="auto">
              <a:xfrm>
                <a:off x="196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1" name="Line 8"/>
              <p:cNvSpPr>
                <a:spLocks noChangeShapeType="1"/>
              </p:cNvSpPr>
              <p:nvPr/>
            </p:nvSpPr>
            <p:spPr bwMode="auto">
              <a:xfrm>
                <a:off x="2400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2" name="Line 9"/>
              <p:cNvSpPr>
                <a:spLocks noChangeShapeType="1"/>
              </p:cNvSpPr>
              <p:nvPr/>
            </p:nvSpPr>
            <p:spPr bwMode="auto">
              <a:xfrm>
                <a:off x="2832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3" name="Line 10"/>
              <p:cNvSpPr>
                <a:spLocks noChangeShapeType="1"/>
              </p:cNvSpPr>
              <p:nvPr/>
            </p:nvSpPr>
            <p:spPr bwMode="auto">
              <a:xfrm>
                <a:off x="3264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4" name="Line 11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5" name="Line 12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6" name="Line 13"/>
              <p:cNvSpPr>
                <a:spLocks noChangeShapeType="1"/>
              </p:cNvSpPr>
              <p:nvPr/>
            </p:nvSpPr>
            <p:spPr bwMode="auto">
              <a:xfrm>
                <a:off x="460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7" name="Line 14"/>
              <p:cNvSpPr>
                <a:spLocks noChangeShapeType="1"/>
              </p:cNvSpPr>
              <p:nvPr/>
            </p:nvSpPr>
            <p:spPr bwMode="auto">
              <a:xfrm>
                <a:off x="5040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7433" name="Group 15"/>
            <p:cNvGrpSpPr>
              <a:grpSpLocks/>
            </p:cNvGrpSpPr>
            <p:nvPr/>
          </p:nvGrpSpPr>
          <p:grpSpPr bwMode="auto">
            <a:xfrm>
              <a:off x="288" y="1824"/>
              <a:ext cx="528" cy="1152"/>
              <a:chOff x="144" y="2256"/>
              <a:chExt cx="864" cy="1152"/>
            </a:xfrm>
          </p:grpSpPr>
          <p:sp>
            <p:nvSpPr>
              <p:cNvPr id="17434" name="Rectangle 16"/>
              <p:cNvSpPr>
                <a:spLocks noChangeArrowheads="1"/>
              </p:cNvSpPr>
              <p:nvPr/>
            </p:nvSpPr>
            <p:spPr bwMode="auto">
              <a:xfrm>
                <a:off x="144" y="2256"/>
                <a:ext cx="768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35" name="Oval 17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384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36" name="Line 18"/>
              <p:cNvSpPr>
                <a:spLocks noChangeShapeType="1"/>
              </p:cNvSpPr>
              <p:nvPr/>
            </p:nvSpPr>
            <p:spPr bwMode="auto">
              <a:xfrm>
                <a:off x="480" y="2448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7" name="Line 19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528" cy="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7412" name="Text Box 26"/>
          <p:cNvSpPr txBox="1">
            <a:spLocks noChangeArrowheads="1"/>
          </p:cNvSpPr>
          <p:nvPr/>
        </p:nvSpPr>
        <p:spPr bwMode="auto">
          <a:xfrm>
            <a:off x="1219200" y="1828800"/>
            <a:ext cx="2057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table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38200" y="3657600"/>
            <a:ext cx="1981200" cy="3200400"/>
            <a:chOff x="528" y="2304"/>
            <a:chExt cx="1248" cy="2016"/>
          </a:xfrm>
        </p:grpSpPr>
        <p:grpSp>
          <p:nvGrpSpPr>
            <p:cNvPr id="17427" name="Group 32"/>
            <p:cNvGrpSpPr>
              <a:grpSpLocks/>
            </p:cNvGrpSpPr>
            <p:nvPr/>
          </p:nvGrpSpPr>
          <p:grpSpPr bwMode="auto">
            <a:xfrm>
              <a:off x="768" y="3648"/>
              <a:ext cx="469" cy="432"/>
              <a:chOff x="288" y="2880"/>
              <a:chExt cx="469" cy="432"/>
            </a:xfrm>
          </p:grpSpPr>
          <p:sp>
            <p:nvSpPr>
              <p:cNvPr id="17430" name="Rectangle 28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469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31" name="Oval 29"/>
              <p:cNvSpPr>
                <a:spLocks noChangeArrowheads="1"/>
              </p:cNvSpPr>
              <p:nvPr/>
            </p:nvSpPr>
            <p:spPr bwMode="auto">
              <a:xfrm>
                <a:off x="376" y="2976"/>
                <a:ext cx="235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428" name="Line 34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3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9" name="Text Box 35"/>
            <p:cNvSpPr txBox="1">
              <a:spLocks noChangeArrowheads="1"/>
            </p:cNvSpPr>
            <p:nvPr/>
          </p:nvSpPr>
          <p:spPr bwMode="auto">
            <a:xfrm>
              <a:off x="528" y="4070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6600"/>
                  </a:solidFill>
                  <a:latin typeface="Verdana" pitchFamily="34" charset="0"/>
                </a:rPr>
                <a:t>pointer * p</a:t>
              </a:r>
            </a:p>
          </p:txBody>
        </p:sp>
      </p:grpSp>
      <p:sp>
        <p:nvSpPr>
          <p:cNvPr id="17414" name="Rectangle 36"/>
          <p:cNvSpPr>
            <a:spLocks noChangeArrowheads="1"/>
          </p:cNvSpPr>
          <p:nvPr/>
        </p:nvSpPr>
        <p:spPr bwMode="auto">
          <a:xfrm>
            <a:off x="3048000" y="1676400"/>
            <a:ext cx="5791200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0"/>
              <a:t>for( p= table; p&lt;table + size ; p++)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0"/>
              <a:t>  	scanf(“%d”, p );</a:t>
            </a: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14600" y="3657600"/>
            <a:ext cx="1981200" cy="3200400"/>
            <a:chOff x="528" y="2304"/>
            <a:chExt cx="1248" cy="2016"/>
          </a:xfrm>
        </p:grpSpPr>
        <p:grpSp>
          <p:nvGrpSpPr>
            <p:cNvPr id="17422" name="Group 39"/>
            <p:cNvGrpSpPr>
              <a:grpSpLocks/>
            </p:cNvGrpSpPr>
            <p:nvPr/>
          </p:nvGrpSpPr>
          <p:grpSpPr bwMode="auto">
            <a:xfrm>
              <a:off x="768" y="3648"/>
              <a:ext cx="469" cy="432"/>
              <a:chOff x="288" y="2880"/>
              <a:chExt cx="469" cy="432"/>
            </a:xfrm>
          </p:grpSpPr>
          <p:sp>
            <p:nvSpPr>
              <p:cNvPr id="17425" name="Rectangle 40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469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26" name="Oval 41"/>
              <p:cNvSpPr>
                <a:spLocks noChangeArrowheads="1"/>
              </p:cNvSpPr>
              <p:nvPr/>
            </p:nvSpPr>
            <p:spPr bwMode="auto">
              <a:xfrm>
                <a:off x="376" y="2976"/>
                <a:ext cx="235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423" name="Line 42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3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4" name="Text Box 43"/>
            <p:cNvSpPr txBox="1">
              <a:spLocks noChangeArrowheads="1"/>
            </p:cNvSpPr>
            <p:nvPr/>
          </p:nvSpPr>
          <p:spPr bwMode="auto">
            <a:xfrm>
              <a:off x="528" y="4070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6600"/>
                  </a:solidFill>
                  <a:latin typeface="Verdana" pitchFamily="34" charset="0"/>
                </a:rPr>
                <a:t>pointer * p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391400" y="3649663"/>
            <a:ext cx="1981200" cy="3200400"/>
            <a:chOff x="528" y="2304"/>
            <a:chExt cx="1248" cy="2016"/>
          </a:xfrm>
        </p:grpSpPr>
        <p:grpSp>
          <p:nvGrpSpPr>
            <p:cNvPr id="17417" name="Group 45"/>
            <p:cNvGrpSpPr>
              <a:grpSpLocks/>
            </p:cNvGrpSpPr>
            <p:nvPr/>
          </p:nvGrpSpPr>
          <p:grpSpPr bwMode="auto">
            <a:xfrm>
              <a:off x="768" y="3648"/>
              <a:ext cx="469" cy="432"/>
              <a:chOff x="288" y="2880"/>
              <a:chExt cx="469" cy="432"/>
            </a:xfrm>
          </p:grpSpPr>
          <p:sp>
            <p:nvSpPr>
              <p:cNvPr id="17420" name="Rectangle 46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469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21" name="Oval 47"/>
              <p:cNvSpPr>
                <a:spLocks noChangeArrowheads="1"/>
              </p:cNvSpPr>
              <p:nvPr/>
            </p:nvSpPr>
            <p:spPr bwMode="auto">
              <a:xfrm>
                <a:off x="376" y="2976"/>
                <a:ext cx="235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418" name="Line 48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3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9" name="Text Box 49"/>
            <p:cNvSpPr txBox="1">
              <a:spLocks noChangeArrowheads="1"/>
            </p:cNvSpPr>
            <p:nvPr/>
          </p:nvSpPr>
          <p:spPr bwMode="auto">
            <a:xfrm>
              <a:off x="528" y="4070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6600"/>
                  </a:solidFill>
                  <a:latin typeface="Verdana" pitchFamily="34" charset="0"/>
                </a:rPr>
                <a:t>pointer * 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Printing values in reverse order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304800" y="1828800"/>
            <a:ext cx="8305800" cy="1828800"/>
            <a:chOff x="288" y="1824"/>
            <a:chExt cx="5232" cy="1344"/>
          </a:xfrm>
        </p:grpSpPr>
        <p:grpSp>
          <p:nvGrpSpPr>
            <p:cNvPr id="18456" name="Group 5"/>
            <p:cNvGrpSpPr>
              <a:grpSpLocks/>
            </p:cNvGrpSpPr>
            <p:nvPr/>
          </p:nvGrpSpPr>
          <p:grpSpPr bwMode="auto">
            <a:xfrm>
              <a:off x="864" y="2736"/>
              <a:ext cx="4656" cy="432"/>
              <a:chOff x="960" y="3456"/>
              <a:chExt cx="4656" cy="432"/>
            </a:xfrm>
          </p:grpSpPr>
          <p:sp>
            <p:nvSpPr>
              <p:cNvPr id="18462" name="Rectangle 6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4656" cy="432"/>
              </a:xfrm>
              <a:prstGeom prst="rect">
                <a:avLst/>
              </a:prstGeom>
              <a:solidFill>
                <a:srgbClr val="FF99CC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63" name="Line 7"/>
              <p:cNvSpPr>
                <a:spLocks noChangeShapeType="1"/>
              </p:cNvSpPr>
              <p:nvPr/>
            </p:nvSpPr>
            <p:spPr bwMode="auto">
              <a:xfrm>
                <a:off x="148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4" name="Line 8"/>
              <p:cNvSpPr>
                <a:spLocks noChangeShapeType="1"/>
              </p:cNvSpPr>
              <p:nvPr/>
            </p:nvSpPr>
            <p:spPr bwMode="auto">
              <a:xfrm>
                <a:off x="196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5" name="Line 9"/>
              <p:cNvSpPr>
                <a:spLocks noChangeShapeType="1"/>
              </p:cNvSpPr>
              <p:nvPr/>
            </p:nvSpPr>
            <p:spPr bwMode="auto">
              <a:xfrm>
                <a:off x="2400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6" name="Line 10"/>
              <p:cNvSpPr>
                <a:spLocks noChangeShapeType="1"/>
              </p:cNvSpPr>
              <p:nvPr/>
            </p:nvSpPr>
            <p:spPr bwMode="auto">
              <a:xfrm>
                <a:off x="2832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7" name="Line 11"/>
              <p:cNvSpPr>
                <a:spLocks noChangeShapeType="1"/>
              </p:cNvSpPr>
              <p:nvPr/>
            </p:nvSpPr>
            <p:spPr bwMode="auto">
              <a:xfrm>
                <a:off x="3264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8" name="Line 12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9" name="Line 13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70" name="Line 14"/>
              <p:cNvSpPr>
                <a:spLocks noChangeShapeType="1"/>
              </p:cNvSpPr>
              <p:nvPr/>
            </p:nvSpPr>
            <p:spPr bwMode="auto">
              <a:xfrm>
                <a:off x="4608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71" name="Line 15"/>
              <p:cNvSpPr>
                <a:spLocks noChangeShapeType="1"/>
              </p:cNvSpPr>
              <p:nvPr/>
            </p:nvSpPr>
            <p:spPr bwMode="auto">
              <a:xfrm>
                <a:off x="5040" y="34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457" name="Group 16"/>
            <p:cNvGrpSpPr>
              <a:grpSpLocks/>
            </p:cNvGrpSpPr>
            <p:nvPr/>
          </p:nvGrpSpPr>
          <p:grpSpPr bwMode="auto">
            <a:xfrm>
              <a:off x="288" y="1824"/>
              <a:ext cx="528" cy="1152"/>
              <a:chOff x="144" y="2256"/>
              <a:chExt cx="864" cy="1152"/>
            </a:xfrm>
          </p:grpSpPr>
          <p:sp>
            <p:nvSpPr>
              <p:cNvPr id="18458" name="Rectangle 17"/>
              <p:cNvSpPr>
                <a:spLocks noChangeArrowheads="1"/>
              </p:cNvSpPr>
              <p:nvPr/>
            </p:nvSpPr>
            <p:spPr bwMode="auto">
              <a:xfrm>
                <a:off x="144" y="2256"/>
                <a:ext cx="768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59" name="Oval 18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384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60" name="Line 19"/>
              <p:cNvSpPr>
                <a:spLocks noChangeShapeType="1"/>
              </p:cNvSpPr>
              <p:nvPr/>
            </p:nvSpPr>
            <p:spPr bwMode="auto">
              <a:xfrm>
                <a:off x="480" y="2448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461" name="Line 20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528" cy="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8436" name="Text Box 21"/>
          <p:cNvSpPr txBox="1">
            <a:spLocks noChangeArrowheads="1"/>
          </p:cNvSpPr>
          <p:nvPr/>
        </p:nvSpPr>
        <p:spPr bwMode="auto">
          <a:xfrm>
            <a:off x="1066800" y="1889125"/>
            <a:ext cx="2057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6600"/>
                </a:solidFill>
              </a:rPr>
              <a:t>* table</a:t>
            </a:r>
          </a:p>
        </p:txBody>
      </p:sp>
      <p:sp>
        <p:nvSpPr>
          <p:cNvPr id="18437" name="Rectangle 23"/>
          <p:cNvSpPr>
            <a:spLocks noChangeArrowheads="1"/>
          </p:cNvSpPr>
          <p:nvPr/>
        </p:nvSpPr>
        <p:spPr bwMode="auto">
          <a:xfrm>
            <a:off x="2667000" y="1371600"/>
            <a:ext cx="6477000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0"/>
              <a:t>for( p = table+size – 1 ; p &gt;= table ; p-- 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0"/>
              <a:t>printf(“ %d stored at address %u”,*p, p);  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467600" y="3657600"/>
            <a:ext cx="1981200" cy="3200400"/>
            <a:chOff x="528" y="2304"/>
            <a:chExt cx="1248" cy="2016"/>
          </a:xfrm>
        </p:grpSpPr>
        <p:grpSp>
          <p:nvGrpSpPr>
            <p:cNvPr id="18451" name="Group 25"/>
            <p:cNvGrpSpPr>
              <a:grpSpLocks/>
            </p:cNvGrpSpPr>
            <p:nvPr/>
          </p:nvGrpSpPr>
          <p:grpSpPr bwMode="auto">
            <a:xfrm>
              <a:off x="768" y="3648"/>
              <a:ext cx="469" cy="432"/>
              <a:chOff x="288" y="2880"/>
              <a:chExt cx="469" cy="432"/>
            </a:xfrm>
          </p:grpSpPr>
          <p:sp>
            <p:nvSpPr>
              <p:cNvPr id="18454" name="Rectangle 26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469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55" name="Oval 27"/>
              <p:cNvSpPr>
                <a:spLocks noChangeArrowheads="1"/>
              </p:cNvSpPr>
              <p:nvPr/>
            </p:nvSpPr>
            <p:spPr bwMode="auto">
              <a:xfrm>
                <a:off x="376" y="2976"/>
                <a:ext cx="235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452" name="Line 28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3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53" name="Text Box 29"/>
            <p:cNvSpPr txBox="1">
              <a:spLocks noChangeArrowheads="1"/>
            </p:cNvSpPr>
            <p:nvPr/>
          </p:nvSpPr>
          <p:spPr bwMode="auto">
            <a:xfrm>
              <a:off x="528" y="4070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6600"/>
                  </a:solidFill>
                  <a:latin typeface="Verdana" pitchFamily="34" charset="0"/>
                </a:rPr>
                <a:t>pointer * p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943600" y="3657600"/>
            <a:ext cx="1981200" cy="2514600"/>
            <a:chOff x="528" y="2304"/>
            <a:chExt cx="1248" cy="2016"/>
          </a:xfrm>
        </p:grpSpPr>
        <p:grpSp>
          <p:nvGrpSpPr>
            <p:cNvPr id="18446" name="Group 31"/>
            <p:cNvGrpSpPr>
              <a:grpSpLocks/>
            </p:cNvGrpSpPr>
            <p:nvPr/>
          </p:nvGrpSpPr>
          <p:grpSpPr bwMode="auto">
            <a:xfrm>
              <a:off x="768" y="3648"/>
              <a:ext cx="469" cy="432"/>
              <a:chOff x="288" y="2880"/>
              <a:chExt cx="469" cy="432"/>
            </a:xfrm>
          </p:grpSpPr>
          <p:sp>
            <p:nvSpPr>
              <p:cNvPr id="18449" name="Rectangle 32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469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50" name="Oval 33"/>
              <p:cNvSpPr>
                <a:spLocks noChangeArrowheads="1"/>
              </p:cNvSpPr>
              <p:nvPr/>
            </p:nvSpPr>
            <p:spPr bwMode="auto">
              <a:xfrm>
                <a:off x="376" y="2976"/>
                <a:ext cx="235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447" name="Line 34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3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8" name="Text Box 35"/>
            <p:cNvSpPr txBox="1">
              <a:spLocks noChangeArrowheads="1"/>
            </p:cNvSpPr>
            <p:nvPr/>
          </p:nvSpPr>
          <p:spPr bwMode="auto">
            <a:xfrm>
              <a:off x="528" y="4070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  <a:latin typeface="Verdana" pitchFamily="34" charset="0"/>
                </a:rPr>
                <a:t>pointer * p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914400" y="3649663"/>
            <a:ext cx="1981200" cy="3200400"/>
            <a:chOff x="528" y="2304"/>
            <a:chExt cx="1248" cy="2016"/>
          </a:xfrm>
        </p:grpSpPr>
        <p:grpSp>
          <p:nvGrpSpPr>
            <p:cNvPr id="18441" name="Group 37"/>
            <p:cNvGrpSpPr>
              <a:grpSpLocks/>
            </p:cNvGrpSpPr>
            <p:nvPr/>
          </p:nvGrpSpPr>
          <p:grpSpPr bwMode="auto">
            <a:xfrm>
              <a:off x="768" y="3648"/>
              <a:ext cx="469" cy="432"/>
              <a:chOff x="288" y="2880"/>
              <a:chExt cx="469" cy="432"/>
            </a:xfrm>
          </p:grpSpPr>
          <p:sp>
            <p:nvSpPr>
              <p:cNvPr id="18444" name="Rectangle 38"/>
              <p:cNvSpPr>
                <a:spLocks noChangeArrowheads="1"/>
              </p:cNvSpPr>
              <p:nvPr/>
            </p:nvSpPr>
            <p:spPr bwMode="auto">
              <a:xfrm>
                <a:off x="288" y="2880"/>
                <a:ext cx="469" cy="43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45" name="Oval 39"/>
              <p:cNvSpPr>
                <a:spLocks noChangeArrowheads="1"/>
              </p:cNvSpPr>
              <p:nvPr/>
            </p:nvSpPr>
            <p:spPr bwMode="auto">
              <a:xfrm>
                <a:off x="376" y="2976"/>
                <a:ext cx="235" cy="19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442" name="Line 40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3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3" name="Text Box 41"/>
            <p:cNvSpPr txBox="1">
              <a:spLocks noChangeArrowheads="1"/>
            </p:cNvSpPr>
            <p:nvPr/>
          </p:nvSpPr>
          <p:spPr bwMode="auto">
            <a:xfrm>
              <a:off x="528" y="4070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6600"/>
                  </a:solidFill>
                  <a:latin typeface="Verdana" pitchFamily="34" charset="0"/>
                </a:rPr>
                <a:t>pointer * 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6106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What is the size of array ?  </a:t>
            </a:r>
            <a:r>
              <a:rPr lang="en-US" smtClean="0">
                <a:solidFill>
                  <a:srgbClr val="FF0000"/>
                </a:solidFill>
              </a:rPr>
              <a:t>5 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Address of first byte : </a:t>
            </a:r>
            <a:r>
              <a:rPr lang="en-US" smtClean="0">
                <a:solidFill>
                  <a:srgbClr val="FF0000"/>
                </a:solidFill>
              </a:rPr>
              <a:t>2262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Input values: </a:t>
            </a:r>
            <a:r>
              <a:rPr lang="en-US" smtClean="0">
                <a:solidFill>
                  <a:srgbClr val="FF0000"/>
                </a:solidFill>
              </a:rPr>
              <a:t>11 12 13 14 15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OUTPUT values in reverse order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15 stored at address 2270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14 stored at address 2268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13 stored at address 2266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12 stored at address 2264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11 stored at address 2262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calloc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b="0" dirty="0" smtClean="0"/>
              <a:t>while </a:t>
            </a:r>
            <a:r>
              <a:rPr lang="en-US" b="0" dirty="0" err="1" smtClean="0"/>
              <a:t>malloc</a:t>
            </a:r>
            <a:r>
              <a:rPr lang="en-US" b="0" dirty="0" smtClean="0"/>
              <a:t>() allocates single block of storage, </a:t>
            </a:r>
            <a:r>
              <a:rPr lang="en-US" b="0" dirty="0" err="1" smtClean="0"/>
              <a:t>calloc</a:t>
            </a:r>
            <a:r>
              <a:rPr lang="en-US" b="0" dirty="0" smtClean="0"/>
              <a:t>() allocates multiple block of storage, each of the same size and then sets all bytes to 0</a:t>
            </a:r>
          </a:p>
          <a:p>
            <a:pPr algn="just" eaLnBrk="1" hangingPunct="1"/>
            <a:endParaRPr lang="en-US" b="0" dirty="0" smtClean="0"/>
          </a:p>
          <a:p>
            <a:pPr algn="just" eaLnBrk="1" hangingPunct="1"/>
            <a:r>
              <a:rPr lang="en-US" b="0" dirty="0" err="1" smtClean="0"/>
              <a:t>calloc</a:t>
            </a:r>
            <a:r>
              <a:rPr lang="en-US" b="0" dirty="0" smtClean="0"/>
              <a:t>() is a memory allocation function normally used for requesting memory space at run time for storing derived data types like arrays and structures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Disadvantages of ARRAYS</a:t>
            </a:r>
          </a:p>
        </p:txBody>
      </p:sp>
      <p:sp>
        <p:nvSpPr>
          <p:cNvPr id="773124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610600" cy="1676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b="0" smtClean="0">
                <a:solidFill>
                  <a:srgbClr val="0000FF"/>
                </a:solidFill>
                <a:ea typeface="PMingLiU" pitchFamily="18" charset="-120"/>
              </a:rPr>
              <a:t>MEMORY ALLOCATION OF ARRAY IS STATIC</a:t>
            </a:r>
            <a:r>
              <a:rPr lang="en-US" altLang="zh-TW" b="0" smtClean="0">
                <a:solidFill>
                  <a:srgbClr val="006600"/>
                </a:solidFill>
                <a:ea typeface="PMingLiU" pitchFamily="18" charset="-12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b="0" smtClean="0">
                <a:ea typeface="PMingLiU" pitchFamily="18" charset="-120"/>
              </a:rPr>
              <a:t>Less resource utilization.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b="0" smtClean="0">
              <a:ea typeface="PMingLiU" pitchFamily="18" charset="-12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b="0" smtClean="0">
                <a:ea typeface="PMingLiU" pitchFamily="18" charset="-120"/>
              </a:rPr>
              <a:t>				</a:t>
            </a:r>
          </a:p>
        </p:txBody>
      </p:sp>
      <p:sp>
        <p:nvSpPr>
          <p:cNvPr id="773125" name="Rectangle 5"/>
          <p:cNvSpPr>
            <a:spLocks noChangeArrowheads="1"/>
          </p:cNvSpPr>
          <p:nvPr/>
        </p:nvSpPr>
        <p:spPr bwMode="auto">
          <a:xfrm>
            <a:off x="76200" y="2514600"/>
            <a:ext cx="9067800" cy="244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 b="0">
                <a:ea typeface="PMingLiU" pitchFamily="18" charset="-120"/>
              </a:rPr>
              <a:t>For example: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 b="0">
                <a:ea typeface="PMingLiU" pitchFamily="18" charset="-120"/>
              </a:rPr>
              <a:t>If the maximum elements declared is 30 for an array, say int test[30], but the user manipulates with only 10 elements, then the space for 20 elements is wasted.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endParaRPr lang="en-US" altLang="zh-TW" sz="2800" b="0">
              <a:ea typeface="PMingLiU" pitchFamily="18" charset="-120"/>
            </a:endParaRPr>
          </a:p>
        </p:txBody>
      </p:sp>
      <p:sp>
        <p:nvSpPr>
          <p:cNvPr id="773126" name="Rectangle 6"/>
          <p:cNvSpPr>
            <a:spLocks noChangeArrowheads="1"/>
          </p:cNvSpPr>
          <p:nvPr/>
        </p:nvSpPr>
        <p:spPr bwMode="auto">
          <a:xfrm>
            <a:off x="76200" y="5299075"/>
            <a:ext cx="8991600" cy="86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 b="0">
                <a:solidFill>
                  <a:srgbClr val="0000FF"/>
                </a:solidFill>
                <a:ea typeface="PMingLiU" pitchFamily="18" charset="-120"/>
              </a:rPr>
              <a:t>DIFFERENT DATA TYPES COULD NOT BE STORED IN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 autoUpdateAnimBg="0"/>
      <p:bldP spid="773125" grpId="0" autoUpdateAnimBg="0"/>
      <p:bldP spid="7731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324600" cy="990600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solidFill>
                  <a:srgbClr val="0000FF"/>
                </a:solidFill>
              </a:rPr>
              <a:t>calloc</a:t>
            </a:r>
            <a:r>
              <a:rPr lang="en-US" dirty="0" smtClean="0">
                <a:solidFill>
                  <a:srgbClr val="0000FF"/>
                </a:solidFill>
              </a:rPr>
              <a:t> ( )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610600" cy="213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b="0" dirty="0" err="1" smtClean="0"/>
              <a:t>calloc</a:t>
            </a:r>
            <a:r>
              <a:rPr lang="en-US" sz="2400" b="0" dirty="0" smtClean="0"/>
              <a:t> ( ): It also allocates the requested number of bytes, but the difference is that it takes two parameters:</a:t>
            </a:r>
          </a:p>
          <a:p>
            <a:pPr lvl="4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6600"/>
                </a:solidFill>
                <a:latin typeface="Arial" charset="0"/>
              </a:rPr>
              <a:t>N : number of elements</a:t>
            </a:r>
          </a:p>
          <a:p>
            <a:pPr lvl="4" eaLnBrk="1" hangingPunct="1">
              <a:lnSpc>
                <a:spcPct val="80000"/>
              </a:lnSpc>
            </a:pPr>
            <a:r>
              <a:rPr lang="en-US" dirty="0" err="1" smtClean="0">
                <a:solidFill>
                  <a:srgbClr val="006600"/>
                </a:solidFill>
                <a:latin typeface="Arial" charset="0"/>
              </a:rPr>
              <a:t>Element_size</a:t>
            </a:r>
            <a:r>
              <a:rPr lang="en-US" dirty="0" smtClean="0">
                <a:solidFill>
                  <a:srgbClr val="006600"/>
                </a:solidFill>
                <a:latin typeface="Arial" charset="0"/>
              </a:rPr>
              <a:t>: size of element in bytes</a:t>
            </a:r>
            <a:r>
              <a:rPr lang="en-US" dirty="0" smtClean="0">
                <a:latin typeface="Arial" charset="0"/>
              </a:rPr>
              <a:t>	 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152400" y="35052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0" dirty="0">
                <a:solidFill>
                  <a:srgbClr val="800000"/>
                </a:solidFill>
              </a:rPr>
              <a:t>Also when the memory is allocated, all the elements are assigned a initial value of zero.</a:t>
            </a:r>
          </a:p>
          <a:p>
            <a:pPr marL="1771650" lvl="4" indent="-228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0" dirty="0">
                <a:solidFill>
                  <a:srgbClr val="006600"/>
                </a:solidFill>
              </a:rPr>
              <a:t>This is not provided by function </a:t>
            </a:r>
            <a:r>
              <a:rPr lang="en-US" sz="2800" b="0" dirty="0" err="1">
                <a:solidFill>
                  <a:srgbClr val="006600"/>
                </a:solidFill>
              </a:rPr>
              <a:t>malloc</a:t>
            </a:r>
            <a:r>
              <a:rPr lang="en-US" sz="2800" b="0" dirty="0">
                <a:solidFill>
                  <a:srgbClr val="006600"/>
                </a:solidFill>
              </a:rPr>
              <a:t> ( )</a:t>
            </a:r>
          </a:p>
          <a:p>
            <a:pPr marL="1771650" lvl="4" indent="-228600">
              <a:lnSpc>
                <a:spcPct val="90000"/>
              </a:lnSpc>
              <a:spcBef>
                <a:spcPct val="20000"/>
              </a:spcBef>
            </a:pPr>
            <a:r>
              <a:rPr lang="en-US" sz="2800" b="0" dirty="0"/>
              <a:t>				 </a:t>
            </a:r>
            <a:br>
              <a:rPr lang="en-US" sz="2800" b="0" dirty="0"/>
            </a:br>
            <a:endParaRPr lang="en-US" sz="2800" b="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5029200"/>
            <a:ext cx="8915400" cy="1851025"/>
            <a:chOff x="144" y="2976"/>
            <a:chExt cx="5616" cy="1822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44" y="2976"/>
              <a:ext cx="5616" cy="120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40" y="3024"/>
              <a:ext cx="5520" cy="1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>
                  <a:solidFill>
                    <a:srgbClr val="006600"/>
                  </a:solidFill>
                </a:rPr>
                <a:t>General syntax:</a:t>
              </a:r>
            </a:p>
            <a:p>
              <a:pPr>
                <a:spcBef>
                  <a:spcPct val="50000"/>
                </a:spcBef>
              </a:pPr>
              <a:r>
                <a:rPr lang="en-US" sz="2800" b="0">
                  <a:solidFill>
                    <a:srgbClr val="006600"/>
                  </a:solidFill>
                </a:rPr>
                <a:t>	ptr = (cast _type * ) calloc (n, element_size);</a:t>
              </a:r>
            </a:p>
            <a:p>
              <a:pPr>
                <a:spcBef>
                  <a:spcPct val="50000"/>
                </a:spcBef>
              </a:pPr>
              <a:endParaRPr lang="en-US" sz="2800" b="0">
                <a:solidFill>
                  <a:srgbClr val="00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7598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4191000"/>
          </a:xfrm>
        </p:spPr>
        <p:txBody>
          <a:bodyPr/>
          <a:lstStyle/>
          <a:p>
            <a:pPr algn="just" eaLnBrk="1" hangingPunct="1"/>
            <a:r>
              <a:rPr lang="en-US" b="0" dirty="0" smtClean="0"/>
              <a:t>The above statement allocates contiguous space for n elements, each of size </a:t>
            </a:r>
            <a:r>
              <a:rPr lang="en-US" b="0" dirty="0" err="1" smtClean="0"/>
              <a:t>element_size</a:t>
            </a:r>
            <a:r>
              <a:rPr lang="en-US" b="0" dirty="0" smtClean="0"/>
              <a:t>.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b="0" dirty="0" smtClean="0"/>
          </a:p>
          <a:p>
            <a:pPr algn="just" eaLnBrk="1" hangingPunct="1"/>
            <a:r>
              <a:rPr lang="en-US" b="0" dirty="0" smtClean="0"/>
              <a:t>All elements are initialized to zero and a pointer to the first byte of the allocated region is returned.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b="0" dirty="0" smtClean="0"/>
          </a:p>
          <a:p>
            <a:pPr algn="just" eaLnBrk="1" hangingPunct="1"/>
            <a:r>
              <a:rPr lang="en-US" b="0" dirty="0" smtClean="0"/>
              <a:t>If there is not enough space, a NULL pointer is returned.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610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err="1" smtClean="0">
                <a:latin typeface="Cambria" pitchFamily="18" charset="0"/>
              </a:rPr>
              <a:t>struct</a:t>
            </a:r>
            <a:r>
              <a:rPr lang="en-US" sz="2400" b="0" dirty="0" smtClean="0">
                <a:latin typeface="Cambria" pitchFamily="18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 char name[20];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float age; </a:t>
            </a:r>
            <a:r>
              <a:rPr lang="en-US" sz="2400" b="0" dirty="0" err="1" smtClean="0">
                <a:latin typeface="Cambria" pitchFamily="18" charset="0"/>
              </a:rPr>
              <a:t>int</a:t>
            </a:r>
            <a:r>
              <a:rPr lang="en-US" sz="2400" b="0" dirty="0" smtClean="0">
                <a:latin typeface="Cambria" pitchFamily="18" charset="0"/>
              </a:rPr>
              <a:t> 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 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err="1" smtClean="0">
                <a:latin typeface="Cambria" pitchFamily="18" charset="0"/>
              </a:rPr>
              <a:t>typedef</a:t>
            </a:r>
            <a:r>
              <a:rPr lang="en-US" sz="2400" b="0" dirty="0" smtClean="0">
                <a:latin typeface="Cambria" pitchFamily="18" charset="0"/>
              </a:rPr>
              <a:t>  </a:t>
            </a:r>
            <a:r>
              <a:rPr lang="en-US" sz="2400" b="0" dirty="0" err="1" smtClean="0">
                <a:latin typeface="Cambria" pitchFamily="18" charset="0"/>
              </a:rPr>
              <a:t>struct</a:t>
            </a:r>
            <a:r>
              <a:rPr lang="en-US" sz="2400" b="0" dirty="0" smtClean="0">
                <a:latin typeface="Cambria" pitchFamily="18" charset="0"/>
              </a:rPr>
              <a:t> student record;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record * </a:t>
            </a:r>
            <a:r>
              <a:rPr lang="en-US" sz="2400" b="0" dirty="0" err="1" smtClean="0">
                <a:latin typeface="Cambria" pitchFamily="18" charset="0"/>
              </a:rPr>
              <a:t>stptr</a:t>
            </a:r>
            <a:r>
              <a:rPr lang="en-US" sz="2400" b="0" dirty="0" smtClean="0">
                <a:latin typeface="Cambria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err="1" smtClean="0">
                <a:latin typeface="Cambria" pitchFamily="18" charset="0"/>
              </a:rPr>
              <a:t>int</a:t>
            </a:r>
            <a:r>
              <a:rPr lang="en-US" sz="2400" b="0" dirty="0" smtClean="0">
                <a:latin typeface="Cambria" pitchFamily="18" charset="0"/>
              </a:rPr>
              <a:t> size = 30;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err="1" smtClean="0">
                <a:latin typeface="Cambria" pitchFamily="18" charset="0"/>
              </a:rPr>
              <a:t>stptr</a:t>
            </a:r>
            <a:r>
              <a:rPr lang="en-US" sz="2400" b="0" dirty="0" smtClean="0">
                <a:latin typeface="Cambria" pitchFamily="18" charset="0"/>
              </a:rPr>
              <a:t> = (record *)</a:t>
            </a:r>
            <a:r>
              <a:rPr lang="en-US" sz="2400" b="0" dirty="0" err="1" smtClean="0">
                <a:latin typeface="Cambria" pitchFamily="18" charset="0"/>
              </a:rPr>
              <a:t>calloc</a:t>
            </a:r>
            <a:r>
              <a:rPr lang="en-US" sz="2400" b="0" dirty="0" smtClean="0">
                <a:latin typeface="Cambria" pitchFamily="18" charset="0"/>
              </a:rPr>
              <a:t>(</a:t>
            </a:r>
            <a:r>
              <a:rPr lang="en-US" sz="2400" b="0" dirty="0" err="1" smtClean="0">
                <a:latin typeface="Cambria" pitchFamily="18" charset="0"/>
              </a:rPr>
              <a:t>size,sizeof</a:t>
            </a:r>
            <a:r>
              <a:rPr lang="en-US" sz="2400" b="0" dirty="0" smtClean="0">
                <a:latin typeface="Cambria" pitchFamily="18" charset="0"/>
              </a:rPr>
              <a:t>(record));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0" dirty="0" smtClean="0">
              <a:latin typeface="Cambri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if(</a:t>
            </a:r>
            <a:r>
              <a:rPr lang="en-US" sz="2400" b="0" dirty="0" err="1" smtClean="0">
                <a:latin typeface="Cambria" pitchFamily="18" charset="0"/>
              </a:rPr>
              <a:t>stptr</a:t>
            </a:r>
            <a:r>
              <a:rPr lang="en-US" sz="2400" b="0" dirty="0" smtClean="0">
                <a:latin typeface="Cambria" pitchFamily="18" charset="0"/>
              </a:rPr>
              <a:t> == NULL)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exit(1);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dirty="0" smtClean="0">
                <a:latin typeface="Cambria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err="1">
                <a:solidFill>
                  <a:srgbClr val="0000FF"/>
                </a:solidFill>
              </a:rPr>
              <a:t>realloc</a:t>
            </a:r>
            <a:r>
              <a:rPr lang="en-IE" dirty="0">
                <a:solidFill>
                  <a:srgbClr val="0000FF"/>
                </a:solidFill>
              </a:rPr>
              <a:t>()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500" b="0" dirty="0">
                <a:latin typeface="+mj-lt"/>
              </a:rPr>
              <a:t>If you find you did not allocate enough space use </a:t>
            </a:r>
            <a:r>
              <a:rPr lang="en-GB" sz="2500" b="0" dirty="0" err="1">
                <a:latin typeface="+mj-lt"/>
              </a:rPr>
              <a:t>realloc</a:t>
            </a:r>
            <a:r>
              <a:rPr lang="en-GB" sz="2500" b="0" dirty="0">
                <a:latin typeface="+mj-lt"/>
              </a:rPr>
              <a:t>().</a:t>
            </a:r>
          </a:p>
          <a:p>
            <a:pPr algn="just">
              <a:buFont typeface="Wingdings" pitchFamily="2" charset="2"/>
              <a:buNone/>
            </a:pPr>
            <a:r>
              <a:rPr lang="en-GB" sz="2500" b="0" dirty="0">
                <a:latin typeface="+mj-lt"/>
              </a:rPr>
              <a:t>You give </a:t>
            </a:r>
            <a:r>
              <a:rPr lang="en-GB" sz="2500" b="0" dirty="0" err="1">
                <a:latin typeface="+mj-lt"/>
              </a:rPr>
              <a:t>realloc</a:t>
            </a:r>
            <a:r>
              <a:rPr lang="en-GB" sz="2500" b="0" dirty="0">
                <a:latin typeface="+mj-lt"/>
              </a:rPr>
              <a:t>() a pointer (such as you received from an initial call to </a:t>
            </a:r>
            <a:r>
              <a:rPr lang="en-GB" sz="2500" b="0" dirty="0" err="1">
                <a:latin typeface="+mj-lt"/>
              </a:rPr>
              <a:t>malloc</a:t>
            </a:r>
            <a:r>
              <a:rPr lang="en-GB" sz="2500" b="0" dirty="0">
                <a:latin typeface="+mj-lt"/>
              </a:rPr>
              <a:t>()) and a new size, and </a:t>
            </a:r>
            <a:r>
              <a:rPr lang="en-GB" sz="2500" b="0" dirty="0" err="1">
                <a:latin typeface="+mj-lt"/>
              </a:rPr>
              <a:t>realloc</a:t>
            </a:r>
            <a:r>
              <a:rPr lang="en-GB" sz="2500" b="0" dirty="0">
                <a:latin typeface="+mj-lt"/>
              </a:rPr>
              <a:t> does what it can to give you a block of memory big enough to hold the new size. </a:t>
            </a:r>
          </a:p>
          <a:p>
            <a:pPr>
              <a:buFont typeface="Wingdings" pitchFamily="2" charset="2"/>
              <a:buNone/>
            </a:pPr>
            <a:r>
              <a:rPr lang="en-IE" sz="2500" b="0" dirty="0" err="1" smtClean="0">
                <a:latin typeface="+mj-lt"/>
              </a:rPr>
              <a:t>int</a:t>
            </a:r>
            <a:r>
              <a:rPr lang="en-IE" sz="2500" b="0" dirty="0" smtClean="0">
                <a:latin typeface="+mj-lt"/>
              </a:rPr>
              <a:t> </a:t>
            </a:r>
            <a:r>
              <a:rPr lang="en-IE" sz="2500" b="0" dirty="0">
                <a:latin typeface="+mj-lt"/>
              </a:rPr>
              <a:t>*</a:t>
            </a:r>
            <a:r>
              <a:rPr lang="en-IE" sz="2500" b="0" dirty="0" err="1">
                <a:latin typeface="+mj-lt"/>
              </a:rPr>
              <a:t>ip</a:t>
            </a:r>
            <a:r>
              <a:rPr lang="en-IE" sz="2500" b="0" dirty="0">
                <a:latin typeface="+mj-lt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IE" sz="2500" b="0" dirty="0" err="1" smtClean="0">
                <a:latin typeface="+mj-lt"/>
              </a:rPr>
              <a:t>ip</a:t>
            </a:r>
            <a:r>
              <a:rPr lang="en-IE" sz="2500" b="0" dirty="0" smtClean="0">
                <a:latin typeface="+mj-lt"/>
              </a:rPr>
              <a:t> </a:t>
            </a:r>
            <a:r>
              <a:rPr lang="en-IE" sz="2500" b="0" dirty="0">
                <a:latin typeface="+mj-lt"/>
              </a:rPr>
              <a:t>= (</a:t>
            </a:r>
            <a:r>
              <a:rPr lang="en-IE" sz="2500" b="0" dirty="0" err="1">
                <a:latin typeface="+mj-lt"/>
              </a:rPr>
              <a:t>int</a:t>
            </a:r>
            <a:r>
              <a:rPr lang="en-IE" sz="2500" b="0" dirty="0">
                <a:latin typeface="+mj-lt"/>
              </a:rPr>
              <a:t>*)</a:t>
            </a:r>
            <a:r>
              <a:rPr lang="en-IE" sz="2500" b="0" dirty="0" err="1">
                <a:latin typeface="+mj-lt"/>
              </a:rPr>
              <a:t>malloc</a:t>
            </a:r>
            <a:r>
              <a:rPr lang="en-IE" sz="2500" b="0" dirty="0">
                <a:latin typeface="+mj-lt"/>
              </a:rPr>
              <a:t>(100 * </a:t>
            </a:r>
            <a:r>
              <a:rPr lang="en-IE" sz="2500" b="0" dirty="0" err="1">
                <a:latin typeface="+mj-lt"/>
              </a:rPr>
              <a:t>sizeof</a:t>
            </a:r>
            <a:r>
              <a:rPr lang="en-IE" sz="2500" b="0" dirty="0">
                <a:latin typeface="+mj-lt"/>
              </a:rPr>
              <a:t>(</a:t>
            </a:r>
            <a:r>
              <a:rPr lang="en-IE" sz="2500" b="0" dirty="0" err="1">
                <a:latin typeface="+mj-lt"/>
              </a:rPr>
              <a:t>int</a:t>
            </a:r>
            <a:r>
              <a:rPr lang="en-IE" sz="2500" b="0" dirty="0">
                <a:latin typeface="+mj-lt"/>
              </a:rPr>
              <a:t>));</a:t>
            </a:r>
          </a:p>
          <a:p>
            <a:pPr>
              <a:buFont typeface="Wingdings" pitchFamily="2" charset="2"/>
              <a:buNone/>
            </a:pPr>
            <a:r>
              <a:rPr lang="en-IE" sz="2500" b="0" dirty="0">
                <a:latin typeface="+mj-lt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IE" sz="2500" b="0" dirty="0">
                <a:latin typeface="+mj-lt"/>
              </a:rPr>
              <a:t>/* need twice as much space */</a:t>
            </a:r>
          </a:p>
          <a:p>
            <a:pPr>
              <a:buFont typeface="Wingdings" pitchFamily="2" charset="2"/>
              <a:buNone/>
            </a:pPr>
            <a:r>
              <a:rPr lang="en-GB" sz="2500" b="0" dirty="0" err="1">
                <a:latin typeface="+mj-lt"/>
              </a:rPr>
              <a:t>ip</a:t>
            </a:r>
            <a:r>
              <a:rPr lang="en-GB" sz="2500" b="0" dirty="0">
                <a:latin typeface="+mj-lt"/>
              </a:rPr>
              <a:t> = </a:t>
            </a:r>
            <a:r>
              <a:rPr lang="en-IE" sz="2500" b="0" dirty="0">
                <a:latin typeface="+mj-lt"/>
              </a:rPr>
              <a:t>(</a:t>
            </a:r>
            <a:r>
              <a:rPr lang="en-IE" sz="2500" b="0" dirty="0" err="1">
                <a:latin typeface="+mj-lt"/>
              </a:rPr>
              <a:t>int</a:t>
            </a:r>
            <a:r>
              <a:rPr lang="en-IE" sz="2500" b="0" dirty="0">
                <a:latin typeface="+mj-lt"/>
              </a:rPr>
              <a:t>*)</a:t>
            </a:r>
            <a:r>
              <a:rPr lang="en-GB" sz="2500" b="0" dirty="0" err="1">
                <a:latin typeface="+mj-lt"/>
              </a:rPr>
              <a:t>realloc</a:t>
            </a:r>
            <a:r>
              <a:rPr lang="en-GB" sz="2500" b="0" dirty="0">
                <a:latin typeface="+mj-lt"/>
              </a:rPr>
              <a:t>(</a:t>
            </a:r>
            <a:r>
              <a:rPr lang="en-GB" sz="2500" b="0" dirty="0" err="1">
                <a:latin typeface="+mj-lt"/>
              </a:rPr>
              <a:t>ip</a:t>
            </a:r>
            <a:r>
              <a:rPr lang="en-GB" sz="2500" b="0" dirty="0">
                <a:latin typeface="+mj-lt"/>
              </a:rPr>
              <a:t>, 200 * </a:t>
            </a:r>
            <a:r>
              <a:rPr lang="en-GB" sz="2500" b="0" dirty="0" err="1">
                <a:latin typeface="+mj-lt"/>
              </a:rPr>
              <a:t>sizeof</a:t>
            </a:r>
            <a:r>
              <a:rPr lang="en-GB" sz="2500" b="0" dirty="0">
                <a:latin typeface="+mj-lt"/>
              </a:rPr>
              <a:t>(</a:t>
            </a:r>
            <a:r>
              <a:rPr lang="en-GB" sz="2500" b="0" dirty="0" err="1">
                <a:latin typeface="+mj-lt"/>
              </a:rPr>
              <a:t>int</a:t>
            </a:r>
            <a:r>
              <a:rPr lang="en-GB" sz="2500" b="0" dirty="0">
                <a:latin typeface="+mj-lt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9220200" cy="6019800"/>
          </a:xfrm>
        </p:spPr>
        <p:txBody>
          <a:bodyPr/>
          <a:lstStyle/>
          <a:p>
            <a:r>
              <a:rPr lang="en-IN" sz="1800" dirty="0" smtClean="0"/>
              <a:t>#include &lt;</a:t>
            </a:r>
            <a:r>
              <a:rPr lang="en-IN" sz="1800" dirty="0" err="1" smtClean="0"/>
              <a:t>stdio.h</a:t>
            </a:r>
            <a:r>
              <a:rPr lang="en-IN" sz="1800" dirty="0" smtClean="0"/>
              <a:t>&gt;</a:t>
            </a:r>
          </a:p>
          <a:p>
            <a:r>
              <a:rPr lang="en-IN" sz="1800" dirty="0" smtClean="0"/>
              <a:t> #include &lt;</a:t>
            </a:r>
            <a:r>
              <a:rPr lang="en-IN" sz="1800" dirty="0" err="1" smtClean="0"/>
              <a:t>stdlib.h</a:t>
            </a:r>
            <a:r>
              <a:rPr lang="en-IN" sz="1800" dirty="0" smtClean="0"/>
              <a:t>&gt;</a:t>
            </a:r>
          </a:p>
          <a:p>
            <a:r>
              <a:rPr lang="en-IN" sz="1800" dirty="0" smtClean="0"/>
              <a:t> </a:t>
            </a:r>
            <a:r>
              <a:rPr lang="en-IN" sz="1800" dirty="0" err="1" smtClean="0"/>
              <a:t>int</a:t>
            </a:r>
            <a:r>
              <a:rPr lang="en-IN" sz="1800" dirty="0" smtClean="0"/>
              <a:t> main() { </a:t>
            </a:r>
          </a:p>
          <a:p>
            <a:r>
              <a:rPr lang="en-IN" sz="1800" dirty="0" err="1" smtClean="0"/>
              <a:t>int</a:t>
            </a:r>
            <a:r>
              <a:rPr lang="en-IN" sz="1800" dirty="0" smtClean="0"/>
              <a:t> *</a:t>
            </a:r>
            <a:r>
              <a:rPr lang="en-IN" sz="1800" dirty="0" err="1" smtClean="0"/>
              <a:t>ptr</a:t>
            </a:r>
            <a:r>
              <a:rPr lang="en-IN" sz="1800" dirty="0" smtClean="0"/>
              <a:t>, </a:t>
            </a:r>
            <a:r>
              <a:rPr lang="en-IN" sz="1800" dirty="0" err="1" smtClean="0"/>
              <a:t>i</a:t>
            </a:r>
            <a:r>
              <a:rPr lang="en-IN" sz="1800" dirty="0" smtClean="0"/>
              <a:t> , n1, n2; </a:t>
            </a:r>
          </a:p>
          <a:p>
            <a:r>
              <a:rPr lang="en-IN" sz="1800" dirty="0" err="1" smtClean="0"/>
              <a:t>printf</a:t>
            </a:r>
            <a:r>
              <a:rPr lang="en-IN" sz="1800" dirty="0" smtClean="0"/>
              <a:t>("Enter size of array: "); </a:t>
            </a:r>
          </a:p>
          <a:p>
            <a:r>
              <a:rPr lang="en-IN" sz="1800" dirty="0" err="1" smtClean="0"/>
              <a:t>scanf</a:t>
            </a:r>
            <a:r>
              <a:rPr lang="en-IN" sz="1800" dirty="0" smtClean="0"/>
              <a:t>("%d", &amp;n1);</a:t>
            </a:r>
          </a:p>
          <a:p>
            <a:r>
              <a:rPr lang="en-IN" sz="1800" dirty="0" smtClean="0"/>
              <a:t> </a:t>
            </a:r>
            <a:r>
              <a:rPr lang="en-IN" sz="1800" dirty="0" err="1" smtClean="0"/>
              <a:t>ptr</a:t>
            </a:r>
            <a:r>
              <a:rPr lang="en-IN" sz="1800" dirty="0" smtClean="0"/>
              <a:t> = (</a:t>
            </a:r>
            <a:r>
              <a:rPr lang="en-IN" sz="1800" dirty="0" err="1" smtClean="0"/>
              <a:t>int</a:t>
            </a:r>
            <a:r>
              <a:rPr lang="en-IN" sz="1800" dirty="0" smtClean="0"/>
              <a:t>*) </a:t>
            </a:r>
            <a:r>
              <a:rPr lang="en-IN" sz="1800" dirty="0" err="1" smtClean="0"/>
              <a:t>malloc</a:t>
            </a:r>
            <a:r>
              <a:rPr lang="en-IN" sz="1800" dirty="0" smtClean="0"/>
              <a:t>(n1 * </a:t>
            </a:r>
            <a:r>
              <a:rPr lang="en-IN" sz="1800" dirty="0" err="1" smtClean="0"/>
              <a:t>sizeof</a:t>
            </a:r>
            <a:r>
              <a:rPr lang="en-IN" sz="1800" dirty="0" smtClean="0"/>
              <a:t>(</a:t>
            </a:r>
            <a:r>
              <a:rPr lang="en-IN" sz="1800" dirty="0" err="1" smtClean="0"/>
              <a:t>int</a:t>
            </a:r>
            <a:r>
              <a:rPr lang="en-IN" sz="1800" dirty="0" smtClean="0"/>
              <a:t>)); </a:t>
            </a:r>
          </a:p>
          <a:p>
            <a:r>
              <a:rPr lang="en-IN" sz="1800" dirty="0" err="1" smtClean="0"/>
              <a:t>printf</a:t>
            </a:r>
            <a:r>
              <a:rPr lang="en-IN" sz="1800" dirty="0" smtClean="0"/>
              <a:t>("Address of previously allocated memory: ");</a:t>
            </a:r>
          </a:p>
          <a:p>
            <a:r>
              <a:rPr lang="en-IN" sz="1800" dirty="0" smtClean="0"/>
              <a:t> for(</a:t>
            </a:r>
            <a:r>
              <a:rPr lang="en-IN" sz="1800" dirty="0" err="1" smtClean="0"/>
              <a:t>i</a:t>
            </a:r>
            <a:r>
              <a:rPr lang="en-IN" sz="1800" dirty="0" smtClean="0"/>
              <a:t> = 0; </a:t>
            </a:r>
            <a:r>
              <a:rPr lang="en-IN" sz="1800" dirty="0" err="1" smtClean="0"/>
              <a:t>i</a:t>
            </a:r>
            <a:r>
              <a:rPr lang="en-IN" sz="1800" dirty="0" smtClean="0"/>
              <a:t> &lt; n1; ++</a:t>
            </a:r>
            <a:r>
              <a:rPr lang="en-IN" sz="1800" dirty="0" err="1" smtClean="0"/>
              <a:t>i</a:t>
            </a:r>
            <a:r>
              <a:rPr lang="en-IN" sz="1800" dirty="0" smtClean="0"/>
              <a:t>)</a:t>
            </a:r>
          </a:p>
          <a:p>
            <a:r>
              <a:rPr lang="en-IN" sz="1800" dirty="0" smtClean="0"/>
              <a:t>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("%u\</a:t>
            </a:r>
            <a:r>
              <a:rPr lang="en-IN" sz="1800" dirty="0" err="1" smtClean="0"/>
              <a:t>t",ptr</a:t>
            </a:r>
            <a:r>
              <a:rPr lang="en-IN" sz="1800" dirty="0" smtClean="0"/>
              <a:t> + </a:t>
            </a:r>
            <a:r>
              <a:rPr lang="en-IN" sz="1800" dirty="0" err="1" smtClean="0"/>
              <a:t>i</a:t>
            </a:r>
            <a:r>
              <a:rPr lang="en-IN" sz="1800" dirty="0" smtClean="0"/>
              <a:t>); </a:t>
            </a:r>
          </a:p>
          <a:p>
            <a:r>
              <a:rPr lang="en-IN" sz="1800" dirty="0" err="1" smtClean="0"/>
              <a:t>printf</a:t>
            </a:r>
            <a:r>
              <a:rPr lang="en-IN" sz="1800" dirty="0" smtClean="0"/>
              <a:t>("\</a:t>
            </a:r>
            <a:r>
              <a:rPr lang="en-IN" sz="1800" dirty="0" err="1" smtClean="0"/>
              <a:t>nEnter</a:t>
            </a:r>
            <a:r>
              <a:rPr lang="en-IN" sz="1800" dirty="0" smtClean="0"/>
              <a:t> new size of array: ");</a:t>
            </a:r>
          </a:p>
          <a:p>
            <a:r>
              <a:rPr lang="en-IN" sz="1800" dirty="0" smtClean="0"/>
              <a:t> </a:t>
            </a:r>
            <a:r>
              <a:rPr lang="en-IN" sz="1800" dirty="0" err="1" smtClean="0"/>
              <a:t>scanf</a:t>
            </a:r>
            <a:r>
              <a:rPr lang="en-IN" sz="1800" dirty="0" smtClean="0"/>
              <a:t>("%d", &amp;n2); </a:t>
            </a:r>
          </a:p>
          <a:p>
            <a:r>
              <a:rPr lang="en-IN" sz="1800" dirty="0" err="1" smtClean="0"/>
              <a:t>ptr</a:t>
            </a:r>
            <a:r>
              <a:rPr lang="en-IN" sz="1800" dirty="0" smtClean="0"/>
              <a:t> = </a:t>
            </a:r>
            <a:r>
              <a:rPr lang="en-IN" sz="1800" dirty="0" err="1" smtClean="0"/>
              <a:t>realloc</a:t>
            </a:r>
            <a:r>
              <a:rPr lang="en-IN" sz="1800" dirty="0" smtClean="0"/>
              <a:t>(</a:t>
            </a:r>
            <a:r>
              <a:rPr lang="en-IN" sz="1800" dirty="0" err="1" smtClean="0"/>
              <a:t>ptr</a:t>
            </a:r>
            <a:r>
              <a:rPr lang="en-IN" sz="1800" dirty="0" smtClean="0"/>
              <a:t>, n2*</a:t>
            </a:r>
            <a:r>
              <a:rPr lang="en-IN" sz="1800" dirty="0" err="1" smtClean="0"/>
              <a:t>sizeof</a:t>
            </a:r>
            <a:r>
              <a:rPr lang="en-IN" sz="1800" dirty="0" smtClean="0"/>
              <a:t>(</a:t>
            </a:r>
            <a:r>
              <a:rPr lang="en-IN" sz="1800" dirty="0" err="1" smtClean="0"/>
              <a:t>int</a:t>
            </a:r>
            <a:r>
              <a:rPr lang="en-IN" sz="1800" smtClean="0"/>
              <a:t>));</a:t>
            </a:r>
            <a:endParaRPr lang="en-IN" sz="1800" dirty="0" smtClean="0"/>
          </a:p>
          <a:p>
            <a:r>
              <a:rPr lang="en-IN" sz="1800" dirty="0" smtClean="0"/>
              <a:t> for(</a:t>
            </a:r>
            <a:r>
              <a:rPr lang="en-IN" sz="1800" dirty="0" err="1" smtClean="0"/>
              <a:t>i</a:t>
            </a:r>
            <a:r>
              <a:rPr lang="en-IN" sz="1800" dirty="0" smtClean="0"/>
              <a:t> = 0; </a:t>
            </a:r>
            <a:r>
              <a:rPr lang="en-IN" sz="1800" dirty="0" err="1" smtClean="0"/>
              <a:t>i</a:t>
            </a:r>
            <a:r>
              <a:rPr lang="en-IN" sz="1800" dirty="0" smtClean="0"/>
              <a:t> &lt; n2; ++</a:t>
            </a:r>
            <a:r>
              <a:rPr lang="en-IN" sz="1800" dirty="0" err="1" smtClean="0"/>
              <a:t>i</a:t>
            </a:r>
            <a:r>
              <a:rPr lang="en-IN" sz="1800" dirty="0" smtClean="0"/>
              <a:t>)</a:t>
            </a:r>
          </a:p>
          <a:p>
            <a:r>
              <a:rPr lang="en-IN" sz="1800" dirty="0" smtClean="0"/>
              <a:t>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("%u\t", </a:t>
            </a:r>
            <a:r>
              <a:rPr lang="en-IN" sz="1800" dirty="0" err="1" smtClean="0"/>
              <a:t>ptr</a:t>
            </a:r>
            <a:r>
              <a:rPr lang="en-IN" sz="1800" dirty="0" smtClean="0"/>
              <a:t> + </a:t>
            </a:r>
            <a:r>
              <a:rPr lang="en-IN" sz="1800" dirty="0" err="1" smtClean="0"/>
              <a:t>i</a:t>
            </a:r>
            <a:r>
              <a:rPr lang="en-IN" sz="1800" dirty="0" smtClean="0"/>
              <a:t>); </a:t>
            </a:r>
          </a:p>
          <a:p>
            <a:r>
              <a:rPr lang="en-IN" sz="1800" dirty="0" smtClean="0"/>
              <a:t>return 0; </a:t>
            </a:r>
          </a:p>
          <a:p>
            <a:r>
              <a:rPr lang="en-IN" sz="1800" dirty="0" smtClean="0"/>
              <a:t>}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324600" cy="9906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0000FF"/>
                </a:solidFill>
              </a:rPr>
              <a:t>Releasing the Used Space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 algn="just" eaLnBrk="1" hangingPunct="1"/>
            <a:r>
              <a:rPr lang="en-US" b="0" dirty="0" smtClean="0"/>
              <a:t>In case of </a:t>
            </a:r>
            <a:r>
              <a:rPr lang="en-US" b="0" dirty="0" smtClean="0">
                <a:solidFill>
                  <a:srgbClr val="FF00FF"/>
                </a:solidFill>
              </a:rPr>
              <a:t>Dynamic RUN Time</a:t>
            </a:r>
            <a:r>
              <a:rPr lang="en-US" b="0" dirty="0" smtClean="0"/>
              <a:t> allocation, it is the responsibility of the programmer to release the memory space when it is not required by the program.</a:t>
            </a:r>
          </a:p>
          <a:p>
            <a:pPr eaLnBrk="1" hangingPunct="1"/>
            <a:endParaRPr lang="en-US" sz="1600" b="0" dirty="0" smtClean="0"/>
          </a:p>
          <a:p>
            <a:pPr eaLnBrk="1" hangingPunct="1"/>
            <a:r>
              <a:rPr lang="en-US" b="0" dirty="0" smtClean="0"/>
              <a:t>When a block of data in memory is no longer needed by the program, it should be </a:t>
            </a:r>
            <a:r>
              <a:rPr lang="en-US" b="0" dirty="0" smtClean="0">
                <a:solidFill>
                  <a:srgbClr val="FF00FF"/>
                </a:solidFill>
              </a:rPr>
              <a:t>released </a:t>
            </a:r>
            <a:r>
              <a:rPr lang="en-US" b="0" dirty="0" smtClean="0"/>
              <a:t>as memory is a factor in executing complex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0" dirty="0" smtClean="0">
                <a:solidFill>
                  <a:srgbClr val="0000FF"/>
                </a:solidFill>
              </a:rPr>
              <a:t>free ( ) 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b="0" dirty="0" smtClean="0"/>
              <a:t>To release the memory currently allocated to a pointer using DYNAMIC ALLOCATION use the following function: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dirty="0" smtClean="0"/>
              <a:t>				</a:t>
            </a:r>
            <a:r>
              <a:rPr lang="en-US" b="0" dirty="0" smtClean="0">
                <a:solidFill>
                  <a:srgbClr val="006600"/>
                </a:solidFill>
              </a:rPr>
              <a:t>free ( </a:t>
            </a:r>
            <a:r>
              <a:rPr lang="en-US" b="0" dirty="0" err="1" smtClean="0">
                <a:solidFill>
                  <a:srgbClr val="006600"/>
                </a:solidFill>
              </a:rPr>
              <a:t>ptr</a:t>
            </a:r>
            <a:r>
              <a:rPr lang="en-US" b="0" dirty="0" smtClean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buFont typeface="Wingdings" pitchFamily="2" charset="2"/>
              <a:buNone/>
            </a:pPr>
            <a:endParaRPr lang="en-US" b="0" dirty="0" smtClean="0">
              <a:solidFill>
                <a:srgbClr val="0066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b="0" dirty="0" smtClean="0"/>
              <a:t>      where </a:t>
            </a:r>
            <a:r>
              <a:rPr lang="en-US" b="0" dirty="0" err="1" smtClean="0"/>
              <a:t>ptr</a:t>
            </a:r>
            <a:r>
              <a:rPr lang="en-US" b="0" dirty="0" smtClean="0"/>
              <a:t> is a pointer to a memory block which has already been created using either </a:t>
            </a:r>
            <a:r>
              <a:rPr lang="en-US" b="0" dirty="0" err="1" smtClean="0"/>
              <a:t>malloc</a:t>
            </a:r>
            <a:r>
              <a:rPr lang="en-US" b="0" dirty="0" smtClean="0"/>
              <a:t>() or </a:t>
            </a:r>
            <a:r>
              <a:rPr lang="en-US" b="0" dirty="0" err="1" smtClean="0"/>
              <a:t>calloc</a:t>
            </a:r>
            <a:r>
              <a:rPr lang="en-US" b="0" dirty="0" smtClean="0"/>
              <a:t> 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162800" cy="990600"/>
          </a:xfrm>
        </p:spPr>
        <p:txBody>
          <a:bodyPr/>
          <a:lstStyle/>
          <a:p>
            <a:r>
              <a:rPr lang="en-US" dirty="0" smtClean="0"/>
              <a:t>Creating 2-d array at run time Method 1- using single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5867400"/>
          </a:xfrm>
        </p:spPr>
        <p:txBody>
          <a:bodyPr/>
          <a:lstStyle/>
          <a:p>
            <a:r>
              <a:rPr lang="en-US" sz="1600" dirty="0" smtClean="0"/>
              <a:t>.</a:t>
            </a:r>
            <a:r>
              <a:rPr lang="en-IN" sz="1600" b="0" dirty="0" smtClean="0"/>
              <a:t>#include &lt;</a:t>
            </a:r>
            <a:r>
              <a:rPr lang="en-IN" sz="1600" b="0" dirty="0" err="1" smtClean="0"/>
              <a:t>stdio.h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#include &lt;</a:t>
            </a:r>
            <a:r>
              <a:rPr lang="en-IN" sz="1600" b="0" dirty="0" err="1" smtClean="0"/>
              <a:t>stdlib.h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 </a:t>
            </a:r>
          </a:p>
          <a:p>
            <a:r>
              <a:rPr lang="en-IN" sz="1600" b="0" dirty="0" err="1" smtClean="0"/>
              <a:t>int</a:t>
            </a:r>
            <a:r>
              <a:rPr lang="en-IN" sz="1600" b="0" dirty="0" smtClean="0"/>
              <a:t> main()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smtClean="0"/>
              <a:t>    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r = 3, c = 4;</a:t>
            </a:r>
          </a:p>
          <a:p>
            <a:r>
              <a:rPr lang="en-IN" sz="1600" b="0" dirty="0" smtClean="0"/>
              <a:t>    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 = 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*)</a:t>
            </a:r>
            <a:r>
              <a:rPr lang="en-IN" sz="1600" b="0" dirty="0" err="1" smtClean="0"/>
              <a:t>malloc</a:t>
            </a:r>
            <a:r>
              <a:rPr lang="en-IN" sz="1600" b="0" dirty="0" smtClean="0"/>
              <a:t>(r * c * </a:t>
            </a:r>
            <a:r>
              <a:rPr lang="en-IN" sz="1600" b="0" dirty="0" err="1" smtClean="0"/>
              <a:t>sizeof</a:t>
            </a:r>
            <a:r>
              <a:rPr lang="en-IN" sz="1600" b="0" dirty="0" smtClean="0"/>
              <a:t>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));</a:t>
            </a:r>
          </a:p>
          <a:p>
            <a:r>
              <a:rPr lang="en-IN" sz="1600" b="0" dirty="0" smtClean="0"/>
              <a:t> </a:t>
            </a:r>
          </a:p>
          <a:p>
            <a:r>
              <a:rPr lang="en-IN" sz="1600" b="0" dirty="0" smtClean="0"/>
              <a:t>    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, j, count = 0;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= 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&lt;  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for (j = 0; j &lt; c; j++)</a:t>
            </a:r>
          </a:p>
          <a:p>
            <a:r>
              <a:rPr lang="en-IN" sz="1600" b="0" dirty="0" smtClean="0"/>
              <a:t>         *(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 +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*c + j) = ++count;</a:t>
            </a:r>
          </a:p>
          <a:p>
            <a:r>
              <a:rPr lang="en-IN" sz="1600" b="0" dirty="0" smtClean="0"/>
              <a:t> 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= 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&lt;  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for (j = 0; j &lt; c; j++)</a:t>
            </a:r>
          </a:p>
          <a:p>
            <a:r>
              <a:rPr lang="en-IN" sz="1600" b="0" dirty="0" smtClean="0"/>
              <a:t>         </a:t>
            </a:r>
            <a:r>
              <a:rPr lang="en-IN" sz="1600" b="0" dirty="0" err="1" smtClean="0"/>
              <a:t>printf</a:t>
            </a:r>
            <a:r>
              <a:rPr lang="en-IN" sz="1600" b="0" dirty="0" smtClean="0"/>
              <a:t>("%d ", *(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 +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*c + j)); </a:t>
            </a:r>
          </a:p>
          <a:p>
            <a:r>
              <a:rPr lang="en-IN" sz="1600" b="0" dirty="0" smtClean="0"/>
              <a:t>   /* Code for further processing and free the dynamically allocated memory */   </a:t>
            </a:r>
          </a:p>
          <a:p>
            <a:r>
              <a:rPr lang="en-IN" sz="1600" b="0" dirty="0" smtClean="0"/>
              <a:t>   return 0;</a:t>
            </a:r>
          </a:p>
          <a:p>
            <a:r>
              <a:rPr lang="en-IN" sz="1600" b="0" dirty="0" smtClean="0"/>
              <a:t>}</a:t>
            </a: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9144000" cy="990600"/>
          </a:xfrm>
        </p:spPr>
        <p:txBody>
          <a:bodyPr/>
          <a:lstStyle/>
          <a:p>
            <a:r>
              <a:rPr lang="en-US" dirty="0" smtClean="0"/>
              <a:t>Creating 2-d array at run time Method 2- using array of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10600" cy="4648200"/>
          </a:xfrm>
        </p:spPr>
        <p:txBody>
          <a:bodyPr/>
          <a:lstStyle/>
          <a:p>
            <a:r>
              <a:rPr lang="en-IN" sz="1600" b="0" dirty="0" smtClean="0"/>
              <a:t>#include &lt;</a:t>
            </a:r>
            <a:r>
              <a:rPr lang="en-IN" sz="1600" b="0" dirty="0" err="1" smtClean="0"/>
              <a:t>stdio.h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#include &lt;</a:t>
            </a:r>
            <a:r>
              <a:rPr lang="en-IN" sz="1600" b="0" dirty="0" err="1" smtClean="0"/>
              <a:t>stdlib.h</a:t>
            </a:r>
            <a:r>
              <a:rPr lang="en-IN" sz="1600" b="0" dirty="0" smtClean="0"/>
              <a:t>&gt; </a:t>
            </a:r>
          </a:p>
          <a:p>
            <a:r>
              <a:rPr lang="en-IN" sz="1600" b="0" dirty="0" err="1" smtClean="0"/>
              <a:t>int</a:t>
            </a:r>
            <a:r>
              <a:rPr lang="en-IN" sz="1600" b="0" dirty="0" smtClean="0"/>
              <a:t> main()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smtClean="0"/>
              <a:t>    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r = 3, c = 4,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, j, count;</a:t>
            </a:r>
          </a:p>
          <a:p>
            <a:r>
              <a:rPr lang="en-IN" sz="1600" b="0" dirty="0" smtClean="0"/>
              <a:t> </a:t>
            </a:r>
          </a:p>
          <a:p>
            <a:r>
              <a:rPr lang="en-IN" sz="1600" b="0" dirty="0" smtClean="0"/>
              <a:t>    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[r];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&lt;r;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   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 = 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*)</a:t>
            </a:r>
            <a:r>
              <a:rPr lang="en-IN" sz="1600" b="0" dirty="0" err="1" smtClean="0"/>
              <a:t>malloc</a:t>
            </a:r>
            <a:r>
              <a:rPr lang="en-IN" sz="1600" b="0" dirty="0" smtClean="0"/>
              <a:t>(c * </a:t>
            </a:r>
            <a:r>
              <a:rPr lang="en-IN" sz="1600" b="0" dirty="0" err="1" smtClean="0"/>
              <a:t>sizeof</a:t>
            </a:r>
            <a:r>
              <a:rPr lang="en-IN" sz="1600" b="0" dirty="0" smtClean="0"/>
              <a:t>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));     // Note that 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 is same as *(*(</a:t>
            </a:r>
            <a:r>
              <a:rPr lang="en-IN" sz="1600" b="0" dirty="0" err="1" smtClean="0"/>
              <a:t>arr+i</a:t>
            </a:r>
            <a:r>
              <a:rPr lang="en-IN" sz="1600" b="0" dirty="0" smtClean="0"/>
              <a:t>)+j)</a:t>
            </a:r>
          </a:p>
          <a:p>
            <a:r>
              <a:rPr lang="en-IN" sz="1600" b="0" dirty="0" smtClean="0"/>
              <a:t>    count = 0;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= 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&lt;  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for (j = 0; j &lt; c; j++)</a:t>
            </a:r>
          </a:p>
          <a:p>
            <a:r>
              <a:rPr lang="en-IN" sz="1600" b="0" dirty="0" smtClean="0"/>
              <a:t>         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 = ++count; // Or *(*(</a:t>
            </a:r>
            <a:r>
              <a:rPr lang="en-IN" sz="1600" b="0" dirty="0" err="1" smtClean="0"/>
              <a:t>arr+i</a:t>
            </a:r>
            <a:r>
              <a:rPr lang="en-IN" sz="1600" b="0" dirty="0" smtClean="0"/>
              <a:t>)+j) = ++count 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= 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&lt;  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for (j = 0; j &lt; c; j++)</a:t>
            </a:r>
          </a:p>
          <a:p>
            <a:r>
              <a:rPr lang="en-IN" sz="1600" b="0" dirty="0" smtClean="0"/>
              <a:t>         </a:t>
            </a:r>
            <a:r>
              <a:rPr lang="en-IN" sz="1600" b="0" dirty="0" err="1" smtClean="0"/>
              <a:t>printf</a:t>
            </a:r>
            <a:r>
              <a:rPr lang="en-IN" sz="1600" b="0" dirty="0" smtClean="0"/>
              <a:t>("%d ", 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][j]); </a:t>
            </a:r>
          </a:p>
          <a:p>
            <a:r>
              <a:rPr lang="en-IN" sz="1600" b="0" dirty="0" smtClean="0"/>
              <a:t>    /* Code for further processing and free the dynamically allocated memory */ </a:t>
            </a:r>
          </a:p>
          <a:p>
            <a:r>
              <a:rPr lang="en-IN" sz="1600" b="0" dirty="0" smtClean="0"/>
              <a:t>   return 0;</a:t>
            </a:r>
          </a:p>
          <a:p>
            <a:r>
              <a:rPr lang="en-IN" sz="1600" b="0" dirty="0" smtClean="0"/>
              <a:t>}</a:t>
            </a: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10600" cy="4648200"/>
          </a:xfrm>
        </p:spPr>
        <p:txBody>
          <a:bodyPr/>
          <a:lstStyle/>
          <a:p>
            <a:r>
              <a:rPr lang="en-IN" sz="1600" b="0" dirty="0" smtClean="0"/>
              <a:t>#include &lt;</a:t>
            </a:r>
            <a:r>
              <a:rPr lang="en-IN" sz="1600" b="0" dirty="0" err="1" smtClean="0"/>
              <a:t>stdio.h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#include &lt;</a:t>
            </a:r>
            <a:r>
              <a:rPr lang="en-IN" sz="1600" b="0" dirty="0" err="1" smtClean="0"/>
              <a:t>stdlib.h</a:t>
            </a:r>
            <a:r>
              <a:rPr lang="en-IN" sz="1600" b="0" dirty="0" smtClean="0"/>
              <a:t>&gt; </a:t>
            </a:r>
          </a:p>
          <a:p>
            <a:r>
              <a:rPr lang="en-IN" sz="1600" b="0" dirty="0" err="1" smtClean="0"/>
              <a:t>int</a:t>
            </a:r>
            <a:r>
              <a:rPr lang="en-IN" sz="1600" b="0" dirty="0" smtClean="0"/>
              <a:t> main()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smtClean="0"/>
              <a:t>    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r = 3, c = 4,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, j, count; </a:t>
            </a:r>
          </a:p>
          <a:p>
            <a:r>
              <a:rPr lang="en-IN" sz="1600" b="0" dirty="0" smtClean="0"/>
              <a:t>    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**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 = 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**)</a:t>
            </a:r>
            <a:r>
              <a:rPr lang="en-IN" sz="1600" b="0" dirty="0" err="1" smtClean="0"/>
              <a:t>malloc</a:t>
            </a:r>
            <a:r>
              <a:rPr lang="en-IN" sz="1600" b="0" dirty="0" smtClean="0"/>
              <a:t>(r * </a:t>
            </a:r>
            <a:r>
              <a:rPr lang="en-IN" sz="1600" b="0" dirty="0" err="1" smtClean="0"/>
              <a:t>sizeof</a:t>
            </a:r>
            <a:r>
              <a:rPr lang="en-IN" sz="1600" b="0" dirty="0" smtClean="0"/>
              <a:t>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*));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&lt;r;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   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 = 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*)</a:t>
            </a:r>
            <a:r>
              <a:rPr lang="en-IN" sz="1600" b="0" dirty="0" err="1" smtClean="0"/>
              <a:t>malloc</a:t>
            </a:r>
            <a:r>
              <a:rPr lang="en-IN" sz="1600" b="0" dirty="0" smtClean="0"/>
              <a:t>(c * </a:t>
            </a:r>
            <a:r>
              <a:rPr lang="en-IN" sz="1600" b="0" dirty="0" err="1" smtClean="0"/>
              <a:t>sizeof</a:t>
            </a:r>
            <a:r>
              <a:rPr lang="en-IN" sz="1600" b="0" dirty="0" smtClean="0"/>
              <a:t>(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)); </a:t>
            </a:r>
          </a:p>
          <a:p>
            <a:r>
              <a:rPr lang="en-IN" sz="1600" b="0" dirty="0" smtClean="0"/>
              <a:t>    // Note that 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 is same as *(*(</a:t>
            </a:r>
            <a:r>
              <a:rPr lang="en-IN" sz="1600" b="0" dirty="0" err="1" smtClean="0"/>
              <a:t>arr+i</a:t>
            </a:r>
            <a:r>
              <a:rPr lang="en-IN" sz="1600" b="0" dirty="0" smtClean="0"/>
              <a:t>)+j)</a:t>
            </a:r>
          </a:p>
          <a:p>
            <a:r>
              <a:rPr lang="en-IN" sz="1600" b="0" dirty="0" smtClean="0"/>
              <a:t>    count = 0;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= 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&lt;  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for (j = 0; j &lt; c; j++)</a:t>
            </a:r>
          </a:p>
          <a:p>
            <a:r>
              <a:rPr lang="en-IN" sz="1600" b="0" dirty="0" smtClean="0"/>
              <a:t>         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 = ++count;  // OR *(*(</a:t>
            </a:r>
            <a:r>
              <a:rPr lang="en-IN" sz="1600" b="0" dirty="0" err="1" smtClean="0"/>
              <a:t>arr+i</a:t>
            </a:r>
            <a:r>
              <a:rPr lang="en-IN" sz="1600" b="0" dirty="0" smtClean="0"/>
              <a:t>)+j) = ++count </a:t>
            </a:r>
          </a:p>
          <a:p>
            <a:r>
              <a:rPr lang="en-IN" sz="1600" b="0" dirty="0" smtClean="0"/>
              <a:t>    for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= 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 &lt;  r;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      for (j = 0; j &lt; c; j++)</a:t>
            </a:r>
          </a:p>
          <a:p>
            <a:r>
              <a:rPr lang="en-IN" sz="1600" b="0" dirty="0" smtClean="0"/>
              <a:t>         </a:t>
            </a:r>
            <a:r>
              <a:rPr lang="en-IN" sz="1600" b="0" dirty="0" err="1" smtClean="0"/>
              <a:t>printf</a:t>
            </a:r>
            <a:r>
              <a:rPr lang="en-IN" sz="1600" b="0" dirty="0" smtClean="0"/>
              <a:t>("%d ", </a:t>
            </a:r>
            <a:r>
              <a:rPr lang="en-IN" sz="1600" b="0" dirty="0" err="1" smtClean="0"/>
              <a:t>arr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][j]); </a:t>
            </a:r>
          </a:p>
          <a:p>
            <a:r>
              <a:rPr lang="en-IN" sz="1600" b="0" dirty="0" smtClean="0"/>
              <a:t>   /* Code for further processing and free the  dynamically allocated memory */ </a:t>
            </a:r>
          </a:p>
          <a:p>
            <a:r>
              <a:rPr lang="en-IN" sz="1600" b="0" dirty="0" smtClean="0"/>
              <a:t>   return 0;</a:t>
            </a:r>
          </a:p>
          <a:p>
            <a:r>
              <a:rPr lang="en-IN" sz="1600" b="0" dirty="0" smtClean="0"/>
              <a:t>}</a:t>
            </a:r>
          </a:p>
          <a:p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dirty="0" smtClean="0"/>
              <a:t>Creating 2-d array at run time Method 3- using  pointer to pointers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2895600"/>
          </a:xfrm>
        </p:spPr>
        <p:txBody>
          <a:bodyPr/>
          <a:lstStyle/>
          <a:p>
            <a:pPr algn="just" eaLnBrk="1" hangingPunct="1"/>
            <a:r>
              <a:rPr lang="en-US" sz="2400" b="0" dirty="0" smtClean="0"/>
              <a:t>The use of pointer variable instead of arrays, helps in allocation of memory at RUN TIME, thus memory can be allocated or freed anywhere, anytime during the program execution.</a:t>
            </a:r>
          </a:p>
          <a:p>
            <a:pPr eaLnBrk="1" hangingPunct="1"/>
            <a:endParaRPr lang="en-US" sz="2400" b="0" dirty="0" smtClean="0"/>
          </a:p>
          <a:p>
            <a:pPr lvl="2" eaLnBrk="1" hangingPunct="1"/>
            <a:r>
              <a:rPr lang="en-US" dirty="0" smtClean="0">
                <a:solidFill>
                  <a:srgbClr val="006600"/>
                </a:solidFill>
                <a:latin typeface="Arial" charset="0"/>
              </a:rPr>
              <a:t>This is known as 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pointer to pointers method works</a:t>
            </a:r>
            <a:endParaRPr lang="en-IN" dirty="0"/>
          </a:p>
        </p:txBody>
      </p:sp>
      <p:pic>
        <p:nvPicPr>
          <p:cNvPr id="1028" name="Picture 4" descr="C:\Users\payal.khurana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349674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STATIC </a:t>
            </a:r>
            <a:r>
              <a:rPr lang="en-US" dirty="0" err="1" smtClean="0">
                <a:solidFill>
                  <a:srgbClr val="0000FF"/>
                </a:solidFill>
              </a:rPr>
              <a:t>vs</a:t>
            </a:r>
            <a:r>
              <a:rPr lang="en-US" dirty="0" smtClean="0">
                <a:solidFill>
                  <a:srgbClr val="0000FF"/>
                </a:solidFill>
              </a:rPr>
              <a:t> DYNAMIC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10600" cy="1676400"/>
          </a:xfrm>
        </p:spPr>
        <p:txBody>
          <a:bodyPr/>
          <a:lstStyle/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sz="2800" dirty="0" smtClean="0">
                <a:latin typeface="Arial" charset="0"/>
              </a:rPr>
              <a:t>The allocation of memory for the specific fixed purposes of a program in a predetermined fashion controlled by the compiler is said to be </a:t>
            </a:r>
            <a:r>
              <a:rPr lang="en-US" sz="2800" u="sng" dirty="0" smtClean="0">
                <a:solidFill>
                  <a:srgbClr val="0070C0"/>
                </a:solidFill>
                <a:latin typeface="Arial" charset="0"/>
              </a:rPr>
              <a:t>static memory allocation</a:t>
            </a:r>
            <a:r>
              <a:rPr lang="en-US" sz="2800" dirty="0" smtClean="0">
                <a:solidFill>
                  <a:srgbClr val="0070C0"/>
                </a:solidFill>
                <a:latin typeface="Arial" charset="0"/>
              </a:rPr>
              <a:t>.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US" sz="28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b="0" dirty="0" smtClean="0"/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457200" y="3810000"/>
            <a:ext cx="8001000" cy="180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sz="2800" b="0" dirty="0"/>
              <a:t> The allocation of memory (and possibly it’s later  de allocation) during the run time of a program and under the control of the program is said to be </a:t>
            </a:r>
            <a:r>
              <a:rPr lang="en-US" sz="2800" b="0" u="sng" dirty="0">
                <a:solidFill>
                  <a:srgbClr val="0070C0"/>
                </a:solidFill>
              </a:rPr>
              <a:t>dynamic memory allocation</a:t>
            </a:r>
            <a:r>
              <a:rPr lang="en-US" sz="2800" b="0" dirty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 autoUpdateAnimBg="0"/>
      <p:bldP spid="7761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63246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Memory Allocation Functions</a:t>
            </a:r>
          </a:p>
        </p:txBody>
      </p:sp>
      <p:sp>
        <p:nvSpPr>
          <p:cNvPr id="779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0" dirty="0" smtClean="0"/>
              <a:t>   The following are four memory management functions defined in library of C that can be used for allocation and freeing of memory when ever required.</a:t>
            </a:r>
          </a:p>
          <a:p>
            <a:pPr lvl="4" eaLnBrk="1" hangingPunct="1"/>
            <a:r>
              <a:rPr lang="en-US" sz="2800" dirty="0" err="1" smtClean="0">
                <a:solidFill>
                  <a:srgbClr val="006600"/>
                </a:solidFill>
                <a:latin typeface="Arial" charset="0"/>
              </a:rPr>
              <a:t>malloc</a:t>
            </a:r>
            <a:r>
              <a:rPr lang="en-US" sz="2800" dirty="0" smtClean="0">
                <a:solidFill>
                  <a:srgbClr val="006600"/>
                </a:solidFill>
                <a:latin typeface="Arial" charset="0"/>
              </a:rPr>
              <a:t>()</a:t>
            </a:r>
          </a:p>
          <a:p>
            <a:pPr lvl="4" eaLnBrk="1" hangingPunct="1"/>
            <a:r>
              <a:rPr lang="en-US" sz="2800" dirty="0" err="1" smtClean="0">
                <a:solidFill>
                  <a:srgbClr val="006600"/>
                </a:solidFill>
                <a:latin typeface="Arial" charset="0"/>
              </a:rPr>
              <a:t>calloc</a:t>
            </a:r>
            <a:r>
              <a:rPr lang="en-US" sz="2800" dirty="0" smtClean="0">
                <a:solidFill>
                  <a:srgbClr val="006600"/>
                </a:solidFill>
                <a:latin typeface="Arial" charset="0"/>
              </a:rPr>
              <a:t>()</a:t>
            </a:r>
          </a:p>
          <a:p>
            <a:pPr lvl="4" eaLnBrk="1" hangingPunct="1"/>
            <a:r>
              <a:rPr lang="en-US" sz="2800" dirty="0" smtClean="0">
                <a:solidFill>
                  <a:srgbClr val="006600"/>
                </a:solidFill>
                <a:latin typeface="Arial" charset="0"/>
              </a:rPr>
              <a:t>free()</a:t>
            </a:r>
          </a:p>
          <a:p>
            <a:pPr lvl="4" eaLnBrk="1" hangingPunct="1"/>
            <a:r>
              <a:rPr lang="en-US" sz="2800" dirty="0" err="1" smtClean="0">
                <a:solidFill>
                  <a:srgbClr val="006600"/>
                </a:solidFill>
                <a:latin typeface="Arial" charset="0"/>
              </a:rPr>
              <a:t>realloc</a:t>
            </a:r>
            <a:r>
              <a:rPr lang="en-US" sz="2800" dirty="0" smtClean="0">
                <a:solidFill>
                  <a:srgbClr val="006600"/>
                </a:solidFill>
                <a:latin typeface="Arial" charset="0"/>
              </a:rPr>
              <a:t>()</a:t>
            </a:r>
            <a:endParaRPr 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b="0" dirty="0" smtClean="0"/>
              <a:t>include library file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dirty="0" smtClean="0">
                <a:solidFill>
                  <a:srgbClr val="FF0000"/>
                </a:solidFill>
              </a:rPr>
              <a:t>&lt;</a:t>
            </a:r>
            <a:r>
              <a:rPr lang="en-US" b="0" dirty="0" err="1" smtClean="0">
                <a:solidFill>
                  <a:srgbClr val="FF0000"/>
                </a:solidFill>
              </a:rPr>
              <a:t>stdlib.h</a:t>
            </a:r>
            <a:r>
              <a:rPr lang="en-US" b="0" dirty="0" smtClean="0">
                <a:solidFill>
                  <a:srgbClr val="FF0000"/>
                </a:solidFill>
              </a:rPr>
              <a:t>&gt;  or &lt;</a:t>
            </a:r>
            <a:r>
              <a:rPr lang="en-US" b="0" dirty="0" err="1" smtClean="0">
                <a:solidFill>
                  <a:srgbClr val="FF0000"/>
                </a:solidFill>
              </a:rPr>
              <a:t>alloc.h</a:t>
            </a:r>
            <a:r>
              <a:rPr lang="en-US" b="0" dirty="0" smtClean="0">
                <a:solidFill>
                  <a:srgbClr val="FF0000"/>
                </a:solidFill>
              </a:rPr>
              <a:t>&gt; for these functions</a:t>
            </a:r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76200"/>
            <a:ext cx="6324600" cy="990600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solidFill>
                  <a:srgbClr val="0000FF"/>
                </a:solidFill>
              </a:rPr>
              <a:t>malloc</a:t>
            </a:r>
            <a:r>
              <a:rPr lang="en-US" dirty="0" smtClean="0">
                <a:solidFill>
                  <a:srgbClr val="0000FF"/>
                </a:solidFill>
              </a:rPr>
              <a:t> ( )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2286000"/>
          </a:xfrm>
        </p:spPr>
        <p:txBody>
          <a:bodyPr/>
          <a:lstStyle/>
          <a:p>
            <a:pPr algn="just" eaLnBrk="1" hangingPunct="1"/>
            <a:r>
              <a:rPr lang="en-US" sz="2400" b="0" dirty="0" err="1" smtClean="0"/>
              <a:t>malloc</a:t>
            </a:r>
            <a:r>
              <a:rPr lang="en-US" sz="2400" b="0" dirty="0" smtClean="0"/>
              <a:t>() : It is a predefined library function that allocates requested size of bytes and </a:t>
            </a:r>
            <a:r>
              <a:rPr lang="en-US" sz="2400" b="0" dirty="0" smtClean="0">
                <a:solidFill>
                  <a:srgbClr val="FF0000"/>
                </a:solidFill>
              </a:rPr>
              <a:t>returns a pointer to the first byte of the allocated space</a:t>
            </a:r>
            <a:r>
              <a:rPr lang="en-US" sz="2400" b="0" dirty="0" smtClean="0"/>
              <a:t>.</a:t>
            </a:r>
          </a:p>
          <a:p>
            <a:pPr algn="just" eaLnBrk="1" hangingPunct="1"/>
            <a:r>
              <a:rPr lang="en-US" sz="2400" b="0" dirty="0" smtClean="0"/>
              <a:t>Pointer returned is of type </a:t>
            </a:r>
            <a:r>
              <a:rPr lang="en-US" sz="2400" b="0" dirty="0" smtClean="0">
                <a:solidFill>
                  <a:srgbClr val="FF0000"/>
                </a:solidFill>
              </a:rPr>
              <a:t>void</a:t>
            </a:r>
            <a:r>
              <a:rPr lang="en-US" sz="2400" b="0" dirty="0" smtClean="0"/>
              <a:t> that has to be type cast to the type of memory block created (</a:t>
            </a:r>
            <a:r>
              <a:rPr lang="en-US" sz="2400" b="0" dirty="0" err="1" smtClean="0"/>
              <a:t>int</a:t>
            </a:r>
            <a:r>
              <a:rPr lang="en-US" sz="2400" b="0" dirty="0" smtClean="0"/>
              <a:t>, char, float, double).</a:t>
            </a:r>
          </a:p>
          <a:p>
            <a:pPr algn="just" eaLnBrk="1" hangingPunct="1"/>
            <a:r>
              <a:rPr lang="en-GB" sz="2400" b="0" dirty="0" smtClean="0"/>
              <a:t>Memory allocated with </a:t>
            </a:r>
            <a:r>
              <a:rPr lang="en-GB" sz="2400" b="0" dirty="0" err="1" smtClean="0"/>
              <a:t>malloc</a:t>
            </a:r>
            <a:r>
              <a:rPr lang="en-IE" sz="2400" b="0" dirty="0" smtClean="0"/>
              <a:t>()</a:t>
            </a:r>
            <a:r>
              <a:rPr lang="en-GB" sz="2400" b="0" dirty="0" smtClean="0"/>
              <a:t>, could have some garbage value.</a:t>
            </a:r>
            <a:endParaRPr lang="en-US" sz="2400" b="0" dirty="0" smtClean="0">
              <a:solidFill>
                <a:srgbClr val="006600"/>
              </a:solidFill>
            </a:endParaRPr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76200" y="3962400"/>
            <a:ext cx="8610600" cy="2677656"/>
          </a:xfrm>
          <a:prstGeom prst="rect">
            <a:avLst/>
          </a:prstGeom>
          <a:solidFill>
            <a:schemeClr val="bg2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  General </a:t>
            </a:r>
            <a:r>
              <a:rPr lang="en-US" sz="2800" dirty="0" smtClean="0">
                <a:solidFill>
                  <a:srgbClr val="800000"/>
                </a:solidFill>
              </a:rPr>
              <a:t>syntax: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800000"/>
                </a:solidFill>
              </a:rPr>
              <a:t>	</a:t>
            </a:r>
            <a:r>
              <a:rPr lang="en-US" sz="2800" dirty="0" err="1" smtClean="0">
                <a:solidFill>
                  <a:srgbClr val="000066"/>
                </a:solidFill>
              </a:rPr>
              <a:t>ptr</a:t>
            </a:r>
            <a:r>
              <a:rPr lang="en-US" sz="2800" dirty="0" smtClean="0">
                <a:solidFill>
                  <a:srgbClr val="000066"/>
                </a:solidFill>
              </a:rPr>
              <a:t> </a:t>
            </a:r>
            <a:r>
              <a:rPr lang="en-US" sz="2800" dirty="0">
                <a:solidFill>
                  <a:srgbClr val="000066"/>
                </a:solidFill>
              </a:rPr>
              <a:t>= </a:t>
            </a:r>
            <a:r>
              <a:rPr lang="en-US" sz="2800" dirty="0" smtClean="0">
                <a:solidFill>
                  <a:srgbClr val="000066"/>
                </a:solidFill>
              </a:rPr>
              <a:t>(data-type </a:t>
            </a:r>
            <a:r>
              <a:rPr lang="en-US" sz="2800" dirty="0">
                <a:solidFill>
                  <a:srgbClr val="000066"/>
                </a:solidFill>
              </a:rPr>
              <a:t>* ) </a:t>
            </a:r>
            <a:r>
              <a:rPr lang="en-US" sz="2800" dirty="0" err="1">
                <a:solidFill>
                  <a:srgbClr val="000066"/>
                </a:solidFill>
              </a:rPr>
              <a:t>malloc</a:t>
            </a:r>
            <a:r>
              <a:rPr lang="en-US" sz="2800" dirty="0">
                <a:solidFill>
                  <a:srgbClr val="000066"/>
                </a:solidFill>
              </a:rPr>
              <a:t>( byte-size ) </a:t>
            </a:r>
            <a:r>
              <a:rPr lang="en-US" sz="2800" dirty="0" smtClean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006600"/>
                </a:solidFill>
              </a:rPr>
              <a:t>where </a:t>
            </a:r>
            <a:r>
              <a:rPr lang="en-US" sz="2800" dirty="0" err="1" smtClean="0">
                <a:solidFill>
                  <a:srgbClr val="006600"/>
                </a:solidFill>
              </a:rPr>
              <a:t>ptr</a:t>
            </a:r>
            <a:r>
              <a:rPr lang="en-US" sz="2800" dirty="0" smtClean="0">
                <a:solidFill>
                  <a:srgbClr val="006600"/>
                </a:solidFill>
              </a:rPr>
              <a:t> is pointer of any data type.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800" dirty="0" err="1" smtClean="0">
                <a:solidFill>
                  <a:srgbClr val="FF0000"/>
                </a:solidFill>
              </a:rPr>
              <a:t>malloc</a:t>
            </a:r>
            <a:r>
              <a:rPr lang="en-US" sz="2800" dirty="0" smtClean="0">
                <a:solidFill>
                  <a:srgbClr val="FF0000"/>
                </a:solidFill>
              </a:rPr>
              <a:t>() </a:t>
            </a:r>
            <a:r>
              <a:rPr lang="en-US" sz="2800" dirty="0">
                <a:solidFill>
                  <a:srgbClr val="FF0000"/>
                </a:solidFill>
              </a:rPr>
              <a:t>returns a pointer to an area of memory with size byte-size.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/>
      <p:bldP spid="7782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0000FF"/>
                </a:solidFill>
              </a:rPr>
              <a:t>Alternative 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5400" cy="2667000"/>
          </a:xfrm>
          <a:solidFill>
            <a:schemeClr val="bg2"/>
          </a:solidFill>
          <a:ln w="38100">
            <a:solidFill>
              <a:srgbClr val="8000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0" smtClean="0">
                <a:solidFill>
                  <a:srgbClr val="006600"/>
                </a:solidFill>
              </a:rPr>
              <a:t>int * ptr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>
                <a:solidFill>
                  <a:srgbClr val="006600"/>
                </a:solidFill>
              </a:rPr>
              <a:t>printf ( “\n Enter the number of elements in the array “);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>
                <a:solidFill>
                  <a:srgbClr val="006600"/>
                </a:solidFill>
              </a:rPr>
              <a:t>scanf(“%d”, &amp;n);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0" smtClean="0">
                <a:solidFill>
                  <a:srgbClr val="006600"/>
                </a:solidFill>
              </a:rPr>
              <a:t>ptr =  ( int *) malloc ( n x sizeof ( int ) ) ;</a:t>
            </a:r>
          </a:p>
        </p:txBody>
      </p:sp>
      <p:sp>
        <p:nvSpPr>
          <p:cNvPr id="806916" name="Rectangle 1028"/>
          <p:cNvSpPr>
            <a:spLocks noChangeArrowheads="1"/>
          </p:cNvSpPr>
          <p:nvPr/>
        </p:nvSpPr>
        <p:spPr bwMode="auto">
          <a:xfrm>
            <a:off x="76200" y="4648200"/>
            <a:ext cx="8763000" cy="1676400"/>
          </a:xfrm>
          <a:prstGeom prst="rect">
            <a:avLst/>
          </a:prstGeom>
          <a:solidFill>
            <a:schemeClr val="bg2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 dirty="0" err="1">
                <a:solidFill>
                  <a:srgbClr val="006600"/>
                </a:solidFill>
              </a:rPr>
              <a:t>int</a:t>
            </a:r>
            <a:r>
              <a:rPr lang="en-US" sz="2800" b="0" dirty="0">
                <a:solidFill>
                  <a:srgbClr val="006600"/>
                </a:solidFill>
              </a:rPr>
              <a:t> * </a:t>
            </a:r>
            <a:r>
              <a:rPr lang="en-US" sz="2800" b="0" dirty="0" err="1">
                <a:solidFill>
                  <a:srgbClr val="006600"/>
                </a:solidFill>
              </a:rPr>
              <a:t>ptr</a:t>
            </a:r>
            <a:r>
              <a:rPr lang="en-US" sz="2800" b="0" dirty="0">
                <a:solidFill>
                  <a:srgbClr val="006600"/>
                </a:solidFill>
              </a:rPr>
              <a:t> 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 dirty="0" err="1">
                <a:solidFill>
                  <a:srgbClr val="006600"/>
                </a:solidFill>
              </a:rPr>
              <a:t>ptr</a:t>
            </a:r>
            <a:r>
              <a:rPr lang="en-US" sz="2800" b="0" dirty="0">
                <a:solidFill>
                  <a:srgbClr val="006600"/>
                </a:solidFill>
              </a:rPr>
              <a:t> =  ( </a:t>
            </a:r>
            <a:r>
              <a:rPr lang="en-US" sz="2800" b="0" dirty="0" err="1">
                <a:solidFill>
                  <a:srgbClr val="006600"/>
                </a:solidFill>
              </a:rPr>
              <a:t>int</a:t>
            </a:r>
            <a:r>
              <a:rPr lang="en-US" sz="2800" b="0" dirty="0">
                <a:solidFill>
                  <a:srgbClr val="006600"/>
                </a:solidFill>
              </a:rPr>
              <a:t> *) </a:t>
            </a:r>
            <a:r>
              <a:rPr lang="en-US" sz="2800" b="0" dirty="0" err="1">
                <a:solidFill>
                  <a:srgbClr val="006600"/>
                </a:solidFill>
              </a:rPr>
              <a:t>malloc</a:t>
            </a:r>
            <a:r>
              <a:rPr lang="en-US" sz="2800" b="0" dirty="0">
                <a:solidFill>
                  <a:srgbClr val="006600"/>
                </a:solidFill>
              </a:rPr>
              <a:t> ( </a:t>
            </a:r>
            <a:r>
              <a:rPr lang="en-US" sz="2800" b="0" dirty="0" smtClean="0">
                <a:solidFill>
                  <a:srgbClr val="006600"/>
                </a:solidFill>
              </a:rPr>
              <a:t>3*2 </a:t>
            </a:r>
            <a:r>
              <a:rPr lang="en-US" sz="2800" b="0" dirty="0">
                <a:solidFill>
                  <a:srgbClr val="006600"/>
                </a:solidFill>
              </a:rPr>
              <a:t>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1219200"/>
          </a:xfrm>
        </p:spPr>
        <p:txBody>
          <a:bodyPr/>
          <a:lstStyle/>
          <a:p>
            <a:pPr eaLnBrk="1" hangingPunct="1"/>
            <a:r>
              <a:rPr lang="en-US" sz="3200" b="0" smtClean="0">
                <a:solidFill>
                  <a:srgbClr val="0000FF"/>
                </a:solidFill>
              </a:rPr>
              <a:t>int  *ptr;</a:t>
            </a:r>
            <a:endParaRPr lang="en-US" b="0" smtClean="0"/>
          </a:p>
          <a:p>
            <a:pPr eaLnBrk="1" hangingPunct="1">
              <a:buFont typeface="Wingdings" pitchFamily="2" charset="2"/>
              <a:buNone/>
            </a:pPr>
            <a:r>
              <a:rPr lang="en-US" b="0" smtClean="0"/>
              <a:t>    </a:t>
            </a:r>
            <a:r>
              <a:rPr lang="en-US" b="0" smtClean="0">
                <a:solidFill>
                  <a:srgbClr val="FF00FF"/>
                </a:solidFill>
              </a:rPr>
              <a:t>ptr = (int *) malloc ( 100 * (sizeof (int ) ) ;</a:t>
            </a:r>
            <a:endParaRPr lang="en-US" b="0" smtClean="0">
              <a:solidFill>
                <a:srgbClr val="006600"/>
              </a:solidFill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200400" y="24384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28600" y="5029200"/>
            <a:ext cx="868680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0" dirty="0">
                <a:latin typeface="Verdana" pitchFamily="34" charset="0"/>
              </a:rPr>
              <a:t>Allocate 200 bytes </a:t>
            </a:r>
            <a:r>
              <a:rPr lang="en-US" sz="2400" b="0" dirty="0" err="1">
                <a:latin typeface="Verdana" pitchFamily="34" charset="0"/>
              </a:rPr>
              <a:t>i.e</a:t>
            </a:r>
            <a:r>
              <a:rPr lang="en-US" sz="2400" b="0" dirty="0">
                <a:latin typeface="Verdana" pitchFamily="34" charset="0"/>
              </a:rPr>
              <a:t> declare an array of 100 integers with pointer </a:t>
            </a:r>
            <a:r>
              <a:rPr lang="en-US" sz="2400" b="0" dirty="0" err="1">
                <a:latin typeface="Verdana" pitchFamily="34" charset="0"/>
              </a:rPr>
              <a:t>ptr</a:t>
            </a:r>
            <a:r>
              <a:rPr lang="en-US" sz="2400" b="0" dirty="0">
                <a:latin typeface="Verdana" pitchFamily="34" charset="0"/>
              </a:rPr>
              <a:t> pointing to the first element of the </a:t>
            </a:r>
            <a:r>
              <a:rPr lang="en-US" sz="2400" b="0" dirty="0" smtClean="0">
                <a:latin typeface="Verdana" pitchFamily="34" charset="0"/>
              </a:rPr>
              <a:t>array.</a:t>
            </a:r>
            <a:endParaRPr lang="en-US" sz="2400" b="0" dirty="0">
              <a:latin typeface="Verdana" pitchFamily="34" charset="0"/>
            </a:endParaRP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4343400" y="2438400"/>
            <a:ext cx="0" cy="1447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3733800" y="3733800"/>
            <a:ext cx="51054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solidFill>
                  <a:srgbClr val="006600"/>
                </a:solidFill>
                <a:latin typeface="Verdana" pitchFamily="34" charset="0"/>
              </a:rPr>
              <a:t>Number of elements in the array ptr is pointing to.</a:t>
            </a:r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58674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4876800" y="2909888"/>
            <a:ext cx="4191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Verdana" pitchFamily="34" charset="0"/>
              </a:rPr>
              <a:t>Returns the size of integer</a:t>
            </a:r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2057400" y="2514600"/>
            <a:ext cx="0" cy="12954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1219200" y="3717925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solidFill>
                  <a:srgbClr val="000066"/>
                </a:solidFill>
                <a:latin typeface="Verdana" pitchFamily="34" charset="0"/>
              </a:rPr>
              <a:t>Type 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610600" cy="1981200"/>
          </a:xfrm>
        </p:spPr>
        <p:txBody>
          <a:bodyPr/>
          <a:lstStyle/>
          <a:p>
            <a:pPr eaLnBrk="1" hangingPunct="1"/>
            <a:r>
              <a:rPr lang="en-US" b="0" smtClean="0"/>
              <a:t>Write a program to create an array of integers.Size of the array that is number of elements in the array will be specified interactively by the user at RUN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_13b">
  <a:themeElements>
    <a:clrScheme name="">
      <a:dk1>
        <a:srgbClr val="000000"/>
      </a:dk1>
      <a:lt1>
        <a:srgbClr val="FFFFFF"/>
      </a:lt1>
      <a:dk2>
        <a:srgbClr val="000000"/>
      </a:dk2>
      <a:lt2>
        <a:srgbClr val="FEF9E6"/>
      </a:lt2>
      <a:accent1>
        <a:srgbClr val="916331"/>
      </a:accent1>
      <a:accent2>
        <a:srgbClr val="000000"/>
      </a:accent2>
      <a:accent3>
        <a:srgbClr val="FFFFFF"/>
      </a:accent3>
      <a:accent4>
        <a:srgbClr val="000000"/>
      </a:accent4>
      <a:accent5>
        <a:srgbClr val="C7B7AD"/>
      </a:accent5>
      <a:accent6>
        <a:srgbClr val="000000"/>
      </a:accent6>
      <a:hlink>
        <a:srgbClr val="000000"/>
      </a:hlink>
      <a:folHlink>
        <a:srgbClr val="000000"/>
      </a:folHlink>
    </a:clrScheme>
    <a:fontScheme name="met_13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t_1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_1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_1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_1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_1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_1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_1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_1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_1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_1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_1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t_1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N:\selected\met_13b.ppt</Template>
  <TotalTime>6552</TotalTime>
  <Words>1519</Words>
  <Application>Microsoft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met_13b</vt:lpstr>
      <vt:lpstr>  DYNAMIC MEMORY ALLOCATION</vt:lpstr>
      <vt:lpstr>Disadvantages of ARRAYS</vt:lpstr>
      <vt:lpstr>Slide 3</vt:lpstr>
      <vt:lpstr>STATIC vs DYNAMIC</vt:lpstr>
      <vt:lpstr>Memory Allocation Functions</vt:lpstr>
      <vt:lpstr>malloc ( )</vt:lpstr>
      <vt:lpstr>Alternative </vt:lpstr>
      <vt:lpstr>Example 1</vt:lpstr>
      <vt:lpstr>Exercise</vt:lpstr>
      <vt:lpstr>Slide 10</vt:lpstr>
      <vt:lpstr>Example 2</vt:lpstr>
      <vt:lpstr>Allocating memory for a struct</vt:lpstr>
      <vt:lpstr>Important</vt:lpstr>
      <vt:lpstr>Visualization</vt:lpstr>
      <vt:lpstr>SOLUTION cont’d: Reading values in the array</vt:lpstr>
      <vt:lpstr>Visualization</vt:lpstr>
      <vt:lpstr>Printing values in reverse order</vt:lpstr>
      <vt:lpstr>OUTPUT</vt:lpstr>
      <vt:lpstr>calloc()</vt:lpstr>
      <vt:lpstr>calloc ( )</vt:lpstr>
      <vt:lpstr>Slide 21</vt:lpstr>
      <vt:lpstr>Slide 22</vt:lpstr>
      <vt:lpstr>realloc()</vt:lpstr>
      <vt:lpstr>Slide 24</vt:lpstr>
      <vt:lpstr>Releasing the Used Space</vt:lpstr>
      <vt:lpstr>free ( ) </vt:lpstr>
      <vt:lpstr>Creating 2-d array at run time Method 1- using single pointer</vt:lpstr>
      <vt:lpstr>Creating 2-d array at run time Method 2- using array of pointers</vt:lpstr>
      <vt:lpstr>Creating 2-d array at run time Method 3- using  pointer to pointers</vt:lpstr>
      <vt:lpstr>How pointer to pointers method works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Anuradha Gupta</dc:creator>
  <cp:lastModifiedBy>payal.khurana</cp:lastModifiedBy>
  <cp:revision>967</cp:revision>
  <dcterms:created xsi:type="dcterms:W3CDTF">2003-01-16T06:52:42Z</dcterms:created>
  <dcterms:modified xsi:type="dcterms:W3CDTF">2017-01-25T05:43:52Z</dcterms:modified>
</cp:coreProperties>
</file>