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9" r:id="rId3"/>
    <p:sldId id="313" r:id="rId4"/>
    <p:sldId id="338" r:id="rId5"/>
    <p:sldId id="345" r:id="rId6"/>
    <p:sldId id="34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0FD43-79FE-4EDF-8AA0-7E84A46A8DFC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174F-192D-4937-A52E-D13A165AC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Literature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2F5DD-9006-4B65-9F46-94564E81E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2F5DD-9006-4B65-9F46-94564E81E3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Literature review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voltmeter.html" TargetMode="External"/><Relationship Id="rId2" Type="http://schemas.openxmlformats.org/officeDocument/2006/relationships/hyperlink" Target="https://circuitglobe.com/ammet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9040"/>
            <a:ext cx="9144000" cy="116204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IN" sz="2400" b="1" dirty="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67400"/>
            <a:ext cx="9144000" cy="615553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rgbClr val="C00000"/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</a:t>
            </a:r>
          </a:p>
          <a:p>
            <a:pPr algn="ctr"/>
            <a:r>
              <a:rPr lang="en-IN" sz="2000" b="1" dirty="0" smtClean="0">
                <a:solidFill>
                  <a:srgbClr val="C00000"/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sz="2000" b="1" i="1" dirty="0" err="1" smtClean="0">
                <a:solidFill>
                  <a:srgbClr val="C00000"/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Jaypee</a:t>
            </a:r>
            <a:r>
              <a:rPr lang="en-IN" sz="2000" b="1" i="1" dirty="0" smtClean="0">
                <a:solidFill>
                  <a:srgbClr val="C00000"/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 Institute of  Information Technology</a:t>
            </a:r>
            <a:r>
              <a:rPr lang="en-IN" sz="2000" b="1" dirty="0" smtClean="0">
                <a:solidFill>
                  <a:srgbClr val="C00000"/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 smtClean="0">
                <a:solidFill>
                  <a:srgbClr val="C00000"/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Noida</a:t>
            </a:r>
            <a:r>
              <a:rPr lang="en-IN" sz="2000" b="1" dirty="0" smtClean="0">
                <a:solidFill>
                  <a:srgbClr val="C00000"/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, U.P.</a:t>
            </a:r>
            <a:endParaRPr lang="en-IN" sz="2000" b="1" dirty="0">
              <a:solidFill>
                <a:srgbClr val="C00000"/>
              </a:solidFill>
              <a:effectLst>
                <a:innerShdw blurRad="114300">
                  <a:schemeClr val="tx1"/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962400"/>
            <a:ext cx="5572164" cy="83099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Electronics &amp; Communication Engineering Discipline</a:t>
            </a:r>
          </a:p>
          <a:p>
            <a:pPr algn="ctr"/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kaushal.nigam\Desktop\f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752600"/>
            <a:ext cx="2667000" cy="1828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1546"/>
            <a:ext cx="8915400" cy="5286412"/>
          </a:xfrm>
        </p:spPr>
        <p:txBody>
          <a:bodyPr>
            <a:normAutofit/>
          </a:bodyPr>
          <a:lstStyle/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Essentials of an Instrument </a:t>
            </a:r>
          </a:p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Permanent Magnet Moving Coil (PMMC) Instruments</a:t>
            </a:r>
          </a:p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Voltmeter</a:t>
            </a:r>
          </a:p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Ammeter</a:t>
            </a:r>
          </a:p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Ohmmeter</a:t>
            </a:r>
          </a:p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Meter Sensitivity (Ohms-Per-Volt Rating)</a:t>
            </a:r>
          </a:p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Loading Effect</a:t>
            </a:r>
          </a:p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Multimeter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Cathode Ray Oscilloscope: Construction, Working and Applications</a:t>
            </a:r>
          </a:p>
          <a:p>
            <a:pPr marL="540000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Function Generators</a:t>
            </a:r>
            <a:endParaRPr 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629400"/>
            <a:ext cx="9144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IN" sz="4400" b="1" i="1" dirty="0" err="1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Jaypee</a:t>
            </a:r>
            <a:r>
              <a:rPr lang="en-IN" sz="4400" b="1" i="1" dirty="0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 Institute of  Information Technology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540000" algn="ctr">
              <a:spcBef>
                <a:spcPts val="12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Electrical Instruments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540000">
              <a:spcBef>
                <a:spcPts val="120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Essentials of an Instrument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629400"/>
            <a:ext cx="9144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IN" sz="4400" b="1" i="1" dirty="0" err="1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Jaypee</a:t>
            </a:r>
            <a:r>
              <a:rPr lang="en-IN" sz="4400" b="1" i="1" dirty="0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 Institute of  Information Technology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143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instrument used for measuring the physical and electrical quantities is known as the measuring instrument.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9812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Measurement means the comparison between the two quantities of the same unit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2554069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magnitude of one of the quantity is unknown, and it is compared with the predefined value.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33528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measuring instrument categorized into three types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Mechanical Instrument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Electrical Instrument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</a:rPr>
              <a:t>Electronic Instrument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40000">
              <a:spcBef>
                <a:spcPts val="120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Permanent Magnet Moving Coil (PMMC) Instruments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629400"/>
            <a:ext cx="9144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IN" sz="4400" b="1" i="1" dirty="0" err="1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Jaypee</a:t>
            </a:r>
            <a:r>
              <a:rPr lang="en-IN" sz="4400" b="1" i="1" dirty="0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 Institute of  Information Technology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5029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" y="889845"/>
            <a:ext cx="838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</a:t>
            </a:r>
            <a:r>
              <a:rPr lang="en-US" dirty="0" smtClean="0"/>
              <a:t>  </a:t>
            </a:r>
            <a:r>
              <a:rPr lang="en-US" b="1" dirty="0" smtClean="0">
                <a:solidFill>
                  <a:srgbClr val="FF0000"/>
                </a:solidFill>
              </a:rPr>
              <a:t>Mechanical instruments:-</a:t>
            </a:r>
            <a:r>
              <a:rPr lang="en-US" dirty="0" smtClean="0"/>
              <a:t> They are very reliable for </a:t>
            </a:r>
            <a:r>
              <a:rPr lang="en-US" b="1" dirty="0" smtClean="0"/>
              <a:t>static and stable </a:t>
            </a:r>
            <a:r>
              <a:rPr lang="en-US" dirty="0" smtClean="0"/>
              <a:t>conditions. The </a:t>
            </a:r>
            <a:r>
              <a:rPr lang="en-US" b="1" dirty="0" smtClean="0"/>
              <a:t>disadvantage</a:t>
            </a:r>
            <a:r>
              <a:rPr lang="en-US" dirty="0" smtClean="0"/>
              <a:t> is they are unable to respond rapidly to measurement of dynamic and transient conditions.</a:t>
            </a:r>
          </a:p>
          <a:p>
            <a:r>
              <a:rPr lang="en-US" b="1" dirty="0" smtClean="0"/>
              <a:t>2. </a:t>
            </a:r>
            <a:r>
              <a:rPr lang="en-US" dirty="0" smtClean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Electrical instruments:-</a:t>
            </a:r>
            <a:r>
              <a:rPr lang="en-US" dirty="0" smtClean="0"/>
              <a:t> Electrical methods of indicating the output of detectors are </a:t>
            </a:r>
            <a:r>
              <a:rPr lang="en-US" b="1" i="1" dirty="0" smtClean="0"/>
              <a:t>more rapid </a:t>
            </a:r>
            <a:r>
              <a:rPr lang="en-US" dirty="0" smtClean="0"/>
              <a:t>than mechanical methods. </a:t>
            </a:r>
          </a:p>
          <a:p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The electrical system normally depends upon a </a:t>
            </a:r>
            <a:r>
              <a:rPr lang="en-US" dirty="0" smtClean="0">
                <a:solidFill>
                  <a:srgbClr val="7030A0"/>
                </a:solidFill>
              </a:rPr>
              <a:t>mechanical meter movement </a:t>
            </a:r>
            <a:r>
              <a:rPr lang="en-US" dirty="0" smtClean="0"/>
              <a:t>as indicating device. The electrical instrument is used for measuring electrical quantities likes </a:t>
            </a:r>
            <a:r>
              <a:rPr lang="en-US" dirty="0" smtClean="0">
                <a:solidFill>
                  <a:srgbClr val="7030A0"/>
                </a:solidFill>
              </a:rPr>
              <a:t>current, voltage, power</a:t>
            </a:r>
            <a:r>
              <a:rPr lang="en-US" dirty="0" smtClean="0"/>
              <a:t>, etc.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The </a:t>
            </a:r>
            <a:r>
              <a:rPr lang="en-US" dirty="0" smtClean="0">
                <a:hlinkClick r:id="rId2"/>
              </a:rPr>
              <a:t>ammeter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voltmeter</a:t>
            </a:r>
            <a:r>
              <a:rPr lang="en-US" dirty="0" smtClean="0"/>
              <a:t>, wattmeter are the </a:t>
            </a:r>
            <a:r>
              <a:rPr lang="en-US" b="1" dirty="0" smtClean="0"/>
              <a:t>examples of </a:t>
            </a:r>
            <a:r>
              <a:rPr lang="en-US" dirty="0" smtClean="0"/>
              <a:t>the electrical measuring instrument. 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ammeter measures the current in amps; voltmeter measures voltage and Wattmeter are used for measuring the power.</a:t>
            </a:r>
          </a:p>
          <a:p>
            <a:endParaRPr lang="en-US" dirty="0" smtClean="0"/>
          </a:p>
          <a:p>
            <a:r>
              <a:rPr lang="en-US" b="1" dirty="0" smtClean="0"/>
              <a:t>3.</a:t>
            </a:r>
            <a:r>
              <a:rPr lang="en-US" dirty="0" smtClean="0"/>
              <a:t>  </a:t>
            </a:r>
            <a:r>
              <a:rPr lang="en-US" b="1" dirty="0" smtClean="0">
                <a:solidFill>
                  <a:srgbClr val="FF0000"/>
                </a:solidFill>
              </a:rPr>
              <a:t>Electronic instruments:-</a:t>
            </a:r>
            <a:r>
              <a:rPr lang="en-US" dirty="0" smtClean="0"/>
              <a:t> These instruments have very fast response as compared to the electrical and mechanical instrument.</a:t>
            </a:r>
          </a:p>
          <a:p>
            <a:r>
              <a:rPr lang="en-US" b="1" dirty="0" smtClean="0"/>
              <a:t>         For example </a:t>
            </a:r>
            <a:r>
              <a:rPr lang="en-US" dirty="0" smtClean="0"/>
              <a:t>a cathode ray oscilloscope (CRO) is capable to follow dynamic and transient changes of the order of few </a:t>
            </a:r>
            <a:r>
              <a:rPr lang="en-US" dirty="0" err="1" smtClean="0"/>
              <a:t>nano</a:t>
            </a:r>
            <a:r>
              <a:rPr lang="en-US" dirty="0" smtClean="0"/>
              <a:t> seconds (10</a:t>
            </a:r>
            <a:r>
              <a:rPr lang="en-US" baseline="30000" dirty="0" smtClean="0"/>
              <a:t>-9</a:t>
            </a:r>
            <a:r>
              <a:rPr lang="en-US" dirty="0" smtClean="0"/>
              <a:t> sec).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40000">
              <a:spcBef>
                <a:spcPts val="120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Major quantity is measured in all instrument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629400"/>
            <a:ext cx="9144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IN" sz="4400" b="1" i="1" dirty="0" err="1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Jaypee</a:t>
            </a:r>
            <a:r>
              <a:rPr lang="en-IN" sz="4400" b="1" i="1" dirty="0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 Institute of  Information Technology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5029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Accuracy</a:t>
            </a:r>
            <a:r>
              <a:rPr lang="en-US" b="1" dirty="0" smtClean="0"/>
              <a:t>:  It is the ability of the instrument to measure the accurate value</a:t>
            </a:r>
            <a:r>
              <a:rPr lang="en-US" dirty="0" smtClean="0"/>
              <a:t>. In other words, it is the closeness of the measured value to a standard or true value. </a:t>
            </a:r>
            <a:r>
              <a:rPr lang="en-US" b="1" dirty="0" smtClean="0"/>
              <a:t>Example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Input T1 = 50 K </a:t>
            </a:r>
          </a:p>
          <a:p>
            <a:endParaRPr lang="en-US" dirty="0" smtClean="0"/>
          </a:p>
          <a:p>
            <a:r>
              <a:rPr lang="en-US" dirty="0" smtClean="0"/>
              <a:t>Input T2 = 50 K</a:t>
            </a:r>
          </a:p>
          <a:p>
            <a:endParaRPr lang="en-US" dirty="0" smtClean="0"/>
          </a:p>
          <a:p>
            <a:r>
              <a:rPr lang="en-US" dirty="0" smtClean="0"/>
              <a:t>Input T3 = 50 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Precision</a:t>
            </a:r>
            <a:r>
              <a:rPr lang="en-US" dirty="0" smtClean="0"/>
              <a:t>: The</a:t>
            </a:r>
            <a:r>
              <a:rPr lang="en-US" b="1" dirty="0" smtClean="0"/>
              <a:t> term precision means two or more values of the measurements are closed to each other.</a:t>
            </a:r>
            <a:r>
              <a:rPr lang="en-US" dirty="0" smtClean="0"/>
              <a:t> 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high precision means the result of the measurements are consistent or the repeated values of the reading are obtained.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The low precision means the value of the measurement varies.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But it is not necessary that the highly precise reading gives the accurate result.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1840468"/>
            <a:ext cx="134376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Instrument1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057400" y="19050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91000" y="19050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000" y="18288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T1 =  46 K</a:t>
            </a:r>
          </a:p>
          <a:p>
            <a:r>
              <a:rPr lang="en-US" dirty="0" smtClean="0"/>
              <a:t>                           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2362200"/>
            <a:ext cx="134376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Instrument2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47234" y="2983468"/>
            <a:ext cx="134376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Instrument3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057400" y="24384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057400" y="30480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191000" y="24384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191000" y="30480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53000" y="23622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T2 =  47 K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3011269"/>
            <a:ext cx="199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T3 =  49.5 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40000">
              <a:spcBef>
                <a:spcPts val="120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Major quantity is measured in all instrument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629400"/>
            <a:ext cx="9144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lvl="0" algn="r">
              <a:spcBef>
                <a:spcPct val="0"/>
              </a:spcBef>
            </a:pPr>
            <a:r>
              <a:rPr lang="en-IN" sz="4400" b="1" i="1" dirty="0" err="1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Jaypee</a:t>
            </a:r>
            <a:r>
              <a:rPr lang="en-IN" sz="4400" b="1" i="1" dirty="0" smtClean="0">
                <a:solidFill>
                  <a:schemeClr val="bg2">
                    <a:lumMod val="25000"/>
                  </a:schemeClr>
                </a:solidFill>
                <a:effectLst>
                  <a:innerShdw blurRad="114300">
                    <a:schemeClr val="tx1"/>
                  </a:innerShdw>
                </a:effectLst>
                <a:latin typeface="Times New Roman" pitchFamily="18" charset="0"/>
                <a:cs typeface="Times New Roman" pitchFamily="18" charset="0"/>
              </a:rPr>
              <a:t> Institute of  Information Technology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5029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Example: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Input F = 10 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F = 10 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F = 10 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Sensitivity : </a:t>
            </a:r>
            <a:r>
              <a:rPr lang="en-US" dirty="0" smtClean="0"/>
              <a:t>It  is the smallest amount of difference in quantity that </a:t>
            </a:r>
            <a:r>
              <a:rPr lang="en-US" b="1" dirty="0" smtClean="0"/>
              <a:t>will</a:t>
            </a:r>
            <a:r>
              <a:rPr lang="en-US" dirty="0" smtClean="0"/>
              <a:t> change an </a:t>
            </a:r>
            <a:r>
              <a:rPr lang="en-US" b="1" dirty="0" smtClean="0"/>
              <a:t>instrument's</a:t>
            </a:r>
            <a:r>
              <a:rPr lang="en-US" dirty="0" smtClean="0"/>
              <a:t> reading.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 Example: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Input F1 = 10 N</a:t>
            </a:r>
          </a:p>
          <a:p>
            <a:r>
              <a:rPr lang="en-US" dirty="0" smtClean="0"/>
              <a:t>               F2 = 05 N</a:t>
            </a:r>
          </a:p>
          <a:p>
            <a:r>
              <a:rPr lang="en-US" dirty="0" smtClean="0"/>
              <a:t>               F3 = 0.4 N 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Resolution</a:t>
            </a:r>
            <a:r>
              <a:rPr lang="en-US" dirty="0" smtClean="0"/>
              <a:t> is the smallest unit of measurement that </a:t>
            </a:r>
            <a:r>
              <a:rPr lang="en-US" b="1" dirty="0" smtClean="0"/>
              <a:t>can</a:t>
            </a:r>
            <a:r>
              <a:rPr lang="en-US" dirty="0" smtClean="0"/>
              <a:t> be indicated by an </a:t>
            </a:r>
            <a:r>
              <a:rPr lang="en-US" b="1" dirty="0" smtClean="0"/>
              <a:t>instrument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19400" y="1535668"/>
            <a:ext cx="134376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Instrument1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057400" y="1600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67200" y="1600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000" y="1524000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F =  6 N, 7 N, 8 N, 9 N</a:t>
            </a:r>
          </a:p>
          <a:p>
            <a:r>
              <a:rPr lang="en-US" dirty="0" smtClean="0"/>
              <a:t>                           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2362200"/>
            <a:ext cx="134376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Instrument2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47234" y="3364468"/>
            <a:ext cx="134376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Instrument3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057400" y="24384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057400" y="3505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67200" y="24384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267200" y="34290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53000" y="2362200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F = 7 N, 7 N, 7 N, 7 N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3316069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F = 9 N, 7 N, 8 N, 9 N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4812268"/>
            <a:ext cx="12267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Instrument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209800" y="4876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267200" y="4876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4800600"/>
            <a:ext cx="2187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F1 = 0 N</a:t>
            </a:r>
          </a:p>
          <a:p>
            <a:r>
              <a:rPr lang="en-US" dirty="0" smtClean="0"/>
              <a:t>              F2 = 0 N</a:t>
            </a:r>
          </a:p>
          <a:p>
            <a:r>
              <a:rPr lang="en-US" dirty="0" smtClean="0"/>
              <a:t>              F3 = Not Zero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16693</TotalTime>
  <Words>338</Words>
  <Application>Microsoft Office PowerPoint</Application>
  <PresentationFormat>On-screen Show (4:3)</PresentationFormat>
  <Paragraphs>101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Tunneling effect</dc:title>
  <dc:creator>Kaushal Kumar. Nigam</dc:creator>
  <cp:lastModifiedBy>HOME</cp:lastModifiedBy>
  <cp:revision>488</cp:revision>
  <dcterms:created xsi:type="dcterms:W3CDTF">2006-08-16T00:00:00Z</dcterms:created>
  <dcterms:modified xsi:type="dcterms:W3CDTF">2020-04-28T06:15:12Z</dcterms:modified>
</cp:coreProperties>
</file>