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79" r:id="rId3"/>
    <p:sldId id="326" r:id="rId4"/>
    <p:sldId id="313" r:id="rId5"/>
    <p:sldId id="315" r:id="rId6"/>
    <p:sldId id="334" r:id="rId7"/>
    <p:sldId id="332" r:id="rId8"/>
    <p:sldId id="333" r:id="rId9"/>
    <p:sldId id="324" r:id="rId10"/>
    <p:sldId id="327" r:id="rId11"/>
    <p:sldId id="328" r:id="rId12"/>
    <p:sldId id="331" r:id="rId13"/>
    <p:sldId id="335" r:id="rId14"/>
    <p:sldId id="33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40"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0FD43-79FE-4EDF-8AA0-7E84A46A8DFC}" type="datetimeFigureOut">
              <a:rPr lang="en-US" smtClean="0"/>
              <a:pPr/>
              <a:t>4/25/2020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2174F-192D-4937-A52E-D13A165AC7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Header Placeholder 3"/>
          <p:cNvSpPr>
            <a:spLocks noGrp="1"/>
          </p:cNvSpPr>
          <p:nvPr>
            <p:ph type="hdr" sz="quarter" idx="10"/>
          </p:nvPr>
        </p:nvSpPr>
        <p:spPr/>
        <p:txBody>
          <a:bodyPr/>
          <a:lstStyle/>
          <a:p>
            <a:r>
              <a:rPr lang="en-US" smtClean="0"/>
              <a:t>Literature review</a:t>
            </a:r>
            <a:endParaRPr lang="en-US"/>
          </a:p>
        </p:txBody>
      </p:sp>
      <p:sp>
        <p:nvSpPr>
          <p:cNvPr id="5" name="Slide Number Placeholder 4"/>
          <p:cNvSpPr>
            <a:spLocks noGrp="1"/>
          </p:cNvSpPr>
          <p:nvPr>
            <p:ph type="sldNum" sz="quarter" idx="11"/>
          </p:nvPr>
        </p:nvSpPr>
        <p:spPr/>
        <p:txBody>
          <a:bodyPr/>
          <a:lstStyle/>
          <a:p>
            <a:fld id="{30A2F5DD-9006-4B65-9F46-94564E81E3F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13</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14</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2</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3</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7</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8</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9</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10</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11</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A2F5DD-9006-4B65-9F46-94564E81E3F5}" type="slidenum">
              <a:rPr lang="en-US" smtClean="0"/>
              <a:pPr/>
              <a:t>12</a:t>
            </a:fld>
            <a:endParaRPr lang="en-US" dirty="0"/>
          </a:p>
        </p:txBody>
      </p:sp>
      <p:sp>
        <p:nvSpPr>
          <p:cNvPr id="5" name="Header Placeholder 4"/>
          <p:cNvSpPr>
            <a:spLocks noGrp="1"/>
          </p:cNvSpPr>
          <p:nvPr>
            <p:ph type="hdr" sz="quarter" idx="11"/>
          </p:nvPr>
        </p:nvSpPr>
        <p:spPr/>
        <p:txBody>
          <a:bodyPr/>
          <a:lstStyle/>
          <a:p>
            <a:r>
              <a:rPr lang="en-US" smtClean="0"/>
              <a:t>Literature review</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40"/>
            <a:ext cx="9144000" cy="116204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a:bodyPr>
          <a:lstStyle/>
          <a:p>
            <a:r>
              <a:rPr lang="en-IN" sz="2400" b="1" dirty="0" smtClean="0"/>
              <a:t>Introduction of Transformer </a:t>
            </a:r>
            <a:endParaRPr lang="en-US" sz="2400" dirty="0"/>
          </a:p>
        </p:txBody>
      </p:sp>
      <p:sp>
        <p:nvSpPr>
          <p:cNvPr id="4" name="TextBox 3"/>
          <p:cNvSpPr txBox="1"/>
          <p:nvPr/>
        </p:nvSpPr>
        <p:spPr>
          <a:xfrm>
            <a:off x="0" y="5867400"/>
            <a:ext cx="9144000" cy="615553"/>
          </a:xfrm>
          <a:prstGeom prst="rect">
            <a:avLst/>
          </a:prstGeom>
          <a:blipFill>
            <a:blip r:embed="rId3" cstate="print"/>
            <a:tile tx="0" ty="0" sx="100000" sy="100000" flip="none" algn="tl"/>
          </a:blipFill>
          <a:effectLst>
            <a:outerShdw blurRad="63500" sx="102000" sy="102000" algn="ctr" rotWithShape="0">
              <a:schemeClr val="tx2">
                <a:alpha val="40000"/>
              </a:schemeClr>
            </a:outerShdw>
          </a:effectLst>
        </p:spPr>
        <p:txBody>
          <a:bodyPr wrap="square" rtlCol="0">
            <a:spAutoFit/>
          </a:bodyPr>
          <a:lstStyle/>
          <a:p>
            <a:pPr algn="r"/>
            <a:r>
              <a:rPr lang="en-IN" sz="1400" b="1" dirty="0" smtClean="0">
                <a:solidFill>
                  <a:srgbClr val="C00000"/>
                </a:solidFill>
                <a:effectLst>
                  <a:innerShdw blurRad="114300">
                    <a:schemeClr val="tx1"/>
                  </a:innerShdw>
                </a:effectLst>
                <a:latin typeface="Times New Roman" pitchFamily="18" charset="0"/>
                <a:cs typeface="Times New Roman" pitchFamily="18" charset="0"/>
              </a:rPr>
              <a:t>                                                                                                                                                                                            </a:t>
            </a:r>
          </a:p>
          <a:p>
            <a:pPr algn="ctr"/>
            <a:r>
              <a:rPr lang="en-IN" sz="2000" b="1" dirty="0" smtClean="0">
                <a:solidFill>
                  <a:srgbClr val="C00000"/>
                </a:solidFill>
                <a:effectLst>
                  <a:innerShdw blurRad="114300">
                    <a:schemeClr val="tx1"/>
                  </a:innerShdw>
                </a:effectLst>
                <a:latin typeface="Times New Roman" pitchFamily="18" charset="0"/>
                <a:cs typeface="Times New Roman" pitchFamily="18" charset="0"/>
              </a:rPr>
              <a:t>             </a:t>
            </a:r>
            <a:r>
              <a:rPr lang="en-IN" sz="2000" b="1" i="1" dirty="0" err="1" smtClean="0">
                <a:solidFill>
                  <a:srgbClr val="C00000"/>
                </a:solidFill>
                <a:effectLst>
                  <a:innerShdw blurRad="114300">
                    <a:schemeClr val="tx1"/>
                  </a:innerShdw>
                </a:effectLst>
                <a:latin typeface="Times New Roman" pitchFamily="18" charset="0"/>
                <a:cs typeface="Times New Roman" pitchFamily="18" charset="0"/>
              </a:rPr>
              <a:t>Jaypee</a:t>
            </a:r>
            <a:r>
              <a:rPr lang="en-IN" sz="2000" b="1" i="1" dirty="0" smtClean="0">
                <a:solidFill>
                  <a:srgbClr val="C00000"/>
                </a:solidFill>
                <a:effectLst>
                  <a:innerShdw blurRad="114300">
                    <a:schemeClr val="tx1"/>
                  </a:innerShdw>
                </a:effectLst>
                <a:latin typeface="Times New Roman" pitchFamily="18" charset="0"/>
                <a:cs typeface="Times New Roman" pitchFamily="18" charset="0"/>
              </a:rPr>
              <a:t> Institute of  Information Technology</a:t>
            </a:r>
            <a:r>
              <a:rPr lang="en-IN" sz="2000" b="1" dirty="0" smtClean="0">
                <a:solidFill>
                  <a:srgbClr val="C00000"/>
                </a:solidFill>
                <a:effectLst>
                  <a:innerShdw blurRad="114300">
                    <a:schemeClr val="tx1"/>
                  </a:innerShdw>
                </a:effectLst>
                <a:latin typeface="Times New Roman" pitchFamily="18" charset="0"/>
                <a:cs typeface="Times New Roman" pitchFamily="18" charset="0"/>
              </a:rPr>
              <a:t>, </a:t>
            </a:r>
            <a:r>
              <a:rPr lang="en-IN" sz="2000" b="1" dirty="0" err="1" smtClean="0">
                <a:solidFill>
                  <a:srgbClr val="C00000"/>
                </a:solidFill>
                <a:effectLst>
                  <a:innerShdw blurRad="114300">
                    <a:schemeClr val="tx1"/>
                  </a:innerShdw>
                </a:effectLst>
                <a:latin typeface="Times New Roman" pitchFamily="18" charset="0"/>
                <a:cs typeface="Times New Roman" pitchFamily="18" charset="0"/>
              </a:rPr>
              <a:t>Noida</a:t>
            </a:r>
            <a:r>
              <a:rPr lang="en-IN" sz="2000" b="1" dirty="0" smtClean="0">
                <a:solidFill>
                  <a:srgbClr val="C00000"/>
                </a:solidFill>
                <a:effectLst>
                  <a:innerShdw blurRad="114300">
                    <a:schemeClr val="tx1"/>
                  </a:innerShdw>
                </a:effectLst>
                <a:latin typeface="Times New Roman" pitchFamily="18" charset="0"/>
                <a:cs typeface="Times New Roman" pitchFamily="18" charset="0"/>
              </a:rPr>
              <a:t>, U.P.</a:t>
            </a:r>
            <a:endParaRPr lang="en-IN" sz="2000" b="1" dirty="0">
              <a:solidFill>
                <a:srgbClr val="C00000"/>
              </a:solidFill>
              <a:effectLst>
                <a:innerShdw blurRad="114300">
                  <a:schemeClr val="tx1"/>
                </a:innerShdw>
              </a:effectLst>
              <a:latin typeface="Times New Roman" pitchFamily="18" charset="0"/>
              <a:cs typeface="Times New Roman" pitchFamily="18" charset="0"/>
            </a:endParaRPr>
          </a:p>
        </p:txBody>
      </p:sp>
      <p:sp>
        <p:nvSpPr>
          <p:cNvPr id="10" name="TextBox 9"/>
          <p:cNvSpPr txBox="1"/>
          <p:nvPr/>
        </p:nvSpPr>
        <p:spPr>
          <a:xfrm>
            <a:off x="1981200" y="3962400"/>
            <a:ext cx="5572164" cy="830997"/>
          </a:xfrm>
          <a:prstGeom prst="rect">
            <a:avLst/>
          </a:prstGeom>
          <a:blipFill>
            <a:blip r:embed="rId4" cstate="print"/>
            <a:tile tx="0" ty="0" sx="100000" sy="100000" flip="none" algn="tl"/>
          </a:blipFill>
        </p:spPr>
        <p:txBody>
          <a:bodyPr wrap="square" rtlCol="0">
            <a:spAutoFit/>
          </a:bodyPr>
          <a:lstStyle/>
          <a:p>
            <a:pPr algn="ctr"/>
            <a:r>
              <a:rPr lang="en-IN" sz="1600" b="1" dirty="0" smtClean="0">
                <a:latin typeface="Times New Roman" pitchFamily="18" charset="0"/>
                <a:cs typeface="Times New Roman" pitchFamily="18" charset="0"/>
              </a:rPr>
              <a:t>Electronics &amp; Communication Engineering Discipline</a:t>
            </a:r>
          </a:p>
          <a:p>
            <a:pPr algn="ctr"/>
            <a:endParaRPr lang="en-IN" sz="1600" b="1"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                         </a:t>
            </a:r>
            <a:endParaRPr lang="en-IN" sz="1600" b="1" dirty="0">
              <a:latin typeface="Times New Roman" pitchFamily="18" charset="0"/>
              <a:cs typeface="Times New Roman" pitchFamily="18" charset="0"/>
            </a:endParaRPr>
          </a:p>
        </p:txBody>
      </p:sp>
      <p:pic>
        <p:nvPicPr>
          <p:cNvPr id="1026" name="Picture 2" descr="C:\Users\kaushal.nigam\Desktop\ff.png"/>
          <p:cNvPicPr>
            <a:picLocks noChangeAspect="1" noChangeArrowheads="1"/>
          </p:cNvPicPr>
          <p:nvPr/>
        </p:nvPicPr>
        <p:blipFill>
          <a:blip r:embed="rId5" cstate="print"/>
          <a:srcRect/>
          <a:stretch>
            <a:fillRect/>
          </a:stretch>
        </p:blipFill>
        <p:spPr bwMode="auto">
          <a:xfrm>
            <a:off x="3429000" y="1752600"/>
            <a:ext cx="2667000" cy="1828800"/>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0" name="Title 1"/>
          <p:cNvSpPr txBox="1">
            <a:spLocks/>
          </p:cNvSpPr>
          <p:nvPr/>
        </p:nvSpPr>
        <p:spPr>
          <a:xfrm>
            <a:off x="0" y="0"/>
            <a:ext cx="9144000" cy="838200"/>
          </a:xfrm>
          <a:prstGeom prst="rect">
            <a:avLst/>
          </a:prstGeom>
          <a:solidFill>
            <a:schemeClr val="accent1"/>
          </a:solidFill>
        </p:spPr>
        <p:txBody>
          <a:bodyPr vert="horz" lIns="91440" tIns="45720" rIns="91440" bIns="45720" rtlCol="0" anchor="ctr">
            <a:normAutofit/>
          </a:bodyPr>
          <a:lstStyle/>
          <a:p>
            <a:pPr lvl="0">
              <a:spcBef>
                <a:spcPct val="0"/>
              </a:spcBef>
            </a:pPr>
            <a:endParaRPr kumimoji="0" lang="en-US" sz="28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7"/>
          <p:cNvSpPr>
            <a:spLocks noGrp="1"/>
          </p:cNvSpPr>
          <p:nvPr>
            <p:ph idx="1"/>
          </p:nvPr>
        </p:nvSpPr>
        <p:spPr>
          <a:xfrm>
            <a:off x="228600" y="914400"/>
            <a:ext cx="1600200" cy="533400"/>
          </a:xfrm>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800" dirty="0" smtClean="0"/>
              <a:t>Delay line</a:t>
            </a:r>
            <a:endParaRPr lang="en-US" sz="2800" dirty="0"/>
          </a:p>
        </p:txBody>
      </p:sp>
      <p:sp>
        <p:nvSpPr>
          <p:cNvPr id="11" name="Content Placeholder 2"/>
          <p:cNvSpPr txBox="1">
            <a:spLocks/>
          </p:cNvSpPr>
          <p:nvPr/>
        </p:nvSpPr>
        <p:spPr>
          <a:xfrm>
            <a:off x="685800" y="1524000"/>
            <a:ext cx="8153400" cy="2438400"/>
          </a:xfrm>
          <a:prstGeom prst="rect">
            <a:avLst/>
          </a:prstGeom>
          <a:solidFill>
            <a:schemeClr val="tx2">
              <a:lumMod val="20000"/>
              <a:lumOff val="80000"/>
            </a:schemeClr>
          </a:solidFill>
        </p:spPr>
        <p:txBody>
          <a:bodyPr vert="horz" lIns="91440" tIns="45720" rIns="91440" bIns="45720" rtlCol="0">
            <a:noAutofit/>
          </a:bodyPr>
          <a:lstStyle/>
          <a:p>
            <a:pPr>
              <a:buFont typeface="Wingdings" pitchFamily="2" charset="2"/>
              <a:buChar char="Ø"/>
            </a:pPr>
            <a:r>
              <a:rPr lang="en-US" sz="2000" dirty="0" smtClean="0"/>
              <a:t>Delay line is used </a:t>
            </a:r>
            <a:r>
              <a:rPr lang="en-US" sz="2000" dirty="0" smtClean="0">
                <a:solidFill>
                  <a:schemeClr val="accent6"/>
                </a:solidFill>
              </a:rPr>
              <a:t>to hold the vertical signal </a:t>
            </a:r>
            <a:r>
              <a:rPr lang="en-US" sz="2000" dirty="0" smtClean="0"/>
              <a:t>at vertical deflection plate.</a:t>
            </a:r>
          </a:p>
          <a:p>
            <a:pPr>
              <a:buFont typeface="Wingdings" pitchFamily="2" charset="2"/>
              <a:buChar char="Ø"/>
            </a:pPr>
            <a:endParaRPr lang="en-US" sz="2000" dirty="0" smtClean="0"/>
          </a:p>
          <a:p>
            <a:pPr>
              <a:buFont typeface="Wingdings" pitchFamily="2" charset="2"/>
              <a:buChar char="Ø"/>
            </a:pPr>
            <a:r>
              <a:rPr lang="en-US" sz="2000" dirty="0" smtClean="0"/>
              <a:t>If both vertical and horizontal signals arrives at the same time to the corresponding deflection plates, then only we will get exact waveform. </a:t>
            </a:r>
          </a:p>
          <a:p>
            <a:pPr>
              <a:buFont typeface="Wingdings" pitchFamily="2" charset="2"/>
              <a:buChar char="Ø"/>
            </a:pPr>
            <a:r>
              <a:rPr lang="en-US" sz="2000" dirty="0" smtClean="0"/>
              <a:t>But vertical signal arrives much early compared to the horizontal signal. For this reason, the vertical signal at the output of the vertical amplifier should be delayed with the help of delay line. The delay time is almost equal to 200nsec. </a:t>
            </a:r>
          </a:p>
          <a:p>
            <a:endParaRPr lang="en-US" sz="2000" dirty="0" smtClean="0"/>
          </a:p>
        </p:txBody>
      </p:sp>
      <p:sp>
        <p:nvSpPr>
          <p:cNvPr id="12" name="TextBox 3"/>
          <p:cNvSpPr txBox="1">
            <a:spLocks noChangeArrowheads="1"/>
          </p:cNvSpPr>
          <p:nvPr/>
        </p:nvSpPr>
        <p:spPr bwMode="auto">
          <a:xfrm>
            <a:off x="762000" y="4730115"/>
            <a:ext cx="7924800" cy="2031325"/>
          </a:xfrm>
          <a:prstGeom prst="rect">
            <a:avLst/>
          </a:prstGeom>
          <a:solidFill>
            <a:schemeClr val="tx2">
              <a:lumMod val="20000"/>
              <a:lumOff val="80000"/>
            </a:schemeClr>
          </a:solidFill>
          <a:ln w="9525">
            <a:noFill/>
            <a:miter lim="800000"/>
            <a:headEnd/>
            <a:tailEnd/>
          </a:ln>
        </p:spPr>
        <p:txBody>
          <a:bodyPr>
            <a:spAutoFit/>
          </a:bodyPr>
          <a:lstStyle/>
          <a:p>
            <a:pPr algn="just">
              <a:buFont typeface="Wingdings" pitchFamily="2" charset="2"/>
              <a:buChar char="v"/>
            </a:pPr>
            <a:r>
              <a:rPr lang="en-US" dirty="0" smtClean="0"/>
              <a:t> It is link between the signal wave form to be observed (vertical input) and time-base (horizontal input) </a:t>
            </a:r>
          </a:p>
          <a:p>
            <a:pPr algn="just">
              <a:buFont typeface="Wingdings" pitchFamily="2" charset="2"/>
              <a:buChar char="v"/>
            </a:pPr>
            <a:r>
              <a:rPr lang="en-US" dirty="0" smtClean="0"/>
              <a:t>This is triggered by the portion of the vertical amplifier output. </a:t>
            </a:r>
          </a:p>
          <a:p>
            <a:pPr algn="just">
              <a:buFont typeface="Wingdings" pitchFamily="2" charset="2"/>
              <a:buChar char="v"/>
            </a:pPr>
            <a:r>
              <a:rPr lang="en-US" dirty="0" smtClean="0"/>
              <a:t>This circuit initiates then time base generator. It is the link between the vertical input and horizontal time base. </a:t>
            </a:r>
          </a:p>
          <a:p>
            <a:pPr algn="just">
              <a:buFont typeface="Wingdings" pitchFamily="2" charset="2"/>
              <a:buChar char="v"/>
            </a:pPr>
            <a:r>
              <a:rPr lang="en-US" dirty="0" smtClean="0"/>
              <a:t>Trigger circuit is used synchronization between horizontal deflection and vertical deflection.</a:t>
            </a:r>
          </a:p>
        </p:txBody>
      </p:sp>
      <p:sp>
        <p:nvSpPr>
          <p:cNvPr id="13" name="Content Placeholder 7"/>
          <p:cNvSpPr txBox="1">
            <a:spLocks/>
          </p:cNvSpPr>
          <p:nvPr/>
        </p:nvSpPr>
        <p:spPr>
          <a:xfrm>
            <a:off x="304800" y="4114800"/>
            <a:ext cx="2209800" cy="533400"/>
          </a:xfrm>
          <a:prstGeom prst="rect">
            <a:avLst/>
          </a:prstGeom>
          <a:solidFill>
            <a:schemeClr val="accent3">
              <a:lumMod val="60000"/>
              <a:lumOff val="40000"/>
            </a:schemeClr>
          </a:solid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pPr marL="342900" lvl="0" indent="-342900">
              <a:spcBef>
                <a:spcPct val="20000"/>
              </a:spcBef>
            </a:pPr>
            <a:r>
              <a:rPr lang="en-US" sz="2800" dirty="0" smtClean="0"/>
              <a:t>Trigger circuit</a:t>
            </a:r>
            <a:endParaRPr kumimoji="0" lang="en-US" sz="2800" i="0"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0" name="Title 1"/>
          <p:cNvSpPr txBox="1">
            <a:spLocks/>
          </p:cNvSpPr>
          <p:nvPr/>
        </p:nvSpPr>
        <p:spPr>
          <a:xfrm>
            <a:off x="0" y="0"/>
            <a:ext cx="9144000" cy="838200"/>
          </a:xfrm>
          <a:prstGeom prst="rect">
            <a:avLst/>
          </a:prstGeom>
          <a:solidFill>
            <a:schemeClr val="accent1"/>
          </a:solidFill>
        </p:spPr>
        <p:txBody>
          <a:bodyPr vert="horz" lIns="91440" tIns="45720" rIns="91440" bIns="45720" rtlCol="0" anchor="ctr">
            <a:normAutofit/>
          </a:bodyPr>
          <a:lstStyle/>
          <a:p>
            <a:pPr lvl="0">
              <a:spcBef>
                <a:spcPct val="0"/>
              </a:spcBef>
            </a:pPr>
            <a:endParaRPr kumimoji="0" lang="en-US" sz="28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7"/>
          <p:cNvSpPr>
            <a:spLocks noGrp="1"/>
          </p:cNvSpPr>
          <p:nvPr>
            <p:ph idx="1"/>
          </p:nvPr>
        </p:nvSpPr>
        <p:spPr>
          <a:xfrm>
            <a:off x="228600" y="3657600"/>
            <a:ext cx="2743200" cy="533400"/>
          </a:xfrm>
        </p:spPr>
        <p:style>
          <a:lnRef idx="1">
            <a:schemeClr val="accent3"/>
          </a:lnRef>
          <a:fillRef idx="2">
            <a:schemeClr val="accent3"/>
          </a:fillRef>
          <a:effectRef idx="1">
            <a:schemeClr val="accent3"/>
          </a:effectRef>
          <a:fontRef idx="minor">
            <a:schemeClr val="dk1"/>
          </a:fontRef>
        </p:style>
        <p:txBody>
          <a:bodyPr>
            <a:noAutofit/>
          </a:bodyPr>
          <a:lstStyle/>
          <a:p>
            <a:pPr>
              <a:buNone/>
            </a:pPr>
            <a:r>
              <a:rPr lang="en-US" sz="2400" dirty="0" smtClean="0">
                <a:solidFill>
                  <a:schemeClr val="tx1"/>
                </a:solidFill>
              </a:rPr>
              <a:t>Horizontal Amplifier</a:t>
            </a:r>
            <a:endParaRPr lang="en-US" sz="2400" dirty="0"/>
          </a:p>
        </p:txBody>
      </p:sp>
      <p:sp>
        <p:nvSpPr>
          <p:cNvPr id="11" name="Content Placeholder 2"/>
          <p:cNvSpPr txBox="1">
            <a:spLocks/>
          </p:cNvSpPr>
          <p:nvPr/>
        </p:nvSpPr>
        <p:spPr>
          <a:xfrm>
            <a:off x="685800" y="4267200"/>
            <a:ext cx="8153400" cy="2133600"/>
          </a:xfrm>
          <a:prstGeom prst="rect">
            <a:avLst/>
          </a:prstGeom>
          <a:solidFill>
            <a:schemeClr val="tx2">
              <a:lumMod val="20000"/>
              <a:lumOff val="80000"/>
            </a:schemeClr>
          </a:solidFill>
        </p:spPr>
        <p:txBody>
          <a:bodyPr vert="horz" lIns="91440" tIns="45720" rIns="91440" bIns="45720" rtlCol="0">
            <a:noAutofit/>
          </a:bodyPr>
          <a:lstStyle/>
          <a:p>
            <a:pPr>
              <a:buFontTx/>
              <a:buNone/>
            </a:pPr>
            <a:endParaRPr lang="en-US" sz="2000" dirty="0" smtClean="0"/>
          </a:p>
          <a:p>
            <a:pPr>
              <a:buFont typeface="Wingdings" pitchFamily="2" charset="2"/>
              <a:buChar char="Ø"/>
            </a:pPr>
            <a:r>
              <a:rPr lang="en-US" sz="2000" dirty="0" smtClean="0"/>
              <a:t>The saw tooth voltage produced by the time base generator may not be of sufficient strength. </a:t>
            </a:r>
          </a:p>
          <a:p>
            <a:pPr>
              <a:buFont typeface="Wingdings" pitchFamily="2" charset="2"/>
              <a:buChar char="Ø"/>
            </a:pPr>
            <a:endParaRPr lang="en-US" sz="2000" dirty="0" smtClean="0"/>
          </a:p>
          <a:p>
            <a:pPr>
              <a:buFont typeface="Wingdings" pitchFamily="2" charset="2"/>
              <a:buChar char="Ø"/>
            </a:pPr>
            <a:r>
              <a:rPr lang="en-US" sz="2000" dirty="0" smtClean="0"/>
              <a:t>Hence before giving it to the horizontal deflection plates, it is amplified using the horizontal amplifier.</a:t>
            </a:r>
          </a:p>
          <a:p>
            <a:endParaRPr lang="en-US" sz="2000" dirty="0" smtClean="0"/>
          </a:p>
        </p:txBody>
      </p:sp>
      <p:sp>
        <p:nvSpPr>
          <p:cNvPr id="7" name="Content Placeholder 7"/>
          <p:cNvSpPr txBox="1">
            <a:spLocks/>
          </p:cNvSpPr>
          <p:nvPr/>
        </p:nvSpPr>
        <p:spPr>
          <a:xfrm>
            <a:off x="228600" y="990600"/>
            <a:ext cx="2895600" cy="5334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Time-base generator</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Content Placeholder 2"/>
          <p:cNvSpPr txBox="1">
            <a:spLocks/>
          </p:cNvSpPr>
          <p:nvPr/>
        </p:nvSpPr>
        <p:spPr>
          <a:xfrm>
            <a:off x="838200" y="1600200"/>
            <a:ext cx="8153400" cy="1066800"/>
          </a:xfrm>
          <a:prstGeom prst="rect">
            <a:avLst/>
          </a:prstGeom>
          <a:solidFill>
            <a:schemeClr val="tx2">
              <a:lumMod val="20000"/>
              <a:lumOff val="80000"/>
            </a:schemeClr>
          </a:solidFill>
        </p:spPr>
        <p:txBody>
          <a:bodyPr vert="horz" lIns="91440" tIns="45720" rIns="91440" bIns="45720" rtlCol="0">
            <a:noAutofit/>
          </a:bodyPr>
          <a:lstStyle/>
          <a:p>
            <a:pPr>
              <a:buFont typeface="Wingdings" pitchFamily="2" charset="2"/>
              <a:buChar char="Ø"/>
            </a:pPr>
            <a:r>
              <a:rPr lang="en-US" sz="2000" dirty="0" smtClean="0"/>
              <a:t>Generate the saw tooth wave form (Ramp voltage)</a:t>
            </a:r>
          </a:p>
          <a:p>
            <a:pPr>
              <a:buFont typeface="Wingdings" pitchFamily="2" charset="2"/>
              <a:buChar char="Ø"/>
            </a:pPr>
            <a:endParaRPr lang="en-US" sz="2000" dirty="0" smtClean="0"/>
          </a:p>
          <a:p>
            <a:pPr>
              <a:buFont typeface="Wingdings" pitchFamily="2" charset="2"/>
              <a:buChar char="Ø"/>
            </a:pPr>
            <a:r>
              <a:rPr lang="en-US" sz="2000" dirty="0" smtClean="0"/>
              <a:t> It also control the electron beam at the </a:t>
            </a:r>
            <a:r>
              <a:rPr lang="en-US" sz="2000" dirty="0" err="1" smtClean="0"/>
              <a:t>sceen</a:t>
            </a:r>
            <a:r>
              <a:rPr lang="en-US" sz="2000" dirty="0" smtClean="0"/>
              <a:t>.</a:t>
            </a:r>
          </a:p>
          <a:p>
            <a:endParaRPr lang="en-US" sz="20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1" name="Content Placeholder 2"/>
          <p:cNvSpPr txBox="1">
            <a:spLocks/>
          </p:cNvSpPr>
          <p:nvPr/>
        </p:nvSpPr>
        <p:spPr>
          <a:xfrm>
            <a:off x="381000" y="1066800"/>
            <a:ext cx="8382000" cy="4495800"/>
          </a:xfrm>
          <a:prstGeom prst="rect">
            <a:avLst/>
          </a:prstGeom>
          <a:solidFill>
            <a:schemeClr val="tx2">
              <a:lumMod val="20000"/>
              <a:lumOff val="80000"/>
            </a:schemeClr>
          </a:solidFill>
        </p:spPr>
        <p:txBody>
          <a:bodyPr vert="horz" lIns="91440" tIns="45720" rIns="91440" bIns="45720" rtlCol="0">
            <a:noAutofit/>
          </a:bodyPr>
          <a:lstStyle/>
          <a:p>
            <a:pPr fontAlgn="base">
              <a:buFont typeface="Wingdings" pitchFamily="2" charset="2"/>
              <a:buChar char="Ø"/>
            </a:pPr>
            <a:endParaRPr lang="en-US" sz="2800" dirty="0" smtClean="0"/>
          </a:p>
          <a:p>
            <a:pPr fontAlgn="base"/>
            <a:r>
              <a:rPr lang="en-US" sz="2800" dirty="0" smtClean="0"/>
              <a:t>   CRO is used to display, measure and analyze various types of wave form and other phenomena in electrical and electronics circuits such as </a:t>
            </a:r>
          </a:p>
          <a:p>
            <a:pPr fontAlgn="base"/>
            <a:endParaRPr lang="en-US" sz="2800" dirty="0" smtClean="0"/>
          </a:p>
          <a:p>
            <a:pPr lvl="3" fontAlgn="base">
              <a:buFont typeface="Wingdings" pitchFamily="2" charset="2"/>
              <a:buChar char="Ø"/>
            </a:pPr>
            <a:r>
              <a:rPr lang="en-US" sz="2800" dirty="0" smtClean="0"/>
              <a:t>Examination of Waveform</a:t>
            </a:r>
          </a:p>
          <a:p>
            <a:pPr lvl="3" fontAlgn="base">
              <a:buFont typeface="Wingdings" pitchFamily="2" charset="2"/>
              <a:buChar char="Ø"/>
            </a:pPr>
            <a:r>
              <a:rPr lang="en-US" sz="2800" dirty="0" smtClean="0"/>
              <a:t>Frequency measurement</a:t>
            </a:r>
          </a:p>
          <a:p>
            <a:pPr lvl="3" fontAlgn="base">
              <a:buFont typeface="Wingdings" pitchFamily="2" charset="2"/>
              <a:buChar char="Ø"/>
            </a:pPr>
            <a:r>
              <a:rPr lang="en-US" sz="2800" dirty="0" smtClean="0"/>
              <a:t>Phase measurement</a:t>
            </a:r>
          </a:p>
          <a:p>
            <a:pPr lvl="3" fontAlgn="base">
              <a:buFont typeface="Wingdings" pitchFamily="2" charset="2"/>
              <a:buChar char="Ø"/>
            </a:pPr>
            <a:r>
              <a:rPr lang="en-US" sz="2800" dirty="0" smtClean="0"/>
              <a:t>Voltage measurement</a:t>
            </a:r>
          </a:p>
          <a:p>
            <a:pPr lvl="3" fontAlgn="base">
              <a:buFont typeface="Wingdings" pitchFamily="2" charset="2"/>
              <a:buChar char="Ø"/>
            </a:pPr>
            <a:r>
              <a:rPr lang="en-US" sz="2800" dirty="0" smtClean="0"/>
              <a:t>Current measurement</a:t>
            </a:r>
            <a:endParaRPr lang="en-US" sz="2800" dirty="0"/>
          </a:p>
        </p:txBody>
      </p:sp>
      <p:sp>
        <p:nvSpPr>
          <p:cNvPr id="6" name="Title 1"/>
          <p:cNvSpPr txBox="1">
            <a:spLocks/>
          </p:cNvSpPr>
          <p:nvPr/>
        </p:nvSpPr>
        <p:spPr>
          <a:xfrm>
            <a:off x="0" y="0"/>
            <a:ext cx="9144000" cy="838200"/>
          </a:xfrm>
          <a:prstGeom prst="rect">
            <a:avLst/>
          </a:prstGeom>
          <a:solidFill>
            <a:srgbClr val="00B050"/>
          </a:solidFill>
        </p:spPr>
        <p:txBody>
          <a:bodyPr vert="horz" lIns="91440" tIns="45720" rIns="91440" bIns="45720" rtlCol="0" anchor="ctr">
            <a:normAutofit/>
          </a:bodyPr>
          <a:lstStyle/>
          <a:p>
            <a:pPr marL="540000">
              <a:spcBef>
                <a:spcPts val="1200"/>
              </a:spcBef>
            </a:pPr>
            <a:r>
              <a:rPr lang="en-US" sz="3200" b="1" dirty="0" smtClean="0">
                <a:solidFill>
                  <a:schemeClr val="bg1"/>
                </a:solidFill>
              </a:rPr>
              <a:t>Applications of CRO</a:t>
            </a:r>
            <a:endParaRPr lang="en-US" sz="3200" dirty="0" smtClean="0">
              <a:solidFill>
                <a:schemeClr val="bg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1" name="Content Placeholder 2"/>
          <p:cNvSpPr txBox="1">
            <a:spLocks/>
          </p:cNvSpPr>
          <p:nvPr/>
        </p:nvSpPr>
        <p:spPr>
          <a:xfrm>
            <a:off x="381000" y="1066800"/>
            <a:ext cx="8382000" cy="5334000"/>
          </a:xfrm>
          <a:prstGeom prst="rect">
            <a:avLst/>
          </a:prstGeom>
          <a:solidFill>
            <a:schemeClr val="tx2">
              <a:lumMod val="20000"/>
              <a:lumOff val="80000"/>
            </a:schemeClr>
          </a:solidFill>
        </p:spPr>
        <p:txBody>
          <a:bodyPr vert="horz" lIns="91440" tIns="45720" rIns="91440" bIns="45720" rtlCol="0">
            <a:noAutofit/>
          </a:bodyPr>
          <a:lstStyle/>
          <a:p>
            <a:pPr fontAlgn="base">
              <a:buFont typeface="Wingdings" pitchFamily="2" charset="2"/>
              <a:buChar char="Ø"/>
            </a:pPr>
            <a:r>
              <a:rPr lang="en-US" sz="2400" b="1" i="1" dirty="0" smtClean="0"/>
              <a:t>A function generator is a signal source that has the capability of producing different types of waveforms as its output signal. </a:t>
            </a:r>
          </a:p>
          <a:p>
            <a:pPr fontAlgn="base">
              <a:buFont typeface="Wingdings" pitchFamily="2" charset="2"/>
              <a:buChar char="Ø"/>
            </a:pPr>
            <a:r>
              <a:rPr lang="en-US" sz="2800" dirty="0" smtClean="0"/>
              <a:t>The most common output waveforms are </a:t>
            </a:r>
          </a:p>
          <a:p>
            <a:pPr lvl="2" fontAlgn="base">
              <a:buFont typeface="Wingdings" pitchFamily="2" charset="2"/>
              <a:buChar char="v"/>
            </a:pPr>
            <a:r>
              <a:rPr lang="en-US" sz="2800" dirty="0" smtClean="0"/>
              <a:t>sine-waves </a:t>
            </a:r>
          </a:p>
          <a:p>
            <a:pPr lvl="2" fontAlgn="base">
              <a:buFont typeface="Wingdings" pitchFamily="2" charset="2"/>
              <a:buChar char="v"/>
            </a:pPr>
            <a:r>
              <a:rPr lang="en-US" sz="2800" dirty="0" smtClean="0"/>
              <a:t>Square Wave</a:t>
            </a:r>
          </a:p>
          <a:p>
            <a:pPr lvl="2" fontAlgn="base">
              <a:buFont typeface="Wingdings" pitchFamily="2" charset="2"/>
              <a:buChar char="v"/>
            </a:pPr>
            <a:r>
              <a:rPr lang="en-US" sz="2800" dirty="0" smtClean="0"/>
              <a:t>Triangular waves</a:t>
            </a:r>
          </a:p>
          <a:p>
            <a:pPr lvl="2" fontAlgn="base">
              <a:buFont typeface="Wingdings" pitchFamily="2" charset="2"/>
              <a:buChar char="v"/>
            </a:pPr>
            <a:r>
              <a:rPr lang="en-US" sz="2800" dirty="0" err="1" smtClean="0"/>
              <a:t>Sawtoot</a:t>
            </a:r>
            <a:r>
              <a:rPr lang="en-US" sz="2800" dirty="0" smtClean="0"/>
              <a:t> waves</a:t>
            </a:r>
          </a:p>
          <a:p>
            <a:pPr fontAlgn="base">
              <a:buFont typeface="Wingdings" pitchFamily="2" charset="2"/>
              <a:buChar char="Ø"/>
            </a:pPr>
            <a:r>
              <a:rPr lang="en-US" sz="2400" dirty="0" smtClean="0"/>
              <a:t>The frequencies of such waveforms may be adjusted from a fraction of a hertz to several hundred kHz.</a:t>
            </a:r>
          </a:p>
          <a:p>
            <a:pPr fontAlgn="base"/>
            <a:endParaRPr lang="en-US" sz="2400" dirty="0" smtClean="0"/>
          </a:p>
          <a:p>
            <a:pPr algn="just" fontAlgn="base">
              <a:buFont typeface="Wingdings" pitchFamily="2" charset="2"/>
              <a:buChar char="Ø"/>
            </a:pPr>
            <a:r>
              <a:rPr lang="en-US" sz="2400" dirty="0" smtClean="0"/>
              <a:t>Actually, the function generators are very versatile instruments as they are capable of producing a wide variety of waveforms and frequencies. </a:t>
            </a:r>
            <a:endParaRPr lang="en-US" sz="2400" dirty="0"/>
          </a:p>
        </p:txBody>
      </p:sp>
      <p:sp>
        <p:nvSpPr>
          <p:cNvPr id="6" name="Title 1"/>
          <p:cNvSpPr txBox="1">
            <a:spLocks/>
          </p:cNvSpPr>
          <p:nvPr/>
        </p:nvSpPr>
        <p:spPr>
          <a:xfrm>
            <a:off x="0" y="0"/>
            <a:ext cx="9144000" cy="838200"/>
          </a:xfrm>
          <a:prstGeom prst="rect">
            <a:avLst/>
          </a:prstGeom>
          <a:solidFill>
            <a:srgbClr val="00B050"/>
          </a:solidFill>
        </p:spPr>
        <p:txBody>
          <a:bodyPr vert="horz" lIns="91440" tIns="45720" rIns="91440" bIns="45720" rtlCol="0" anchor="ctr">
            <a:normAutofit/>
          </a:bodyPr>
          <a:lstStyle/>
          <a:p>
            <a:pPr marL="540000">
              <a:spcBef>
                <a:spcPts val="1200"/>
              </a:spcBef>
            </a:pPr>
            <a:r>
              <a:rPr lang="en-US" sz="3200" b="1" dirty="0" smtClean="0">
                <a:solidFill>
                  <a:schemeClr val="bg1"/>
                </a:solidFill>
              </a:rPr>
              <a:t>Function Generator</a:t>
            </a:r>
            <a:endParaRPr lang="en-US" sz="3200" dirty="0" smtClean="0">
              <a:solidFill>
                <a:schemeClr val="bg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5334001" y="2209800"/>
            <a:ext cx="3809999" cy="1676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1" name="Content Placeholder 2"/>
          <p:cNvSpPr txBox="1">
            <a:spLocks/>
          </p:cNvSpPr>
          <p:nvPr/>
        </p:nvSpPr>
        <p:spPr>
          <a:xfrm>
            <a:off x="762000" y="1219200"/>
            <a:ext cx="8382000" cy="5334000"/>
          </a:xfrm>
          <a:prstGeom prst="rect">
            <a:avLst/>
          </a:prstGeom>
          <a:solidFill>
            <a:schemeClr val="tx2">
              <a:lumMod val="20000"/>
              <a:lumOff val="80000"/>
            </a:schemeClr>
          </a:solidFill>
        </p:spPr>
        <p:txBody>
          <a:bodyPr vert="horz" lIns="91440" tIns="45720" rIns="91440" bIns="45720" rtlCol="0">
            <a:noAutofit/>
          </a:bodyPr>
          <a:lstStyle/>
          <a:p>
            <a:pPr fontAlgn="base">
              <a:buFont typeface="Wingdings" pitchFamily="2" charset="2"/>
              <a:buChar char="Ø"/>
            </a:pPr>
            <a:endParaRPr lang="en-US" sz="2400" dirty="0" smtClean="0"/>
          </a:p>
          <a:p>
            <a:pPr fontAlgn="base">
              <a:buFont typeface="Wingdings" pitchFamily="2" charset="2"/>
              <a:buChar char="Ø"/>
            </a:pPr>
            <a:endParaRPr lang="en-US" sz="2400" dirty="0" smtClean="0"/>
          </a:p>
          <a:p>
            <a:pPr fontAlgn="base">
              <a:buFont typeface="Wingdings" pitchFamily="2" charset="2"/>
              <a:buChar char="Ø"/>
            </a:pPr>
            <a:endParaRPr lang="en-US" sz="2400" dirty="0" smtClean="0"/>
          </a:p>
          <a:p>
            <a:pPr fontAlgn="base">
              <a:buFont typeface="Wingdings" pitchFamily="2" charset="2"/>
              <a:buChar char="Ø"/>
            </a:pPr>
            <a:endParaRPr lang="en-US" sz="2400" dirty="0"/>
          </a:p>
        </p:txBody>
      </p:sp>
      <p:sp>
        <p:nvSpPr>
          <p:cNvPr id="6" name="Title 1"/>
          <p:cNvSpPr txBox="1">
            <a:spLocks/>
          </p:cNvSpPr>
          <p:nvPr/>
        </p:nvSpPr>
        <p:spPr>
          <a:xfrm>
            <a:off x="0" y="0"/>
            <a:ext cx="9144000" cy="838200"/>
          </a:xfrm>
          <a:prstGeom prst="rect">
            <a:avLst/>
          </a:prstGeom>
          <a:solidFill>
            <a:srgbClr val="00B050"/>
          </a:solidFill>
        </p:spPr>
        <p:txBody>
          <a:bodyPr vert="horz" lIns="91440" tIns="45720" rIns="91440" bIns="45720" rtlCol="0" anchor="ctr">
            <a:normAutofit/>
          </a:bodyPr>
          <a:lstStyle/>
          <a:p>
            <a:pPr marL="540000">
              <a:spcBef>
                <a:spcPts val="1200"/>
              </a:spcBef>
            </a:pPr>
            <a:r>
              <a:rPr lang="en-US" sz="3200" b="1" dirty="0" smtClean="0">
                <a:solidFill>
                  <a:schemeClr val="bg1"/>
                </a:solidFill>
              </a:rPr>
              <a:t>Function Generator Working</a:t>
            </a:r>
            <a:endParaRPr lang="en-US" sz="3200" dirty="0" smtClean="0">
              <a:solidFill>
                <a:schemeClr val="bg1"/>
              </a:solidFill>
              <a:latin typeface="Times New Roman" pitchFamily="18" charset="0"/>
              <a:cs typeface="Times New Roman" pitchFamily="18" charset="0"/>
            </a:endParaRPr>
          </a:p>
        </p:txBody>
      </p:sp>
      <p:sp>
        <p:nvSpPr>
          <p:cNvPr id="7" name="TextBox 6"/>
          <p:cNvSpPr txBox="1"/>
          <p:nvPr/>
        </p:nvSpPr>
        <p:spPr>
          <a:xfrm>
            <a:off x="838200" y="2819400"/>
            <a:ext cx="1114857" cy="369332"/>
          </a:xfrm>
          <a:prstGeom prst="rect">
            <a:avLst/>
          </a:prstGeom>
          <a:solidFill>
            <a:schemeClr val="tx1"/>
          </a:solidFill>
        </p:spPr>
        <p:txBody>
          <a:bodyPr wrap="none" rtlCol="0">
            <a:spAutoFit/>
          </a:bodyPr>
          <a:lstStyle/>
          <a:p>
            <a:r>
              <a:rPr lang="en-US" dirty="0" smtClean="0">
                <a:solidFill>
                  <a:schemeClr val="bg1"/>
                </a:solidFill>
              </a:rPr>
              <a:t>Integrator</a:t>
            </a:r>
            <a:endParaRPr lang="en-US" dirty="0">
              <a:solidFill>
                <a:schemeClr val="bg1"/>
              </a:solidFill>
            </a:endParaRPr>
          </a:p>
        </p:txBody>
      </p:sp>
      <p:sp>
        <p:nvSpPr>
          <p:cNvPr id="8" name="TextBox 7"/>
          <p:cNvSpPr txBox="1"/>
          <p:nvPr/>
        </p:nvSpPr>
        <p:spPr>
          <a:xfrm>
            <a:off x="3733800" y="3657600"/>
            <a:ext cx="1960858" cy="369332"/>
          </a:xfrm>
          <a:prstGeom prst="rect">
            <a:avLst/>
          </a:prstGeom>
          <a:solidFill>
            <a:schemeClr val="tx1"/>
          </a:solidFill>
        </p:spPr>
        <p:txBody>
          <a:bodyPr wrap="none" rtlCol="0">
            <a:spAutoFit/>
          </a:bodyPr>
          <a:lstStyle/>
          <a:p>
            <a:r>
              <a:rPr lang="en-US" dirty="0" smtClean="0">
                <a:solidFill>
                  <a:schemeClr val="bg1"/>
                </a:solidFill>
              </a:rPr>
              <a:t>Sin wave converter</a:t>
            </a:r>
            <a:endParaRPr lang="en-US" dirty="0">
              <a:solidFill>
                <a:schemeClr val="bg1"/>
              </a:solidFill>
            </a:endParaRPr>
          </a:p>
        </p:txBody>
      </p:sp>
      <p:sp>
        <p:nvSpPr>
          <p:cNvPr id="10" name="TextBox 9"/>
          <p:cNvSpPr txBox="1"/>
          <p:nvPr/>
        </p:nvSpPr>
        <p:spPr>
          <a:xfrm>
            <a:off x="3886200" y="1981200"/>
            <a:ext cx="1595565" cy="369332"/>
          </a:xfrm>
          <a:prstGeom prst="rect">
            <a:avLst/>
          </a:prstGeom>
          <a:solidFill>
            <a:schemeClr val="tx1"/>
          </a:solidFill>
        </p:spPr>
        <p:txBody>
          <a:bodyPr wrap="none" rtlCol="0">
            <a:spAutoFit/>
          </a:bodyPr>
          <a:lstStyle/>
          <a:p>
            <a:r>
              <a:rPr lang="en-US" dirty="0" smtClean="0">
                <a:solidFill>
                  <a:schemeClr val="bg1"/>
                </a:solidFill>
              </a:rPr>
              <a:t>Schmitt Trigger</a:t>
            </a:r>
            <a:endParaRPr lang="en-US" dirty="0">
              <a:solidFill>
                <a:schemeClr val="bg1"/>
              </a:solidFill>
            </a:endParaRPr>
          </a:p>
        </p:txBody>
      </p:sp>
      <p:sp>
        <p:nvSpPr>
          <p:cNvPr id="12" name="TextBox 11"/>
          <p:cNvSpPr txBox="1"/>
          <p:nvPr/>
        </p:nvSpPr>
        <p:spPr>
          <a:xfrm>
            <a:off x="6947044" y="2819400"/>
            <a:ext cx="1206356" cy="369332"/>
          </a:xfrm>
          <a:prstGeom prst="rect">
            <a:avLst/>
          </a:prstGeom>
          <a:solidFill>
            <a:schemeClr val="tx1"/>
          </a:solidFill>
        </p:spPr>
        <p:txBody>
          <a:bodyPr wrap="square" rtlCol="0">
            <a:spAutoFit/>
          </a:bodyPr>
          <a:lstStyle/>
          <a:p>
            <a:r>
              <a:rPr lang="en-US" dirty="0" smtClean="0">
                <a:solidFill>
                  <a:schemeClr val="bg1"/>
                </a:solidFill>
              </a:rPr>
              <a:t>Attenuator</a:t>
            </a:r>
            <a:endParaRPr lang="en-US" dirty="0">
              <a:solidFill>
                <a:schemeClr val="bg1"/>
              </a:solidFill>
            </a:endParaRPr>
          </a:p>
        </p:txBody>
      </p:sp>
      <p:sp>
        <p:nvSpPr>
          <p:cNvPr id="13" name="Right Arrow 12"/>
          <p:cNvSpPr/>
          <p:nvPr/>
        </p:nvSpPr>
        <p:spPr>
          <a:xfrm>
            <a:off x="1981200" y="2895600"/>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76600" y="20574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276600" y="3733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276600" y="2095500"/>
            <a:ext cx="0" cy="17907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5715000" y="20574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715000" y="3733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2" idx="3"/>
          </p:cNvCxnSpPr>
          <p:nvPr/>
        </p:nvCxnSpPr>
        <p:spPr>
          <a:xfrm>
            <a:off x="6248400" y="2171700"/>
            <a:ext cx="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248400" y="30480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00800" y="2971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43000" y="1371600"/>
            <a:ext cx="510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2" idx="3"/>
          </p:cNvCxnSpPr>
          <p:nvPr/>
        </p:nvCxnSpPr>
        <p:spPr>
          <a:xfrm flipV="1">
            <a:off x="6248400" y="1371600"/>
            <a:ext cx="0" cy="80010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srcRect/>
          <a:stretch>
            <a:fillRect/>
          </a:stretch>
        </p:blipFill>
        <p:spPr bwMode="auto">
          <a:xfrm>
            <a:off x="1524000" y="1905000"/>
            <a:ext cx="1676400" cy="5372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324600" y="1171575"/>
            <a:ext cx="2133600" cy="733425"/>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324600" y="3848100"/>
            <a:ext cx="2162175" cy="723900"/>
          </a:xfrm>
          <a:prstGeom prst="rect">
            <a:avLst/>
          </a:prstGeom>
          <a:noFill/>
          <a:ln w="9525">
            <a:noFill/>
            <a:miter lim="800000"/>
            <a:headEnd/>
            <a:tailEnd/>
          </a:ln>
        </p:spPr>
      </p:pic>
      <p:sp>
        <p:nvSpPr>
          <p:cNvPr id="55" name="TextBox 54"/>
          <p:cNvSpPr txBox="1"/>
          <p:nvPr/>
        </p:nvSpPr>
        <p:spPr>
          <a:xfrm>
            <a:off x="990600" y="4800600"/>
            <a:ext cx="5213350" cy="369332"/>
          </a:xfrm>
          <a:prstGeom prst="rect">
            <a:avLst/>
          </a:prstGeom>
          <a:solidFill>
            <a:schemeClr val="accent6"/>
          </a:solidFill>
        </p:spPr>
        <p:txBody>
          <a:bodyPr wrap="none" rtlCol="0">
            <a:spAutoFit/>
          </a:bodyPr>
          <a:lstStyle/>
          <a:p>
            <a:r>
              <a:rPr lang="en-US" b="1" dirty="0" smtClean="0"/>
              <a:t>Integrator</a:t>
            </a:r>
            <a:r>
              <a:rPr lang="en-US" dirty="0" smtClean="0"/>
              <a:t>:   </a:t>
            </a:r>
            <a:r>
              <a:rPr lang="en-US" dirty="0" smtClean="0">
                <a:solidFill>
                  <a:schemeClr val="bg1"/>
                </a:solidFill>
              </a:rPr>
              <a:t>convert square wave into triangular wave</a:t>
            </a:r>
            <a:endParaRPr lang="en-US" dirty="0">
              <a:solidFill>
                <a:schemeClr val="bg1"/>
              </a:solidFill>
            </a:endParaRPr>
          </a:p>
        </p:txBody>
      </p:sp>
      <p:sp>
        <p:nvSpPr>
          <p:cNvPr id="56" name="TextBox 55"/>
          <p:cNvSpPr txBox="1"/>
          <p:nvPr/>
        </p:nvSpPr>
        <p:spPr>
          <a:xfrm>
            <a:off x="1015380" y="5181600"/>
            <a:ext cx="5083571" cy="369332"/>
          </a:xfrm>
          <a:prstGeom prst="rect">
            <a:avLst/>
          </a:prstGeom>
          <a:solidFill>
            <a:srgbClr val="00B0F0"/>
          </a:solidFill>
        </p:spPr>
        <p:txBody>
          <a:bodyPr wrap="none" rtlCol="0">
            <a:spAutoFit/>
          </a:bodyPr>
          <a:lstStyle/>
          <a:p>
            <a:r>
              <a:rPr lang="en-US" b="1" dirty="0" smtClean="0"/>
              <a:t>Schmitt trigger</a:t>
            </a:r>
            <a:r>
              <a:rPr lang="en-US" b="1" dirty="0" smtClean="0"/>
              <a:t>:  </a:t>
            </a:r>
            <a:r>
              <a:rPr lang="en-US" dirty="0" smtClean="0">
                <a:solidFill>
                  <a:schemeClr val="bg1"/>
                </a:solidFill>
              </a:rPr>
              <a:t>Convert any wave into square wave</a:t>
            </a:r>
            <a:endParaRPr lang="en-US" dirty="0">
              <a:solidFill>
                <a:schemeClr val="bg1"/>
              </a:solidFill>
            </a:endParaRPr>
          </a:p>
        </p:txBody>
      </p:sp>
      <p:sp>
        <p:nvSpPr>
          <p:cNvPr id="57" name="TextBox 56"/>
          <p:cNvSpPr txBox="1"/>
          <p:nvPr/>
        </p:nvSpPr>
        <p:spPr>
          <a:xfrm>
            <a:off x="990600" y="5562600"/>
            <a:ext cx="5689443" cy="369332"/>
          </a:xfrm>
          <a:prstGeom prst="rect">
            <a:avLst/>
          </a:prstGeom>
          <a:solidFill>
            <a:schemeClr val="accent3"/>
          </a:solidFill>
        </p:spPr>
        <p:txBody>
          <a:bodyPr wrap="none" rtlCol="0">
            <a:spAutoFit/>
          </a:bodyPr>
          <a:lstStyle/>
          <a:p>
            <a:r>
              <a:rPr lang="en-US" b="1" dirty="0" smtClean="0"/>
              <a:t>Sin wave converter</a:t>
            </a:r>
            <a:r>
              <a:rPr lang="en-US" dirty="0" smtClean="0"/>
              <a:t>: </a:t>
            </a:r>
            <a:r>
              <a:rPr lang="en-US" dirty="0" smtClean="0">
                <a:solidFill>
                  <a:schemeClr val="bg1"/>
                </a:solidFill>
              </a:rPr>
              <a:t>Convert any wave into sinusoidal wave</a:t>
            </a:r>
            <a:endParaRPr lang="en-US" dirty="0">
              <a:solidFill>
                <a:schemeClr val="bg1"/>
              </a:solidFill>
            </a:endParaRPr>
          </a:p>
        </p:txBody>
      </p:sp>
      <p:sp>
        <p:nvSpPr>
          <p:cNvPr id="58" name="TextBox 57"/>
          <p:cNvSpPr txBox="1"/>
          <p:nvPr/>
        </p:nvSpPr>
        <p:spPr>
          <a:xfrm>
            <a:off x="990600" y="5943600"/>
            <a:ext cx="4672882" cy="369332"/>
          </a:xfrm>
          <a:prstGeom prst="rect">
            <a:avLst/>
          </a:prstGeom>
          <a:solidFill>
            <a:srgbClr val="FF0000"/>
          </a:solidFill>
        </p:spPr>
        <p:txBody>
          <a:bodyPr wrap="none" rtlCol="0">
            <a:spAutoFit/>
          </a:bodyPr>
          <a:lstStyle/>
          <a:p>
            <a:r>
              <a:rPr lang="en-US" b="1" dirty="0" smtClean="0"/>
              <a:t>Attenuator:  </a:t>
            </a:r>
            <a:r>
              <a:rPr lang="en-US" dirty="0" smtClean="0">
                <a:solidFill>
                  <a:schemeClr val="bg1"/>
                </a:solidFill>
              </a:rPr>
              <a:t>Reduce the amplitude of the signal</a:t>
            </a:r>
            <a:endParaRPr lang="en-US" dirty="0">
              <a:solidFill>
                <a:schemeClr val="bg1"/>
              </a:solidFill>
            </a:endParaRPr>
          </a:p>
        </p:txBody>
      </p:sp>
      <p:sp>
        <p:nvSpPr>
          <p:cNvPr id="46" name="Right Arrow 45"/>
          <p:cNvSpPr/>
          <p:nvPr/>
        </p:nvSpPr>
        <p:spPr>
          <a:xfrm>
            <a:off x="8305800" y="28956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590800" y="2514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143000" y="1371600"/>
            <a:ext cx="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a:off x="2590800" y="2819400"/>
            <a:ext cx="3352800" cy="152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2590800" y="28194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71546"/>
            <a:ext cx="8915400" cy="5286412"/>
          </a:xfrm>
        </p:spPr>
        <p:txBody>
          <a:bodyPr>
            <a:normAutofit/>
          </a:bodyPr>
          <a:lstStyle/>
          <a:p>
            <a:pPr marL="540000">
              <a:spcBef>
                <a:spcPts val="1200"/>
              </a:spcBef>
              <a:buFont typeface="Wingdings" pitchFamily="2" charset="2"/>
              <a:buChar char="q"/>
            </a:pPr>
            <a:r>
              <a:rPr lang="en-US" sz="2000" dirty="0" smtClean="0">
                <a:latin typeface="Times New Roman" pitchFamily="18" charset="0"/>
                <a:cs typeface="Times New Roman" pitchFamily="18" charset="0"/>
              </a:rPr>
              <a:t> Introduction of Cathode Ray Oscilloscope</a:t>
            </a:r>
          </a:p>
          <a:p>
            <a:pPr marL="540000">
              <a:spcBef>
                <a:spcPts val="1200"/>
              </a:spcBef>
              <a:buFont typeface="Wingdings" pitchFamily="2" charset="2"/>
              <a:buChar char="q"/>
            </a:pPr>
            <a:r>
              <a:rPr lang="en-US" sz="2000" dirty="0" smtClean="0">
                <a:latin typeface="Times New Roman" pitchFamily="18" charset="0"/>
                <a:cs typeface="Times New Roman" pitchFamily="18" charset="0"/>
              </a:rPr>
              <a:t>Construction of CRO </a:t>
            </a:r>
          </a:p>
          <a:p>
            <a:pPr marL="540000">
              <a:spcBef>
                <a:spcPts val="1200"/>
              </a:spcBef>
              <a:buFont typeface="Wingdings" pitchFamily="2" charset="2"/>
              <a:buChar char="q"/>
            </a:pPr>
            <a:r>
              <a:rPr lang="en-US" sz="2000" dirty="0" smtClean="0">
                <a:latin typeface="Times New Roman" pitchFamily="18" charset="0"/>
                <a:cs typeface="Times New Roman" pitchFamily="18" charset="0"/>
              </a:rPr>
              <a:t>Working of CRO</a:t>
            </a:r>
          </a:p>
          <a:p>
            <a:pPr marL="540000">
              <a:spcBef>
                <a:spcPts val="1200"/>
              </a:spcBef>
              <a:buFont typeface="Wingdings" pitchFamily="2" charset="2"/>
              <a:buChar char="q"/>
            </a:pPr>
            <a:r>
              <a:rPr lang="en-US" sz="2000" dirty="0" smtClean="0">
                <a:latin typeface="Times New Roman" pitchFamily="18" charset="0"/>
                <a:cs typeface="Times New Roman" pitchFamily="18" charset="0"/>
              </a:rPr>
              <a:t> Applications CRO</a:t>
            </a:r>
            <a:endParaRPr lang="en-US" dirty="0"/>
          </a:p>
        </p:txBody>
      </p:sp>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0" name="Title 1"/>
          <p:cNvSpPr txBox="1">
            <a:spLocks/>
          </p:cNvSpPr>
          <p:nvPr/>
        </p:nvSpPr>
        <p:spPr>
          <a:xfrm>
            <a:off x="0" y="0"/>
            <a:ext cx="9144000" cy="838200"/>
          </a:xfrm>
          <a:prstGeom prst="rect">
            <a:avLst/>
          </a:prstGeom>
          <a:solidFill>
            <a:schemeClr val="accent1"/>
          </a:solidFill>
        </p:spPr>
        <p:txBody>
          <a:bodyPr vert="horz" lIns="91440" tIns="45720" rIns="91440" bIns="45720" rtlCol="0" anchor="ctr">
            <a:normAutofit/>
          </a:bodyPr>
          <a:lstStyle/>
          <a:p>
            <a:pPr lvl="0">
              <a:spcBef>
                <a:spcPct val="0"/>
              </a:spcBef>
            </a:pPr>
            <a:r>
              <a:rPr lang="en-US" sz="2800" b="1" dirty="0" smtClean="0">
                <a:solidFill>
                  <a:schemeClr val="bg1"/>
                </a:solidFill>
              </a:rPr>
              <a:t>Cathode Ray Oscilloscope(CRO)</a:t>
            </a:r>
            <a:endParaRPr lang="en-US" sz="2800" b="1" dirty="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0" name="Title 1"/>
          <p:cNvSpPr txBox="1">
            <a:spLocks/>
          </p:cNvSpPr>
          <p:nvPr/>
        </p:nvSpPr>
        <p:spPr>
          <a:xfrm>
            <a:off x="0" y="0"/>
            <a:ext cx="9144000" cy="838200"/>
          </a:xfrm>
          <a:prstGeom prst="rect">
            <a:avLst/>
          </a:prstGeom>
          <a:solidFill>
            <a:schemeClr val="accent1"/>
          </a:solidFill>
        </p:spPr>
        <p:txBody>
          <a:bodyPr vert="horz" lIns="91440" tIns="45720" rIns="91440" bIns="45720" rtlCol="0" anchor="ctr">
            <a:normAutofit/>
          </a:bodyPr>
          <a:lstStyle/>
          <a:p>
            <a:pPr lvl="0">
              <a:spcBef>
                <a:spcPct val="0"/>
              </a:spcBef>
            </a:pPr>
            <a:r>
              <a:rPr lang="en-US" sz="2800" b="1" dirty="0" smtClean="0">
                <a:solidFill>
                  <a:schemeClr val="bg1"/>
                </a:solidFill>
              </a:rPr>
              <a:t>Introduction of Cathode Ray Oscilloscope</a:t>
            </a:r>
            <a:endParaRPr lang="en-US" sz="2800" b="1" dirty="0">
              <a:solidFill>
                <a:schemeClr val="bg1"/>
              </a:solidFill>
            </a:endParaRPr>
          </a:p>
        </p:txBody>
      </p:sp>
      <p:sp>
        <p:nvSpPr>
          <p:cNvPr id="6" name="Content Placeholder 2"/>
          <p:cNvSpPr>
            <a:spLocks noGrp="1"/>
          </p:cNvSpPr>
          <p:nvPr>
            <p:ph sz="quarter" idx="1"/>
          </p:nvPr>
        </p:nvSpPr>
        <p:spPr>
          <a:xfrm>
            <a:off x="533400" y="1295400"/>
            <a:ext cx="8153400" cy="5105400"/>
          </a:xfrm>
        </p:spPr>
        <p:txBody>
          <a:bodyPr>
            <a:normAutofit fontScale="55000" lnSpcReduction="20000"/>
          </a:bodyPr>
          <a:lstStyle/>
          <a:p>
            <a:pPr marL="274320" indent="-274320" algn="just" eaLnBrk="1" fontAlgn="auto" hangingPunct="1">
              <a:spcBef>
                <a:spcPts val="580"/>
              </a:spcBef>
              <a:spcAft>
                <a:spcPts val="0"/>
              </a:spcAft>
              <a:buFont typeface="Wingdings 2"/>
              <a:buChar char=""/>
              <a:defRPr/>
            </a:pPr>
            <a:r>
              <a:rPr lang="en-US" dirty="0" smtClean="0"/>
              <a:t>The cathode-ray oscilloscope (CRO) is a </a:t>
            </a:r>
            <a:r>
              <a:rPr lang="en-US" i="1" dirty="0" smtClean="0">
                <a:solidFill>
                  <a:srgbClr val="FF0000"/>
                </a:solidFill>
              </a:rPr>
              <a:t>multipurpose display instrument </a:t>
            </a:r>
            <a:r>
              <a:rPr lang="en-US" i="1" dirty="0" smtClean="0"/>
              <a:t>used for the observation, measurement , and analysis of </a:t>
            </a:r>
            <a:r>
              <a:rPr lang="en-US" i="1" dirty="0" smtClean="0">
                <a:solidFill>
                  <a:srgbClr val="00B050"/>
                </a:solidFill>
              </a:rPr>
              <a:t>waveforms by plotting amplitude along y-axis and time along x-axis</a:t>
            </a:r>
          </a:p>
          <a:p>
            <a:pPr marL="274320" indent="-274320" algn="just" eaLnBrk="1" fontAlgn="auto" hangingPunct="1">
              <a:spcBef>
                <a:spcPts val="580"/>
              </a:spcBef>
              <a:spcAft>
                <a:spcPts val="0"/>
              </a:spcAft>
              <a:buNone/>
              <a:defRPr/>
            </a:pPr>
            <a:r>
              <a:rPr lang="en-US" dirty="0" smtClean="0"/>
              <a:t>. </a:t>
            </a:r>
          </a:p>
          <a:p>
            <a:pPr marL="274320" indent="-274320" algn="just" eaLnBrk="1" fontAlgn="auto" hangingPunct="1">
              <a:spcBef>
                <a:spcPts val="580"/>
              </a:spcBef>
              <a:spcAft>
                <a:spcPts val="0"/>
              </a:spcAft>
              <a:buFont typeface="Wingdings 2"/>
              <a:buChar char=""/>
              <a:defRPr/>
            </a:pPr>
            <a:r>
              <a:rPr lang="en-US" dirty="0" smtClean="0"/>
              <a:t>CRO is generally an </a:t>
            </a:r>
            <a:r>
              <a:rPr lang="en-US" dirty="0" smtClean="0">
                <a:solidFill>
                  <a:srgbClr val="FFC000"/>
                </a:solidFill>
              </a:rPr>
              <a:t>x-y plotter</a:t>
            </a:r>
            <a:r>
              <a:rPr lang="en-US" dirty="0" smtClean="0"/>
              <a:t>; on a single screen it can display different signals applied to different channels. It can measure </a:t>
            </a:r>
            <a:r>
              <a:rPr lang="en-US" dirty="0" smtClean="0">
                <a:solidFill>
                  <a:srgbClr val="7030A0"/>
                </a:solidFill>
              </a:rPr>
              <a:t>amplitude, frequencies and phase shift of various signals</a:t>
            </a:r>
            <a:r>
              <a:rPr lang="en-US" dirty="0" smtClean="0"/>
              <a:t>. Many physical quantities </a:t>
            </a:r>
            <a:r>
              <a:rPr lang="en-US" dirty="0" smtClean="0">
                <a:solidFill>
                  <a:srgbClr val="FF0000"/>
                </a:solidFill>
              </a:rPr>
              <a:t>like temperature, pressure </a:t>
            </a:r>
            <a:r>
              <a:rPr lang="en-US" dirty="0" smtClean="0"/>
              <a:t>etc.</a:t>
            </a:r>
          </a:p>
          <a:p>
            <a:pPr marL="274320" indent="-274320" algn="just" eaLnBrk="1" fontAlgn="auto" hangingPunct="1">
              <a:spcBef>
                <a:spcPts val="580"/>
              </a:spcBef>
              <a:spcAft>
                <a:spcPts val="0"/>
              </a:spcAft>
              <a:buFont typeface="Wingdings 2"/>
              <a:buChar char=""/>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And also </a:t>
            </a:r>
            <a:r>
              <a:rPr lang="en-US" dirty="0" smtClean="0">
                <a:solidFill>
                  <a:srgbClr val="FF0000"/>
                </a:solidFill>
              </a:rPr>
              <a:t>strain </a:t>
            </a:r>
            <a:r>
              <a:rPr lang="en-US" dirty="0" smtClean="0"/>
              <a:t>can be converted into </a:t>
            </a:r>
            <a:r>
              <a:rPr lang="en-US" dirty="0" smtClean="0">
                <a:solidFill>
                  <a:srgbClr val="FF0000"/>
                </a:solidFill>
              </a:rPr>
              <a:t>electrical signals </a:t>
            </a:r>
            <a:r>
              <a:rPr lang="en-US" dirty="0" smtClean="0"/>
              <a:t>by the use of transducers, and the </a:t>
            </a:r>
            <a:r>
              <a:rPr lang="en-US" i="1" dirty="0" smtClean="0"/>
              <a:t>signals can be </a:t>
            </a:r>
            <a:r>
              <a:rPr lang="en-US" i="1" dirty="0" smtClean="0">
                <a:solidFill>
                  <a:srgbClr val="FF0000"/>
                </a:solidFill>
              </a:rPr>
              <a:t>displayed on the CRO</a:t>
            </a:r>
            <a:r>
              <a:rPr lang="en-US" dirty="0" smtClean="0"/>
              <a:t>.</a:t>
            </a:r>
          </a:p>
          <a:p>
            <a:pPr marL="274320" indent="-274320" algn="just" eaLnBrk="1" fontAlgn="auto" hangingPunct="1">
              <a:spcBef>
                <a:spcPts val="580"/>
              </a:spcBef>
              <a:spcAft>
                <a:spcPts val="0"/>
              </a:spcAft>
              <a:buFont typeface="Wingdings 2"/>
              <a:buChar char=""/>
              <a:defRPr/>
            </a:pPr>
            <a:endParaRPr lang="en-US" dirty="0" smtClean="0"/>
          </a:p>
          <a:p>
            <a:pPr marL="274320" indent="-274320" algn="just" eaLnBrk="1" fontAlgn="auto" hangingPunct="1">
              <a:spcBef>
                <a:spcPts val="580"/>
              </a:spcBef>
              <a:spcAft>
                <a:spcPts val="0"/>
              </a:spcAft>
              <a:buFont typeface="Wingdings 2"/>
              <a:buChar char=""/>
              <a:defRPr/>
            </a:pPr>
            <a:r>
              <a:rPr lang="en-US" dirty="0" smtClean="0"/>
              <a:t> A moving luminous spot over the </a:t>
            </a:r>
            <a:r>
              <a:rPr lang="en-US" dirty="0" smtClean="0">
                <a:solidFill>
                  <a:srgbClr val="002060"/>
                </a:solidFill>
              </a:rPr>
              <a:t>screen displays the signal</a:t>
            </a:r>
            <a:r>
              <a:rPr lang="en-US" dirty="0" smtClean="0"/>
              <a:t>. </a:t>
            </a:r>
            <a:r>
              <a:rPr lang="en-US" i="1" dirty="0" smtClean="0"/>
              <a:t>CROs are used to study waveforms, and other time-varying phenomena from </a:t>
            </a:r>
            <a:r>
              <a:rPr lang="en-US" i="1" dirty="0" smtClean="0">
                <a:solidFill>
                  <a:srgbClr val="002060"/>
                </a:solidFill>
              </a:rPr>
              <a:t>very low to very high frequencies</a:t>
            </a:r>
            <a:r>
              <a:rPr lang="en-US" i="1" dirty="0" smtClean="0"/>
              <a:t>. </a:t>
            </a:r>
          </a:p>
          <a:p>
            <a:pPr marL="274320" indent="-274320" algn="just" eaLnBrk="1" fontAlgn="auto" hangingPunct="1">
              <a:spcBef>
                <a:spcPts val="580"/>
              </a:spcBef>
              <a:spcAft>
                <a:spcPts val="0"/>
              </a:spcAft>
              <a:buFont typeface="Wingdings 2"/>
              <a:buChar char=""/>
              <a:defRPr/>
            </a:pPr>
            <a:endParaRPr lang="en-US" i="1" dirty="0" smtClean="0"/>
          </a:p>
          <a:p>
            <a:pPr marL="274320" indent="-274320" algn="just" eaLnBrk="1" fontAlgn="auto" hangingPunct="1">
              <a:spcBef>
                <a:spcPts val="580"/>
              </a:spcBef>
              <a:spcAft>
                <a:spcPts val="0"/>
              </a:spcAft>
              <a:buFont typeface="Wingdings 2"/>
              <a:buChar char=""/>
              <a:defRPr/>
            </a:pPr>
            <a:r>
              <a:rPr lang="en-US" dirty="0" smtClean="0"/>
              <a:t>The central unit of the oscilloscope is the </a:t>
            </a:r>
            <a:r>
              <a:rPr lang="en-US" dirty="0" smtClean="0">
                <a:solidFill>
                  <a:schemeClr val="accent2"/>
                </a:solidFill>
              </a:rPr>
              <a:t>cathode-ray tube (CRT), </a:t>
            </a:r>
            <a:r>
              <a:rPr lang="en-US" dirty="0" smtClean="0"/>
              <a:t>and the remaining part of the </a:t>
            </a:r>
            <a:r>
              <a:rPr lang="en-US" dirty="0" smtClean="0">
                <a:solidFill>
                  <a:schemeClr val="accent2"/>
                </a:solidFill>
              </a:rPr>
              <a:t>CRO consists of the circuitry required to operate the cathode-ray tube</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838200"/>
          </a:xfrm>
          <a:prstGeom prst="rect">
            <a:avLst/>
          </a:prstGeom>
          <a:solidFill>
            <a:srgbClr val="00B0F0"/>
          </a:solidFill>
        </p:spPr>
        <p:txBody>
          <a:bodyPr vert="horz" lIns="91440" tIns="45720" rIns="91440" bIns="45720" rtlCol="0" anchor="ctr">
            <a:normAutofit fontScale="92500"/>
          </a:bodyPr>
          <a:lstStyle/>
          <a:p>
            <a:pPr lvl="0" algn="ctr">
              <a:spcBef>
                <a:spcPct val="0"/>
              </a:spcBef>
            </a:pPr>
            <a:r>
              <a:rPr lang="en-US" sz="4000" dirty="0" smtClean="0">
                <a:solidFill>
                  <a:schemeClr val="accent2"/>
                </a:solidFill>
              </a:rPr>
              <a:t>Block diagram of a cathode-ray oscilloscope</a:t>
            </a:r>
            <a:endParaRPr lang="en-US" sz="4000" b="1" dirty="0">
              <a:solidFill>
                <a:schemeClr val="accent2"/>
              </a:solidFill>
            </a:endParaRPr>
          </a:p>
        </p:txBody>
      </p:sp>
      <p:sp>
        <p:nvSpPr>
          <p:cNvPr id="5"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pic>
        <p:nvPicPr>
          <p:cNvPr id="103425" name="Picture 1"/>
          <p:cNvPicPr>
            <a:picLocks noChangeAspect="1" noChangeArrowheads="1"/>
          </p:cNvPicPr>
          <p:nvPr/>
        </p:nvPicPr>
        <p:blipFill>
          <a:blip r:embed="rId2" cstate="print"/>
          <a:srcRect/>
          <a:stretch>
            <a:fillRect/>
          </a:stretch>
        </p:blipFill>
        <p:spPr bwMode="auto">
          <a:xfrm>
            <a:off x="528638" y="1090613"/>
            <a:ext cx="8615362" cy="4676775"/>
          </a:xfrm>
          <a:prstGeom prst="rect">
            <a:avLst/>
          </a:prstGeom>
          <a:noFill/>
          <a:ln w="9525">
            <a:noFill/>
            <a:miter lim="800000"/>
            <a:headEnd/>
            <a:tailEnd/>
          </a:ln>
        </p:spPr>
      </p:pic>
      <p:sp>
        <p:nvSpPr>
          <p:cNvPr id="6" name="Rectangle 5"/>
          <p:cNvSpPr/>
          <p:nvPr/>
        </p:nvSpPr>
        <p:spPr>
          <a:xfrm>
            <a:off x="533400" y="5867400"/>
            <a:ext cx="8305800" cy="646331"/>
          </a:xfrm>
          <a:prstGeom prst="rect">
            <a:avLst/>
          </a:prstGeom>
          <a:solidFill>
            <a:schemeClr val="accent6">
              <a:lumMod val="60000"/>
              <a:lumOff val="40000"/>
            </a:schemeClr>
          </a:solidFill>
        </p:spPr>
        <p:txBody>
          <a:bodyPr wrap="square">
            <a:spAutoFit/>
          </a:bodyPr>
          <a:lstStyle/>
          <a:p>
            <a:r>
              <a:rPr lang="en-US" dirty="0" smtClean="0"/>
              <a:t>The </a:t>
            </a:r>
            <a:r>
              <a:rPr lang="en-US" b="1" dirty="0" smtClean="0"/>
              <a:t>cathode ray oscilloscope is an electronic test instrument</a:t>
            </a:r>
            <a:r>
              <a:rPr lang="en-US" dirty="0" smtClean="0"/>
              <a:t>, it is used to obtain waveforms at screen when the different input signals are given.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838200"/>
          </a:xfrm>
          <a:prstGeom prst="rect">
            <a:avLst/>
          </a:prstGeom>
          <a:solidFill>
            <a:srgbClr val="00B050"/>
          </a:solidFill>
        </p:spPr>
        <p:txBody>
          <a:bodyPr vert="horz" lIns="91440" tIns="45720" rIns="91440" bIns="45720" rtlCol="0" anchor="ctr">
            <a:normAutofit/>
          </a:bodyPr>
          <a:lstStyle/>
          <a:p>
            <a:pPr marL="540000">
              <a:spcBef>
                <a:spcPts val="1200"/>
              </a:spcBef>
            </a:pPr>
            <a:r>
              <a:rPr lang="en-US" sz="2400" b="1" dirty="0" smtClean="0"/>
              <a:t> </a:t>
            </a:r>
            <a:r>
              <a:rPr lang="en-US" sz="2400" b="1" dirty="0" smtClean="0">
                <a:solidFill>
                  <a:schemeClr val="bg1"/>
                </a:solidFill>
                <a:latin typeface="Times New Roman" pitchFamily="18" charset="0"/>
                <a:cs typeface="Times New Roman" pitchFamily="18" charset="0"/>
              </a:rPr>
              <a:t>COMPONENTS OF THE CATHODE-RAY OSCILLOSCOPE</a:t>
            </a:r>
            <a:endParaRPr lang="en-US" sz="2400" dirty="0" smtClean="0">
              <a:solidFill>
                <a:schemeClr val="bg1"/>
              </a:solidFill>
              <a:latin typeface="Times New Roman" pitchFamily="18" charset="0"/>
              <a:cs typeface="Times New Roman" pitchFamily="18" charset="0"/>
            </a:endParaRPr>
          </a:p>
        </p:txBody>
      </p:sp>
      <p:sp>
        <p:nvSpPr>
          <p:cNvPr id="5"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3" name="Content Placeholder 2"/>
          <p:cNvSpPr>
            <a:spLocks noGrp="1"/>
          </p:cNvSpPr>
          <p:nvPr>
            <p:ph sz="quarter" idx="1"/>
          </p:nvPr>
        </p:nvSpPr>
        <p:spPr>
          <a:xfrm>
            <a:off x="609600" y="1447800"/>
            <a:ext cx="8001000" cy="4876800"/>
          </a:xfrm>
          <a:solidFill>
            <a:schemeClr val="accent3">
              <a:lumMod val="60000"/>
              <a:lumOff val="40000"/>
            </a:schemeClr>
          </a:solidFill>
        </p:spPr>
        <p:txBody>
          <a:bodyPr>
            <a:normAutofit fontScale="92500" lnSpcReduction="20000"/>
          </a:bodyPr>
          <a:lstStyle/>
          <a:p>
            <a:pPr eaLnBrk="1" hangingPunct="1">
              <a:buFont typeface="Wingdings 2" pitchFamily="18" charset="2"/>
              <a:buNone/>
            </a:pPr>
            <a:r>
              <a:rPr lang="en-US" dirty="0" smtClean="0"/>
              <a:t>   </a:t>
            </a:r>
          </a:p>
          <a:p>
            <a:pPr eaLnBrk="1" hangingPunct="1">
              <a:buFont typeface="Wingdings 2" pitchFamily="18" charset="2"/>
              <a:buNone/>
            </a:pPr>
            <a:r>
              <a:rPr lang="en-US" b="1" u="sng" dirty="0" smtClean="0"/>
              <a:t>The CRO consists of the following:</a:t>
            </a:r>
          </a:p>
          <a:p>
            <a:pPr lvl="0"/>
            <a:r>
              <a:rPr lang="en-US" dirty="0" smtClean="0">
                <a:solidFill>
                  <a:prstClr val="black"/>
                </a:solidFill>
              </a:rPr>
              <a:t>Input Signal</a:t>
            </a:r>
            <a:endParaRPr lang="en-US" dirty="0" smtClean="0"/>
          </a:p>
          <a:p>
            <a:pPr eaLnBrk="1" hangingPunct="1"/>
            <a:r>
              <a:rPr lang="en-US" dirty="0" smtClean="0"/>
              <a:t>Vertical amplifier</a:t>
            </a:r>
          </a:p>
          <a:p>
            <a:pPr eaLnBrk="1" hangingPunct="1"/>
            <a:r>
              <a:rPr lang="en-US" dirty="0" smtClean="0"/>
              <a:t>Delay line</a:t>
            </a:r>
          </a:p>
          <a:p>
            <a:r>
              <a:rPr lang="en-US" dirty="0" smtClean="0"/>
              <a:t>Triggering circuit</a:t>
            </a:r>
          </a:p>
          <a:p>
            <a:r>
              <a:rPr lang="en-US" dirty="0" smtClean="0"/>
              <a:t>Time-base generator</a:t>
            </a:r>
          </a:p>
          <a:p>
            <a:r>
              <a:rPr lang="en-US" dirty="0" smtClean="0"/>
              <a:t>Horizontal amplifier</a:t>
            </a:r>
          </a:p>
          <a:p>
            <a:pPr eaLnBrk="1" hangingPunct="1"/>
            <a:r>
              <a:rPr lang="en-US" dirty="0" smtClean="0"/>
              <a:t>Power supply </a:t>
            </a:r>
          </a:p>
          <a:p>
            <a:pPr lvl="0"/>
            <a:r>
              <a:rPr lang="en-US" dirty="0" smtClean="0"/>
              <a:t> </a:t>
            </a:r>
            <a:r>
              <a:rPr lang="en-US" sz="3000" dirty="0" smtClean="0"/>
              <a:t>Cathode Ray Tube </a:t>
            </a:r>
            <a:r>
              <a:rPr lang="en-US" sz="1700" dirty="0" smtClean="0"/>
              <a:t>(</a:t>
            </a:r>
            <a:r>
              <a:rPr lang="en-US" sz="1900" dirty="0" smtClean="0"/>
              <a:t>CRT </a:t>
            </a:r>
            <a:r>
              <a:rPr lang="en-US" sz="1700" dirty="0" smtClean="0"/>
              <a:t>)</a:t>
            </a:r>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7" name="Right Brace 6"/>
          <p:cNvSpPr/>
          <p:nvPr/>
        </p:nvSpPr>
        <p:spPr>
          <a:xfrm>
            <a:off x="4114800" y="2438400"/>
            <a:ext cx="838200" cy="3048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b="1" dirty="0"/>
          </a:p>
        </p:txBody>
      </p:sp>
      <p:sp>
        <p:nvSpPr>
          <p:cNvPr id="8" name="Right Brace 7"/>
          <p:cNvSpPr/>
          <p:nvPr/>
        </p:nvSpPr>
        <p:spPr>
          <a:xfrm>
            <a:off x="4495800" y="5715000"/>
            <a:ext cx="3810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105400" y="3810000"/>
            <a:ext cx="1592167" cy="369332"/>
          </a:xfrm>
          <a:prstGeom prst="rect">
            <a:avLst/>
          </a:prstGeom>
          <a:solidFill>
            <a:srgbClr val="FFC000"/>
          </a:solidFill>
        </p:spPr>
        <p:txBody>
          <a:bodyPr wrap="none" rtlCol="0">
            <a:spAutoFit/>
          </a:bodyPr>
          <a:lstStyle/>
          <a:p>
            <a:r>
              <a:rPr lang="en-US" dirty="0" smtClean="0"/>
              <a:t>CRO outer part</a:t>
            </a:r>
            <a:endParaRPr lang="en-US" dirty="0"/>
          </a:p>
        </p:txBody>
      </p:sp>
      <p:sp>
        <p:nvSpPr>
          <p:cNvPr id="10" name="TextBox 9"/>
          <p:cNvSpPr txBox="1"/>
          <p:nvPr/>
        </p:nvSpPr>
        <p:spPr>
          <a:xfrm>
            <a:off x="5029200" y="5791200"/>
            <a:ext cx="1570623" cy="369332"/>
          </a:xfrm>
          <a:prstGeom prst="rect">
            <a:avLst/>
          </a:prstGeom>
          <a:solidFill>
            <a:srgbClr val="FFC000"/>
          </a:solidFill>
        </p:spPr>
        <p:txBody>
          <a:bodyPr wrap="none" rtlCol="0">
            <a:spAutoFit/>
          </a:bodyPr>
          <a:lstStyle/>
          <a:p>
            <a:r>
              <a:rPr lang="en-US" dirty="0" smtClean="0"/>
              <a:t>CRO inner part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838200"/>
          </a:xfrm>
          <a:prstGeom prst="rect">
            <a:avLst/>
          </a:prstGeom>
          <a:solidFill>
            <a:srgbClr val="00B050"/>
          </a:solidFill>
        </p:spPr>
        <p:txBody>
          <a:bodyPr vert="horz" lIns="91440" tIns="45720" rIns="91440" bIns="45720" rtlCol="0" anchor="ctr">
            <a:normAutofit/>
          </a:bodyPr>
          <a:lstStyle/>
          <a:p>
            <a:pPr marL="540000">
              <a:spcBef>
                <a:spcPts val="1200"/>
              </a:spcBef>
            </a:pPr>
            <a:r>
              <a:rPr lang="en-US" sz="2400" b="1" dirty="0" smtClean="0"/>
              <a:t> </a:t>
            </a:r>
            <a:r>
              <a:rPr lang="en-US" sz="2400" b="1" dirty="0" smtClean="0">
                <a:solidFill>
                  <a:schemeClr val="bg1"/>
                </a:solidFill>
                <a:latin typeface="Times New Roman" pitchFamily="18" charset="0"/>
                <a:cs typeface="Times New Roman" pitchFamily="18" charset="0"/>
              </a:rPr>
              <a:t>COMPONENTS OF CATHODE-RAY TUBE</a:t>
            </a:r>
            <a:endParaRPr lang="en-US" sz="2400" dirty="0" smtClean="0">
              <a:solidFill>
                <a:schemeClr val="bg1"/>
              </a:solidFill>
              <a:latin typeface="Times New Roman" pitchFamily="18" charset="0"/>
              <a:cs typeface="Times New Roman" pitchFamily="18" charset="0"/>
            </a:endParaRPr>
          </a:p>
        </p:txBody>
      </p:sp>
      <p:sp>
        <p:nvSpPr>
          <p:cNvPr id="5"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3" name="Content Placeholder 2"/>
          <p:cNvSpPr>
            <a:spLocks noGrp="1"/>
          </p:cNvSpPr>
          <p:nvPr>
            <p:ph sz="quarter" idx="1"/>
          </p:nvPr>
        </p:nvSpPr>
        <p:spPr>
          <a:xfrm>
            <a:off x="609600" y="1447800"/>
            <a:ext cx="8001000" cy="4876800"/>
          </a:xfrm>
          <a:solidFill>
            <a:schemeClr val="accent3">
              <a:lumMod val="60000"/>
              <a:lumOff val="40000"/>
            </a:schemeClr>
          </a:solidFill>
        </p:spPr>
        <p:txBody>
          <a:bodyPr>
            <a:normAutofit fontScale="70000" lnSpcReduction="20000"/>
          </a:bodyPr>
          <a:lstStyle/>
          <a:p>
            <a:pPr eaLnBrk="1" hangingPunct="1">
              <a:buFont typeface="Wingdings 2" pitchFamily="18" charset="2"/>
              <a:buNone/>
            </a:pPr>
            <a:r>
              <a:rPr lang="en-US" dirty="0" smtClean="0"/>
              <a:t>   </a:t>
            </a:r>
          </a:p>
          <a:p>
            <a:pPr>
              <a:buNone/>
            </a:pPr>
            <a:r>
              <a:rPr lang="en-US" b="1" dirty="0" smtClean="0"/>
              <a:t>The Cathode Ray Tube (CRT) consists of the following parts</a:t>
            </a:r>
            <a:r>
              <a:rPr lang="en-US" b="1" u="sng" dirty="0" smtClean="0"/>
              <a:t>:</a:t>
            </a:r>
          </a:p>
          <a:p>
            <a:pPr lvl="0"/>
            <a:r>
              <a:rPr lang="en-US" dirty="0" smtClean="0">
                <a:solidFill>
                  <a:prstClr val="black"/>
                </a:solidFill>
              </a:rPr>
              <a:t>Pin and Base</a:t>
            </a:r>
            <a:endParaRPr lang="en-US" dirty="0" smtClean="0"/>
          </a:p>
          <a:p>
            <a:pPr eaLnBrk="1" hangingPunct="1"/>
            <a:r>
              <a:rPr lang="en-US" dirty="0" smtClean="0"/>
              <a:t>Heater</a:t>
            </a:r>
          </a:p>
          <a:p>
            <a:pPr eaLnBrk="1" hangingPunct="1"/>
            <a:r>
              <a:rPr lang="en-US" dirty="0" smtClean="0"/>
              <a:t>Cathode</a:t>
            </a:r>
          </a:p>
          <a:p>
            <a:r>
              <a:rPr lang="en-US" dirty="0" smtClean="0"/>
              <a:t>Grid</a:t>
            </a:r>
          </a:p>
          <a:p>
            <a:r>
              <a:rPr lang="en-US" dirty="0" smtClean="0"/>
              <a:t>Pre-acceleration anode</a:t>
            </a:r>
          </a:p>
          <a:p>
            <a:r>
              <a:rPr lang="en-US" dirty="0" smtClean="0"/>
              <a:t>Focus anode</a:t>
            </a:r>
          </a:p>
          <a:p>
            <a:r>
              <a:rPr lang="en-US" dirty="0" smtClean="0"/>
              <a:t>Accelerating anode</a:t>
            </a:r>
          </a:p>
          <a:p>
            <a:r>
              <a:rPr lang="en-US" dirty="0" err="1" smtClean="0"/>
              <a:t>Aquad</a:t>
            </a:r>
            <a:r>
              <a:rPr lang="en-US" dirty="0" smtClean="0"/>
              <a:t> coating</a:t>
            </a:r>
          </a:p>
          <a:p>
            <a:pPr eaLnBrk="1" hangingPunct="1"/>
            <a:r>
              <a:rPr lang="en-US" dirty="0" smtClean="0"/>
              <a:t>Vertical deflection plat</a:t>
            </a:r>
          </a:p>
          <a:p>
            <a:pPr eaLnBrk="1" hangingPunct="1"/>
            <a:r>
              <a:rPr lang="en-US" dirty="0" smtClean="0"/>
              <a:t>Horizontal deflection plat</a:t>
            </a:r>
          </a:p>
          <a:p>
            <a:pPr eaLnBrk="1" hangingPunct="1"/>
            <a:r>
              <a:rPr lang="en-US" dirty="0" smtClean="0"/>
              <a:t>Phosphorus coated </a:t>
            </a:r>
            <a:r>
              <a:rPr lang="en-US" dirty="0" err="1" smtClean="0"/>
              <a:t>creen</a:t>
            </a:r>
            <a:endParaRPr lang="en-US" dirty="0" smtClean="0"/>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0" name="Title 1"/>
          <p:cNvSpPr txBox="1">
            <a:spLocks/>
          </p:cNvSpPr>
          <p:nvPr/>
        </p:nvSpPr>
        <p:spPr>
          <a:xfrm>
            <a:off x="0" y="0"/>
            <a:ext cx="9144000" cy="838200"/>
          </a:xfrm>
          <a:prstGeom prst="rect">
            <a:avLst/>
          </a:prstGeom>
          <a:solidFill>
            <a:schemeClr val="accent1"/>
          </a:solidFill>
        </p:spPr>
        <p:txBody>
          <a:bodyPr vert="horz" lIns="91440" tIns="45720" rIns="91440" bIns="45720" rtlCol="0" anchor="ctr">
            <a:normAutofit/>
          </a:bodyPr>
          <a:lstStyle/>
          <a:p>
            <a:pPr lvl="0">
              <a:spcBef>
                <a:spcPct val="0"/>
              </a:spcBef>
            </a:pPr>
            <a:endParaRPr kumimoji="0" lang="en-US" sz="28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7"/>
          <p:cNvSpPr>
            <a:spLocks noGrp="1"/>
          </p:cNvSpPr>
          <p:nvPr>
            <p:ph idx="1"/>
          </p:nvPr>
        </p:nvSpPr>
        <p:spPr>
          <a:xfrm>
            <a:off x="0" y="0"/>
            <a:ext cx="9144000" cy="838200"/>
          </a:xfrm>
        </p:spPr>
        <p:style>
          <a:lnRef idx="1">
            <a:schemeClr val="accent3"/>
          </a:lnRef>
          <a:fillRef idx="2">
            <a:schemeClr val="accent3"/>
          </a:fillRef>
          <a:effectRef idx="1">
            <a:schemeClr val="accent3"/>
          </a:effectRef>
          <a:fontRef idx="minor">
            <a:schemeClr val="dk1"/>
          </a:fontRef>
        </p:style>
        <p:txBody>
          <a:bodyPr>
            <a:noAutofit/>
          </a:bodyPr>
          <a:lstStyle/>
          <a:p>
            <a:pPr algn="ctr">
              <a:buNone/>
            </a:pPr>
            <a:r>
              <a:rPr lang="en-US" sz="4000" b="1" dirty="0" smtClean="0"/>
              <a:t>CATHODE-RAY TUBE</a:t>
            </a:r>
            <a:endParaRPr lang="en-US" sz="4000" dirty="0"/>
          </a:p>
        </p:txBody>
      </p:sp>
      <p:pic>
        <p:nvPicPr>
          <p:cNvPr id="122883" name="Picture 3" descr="C:\Users\HOME\Desktop\crt.png"/>
          <p:cNvPicPr>
            <a:picLocks noChangeAspect="1" noChangeArrowheads="1"/>
          </p:cNvPicPr>
          <p:nvPr/>
        </p:nvPicPr>
        <p:blipFill>
          <a:blip r:embed="rId3" cstate="print"/>
          <a:srcRect/>
          <a:stretch>
            <a:fillRect/>
          </a:stretch>
        </p:blipFill>
        <p:spPr bwMode="auto">
          <a:xfrm>
            <a:off x="0" y="1447800"/>
            <a:ext cx="9144000" cy="5410200"/>
          </a:xfrm>
          <a:prstGeom prst="rect">
            <a:avLst/>
          </a:prstGeom>
          <a:noFill/>
        </p:spPr>
      </p:pic>
      <p:sp>
        <p:nvSpPr>
          <p:cNvPr id="12" name="TextBox 11"/>
          <p:cNvSpPr txBox="1"/>
          <p:nvPr/>
        </p:nvSpPr>
        <p:spPr>
          <a:xfrm>
            <a:off x="685800" y="990600"/>
            <a:ext cx="7950831" cy="369332"/>
          </a:xfrm>
          <a:prstGeom prst="rect">
            <a:avLst/>
          </a:prstGeom>
          <a:solidFill>
            <a:schemeClr val="accent2">
              <a:lumMod val="60000"/>
              <a:lumOff val="40000"/>
            </a:schemeClr>
          </a:solidFill>
        </p:spPr>
        <p:txBody>
          <a:bodyPr wrap="none" rtlCol="0">
            <a:spAutoFit/>
          </a:bodyPr>
          <a:lstStyle/>
          <a:p>
            <a:r>
              <a:rPr lang="en-US" b="1" dirty="0" smtClean="0"/>
              <a:t>CRT</a:t>
            </a:r>
            <a:r>
              <a:rPr lang="en-US" dirty="0" smtClean="0"/>
              <a:t> is a device which converts electrical signal (Voltage, Current) into visual signal .</a:t>
            </a:r>
            <a:endParaRPr lang="en-US" dirty="0"/>
          </a:p>
        </p:txBody>
      </p:sp>
      <p:sp>
        <p:nvSpPr>
          <p:cNvPr id="13" name="TextBox 12"/>
          <p:cNvSpPr txBox="1"/>
          <p:nvPr/>
        </p:nvSpPr>
        <p:spPr>
          <a:xfrm>
            <a:off x="762000" y="5181600"/>
            <a:ext cx="7052380" cy="646331"/>
          </a:xfrm>
          <a:prstGeom prst="rect">
            <a:avLst/>
          </a:prstGeom>
          <a:solidFill>
            <a:srgbClr val="00B050"/>
          </a:solidFill>
        </p:spPr>
        <p:txBody>
          <a:bodyPr wrap="none" rtlCol="0">
            <a:spAutoFit/>
          </a:bodyPr>
          <a:lstStyle/>
          <a:p>
            <a:r>
              <a:rPr lang="en-US" b="1" dirty="0" smtClean="0">
                <a:solidFill>
                  <a:srgbClr val="FF0000"/>
                </a:solidFill>
              </a:rPr>
              <a:t>Heater</a:t>
            </a:r>
            <a:r>
              <a:rPr lang="en-US" dirty="0" smtClean="0">
                <a:solidFill>
                  <a:schemeClr val="bg1"/>
                </a:solidFill>
              </a:rPr>
              <a:t> produces heat by applying a voltage at base terminal through PIN</a:t>
            </a:r>
          </a:p>
          <a:p>
            <a:r>
              <a:rPr lang="en-US" dirty="0" smtClean="0">
                <a:solidFill>
                  <a:schemeClr val="bg1"/>
                </a:solidFill>
              </a:rPr>
              <a:t>Cathode starts emits electron (e) when it gets heat up by heater. </a:t>
            </a:r>
            <a:endParaRPr lang="en-US" dirty="0">
              <a:solidFill>
                <a:schemeClr val="bg1"/>
              </a:solidFill>
            </a:endParaRPr>
          </a:p>
        </p:txBody>
      </p:sp>
      <p:sp>
        <p:nvSpPr>
          <p:cNvPr id="14" name="TextBox 13"/>
          <p:cNvSpPr txBox="1"/>
          <p:nvPr/>
        </p:nvSpPr>
        <p:spPr>
          <a:xfrm>
            <a:off x="762000" y="5955268"/>
            <a:ext cx="6337441" cy="369332"/>
          </a:xfrm>
          <a:prstGeom prst="rect">
            <a:avLst/>
          </a:prstGeom>
          <a:solidFill>
            <a:schemeClr val="tx1"/>
          </a:solidFill>
        </p:spPr>
        <p:txBody>
          <a:bodyPr wrap="none" rtlCol="0">
            <a:spAutoFit/>
          </a:bodyPr>
          <a:lstStyle/>
          <a:p>
            <a:r>
              <a:rPr lang="en-US" b="1" dirty="0" smtClean="0">
                <a:solidFill>
                  <a:srgbClr val="FF0000"/>
                </a:solidFill>
              </a:rPr>
              <a:t>Grid</a:t>
            </a:r>
            <a:r>
              <a:rPr lang="en-US" dirty="0" smtClean="0">
                <a:solidFill>
                  <a:srgbClr val="FF0000"/>
                </a:solidFill>
              </a:rPr>
              <a:t> </a:t>
            </a:r>
            <a:r>
              <a:rPr lang="en-US" dirty="0" smtClean="0">
                <a:solidFill>
                  <a:schemeClr val="bg1"/>
                </a:solidFill>
              </a:rPr>
              <a:t>is  used for focuses and passes a electron beam at high speed</a:t>
            </a:r>
            <a:endParaRPr lang="en-US" dirty="0">
              <a:solidFill>
                <a:schemeClr val="bg1"/>
              </a:solidFill>
            </a:endParaRPr>
          </a:p>
        </p:txBody>
      </p:sp>
      <p:sp>
        <p:nvSpPr>
          <p:cNvPr id="15" name="TextBox 14"/>
          <p:cNvSpPr txBox="1"/>
          <p:nvPr/>
        </p:nvSpPr>
        <p:spPr>
          <a:xfrm>
            <a:off x="685800" y="6412468"/>
            <a:ext cx="8382000" cy="369332"/>
          </a:xfrm>
          <a:prstGeom prst="rect">
            <a:avLst/>
          </a:prstGeom>
          <a:solidFill>
            <a:schemeClr val="accent6">
              <a:lumMod val="75000"/>
            </a:schemeClr>
          </a:solidFill>
        </p:spPr>
        <p:txBody>
          <a:bodyPr wrap="square" rtlCol="0">
            <a:spAutoFit/>
          </a:bodyPr>
          <a:lstStyle/>
          <a:p>
            <a:r>
              <a:rPr lang="en-US" b="1" dirty="0" smtClean="0"/>
              <a:t>Electron gun:            </a:t>
            </a:r>
            <a:r>
              <a:rPr lang="en-US" dirty="0" smtClean="0"/>
              <a:t>Heater + Cathode + Grid+ Pre-Acc.+ Focusing An.+ Acc. Anode</a:t>
            </a:r>
            <a:endParaRPr lang="en-US" dirty="0"/>
          </a:p>
        </p:txBody>
      </p:sp>
      <p:sp>
        <p:nvSpPr>
          <p:cNvPr id="16" name="Right Arrow 15"/>
          <p:cNvSpPr/>
          <p:nvPr/>
        </p:nvSpPr>
        <p:spPr>
          <a:xfrm>
            <a:off x="2057400" y="6477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09600" y="37338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0" name="Title 1"/>
          <p:cNvSpPr txBox="1">
            <a:spLocks/>
          </p:cNvSpPr>
          <p:nvPr/>
        </p:nvSpPr>
        <p:spPr>
          <a:xfrm>
            <a:off x="0" y="0"/>
            <a:ext cx="9144000" cy="838200"/>
          </a:xfrm>
          <a:prstGeom prst="rect">
            <a:avLst/>
          </a:prstGeom>
          <a:solidFill>
            <a:schemeClr val="accent1"/>
          </a:solidFill>
        </p:spPr>
        <p:txBody>
          <a:bodyPr vert="horz" lIns="91440" tIns="45720" rIns="91440" bIns="45720" rtlCol="0" anchor="ctr">
            <a:normAutofit/>
          </a:bodyPr>
          <a:lstStyle/>
          <a:p>
            <a:pPr lvl="0">
              <a:spcBef>
                <a:spcPct val="0"/>
              </a:spcBef>
            </a:pPr>
            <a:endParaRPr kumimoji="0" lang="en-US" sz="28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Content Placeholder 2"/>
          <p:cNvSpPr txBox="1">
            <a:spLocks/>
          </p:cNvSpPr>
          <p:nvPr/>
        </p:nvSpPr>
        <p:spPr>
          <a:xfrm>
            <a:off x="609600" y="838200"/>
            <a:ext cx="8153400" cy="5791200"/>
          </a:xfrm>
          <a:prstGeom prst="rect">
            <a:avLst/>
          </a:prstGeom>
          <a:solidFill>
            <a:schemeClr val="tx2">
              <a:lumMod val="20000"/>
              <a:lumOff val="80000"/>
            </a:schemeClr>
          </a:solidFill>
        </p:spPr>
        <p:txBody>
          <a:bodyPr vert="horz" lIns="91440" tIns="45720" rIns="91440" bIns="45720" rtlCol="0">
            <a:noAutofit/>
          </a:bodyPr>
          <a:lstStyle/>
          <a:p>
            <a:pPr>
              <a:buFont typeface="Wingdings" pitchFamily="2" charset="2"/>
              <a:buChar char="Ø"/>
            </a:pPr>
            <a:r>
              <a:rPr lang="en-US" sz="2000" dirty="0" smtClean="0"/>
              <a:t> </a:t>
            </a:r>
            <a:r>
              <a:rPr lang="en-US" sz="2000" b="1" dirty="0" smtClean="0">
                <a:solidFill>
                  <a:srgbClr val="FF0000"/>
                </a:solidFill>
              </a:rPr>
              <a:t>Pre-accelerating Anode</a:t>
            </a:r>
            <a:r>
              <a:rPr lang="en-US" sz="2000" dirty="0" smtClean="0"/>
              <a:t>: It is positive terminal of anode which attracts the electrons coming from the grid i.e. it provides a path for electrons beam to move on the screen side.</a:t>
            </a:r>
          </a:p>
          <a:p>
            <a:pPr>
              <a:buFont typeface="Wingdings" pitchFamily="2" charset="2"/>
              <a:buChar char="Ø"/>
            </a:pPr>
            <a:endParaRPr lang="en-US" sz="2000" dirty="0" smtClean="0"/>
          </a:p>
          <a:p>
            <a:pPr>
              <a:buFont typeface="Wingdings" pitchFamily="2" charset="2"/>
              <a:buChar char="Ø"/>
            </a:pPr>
            <a:r>
              <a:rPr lang="en-US" sz="2000" b="1" dirty="0" smtClean="0">
                <a:solidFill>
                  <a:srgbClr val="FF0000"/>
                </a:solidFill>
              </a:rPr>
              <a:t>Accelerating Anode</a:t>
            </a:r>
            <a:r>
              <a:rPr lang="en-US" sz="2000" dirty="0" smtClean="0"/>
              <a:t>: It is also a positive terminal to provides path for electrons beam to move on the screen side.</a:t>
            </a:r>
          </a:p>
          <a:p>
            <a:pPr>
              <a:buFont typeface="Wingdings" pitchFamily="2" charset="2"/>
              <a:buChar char="Ø"/>
            </a:pPr>
            <a:endParaRPr lang="en-US" sz="2000" dirty="0" smtClean="0"/>
          </a:p>
          <a:p>
            <a:pPr>
              <a:buFont typeface="Wingdings" pitchFamily="2" charset="2"/>
              <a:buChar char="Ø"/>
            </a:pPr>
            <a:r>
              <a:rPr lang="en-US" sz="2000" b="1" dirty="0" smtClean="0">
                <a:solidFill>
                  <a:srgbClr val="FF0000"/>
                </a:solidFill>
              </a:rPr>
              <a:t>Vertical deflection Plate</a:t>
            </a:r>
            <a:r>
              <a:rPr lang="en-US" sz="2000" dirty="0" smtClean="0"/>
              <a:t>: It is used to provide a direction of electrons at the screen side on y axis i.e. up and down direction on the screen. </a:t>
            </a:r>
          </a:p>
          <a:p>
            <a:pPr>
              <a:buFont typeface="Wingdings" pitchFamily="2" charset="2"/>
              <a:buChar char="Ø"/>
            </a:pPr>
            <a:endParaRPr lang="en-US" sz="2000" dirty="0" smtClean="0"/>
          </a:p>
          <a:p>
            <a:pPr>
              <a:buFont typeface="Wingdings" pitchFamily="2" charset="2"/>
              <a:buChar char="Ø"/>
            </a:pPr>
            <a:r>
              <a:rPr lang="en-US" sz="2000" b="1" dirty="0" smtClean="0">
                <a:solidFill>
                  <a:srgbClr val="FF0000"/>
                </a:solidFill>
              </a:rPr>
              <a:t>Horizontal deflection plate</a:t>
            </a:r>
            <a:r>
              <a:rPr lang="en-US" sz="2000" dirty="0" smtClean="0"/>
              <a:t>: It is used to provide a direction of electrons at the screen side along the x axis i.e.  left and right direction on the screen. </a:t>
            </a:r>
          </a:p>
          <a:p>
            <a:pPr>
              <a:buFont typeface="Wingdings" pitchFamily="2" charset="2"/>
              <a:buChar char="Ø"/>
            </a:pPr>
            <a:endParaRPr lang="en-US" sz="2000" dirty="0" smtClean="0"/>
          </a:p>
          <a:p>
            <a:pPr>
              <a:buFont typeface="Wingdings" pitchFamily="2" charset="2"/>
              <a:buChar char="Ø"/>
            </a:pPr>
            <a:r>
              <a:rPr lang="en-US" sz="2000" b="1" dirty="0" err="1" smtClean="0">
                <a:solidFill>
                  <a:srgbClr val="FF0000"/>
                </a:solidFill>
              </a:rPr>
              <a:t>Aquad</a:t>
            </a:r>
            <a:r>
              <a:rPr lang="en-US" sz="2000" b="1" dirty="0" smtClean="0">
                <a:solidFill>
                  <a:srgbClr val="FF0000"/>
                </a:solidFill>
              </a:rPr>
              <a:t> coating</a:t>
            </a:r>
            <a:r>
              <a:rPr lang="en-US" sz="2000" dirty="0" smtClean="0"/>
              <a:t>: In that case, if electrons comes out of their path then it repels and helps electron to come again  focusing path.</a:t>
            </a:r>
          </a:p>
          <a:p>
            <a:pPr>
              <a:buFont typeface="Wingdings" pitchFamily="2" charset="2"/>
              <a:buChar char="Ø"/>
            </a:pPr>
            <a:endParaRPr lang="en-US" sz="2000" dirty="0" smtClean="0"/>
          </a:p>
          <a:p>
            <a:pPr>
              <a:buFont typeface="Wingdings" pitchFamily="2" charset="2"/>
              <a:buChar char="Ø"/>
            </a:pPr>
            <a:r>
              <a:rPr lang="en-US" sz="2000" b="1" dirty="0" smtClean="0">
                <a:solidFill>
                  <a:srgbClr val="FF0000"/>
                </a:solidFill>
              </a:rPr>
              <a:t>Phosphors screen</a:t>
            </a:r>
            <a:r>
              <a:rPr lang="en-US" sz="2000" dirty="0" smtClean="0"/>
              <a:t>: This screen is a coated with phosphorus. As electron strikes on the phosphorus screen it </a:t>
            </a:r>
            <a:r>
              <a:rPr lang="en-US" sz="2000" dirty="0" err="1" smtClean="0"/>
              <a:t>produes</a:t>
            </a:r>
            <a:r>
              <a:rPr lang="en-US" sz="2000" dirty="0" smtClean="0"/>
              <a:t> a light which appear on the screen.</a:t>
            </a:r>
          </a:p>
          <a:p>
            <a:pPr>
              <a:buFont typeface="Wingdings" pitchFamily="2" charset="2"/>
              <a:buChar char="Ø"/>
            </a:pPr>
            <a:endParaRPr lang="en-US" sz="2000" dirty="0" smtClean="0"/>
          </a:p>
          <a:p>
            <a:pPr>
              <a:buFont typeface="Wingdings" pitchFamily="2" charset="2"/>
              <a:buChar char="Ø"/>
            </a:pPr>
            <a:r>
              <a:rPr lang="en-US" sz="2000" dirty="0" smtClean="0"/>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0" y="6629400"/>
            <a:ext cx="9144000" cy="304800"/>
          </a:xfrm>
          <a:prstGeom prst="rect">
            <a:avLst/>
          </a:prstGeom>
          <a:solidFill>
            <a:schemeClr val="tx2">
              <a:lumMod val="40000"/>
              <a:lumOff val="60000"/>
            </a:schemeClr>
          </a:solidFill>
        </p:spPr>
        <p:txBody>
          <a:bodyPr vert="horz" lIns="91440" tIns="45720" rIns="91440" bIns="45720" rtlCol="0" anchor="ctr">
            <a:normAutofit fontScale="32500" lnSpcReduction="20000"/>
          </a:bodyPr>
          <a:lstStyle/>
          <a:p>
            <a:pPr lvl="0" algn="r">
              <a:spcBef>
                <a:spcPct val="0"/>
              </a:spcBef>
            </a:pPr>
            <a:r>
              <a:rPr lang="en-IN" sz="4400" b="1" i="1" dirty="0" err="1" smtClean="0">
                <a:solidFill>
                  <a:schemeClr val="bg2">
                    <a:lumMod val="25000"/>
                  </a:schemeClr>
                </a:solidFill>
                <a:effectLst>
                  <a:innerShdw blurRad="114300">
                    <a:schemeClr val="tx1"/>
                  </a:innerShdw>
                </a:effectLst>
                <a:latin typeface="Times New Roman" pitchFamily="18" charset="0"/>
                <a:cs typeface="Times New Roman" pitchFamily="18" charset="0"/>
              </a:rPr>
              <a:t>Jaypee</a:t>
            </a:r>
            <a:r>
              <a:rPr lang="en-IN" sz="4400" b="1" i="1" dirty="0" smtClean="0">
                <a:solidFill>
                  <a:schemeClr val="bg2">
                    <a:lumMod val="25000"/>
                  </a:schemeClr>
                </a:solidFill>
                <a:effectLst>
                  <a:innerShdw blurRad="114300">
                    <a:schemeClr val="tx1"/>
                  </a:innerShdw>
                </a:effectLst>
                <a:latin typeface="Times New Roman" pitchFamily="18" charset="0"/>
                <a:cs typeface="Times New Roman" pitchFamily="18" charset="0"/>
              </a:rPr>
              <a:t> Institute of  Information Technology</a:t>
            </a:r>
            <a:endParaRPr kumimoji="0" lang="en-US" sz="4400" b="0" i="0" u="none" strike="noStrike" kern="1200" cap="none" spc="0" normalizeH="0" baseline="0" noProof="0" dirty="0">
              <a:ln>
                <a:noFill/>
              </a:ln>
              <a:solidFill>
                <a:schemeClr val="bg2">
                  <a:lumMod val="25000"/>
                </a:schemeClr>
              </a:solidFill>
              <a:effectLst/>
              <a:uLnTx/>
              <a:uFillTx/>
              <a:latin typeface="+mj-lt"/>
              <a:ea typeface="+mj-ea"/>
              <a:cs typeface="+mj-cs"/>
            </a:endParaRPr>
          </a:p>
        </p:txBody>
      </p:sp>
      <p:sp>
        <p:nvSpPr>
          <p:cNvPr id="10" name="Title 1"/>
          <p:cNvSpPr txBox="1">
            <a:spLocks/>
          </p:cNvSpPr>
          <p:nvPr/>
        </p:nvSpPr>
        <p:spPr>
          <a:xfrm>
            <a:off x="0" y="0"/>
            <a:ext cx="9144000" cy="838200"/>
          </a:xfrm>
          <a:prstGeom prst="rect">
            <a:avLst/>
          </a:prstGeom>
          <a:solidFill>
            <a:schemeClr val="accent1"/>
          </a:solidFill>
        </p:spPr>
        <p:txBody>
          <a:bodyPr vert="horz" lIns="91440" tIns="45720" rIns="91440" bIns="45720" rtlCol="0" anchor="ctr">
            <a:normAutofit/>
          </a:bodyPr>
          <a:lstStyle/>
          <a:p>
            <a:pPr lvl="0">
              <a:spcBef>
                <a:spcPct val="0"/>
              </a:spcBef>
            </a:pPr>
            <a:endParaRPr kumimoji="0" lang="en-US" sz="28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7"/>
          <p:cNvSpPr>
            <a:spLocks noGrp="1"/>
          </p:cNvSpPr>
          <p:nvPr>
            <p:ph idx="1"/>
          </p:nvPr>
        </p:nvSpPr>
        <p:spPr>
          <a:xfrm>
            <a:off x="228600" y="990600"/>
            <a:ext cx="2438400" cy="533400"/>
          </a:xfrm>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800" dirty="0" smtClean="0"/>
              <a:t>Power Supply</a:t>
            </a:r>
            <a:endParaRPr lang="en-US" sz="2800" dirty="0"/>
          </a:p>
        </p:txBody>
      </p:sp>
      <p:sp>
        <p:nvSpPr>
          <p:cNvPr id="11" name="Content Placeholder 2"/>
          <p:cNvSpPr txBox="1">
            <a:spLocks/>
          </p:cNvSpPr>
          <p:nvPr/>
        </p:nvSpPr>
        <p:spPr>
          <a:xfrm>
            <a:off x="685800" y="1600200"/>
            <a:ext cx="8153400" cy="2133600"/>
          </a:xfrm>
          <a:prstGeom prst="rect">
            <a:avLst/>
          </a:prstGeom>
          <a:solidFill>
            <a:schemeClr val="accent5">
              <a:lumMod val="60000"/>
              <a:lumOff val="40000"/>
            </a:schemeClr>
          </a:solidFill>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It provides the voltages required by the cathode ray tube to generate and accelerate the electron beam.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Cathode ray tube (CRT) requires high voltage for pre-accelerating and accelerating anode, low voltage required for heater, control grid, focusing anode and the other circuits of CRO.</a:t>
            </a:r>
          </a:p>
          <a:p>
            <a:pPr marL="342900" marR="0" lvl="0" indent="-342900" algn="just"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TextBox 3"/>
          <p:cNvSpPr txBox="1">
            <a:spLocks noChangeArrowheads="1"/>
          </p:cNvSpPr>
          <p:nvPr/>
        </p:nvSpPr>
        <p:spPr bwMode="auto">
          <a:xfrm>
            <a:off x="762000" y="4495800"/>
            <a:ext cx="7924800" cy="1938992"/>
          </a:xfrm>
          <a:prstGeom prst="rect">
            <a:avLst/>
          </a:prstGeom>
          <a:solidFill>
            <a:schemeClr val="tx2">
              <a:lumMod val="20000"/>
              <a:lumOff val="80000"/>
            </a:schemeClr>
          </a:solidFill>
          <a:ln w="9525">
            <a:noFill/>
            <a:miter lim="800000"/>
            <a:headEnd/>
            <a:tailEnd/>
          </a:ln>
        </p:spPr>
        <p:txBody>
          <a:bodyPr>
            <a:spAutoFit/>
          </a:bodyPr>
          <a:lstStyle/>
          <a:p>
            <a:pPr>
              <a:buFont typeface="Wingdings" pitchFamily="2" charset="2"/>
              <a:buChar char="Ø"/>
            </a:pPr>
            <a:r>
              <a:rPr lang="en-US" sz="2000" dirty="0" smtClean="0"/>
              <a:t>Vertical means that along y axis (Up and down) while amplifier means increase the strength of weak signal. It is used  to amplify the weak signal so that the amplified signal can produce the desired signal.</a:t>
            </a:r>
          </a:p>
          <a:p>
            <a:pPr>
              <a:buFont typeface="Wingdings" pitchFamily="2" charset="2"/>
              <a:buChar char="Ø"/>
            </a:pPr>
            <a:endParaRPr lang="en-US" sz="2000" dirty="0" smtClean="0"/>
          </a:p>
          <a:p>
            <a:pPr>
              <a:buFont typeface="Wingdings" pitchFamily="2" charset="2"/>
              <a:buChar char="Ø"/>
            </a:pPr>
            <a:r>
              <a:rPr lang="en-US" sz="2000" dirty="0" smtClean="0"/>
              <a:t>The signal under the analysis is to be applied to vertical deflection plates through the vertical amplifier.</a:t>
            </a:r>
          </a:p>
        </p:txBody>
      </p:sp>
      <p:sp>
        <p:nvSpPr>
          <p:cNvPr id="13" name="Content Placeholder 7"/>
          <p:cNvSpPr txBox="1">
            <a:spLocks/>
          </p:cNvSpPr>
          <p:nvPr/>
        </p:nvSpPr>
        <p:spPr>
          <a:xfrm>
            <a:off x="304800" y="3810000"/>
            <a:ext cx="2743200" cy="533400"/>
          </a:xfrm>
          <a:prstGeom prst="rect">
            <a:avLst/>
          </a:prstGeom>
          <a:solidFill>
            <a:schemeClr val="accent3">
              <a:lumMod val="60000"/>
              <a:lumOff val="40000"/>
            </a:schemeClr>
          </a:solid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pPr marL="342900" lvl="0" indent="-342900">
              <a:spcBef>
                <a:spcPct val="20000"/>
              </a:spcBef>
            </a:pPr>
            <a:r>
              <a:rPr lang="en-US" sz="2800" dirty="0" smtClean="0"/>
              <a:t>Vertical Amplifier</a:t>
            </a:r>
            <a:endParaRPr kumimoji="0" lang="en-US" sz="2800" b="0" i="0"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16975</TotalTime>
  <Words>1046</Words>
  <Application>Microsoft Office PowerPoint</Application>
  <PresentationFormat>On-screen Show (4:3)</PresentationFormat>
  <Paragraphs>162</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Introduction of Transformer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Tunneling effect</dc:title>
  <dc:creator>Kaushal Kumar. Nigam</dc:creator>
  <cp:lastModifiedBy>HOME</cp:lastModifiedBy>
  <cp:revision>485</cp:revision>
  <dcterms:created xsi:type="dcterms:W3CDTF">2006-08-16T00:00:00Z</dcterms:created>
  <dcterms:modified xsi:type="dcterms:W3CDTF">2020-04-25T06:06:42Z</dcterms:modified>
</cp:coreProperties>
</file>