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ppt" ContentType="application/vnd.ms-powerpoi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81" r:id="rId3"/>
    <p:sldId id="271" r:id="rId4"/>
    <p:sldId id="257" r:id="rId5"/>
    <p:sldId id="259" r:id="rId6"/>
    <p:sldId id="260" r:id="rId7"/>
    <p:sldId id="274" r:id="rId8"/>
    <p:sldId id="258" r:id="rId9"/>
    <p:sldId id="270" r:id="rId10"/>
    <p:sldId id="261" r:id="rId11"/>
    <p:sldId id="263" r:id="rId12"/>
    <p:sldId id="264" r:id="rId13"/>
    <p:sldId id="265" r:id="rId14"/>
    <p:sldId id="276" r:id="rId15"/>
    <p:sldId id="278" r:id="rId16"/>
    <p:sldId id="283" r:id="rId17"/>
    <p:sldId id="28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960"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8/16/2020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8/16/2020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8/16/2020</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PowerPoint_97-2003_Presentation1.ppt"/><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Microsoft_PowerPoint_97-2003_Presentation2.ppt"/><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7772400" cy="533400"/>
          </a:xfrm>
        </p:spPr>
        <p:txBody>
          <a:bodyPr>
            <a:normAutofit/>
          </a:bodyPr>
          <a:lstStyle/>
          <a:p>
            <a:r>
              <a:rPr lang="en-US" sz="2800" dirty="0" smtClean="0">
                <a:latin typeface="Times New Roman" pitchFamily="18" charset="0"/>
                <a:cs typeface="Times New Roman" pitchFamily="18" charset="0"/>
              </a:rPr>
              <a:t>EVS LECTURE MODULE.1.1</a:t>
            </a:r>
            <a:endParaRPr lang="en-US" sz="28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33488"/>
            <a:ext cx="9067800" cy="56245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6822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lstStyle/>
          <a:p>
            <a:r>
              <a:rPr lang="en-US" sz="2800" b="1" dirty="0">
                <a:latin typeface="Times New Roman" pitchFamily="18" charset="0"/>
                <a:cs typeface="Times New Roman" pitchFamily="18" charset="0"/>
              </a:rPr>
              <a:t>Why is the importance…?</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a:lnSpc>
                <a:spcPct val="90000"/>
              </a:lnSpc>
            </a:pPr>
            <a:endParaRPr lang="en-US" sz="3200" dirty="0" smtClean="0">
              <a:solidFill>
                <a:schemeClr val="tx1"/>
              </a:solidFill>
              <a:latin typeface="Times New Roman" pitchFamily="18" charset="0"/>
              <a:cs typeface="Times New Roman" pitchFamily="18" charset="0"/>
            </a:endParaRPr>
          </a:p>
          <a:p>
            <a:pPr>
              <a:lnSpc>
                <a:spcPct val="90000"/>
              </a:lnSpc>
            </a:pPr>
            <a:r>
              <a:rPr lang="en-US" sz="3200" b="1" i="1" dirty="0">
                <a:solidFill>
                  <a:srgbClr val="000099"/>
                </a:solidFill>
              </a:rPr>
              <a:t>“The earth provides enough to satisfy every persons need but not greed”-</a:t>
            </a:r>
            <a:r>
              <a:rPr lang="en-US" sz="3200" b="1" i="1" dirty="0" smtClean="0">
                <a:solidFill>
                  <a:srgbClr val="000099"/>
                </a:solidFill>
              </a:rPr>
              <a:t>MG</a:t>
            </a:r>
          </a:p>
          <a:p>
            <a:pPr marL="0" indent="0">
              <a:lnSpc>
                <a:spcPct val="90000"/>
              </a:lnSpc>
              <a:buNone/>
            </a:pPr>
            <a:endParaRPr lang="en-US" sz="3200" dirty="0" smtClean="0">
              <a:solidFill>
                <a:schemeClr val="tx1"/>
              </a:solidFill>
              <a:latin typeface="Times New Roman" pitchFamily="18" charset="0"/>
              <a:cs typeface="Times New Roman" pitchFamily="18" charset="0"/>
            </a:endParaRPr>
          </a:p>
          <a:p>
            <a:pPr>
              <a:lnSpc>
                <a:spcPct val="90000"/>
              </a:lnSpc>
            </a:pPr>
            <a:endParaRPr lang="en-US" sz="3200" dirty="0" smtClean="0">
              <a:solidFill>
                <a:schemeClr val="tx1"/>
              </a:solidFill>
              <a:latin typeface="Times New Roman" pitchFamily="18" charset="0"/>
              <a:cs typeface="Times New Roman" pitchFamily="18" charset="0"/>
            </a:endParaRPr>
          </a:p>
          <a:p>
            <a:pPr>
              <a:lnSpc>
                <a:spcPct val="90000"/>
              </a:lnSpc>
            </a:pPr>
            <a:r>
              <a:rPr lang="en-US" sz="3200" dirty="0" smtClean="0">
                <a:solidFill>
                  <a:schemeClr val="tx1"/>
                </a:solidFill>
                <a:latin typeface="Times New Roman" pitchFamily="18" charset="0"/>
                <a:cs typeface="Times New Roman" pitchFamily="18" charset="0"/>
              </a:rPr>
              <a:t>The </a:t>
            </a:r>
            <a:r>
              <a:rPr lang="en-US" sz="3200" dirty="0">
                <a:solidFill>
                  <a:schemeClr val="tx1"/>
                </a:solidFill>
                <a:latin typeface="Times New Roman" pitchFamily="18" charset="0"/>
                <a:cs typeface="Times New Roman" pitchFamily="18" charset="0"/>
              </a:rPr>
              <a:t>“Laws of nature” have not been repealed </a:t>
            </a:r>
          </a:p>
          <a:p>
            <a:pPr>
              <a:lnSpc>
                <a:spcPct val="90000"/>
              </a:lnSpc>
            </a:pPr>
            <a:r>
              <a:rPr lang="en-US" sz="3200" dirty="0">
                <a:solidFill>
                  <a:schemeClr val="tx1"/>
                </a:solidFill>
                <a:latin typeface="Times New Roman" pitchFamily="18" charset="0"/>
                <a:cs typeface="Times New Roman" pitchFamily="18" charset="0"/>
              </a:rPr>
              <a:t>Man and his power to alter the nature’s course have multiplied </a:t>
            </a:r>
          </a:p>
          <a:p>
            <a:pPr>
              <a:lnSpc>
                <a:spcPct val="90000"/>
              </a:lnSpc>
            </a:pPr>
            <a:r>
              <a:rPr lang="en-US" sz="3200" dirty="0">
                <a:solidFill>
                  <a:schemeClr val="tx1"/>
                </a:solidFill>
                <a:latin typeface="Times New Roman" pitchFamily="18" charset="0"/>
                <a:cs typeface="Times New Roman" pitchFamily="18" charset="0"/>
              </a:rPr>
              <a:t>We the human race is only one amongst millions of different kinds of organisms that share the planet with </a:t>
            </a:r>
          </a:p>
          <a:p>
            <a:endParaRPr lang="en-US" dirty="0"/>
          </a:p>
        </p:txBody>
      </p:sp>
    </p:spTree>
    <p:extLst>
      <p:ext uri="{BB962C8B-B14F-4D97-AF65-F5344CB8AC3E}">
        <p14:creationId xmlns:p14="http://schemas.microsoft.com/office/powerpoint/2010/main" val="1656455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sz="3200" dirty="0">
                <a:latin typeface="Times New Roman" pitchFamily="18" charset="0"/>
                <a:cs typeface="Times New Roman" pitchFamily="18" charset="0"/>
              </a:rPr>
              <a:t>Awareness is the Need of the hour….</a:t>
            </a:r>
          </a:p>
        </p:txBody>
      </p:sp>
      <p:sp>
        <p:nvSpPr>
          <p:cNvPr id="3" name="Content Placeholder 2"/>
          <p:cNvSpPr>
            <a:spLocks noGrp="1"/>
          </p:cNvSpPr>
          <p:nvPr>
            <p:ph idx="1"/>
          </p:nvPr>
        </p:nvSpPr>
        <p:spPr>
          <a:xfrm>
            <a:off x="457200" y="838200"/>
            <a:ext cx="8534400" cy="5287963"/>
          </a:xfrm>
        </p:spPr>
        <p:txBody>
          <a:bodyPr/>
          <a:lstStyle/>
          <a:p>
            <a:pPr>
              <a:lnSpc>
                <a:spcPct val="90000"/>
              </a:lnSpc>
            </a:pPr>
            <a:r>
              <a:rPr lang="en-US" sz="2800" dirty="0">
                <a:solidFill>
                  <a:schemeClr val="tx1"/>
                </a:solidFill>
                <a:latin typeface="Times New Roman" pitchFamily="18" charset="0"/>
                <a:cs typeface="Times New Roman" pitchFamily="18" charset="0"/>
              </a:rPr>
              <a:t>Environmental Literacy</a:t>
            </a:r>
          </a:p>
          <a:p>
            <a:pPr lvl="1">
              <a:lnSpc>
                <a:spcPct val="90000"/>
              </a:lnSpc>
            </a:pPr>
            <a:r>
              <a:rPr lang="en-US" sz="2800" dirty="0">
                <a:solidFill>
                  <a:schemeClr val="tx1"/>
                </a:solidFill>
                <a:latin typeface="Times New Roman" pitchFamily="18" charset="0"/>
                <a:cs typeface="Times New Roman" pitchFamily="18" charset="0"/>
              </a:rPr>
              <a:t>Arise consciousness</a:t>
            </a:r>
          </a:p>
          <a:p>
            <a:pPr lvl="1">
              <a:lnSpc>
                <a:spcPct val="90000"/>
              </a:lnSpc>
            </a:pPr>
            <a:r>
              <a:rPr lang="en-US" sz="2800" dirty="0">
                <a:solidFill>
                  <a:schemeClr val="tx1"/>
                </a:solidFill>
                <a:latin typeface="Times New Roman" pitchFamily="18" charset="0"/>
                <a:cs typeface="Times New Roman" pitchFamily="18" charset="0"/>
              </a:rPr>
              <a:t>Environmentally appropriate</a:t>
            </a:r>
          </a:p>
          <a:p>
            <a:pPr lvl="1">
              <a:lnSpc>
                <a:spcPct val="90000"/>
              </a:lnSpc>
            </a:pPr>
            <a:r>
              <a:rPr lang="en-US" sz="2800" dirty="0">
                <a:solidFill>
                  <a:schemeClr val="tx1"/>
                </a:solidFill>
                <a:latin typeface="Times New Roman" pitchFamily="18" charset="0"/>
                <a:cs typeface="Times New Roman" pitchFamily="18" charset="0"/>
              </a:rPr>
              <a:t>Ecological interdependence of economic, social and political factors with environment</a:t>
            </a:r>
          </a:p>
          <a:p>
            <a:pPr>
              <a:lnSpc>
                <a:spcPct val="90000"/>
              </a:lnSpc>
            </a:pPr>
            <a:r>
              <a:rPr lang="en-US" sz="2800" dirty="0">
                <a:solidFill>
                  <a:schemeClr val="tx1"/>
                </a:solidFill>
                <a:latin typeface="Times New Roman" pitchFamily="18" charset="0"/>
                <a:cs typeface="Times New Roman" pitchFamily="18" charset="0"/>
              </a:rPr>
              <a:t>Capacity building for</a:t>
            </a:r>
          </a:p>
          <a:p>
            <a:pPr lvl="1">
              <a:lnSpc>
                <a:spcPct val="90000"/>
              </a:lnSpc>
            </a:pPr>
            <a:r>
              <a:rPr lang="en-US" sz="2800" dirty="0">
                <a:solidFill>
                  <a:schemeClr val="tx1"/>
                </a:solidFill>
                <a:latin typeface="Times New Roman" pitchFamily="18" charset="0"/>
                <a:cs typeface="Times New Roman" pitchFamily="18" charset="0"/>
              </a:rPr>
              <a:t>Analyze</a:t>
            </a:r>
          </a:p>
          <a:p>
            <a:pPr lvl="1">
              <a:lnSpc>
                <a:spcPct val="90000"/>
              </a:lnSpc>
            </a:pPr>
            <a:r>
              <a:rPr lang="en-US" sz="2800" dirty="0">
                <a:solidFill>
                  <a:schemeClr val="tx1"/>
                </a:solidFill>
                <a:latin typeface="Times New Roman" pitchFamily="18" charset="0"/>
                <a:cs typeface="Times New Roman" pitchFamily="18" charset="0"/>
              </a:rPr>
              <a:t>Synthesis</a:t>
            </a:r>
          </a:p>
          <a:p>
            <a:pPr lvl="1">
              <a:lnSpc>
                <a:spcPct val="90000"/>
              </a:lnSpc>
            </a:pPr>
            <a:r>
              <a:rPr lang="en-US" sz="2800" dirty="0">
                <a:solidFill>
                  <a:schemeClr val="tx1"/>
                </a:solidFill>
                <a:latin typeface="Times New Roman" pitchFamily="18" charset="0"/>
                <a:cs typeface="Times New Roman" pitchFamily="18" charset="0"/>
              </a:rPr>
              <a:t>Evaluate</a:t>
            </a:r>
          </a:p>
          <a:p>
            <a:pPr lvl="1">
              <a:lnSpc>
                <a:spcPct val="90000"/>
              </a:lnSpc>
            </a:pPr>
            <a:r>
              <a:rPr lang="en-US" sz="2800" dirty="0">
                <a:solidFill>
                  <a:schemeClr val="tx1"/>
                </a:solidFill>
                <a:latin typeface="Times New Roman" pitchFamily="18" charset="0"/>
                <a:cs typeface="Times New Roman" pitchFamily="18" charset="0"/>
              </a:rPr>
              <a:t>Predict</a:t>
            </a:r>
          </a:p>
          <a:p>
            <a:pPr lvl="1">
              <a:lnSpc>
                <a:spcPct val="90000"/>
              </a:lnSpc>
            </a:pPr>
            <a:r>
              <a:rPr lang="en-US" sz="2800" dirty="0">
                <a:solidFill>
                  <a:schemeClr val="tx1"/>
                </a:solidFill>
                <a:latin typeface="Times New Roman" pitchFamily="18" charset="0"/>
                <a:cs typeface="Times New Roman" pitchFamily="18" charset="0"/>
              </a:rPr>
              <a:t>Informed decision</a:t>
            </a:r>
          </a:p>
          <a:p>
            <a:endParaRPr lang="en-US" dirty="0"/>
          </a:p>
        </p:txBody>
      </p:sp>
    </p:spTree>
    <p:extLst>
      <p:ext uri="{BB962C8B-B14F-4D97-AF65-F5344CB8AC3E}">
        <p14:creationId xmlns:p14="http://schemas.microsoft.com/office/powerpoint/2010/main" val="128701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915400" cy="762000"/>
          </a:xfrm>
        </p:spPr>
        <p:txBody>
          <a:bodyPr/>
          <a:lstStyle/>
          <a:p>
            <a:pPr>
              <a:lnSpc>
                <a:spcPct val="150000"/>
              </a:lnSpc>
            </a:pPr>
            <a:r>
              <a:rPr lang="en-US" b="1" dirty="0">
                <a:solidFill>
                  <a:srgbClr val="993300"/>
                </a:solidFill>
              </a:rPr>
              <a:t/>
            </a:r>
            <a:br>
              <a:rPr lang="en-US" b="1" dirty="0">
                <a:solidFill>
                  <a:srgbClr val="993300"/>
                </a:solidFill>
              </a:rPr>
            </a:br>
            <a:r>
              <a:rPr lang="en-US" sz="2400" b="1" dirty="0">
                <a:latin typeface="Times New Roman" pitchFamily="18" charset="0"/>
                <a:cs typeface="Times New Roman" pitchFamily="18" charset="0"/>
              </a:rPr>
              <a:t>Rights </a:t>
            </a:r>
            <a:r>
              <a:rPr lang="en-US" sz="2400" b="1" dirty="0" err="1">
                <a:latin typeface="Times New Roman" pitchFamily="18" charset="0"/>
                <a:cs typeface="Times New Roman" pitchFamily="18" charset="0"/>
              </a:rPr>
              <a:t>vs</a:t>
            </a:r>
            <a:r>
              <a:rPr lang="en-US" sz="2400" b="1" dirty="0">
                <a:latin typeface="Times New Roman" pitchFamily="18" charset="0"/>
                <a:cs typeface="Times New Roman" pitchFamily="18" charset="0"/>
              </a:rPr>
              <a:t> Responsibilities</a:t>
            </a:r>
            <a:br>
              <a:rPr lang="en-US" sz="2400" b="1" dirty="0">
                <a:latin typeface="Times New Roman" pitchFamily="18" charset="0"/>
                <a:cs typeface="Times New Roman" pitchFamily="18" charset="0"/>
              </a:rPr>
            </a:br>
            <a:r>
              <a:rPr lang="en-US" sz="2400" b="1" dirty="0">
                <a:solidFill>
                  <a:srgbClr val="993300"/>
                </a:solidFill>
                <a:latin typeface="Times New Roman" pitchFamily="18" charset="0"/>
                <a:cs typeface="Times New Roman" pitchFamily="18" charset="0"/>
              </a:rPr>
              <a:t>Conflict of development strategies with environmental protection</a:t>
            </a:r>
            <a:endParaRPr lang="en-US" sz="2400" dirty="0"/>
          </a:p>
        </p:txBody>
      </p:sp>
      <p:sp>
        <p:nvSpPr>
          <p:cNvPr id="3" name="Content Placeholder 2"/>
          <p:cNvSpPr>
            <a:spLocks noGrp="1"/>
          </p:cNvSpPr>
          <p:nvPr>
            <p:ph idx="1"/>
          </p:nvPr>
        </p:nvSpPr>
        <p:spPr>
          <a:xfrm>
            <a:off x="228600" y="1143000"/>
            <a:ext cx="8763000" cy="5562600"/>
          </a:xfrm>
        </p:spPr>
        <p:txBody>
          <a:bodyPr/>
          <a:lstStyle/>
          <a:p>
            <a:pPr>
              <a:buFont typeface="Wingdings" pitchFamily="2" charset="2"/>
              <a:buChar char="v"/>
            </a:pPr>
            <a:r>
              <a:rPr lang="en-US" sz="2800" dirty="0">
                <a:solidFill>
                  <a:schemeClr val="tx1"/>
                </a:solidFill>
                <a:latin typeface="Times New Roman" pitchFamily="18" charset="0"/>
                <a:cs typeface="Times New Roman" pitchFamily="18" charset="0"/>
              </a:rPr>
              <a:t>Many technological advances stem from the scientific study of life and to devise tools for creating and maintaining human civilization </a:t>
            </a:r>
            <a:endParaRPr lang="en-US" sz="2800" dirty="0" smtClean="0">
              <a:solidFill>
                <a:schemeClr val="tx1"/>
              </a:solidFill>
              <a:latin typeface="Times New Roman" pitchFamily="18" charset="0"/>
              <a:cs typeface="Times New Roman" pitchFamily="18" charset="0"/>
            </a:endParaRPr>
          </a:p>
          <a:p>
            <a:pPr marL="0" indent="0">
              <a:buNone/>
            </a:pPr>
            <a:endParaRPr lang="en-US" sz="2800" dirty="0">
              <a:solidFill>
                <a:schemeClr val="tx1"/>
              </a:solidFill>
              <a:latin typeface="Times New Roman" pitchFamily="18" charset="0"/>
              <a:cs typeface="Times New Roman" pitchFamily="18" charset="0"/>
            </a:endParaRPr>
          </a:p>
          <a:p>
            <a:pPr>
              <a:buFont typeface="Wingdings" pitchFamily="2" charset="2"/>
              <a:buChar char="v"/>
            </a:pPr>
            <a:r>
              <a:rPr lang="en-US" sz="2800" dirty="0">
                <a:solidFill>
                  <a:schemeClr val="tx1"/>
                </a:solidFill>
                <a:latin typeface="Times New Roman" pitchFamily="18" charset="0"/>
                <a:cs typeface="Times New Roman" pitchFamily="18" charset="0"/>
              </a:rPr>
              <a:t>Tools to create and maintain the quality of human civilization have become </a:t>
            </a:r>
            <a:r>
              <a:rPr lang="en-US" sz="2800" dirty="0" smtClean="0">
                <a:solidFill>
                  <a:schemeClr val="tx1"/>
                </a:solidFill>
                <a:latin typeface="Times New Roman" pitchFamily="18" charset="0"/>
                <a:cs typeface="Times New Roman" pitchFamily="18" charset="0"/>
              </a:rPr>
              <a:t>indispensable</a:t>
            </a:r>
          </a:p>
          <a:p>
            <a:pPr marL="0" indent="0">
              <a:buNone/>
            </a:pPr>
            <a:endParaRPr lang="en-US" sz="2800" dirty="0">
              <a:solidFill>
                <a:schemeClr val="tx1"/>
              </a:solidFill>
              <a:latin typeface="Times New Roman" pitchFamily="18" charset="0"/>
              <a:cs typeface="Times New Roman" pitchFamily="18" charset="0"/>
            </a:endParaRPr>
          </a:p>
          <a:p>
            <a:pPr>
              <a:buFont typeface="Wingdings" pitchFamily="2" charset="2"/>
              <a:buChar char="v"/>
            </a:pPr>
            <a:r>
              <a:rPr lang="en-US" sz="2800" dirty="0">
                <a:solidFill>
                  <a:schemeClr val="tx1"/>
                </a:solidFill>
                <a:latin typeface="Times New Roman" pitchFamily="18" charset="0"/>
                <a:cs typeface="Times New Roman" pitchFamily="18" charset="0"/>
              </a:rPr>
              <a:t>Man being part of nature, it is all the more important to study the structure and function of nature</a:t>
            </a:r>
          </a:p>
          <a:p>
            <a:endParaRPr lang="en-US" dirty="0"/>
          </a:p>
        </p:txBody>
      </p:sp>
    </p:spTree>
    <p:extLst>
      <p:ext uri="{BB962C8B-B14F-4D97-AF65-F5344CB8AC3E}">
        <p14:creationId xmlns:p14="http://schemas.microsoft.com/office/powerpoint/2010/main" val="5194705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066800"/>
          </a:xfrm>
        </p:spPr>
        <p:txBody>
          <a:bodyPr/>
          <a:lstStyle/>
          <a:p>
            <a:r>
              <a:rPr lang="en-US" dirty="0">
                <a:solidFill>
                  <a:srgbClr val="993300"/>
                </a:solidFill>
              </a:rPr>
              <a:t>Environmental damage</a:t>
            </a:r>
            <a:endParaRPr lang="en-US" dirty="0"/>
          </a:p>
        </p:txBody>
      </p:sp>
      <p:pic>
        <p:nvPicPr>
          <p:cNvPr id="4" name="Picture 7" descr="417475a-i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00200"/>
            <a:ext cx="4114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ship%20of%20foo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429000"/>
            <a:ext cx="4953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3318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610599"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8395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762999"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1931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288106318"/>
              </p:ext>
            </p:extLst>
          </p:nvPr>
        </p:nvGraphicFramePr>
        <p:xfrm>
          <a:off x="2286000" y="2147888"/>
          <a:ext cx="4572000" cy="3429000"/>
        </p:xfrm>
        <a:graphic>
          <a:graphicData uri="http://schemas.openxmlformats.org/presentationml/2006/ole">
            <mc:AlternateContent xmlns:mc="http://schemas.openxmlformats.org/markup-compatibility/2006">
              <mc:Choice xmlns:v="urn:schemas-microsoft-com:vml" Requires="v">
                <p:oleObj spid="_x0000_s1028" name="Presentation" r:id="rId3" imgW="4571831" imgH="3428876" progId="PowerPoint.Show.8">
                  <p:embed/>
                </p:oleObj>
              </mc:Choice>
              <mc:Fallback>
                <p:oleObj name="Presentation" r:id="rId3" imgW="4571831" imgH="3428876" progId="PowerPoint.Show.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147888"/>
                        <a:ext cx="4572000" cy="3429000"/>
                      </a:xfrm>
                      <a:prstGeom prst="rect">
                        <a:avLst/>
                      </a:prstGeom>
                      <a:noFill/>
                      <a:ln>
                        <a:noFill/>
                      </a:ln>
                    </p:spPr>
                  </p:pic>
                </p:oleObj>
              </mc:Fallback>
            </mc:AlternateContent>
          </a:graphicData>
        </a:graphic>
      </p:graphicFrame>
      <p:graphicFrame>
        <p:nvGraphicFramePr>
          <p:cNvPr id="5" name="Content Placeholder 3"/>
          <p:cNvGraphicFramePr>
            <a:graphicFrameLocks noChangeAspect="1"/>
          </p:cNvGraphicFramePr>
          <p:nvPr>
            <p:extLst>
              <p:ext uri="{D42A27DB-BD31-4B8C-83A1-F6EECF244321}">
                <p14:modId xmlns:p14="http://schemas.microsoft.com/office/powerpoint/2010/main" val="2068147852"/>
              </p:ext>
            </p:extLst>
          </p:nvPr>
        </p:nvGraphicFramePr>
        <p:xfrm>
          <a:off x="685800" y="914400"/>
          <a:ext cx="7772400" cy="4953000"/>
        </p:xfrm>
        <a:graphic>
          <a:graphicData uri="http://schemas.openxmlformats.org/presentationml/2006/ole">
            <mc:AlternateContent xmlns:mc="http://schemas.openxmlformats.org/markup-compatibility/2006">
              <mc:Choice xmlns:v="urn:schemas-microsoft-com:vml" Requires="v">
                <p:oleObj spid="_x0000_s1029" name="Presentation" r:id="rId5" imgW="4571831" imgH="3428876" progId="PowerPoint.Show.8">
                  <p:embed/>
                </p:oleObj>
              </mc:Choice>
              <mc:Fallback>
                <p:oleObj name="Presentation" r:id="rId5" imgW="4571831" imgH="3428876" progId="PowerPoint.Show.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914400"/>
                        <a:ext cx="7772400" cy="495300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979741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title"/>
          </p:nvPr>
        </p:nvSpPr>
        <p:spPr bwMode="auto">
          <a:xfrm>
            <a:off x="457200" y="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3600" b="1" dirty="0">
                <a:solidFill>
                  <a:schemeClr val="tx1"/>
                </a:solidFill>
              </a:rPr>
              <a:t>Economic Growth </a:t>
            </a:r>
            <a:r>
              <a:rPr lang="en-US" sz="3600" b="1" dirty="0" err="1">
                <a:solidFill>
                  <a:schemeClr val="tx1"/>
                </a:solidFill>
              </a:rPr>
              <a:t>vs</a:t>
            </a:r>
            <a:r>
              <a:rPr lang="en-US" sz="3600" b="1" dirty="0">
                <a:solidFill>
                  <a:schemeClr val="tx1"/>
                </a:solidFill>
              </a:rPr>
              <a:t> Environment</a:t>
            </a:r>
          </a:p>
        </p:txBody>
      </p:sp>
      <p:pic>
        <p:nvPicPr>
          <p:cNvPr id="5" name="Picture 6" descr="Gross World Product 1950-2005 - Economic Growt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4419600"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Picture 9"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1" y="3181350"/>
            <a:ext cx="4495800" cy="3676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927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sz="3600" dirty="0">
                <a:latin typeface="Times New Roman" pitchFamily="18" charset="0"/>
                <a:cs typeface="Times New Roman" pitchFamily="18" charset="0"/>
              </a:rPr>
              <a:t>EVS LECTURE MODULE.1.1</a:t>
            </a:r>
            <a:endParaRPr lang="en-US" sz="3600" dirty="0"/>
          </a:p>
        </p:txBody>
      </p:sp>
      <p:sp>
        <p:nvSpPr>
          <p:cNvPr id="3" name="Content Placeholder 2"/>
          <p:cNvSpPr>
            <a:spLocks noGrp="1"/>
          </p:cNvSpPr>
          <p:nvPr>
            <p:ph idx="1"/>
          </p:nvPr>
        </p:nvSpPr>
        <p:spPr/>
        <p:txBody>
          <a:bodyPr>
            <a:normAutofit/>
          </a:bodyPr>
          <a:lstStyle/>
          <a:p>
            <a:pPr marL="0" indent="0" algn="ctr">
              <a:buNone/>
            </a:pPr>
            <a:r>
              <a:rPr lang="en-IN" sz="4800" dirty="0">
                <a:solidFill>
                  <a:schemeClr val="tx1"/>
                </a:solidFill>
                <a:latin typeface="Times New Roman" pitchFamily="18" charset="0"/>
                <a:cs typeface="Times New Roman" pitchFamily="18" charset="0"/>
              </a:rPr>
              <a:t>Definition, scope and importance</a:t>
            </a:r>
            <a:endParaRPr lang="en-US" sz="4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0871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914400"/>
          </a:xfrm>
        </p:spPr>
        <p:txBody>
          <a:bodyPr/>
          <a:lstStyle/>
          <a:p>
            <a:r>
              <a:rPr lang="en-US" dirty="0" smtClean="0"/>
              <a:t>What is Environment</a:t>
            </a:r>
            <a:endParaRPr lang="en-US" dirty="0"/>
          </a:p>
        </p:txBody>
      </p:sp>
      <p:sp>
        <p:nvSpPr>
          <p:cNvPr id="3" name="Content Placeholder 2"/>
          <p:cNvSpPr>
            <a:spLocks noGrp="1"/>
          </p:cNvSpPr>
          <p:nvPr>
            <p:ph idx="1"/>
          </p:nvPr>
        </p:nvSpPr>
        <p:spPr>
          <a:xfrm>
            <a:off x="304800" y="1143000"/>
            <a:ext cx="8534400" cy="4983163"/>
          </a:xfrm>
        </p:spPr>
        <p:txBody>
          <a:bodyPr>
            <a:normAutofit/>
          </a:bodyPr>
          <a:lstStyle/>
          <a:p>
            <a:r>
              <a:rPr lang="en-US" sz="2800" dirty="0" smtClean="0">
                <a:solidFill>
                  <a:schemeClr val="tx1"/>
                </a:solidFill>
                <a:latin typeface="Times New Roman" pitchFamily="18" charset="0"/>
                <a:cs typeface="Times New Roman" pitchFamily="18" charset="0"/>
              </a:rPr>
              <a:t>The Environment is the sum total of the elements , factors and conditions in the surroundings which may have an impact on the development, action or survival of an organism or group of organism, such as, human beings.</a:t>
            </a:r>
          </a:p>
          <a:p>
            <a:endParaRPr lang="en-US" sz="2800" dirty="0">
              <a:solidFill>
                <a:schemeClr val="tx1"/>
              </a:solidFill>
              <a:latin typeface="Times New Roman" pitchFamily="18" charset="0"/>
              <a:cs typeface="Times New Roman" pitchFamily="18" charset="0"/>
            </a:endParaRPr>
          </a:p>
          <a:p>
            <a:pPr marL="0" indent="0" algn="ctr">
              <a:buNone/>
            </a:pPr>
            <a:r>
              <a:rPr lang="en-US" sz="2800" dirty="0" smtClean="0">
                <a:solidFill>
                  <a:schemeClr val="tx1"/>
                </a:solidFill>
                <a:latin typeface="Times New Roman" pitchFamily="18" charset="0"/>
                <a:cs typeface="Times New Roman" pitchFamily="18" charset="0"/>
              </a:rPr>
              <a:t>Or</a:t>
            </a:r>
          </a:p>
          <a:p>
            <a:pPr marL="0" indent="0" algn="ctr">
              <a:buNone/>
            </a:pPr>
            <a:r>
              <a:rPr lang="en-US" sz="2800" dirty="0" smtClean="0">
                <a:solidFill>
                  <a:schemeClr val="tx1"/>
                </a:solidFill>
                <a:latin typeface="Times New Roman" pitchFamily="18" charset="0"/>
                <a:cs typeface="Times New Roman" pitchFamily="18" charset="0"/>
              </a:rPr>
              <a:t>It can also be defined as external surroundings and conditions which directly or indirectly affects the living organism.</a:t>
            </a:r>
          </a:p>
          <a:p>
            <a:pPr marL="0" indent="0" algn="ctr">
              <a:buNone/>
            </a:pP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50232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Reasons to study</a:t>
            </a:r>
          </a:p>
        </p:txBody>
      </p:sp>
      <p:sp>
        <p:nvSpPr>
          <p:cNvPr id="3" name="Content Placeholder 2"/>
          <p:cNvSpPr>
            <a:spLocks noGrp="1"/>
          </p:cNvSpPr>
          <p:nvPr>
            <p:ph idx="1"/>
          </p:nvPr>
        </p:nvSpPr>
        <p:spPr>
          <a:xfrm>
            <a:off x="457200" y="990600"/>
            <a:ext cx="8382000" cy="5638800"/>
          </a:xfrm>
        </p:spPr>
        <p:txBody>
          <a:bodyPr>
            <a:normAutofit/>
          </a:bodyPr>
          <a:lstStyle/>
          <a:p>
            <a:r>
              <a:rPr lang="en-US" sz="3600" dirty="0">
                <a:solidFill>
                  <a:schemeClr val="tx1"/>
                </a:solidFill>
                <a:latin typeface="Times New Roman" pitchFamily="18" charset="0"/>
                <a:cs typeface="Times New Roman" pitchFamily="18" charset="0"/>
              </a:rPr>
              <a:t>Clarifies modern environmental concepts </a:t>
            </a:r>
          </a:p>
          <a:p>
            <a:pPr lvl="1"/>
            <a:r>
              <a:rPr lang="en-US" sz="3600" dirty="0">
                <a:solidFill>
                  <a:schemeClr val="tx1"/>
                </a:solidFill>
                <a:latin typeface="Times New Roman" pitchFamily="18" charset="0"/>
                <a:cs typeface="Times New Roman" pitchFamily="18" charset="0"/>
              </a:rPr>
              <a:t>Equitable resources utilization</a:t>
            </a:r>
          </a:p>
          <a:p>
            <a:pPr lvl="1"/>
            <a:r>
              <a:rPr lang="en-US" sz="3600" dirty="0">
                <a:solidFill>
                  <a:schemeClr val="tx1"/>
                </a:solidFill>
                <a:latin typeface="Times New Roman" pitchFamily="18" charset="0"/>
                <a:cs typeface="Times New Roman" pitchFamily="18" charset="0"/>
              </a:rPr>
              <a:t>Sustainability</a:t>
            </a:r>
          </a:p>
          <a:p>
            <a:r>
              <a:rPr lang="en-US" sz="3600" dirty="0">
                <a:solidFill>
                  <a:schemeClr val="tx1"/>
                </a:solidFill>
                <a:latin typeface="Times New Roman" pitchFamily="18" charset="0"/>
                <a:cs typeface="Times New Roman" pitchFamily="18" charset="0"/>
              </a:rPr>
              <a:t>To change the way we view  environment.</a:t>
            </a:r>
          </a:p>
          <a:p>
            <a:r>
              <a:rPr lang="en-US" sz="3600" dirty="0">
                <a:solidFill>
                  <a:schemeClr val="tx1"/>
                </a:solidFill>
                <a:latin typeface="Times New Roman" pitchFamily="18" charset="0"/>
                <a:cs typeface="Times New Roman" pitchFamily="18" charset="0"/>
              </a:rPr>
              <a:t>To create concern for  environment</a:t>
            </a:r>
          </a:p>
        </p:txBody>
      </p:sp>
    </p:spTree>
    <p:extLst>
      <p:ext uri="{BB962C8B-B14F-4D97-AF65-F5344CB8AC3E}">
        <p14:creationId xmlns:p14="http://schemas.microsoft.com/office/powerpoint/2010/main" val="1812110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Environment</a:t>
            </a:r>
            <a:endParaRPr lang="en-US" dirty="0"/>
          </a:p>
        </p:txBody>
      </p:sp>
      <p:sp>
        <p:nvSpPr>
          <p:cNvPr id="3" name="Content Placeholder 2"/>
          <p:cNvSpPr>
            <a:spLocks noGrp="1"/>
          </p:cNvSpPr>
          <p:nvPr>
            <p:ph idx="1"/>
          </p:nvPr>
        </p:nvSpPr>
        <p:spPr/>
        <p:txBody>
          <a:bodyPr/>
          <a:lstStyle/>
          <a:p>
            <a:pPr algn="ctr"/>
            <a:r>
              <a:rPr lang="en-US" sz="4000" b="1" dirty="0">
                <a:solidFill>
                  <a:srgbClr val="660033"/>
                </a:solidFill>
                <a:latin typeface="Times New Roman" pitchFamily="18" charset="0"/>
                <a:cs typeface="Times New Roman" pitchFamily="18" charset="0"/>
              </a:rPr>
              <a:t>The physical and biotic habitat that surrounds us</a:t>
            </a:r>
          </a:p>
          <a:p>
            <a:endParaRPr lang="en-US" dirty="0"/>
          </a:p>
        </p:txBody>
      </p:sp>
    </p:spTree>
    <p:extLst>
      <p:ext uri="{BB962C8B-B14F-4D97-AF65-F5344CB8AC3E}">
        <p14:creationId xmlns:p14="http://schemas.microsoft.com/office/powerpoint/2010/main" val="76635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Arial" charset="0"/>
              </a:rPr>
              <a:t>Environmental </a:t>
            </a:r>
            <a:r>
              <a:rPr lang="en-US" b="1" dirty="0" smtClean="0">
                <a:cs typeface="Arial" charset="0"/>
              </a:rPr>
              <a:t>Studies</a:t>
            </a:r>
            <a:endParaRPr lang="en-US" dirty="0"/>
          </a:p>
        </p:txBody>
      </p:sp>
      <p:sp>
        <p:nvSpPr>
          <p:cNvPr id="3" name="Content Placeholder 2"/>
          <p:cNvSpPr>
            <a:spLocks noGrp="1"/>
          </p:cNvSpPr>
          <p:nvPr>
            <p:ph idx="1"/>
          </p:nvPr>
        </p:nvSpPr>
        <p:spPr/>
        <p:txBody>
          <a:bodyPr/>
          <a:lstStyle/>
          <a:p>
            <a:r>
              <a:rPr lang="en-US" sz="3200" dirty="0">
                <a:solidFill>
                  <a:schemeClr val="tx1"/>
                </a:solidFill>
                <a:latin typeface="Times New Roman" pitchFamily="18" charset="0"/>
                <a:cs typeface="Times New Roman" pitchFamily="18" charset="0"/>
              </a:rPr>
              <a:t>The study of the environment, its living and nonliving components, and the interactions of these components</a:t>
            </a:r>
          </a:p>
          <a:p>
            <a:r>
              <a:rPr lang="en-US" sz="3200" dirty="0">
                <a:solidFill>
                  <a:schemeClr val="tx1"/>
                </a:solidFill>
                <a:latin typeface="Times New Roman" pitchFamily="18" charset="0"/>
                <a:cs typeface="Times New Roman" pitchFamily="18" charset="0"/>
              </a:rPr>
              <a:t>The discipline deals with the social, political, philosophical and ethical issues concerning man's interactions with the environment</a:t>
            </a:r>
          </a:p>
          <a:p>
            <a:endParaRPr lang="en-US" dirty="0"/>
          </a:p>
        </p:txBody>
      </p:sp>
    </p:spTree>
    <p:extLst>
      <p:ext uri="{BB962C8B-B14F-4D97-AF65-F5344CB8AC3E}">
        <p14:creationId xmlns:p14="http://schemas.microsoft.com/office/powerpoint/2010/main" val="2255353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86868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11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915400" cy="762000"/>
          </a:xfrm>
        </p:spPr>
        <p:txBody>
          <a:bodyPr/>
          <a:lstStyle/>
          <a:p>
            <a:pPr>
              <a:lnSpc>
                <a:spcPct val="100000"/>
              </a:lnSpc>
            </a:pPr>
            <a:r>
              <a:rPr lang="en-US" sz="1600" dirty="0" smtClean="0">
                <a:solidFill>
                  <a:schemeClr val="tx1">
                    <a:lumMod val="95000"/>
                    <a:lumOff val="5000"/>
                  </a:schemeClr>
                </a:solidFill>
                <a:latin typeface="Times New Roman" pitchFamily="18" charset="0"/>
                <a:cs typeface="Times New Roman" pitchFamily="18" charset="0"/>
              </a:rPr>
              <a:t>The</a:t>
            </a:r>
            <a:r>
              <a:rPr lang="en-US" sz="1600" dirty="0">
                <a:solidFill>
                  <a:schemeClr val="tx1">
                    <a:lumMod val="95000"/>
                    <a:lumOff val="5000"/>
                  </a:schemeClr>
                </a:solidFill>
                <a:latin typeface="Times New Roman" pitchFamily="18" charset="0"/>
                <a:cs typeface="Times New Roman" pitchFamily="18" charset="0"/>
              </a:rPr>
              <a:t/>
            </a:r>
            <a:br>
              <a:rPr lang="en-US" sz="1600" dirty="0">
                <a:solidFill>
                  <a:schemeClr val="tx1">
                    <a:lumMod val="95000"/>
                    <a:lumOff val="5000"/>
                  </a:schemeClr>
                </a:solidFill>
                <a:latin typeface="Times New Roman" pitchFamily="18" charset="0"/>
                <a:cs typeface="Times New Roman" pitchFamily="18" charset="0"/>
              </a:rPr>
            </a:br>
            <a:r>
              <a:rPr lang="en-US" sz="1600" dirty="0">
                <a:solidFill>
                  <a:schemeClr val="tx1">
                    <a:lumMod val="95000"/>
                    <a:lumOff val="5000"/>
                  </a:schemeClr>
                </a:solidFill>
                <a:latin typeface="Times New Roman" pitchFamily="18" charset="0"/>
                <a:cs typeface="Times New Roman" pitchFamily="18" charset="0"/>
              </a:rPr>
              <a:t>multidisciplinary integration of sciences and engineering in order to utilize the huge biochemical potential of microorganisms, plants and parts thereof for the restoration and preservation of the environment and for the sustainable use of resources</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8839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7953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descr="C:\Users\sony\Desktop\introduction-to-environmental-studies-4-7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8839200" cy="662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7707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92</TotalTime>
  <Words>302</Words>
  <Application>Microsoft Office PowerPoint</Application>
  <PresentationFormat>On-screen Show (4:3)</PresentationFormat>
  <Paragraphs>47</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Executive</vt:lpstr>
      <vt:lpstr>Presentation</vt:lpstr>
      <vt:lpstr>EVS LECTURE MODULE.1.1</vt:lpstr>
      <vt:lpstr>EVS LECTURE MODULE.1.1</vt:lpstr>
      <vt:lpstr>What is Environment</vt:lpstr>
      <vt:lpstr>Reasons to study</vt:lpstr>
      <vt:lpstr>Environment</vt:lpstr>
      <vt:lpstr>Environmental Studies</vt:lpstr>
      <vt:lpstr>PowerPoint Presentation</vt:lpstr>
      <vt:lpstr>The multidisciplinary integration of sciences and engineering in order to utilize the huge biochemical potential of microorganisms, plants and parts thereof for the restoration and preservation of the environment and for the sustainable use of resources</vt:lpstr>
      <vt:lpstr>PowerPoint Presentation</vt:lpstr>
      <vt:lpstr>Why is the importance…?</vt:lpstr>
      <vt:lpstr>Awareness is the Need of the hour….</vt:lpstr>
      <vt:lpstr> Rights vs Responsibilities Conflict of development strategies with environmental protection</vt:lpstr>
      <vt:lpstr>Environmental damage</vt:lpstr>
      <vt:lpstr>PowerPoint Presentation</vt:lpstr>
      <vt:lpstr>PowerPoint Presentation</vt:lpstr>
      <vt:lpstr>PowerPoint Presentation</vt:lpstr>
      <vt:lpstr>Economic Growth vs Environment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dc:title>
  <dc:creator>sony</dc:creator>
  <cp:lastModifiedBy>sony</cp:lastModifiedBy>
  <cp:revision>79</cp:revision>
  <dcterms:created xsi:type="dcterms:W3CDTF">2006-08-16T00:00:00Z</dcterms:created>
  <dcterms:modified xsi:type="dcterms:W3CDTF">2020-08-16T10:36:50Z</dcterms:modified>
</cp:coreProperties>
</file>