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66" r:id="rId13"/>
    <p:sldId id="267" r:id="rId14"/>
    <p:sldId id="265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rgbClr val="FF0000"/>
    </p:penClr>
  </p:showPr>
  <p:clrMru>
    <a:srgbClr val="2B21EF"/>
    <a:srgbClr val="34F806"/>
    <a:srgbClr val="FD2BD5"/>
    <a:srgbClr val="28BB05"/>
    <a:srgbClr val="150DB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C737-183D-4880-9DAA-5BE12DEBC1C5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90268-2082-4E17-B187-2CEC99FD9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8FBAE-8DBE-4D53-852E-ADADCBEBA288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5CAA9-D468-4BA3-A6B8-9A6364B9D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357D-D5AC-47CC-A57D-974E692E8B3B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96E69-6291-4B06-BBB6-45F8EBB58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4CAB5-346A-4DB7-B8EC-62305CEF461C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E078A-D623-4E94-A273-29A18FD3C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194B-75CA-48F1-83D7-CDDC50A5F421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23113-5D9D-4DDA-B9B7-3B7CB762F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2764-8F22-461E-8EE8-B3F8CA963919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F1B3-7D31-4C46-B838-8D579B65E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D6C2A-7F1A-457A-ABF1-B695B614F583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88E38-E6EF-40FE-A829-51FCBE888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C249A-551C-4265-B958-E6D51B5C5A2C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06FD-DF24-47BD-8FFE-A221D2183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F55F5-6BC1-4C65-9BB8-06549AC7054F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154B3-8DA1-4F64-9F96-383208595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1115E-723E-4774-ADE4-EC4136A9BA80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FF477-7B70-4113-8B94-BA421A4D1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C334-DEA0-4CC1-BF8A-F59D5ED91737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A5E9B-7ABE-44E2-B5F7-7F7A3C4F8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220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07B91D-FEAF-4609-8A53-F8C9EFACB912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6F2B92-D2F2-4319-A7DD-BA62C4D2E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922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Nonsinusoidal Waveforms</a:t>
            </a:r>
            <a:endParaRPr lang="en-US" dirty="0"/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r>
              <a:rPr lang="en-US" sz="4000" smtClean="0"/>
              <a:t>Convolution of Two Unit Step Functions</a:t>
            </a:r>
          </a:p>
        </p:txBody>
      </p:sp>
      <p:pic>
        <p:nvPicPr>
          <p:cNvPr id="410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33400" y="2209800"/>
            <a:ext cx="8153400" cy="2543175"/>
          </a:xfrm>
        </p:spPr>
      </p:pic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43200" y="4697413"/>
          <a:ext cx="3581400" cy="1993900"/>
        </p:xfrm>
        <a:graphic>
          <a:graphicData uri="http://schemas.openxmlformats.org/presentationml/2006/ole">
            <p:oleObj spid="_x0000_s4098" name="Equation" r:id="rId5" imgW="1231560" imgH="685800" progId="Equation.3">
              <p:embed/>
            </p:oleObj>
          </a:graphicData>
        </a:graphic>
      </p:graphicFrame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533400" y="2632075"/>
            <a:ext cx="838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onstantia" pitchFamily="18" charset="0"/>
              </a:rPr>
              <a:t>1  --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Square Waveform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05000" y="5448300"/>
          <a:ext cx="5753100" cy="800100"/>
        </p:xfrm>
        <a:graphic>
          <a:graphicData uri="http://schemas.openxmlformats.org/presentationml/2006/ole">
            <p:oleObj spid="_x0000_s5122" name="Equation" r:id="rId4" imgW="1930320" imgH="228600" progId="Equation.3">
              <p:embed/>
            </p:oleObj>
          </a:graphicData>
        </a:graphic>
      </p:graphicFrame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2347913" y="1981200"/>
            <a:ext cx="4448175" cy="3238500"/>
          </a:xfr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Sawtooth Waveform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This is a ramp function that is discontinued at time t = t</a:t>
            </a:r>
            <a:r>
              <a:rPr lang="en-US" baseline="-25000" dirty="0" smtClean="0"/>
              <a:t>1</a:t>
            </a:r>
            <a:r>
              <a:rPr lang="en-US" dirty="0" smtClean="0"/>
              <a:t>.  To discontinue a ramp function, the function must be multiplied by a second function that doesn’t disturb the ramp when t&lt; t</a:t>
            </a:r>
            <a:r>
              <a:rPr lang="en-US" baseline="-25000" dirty="0" smtClean="0"/>
              <a:t>1</a:t>
            </a:r>
            <a:r>
              <a:rPr lang="en-US" dirty="0" smtClean="0"/>
              <a:t>, but the result of the multiplication is zero for t ≥ t</a:t>
            </a:r>
            <a:r>
              <a:rPr lang="en-US" baseline="-25000" dirty="0" smtClean="0"/>
              <a:t>1.</a:t>
            </a:r>
            <a:endParaRPr lang="en-US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2286000"/>
            <a:ext cx="4183063" cy="2722563"/>
          </a:xfrm>
        </p:spPr>
      </p:pic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381000" y="2286000"/>
            <a:ext cx="838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onstantia" pitchFamily="18" charset="0"/>
              </a:rPr>
              <a:t>1  --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Formula</a:t>
            </a:r>
          </a:p>
        </p:txBody>
      </p:sp>
      <p:pic>
        <p:nvPicPr>
          <p:cNvPr id="61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914400" y="2743200"/>
            <a:ext cx="7286625" cy="2914650"/>
          </a:xfrm>
        </p:spPr>
      </p:pic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227388" y="5562600"/>
          <a:ext cx="3681412" cy="1127125"/>
        </p:xfrm>
        <a:graphic>
          <a:graphicData uri="http://schemas.openxmlformats.org/presentationml/2006/ole">
            <p:oleObj spid="_x0000_s6146" name="Equation" r:id="rId5" imgW="1409400" imgH="431640" progId="Equation.3">
              <p:embed/>
            </p:oleObj>
          </a:graphicData>
        </a:graphic>
      </p:graphicFrame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381000" y="1905000"/>
            <a:ext cx="838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Sawtooth Waveform is formed by multiplying the Ramp Function times the Unit Step Function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Triangular Waveform</a:t>
            </a: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371600" y="1905000"/>
            <a:ext cx="5562600" cy="3648075"/>
          </a:xfrm>
        </p:spPr>
      </p:pic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866775" y="5486400"/>
          <a:ext cx="5524500" cy="1079500"/>
        </p:xfrm>
        <a:graphic>
          <a:graphicData uri="http://schemas.openxmlformats.org/presentationml/2006/ole">
            <p:oleObj spid="_x0000_s7170" name="Equation" r:id="rId5" imgW="2209680" imgH="431640" progId="Equation.3">
              <p:embed/>
            </p:oleObj>
          </a:graphicData>
        </a:graphic>
      </p:graphicFrame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447800" y="2133600"/>
            <a:ext cx="838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onstantia" pitchFamily="18" charset="0"/>
              </a:rPr>
              <a:t>4  --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6629400" y="57150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if t</a:t>
            </a:r>
            <a:r>
              <a:rPr lang="en-US" sz="2400" baseline="-25000">
                <a:latin typeface="Constantia" pitchFamily="18" charset="0"/>
              </a:rPr>
              <a:t>1</a:t>
            </a:r>
            <a:r>
              <a:rPr lang="en-US" sz="2400">
                <a:latin typeface="Constantia" pitchFamily="18" charset="0"/>
              </a:rPr>
              <a:t> - t</a:t>
            </a:r>
            <a:r>
              <a:rPr lang="en-US" sz="2400" baseline="-25000">
                <a:latin typeface="Constantia" pitchFamily="18" charset="0"/>
              </a:rPr>
              <a:t>o </a:t>
            </a:r>
            <a:r>
              <a:rPr lang="en-US" sz="2400">
                <a:latin typeface="Constantia" pitchFamily="18" charset="0"/>
              </a:rPr>
              <a:t>= t</a:t>
            </a:r>
            <a:r>
              <a:rPr lang="en-US" sz="2400" baseline="-25000">
                <a:latin typeface="Constantia" pitchFamily="18" charset="0"/>
              </a:rPr>
              <a:t>2</a:t>
            </a:r>
            <a:r>
              <a:rPr lang="en-US" sz="2400">
                <a:latin typeface="Constantia" pitchFamily="18" charset="0"/>
              </a:rPr>
              <a:t> - t</a:t>
            </a:r>
            <a:r>
              <a:rPr lang="en-US" sz="2400" baseline="-25000">
                <a:latin typeface="Constantia" pitchFamily="18" charset="0"/>
              </a:rPr>
              <a:t>1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Waveforms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nonsinusoidal function can be expressed as a sum (or composite) of multiple sinusoidal functions.  </a:t>
            </a:r>
          </a:p>
          <a:p>
            <a:pPr lvl="1"/>
            <a:r>
              <a:rPr lang="en-US" dirty="0" smtClean="0"/>
              <a:t>The sinusoids are related as the frequencies of the sinusoids are integral multiples of some base frequency, known as the fundamental frequency.</a:t>
            </a:r>
          </a:p>
          <a:p>
            <a:pPr lvl="1"/>
            <a:r>
              <a:rPr lang="en-US" dirty="0" smtClean="0"/>
              <a:t>The higher frequencies are known as harmonics.</a:t>
            </a:r>
          </a:p>
          <a:p>
            <a:pPr lvl="2"/>
            <a:r>
              <a:rPr lang="en-US" dirty="0" smtClean="0"/>
              <a:t>For even and odd harmonics, the multiplier is an even and odd integer, respectively.</a:t>
            </a:r>
          </a:p>
          <a:p>
            <a:pPr lvl="2"/>
            <a:r>
              <a:rPr lang="en-US" dirty="0" smtClean="0"/>
              <a:t>The multiplier for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harmonics is 2 and 3, respectively.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Square Wave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infinite square wave is a weighted sum of a fundamental sinusoid and its odd harmonics.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 is the period of the square waveform.</a:t>
            </a:r>
          </a:p>
          <a:p>
            <a:r>
              <a:rPr lang="en-US" smtClean="0"/>
              <a:t>The fundamental frequency, f</a:t>
            </a:r>
            <a:r>
              <a:rPr lang="en-US" baseline="-25000" smtClean="0"/>
              <a:t>o</a:t>
            </a:r>
            <a:r>
              <a:rPr lang="en-US" smtClean="0"/>
              <a:t> = 1/T.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333500" y="3124200"/>
          <a:ext cx="6783388" cy="1066800"/>
        </p:xfrm>
        <a:graphic>
          <a:graphicData uri="http://schemas.openxmlformats.org/presentationml/2006/ole">
            <p:oleObj spid="_x0000_s8194" name="Equation" r:id="rId4" imgW="2209680" imgH="4572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Square Wave (con’t)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2289175"/>
            <a:ext cx="6280150" cy="4264025"/>
          </a:xfr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4572000" y="2289175"/>
            <a:ext cx="2209800" cy="685800"/>
          </a:xfrm>
          <a:prstGeom prst="straightConnector1">
            <a:avLst/>
          </a:prstGeom>
          <a:ln w="38100">
            <a:solidFill>
              <a:srgbClr val="2B21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638800" y="3051175"/>
            <a:ext cx="1219200" cy="685800"/>
          </a:xfrm>
          <a:prstGeom prst="straightConnector1">
            <a:avLst/>
          </a:prstGeom>
          <a:ln w="38100">
            <a:solidFill>
              <a:srgbClr val="34F80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943600" y="3660775"/>
            <a:ext cx="838200" cy="228600"/>
          </a:xfrm>
          <a:prstGeom prst="straightConnector1">
            <a:avLst/>
          </a:prstGeom>
          <a:ln w="38100">
            <a:solidFill>
              <a:srgbClr val="FD2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13"/>
          <p:cNvSpPr txBox="1">
            <a:spLocks noChangeArrowheads="1"/>
          </p:cNvSpPr>
          <p:nvPr/>
        </p:nvSpPr>
        <p:spPr bwMode="auto">
          <a:xfrm>
            <a:off x="7086600" y="2136775"/>
            <a:ext cx="1905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tantia" pitchFamily="18" charset="0"/>
              </a:rPr>
              <a:t>Fundamental</a:t>
            </a:r>
          </a:p>
          <a:p>
            <a:endParaRPr lang="en-US" sz="2000">
              <a:latin typeface="Constantia" pitchFamily="18" charset="0"/>
            </a:endParaRPr>
          </a:p>
          <a:p>
            <a:r>
              <a:rPr lang="en-US" sz="2000">
                <a:latin typeface="Constantia" pitchFamily="18" charset="0"/>
              </a:rPr>
              <a:t>2</a:t>
            </a:r>
            <a:r>
              <a:rPr lang="en-US" sz="2000" baseline="30000">
                <a:latin typeface="Constantia" pitchFamily="18" charset="0"/>
              </a:rPr>
              <a:t>nd</a:t>
            </a:r>
            <a:r>
              <a:rPr lang="en-US" sz="2000">
                <a:latin typeface="Constantia" pitchFamily="18" charset="0"/>
              </a:rPr>
              <a:t> harmonic</a:t>
            </a:r>
          </a:p>
          <a:p>
            <a:endParaRPr lang="en-US" sz="2000">
              <a:latin typeface="Constantia" pitchFamily="18" charset="0"/>
            </a:endParaRPr>
          </a:p>
          <a:p>
            <a:r>
              <a:rPr lang="en-US" sz="2000">
                <a:latin typeface="Constantia" pitchFamily="18" charset="0"/>
              </a:rPr>
              <a:t>3</a:t>
            </a:r>
            <a:r>
              <a:rPr lang="en-US" sz="2000" baseline="30000">
                <a:latin typeface="Constantia" pitchFamily="18" charset="0"/>
              </a:rPr>
              <a:t>rd</a:t>
            </a:r>
            <a:r>
              <a:rPr lang="en-US" sz="2000">
                <a:latin typeface="Constantia" pitchFamily="18" charset="0"/>
              </a:rPr>
              <a:t> harmonic</a:t>
            </a:r>
          </a:p>
          <a:p>
            <a:endParaRPr lang="en-US" sz="2000">
              <a:latin typeface="Constantia" pitchFamily="18" charset="0"/>
            </a:endParaRPr>
          </a:p>
          <a:p>
            <a:endParaRPr lang="en-US" sz="2000">
              <a:latin typeface="Constantia" pitchFamily="18" charset="0"/>
            </a:endParaRPr>
          </a:p>
          <a:p>
            <a:endParaRPr lang="en-US" sz="2000">
              <a:latin typeface="Constantia" pitchFamily="18" charset="0"/>
            </a:endParaRPr>
          </a:p>
          <a:p>
            <a:endParaRPr lang="en-US" sz="2000">
              <a:latin typeface="Constantia" pitchFamily="18" charset="0"/>
            </a:endParaRPr>
          </a:p>
          <a:p>
            <a:r>
              <a:rPr lang="en-US" sz="2000">
                <a:latin typeface="Constantia" pitchFamily="18" charset="0"/>
              </a:rPr>
              <a:t>n = 20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6172200" y="5032375"/>
            <a:ext cx="762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3" name="TextBox 20"/>
          <p:cNvSpPr txBox="1">
            <a:spLocks noChangeArrowheads="1"/>
          </p:cNvSpPr>
          <p:nvPr/>
        </p:nvSpPr>
        <p:spPr bwMode="auto">
          <a:xfrm>
            <a:off x="6858000" y="6096000"/>
            <a:ext cx="1981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onstantia" pitchFamily="18" charset="0"/>
              </a:rPr>
              <a:t>T = 1 s, f</a:t>
            </a:r>
            <a:r>
              <a:rPr lang="en-US" sz="2200" baseline="-25000">
                <a:latin typeface="Constantia" pitchFamily="18" charset="0"/>
              </a:rPr>
              <a:t>o</a:t>
            </a:r>
            <a:r>
              <a:rPr lang="en-US" sz="2200">
                <a:latin typeface="Constantia" pitchFamily="18" charset="0"/>
              </a:rPr>
              <a:t> = 1Hz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Several unit functions were described and their mathematical functions were given.</a:t>
            </a:r>
          </a:p>
          <a:p>
            <a:pPr lvl="1"/>
            <a:r>
              <a:rPr lang="en-US" smtClean="0"/>
              <a:t>The convolution of the unit functions can be used to form more complex functions.</a:t>
            </a:r>
          </a:p>
          <a:p>
            <a:r>
              <a:rPr lang="en-US" smtClean="0"/>
              <a:t>Composite waveforms are summations of sinusoidal waves, which is an alternative method to describe complex functions.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Introduce several nonsinusoidal waveforms including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Impulse function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Step function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Ramp function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Convolutions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Pulse and square waveforms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Sawtooth</a:t>
            </a:r>
            <a:r>
              <a:rPr lang="en-US" dirty="0" smtClean="0"/>
              <a:t> and triangular waveforms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Discuss how to obtain a mathematical equation to describe a convoluted waveform.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Explain what a composite wavefunction is and define fundamental and harmonic frequencies.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Nonsinusoidal Waveforms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signals in electrical and computer engineering are sinusoidal.</a:t>
            </a:r>
          </a:p>
          <a:p>
            <a:pPr lvl="1"/>
            <a:r>
              <a:rPr lang="en-US" dirty="0" smtClean="0"/>
              <a:t>Most digital systems use square waveforms.  Although at high switching speeds, these waveforms are starting to look trapezoidal.</a:t>
            </a:r>
          </a:p>
          <a:p>
            <a:pPr lvl="1"/>
            <a:r>
              <a:rPr lang="en-US" dirty="0" smtClean="0"/>
              <a:t>Most bioelectric signals are nonsinusoidal, many are composite ramp functions.</a:t>
            </a:r>
          </a:p>
          <a:p>
            <a:pPr lvl="1"/>
            <a:r>
              <a:rPr lang="en-US" dirty="0" smtClean="0"/>
              <a:t>When a switch is opened or closed, the time required for the signals to return to steady state is accompanied by sinusoidal and nonsinusoidal transients.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Singularity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Are discontinuous or have discontinuous derivatives.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Also known as switching functions.  They are: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Impulse function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Unit function 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Ramp functions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Combinations of these functions can be used to describe complex waveforms.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Pulse function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Square waveform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Triangular waveform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Sawtooth</a:t>
            </a:r>
            <a:r>
              <a:rPr lang="en-US" dirty="0" smtClean="0"/>
              <a:t> waveform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Unit Step Function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667000" y="5562600"/>
          <a:ext cx="3581400" cy="776288"/>
        </p:xfrm>
        <a:graphic>
          <a:graphicData uri="http://schemas.openxmlformats.org/presentationml/2006/ole">
            <p:oleObj spid="_x0000_s1026" name="Equation" r:id="rId4" imgW="1054080" imgH="228600" progId="Equation.3">
              <p:embed/>
            </p:oleObj>
          </a:graphicData>
        </a:graphic>
      </p:graphicFrame>
      <p:pic>
        <p:nvPicPr>
          <p:cNvPr id="102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435475" y="2743200"/>
            <a:ext cx="4251325" cy="2655888"/>
          </a:xfrm>
        </p:spPr>
      </p:pic>
      <p:graphicFrame>
        <p:nvGraphicFramePr>
          <p:cNvPr id="1027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533400" y="3022600"/>
          <a:ext cx="3405188" cy="1735138"/>
        </p:xfrm>
        <a:graphic>
          <a:graphicData uri="http://schemas.openxmlformats.org/presentationml/2006/ole">
            <p:oleObj spid="_x0000_s1027" name="Equation" r:id="rId6" imgW="1346040" imgH="685800" progId="Equation.3">
              <p:embed/>
            </p:oleObj>
          </a:graphicData>
        </a:graphic>
      </p:graphicFrame>
      <p:sp>
        <p:nvSpPr>
          <p:cNvPr id="12" name="Left Brace 11"/>
          <p:cNvSpPr/>
          <p:nvPr/>
        </p:nvSpPr>
        <p:spPr>
          <a:xfrm>
            <a:off x="2209800" y="3124200"/>
            <a:ext cx="304800" cy="1524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Unit Impulse Function</a:t>
            </a:r>
          </a:p>
        </p:txBody>
      </p:sp>
      <p:sp>
        <p:nvSpPr>
          <p:cNvPr id="205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smtClean="0"/>
              <a:t>An impulse function is the derivative of a unit step function.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mtClean="0"/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pic>
        <p:nvPicPr>
          <p:cNvPr id="205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" y="1914525"/>
            <a:ext cx="4038600" cy="2505075"/>
          </a:xfrm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267200" y="4495800"/>
          <a:ext cx="4724400" cy="1301750"/>
        </p:xfrm>
        <a:graphic>
          <a:graphicData uri="http://schemas.openxmlformats.org/presentationml/2006/ole">
            <p:oleObj spid="_x0000_s2050" name="Equation" r:id="rId5" imgW="1815840" imgH="53316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4313" y="4724400"/>
          <a:ext cx="3260725" cy="1828800"/>
        </p:xfrm>
        <a:graphic>
          <a:graphicData uri="http://schemas.openxmlformats.org/presentationml/2006/ole">
            <p:oleObj spid="_x0000_s2051" name="Equation" r:id="rId6" imgW="1396800" imgH="685800" progId="Equation.3">
              <p:embed/>
            </p:oleObj>
          </a:graphicData>
        </a:graphic>
      </p:graphicFrame>
      <p:sp>
        <p:nvSpPr>
          <p:cNvPr id="7" name="Left Brace 6"/>
          <p:cNvSpPr/>
          <p:nvPr/>
        </p:nvSpPr>
        <p:spPr>
          <a:xfrm>
            <a:off x="1765300" y="4876800"/>
            <a:ext cx="304800" cy="1524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876800" y="3352800"/>
          <a:ext cx="3792538" cy="1187450"/>
        </p:xfrm>
        <a:graphic>
          <a:graphicData uri="http://schemas.openxmlformats.org/presentationml/2006/ole">
            <p:oleObj spid="_x0000_s2052" name="Equation" r:id="rId7" imgW="1257120" imgH="39348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Ramp Function</a:t>
            </a:r>
          </a:p>
        </p:txBody>
      </p:sp>
      <p:sp>
        <p:nvSpPr>
          <p:cNvPr id="307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smtClean="0"/>
              <a:t>   A unit ramp function is the result of the integration  of a unit step function.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03350" y="2971800"/>
          <a:ext cx="6064250" cy="3529013"/>
        </p:xfrm>
        <a:graphic>
          <a:graphicData uri="http://schemas.openxmlformats.org/presentationml/2006/ole">
            <p:oleObj spid="_x0000_s3074" name="Equation" r:id="rId4" imgW="2400120" imgH="1396800" progId="Equation.3">
              <p:embed/>
            </p:oleObj>
          </a:graphicData>
        </a:graphic>
      </p:graphicFrame>
      <p:sp>
        <p:nvSpPr>
          <p:cNvPr id="10" name="Left Brace 9"/>
          <p:cNvSpPr/>
          <p:nvPr/>
        </p:nvSpPr>
        <p:spPr>
          <a:xfrm>
            <a:off x="2971800" y="4876800"/>
            <a:ext cx="304800" cy="15240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8200" y="2133600"/>
            <a:ext cx="6861175" cy="4084638"/>
          </a:xfrm>
        </p:spPr>
      </p:pic>
      <p:sp>
        <p:nvSpPr>
          <p:cNvPr id="17411" name="Title 4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Unit Ramp Function</a:t>
            </a:r>
          </a:p>
        </p:txBody>
      </p:sp>
      <p:sp>
        <p:nvSpPr>
          <p:cNvPr id="17412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4572000" cy="44354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  </a:t>
            </a:r>
          </a:p>
        </p:txBody>
      </p:sp>
      <p:sp>
        <p:nvSpPr>
          <p:cNvPr id="6" name="Right Brace 5"/>
          <p:cNvSpPr/>
          <p:nvPr/>
        </p:nvSpPr>
        <p:spPr>
          <a:xfrm rot="13959964">
            <a:off x="3785394" y="2759869"/>
            <a:ext cx="457200" cy="2554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3048000" y="30480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tantia" pitchFamily="18" charset="0"/>
              </a:rPr>
              <a:t>Slope = 1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1524000" y="2206625"/>
            <a:ext cx="990600" cy="144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200">
              <a:latin typeface="Constantia" pitchFamily="18" charset="0"/>
            </a:endParaRPr>
          </a:p>
          <a:p>
            <a:r>
              <a:rPr lang="en-US" sz="2200">
                <a:latin typeface="Constantia" pitchFamily="18" charset="0"/>
              </a:rPr>
              <a:t>r(t-t</a:t>
            </a:r>
            <a:r>
              <a:rPr lang="en-US" sz="2200" baseline="-25000">
                <a:latin typeface="Constantia" pitchFamily="18" charset="0"/>
              </a:rPr>
              <a:t>o</a:t>
            </a:r>
            <a:r>
              <a:rPr lang="en-US" sz="2200">
                <a:latin typeface="Constantia" pitchFamily="18" charset="0"/>
              </a:rPr>
              <a:t>)</a:t>
            </a:r>
          </a:p>
          <a:p>
            <a:endParaRPr lang="en-US" sz="2200">
              <a:latin typeface="Constantia" pitchFamily="18" charset="0"/>
            </a:endParaRPr>
          </a:p>
          <a:p>
            <a:endParaRPr lang="en-US" sz="2200"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 Waveform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2054225"/>
            <a:ext cx="6019800" cy="3727450"/>
          </a:xfrm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524000" y="2819400"/>
            <a:ext cx="838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Constantia" pitchFamily="18" charset="0"/>
              </a:rPr>
              <a:t>1  --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6ICVwIi8+DQoJCTx1aXRleHQgbmFtZT0iQklPQlROX1RJVExFIiB2YWx1ZT0iQmlvIDoiLz4NCgkJPHVpdGV4dCBuYW1lPSJESVZJREVSQlROX1RJVExFIiB2YWx1ZT0ifCIvPg0KCQk8dWl0ZXh0IG5hbWU9IkNPTlRBQ1RCVE5fVElUTEUiIHZhbHVlPSJDb250YWN0Ii8+DQoJCTx1aXRleHQgbmFtZT0iVEFCX09VVExJTkUiIHZhbHVlPSJQbGFuIi8+DQoJCTx1aXRleHQgbmFtZT0iVEFCX1RIVU1CIiB2YWx1ZT0iIE1pbmlhdHVyZSIvPg0KCQk8dWl0ZXh0IG5hbWU9IlRBQl9OT1RFUyIgdmFsdWU9Ik5vdGVzIi8+DQoJCTx1aXRleHQgbmFtZT0iVEFCX1NFQVJDSCIgdmFsdWU9IiBDaGVyY2hlci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Ob3RlcyBkZXMgZGlhcG9zaXRpdmVz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5qSc57Si44GZ44KL44OG44Kt44K544O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PC9jb25maWd1cmF0aW9uPg0K"/>
  <p:tag name="MMPROD_UIDATA" val="&lt;database version=&quot;6.0&quot;&gt;&lt;object type=&quot;1&quot; unique_id=&quot;10001&quot;&gt;&lt;property id=&quot;20141&quot; value=&quot;Nonsinusoidal Waveforms&quot;/&gt;&lt;property id=&quot;20148&quot; value=&quot;5&quot;/&gt;&lt;property id=&quot;20224&quot; value=&quot;C:\Users\kathleen\Documents\My Adobe Presentations\Circuits\ECE 2004\Nonsinusoidal Waveforms&quot;/&gt;&lt;property id=&quot;20250&quot; value=&quot;0&quot;/&gt;&lt;property id=&quot;20251&quot; value=&quot;0&quot;/&gt;&lt;property id=&quot;20259&quot; value=&quot;0&quot;/&gt;&lt;object type=&quot;8&quot; unique_id=&quot;10285&quot;&gt;&lt;/object&gt;&lt;object type=&quot;2&quot; unique_id=&quot;10286&quot;&gt;&lt;object type=&quot;3&quot; unique_id=&quot;10287&quot;&gt;&lt;property id=&quot;20148&quot; value=&quot;5&quot;/&gt;&lt;property id=&quot;20300&quot; value=&quot;Slide 1 - &amp;quot;Nonsinusoidal Waveforms&amp;quot;&quot;/&gt;&lt;property id=&quot;20307&quot; value=&quot;256&quot;/&gt;&lt;property id=&quot;20309&quot; value=&quot;-1&quot;/&gt;&lt;/object&gt;&lt;object type=&quot;3&quot; unique_id=&quot;10288&quot;&gt;&lt;property id=&quot;20148&quot; value=&quot;5&quot;/&gt;&lt;property id=&quot;20300&quot; value=&quot;Slide 2 - &amp;quot;Objective of Lecture&amp;quot;&quot;/&gt;&lt;property id=&quot;20307&quot; value=&quot;257&quot;/&gt;&lt;property id=&quot;20309&quot; value=&quot;-1&quot;/&gt;&lt;/object&gt;&lt;object type=&quot;3&quot; unique_id=&quot;10289&quot;&gt;&lt;property id=&quot;20148&quot; value=&quot;5&quot;/&gt;&lt;property id=&quot;20300&quot; value=&quot;Slide 3 - &amp;quot;Nonsinusoidal Waveforms&amp;quot;&quot;/&gt;&lt;property id=&quot;20307&quot; value=&quot;258&quot;/&gt;&lt;property id=&quot;20309&quot; value=&quot;-1&quot;/&gt;&lt;/object&gt;&lt;object type=&quot;3&quot; unique_id=&quot;10290&quot;&gt;&lt;property id=&quot;20148&quot; value=&quot;5&quot;/&gt;&lt;property id=&quot;20300&quot; value=&quot;Slide 4 - &amp;quot;Singularity Functions&amp;quot;&quot;/&gt;&lt;property id=&quot;20307&quot; value=&quot;260&quot;/&gt;&lt;property id=&quot;20309&quot; value=&quot;-1&quot;/&gt;&lt;/object&gt;&lt;object type=&quot;3&quot; unique_id=&quot;10291&quot;&gt;&lt;property id=&quot;20148&quot; value=&quot;5&quot;/&gt;&lt;property id=&quot;20300&quot; value=&quot;Slide 5 - &amp;quot;Unit Step Function&amp;quot;&quot;/&gt;&lt;property id=&quot;20307&quot; value=&quot;261&quot;/&gt;&lt;property id=&quot;20309&quot; value=&quot;-1&quot;/&gt;&lt;/object&gt;&lt;object type=&quot;3&quot; unique_id=&quot;10295&quot;&gt;&lt;property id=&quot;20148&quot; value=&quot;5&quot;/&gt;&lt;property id=&quot;20300&quot; value=&quot;Slide 6 - &amp;quot;Unit Impulse Function&amp;quot;&quot;/&gt;&lt;property id=&quot;20307&quot; value=&quot;262&quot;/&gt;&lt;property id=&quot;20309&quot; value=&quot;-1&quot;/&gt;&lt;/object&gt;&lt;object type=&quot;3&quot; unique_id=&quot;10296&quot;&gt;&lt;property id=&quot;20148&quot; value=&quot;5&quot;/&gt;&lt;property id=&quot;20300&quot; value=&quot;Slide 7 - &amp;quot;Unit Ramp Function&amp;quot;&quot;/&gt;&lt;property id=&quot;20307&quot; value=&quot;263&quot;/&gt;&lt;property id=&quot;20309&quot; value=&quot;-1&quot;/&gt;&lt;/object&gt;&lt;object type=&quot;3&quot; unique_id=&quot;10297&quot;&gt;&lt;property id=&quot;20148&quot; value=&quot;5&quot;/&gt;&lt;property id=&quot;20300&quot; value=&quot;Slide 8 - &amp;quot;Unit Ramp Function&amp;quot;&quot;/&gt;&lt;property id=&quot;20307&quot; value=&quot;264&quot;/&gt;&lt;property id=&quot;20309&quot; value=&quot;-1&quot;/&gt;&lt;/object&gt;&lt;object type=&quot;3&quot; unique_id=&quot;10298&quot;&gt;&lt;property id=&quot;20148&quot; value=&quot;5&quot;/&gt;&lt;property id=&quot;20300&quot; value=&quot;Slide 12 - &amp;quot;Sawtooth Waveform&amp;quot;&quot;/&gt;&lt;property id=&quot;20307&quot; value=&quot;266&quot;/&gt;&lt;property id=&quot;20309&quot; value=&quot;-1&quot;/&gt;&lt;/object&gt;&lt;object type=&quot;3&quot; unique_id=&quot;10299&quot;&gt;&lt;property id=&quot;20148&quot; value=&quot;5&quot;/&gt;&lt;property id=&quot;20300&quot; value=&quot;Slide 13 - &amp;quot;Mathematical Formula&amp;quot;&quot;/&gt;&lt;property id=&quot;20307&quot; value=&quot;267&quot;/&gt;&lt;property id=&quot;20309&quot; value=&quot;-1&quot;/&gt;&lt;/object&gt;&lt;object type=&quot;3&quot; unique_id=&quot;10300&quot;&gt;&lt;property id=&quot;20148&quot; value=&quot;5&quot;/&gt;&lt;property id=&quot;20300&quot; value=&quot;Slide 14 - &amp;quot;Triangular Waveform&amp;quot;&quot;/&gt;&lt;property id=&quot;20307&quot; value=&quot;265&quot;/&gt;&lt;property id=&quot;20309&quot; value=&quot;-1&quot;/&gt;&lt;/object&gt;&lt;object type=&quot;3&quot; unique_id=&quot;10301&quot;&gt;&lt;property id=&quot;20148&quot; value=&quot;5&quot;/&gt;&lt;property id=&quot;20300&quot; value=&quot;Slide 15 - &amp;quot;Composite Waveforms&amp;quot;&quot;/&gt;&lt;property id=&quot;20307&quot; value=&quot;271&quot;/&gt;&lt;property id=&quot;20309&quot; value=&quot;-1&quot;/&gt;&lt;/object&gt;&lt;object type=&quot;3&quot; unique_id=&quot;10302&quot;&gt;&lt;property id=&quot;20148&quot; value=&quot;5&quot;/&gt;&lt;property id=&quot;20300&quot; value=&quot;Slide 16 - &amp;quot;Infinite Square Wave&amp;quot;&quot;/&gt;&lt;property id=&quot;20307&quot; value=&quot;272&quot;/&gt;&lt;property id=&quot;20309&quot; value=&quot;-1&quot;/&gt;&lt;/object&gt;&lt;object type=&quot;3&quot; unique_id=&quot;10303&quot;&gt;&lt;property id=&quot;20148&quot; value=&quot;5&quot;/&gt;&lt;property id=&quot;20300&quot; value=&quot;Slide 17 - &amp;quot;Infinite Square Wave (con’t)&amp;quot;&quot;/&gt;&lt;property id=&quot;20307&quot; value=&quot;273&quot;/&gt;&lt;property id=&quot;20309&quot; value=&quot;-1&quot;/&gt;&lt;/object&gt;&lt;object type=&quot;3&quot; unique_id=&quot;10304&quot;&gt;&lt;property id=&quot;20148&quot; value=&quot;5&quot;/&gt;&lt;property id=&quot;20300&quot; value=&quot;Slide 18 - &amp;quot;Summary&amp;quot;&quot;/&gt;&lt;property id=&quot;20307&quot; value=&quot;274&quot;/&gt;&lt;property id=&quot;20309&quot; value=&quot;-1&quot;/&gt;&lt;/object&gt;&lt;object type=&quot;3&quot; unique_id=&quot;10605&quot;&gt;&lt;property id=&quot;20148&quot; value=&quot;5&quot;/&gt;&lt;property id=&quot;20300&quot; value=&quot;Slide 9 - &amp;quot;Pulse Waveform&amp;quot;&quot;/&gt;&lt;property id=&quot;20307&quot; value=&quot;275&quot;/&gt;&lt;property id=&quot;20309&quot; value=&quot;-1&quot;/&gt;&lt;/object&gt;&lt;object type=&quot;3&quot; unique_id=&quot;10606&quot;&gt;&lt;property id=&quot;20148&quot; value=&quot;5&quot;/&gt;&lt;property id=&quot;20300&quot; value=&quot;Slide 10 - &amp;quot;Convolution of Two Unit Step Functions&amp;quot;&quot;/&gt;&lt;property id=&quot;20307&quot; value=&quot;276&quot;/&gt;&lt;property id=&quot;20309&quot; value=&quot;-1&quot;/&gt;&lt;/object&gt;&lt;object type=&quot;3&quot; unique_id=&quot;10607&quot;&gt;&lt;property id=&quot;20148&quot; value=&quot;5&quot;/&gt;&lt;property id=&quot;20300&quot; value=&quot;Slide 11 - &amp;quot;Square Waveform&amp;quot;&quot;/&gt;&lt;property id=&quot;20307&quot; value=&quot;277&quot;/&gt;&lt;property id=&quot;20309&quot; value=&quot;-1&quot;/&gt;&lt;/object&gt;&lt;/object&gt;&lt;object type=&quot;4&quot; unique_id=&quot;10928&quot;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981478258,C:\Kath\Courses\ECE2004\Online\Lectures\Nonsinusoidal Waveforms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981478258,C:\Kath\Courses\ECE2004\Online\Lectures\Nonsinusoidal Waveforms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1981478258,C:\Kath\Courses\ECE2004\Online\Lectures\Nonsinusoidal Waveforms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1981478258,C:\Kath\Courses\ECE2004\Online\Lectures\Nonsinusoidal Waveforms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981478258,C:\Kath\Courses\ECE2004\Online\Lectures\Nonsinusoidal Waveforms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1981478258,C:\Kath\Courses\ECE2004\Online\Lectures\Nonsinusoidal Waveforms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1981478258,C:\Kath\Courses\ECE2004\Online\Lectures\Nonsinusoidal Waveforms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1981478258,C:\Kath\Courses\ECE2004\Online\Lectures\Nonsinusoidal Waveforms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1981478258,C:\Kath\Courses\ECE2004\Online\Lectures\Nonsinusoidal Waveforms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1981478258,C:\Kath\Courses\ECE2004\Online\Lectures\Nonsinusoidal Waveforms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981478258,C:\Kath\Courses\ECE2004\Online\Lectures\Nonsinusoidal Waveforms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981478258,C:\Kath\Courses\ECE2004\Online\Lectures\Nonsinusoidal Waveforms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981478258,C:\Kath\Courses\ECE2004\Online\Lectures\Nonsinusoidal Waveforms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981478258,C:\Kath\Courses\ECE2004\Online\Lectures\Nonsinusoidal Waveforms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981478258,C:\Kath\Courses\ECE2004\Online\Lectures\Nonsinusoidal Waveforms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981478258,C:\Kath\Courses\ECE2004\Online\Lectures\Nonsinusoidal Waveforms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981478258,C:\Kath\Courses\ECE2004\Online\Lectures\Nonsinusoidal Waveforms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981478258,C:\Kath\Courses\ECE2004\Online\Lectures\Nonsinusoidal Waveforms.p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874</TotalTime>
  <Words>500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Flow</vt:lpstr>
      <vt:lpstr>Equation</vt:lpstr>
      <vt:lpstr>Nonsinusoidal Waveforms</vt:lpstr>
      <vt:lpstr>Objective of Lecture</vt:lpstr>
      <vt:lpstr>Nonsinusoidal Waveforms</vt:lpstr>
      <vt:lpstr>Singularity Functions</vt:lpstr>
      <vt:lpstr>Unit Step Function</vt:lpstr>
      <vt:lpstr>Unit Impulse Function</vt:lpstr>
      <vt:lpstr>Unit Ramp Function</vt:lpstr>
      <vt:lpstr>Unit Ramp Function</vt:lpstr>
      <vt:lpstr>Pulse Waveform</vt:lpstr>
      <vt:lpstr>Convolution of Two Unit Step Functions</vt:lpstr>
      <vt:lpstr>Square Waveform</vt:lpstr>
      <vt:lpstr>Sawtooth Waveform</vt:lpstr>
      <vt:lpstr>Mathematical Formula</vt:lpstr>
      <vt:lpstr>Triangular Waveform</vt:lpstr>
      <vt:lpstr>Composite Waveforms</vt:lpstr>
      <vt:lpstr>Infinite Square Wave</vt:lpstr>
      <vt:lpstr>Infinite Square Wave (con’t)</vt:lpstr>
      <vt:lpstr>Summary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Nonsinusoidal Waveforms</dc:title>
  <dc:creator>kathleen</dc:creator>
  <cp:lastModifiedBy>garima.kapur</cp:lastModifiedBy>
  <cp:revision>22</cp:revision>
  <dcterms:created xsi:type="dcterms:W3CDTF">2011-07-04T00:59:38Z</dcterms:created>
  <dcterms:modified xsi:type="dcterms:W3CDTF">2018-01-09T06:39:47Z</dcterms:modified>
</cp:coreProperties>
</file>