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2"/>
  </p:notesMasterIdLst>
  <p:sldIdLst>
    <p:sldId id="374" r:id="rId2"/>
    <p:sldId id="401" r:id="rId3"/>
    <p:sldId id="402" r:id="rId4"/>
    <p:sldId id="403" r:id="rId5"/>
    <p:sldId id="404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385" r:id="rId17"/>
    <p:sldId id="386" r:id="rId18"/>
    <p:sldId id="387" r:id="rId19"/>
    <p:sldId id="388" r:id="rId20"/>
    <p:sldId id="389" r:id="rId21"/>
    <p:sldId id="390" r:id="rId22"/>
    <p:sldId id="391" r:id="rId23"/>
    <p:sldId id="392" r:id="rId24"/>
    <p:sldId id="431" r:id="rId25"/>
    <p:sldId id="432" r:id="rId26"/>
    <p:sldId id="433" r:id="rId27"/>
    <p:sldId id="434" r:id="rId28"/>
    <p:sldId id="435" r:id="rId29"/>
    <p:sldId id="436" r:id="rId30"/>
    <p:sldId id="33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29" autoAdjust="0"/>
    <p:restoredTop sz="94660"/>
  </p:normalViewPr>
  <p:slideViewPr>
    <p:cSldViewPr>
      <p:cViewPr varScale="1">
        <p:scale>
          <a:sx n="69" d="100"/>
          <a:sy n="69" d="100"/>
        </p:scale>
        <p:origin x="-5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9.wmf"/><Relationship Id="rId4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png"/><Relationship Id="rId1" Type="http://schemas.openxmlformats.org/officeDocument/2006/relationships/image" Target="../media/image26.png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04-09-23T20:47:46.9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0 70 2,'0'0'32,"0"0"1,25-26 3,-25 26-1,-6-20-14,6 20-5,0 0-7,0 0-19,0 0-23,-14-24-1,14 24-1,0 0 35,0 0 0,0 0 0,0 0 0,0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11748-44CA-4343-B4CA-DD92E9816A52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AACD5-F0D3-40FA-8D4C-7BD1C411AC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685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ECE5-E22E-4C31-9DAC-1573A801076B}" type="datetime1">
              <a:rPr lang="en-US" smtClean="0"/>
              <a:t>2/1/2016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 D Goenka University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A3CBFE4-2EDE-411A-AE9F-49F067CBBB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96EA-DDF6-4392-A245-C3ECD56A0A3F}" type="datetime1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 D Goenka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CBFE4-2EDE-411A-AE9F-49F067CBBB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0D1E-6D49-417D-9973-374F182699CF}" type="datetime1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 D Goenka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CBFE4-2EDE-411A-AE9F-49F067CBBB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45FE2-1520-491C-9792-2DE79897D2E3}" type="datetime1">
              <a:rPr lang="en-US" altLang="zh-CN" smtClean="0"/>
              <a:t>2/1/2016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G D Goenka University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FCD8D-E313-4606-A7DE-37B17BBD0F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3EBCD9E-A871-4C59-BF34-9F1C645EA00A}" type="datetime1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G D Goenka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3EF4C2E-65F6-454E-A430-9B642D1FC4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C081321-29F4-48E5-9C6E-16BE1B664B29}" type="datetime1">
              <a:rPr lang="en-US" smtClean="0"/>
              <a:t>2/1/2016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G D Goenka University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B3089C1-95E1-4E5E-B4A5-5DC99A48A9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4A3D3B1-97D1-4FAB-95F0-BA733AF4750E}" type="datetime1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G D Goenka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BA6042F-BECC-41FA-B617-E5B3929F32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A4F8-E98E-4340-80E0-403C3CD4C901}" type="datetime1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 D Goenka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CBFE4-2EDE-411A-AE9F-49F067CBBB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3185-7E56-4736-B712-0DA425A0317C}" type="datetime1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G D Goenka University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A3CBFE4-2EDE-411A-AE9F-49F067CBBB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341F-035E-4EAC-9425-3812891B4B63}" type="datetime1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 D Goenka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CBFE4-2EDE-411A-AE9F-49F067CBBB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EE0D-6A25-43E6-AF51-7086D3EB90C8}" type="datetime1">
              <a:rPr lang="en-US" smtClean="0"/>
              <a:t>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 D Goenka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CBFE4-2EDE-411A-AE9F-49F067CBBB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4A02-1AAC-41C4-A6ED-F27B910DD23C}" type="datetime1">
              <a:rPr lang="en-US" smtClean="0"/>
              <a:t>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 D Goenka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CBFE4-2EDE-411A-AE9F-49F067CBBB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6928-E470-4C75-AA57-1F6C7625DFBF}" type="datetime1">
              <a:rPr lang="en-US" smtClean="0"/>
              <a:t>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 D Goenka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CBFE4-2EDE-411A-AE9F-49F067CBBB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72E4-C4C8-4118-93D7-B32D1901549D}" type="datetime1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 D Goenka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CBFE4-2EDE-411A-AE9F-49F067CBBB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BA1B-FC8D-4DE2-9B1C-F91DB1531608}" type="datetime1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G D Goenka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A3CBFE4-2EDE-411A-AE9F-49F067CBBB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44FA170-64F7-4B4F-9599-9BD82C1F29C0}" type="datetime1">
              <a:rPr lang="en-US" smtClean="0"/>
              <a:t>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G D Goenka University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A3CBFE4-2EDE-411A-AE9F-49F067CBBB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emf"/><Relationship Id="rId5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30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04"/>
          <p:cNvSpPr>
            <a:spLocks noChangeArrowheads="1"/>
          </p:cNvSpPr>
          <p:nvPr/>
        </p:nvSpPr>
        <p:spPr bwMode="auto">
          <a:xfrm>
            <a:off x="533400" y="1676400"/>
            <a:ext cx="3048000" cy="42672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Ohm for AC</a:t>
            </a:r>
          </a:p>
        </p:txBody>
      </p:sp>
      <p:sp>
        <p:nvSpPr>
          <p:cNvPr id="5138" name="Rectangle 18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 smtClean="0"/>
              <a:t>An AC circuit is made up with components.</a:t>
            </a:r>
          </a:p>
          <a:p>
            <a:pPr lvl="1" eaLnBrk="1" hangingPunct="1">
              <a:defRPr/>
            </a:pPr>
            <a:r>
              <a:rPr lang="en-US" dirty="0" smtClean="0"/>
              <a:t>Power source</a:t>
            </a:r>
          </a:p>
          <a:p>
            <a:pPr lvl="1" eaLnBrk="1" hangingPunct="1">
              <a:defRPr/>
            </a:pPr>
            <a:r>
              <a:rPr lang="en-US" dirty="0" smtClean="0"/>
              <a:t>Resistors</a:t>
            </a:r>
          </a:p>
          <a:p>
            <a:pPr lvl="1" eaLnBrk="1" hangingPunct="1">
              <a:defRPr/>
            </a:pPr>
            <a:r>
              <a:rPr lang="en-US" dirty="0" smtClean="0"/>
              <a:t>Capacitor</a:t>
            </a:r>
          </a:p>
          <a:p>
            <a:pPr lvl="1" eaLnBrk="1" hangingPunct="1">
              <a:defRPr/>
            </a:pPr>
            <a:r>
              <a:rPr lang="en-US" dirty="0" smtClean="0"/>
              <a:t>Inductors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Kirchhoff’s laws apply just like DC.</a:t>
            </a:r>
          </a:p>
        </p:txBody>
      </p:sp>
      <p:graphicFrame>
        <p:nvGraphicFramePr>
          <p:cNvPr id="5217" name="Object 97"/>
          <p:cNvGraphicFramePr>
            <a:graphicFrameLocks noChangeAspect="1"/>
          </p:cNvGraphicFramePr>
          <p:nvPr/>
        </p:nvGraphicFramePr>
        <p:xfrm>
          <a:off x="2133600" y="3048000"/>
          <a:ext cx="976313" cy="412750"/>
        </p:xfrm>
        <a:graphic>
          <a:graphicData uri="http://schemas.openxmlformats.org/presentationml/2006/ole">
            <p:oleObj spid="_x0000_s135174" name="Equation" r:id="rId3" imgW="507780" imgH="215806" progId="Equation.3">
              <p:embed/>
            </p:oleObj>
          </a:graphicData>
        </a:graphic>
      </p:graphicFrame>
      <p:grpSp>
        <p:nvGrpSpPr>
          <p:cNvPr id="2" name="Group 105"/>
          <p:cNvGrpSpPr>
            <a:grpSpLocks/>
          </p:cNvGrpSpPr>
          <p:nvPr/>
        </p:nvGrpSpPr>
        <p:grpSpPr bwMode="auto">
          <a:xfrm rot="5256416" flipH="1">
            <a:off x="1143000" y="2667000"/>
            <a:ext cx="304800" cy="1066800"/>
            <a:chOff x="1440" y="2736"/>
            <a:chExt cx="96" cy="480"/>
          </a:xfrm>
        </p:grpSpPr>
        <p:sp>
          <p:nvSpPr>
            <p:cNvPr id="1058" name="Line 106"/>
            <p:cNvSpPr>
              <a:spLocks noChangeShapeType="1"/>
            </p:cNvSpPr>
            <p:nvPr/>
          </p:nvSpPr>
          <p:spPr bwMode="auto">
            <a:xfrm>
              <a:off x="1488" y="2736"/>
              <a:ext cx="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Line 107"/>
            <p:cNvSpPr>
              <a:spLocks noChangeShapeType="1"/>
            </p:cNvSpPr>
            <p:nvPr/>
          </p:nvSpPr>
          <p:spPr bwMode="auto">
            <a:xfrm>
              <a:off x="1488" y="3120"/>
              <a:ext cx="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08"/>
            <p:cNvGrpSpPr>
              <a:grpSpLocks/>
            </p:cNvGrpSpPr>
            <p:nvPr/>
          </p:nvGrpSpPr>
          <p:grpSpPr bwMode="auto">
            <a:xfrm>
              <a:off x="1440" y="2832"/>
              <a:ext cx="96" cy="288"/>
              <a:chOff x="1968" y="2304"/>
              <a:chExt cx="192" cy="1152"/>
            </a:xfrm>
          </p:grpSpPr>
          <p:sp>
            <p:nvSpPr>
              <p:cNvPr id="1061" name="Line 109"/>
              <p:cNvSpPr>
                <a:spLocks noChangeShapeType="1"/>
              </p:cNvSpPr>
              <p:nvPr/>
            </p:nvSpPr>
            <p:spPr bwMode="auto">
              <a:xfrm flipH="1">
                <a:off x="1968" y="2304"/>
                <a:ext cx="96" cy="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2" name="Line 110"/>
              <p:cNvSpPr>
                <a:spLocks noChangeShapeType="1"/>
              </p:cNvSpPr>
              <p:nvPr/>
            </p:nvSpPr>
            <p:spPr bwMode="auto">
              <a:xfrm flipH="1">
                <a:off x="1968" y="2976"/>
                <a:ext cx="192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" name="Line 111"/>
              <p:cNvSpPr>
                <a:spLocks noChangeShapeType="1"/>
              </p:cNvSpPr>
              <p:nvPr/>
            </p:nvSpPr>
            <p:spPr bwMode="auto">
              <a:xfrm>
                <a:off x="1968" y="2784"/>
                <a:ext cx="192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4" name="Line 112"/>
              <p:cNvSpPr>
                <a:spLocks noChangeShapeType="1"/>
              </p:cNvSpPr>
              <p:nvPr/>
            </p:nvSpPr>
            <p:spPr bwMode="auto">
              <a:xfrm flipH="1">
                <a:off x="1968" y="2592"/>
                <a:ext cx="192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" name="Line 113"/>
              <p:cNvSpPr>
                <a:spLocks noChangeShapeType="1"/>
              </p:cNvSpPr>
              <p:nvPr/>
            </p:nvSpPr>
            <p:spPr bwMode="auto">
              <a:xfrm>
                <a:off x="1968" y="2400"/>
                <a:ext cx="192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6" name="Line 114"/>
              <p:cNvSpPr>
                <a:spLocks noChangeShapeType="1"/>
              </p:cNvSpPr>
              <p:nvPr/>
            </p:nvSpPr>
            <p:spPr bwMode="auto">
              <a:xfrm>
                <a:off x="1968" y="3168"/>
                <a:ext cx="192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7" name="Line 115"/>
              <p:cNvSpPr>
                <a:spLocks noChangeShapeType="1"/>
              </p:cNvSpPr>
              <p:nvPr/>
            </p:nvSpPr>
            <p:spPr bwMode="auto">
              <a:xfrm flipH="1">
                <a:off x="2064" y="3360"/>
                <a:ext cx="96" cy="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034" name="Picture 1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1981200"/>
            <a:ext cx="609600" cy="609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graphicFrame>
        <p:nvGraphicFramePr>
          <p:cNvPr id="5237" name="Object 117"/>
          <p:cNvGraphicFramePr>
            <a:graphicFrameLocks noChangeAspect="1"/>
          </p:cNvGraphicFramePr>
          <p:nvPr/>
        </p:nvGraphicFramePr>
        <p:xfrm>
          <a:off x="2081213" y="2133600"/>
          <a:ext cx="1050925" cy="436563"/>
        </p:xfrm>
        <a:graphic>
          <a:graphicData uri="http://schemas.openxmlformats.org/presentationml/2006/ole">
            <p:oleObj spid="_x0000_s135175" name="Equation" r:id="rId5" imgW="545863" imgH="228501" progId="Equation.3">
              <p:embed/>
            </p:oleObj>
          </a:graphicData>
        </a:graphic>
      </p:graphicFrame>
      <p:sp>
        <p:nvSpPr>
          <p:cNvPr id="1035" name="Text Box 119"/>
          <p:cNvSpPr txBox="1">
            <a:spLocks noChangeArrowheads="1"/>
          </p:cNvSpPr>
          <p:nvPr/>
        </p:nvSpPr>
        <p:spPr bwMode="auto">
          <a:xfrm>
            <a:off x="1143000" y="33528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R</a:t>
            </a:r>
            <a:endParaRPr lang="en-US" baseline="-25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6" name="Line 120"/>
          <p:cNvSpPr>
            <a:spLocks noChangeShapeType="1"/>
          </p:cNvSpPr>
          <p:nvPr/>
        </p:nvSpPr>
        <p:spPr bwMode="auto">
          <a:xfrm flipV="1">
            <a:off x="1524000" y="419100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121"/>
          <p:cNvGrpSpPr>
            <a:grpSpLocks/>
          </p:cNvGrpSpPr>
          <p:nvPr/>
        </p:nvGrpSpPr>
        <p:grpSpPr bwMode="auto">
          <a:xfrm>
            <a:off x="1066800" y="3962400"/>
            <a:ext cx="457200" cy="457200"/>
            <a:chOff x="1584" y="1152"/>
            <a:chExt cx="288" cy="288"/>
          </a:xfrm>
        </p:grpSpPr>
        <p:sp>
          <p:nvSpPr>
            <p:cNvPr id="1054" name="Line 122"/>
            <p:cNvSpPr>
              <a:spLocks noChangeShapeType="1"/>
            </p:cNvSpPr>
            <p:nvPr/>
          </p:nvSpPr>
          <p:spPr bwMode="auto">
            <a:xfrm flipH="1">
              <a:off x="1584" y="1296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Line 123"/>
            <p:cNvSpPr>
              <a:spLocks noChangeShapeType="1"/>
            </p:cNvSpPr>
            <p:nvPr/>
          </p:nvSpPr>
          <p:spPr bwMode="auto">
            <a:xfrm flipH="1" flipV="1">
              <a:off x="1776" y="1296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Line 124"/>
            <p:cNvSpPr>
              <a:spLocks noChangeShapeType="1"/>
            </p:cNvSpPr>
            <p:nvPr/>
          </p:nvSpPr>
          <p:spPr bwMode="auto">
            <a:xfrm rot="10800000" flipH="1">
              <a:off x="1680" y="1152"/>
              <a:ext cx="0" cy="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Line 125"/>
            <p:cNvSpPr>
              <a:spLocks noChangeShapeType="1"/>
            </p:cNvSpPr>
            <p:nvPr/>
          </p:nvSpPr>
          <p:spPr bwMode="auto">
            <a:xfrm rot="10800000" flipH="1">
              <a:off x="1776" y="1152"/>
              <a:ext cx="0" cy="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8" name="Line 126"/>
          <p:cNvSpPr>
            <a:spLocks noChangeShapeType="1"/>
          </p:cNvSpPr>
          <p:nvPr/>
        </p:nvSpPr>
        <p:spPr bwMode="auto">
          <a:xfrm flipV="1">
            <a:off x="762000" y="419100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247" name="Object 127"/>
          <p:cNvGraphicFramePr>
            <a:graphicFrameLocks noChangeAspect="1"/>
          </p:cNvGraphicFramePr>
          <p:nvPr/>
        </p:nvGraphicFramePr>
        <p:xfrm>
          <a:off x="2133600" y="3810000"/>
          <a:ext cx="1366838" cy="873125"/>
        </p:xfrm>
        <a:graphic>
          <a:graphicData uri="http://schemas.openxmlformats.org/presentationml/2006/ole">
            <p:oleObj spid="_x0000_s135176" name="Equation" r:id="rId6" imgW="711200" imgH="457200" progId="Equation.3">
              <p:embed/>
            </p:oleObj>
          </a:graphicData>
        </a:graphic>
      </p:graphicFrame>
      <p:sp>
        <p:nvSpPr>
          <p:cNvPr id="1039" name="Text Box 128"/>
          <p:cNvSpPr txBox="1">
            <a:spLocks noChangeArrowheads="1"/>
          </p:cNvSpPr>
          <p:nvPr/>
        </p:nvSpPr>
        <p:spPr bwMode="auto">
          <a:xfrm>
            <a:off x="1143000" y="44196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US" baseline="-250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5" name="Group 129"/>
          <p:cNvGrpSpPr>
            <a:grpSpLocks/>
          </p:cNvGrpSpPr>
          <p:nvPr/>
        </p:nvGrpSpPr>
        <p:grpSpPr bwMode="auto">
          <a:xfrm rot="5400000">
            <a:off x="1219200" y="4724400"/>
            <a:ext cx="304800" cy="1066800"/>
            <a:chOff x="4492" y="3168"/>
            <a:chExt cx="212" cy="672"/>
          </a:xfrm>
        </p:grpSpPr>
        <p:sp>
          <p:nvSpPr>
            <p:cNvPr id="1045" name="Arc 130"/>
            <p:cNvSpPr>
              <a:spLocks/>
            </p:cNvSpPr>
            <p:nvPr/>
          </p:nvSpPr>
          <p:spPr bwMode="auto">
            <a:xfrm flipH="1">
              <a:off x="4492" y="3264"/>
              <a:ext cx="109" cy="171"/>
            </a:xfrm>
            <a:custGeom>
              <a:avLst/>
              <a:gdLst>
                <a:gd name="T0" fmla="*/ 6 w 22798"/>
                <a:gd name="T1" fmla="*/ 0 h 43200"/>
                <a:gd name="T2" fmla="*/ 0 w 22798"/>
                <a:gd name="T3" fmla="*/ 171 h 43200"/>
                <a:gd name="T4" fmla="*/ 6 w 22798"/>
                <a:gd name="T5" fmla="*/ 86 h 43200"/>
                <a:gd name="T6" fmla="*/ 0 60000 65536"/>
                <a:gd name="T7" fmla="*/ 0 60000 65536"/>
                <a:gd name="T8" fmla="*/ 0 60000 65536"/>
                <a:gd name="T9" fmla="*/ 0 w 22798"/>
                <a:gd name="T10" fmla="*/ 0 h 43200"/>
                <a:gd name="T11" fmla="*/ 22798 w 22798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98" h="43200" fill="none" extrusionOk="0">
                  <a:moveTo>
                    <a:pt x="1197" y="0"/>
                  </a:moveTo>
                  <a:cubicBezTo>
                    <a:pt x="13127" y="0"/>
                    <a:pt x="22798" y="9670"/>
                    <a:pt x="22798" y="21600"/>
                  </a:cubicBezTo>
                  <a:cubicBezTo>
                    <a:pt x="22798" y="33529"/>
                    <a:pt x="13127" y="43200"/>
                    <a:pt x="1198" y="43200"/>
                  </a:cubicBezTo>
                  <a:cubicBezTo>
                    <a:pt x="798" y="43200"/>
                    <a:pt x="398" y="43188"/>
                    <a:pt x="0" y="43166"/>
                  </a:cubicBezTo>
                </a:path>
                <a:path w="22798" h="43200" stroke="0" extrusionOk="0">
                  <a:moveTo>
                    <a:pt x="1197" y="0"/>
                  </a:moveTo>
                  <a:cubicBezTo>
                    <a:pt x="13127" y="0"/>
                    <a:pt x="22798" y="9670"/>
                    <a:pt x="22798" y="21600"/>
                  </a:cubicBezTo>
                  <a:cubicBezTo>
                    <a:pt x="22798" y="33529"/>
                    <a:pt x="13127" y="43200"/>
                    <a:pt x="1198" y="43200"/>
                  </a:cubicBezTo>
                  <a:cubicBezTo>
                    <a:pt x="798" y="43200"/>
                    <a:pt x="398" y="43188"/>
                    <a:pt x="0" y="43166"/>
                  </a:cubicBezTo>
                  <a:lnTo>
                    <a:pt x="1198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" name="Arc 131"/>
            <p:cNvSpPr>
              <a:spLocks/>
            </p:cNvSpPr>
            <p:nvPr/>
          </p:nvSpPr>
          <p:spPr bwMode="auto">
            <a:xfrm>
              <a:off x="4595" y="3367"/>
              <a:ext cx="109" cy="68"/>
            </a:xfrm>
            <a:custGeom>
              <a:avLst/>
              <a:gdLst>
                <a:gd name="T0" fmla="*/ 6 w 22798"/>
                <a:gd name="T1" fmla="*/ 0 h 43200"/>
                <a:gd name="T2" fmla="*/ 0 w 22798"/>
                <a:gd name="T3" fmla="*/ 68 h 43200"/>
                <a:gd name="T4" fmla="*/ 6 w 22798"/>
                <a:gd name="T5" fmla="*/ 34 h 43200"/>
                <a:gd name="T6" fmla="*/ 0 60000 65536"/>
                <a:gd name="T7" fmla="*/ 0 60000 65536"/>
                <a:gd name="T8" fmla="*/ 0 60000 65536"/>
                <a:gd name="T9" fmla="*/ 0 w 22798"/>
                <a:gd name="T10" fmla="*/ 0 h 43200"/>
                <a:gd name="T11" fmla="*/ 22798 w 22798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98" h="43200" fill="none" extrusionOk="0">
                  <a:moveTo>
                    <a:pt x="1197" y="0"/>
                  </a:moveTo>
                  <a:cubicBezTo>
                    <a:pt x="13127" y="0"/>
                    <a:pt x="22798" y="9670"/>
                    <a:pt x="22798" y="21600"/>
                  </a:cubicBezTo>
                  <a:cubicBezTo>
                    <a:pt x="22798" y="33529"/>
                    <a:pt x="13127" y="43200"/>
                    <a:pt x="1198" y="43200"/>
                  </a:cubicBezTo>
                  <a:cubicBezTo>
                    <a:pt x="798" y="43200"/>
                    <a:pt x="398" y="43188"/>
                    <a:pt x="0" y="43166"/>
                  </a:cubicBezTo>
                </a:path>
                <a:path w="22798" h="43200" stroke="0" extrusionOk="0">
                  <a:moveTo>
                    <a:pt x="1197" y="0"/>
                  </a:moveTo>
                  <a:cubicBezTo>
                    <a:pt x="13127" y="0"/>
                    <a:pt x="22798" y="9670"/>
                    <a:pt x="22798" y="21600"/>
                  </a:cubicBezTo>
                  <a:cubicBezTo>
                    <a:pt x="22798" y="33529"/>
                    <a:pt x="13127" y="43200"/>
                    <a:pt x="1198" y="43200"/>
                  </a:cubicBezTo>
                  <a:cubicBezTo>
                    <a:pt x="798" y="43200"/>
                    <a:pt x="398" y="43188"/>
                    <a:pt x="0" y="43166"/>
                  </a:cubicBezTo>
                  <a:lnTo>
                    <a:pt x="1198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Arc 132"/>
            <p:cNvSpPr>
              <a:spLocks/>
            </p:cNvSpPr>
            <p:nvPr/>
          </p:nvSpPr>
          <p:spPr bwMode="auto">
            <a:xfrm flipH="1">
              <a:off x="4492" y="3367"/>
              <a:ext cx="109" cy="171"/>
            </a:xfrm>
            <a:custGeom>
              <a:avLst/>
              <a:gdLst>
                <a:gd name="T0" fmla="*/ 6 w 22798"/>
                <a:gd name="T1" fmla="*/ 0 h 43200"/>
                <a:gd name="T2" fmla="*/ 0 w 22798"/>
                <a:gd name="T3" fmla="*/ 171 h 43200"/>
                <a:gd name="T4" fmla="*/ 6 w 22798"/>
                <a:gd name="T5" fmla="*/ 86 h 43200"/>
                <a:gd name="T6" fmla="*/ 0 60000 65536"/>
                <a:gd name="T7" fmla="*/ 0 60000 65536"/>
                <a:gd name="T8" fmla="*/ 0 60000 65536"/>
                <a:gd name="T9" fmla="*/ 0 w 22798"/>
                <a:gd name="T10" fmla="*/ 0 h 43200"/>
                <a:gd name="T11" fmla="*/ 22798 w 22798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98" h="43200" fill="none" extrusionOk="0">
                  <a:moveTo>
                    <a:pt x="1197" y="0"/>
                  </a:moveTo>
                  <a:cubicBezTo>
                    <a:pt x="13127" y="0"/>
                    <a:pt x="22798" y="9670"/>
                    <a:pt x="22798" y="21600"/>
                  </a:cubicBezTo>
                  <a:cubicBezTo>
                    <a:pt x="22798" y="33529"/>
                    <a:pt x="13127" y="43200"/>
                    <a:pt x="1198" y="43200"/>
                  </a:cubicBezTo>
                  <a:cubicBezTo>
                    <a:pt x="798" y="43200"/>
                    <a:pt x="398" y="43188"/>
                    <a:pt x="0" y="43166"/>
                  </a:cubicBezTo>
                </a:path>
                <a:path w="22798" h="43200" stroke="0" extrusionOk="0">
                  <a:moveTo>
                    <a:pt x="1197" y="0"/>
                  </a:moveTo>
                  <a:cubicBezTo>
                    <a:pt x="13127" y="0"/>
                    <a:pt x="22798" y="9670"/>
                    <a:pt x="22798" y="21600"/>
                  </a:cubicBezTo>
                  <a:cubicBezTo>
                    <a:pt x="22798" y="33529"/>
                    <a:pt x="13127" y="43200"/>
                    <a:pt x="1198" y="43200"/>
                  </a:cubicBezTo>
                  <a:cubicBezTo>
                    <a:pt x="798" y="43200"/>
                    <a:pt x="398" y="43188"/>
                    <a:pt x="0" y="43166"/>
                  </a:cubicBezTo>
                  <a:lnTo>
                    <a:pt x="1198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Line 133"/>
            <p:cNvSpPr>
              <a:spLocks noChangeShapeType="1"/>
            </p:cNvSpPr>
            <p:nvPr/>
          </p:nvSpPr>
          <p:spPr bwMode="auto">
            <a:xfrm flipV="1">
              <a:off x="4601" y="3168"/>
              <a:ext cx="7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Arc 134"/>
            <p:cNvSpPr>
              <a:spLocks/>
            </p:cNvSpPr>
            <p:nvPr/>
          </p:nvSpPr>
          <p:spPr bwMode="auto">
            <a:xfrm>
              <a:off x="4595" y="3470"/>
              <a:ext cx="109" cy="68"/>
            </a:xfrm>
            <a:custGeom>
              <a:avLst/>
              <a:gdLst>
                <a:gd name="T0" fmla="*/ 6 w 22798"/>
                <a:gd name="T1" fmla="*/ 0 h 43200"/>
                <a:gd name="T2" fmla="*/ 0 w 22798"/>
                <a:gd name="T3" fmla="*/ 68 h 43200"/>
                <a:gd name="T4" fmla="*/ 6 w 22798"/>
                <a:gd name="T5" fmla="*/ 34 h 43200"/>
                <a:gd name="T6" fmla="*/ 0 60000 65536"/>
                <a:gd name="T7" fmla="*/ 0 60000 65536"/>
                <a:gd name="T8" fmla="*/ 0 60000 65536"/>
                <a:gd name="T9" fmla="*/ 0 w 22798"/>
                <a:gd name="T10" fmla="*/ 0 h 43200"/>
                <a:gd name="T11" fmla="*/ 22798 w 22798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98" h="43200" fill="none" extrusionOk="0">
                  <a:moveTo>
                    <a:pt x="1197" y="0"/>
                  </a:moveTo>
                  <a:cubicBezTo>
                    <a:pt x="13127" y="0"/>
                    <a:pt x="22798" y="9670"/>
                    <a:pt x="22798" y="21600"/>
                  </a:cubicBezTo>
                  <a:cubicBezTo>
                    <a:pt x="22798" y="33529"/>
                    <a:pt x="13127" y="43200"/>
                    <a:pt x="1198" y="43200"/>
                  </a:cubicBezTo>
                  <a:cubicBezTo>
                    <a:pt x="798" y="43200"/>
                    <a:pt x="398" y="43188"/>
                    <a:pt x="0" y="43166"/>
                  </a:cubicBezTo>
                </a:path>
                <a:path w="22798" h="43200" stroke="0" extrusionOk="0">
                  <a:moveTo>
                    <a:pt x="1197" y="0"/>
                  </a:moveTo>
                  <a:cubicBezTo>
                    <a:pt x="13127" y="0"/>
                    <a:pt x="22798" y="9670"/>
                    <a:pt x="22798" y="21600"/>
                  </a:cubicBezTo>
                  <a:cubicBezTo>
                    <a:pt x="22798" y="33529"/>
                    <a:pt x="13127" y="43200"/>
                    <a:pt x="1198" y="43200"/>
                  </a:cubicBezTo>
                  <a:cubicBezTo>
                    <a:pt x="798" y="43200"/>
                    <a:pt x="398" y="43188"/>
                    <a:pt x="0" y="43166"/>
                  </a:cubicBezTo>
                  <a:lnTo>
                    <a:pt x="1198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0" name="Arc 135"/>
            <p:cNvSpPr>
              <a:spLocks/>
            </p:cNvSpPr>
            <p:nvPr/>
          </p:nvSpPr>
          <p:spPr bwMode="auto">
            <a:xfrm flipH="1">
              <a:off x="4492" y="3470"/>
              <a:ext cx="109" cy="171"/>
            </a:xfrm>
            <a:custGeom>
              <a:avLst/>
              <a:gdLst>
                <a:gd name="T0" fmla="*/ 6 w 22798"/>
                <a:gd name="T1" fmla="*/ 0 h 43200"/>
                <a:gd name="T2" fmla="*/ 0 w 22798"/>
                <a:gd name="T3" fmla="*/ 171 h 43200"/>
                <a:gd name="T4" fmla="*/ 6 w 22798"/>
                <a:gd name="T5" fmla="*/ 86 h 43200"/>
                <a:gd name="T6" fmla="*/ 0 60000 65536"/>
                <a:gd name="T7" fmla="*/ 0 60000 65536"/>
                <a:gd name="T8" fmla="*/ 0 60000 65536"/>
                <a:gd name="T9" fmla="*/ 0 w 22798"/>
                <a:gd name="T10" fmla="*/ 0 h 43200"/>
                <a:gd name="T11" fmla="*/ 22798 w 22798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98" h="43200" fill="none" extrusionOk="0">
                  <a:moveTo>
                    <a:pt x="1197" y="0"/>
                  </a:moveTo>
                  <a:cubicBezTo>
                    <a:pt x="13127" y="0"/>
                    <a:pt x="22798" y="9670"/>
                    <a:pt x="22798" y="21600"/>
                  </a:cubicBezTo>
                  <a:cubicBezTo>
                    <a:pt x="22798" y="33529"/>
                    <a:pt x="13127" y="43200"/>
                    <a:pt x="1198" y="43200"/>
                  </a:cubicBezTo>
                  <a:cubicBezTo>
                    <a:pt x="798" y="43200"/>
                    <a:pt x="398" y="43188"/>
                    <a:pt x="0" y="43166"/>
                  </a:cubicBezTo>
                </a:path>
                <a:path w="22798" h="43200" stroke="0" extrusionOk="0">
                  <a:moveTo>
                    <a:pt x="1197" y="0"/>
                  </a:moveTo>
                  <a:cubicBezTo>
                    <a:pt x="13127" y="0"/>
                    <a:pt x="22798" y="9670"/>
                    <a:pt x="22798" y="21600"/>
                  </a:cubicBezTo>
                  <a:cubicBezTo>
                    <a:pt x="22798" y="33529"/>
                    <a:pt x="13127" y="43200"/>
                    <a:pt x="1198" y="43200"/>
                  </a:cubicBezTo>
                  <a:cubicBezTo>
                    <a:pt x="798" y="43200"/>
                    <a:pt x="398" y="43188"/>
                    <a:pt x="0" y="43166"/>
                  </a:cubicBezTo>
                  <a:lnTo>
                    <a:pt x="1198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Line 136"/>
            <p:cNvSpPr>
              <a:spLocks noChangeShapeType="1"/>
            </p:cNvSpPr>
            <p:nvPr/>
          </p:nvSpPr>
          <p:spPr bwMode="auto">
            <a:xfrm>
              <a:off x="4601" y="3744"/>
              <a:ext cx="7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Arc 137"/>
            <p:cNvSpPr>
              <a:spLocks/>
            </p:cNvSpPr>
            <p:nvPr/>
          </p:nvSpPr>
          <p:spPr bwMode="auto">
            <a:xfrm>
              <a:off x="4595" y="3573"/>
              <a:ext cx="109" cy="68"/>
            </a:xfrm>
            <a:custGeom>
              <a:avLst/>
              <a:gdLst>
                <a:gd name="T0" fmla="*/ 6 w 22798"/>
                <a:gd name="T1" fmla="*/ 0 h 43200"/>
                <a:gd name="T2" fmla="*/ 0 w 22798"/>
                <a:gd name="T3" fmla="*/ 68 h 43200"/>
                <a:gd name="T4" fmla="*/ 6 w 22798"/>
                <a:gd name="T5" fmla="*/ 34 h 43200"/>
                <a:gd name="T6" fmla="*/ 0 60000 65536"/>
                <a:gd name="T7" fmla="*/ 0 60000 65536"/>
                <a:gd name="T8" fmla="*/ 0 60000 65536"/>
                <a:gd name="T9" fmla="*/ 0 w 22798"/>
                <a:gd name="T10" fmla="*/ 0 h 43200"/>
                <a:gd name="T11" fmla="*/ 22798 w 22798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98" h="43200" fill="none" extrusionOk="0">
                  <a:moveTo>
                    <a:pt x="1197" y="0"/>
                  </a:moveTo>
                  <a:cubicBezTo>
                    <a:pt x="13127" y="0"/>
                    <a:pt x="22798" y="9670"/>
                    <a:pt x="22798" y="21600"/>
                  </a:cubicBezTo>
                  <a:cubicBezTo>
                    <a:pt x="22798" y="33529"/>
                    <a:pt x="13127" y="43200"/>
                    <a:pt x="1198" y="43200"/>
                  </a:cubicBezTo>
                  <a:cubicBezTo>
                    <a:pt x="798" y="43200"/>
                    <a:pt x="398" y="43188"/>
                    <a:pt x="0" y="43166"/>
                  </a:cubicBezTo>
                </a:path>
                <a:path w="22798" h="43200" stroke="0" extrusionOk="0">
                  <a:moveTo>
                    <a:pt x="1197" y="0"/>
                  </a:moveTo>
                  <a:cubicBezTo>
                    <a:pt x="13127" y="0"/>
                    <a:pt x="22798" y="9670"/>
                    <a:pt x="22798" y="21600"/>
                  </a:cubicBezTo>
                  <a:cubicBezTo>
                    <a:pt x="22798" y="33529"/>
                    <a:pt x="13127" y="43200"/>
                    <a:pt x="1198" y="43200"/>
                  </a:cubicBezTo>
                  <a:cubicBezTo>
                    <a:pt x="798" y="43200"/>
                    <a:pt x="398" y="43188"/>
                    <a:pt x="0" y="43166"/>
                  </a:cubicBezTo>
                  <a:lnTo>
                    <a:pt x="1198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Arc 138"/>
            <p:cNvSpPr>
              <a:spLocks/>
            </p:cNvSpPr>
            <p:nvPr/>
          </p:nvSpPr>
          <p:spPr bwMode="auto">
            <a:xfrm flipH="1">
              <a:off x="4492" y="3573"/>
              <a:ext cx="109" cy="171"/>
            </a:xfrm>
            <a:custGeom>
              <a:avLst/>
              <a:gdLst>
                <a:gd name="T0" fmla="*/ 6 w 22798"/>
                <a:gd name="T1" fmla="*/ 0 h 43200"/>
                <a:gd name="T2" fmla="*/ 0 w 22798"/>
                <a:gd name="T3" fmla="*/ 171 h 43200"/>
                <a:gd name="T4" fmla="*/ 6 w 22798"/>
                <a:gd name="T5" fmla="*/ 86 h 43200"/>
                <a:gd name="T6" fmla="*/ 0 60000 65536"/>
                <a:gd name="T7" fmla="*/ 0 60000 65536"/>
                <a:gd name="T8" fmla="*/ 0 60000 65536"/>
                <a:gd name="T9" fmla="*/ 0 w 22798"/>
                <a:gd name="T10" fmla="*/ 0 h 43200"/>
                <a:gd name="T11" fmla="*/ 22798 w 22798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98" h="43200" fill="none" extrusionOk="0">
                  <a:moveTo>
                    <a:pt x="1197" y="0"/>
                  </a:moveTo>
                  <a:cubicBezTo>
                    <a:pt x="13127" y="0"/>
                    <a:pt x="22798" y="9670"/>
                    <a:pt x="22798" y="21600"/>
                  </a:cubicBezTo>
                  <a:cubicBezTo>
                    <a:pt x="22798" y="33529"/>
                    <a:pt x="13127" y="43200"/>
                    <a:pt x="1198" y="43200"/>
                  </a:cubicBezTo>
                  <a:cubicBezTo>
                    <a:pt x="798" y="43200"/>
                    <a:pt x="398" y="43188"/>
                    <a:pt x="0" y="43166"/>
                  </a:cubicBezTo>
                </a:path>
                <a:path w="22798" h="43200" stroke="0" extrusionOk="0">
                  <a:moveTo>
                    <a:pt x="1197" y="0"/>
                  </a:moveTo>
                  <a:cubicBezTo>
                    <a:pt x="13127" y="0"/>
                    <a:pt x="22798" y="9670"/>
                    <a:pt x="22798" y="21600"/>
                  </a:cubicBezTo>
                  <a:cubicBezTo>
                    <a:pt x="22798" y="33529"/>
                    <a:pt x="13127" y="43200"/>
                    <a:pt x="1198" y="43200"/>
                  </a:cubicBezTo>
                  <a:cubicBezTo>
                    <a:pt x="798" y="43200"/>
                    <a:pt x="398" y="43188"/>
                    <a:pt x="0" y="43166"/>
                  </a:cubicBezTo>
                  <a:lnTo>
                    <a:pt x="1198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5259" name="Object 139"/>
          <p:cNvGraphicFramePr>
            <a:graphicFrameLocks noChangeAspect="1"/>
          </p:cNvGraphicFramePr>
          <p:nvPr/>
        </p:nvGraphicFramePr>
        <p:xfrm>
          <a:off x="2133600" y="4953000"/>
          <a:ext cx="1122363" cy="873125"/>
        </p:xfrm>
        <a:graphic>
          <a:graphicData uri="http://schemas.openxmlformats.org/presentationml/2006/ole">
            <p:oleObj spid="_x0000_s135177" name="Equation" r:id="rId7" imgW="583947" imgH="457002" progId="Equation.3">
              <p:embed/>
            </p:oleObj>
          </a:graphicData>
        </a:graphic>
      </p:graphicFrame>
      <p:sp>
        <p:nvSpPr>
          <p:cNvPr id="1041" name="Text Box 140"/>
          <p:cNvSpPr txBox="1">
            <a:spLocks noChangeArrowheads="1"/>
          </p:cNvSpPr>
          <p:nvPr/>
        </p:nvSpPr>
        <p:spPr bwMode="auto">
          <a:xfrm>
            <a:off x="1219200" y="54864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L</a:t>
            </a:r>
            <a:endParaRPr lang="en-US" baseline="-25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42" name="Line 141"/>
          <p:cNvSpPr>
            <a:spLocks noChangeShapeType="1"/>
          </p:cNvSpPr>
          <p:nvPr/>
        </p:nvSpPr>
        <p:spPr bwMode="auto">
          <a:xfrm>
            <a:off x="533400" y="2819400"/>
            <a:ext cx="30480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43" name="Line 142"/>
          <p:cNvSpPr>
            <a:spLocks noChangeShapeType="1"/>
          </p:cNvSpPr>
          <p:nvPr/>
        </p:nvSpPr>
        <p:spPr bwMode="auto">
          <a:xfrm>
            <a:off x="533400" y="3733800"/>
            <a:ext cx="30480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44" name="Line 143"/>
          <p:cNvSpPr>
            <a:spLocks noChangeShapeType="1"/>
          </p:cNvSpPr>
          <p:nvPr/>
        </p:nvSpPr>
        <p:spPr bwMode="auto">
          <a:xfrm>
            <a:off x="533400" y="4800600"/>
            <a:ext cx="30480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CBFE4-2EDE-411A-AE9F-49F067CBBBC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Solving for the Current (</a:t>
            </a:r>
            <a:r>
              <a:rPr lang="en-US" sz="3200" i="1" dirty="0">
                <a:solidFill>
                  <a:srgbClr val="FF0000"/>
                </a:solidFill>
              </a:rPr>
              <a:t>t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  <a:sym typeface="Symbol" pitchFamily="18" charset="2"/>
              </a:rPr>
              <a:t> </a:t>
            </a:r>
            <a:r>
              <a:rPr lang="en-US" sz="3200" dirty="0">
                <a:solidFill>
                  <a:srgbClr val="FF0000"/>
                </a:solidFill>
              </a:rPr>
              <a:t>0)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9144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For t &gt; 0, the circuit reduces to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Applying </a:t>
            </a:r>
            <a:r>
              <a:rPr lang="en-US" sz="2400" dirty="0"/>
              <a:t>KVL to the LR circuit yields first-order D.E.:</a:t>
            </a:r>
          </a:p>
          <a:p>
            <a:pPr>
              <a:buNone/>
            </a:pPr>
            <a:r>
              <a:rPr lang="en-US" sz="2400" dirty="0" smtClean="0"/>
              <a:t>    L </a:t>
            </a:r>
            <a:r>
              <a:rPr lang="en-US" sz="2400" dirty="0" err="1" smtClean="0"/>
              <a:t>di</a:t>
            </a:r>
            <a:r>
              <a:rPr lang="en-US" sz="2400" dirty="0" smtClean="0"/>
              <a:t>/</a:t>
            </a:r>
            <a:r>
              <a:rPr lang="en-US" sz="2400" dirty="0" err="1" smtClean="0"/>
              <a:t>dt</a:t>
            </a:r>
            <a:r>
              <a:rPr lang="en-US" sz="2400" dirty="0" smtClean="0"/>
              <a:t> + </a:t>
            </a:r>
            <a:r>
              <a:rPr lang="en-US" sz="2400" dirty="0" err="1" smtClean="0"/>
              <a:t>iR</a:t>
            </a:r>
            <a:r>
              <a:rPr lang="en-US" sz="2400" dirty="0" smtClean="0"/>
              <a:t> = 0</a:t>
            </a:r>
            <a:endParaRPr lang="en-US" sz="2400" dirty="0"/>
          </a:p>
          <a:p>
            <a:pPr>
              <a:buNone/>
            </a:pPr>
            <a:r>
              <a:rPr lang="en-US" sz="2400" dirty="0" smtClean="0"/>
              <a:t>    L[</a:t>
            </a:r>
            <a:r>
              <a:rPr lang="en-US" sz="2400" dirty="0" err="1" smtClean="0"/>
              <a:t>sI</a:t>
            </a:r>
            <a:r>
              <a:rPr lang="en-US" sz="2400" dirty="0" smtClean="0"/>
              <a:t>(s) – I(0-)] +RI(s) = 0</a:t>
            </a:r>
          </a:p>
          <a:p>
            <a:pPr>
              <a:buNone/>
            </a:pPr>
            <a:r>
              <a:rPr lang="en-US" sz="2400" dirty="0" smtClean="0"/>
              <a:t>    I(s) = I(0-)*L/(R+Ls)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Solution: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 rot="-5400000">
            <a:off x="4724400" y="2286000"/>
            <a:ext cx="1676400" cy="152400"/>
            <a:chOff x="1680" y="2880"/>
            <a:chExt cx="1056" cy="9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016" y="2880"/>
              <a:ext cx="96" cy="96"/>
              <a:chOff x="2016" y="2880"/>
              <a:chExt cx="96" cy="96"/>
            </a:xfrm>
          </p:grpSpPr>
          <p:sp>
            <p:nvSpPr>
              <p:cNvPr id="9222" name="Arc 6"/>
              <p:cNvSpPr>
                <a:spLocks/>
              </p:cNvSpPr>
              <p:nvPr/>
            </p:nvSpPr>
            <p:spPr bwMode="auto">
              <a:xfrm flipV="1">
                <a:off x="2064" y="2880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3" name="Arc 7"/>
              <p:cNvSpPr>
                <a:spLocks/>
              </p:cNvSpPr>
              <p:nvPr/>
            </p:nvSpPr>
            <p:spPr bwMode="auto">
              <a:xfrm flipH="1" flipV="1">
                <a:off x="2016" y="2880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112" y="2880"/>
              <a:ext cx="96" cy="96"/>
              <a:chOff x="2016" y="2880"/>
              <a:chExt cx="96" cy="96"/>
            </a:xfrm>
          </p:grpSpPr>
          <p:sp>
            <p:nvSpPr>
              <p:cNvPr id="9225" name="Arc 9"/>
              <p:cNvSpPr>
                <a:spLocks/>
              </p:cNvSpPr>
              <p:nvPr/>
            </p:nvSpPr>
            <p:spPr bwMode="auto">
              <a:xfrm flipV="1">
                <a:off x="2064" y="2880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6" name="Arc 10"/>
              <p:cNvSpPr>
                <a:spLocks/>
              </p:cNvSpPr>
              <p:nvPr/>
            </p:nvSpPr>
            <p:spPr bwMode="auto">
              <a:xfrm flipH="1" flipV="1">
                <a:off x="2016" y="2880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208" y="2880"/>
              <a:ext cx="96" cy="96"/>
              <a:chOff x="2016" y="2880"/>
              <a:chExt cx="96" cy="96"/>
            </a:xfrm>
          </p:grpSpPr>
          <p:sp>
            <p:nvSpPr>
              <p:cNvPr id="9228" name="Arc 12"/>
              <p:cNvSpPr>
                <a:spLocks/>
              </p:cNvSpPr>
              <p:nvPr/>
            </p:nvSpPr>
            <p:spPr bwMode="auto">
              <a:xfrm flipV="1">
                <a:off x="2064" y="2880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9" name="Arc 13"/>
              <p:cNvSpPr>
                <a:spLocks/>
              </p:cNvSpPr>
              <p:nvPr/>
            </p:nvSpPr>
            <p:spPr bwMode="auto">
              <a:xfrm flipH="1" flipV="1">
                <a:off x="2016" y="2880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304" y="2880"/>
              <a:ext cx="96" cy="96"/>
              <a:chOff x="2016" y="2880"/>
              <a:chExt cx="96" cy="96"/>
            </a:xfrm>
          </p:grpSpPr>
          <p:sp>
            <p:nvSpPr>
              <p:cNvPr id="9231" name="Arc 15"/>
              <p:cNvSpPr>
                <a:spLocks/>
              </p:cNvSpPr>
              <p:nvPr/>
            </p:nvSpPr>
            <p:spPr bwMode="auto">
              <a:xfrm flipV="1">
                <a:off x="2064" y="2880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2" name="Arc 16"/>
              <p:cNvSpPr>
                <a:spLocks/>
              </p:cNvSpPr>
              <p:nvPr/>
            </p:nvSpPr>
            <p:spPr bwMode="auto">
              <a:xfrm flipH="1" flipV="1">
                <a:off x="2016" y="2880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>
              <a:off x="1680" y="28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Line 18"/>
            <p:cNvSpPr>
              <a:spLocks noChangeShapeType="1"/>
            </p:cNvSpPr>
            <p:nvPr/>
          </p:nvSpPr>
          <p:spPr bwMode="auto">
            <a:xfrm>
              <a:off x="2400" y="28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35" name="Oval 19"/>
          <p:cNvSpPr>
            <a:spLocks noChangeArrowheads="1"/>
          </p:cNvSpPr>
          <p:nvPr/>
        </p:nvSpPr>
        <p:spPr bwMode="auto">
          <a:xfrm>
            <a:off x="2209800" y="20574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 flipV="1">
            <a:off x="2514600" y="26670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5116513" y="2133600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i="1"/>
              <a:t>L</a:t>
            </a:r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 flipV="1">
            <a:off x="2514600" y="15240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>
            <a:off x="2514600" y="3200400"/>
            <a:ext cx="42830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6553200" y="1524000"/>
            <a:ext cx="457200" cy="1676400"/>
            <a:chOff x="2736" y="2400"/>
            <a:chExt cx="288" cy="1056"/>
          </a:xfrm>
        </p:grpSpPr>
        <p:sp>
          <p:nvSpPr>
            <p:cNvPr id="9241" name="Line 25"/>
            <p:cNvSpPr>
              <a:spLocks noChangeShapeType="1"/>
            </p:cNvSpPr>
            <p:nvPr/>
          </p:nvSpPr>
          <p:spPr bwMode="auto">
            <a:xfrm rot="16200000" flipV="1">
              <a:off x="2784" y="2975"/>
              <a:ext cx="4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42" name="Line 26"/>
            <p:cNvSpPr>
              <a:spLocks noChangeShapeType="1"/>
            </p:cNvSpPr>
            <p:nvPr/>
          </p:nvSpPr>
          <p:spPr bwMode="auto">
            <a:xfrm rot="16200000">
              <a:off x="2856" y="2855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43" name="Line 27"/>
            <p:cNvSpPr>
              <a:spLocks noChangeShapeType="1"/>
            </p:cNvSpPr>
            <p:nvPr/>
          </p:nvSpPr>
          <p:spPr bwMode="auto">
            <a:xfrm rot="16200000">
              <a:off x="2856" y="2760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44" name="Line 28"/>
            <p:cNvSpPr>
              <a:spLocks noChangeShapeType="1"/>
            </p:cNvSpPr>
            <p:nvPr/>
          </p:nvSpPr>
          <p:spPr bwMode="auto">
            <a:xfrm rot="16200000" flipV="1">
              <a:off x="2856" y="2807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45" name="Line 29"/>
            <p:cNvSpPr>
              <a:spLocks noChangeShapeType="1"/>
            </p:cNvSpPr>
            <p:nvPr/>
          </p:nvSpPr>
          <p:spPr bwMode="auto">
            <a:xfrm rot="16200000">
              <a:off x="2856" y="2663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Line 30"/>
            <p:cNvSpPr>
              <a:spLocks noChangeShapeType="1"/>
            </p:cNvSpPr>
            <p:nvPr/>
          </p:nvSpPr>
          <p:spPr bwMode="auto">
            <a:xfrm rot="16200000" flipV="1">
              <a:off x="2856" y="2711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47" name="Line 31"/>
            <p:cNvSpPr>
              <a:spLocks noChangeShapeType="1"/>
            </p:cNvSpPr>
            <p:nvPr/>
          </p:nvSpPr>
          <p:spPr bwMode="auto">
            <a:xfrm rot="16200000" flipV="1">
              <a:off x="2928" y="2687"/>
              <a:ext cx="4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48" name="Line 32"/>
            <p:cNvSpPr>
              <a:spLocks noChangeShapeType="1"/>
            </p:cNvSpPr>
            <p:nvPr/>
          </p:nvSpPr>
          <p:spPr bwMode="auto">
            <a:xfrm rot="16200000">
              <a:off x="2712" y="2568"/>
              <a:ext cx="3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49" name="Line 33"/>
            <p:cNvSpPr>
              <a:spLocks noChangeShapeType="1"/>
            </p:cNvSpPr>
            <p:nvPr/>
          </p:nvSpPr>
          <p:spPr bwMode="auto">
            <a:xfrm rot="16200000">
              <a:off x="2687" y="3264"/>
              <a:ext cx="3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50" name="Line 34"/>
          <p:cNvSpPr>
            <a:spLocks noChangeShapeType="1"/>
          </p:cNvSpPr>
          <p:nvPr/>
        </p:nvSpPr>
        <p:spPr bwMode="auto">
          <a:xfrm>
            <a:off x="2498725" y="213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3570288" y="1524000"/>
            <a:ext cx="457200" cy="1676400"/>
            <a:chOff x="2736" y="2400"/>
            <a:chExt cx="288" cy="1056"/>
          </a:xfrm>
        </p:grpSpPr>
        <p:sp>
          <p:nvSpPr>
            <p:cNvPr id="9252" name="Line 36"/>
            <p:cNvSpPr>
              <a:spLocks noChangeShapeType="1"/>
            </p:cNvSpPr>
            <p:nvPr/>
          </p:nvSpPr>
          <p:spPr bwMode="auto">
            <a:xfrm rot="16200000" flipV="1">
              <a:off x="2784" y="2975"/>
              <a:ext cx="4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53" name="Line 37"/>
            <p:cNvSpPr>
              <a:spLocks noChangeShapeType="1"/>
            </p:cNvSpPr>
            <p:nvPr/>
          </p:nvSpPr>
          <p:spPr bwMode="auto">
            <a:xfrm rot="16200000">
              <a:off x="2856" y="2855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Line 38"/>
            <p:cNvSpPr>
              <a:spLocks noChangeShapeType="1"/>
            </p:cNvSpPr>
            <p:nvPr/>
          </p:nvSpPr>
          <p:spPr bwMode="auto">
            <a:xfrm rot="16200000">
              <a:off x="2856" y="2760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55" name="Line 39"/>
            <p:cNvSpPr>
              <a:spLocks noChangeShapeType="1"/>
            </p:cNvSpPr>
            <p:nvPr/>
          </p:nvSpPr>
          <p:spPr bwMode="auto">
            <a:xfrm rot="16200000" flipV="1">
              <a:off x="2856" y="2807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56" name="Line 40"/>
            <p:cNvSpPr>
              <a:spLocks noChangeShapeType="1"/>
            </p:cNvSpPr>
            <p:nvPr/>
          </p:nvSpPr>
          <p:spPr bwMode="auto">
            <a:xfrm rot="16200000">
              <a:off x="2856" y="2663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57" name="Line 41"/>
            <p:cNvSpPr>
              <a:spLocks noChangeShapeType="1"/>
            </p:cNvSpPr>
            <p:nvPr/>
          </p:nvSpPr>
          <p:spPr bwMode="auto">
            <a:xfrm rot="16200000" flipV="1">
              <a:off x="2856" y="2711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58" name="Line 42"/>
            <p:cNvSpPr>
              <a:spLocks noChangeShapeType="1"/>
            </p:cNvSpPr>
            <p:nvPr/>
          </p:nvSpPr>
          <p:spPr bwMode="auto">
            <a:xfrm rot="16200000" flipV="1">
              <a:off x="2928" y="2687"/>
              <a:ext cx="4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59" name="Line 43"/>
            <p:cNvSpPr>
              <a:spLocks noChangeShapeType="1"/>
            </p:cNvSpPr>
            <p:nvPr/>
          </p:nvSpPr>
          <p:spPr bwMode="auto">
            <a:xfrm rot="16200000">
              <a:off x="2712" y="2568"/>
              <a:ext cx="3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60" name="Line 44"/>
            <p:cNvSpPr>
              <a:spLocks noChangeShapeType="1"/>
            </p:cNvSpPr>
            <p:nvPr/>
          </p:nvSpPr>
          <p:spPr bwMode="auto">
            <a:xfrm rot="16200000">
              <a:off x="2687" y="3264"/>
              <a:ext cx="3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61" name="Text Box 45"/>
          <p:cNvSpPr txBox="1">
            <a:spLocks noChangeArrowheads="1"/>
          </p:cNvSpPr>
          <p:nvPr/>
        </p:nvSpPr>
        <p:spPr bwMode="auto">
          <a:xfrm>
            <a:off x="3967163" y="2133600"/>
            <a:ext cx="528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i="1"/>
              <a:t>R</a:t>
            </a:r>
            <a:r>
              <a:rPr lang="en-US" sz="2400" b="1" i="1" baseline="-25000"/>
              <a:t>o</a:t>
            </a:r>
            <a:endParaRPr lang="en-US" sz="2400" b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62" name="Text Box 46"/>
          <p:cNvSpPr txBox="1">
            <a:spLocks noChangeArrowheads="1"/>
          </p:cNvSpPr>
          <p:nvPr/>
        </p:nvSpPr>
        <p:spPr bwMode="auto">
          <a:xfrm>
            <a:off x="6157913" y="21336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i="1"/>
              <a:t>R</a:t>
            </a:r>
            <a:endParaRPr lang="en-US" sz="2400" b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63" name="Text Box 47"/>
          <p:cNvSpPr txBox="1">
            <a:spLocks noChangeArrowheads="1"/>
          </p:cNvSpPr>
          <p:nvPr/>
        </p:nvSpPr>
        <p:spPr bwMode="auto">
          <a:xfrm>
            <a:off x="1817688" y="2133600"/>
            <a:ext cx="392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i="1"/>
              <a:t>I</a:t>
            </a:r>
            <a:r>
              <a:rPr lang="en-US" sz="2400" b="1" i="1" baseline="-25000"/>
              <a:t>o</a:t>
            </a:r>
            <a:endParaRPr lang="en-US" sz="2400" b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64" name="Line 48"/>
          <p:cNvSpPr>
            <a:spLocks noChangeShapeType="1"/>
          </p:cNvSpPr>
          <p:nvPr/>
        </p:nvSpPr>
        <p:spPr bwMode="auto">
          <a:xfrm>
            <a:off x="2514600" y="15240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65" name="Line 49"/>
          <p:cNvSpPr>
            <a:spLocks noChangeShapeType="1"/>
          </p:cNvSpPr>
          <p:nvPr/>
        </p:nvSpPr>
        <p:spPr bwMode="auto">
          <a:xfrm>
            <a:off x="5486400" y="15240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66" name="Text Box 50"/>
          <p:cNvSpPr txBox="1">
            <a:spLocks noChangeArrowheads="1"/>
          </p:cNvSpPr>
          <p:nvPr/>
        </p:nvSpPr>
        <p:spPr bwMode="auto">
          <a:xfrm>
            <a:off x="5791200" y="15240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i="1">
                <a:solidFill>
                  <a:srgbClr val="FF0000"/>
                </a:solidFill>
                <a:latin typeface="Times New Roman" pitchFamily="18" charset="0"/>
              </a:rPr>
              <a:t>i</a:t>
            </a:r>
            <a:endParaRPr 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67" name="Line 51"/>
          <p:cNvSpPr>
            <a:spLocks noChangeShapeType="1"/>
          </p:cNvSpPr>
          <p:nvPr/>
        </p:nvSpPr>
        <p:spPr bwMode="auto">
          <a:xfrm flipH="1">
            <a:off x="6019800" y="1752600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lg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68" name="Text Box 52"/>
          <p:cNvSpPr txBox="1">
            <a:spLocks noChangeArrowheads="1"/>
          </p:cNvSpPr>
          <p:nvPr/>
        </p:nvSpPr>
        <p:spPr bwMode="auto">
          <a:xfrm>
            <a:off x="7086600" y="1524000"/>
            <a:ext cx="355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+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b="1" i="1">
                <a:solidFill>
                  <a:srgbClr val="FF0000"/>
                </a:solidFill>
                <a:latin typeface="Times New Roman" pitchFamily="18" charset="0"/>
              </a:rPr>
              <a:t>v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graphicFrame>
        <p:nvGraphicFramePr>
          <p:cNvPr id="9269" name="Object 53"/>
          <p:cNvGraphicFramePr>
            <a:graphicFrameLocks noGrp="1" noChangeAspect="1"/>
          </p:cNvGraphicFramePr>
          <p:nvPr>
            <p:ph sz="half" idx="2"/>
          </p:nvPr>
        </p:nvGraphicFramePr>
        <p:xfrm>
          <a:off x="2362200" y="5270500"/>
          <a:ext cx="3124200" cy="609600"/>
        </p:xfrm>
        <a:graphic>
          <a:graphicData uri="http://schemas.openxmlformats.org/presentationml/2006/ole">
            <p:oleObj spid="_x0000_s136195" name="Equation" r:id="rId3" imgW="1016000" imgH="228600" progId="Equation.3">
              <p:embed/>
            </p:oleObj>
          </a:graphicData>
        </a:graphic>
      </p:graphicFrame>
      <p:sp>
        <p:nvSpPr>
          <p:cNvPr id="9270" name="Text Box 54"/>
          <p:cNvSpPr txBox="1">
            <a:spLocks noChangeArrowheads="1"/>
          </p:cNvSpPr>
          <p:nvPr/>
        </p:nvSpPr>
        <p:spPr bwMode="auto">
          <a:xfrm>
            <a:off x="5410200" y="5257800"/>
            <a:ext cx="1620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latin typeface="Times New Roman" pitchFamily="18" charset="0"/>
              </a:rPr>
              <a:t> </a:t>
            </a:r>
            <a:r>
              <a:rPr lang="en-US" sz="2800" b="1">
                <a:latin typeface="Times New Roman" pitchFamily="18" charset="0"/>
              </a:rPr>
              <a:t>= </a:t>
            </a:r>
            <a:r>
              <a:rPr lang="en-US" sz="2800" i="1">
                <a:latin typeface="Times New Roman" pitchFamily="18" charset="0"/>
              </a:rPr>
              <a:t>I</a:t>
            </a:r>
            <a:r>
              <a:rPr lang="en-US" sz="2800" i="1" baseline="-25000">
                <a:latin typeface="Times New Roman" pitchFamily="18" charset="0"/>
              </a:rPr>
              <a:t>0</a:t>
            </a:r>
            <a:r>
              <a:rPr lang="en-US" sz="2800" i="1">
                <a:latin typeface="Times New Roman" pitchFamily="18" charset="0"/>
              </a:rPr>
              <a:t>e</a:t>
            </a:r>
            <a:r>
              <a:rPr lang="en-US" sz="2800" i="1" baseline="30000">
                <a:latin typeface="Times New Roman" pitchFamily="18" charset="0"/>
              </a:rPr>
              <a:t>-(R/L)t</a:t>
            </a:r>
          </a:p>
        </p:txBody>
      </p:sp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4C2E-65F6-454E-A430-9B642D1FC49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Solving for the Voltage (</a:t>
            </a:r>
            <a:r>
              <a:rPr lang="en-US" sz="4000" i="1" dirty="0">
                <a:solidFill>
                  <a:srgbClr val="FF0000"/>
                </a:solidFill>
              </a:rPr>
              <a:t>t</a:t>
            </a:r>
            <a:r>
              <a:rPr lang="en-US" sz="4000" dirty="0">
                <a:solidFill>
                  <a:srgbClr val="FF0000"/>
                </a:solidFill>
              </a:rPr>
              <a:t> &gt; 0)</a:t>
            </a:r>
          </a:p>
        </p:txBody>
      </p:sp>
      <p:graphicFrame>
        <p:nvGraphicFramePr>
          <p:cNvPr id="1024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649913" y="1731963"/>
          <a:ext cx="2286000" cy="523875"/>
        </p:xfrm>
        <a:graphic>
          <a:graphicData uri="http://schemas.openxmlformats.org/presentationml/2006/ole">
            <p:oleObj spid="_x0000_s137219" name="Equation" r:id="rId3" imgW="914400" imgH="241300" progId="Equation.3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 rot="-5400000">
            <a:off x="4572000" y="2590800"/>
            <a:ext cx="1676400" cy="152400"/>
            <a:chOff x="1680" y="2880"/>
            <a:chExt cx="1056" cy="96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016" y="2880"/>
              <a:ext cx="96" cy="96"/>
              <a:chOff x="2016" y="2880"/>
              <a:chExt cx="96" cy="96"/>
            </a:xfrm>
          </p:grpSpPr>
          <p:sp>
            <p:nvSpPr>
              <p:cNvPr id="10247" name="Arc 7"/>
              <p:cNvSpPr>
                <a:spLocks/>
              </p:cNvSpPr>
              <p:nvPr/>
            </p:nvSpPr>
            <p:spPr bwMode="auto">
              <a:xfrm flipV="1">
                <a:off x="2064" y="2880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8" name="Arc 8"/>
              <p:cNvSpPr>
                <a:spLocks/>
              </p:cNvSpPr>
              <p:nvPr/>
            </p:nvSpPr>
            <p:spPr bwMode="auto">
              <a:xfrm flipH="1" flipV="1">
                <a:off x="2016" y="2880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2112" y="2880"/>
              <a:ext cx="96" cy="96"/>
              <a:chOff x="2016" y="2880"/>
              <a:chExt cx="96" cy="96"/>
            </a:xfrm>
          </p:grpSpPr>
          <p:sp>
            <p:nvSpPr>
              <p:cNvPr id="10250" name="Arc 10"/>
              <p:cNvSpPr>
                <a:spLocks/>
              </p:cNvSpPr>
              <p:nvPr/>
            </p:nvSpPr>
            <p:spPr bwMode="auto">
              <a:xfrm flipV="1">
                <a:off x="2064" y="2880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1" name="Arc 11"/>
              <p:cNvSpPr>
                <a:spLocks/>
              </p:cNvSpPr>
              <p:nvPr/>
            </p:nvSpPr>
            <p:spPr bwMode="auto">
              <a:xfrm flipH="1" flipV="1">
                <a:off x="2016" y="2880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2208" y="2880"/>
              <a:ext cx="96" cy="96"/>
              <a:chOff x="2016" y="2880"/>
              <a:chExt cx="96" cy="96"/>
            </a:xfrm>
          </p:grpSpPr>
          <p:sp>
            <p:nvSpPr>
              <p:cNvPr id="10253" name="Arc 13"/>
              <p:cNvSpPr>
                <a:spLocks/>
              </p:cNvSpPr>
              <p:nvPr/>
            </p:nvSpPr>
            <p:spPr bwMode="auto">
              <a:xfrm flipV="1">
                <a:off x="2064" y="2880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4" name="Arc 14"/>
              <p:cNvSpPr>
                <a:spLocks/>
              </p:cNvSpPr>
              <p:nvPr/>
            </p:nvSpPr>
            <p:spPr bwMode="auto">
              <a:xfrm flipH="1" flipV="1">
                <a:off x="2016" y="2880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304" y="2880"/>
              <a:ext cx="96" cy="96"/>
              <a:chOff x="2016" y="2880"/>
              <a:chExt cx="96" cy="96"/>
            </a:xfrm>
          </p:grpSpPr>
          <p:sp>
            <p:nvSpPr>
              <p:cNvPr id="10256" name="Arc 16"/>
              <p:cNvSpPr>
                <a:spLocks/>
              </p:cNvSpPr>
              <p:nvPr/>
            </p:nvSpPr>
            <p:spPr bwMode="auto">
              <a:xfrm flipV="1">
                <a:off x="2064" y="2880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7" name="Arc 17"/>
              <p:cNvSpPr>
                <a:spLocks/>
              </p:cNvSpPr>
              <p:nvPr/>
            </p:nvSpPr>
            <p:spPr bwMode="auto">
              <a:xfrm flipH="1" flipV="1">
                <a:off x="2016" y="2880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58" name="Line 18"/>
            <p:cNvSpPr>
              <a:spLocks noChangeShapeType="1"/>
            </p:cNvSpPr>
            <p:nvPr/>
          </p:nvSpPr>
          <p:spPr bwMode="auto">
            <a:xfrm>
              <a:off x="1680" y="28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auto">
            <a:xfrm>
              <a:off x="2400" y="28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60" name="Oval 20"/>
          <p:cNvSpPr>
            <a:spLocks noChangeArrowheads="1"/>
          </p:cNvSpPr>
          <p:nvPr/>
        </p:nvSpPr>
        <p:spPr bwMode="auto">
          <a:xfrm>
            <a:off x="2068513" y="23622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 flipV="1">
            <a:off x="2373313" y="2971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4975225" y="24384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i="1"/>
              <a:t>L</a:t>
            </a:r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 flipV="1">
            <a:off x="2373313" y="1828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2357438" y="3505200"/>
            <a:ext cx="42830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6411913" y="1828800"/>
            <a:ext cx="457200" cy="1676400"/>
            <a:chOff x="2736" y="2400"/>
            <a:chExt cx="288" cy="1056"/>
          </a:xfrm>
        </p:grpSpPr>
        <p:sp>
          <p:nvSpPr>
            <p:cNvPr id="10266" name="Line 26"/>
            <p:cNvSpPr>
              <a:spLocks noChangeShapeType="1"/>
            </p:cNvSpPr>
            <p:nvPr/>
          </p:nvSpPr>
          <p:spPr bwMode="auto">
            <a:xfrm rot="16200000" flipV="1">
              <a:off x="2784" y="2975"/>
              <a:ext cx="4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67" name="Line 27"/>
            <p:cNvSpPr>
              <a:spLocks noChangeShapeType="1"/>
            </p:cNvSpPr>
            <p:nvPr/>
          </p:nvSpPr>
          <p:spPr bwMode="auto">
            <a:xfrm rot="16200000">
              <a:off x="2856" y="2855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68" name="Line 28"/>
            <p:cNvSpPr>
              <a:spLocks noChangeShapeType="1"/>
            </p:cNvSpPr>
            <p:nvPr/>
          </p:nvSpPr>
          <p:spPr bwMode="auto">
            <a:xfrm rot="16200000">
              <a:off x="2856" y="2760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69" name="Line 29"/>
            <p:cNvSpPr>
              <a:spLocks noChangeShapeType="1"/>
            </p:cNvSpPr>
            <p:nvPr/>
          </p:nvSpPr>
          <p:spPr bwMode="auto">
            <a:xfrm rot="16200000" flipV="1">
              <a:off x="2856" y="2807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70" name="Line 30"/>
            <p:cNvSpPr>
              <a:spLocks noChangeShapeType="1"/>
            </p:cNvSpPr>
            <p:nvPr/>
          </p:nvSpPr>
          <p:spPr bwMode="auto">
            <a:xfrm rot="16200000">
              <a:off x="2856" y="2663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Line 31"/>
            <p:cNvSpPr>
              <a:spLocks noChangeShapeType="1"/>
            </p:cNvSpPr>
            <p:nvPr/>
          </p:nvSpPr>
          <p:spPr bwMode="auto">
            <a:xfrm rot="16200000" flipV="1">
              <a:off x="2856" y="2711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72" name="Line 32"/>
            <p:cNvSpPr>
              <a:spLocks noChangeShapeType="1"/>
            </p:cNvSpPr>
            <p:nvPr/>
          </p:nvSpPr>
          <p:spPr bwMode="auto">
            <a:xfrm rot="16200000" flipV="1">
              <a:off x="2928" y="2687"/>
              <a:ext cx="4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73" name="Line 33"/>
            <p:cNvSpPr>
              <a:spLocks noChangeShapeType="1"/>
            </p:cNvSpPr>
            <p:nvPr/>
          </p:nvSpPr>
          <p:spPr bwMode="auto">
            <a:xfrm rot="16200000">
              <a:off x="2712" y="2568"/>
              <a:ext cx="3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74" name="Line 34"/>
            <p:cNvSpPr>
              <a:spLocks noChangeShapeType="1"/>
            </p:cNvSpPr>
            <p:nvPr/>
          </p:nvSpPr>
          <p:spPr bwMode="auto">
            <a:xfrm rot="16200000">
              <a:off x="2687" y="3264"/>
              <a:ext cx="3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5" name="Line 35"/>
          <p:cNvSpPr>
            <a:spLocks noChangeShapeType="1"/>
          </p:cNvSpPr>
          <p:nvPr/>
        </p:nvSpPr>
        <p:spPr bwMode="auto">
          <a:xfrm>
            <a:off x="2357438" y="2438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3429000" y="1828800"/>
            <a:ext cx="457200" cy="1676400"/>
            <a:chOff x="2736" y="2400"/>
            <a:chExt cx="288" cy="1056"/>
          </a:xfrm>
        </p:grpSpPr>
        <p:sp>
          <p:nvSpPr>
            <p:cNvPr id="10277" name="Line 37"/>
            <p:cNvSpPr>
              <a:spLocks noChangeShapeType="1"/>
            </p:cNvSpPr>
            <p:nvPr/>
          </p:nvSpPr>
          <p:spPr bwMode="auto">
            <a:xfrm rot="16200000" flipV="1">
              <a:off x="2784" y="2975"/>
              <a:ext cx="4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78" name="Line 38"/>
            <p:cNvSpPr>
              <a:spLocks noChangeShapeType="1"/>
            </p:cNvSpPr>
            <p:nvPr/>
          </p:nvSpPr>
          <p:spPr bwMode="auto">
            <a:xfrm rot="16200000">
              <a:off x="2856" y="2855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79" name="Line 39"/>
            <p:cNvSpPr>
              <a:spLocks noChangeShapeType="1"/>
            </p:cNvSpPr>
            <p:nvPr/>
          </p:nvSpPr>
          <p:spPr bwMode="auto">
            <a:xfrm rot="16200000">
              <a:off x="2856" y="2760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80" name="Line 40"/>
            <p:cNvSpPr>
              <a:spLocks noChangeShapeType="1"/>
            </p:cNvSpPr>
            <p:nvPr/>
          </p:nvSpPr>
          <p:spPr bwMode="auto">
            <a:xfrm rot="16200000" flipV="1">
              <a:off x="2856" y="2807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81" name="Line 41"/>
            <p:cNvSpPr>
              <a:spLocks noChangeShapeType="1"/>
            </p:cNvSpPr>
            <p:nvPr/>
          </p:nvSpPr>
          <p:spPr bwMode="auto">
            <a:xfrm rot="16200000">
              <a:off x="2856" y="2663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82" name="Line 42"/>
            <p:cNvSpPr>
              <a:spLocks noChangeShapeType="1"/>
            </p:cNvSpPr>
            <p:nvPr/>
          </p:nvSpPr>
          <p:spPr bwMode="auto">
            <a:xfrm rot="16200000" flipV="1">
              <a:off x="2856" y="2711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83" name="Line 43"/>
            <p:cNvSpPr>
              <a:spLocks noChangeShapeType="1"/>
            </p:cNvSpPr>
            <p:nvPr/>
          </p:nvSpPr>
          <p:spPr bwMode="auto">
            <a:xfrm rot="16200000" flipV="1">
              <a:off x="2928" y="2687"/>
              <a:ext cx="4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84" name="Line 44"/>
            <p:cNvSpPr>
              <a:spLocks noChangeShapeType="1"/>
            </p:cNvSpPr>
            <p:nvPr/>
          </p:nvSpPr>
          <p:spPr bwMode="auto">
            <a:xfrm rot="16200000">
              <a:off x="2712" y="2568"/>
              <a:ext cx="3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85" name="Line 45"/>
            <p:cNvSpPr>
              <a:spLocks noChangeShapeType="1"/>
            </p:cNvSpPr>
            <p:nvPr/>
          </p:nvSpPr>
          <p:spPr bwMode="auto">
            <a:xfrm rot="16200000">
              <a:off x="2687" y="3264"/>
              <a:ext cx="3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86" name="Text Box 46"/>
          <p:cNvSpPr txBox="1">
            <a:spLocks noChangeArrowheads="1"/>
          </p:cNvSpPr>
          <p:nvPr/>
        </p:nvSpPr>
        <p:spPr bwMode="auto">
          <a:xfrm>
            <a:off x="3825875" y="2438400"/>
            <a:ext cx="52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i="1"/>
              <a:t>R</a:t>
            </a:r>
            <a:r>
              <a:rPr lang="en-US" sz="2400" b="1" i="1" baseline="-25000"/>
              <a:t>o</a:t>
            </a:r>
            <a:endParaRPr lang="en-US" sz="2400" b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87" name="Text Box 47"/>
          <p:cNvSpPr txBox="1">
            <a:spLocks noChangeArrowheads="1"/>
          </p:cNvSpPr>
          <p:nvPr/>
        </p:nvSpPr>
        <p:spPr bwMode="auto">
          <a:xfrm>
            <a:off x="6016625" y="2438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i="1"/>
              <a:t>R</a:t>
            </a:r>
            <a:endParaRPr lang="en-US" sz="2400" b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88" name="Text Box 48"/>
          <p:cNvSpPr txBox="1">
            <a:spLocks noChangeArrowheads="1"/>
          </p:cNvSpPr>
          <p:nvPr/>
        </p:nvSpPr>
        <p:spPr bwMode="auto">
          <a:xfrm>
            <a:off x="1676400" y="2438400"/>
            <a:ext cx="392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i="1"/>
              <a:t>I</a:t>
            </a:r>
            <a:r>
              <a:rPr lang="en-US" sz="2400" b="1" i="1" baseline="-25000"/>
              <a:t>o</a:t>
            </a:r>
            <a:endParaRPr lang="en-US" sz="2400" b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89" name="Line 49"/>
          <p:cNvSpPr>
            <a:spLocks noChangeShapeType="1"/>
          </p:cNvSpPr>
          <p:nvPr/>
        </p:nvSpPr>
        <p:spPr bwMode="auto">
          <a:xfrm>
            <a:off x="2373313" y="18288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0" name="Line 50"/>
          <p:cNvSpPr>
            <a:spLocks noChangeShapeType="1"/>
          </p:cNvSpPr>
          <p:nvPr/>
        </p:nvSpPr>
        <p:spPr bwMode="auto">
          <a:xfrm>
            <a:off x="5345113" y="18288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1" name="Line 51"/>
          <p:cNvSpPr>
            <a:spLocks noChangeShapeType="1"/>
          </p:cNvSpPr>
          <p:nvPr/>
        </p:nvSpPr>
        <p:spPr bwMode="auto">
          <a:xfrm flipH="1">
            <a:off x="5802313" y="1676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sm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2" name="Text Box 52"/>
          <p:cNvSpPr txBox="1">
            <a:spLocks noChangeArrowheads="1"/>
          </p:cNvSpPr>
          <p:nvPr/>
        </p:nvSpPr>
        <p:spPr bwMode="auto">
          <a:xfrm>
            <a:off x="6945313" y="1828800"/>
            <a:ext cx="355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+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b="1" i="1">
                <a:solidFill>
                  <a:srgbClr val="FF0000"/>
                </a:solidFill>
                <a:latin typeface="Times New Roman" pitchFamily="18" charset="0"/>
              </a:rPr>
              <a:t>v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10293" name="AutoShape 53"/>
          <p:cNvSpPr>
            <a:spLocks noChangeAspect="1" noChangeArrowheads="1" noTextEdit="1"/>
          </p:cNvSpPr>
          <p:nvPr/>
        </p:nvSpPr>
        <p:spPr bwMode="auto">
          <a:xfrm>
            <a:off x="838200" y="3962400"/>
            <a:ext cx="56388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6" name="Rectangle 56"/>
          <p:cNvSpPr>
            <a:spLocks noChangeArrowheads="1"/>
          </p:cNvSpPr>
          <p:nvPr/>
        </p:nvSpPr>
        <p:spPr bwMode="auto">
          <a:xfrm>
            <a:off x="4924425" y="5076825"/>
            <a:ext cx="4683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500" i="1">
                <a:solidFill>
                  <a:srgbClr val="000000"/>
                </a:solidFill>
                <a:latin typeface="Times New Roman" pitchFamily="18" charset="0"/>
              </a:rPr>
              <a:t>Re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0297" name="Rectangle 57"/>
          <p:cNvSpPr>
            <a:spLocks noChangeArrowheads="1"/>
          </p:cNvSpPr>
          <p:nvPr/>
        </p:nvSpPr>
        <p:spPr bwMode="auto">
          <a:xfrm>
            <a:off x="4578350" y="5076825"/>
            <a:ext cx="1476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500" i="1">
                <a:solidFill>
                  <a:srgbClr val="000000"/>
                </a:solidFill>
                <a:latin typeface="Times New Roman" pitchFamily="18" charset="0"/>
              </a:rPr>
              <a:t>I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0298" name="Rectangle 58"/>
          <p:cNvSpPr>
            <a:spLocks noChangeArrowheads="1"/>
          </p:cNvSpPr>
          <p:nvPr/>
        </p:nvSpPr>
        <p:spPr bwMode="auto">
          <a:xfrm>
            <a:off x="3708400" y="5076825"/>
            <a:ext cx="3952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500" i="1">
                <a:solidFill>
                  <a:srgbClr val="000000"/>
                </a:solidFill>
                <a:latin typeface="Times New Roman" pitchFamily="18" charset="0"/>
              </a:rPr>
              <a:t>iR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0299" name="Rectangle 59"/>
          <p:cNvSpPr>
            <a:spLocks noChangeArrowheads="1"/>
          </p:cNvSpPr>
          <p:nvPr/>
        </p:nvSpPr>
        <p:spPr bwMode="auto">
          <a:xfrm>
            <a:off x="2971800" y="5076825"/>
            <a:ext cx="1238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500" i="1">
                <a:solidFill>
                  <a:srgbClr val="000000"/>
                </a:solidFill>
                <a:latin typeface="Times New Roman" pitchFamily="18" charset="0"/>
              </a:rPr>
              <a:t>t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0300" name="Rectangle 60"/>
          <p:cNvSpPr>
            <a:spLocks noChangeArrowheads="1"/>
          </p:cNvSpPr>
          <p:nvPr/>
        </p:nvSpPr>
        <p:spPr bwMode="auto">
          <a:xfrm>
            <a:off x="2616200" y="5076825"/>
            <a:ext cx="1968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500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0301" name="Rectangle 61"/>
          <p:cNvSpPr>
            <a:spLocks noChangeArrowheads="1"/>
          </p:cNvSpPr>
          <p:nvPr/>
        </p:nvSpPr>
        <p:spPr bwMode="auto">
          <a:xfrm>
            <a:off x="1503363" y="5076825"/>
            <a:ext cx="1238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500" i="1">
                <a:solidFill>
                  <a:srgbClr val="000000"/>
                </a:solidFill>
                <a:latin typeface="Times New Roman" pitchFamily="18" charset="0"/>
              </a:rPr>
              <a:t>t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0303" name="Rectangle 63"/>
          <p:cNvSpPr>
            <a:spLocks noChangeArrowheads="1"/>
          </p:cNvSpPr>
          <p:nvPr/>
        </p:nvSpPr>
        <p:spPr bwMode="auto">
          <a:xfrm>
            <a:off x="6261100" y="5041900"/>
            <a:ext cx="746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100" i="1">
                <a:solidFill>
                  <a:srgbClr val="000000"/>
                </a:solidFill>
                <a:latin typeface="Times New Roman" pitchFamily="18" charset="0"/>
              </a:rPr>
              <a:t>t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0304" name="Rectangle 64"/>
          <p:cNvSpPr>
            <a:spLocks noChangeArrowheads="1"/>
          </p:cNvSpPr>
          <p:nvPr/>
        </p:nvSpPr>
        <p:spPr bwMode="auto">
          <a:xfrm>
            <a:off x="5997575" y="5041900"/>
            <a:ext cx="14763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100" i="1">
                <a:solidFill>
                  <a:srgbClr val="000000"/>
                </a:solidFill>
                <a:latin typeface="Times New Roman" pitchFamily="18" charset="0"/>
              </a:rPr>
              <a:t>L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0305" name="Rectangle 65"/>
          <p:cNvSpPr>
            <a:spLocks noChangeArrowheads="1"/>
          </p:cNvSpPr>
          <p:nvPr/>
        </p:nvSpPr>
        <p:spPr bwMode="auto">
          <a:xfrm>
            <a:off x="5683250" y="5041900"/>
            <a:ext cx="1635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100" i="1">
                <a:solidFill>
                  <a:srgbClr val="000000"/>
                </a:solidFill>
                <a:latin typeface="Times New Roman" pitchFamily="18" charset="0"/>
              </a:rPr>
              <a:t>R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0306" name="Rectangle 66"/>
          <p:cNvSpPr>
            <a:spLocks noChangeArrowheads="1"/>
          </p:cNvSpPr>
          <p:nvPr/>
        </p:nvSpPr>
        <p:spPr bwMode="auto">
          <a:xfrm>
            <a:off x="4754563" y="5353050"/>
            <a:ext cx="1333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100" i="1">
                <a:solidFill>
                  <a:srgbClr val="000000"/>
                </a:solidFill>
                <a:latin typeface="Times New Roman" pitchFamily="18" charset="0"/>
              </a:rPr>
              <a:t>o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0309" name="Rectangle 69"/>
          <p:cNvSpPr>
            <a:spLocks noChangeArrowheads="1"/>
          </p:cNvSpPr>
          <p:nvPr/>
        </p:nvSpPr>
        <p:spPr bwMode="auto">
          <a:xfrm>
            <a:off x="4216400" y="5026025"/>
            <a:ext cx="2444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5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0310" name="Rectangle 70"/>
          <p:cNvSpPr>
            <a:spLocks noChangeArrowheads="1"/>
          </p:cNvSpPr>
          <p:nvPr/>
        </p:nvSpPr>
        <p:spPr bwMode="auto">
          <a:xfrm>
            <a:off x="3375025" y="5026025"/>
            <a:ext cx="2444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5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0311" name="Rectangle 71"/>
          <p:cNvSpPr>
            <a:spLocks noChangeArrowheads="1"/>
          </p:cNvSpPr>
          <p:nvPr/>
        </p:nvSpPr>
        <p:spPr bwMode="auto">
          <a:xfrm>
            <a:off x="1754188" y="5026025"/>
            <a:ext cx="2444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500">
                <a:solidFill>
                  <a:srgbClr val="000000"/>
                </a:solidFill>
                <a:latin typeface="Symbol" pitchFamily="18" charset="2"/>
              </a:rPr>
              <a:t>&gt;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0314" name="Rectangle 74"/>
          <p:cNvSpPr>
            <a:spLocks noChangeArrowheads="1"/>
          </p:cNvSpPr>
          <p:nvPr/>
        </p:nvSpPr>
        <p:spPr bwMode="auto">
          <a:xfrm>
            <a:off x="5414963" y="5013325"/>
            <a:ext cx="1460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100">
                <a:solidFill>
                  <a:srgbClr val="000000"/>
                </a:solidFill>
                <a:latin typeface="Symbol" pitchFamily="18" charset="2"/>
              </a:rPr>
              <a:t>-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0319" name="Rectangle 79"/>
          <p:cNvSpPr>
            <a:spLocks noChangeArrowheads="1"/>
          </p:cNvSpPr>
          <p:nvPr/>
        </p:nvSpPr>
        <p:spPr bwMode="auto">
          <a:xfrm>
            <a:off x="2428875" y="5811838"/>
            <a:ext cx="2222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500">
                <a:solidFill>
                  <a:srgbClr val="000000"/>
                </a:solidFill>
                <a:latin typeface="Times New Roman" pitchFamily="18" charset="0"/>
              </a:rPr>
              <a:t>  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0320" name="Rectangle 80"/>
          <p:cNvSpPr>
            <a:spLocks noChangeArrowheads="1"/>
          </p:cNvSpPr>
          <p:nvPr/>
        </p:nvSpPr>
        <p:spPr bwMode="auto">
          <a:xfrm>
            <a:off x="912813" y="5811838"/>
            <a:ext cx="11112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500">
                <a:solidFill>
                  <a:srgbClr val="000000"/>
                </a:solidFill>
                <a:latin typeface="Times New Roman" pitchFamily="18" charset="0"/>
              </a:rPr>
              <a:t>          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0321" name="Rectangle 81"/>
          <p:cNvSpPr>
            <a:spLocks noChangeArrowheads="1"/>
          </p:cNvSpPr>
          <p:nvPr/>
        </p:nvSpPr>
        <p:spPr bwMode="auto">
          <a:xfrm>
            <a:off x="3124200" y="5076825"/>
            <a:ext cx="1476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5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sz="2800" dirty="0">
              <a:latin typeface="Times New Roman" pitchFamily="18" charset="0"/>
            </a:endParaRPr>
          </a:p>
        </p:txBody>
      </p:sp>
      <p:sp>
        <p:nvSpPr>
          <p:cNvPr id="10322" name="Rectangle 82"/>
          <p:cNvSpPr>
            <a:spLocks noChangeArrowheads="1"/>
          </p:cNvSpPr>
          <p:nvPr/>
        </p:nvSpPr>
        <p:spPr bwMode="auto">
          <a:xfrm>
            <a:off x="2825750" y="5076825"/>
            <a:ext cx="1476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500">
                <a:solidFill>
                  <a:srgbClr val="000000"/>
                </a:solidFill>
                <a:latin typeface="Times New Roman" pitchFamily="18" charset="0"/>
              </a:rPr>
              <a:t>(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0323" name="Rectangle 83"/>
          <p:cNvSpPr>
            <a:spLocks noChangeArrowheads="1"/>
          </p:cNvSpPr>
          <p:nvPr/>
        </p:nvSpPr>
        <p:spPr bwMode="auto">
          <a:xfrm>
            <a:off x="2408238" y="5076825"/>
            <a:ext cx="2222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500">
                <a:solidFill>
                  <a:srgbClr val="000000"/>
                </a:solidFill>
                <a:latin typeface="Times New Roman" pitchFamily="18" charset="0"/>
              </a:rPr>
              <a:t>  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0324" name="Rectangle 84"/>
          <p:cNvSpPr>
            <a:spLocks noChangeArrowheads="1"/>
          </p:cNvSpPr>
          <p:nvPr/>
        </p:nvSpPr>
        <p:spPr bwMode="auto">
          <a:xfrm>
            <a:off x="2095500" y="5076825"/>
            <a:ext cx="3333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500">
                <a:solidFill>
                  <a:srgbClr val="000000"/>
                </a:solidFill>
                <a:latin typeface="Times New Roman" pitchFamily="18" charset="0"/>
              </a:rPr>
              <a:t>0,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0325" name="Rectangle 85"/>
          <p:cNvSpPr>
            <a:spLocks noChangeArrowheads="1"/>
          </p:cNvSpPr>
          <p:nvPr/>
        </p:nvSpPr>
        <p:spPr bwMode="auto">
          <a:xfrm>
            <a:off x="898525" y="5076825"/>
            <a:ext cx="6286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500">
                <a:solidFill>
                  <a:srgbClr val="000000"/>
                </a:solidFill>
                <a:latin typeface="Times New Roman" pitchFamily="18" charset="0"/>
              </a:rPr>
              <a:t>for 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0330" name="Rectangle 90"/>
          <p:cNvSpPr>
            <a:spLocks noChangeArrowheads="1"/>
          </p:cNvSpPr>
          <p:nvPr/>
        </p:nvSpPr>
        <p:spPr bwMode="auto">
          <a:xfrm>
            <a:off x="6161088" y="5040313"/>
            <a:ext cx="889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10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0331" name="Rectangle 91"/>
          <p:cNvSpPr>
            <a:spLocks noChangeArrowheads="1"/>
          </p:cNvSpPr>
          <p:nvPr/>
        </p:nvSpPr>
        <p:spPr bwMode="auto">
          <a:xfrm>
            <a:off x="5878513" y="5040313"/>
            <a:ext cx="7461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100">
                <a:solidFill>
                  <a:srgbClr val="000000"/>
                </a:solidFill>
                <a:latin typeface="Times New Roman" pitchFamily="18" charset="0"/>
              </a:rPr>
              <a:t>/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0332" name="Rectangle 92"/>
          <p:cNvSpPr>
            <a:spLocks noChangeArrowheads="1"/>
          </p:cNvSpPr>
          <p:nvPr/>
        </p:nvSpPr>
        <p:spPr bwMode="auto">
          <a:xfrm>
            <a:off x="5567363" y="5040313"/>
            <a:ext cx="889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100">
                <a:solidFill>
                  <a:srgbClr val="000000"/>
                </a:solidFill>
                <a:latin typeface="Times New Roman" pitchFamily="18" charset="0"/>
              </a:rPr>
              <a:t>(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95" name="Slide Number Placeholder 55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3CBFE4-2EDE-411A-AE9F-49F067CBBBC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89C1-95E1-4E5E-B4A5-5DC99A48A9D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Time Constant </a:t>
            </a:r>
            <a:r>
              <a:rPr lang="en-US" dirty="0">
                <a:solidFill>
                  <a:srgbClr val="FF0000"/>
                </a:solidFill>
                <a:latin typeface="Symbol" pitchFamily="18" charset="2"/>
              </a:rPr>
              <a:t>t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In the example, we found that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Define the </a:t>
            </a:r>
            <a:r>
              <a:rPr lang="en-US" sz="2800" b="1" i="1" dirty="0"/>
              <a:t>time constant</a:t>
            </a:r>
          </a:p>
          <a:p>
            <a:endParaRPr lang="en-US" sz="2800" dirty="0"/>
          </a:p>
          <a:p>
            <a:pPr lvl="1"/>
            <a:r>
              <a:rPr lang="en-US" dirty="0"/>
              <a:t>At </a:t>
            </a:r>
            <a:r>
              <a:rPr lang="en-US" i="1" dirty="0"/>
              <a:t>t</a:t>
            </a:r>
            <a:r>
              <a:rPr lang="en-US" dirty="0"/>
              <a:t> = </a:t>
            </a:r>
            <a:r>
              <a:rPr lang="en-US" dirty="0">
                <a:latin typeface="Symbol" pitchFamily="18" charset="2"/>
              </a:rPr>
              <a:t>t</a:t>
            </a:r>
            <a:r>
              <a:rPr lang="en-US" dirty="0"/>
              <a:t>, the </a:t>
            </a:r>
            <a:r>
              <a:rPr lang="en-US" dirty="0">
                <a:solidFill>
                  <a:srgbClr val="FF0000"/>
                </a:solidFill>
              </a:rPr>
              <a:t>current</a:t>
            </a:r>
            <a:r>
              <a:rPr lang="en-US" dirty="0"/>
              <a:t> has reduced to 1/</a:t>
            </a:r>
            <a:r>
              <a:rPr lang="en-US" i="1" dirty="0">
                <a:latin typeface="Times New Roman" pitchFamily="18" charset="0"/>
              </a:rPr>
              <a:t>e</a:t>
            </a:r>
            <a:r>
              <a:rPr lang="en-US" dirty="0"/>
              <a:t> (~0.37) of its initial value.</a:t>
            </a:r>
          </a:p>
          <a:p>
            <a:pPr lvl="1"/>
            <a:r>
              <a:rPr lang="en-US" dirty="0"/>
              <a:t>At </a:t>
            </a:r>
            <a:r>
              <a:rPr lang="en-US" i="1" dirty="0"/>
              <a:t>t</a:t>
            </a:r>
            <a:r>
              <a:rPr lang="en-US" dirty="0"/>
              <a:t> = 5</a:t>
            </a:r>
            <a:r>
              <a:rPr lang="en-US" dirty="0">
                <a:latin typeface="Symbol" pitchFamily="18" charset="2"/>
              </a:rPr>
              <a:t>t</a:t>
            </a:r>
            <a:r>
              <a:rPr lang="en-US" dirty="0"/>
              <a:t>, the </a:t>
            </a:r>
            <a:r>
              <a:rPr lang="en-US" dirty="0">
                <a:solidFill>
                  <a:srgbClr val="FF0000"/>
                </a:solidFill>
              </a:rPr>
              <a:t>current</a:t>
            </a:r>
            <a:r>
              <a:rPr lang="en-US" dirty="0"/>
              <a:t> has reduced to less than 1% of its initial value.</a:t>
            </a:r>
          </a:p>
        </p:txBody>
      </p:sp>
      <p:graphicFrame>
        <p:nvGraphicFramePr>
          <p:cNvPr id="11268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486400" y="3048000"/>
          <a:ext cx="1295400" cy="1090612"/>
        </p:xfrm>
        <a:graphic>
          <a:graphicData uri="http://schemas.openxmlformats.org/presentationml/2006/ole">
            <p:oleObj spid="_x0000_s138244" name="Equation" r:id="rId3" imgW="406048" imgH="393359" progId="Equation.3">
              <p:embed/>
            </p:oleObj>
          </a:graphicData>
        </a:graphic>
      </p:graphicFrame>
      <p:graphicFrame>
        <p:nvGraphicFramePr>
          <p:cNvPr id="11269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371600" y="2195513"/>
          <a:ext cx="6629400" cy="1106487"/>
        </p:xfrm>
        <a:graphic>
          <a:graphicData uri="http://schemas.openxmlformats.org/presentationml/2006/ole">
            <p:oleObj spid="_x0000_s138245" name="Equation" r:id="rId4" imgW="2374900" imgH="457200" progId="Equation.3">
              <p:embed/>
            </p:oleObj>
          </a:graphicData>
        </a:graphic>
      </p:graphicFrame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7239000" y="2895600"/>
            <a:ext cx="874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latin typeface="Times New Roman" pitchFamily="18" charset="0"/>
              </a:rPr>
              <a:t>(sec)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CBFE4-2EDE-411A-AE9F-49F067CBBBC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Capacitors and Stored Charge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" y="1763713"/>
            <a:ext cx="8751888" cy="490378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Current </a:t>
            </a:r>
            <a:r>
              <a:rPr lang="en-US" sz="2400" dirty="0"/>
              <a:t>doesn’t really “flow through” a capacitor.  No electrons can go through the insulator.</a:t>
            </a:r>
          </a:p>
          <a:p>
            <a:r>
              <a:rPr lang="en-US" sz="2400" dirty="0"/>
              <a:t>But, we </a:t>
            </a:r>
            <a:r>
              <a:rPr lang="en-US" sz="2400" b="1" dirty="0"/>
              <a:t>say</a:t>
            </a:r>
            <a:r>
              <a:rPr lang="en-US" sz="2400" dirty="0"/>
              <a:t> that current flows through a capacitor.  What we mean is that positive charge collects on one plate and leaves the other.</a:t>
            </a:r>
          </a:p>
          <a:p>
            <a:r>
              <a:rPr lang="en-US" sz="2400" dirty="0"/>
              <a:t>A capacitor stores charge.  </a:t>
            </a:r>
          </a:p>
          <a:p>
            <a:r>
              <a:rPr lang="en-US" sz="2400" dirty="0"/>
              <a:t>When a capacitor stores charge, it has </a:t>
            </a:r>
            <a:r>
              <a:rPr lang="en-US" sz="2400" b="1" dirty="0"/>
              <a:t>nonzero voltage</a:t>
            </a:r>
            <a:r>
              <a:rPr lang="en-US" sz="2400" dirty="0"/>
              <a:t>.  In this case, we say the capacitor is “</a:t>
            </a:r>
            <a:r>
              <a:rPr lang="en-US" sz="2400" b="1" dirty="0"/>
              <a:t>charged</a:t>
            </a:r>
            <a:r>
              <a:rPr lang="en-US" sz="2400" dirty="0"/>
              <a:t>”.  A capacitor with </a:t>
            </a:r>
            <a:r>
              <a:rPr lang="en-US" sz="2400" b="1" dirty="0"/>
              <a:t>zero voltage </a:t>
            </a:r>
            <a:r>
              <a:rPr lang="en-US" sz="2400" dirty="0"/>
              <a:t>has no charge differential, and we say it is “</a:t>
            </a:r>
            <a:r>
              <a:rPr lang="en-US" sz="2400" b="1" dirty="0"/>
              <a:t>discharged</a:t>
            </a:r>
            <a:r>
              <a:rPr lang="en-US" sz="2400" dirty="0"/>
              <a:t>”.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CBFE4-2EDE-411A-AE9F-49F067CBBBC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30000">
                                          <p:val>
                                            <p:strVal val="#ppt_h/2"/>
                                          </p:val>
                                        </p:tav>
                                        <p:tav tm="40000">
                                          <p:val>
                                            <p:strVal val="#ppt_h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"/>
                                          </p:val>
                                        </p:tav>
                                        <p:tav tm="60000">
                                          <p:val>
                                            <p:strVal val="#ppt_h"/>
                                          </p:val>
                                        </p:tav>
                                        <p:tav tm="69900">
                                          <p:val>
                                            <p:strVal val="#ppt_h/2"/>
                                          </p:val>
                                        </p:tav>
                                        <p:tav tm="8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5"/>
                                          </p:val>
                                        </p:tav>
                                        <p:tav tm="20000">
                                          <p:val>
                                            <p:strVal val="#ppt_y-.2"/>
                                          </p:val>
                                        </p:tav>
                                        <p:tav tm="30000">
                                          <p:val>
                                            <p:strVal val="#ppt_y"/>
                                          </p:val>
                                        </p:tav>
                                        <p:tav tm="40000">
                                          <p:val>
                                            <p:strVal val="#ppt_y-.15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6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69900">
                                          <p:val>
                                            <p:strVal val="#ppt_y"/>
                                          </p:val>
                                        </p:tav>
                                        <p:tav tm="8000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Capacitors in circuits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have a circuit with capacitors, you can use KVL and KCL, nodal analysis, etc.</a:t>
            </a:r>
          </a:p>
          <a:p>
            <a:r>
              <a:rPr lang="en-US" dirty="0"/>
              <a:t>The voltage across the capacitor is related to the current through it by a differential equation instead of Ohm’s law.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3200400" y="4343400"/>
          <a:ext cx="2286000" cy="1574800"/>
        </p:xfrm>
        <a:graphic>
          <a:graphicData uri="http://schemas.openxmlformats.org/presentationml/2006/ole">
            <p:oleObj spid="_x0000_s139267" name="Equation" r:id="rId3" imgW="571252" imgH="393529" progId="Equation.3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CBFE4-2EDE-411A-AE9F-49F067CBBBC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914400"/>
          </a:xfrm>
          <a:noFill/>
          <a:ln/>
        </p:spPr>
        <p:txBody>
          <a:bodyPr wrap="none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CAPACITORS</a:t>
            </a: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4267200" y="3657600"/>
          <a:ext cx="2057400" cy="963613"/>
        </p:xfrm>
        <a:graphic>
          <a:graphicData uri="http://schemas.openxmlformats.org/presentationml/2006/ole">
            <p:oleObj spid="_x0000_s140292" name="Equation" r:id="rId3" imgW="837836" imgH="393529" progId="Equation.3">
              <p:embed/>
            </p:oleObj>
          </a:graphicData>
        </a:graphic>
      </p:graphicFrame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819400" y="2895600"/>
            <a:ext cx="30353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capacitance is defined by</a:t>
            </a:r>
          </a:p>
          <a:p>
            <a:pPr eaLnBrk="0" hangingPunct="0">
              <a:spcBef>
                <a:spcPct val="50000"/>
              </a:spcBef>
            </a:pPr>
            <a:endParaRPr lang="en-US" sz="2000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146550" y="1628775"/>
            <a:ext cx="325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  <a:latin typeface="Times" pitchFamily="18" charset="0"/>
              </a:rPr>
              <a:t>C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667000" y="1873250"/>
            <a:ext cx="307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i(t)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82913" y="1806575"/>
            <a:ext cx="446087" cy="446088"/>
            <a:chOff x="1537" y="1641"/>
            <a:chExt cx="281" cy="281"/>
          </a:xfrm>
        </p:grpSpPr>
        <p:sp>
          <p:nvSpPr>
            <p:cNvPr id="15368" name="Oval 8"/>
            <p:cNvSpPr>
              <a:spLocks noChangeAspect="1" noChangeArrowheads="1"/>
            </p:cNvSpPr>
            <p:nvPr/>
          </p:nvSpPr>
          <p:spPr bwMode="auto">
            <a:xfrm>
              <a:off x="1537" y="1641"/>
              <a:ext cx="281" cy="2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9" name="Line 9"/>
            <p:cNvSpPr>
              <a:spLocks noChangeShapeType="1"/>
            </p:cNvSpPr>
            <p:nvPr/>
          </p:nvSpPr>
          <p:spPr bwMode="auto">
            <a:xfrm flipV="1">
              <a:off x="1680" y="1671"/>
              <a:ext cx="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3209925" y="1489075"/>
            <a:ext cx="981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4067175" y="1255713"/>
            <a:ext cx="449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| (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3209925" y="1487488"/>
            <a:ext cx="0" cy="319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3209925" y="2241550"/>
            <a:ext cx="0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3209925" y="2682875"/>
            <a:ext cx="2124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5334000" y="1487488"/>
            <a:ext cx="0" cy="1195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863975" y="914400"/>
            <a:ext cx="844550" cy="414338"/>
            <a:chOff x="1674" y="2688"/>
            <a:chExt cx="532" cy="261"/>
          </a:xfrm>
        </p:grpSpPr>
        <p:sp>
          <p:nvSpPr>
            <p:cNvPr id="15377" name="Rectangle 17"/>
            <p:cNvSpPr>
              <a:spLocks noChangeArrowheads="1"/>
            </p:cNvSpPr>
            <p:nvPr/>
          </p:nvSpPr>
          <p:spPr bwMode="auto">
            <a:xfrm>
              <a:off x="1880" y="2751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  <a:latin typeface="Times" pitchFamily="18" charset="0"/>
                </a:rPr>
                <a:t>V</a:t>
              </a:r>
              <a:r>
                <a:rPr lang="en-US" sz="2000" baseline="-25000">
                  <a:latin typeface="Times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1674" y="2688"/>
              <a:ext cx="532" cy="261"/>
              <a:chOff x="1674" y="1055"/>
              <a:chExt cx="532" cy="261"/>
            </a:xfrm>
          </p:grpSpPr>
          <p:sp>
            <p:nvSpPr>
              <p:cNvPr id="15379" name="Text Box 19"/>
              <p:cNvSpPr txBox="1">
                <a:spLocks noChangeArrowheads="1"/>
              </p:cNvSpPr>
              <p:nvPr/>
            </p:nvSpPr>
            <p:spPr bwMode="auto">
              <a:xfrm>
                <a:off x="1674" y="1066"/>
                <a:ext cx="20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itchFamily="18" charset="0"/>
                  </a:rPr>
                  <a:t>+</a:t>
                </a:r>
              </a:p>
            </p:txBody>
          </p:sp>
          <p:sp>
            <p:nvSpPr>
              <p:cNvPr id="15380" name="Text Box 20"/>
              <p:cNvSpPr txBox="1">
                <a:spLocks noChangeArrowheads="1"/>
              </p:cNvSpPr>
              <p:nvPr/>
            </p:nvSpPr>
            <p:spPr bwMode="auto">
              <a:xfrm>
                <a:off x="2002" y="1055"/>
                <a:ext cx="20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itchFamily="18" charset="0"/>
                    <a:sym typeface="Symbol" pitchFamily="18" charset="2"/>
                  </a:rPr>
                  <a:t></a:t>
                </a:r>
                <a:endParaRPr lang="en-US" sz="2000">
                  <a:latin typeface="Times New Roman" pitchFamily="18" charset="0"/>
                </a:endParaRPr>
              </a:p>
            </p:txBody>
          </p:sp>
        </p:grpSp>
      </p:grpSp>
      <p:sp>
        <p:nvSpPr>
          <p:cNvPr id="15381" name="Line 21"/>
          <p:cNvSpPr>
            <a:spLocks noChangeShapeType="1"/>
          </p:cNvSpPr>
          <p:nvPr/>
        </p:nvSpPr>
        <p:spPr bwMode="auto">
          <a:xfrm>
            <a:off x="4343400" y="1498600"/>
            <a:ext cx="985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5382" name="Object 22"/>
          <p:cNvGraphicFramePr>
            <a:graphicFrameLocks noChangeAspect="1"/>
          </p:cNvGraphicFramePr>
          <p:nvPr/>
        </p:nvGraphicFramePr>
        <p:xfrm>
          <a:off x="1447800" y="3505200"/>
          <a:ext cx="1447800" cy="996950"/>
        </p:xfrm>
        <a:graphic>
          <a:graphicData uri="http://schemas.openxmlformats.org/presentationml/2006/ole">
            <p:oleObj spid="_x0000_s140293" name="Equation" r:id="rId4" imgW="571252" imgH="393529" progId="Equation.3">
              <p:embed/>
            </p:oleObj>
          </a:graphicData>
        </a:graphic>
      </p:graphicFrame>
      <p:sp>
        <p:nvSpPr>
          <p:cNvPr id="25" name="Slide Number Placeholder 4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3CBFE4-2EDE-411A-AE9F-49F067CBBBC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042F-BECC-41FA-B617-E5B3929F32C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914400"/>
          </a:xfrm>
          <a:noFill/>
          <a:ln/>
        </p:spPr>
        <p:txBody>
          <a:bodyPr wrap="none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Charging a Capacitor with a constant current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2819400" y="2971800"/>
          <a:ext cx="1839913" cy="963613"/>
        </p:xfrm>
        <a:graphic>
          <a:graphicData uri="http://schemas.openxmlformats.org/presentationml/2006/ole">
            <p:oleObj spid="_x0000_s141317" name="Equation" r:id="rId3" imgW="748975" imgH="393529" progId="Equation.3">
              <p:embed/>
            </p:oleObj>
          </a:graphicData>
        </a:graphic>
      </p:graphicFrame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146550" y="1628775"/>
            <a:ext cx="325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  <a:latin typeface="Times" pitchFamily="18" charset="0"/>
              </a:rPr>
              <a:t>C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2667000" y="1873250"/>
            <a:ext cx="69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i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982913" y="1806575"/>
            <a:ext cx="446087" cy="446088"/>
            <a:chOff x="1537" y="1641"/>
            <a:chExt cx="281" cy="281"/>
          </a:xfrm>
        </p:grpSpPr>
        <p:sp>
          <p:nvSpPr>
            <p:cNvPr id="16391" name="Oval 7"/>
            <p:cNvSpPr>
              <a:spLocks noChangeAspect="1" noChangeArrowheads="1"/>
            </p:cNvSpPr>
            <p:nvPr/>
          </p:nvSpPr>
          <p:spPr bwMode="auto">
            <a:xfrm>
              <a:off x="1537" y="1641"/>
              <a:ext cx="281" cy="2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2" name="Line 8"/>
            <p:cNvSpPr>
              <a:spLocks noChangeShapeType="1"/>
            </p:cNvSpPr>
            <p:nvPr/>
          </p:nvSpPr>
          <p:spPr bwMode="auto">
            <a:xfrm flipV="1">
              <a:off x="1680" y="1671"/>
              <a:ext cx="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3209925" y="1489075"/>
            <a:ext cx="981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4067175" y="1255713"/>
            <a:ext cx="449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| (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3209925" y="1487488"/>
            <a:ext cx="0" cy="319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3209925" y="2241550"/>
            <a:ext cx="0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3209925" y="2682875"/>
            <a:ext cx="2124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5334000" y="1487488"/>
            <a:ext cx="0" cy="1195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4114800" y="990600"/>
            <a:ext cx="454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  <a:latin typeface="Times" pitchFamily="18" charset="0"/>
              </a:rPr>
              <a:t>V(t)</a:t>
            </a:r>
            <a:r>
              <a:rPr lang="en-US" sz="2000" baseline="-25000">
                <a:latin typeface="Times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3657600" y="990600"/>
            <a:ext cx="327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+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4724400" y="990600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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4343400" y="1498600"/>
            <a:ext cx="985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6403" name="Object 19"/>
          <p:cNvGraphicFramePr>
            <a:graphicFrameLocks noChangeAspect="1"/>
          </p:cNvGraphicFramePr>
          <p:nvPr/>
        </p:nvGraphicFramePr>
        <p:xfrm>
          <a:off x="2133600" y="3886200"/>
          <a:ext cx="3025775" cy="1182688"/>
        </p:xfrm>
        <a:graphic>
          <a:graphicData uri="http://schemas.openxmlformats.org/presentationml/2006/ole">
            <p:oleObj spid="_x0000_s141318" name="Equation" r:id="rId4" imgW="1231366" imgH="482391" progId="Equation.3">
              <p:embed/>
            </p:oleObj>
          </a:graphicData>
        </a:graphic>
      </p:graphicFrame>
      <p:graphicFrame>
        <p:nvGraphicFramePr>
          <p:cNvPr id="16404" name="Object 20"/>
          <p:cNvGraphicFramePr>
            <a:graphicFrameLocks noChangeAspect="1"/>
          </p:cNvGraphicFramePr>
          <p:nvPr/>
        </p:nvGraphicFramePr>
        <p:xfrm>
          <a:off x="2057400" y="5029200"/>
          <a:ext cx="3057525" cy="1182688"/>
        </p:xfrm>
        <a:graphic>
          <a:graphicData uri="http://schemas.openxmlformats.org/presentationml/2006/ole">
            <p:oleObj spid="_x0000_s141319" name="Equation" r:id="rId5" imgW="1244600" imgH="482600" progId="Equation.3">
              <p:embed/>
            </p:oleObj>
          </a:graphicData>
        </a:graphic>
      </p:graphicFrame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6400800" y="5562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 flipV="1">
            <a:off x="6400800" y="35814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 flipV="1">
            <a:off x="6400800" y="4495800"/>
            <a:ext cx="2209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7467600" y="5715000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5334000" y="4114800"/>
            <a:ext cx="920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voltage</a:t>
            </a:r>
          </a:p>
        </p:txBody>
      </p:sp>
      <p:sp>
        <p:nvSpPr>
          <p:cNvPr id="28" name="Slide Number Placeholder 4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3CBFE4-2EDE-411A-AE9F-49F067CBBBC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042F-BECC-41FA-B617-E5B3929F32C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Voltage </a:t>
            </a:r>
            <a:r>
              <a:rPr lang="en-US" sz="4000" dirty="0" err="1">
                <a:solidFill>
                  <a:srgbClr val="FF0000"/>
                </a:solidFill>
              </a:rPr>
              <a:t>vs</a:t>
            </a:r>
            <a:r>
              <a:rPr lang="en-US" sz="4000" dirty="0">
                <a:solidFill>
                  <a:srgbClr val="FF0000"/>
                </a:solidFill>
              </a:rPr>
              <a:t> time for an RC discharge</a:t>
            </a:r>
          </a:p>
        </p:txBody>
      </p:sp>
      <p:graphicFrame>
        <p:nvGraphicFramePr>
          <p:cNvPr id="18435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431925" y="1600200"/>
          <a:ext cx="6278563" cy="4525963"/>
        </p:xfrm>
        <a:graphic>
          <a:graphicData uri="http://schemas.openxmlformats.org/presentationml/2006/ole">
            <p:oleObj spid="_x0000_s142339" name="Chart" r:id="rId3" imgW="3686091" imgH="2657541" progId="Excel.Sheet.8">
              <p:embed/>
            </p:oleObj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41325" y="2398713"/>
            <a:ext cx="958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Voltage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410200" y="571500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6172200" y="5867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CBFE4-2EDE-411A-AE9F-49F067CBBBC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Consider the following circuit, for which the switch is closed for </a:t>
            </a:r>
            <a:r>
              <a:rPr lang="en-US" sz="2400" i="1" dirty="0"/>
              <a:t>t</a:t>
            </a:r>
            <a:r>
              <a:rPr lang="en-US" sz="2400" dirty="0"/>
              <a:t> &lt; 0, and then opened at </a:t>
            </a:r>
            <a:r>
              <a:rPr lang="en-US" sz="2400" i="1" dirty="0"/>
              <a:t>t</a:t>
            </a:r>
            <a:r>
              <a:rPr lang="en-US" sz="2400" dirty="0"/>
              <a:t> = 0: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>
              <a:buFontTx/>
              <a:buNone/>
            </a:pPr>
            <a:r>
              <a:rPr lang="en-US" sz="2400" b="1" u="sng" dirty="0">
                <a:solidFill>
                  <a:srgbClr val="FF0000"/>
                </a:solidFill>
              </a:rPr>
              <a:t>Notation</a:t>
            </a:r>
            <a:r>
              <a:rPr lang="en-US" sz="2400" b="1" dirty="0">
                <a:solidFill>
                  <a:srgbClr val="FF0000"/>
                </a:solidFill>
              </a:rPr>
              <a:t>:</a:t>
            </a:r>
          </a:p>
          <a:p>
            <a:pPr lvl="2">
              <a:buFontTx/>
              <a:buNone/>
            </a:pPr>
            <a:r>
              <a:rPr lang="en-US" sz="2200" dirty="0">
                <a:solidFill>
                  <a:srgbClr val="FF0000"/>
                </a:solidFill>
              </a:rPr>
              <a:t>0</a:t>
            </a:r>
            <a:r>
              <a:rPr lang="en-US" sz="2200" baseline="30000" dirty="0">
                <a:solidFill>
                  <a:srgbClr val="FF0000"/>
                </a:solidFill>
              </a:rPr>
              <a:t>–  </a:t>
            </a:r>
            <a:r>
              <a:rPr lang="en-US" sz="2200" dirty="0">
                <a:solidFill>
                  <a:srgbClr val="FF0000"/>
                </a:solidFill>
              </a:rPr>
              <a:t>is used to denote the time just prior to switching</a:t>
            </a:r>
          </a:p>
          <a:p>
            <a:pPr lvl="2">
              <a:buFontTx/>
              <a:buNone/>
            </a:pPr>
            <a:r>
              <a:rPr lang="en-US" sz="2200" dirty="0">
                <a:solidFill>
                  <a:srgbClr val="FF0000"/>
                </a:solidFill>
              </a:rPr>
              <a:t>0</a:t>
            </a:r>
            <a:r>
              <a:rPr lang="en-US" sz="2200" baseline="30000" dirty="0">
                <a:solidFill>
                  <a:srgbClr val="FF0000"/>
                </a:solidFill>
              </a:rPr>
              <a:t>+  </a:t>
            </a:r>
            <a:r>
              <a:rPr lang="en-US" sz="2200" dirty="0">
                <a:solidFill>
                  <a:srgbClr val="FF0000"/>
                </a:solidFill>
              </a:rPr>
              <a:t>is used to denote the time immediately after switching</a:t>
            </a:r>
            <a:endParaRPr lang="en-US" sz="2200" baseline="30000" dirty="0">
              <a:solidFill>
                <a:srgbClr val="FF0000"/>
              </a:solidFill>
            </a:endParaRPr>
          </a:p>
          <a:p>
            <a:r>
              <a:rPr lang="en-US" sz="2400" dirty="0"/>
              <a:t>The voltage on the capacitor at </a:t>
            </a:r>
            <a:r>
              <a:rPr lang="en-US" sz="2400" i="1" dirty="0"/>
              <a:t>t</a:t>
            </a:r>
            <a:r>
              <a:rPr lang="en-US" sz="2400" dirty="0"/>
              <a:t> = 0</a:t>
            </a:r>
            <a:r>
              <a:rPr lang="en-US" sz="2400" baseline="30000" dirty="0"/>
              <a:t>–</a:t>
            </a:r>
            <a:r>
              <a:rPr lang="en-US" sz="2400" dirty="0"/>
              <a:t> is </a:t>
            </a:r>
            <a:r>
              <a:rPr lang="en-US" sz="2400" b="1" i="1" dirty="0" smtClean="0"/>
              <a:t>V</a:t>
            </a:r>
            <a:r>
              <a:rPr lang="en-US" sz="2400" b="1" i="1" baseline="-25000" dirty="0" smtClean="0"/>
              <a:t>o </a:t>
            </a:r>
            <a:r>
              <a:rPr lang="en-US" sz="2400" b="1" i="1" dirty="0" smtClean="0"/>
              <a:t> as cap is open circuit  </a:t>
            </a:r>
            <a:endParaRPr lang="en-US" sz="2400" b="1" i="1" baseline="-250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Natural Response of an RC Circuit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540000" y="28194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 flipV="1">
            <a:off x="2844800" y="34290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4191000" y="31242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i="1"/>
              <a:t>C</a:t>
            </a:r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flipV="1">
            <a:off x="2844800" y="22860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2828925" y="3962400"/>
            <a:ext cx="3876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477000" y="2286000"/>
            <a:ext cx="457200" cy="1676400"/>
            <a:chOff x="2736" y="2400"/>
            <a:chExt cx="288" cy="1056"/>
          </a:xfrm>
        </p:grpSpPr>
        <p:sp>
          <p:nvSpPr>
            <p:cNvPr id="19466" name="Line 10"/>
            <p:cNvSpPr>
              <a:spLocks noChangeShapeType="1"/>
            </p:cNvSpPr>
            <p:nvPr/>
          </p:nvSpPr>
          <p:spPr bwMode="auto">
            <a:xfrm rot="16200000" flipV="1">
              <a:off x="2784" y="2975"/>
              <a:ext cx="4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67" name="Line 11"/>
            <p:cNvSpPr>
              <a:spLocks noChangeShapeType="1"/>
            </p:cNvSpPr>
            <p:nvPr/>
          </p:nvSpPr>
          <p:spPr bwMode="auto">
            <a:xfrm rot="16200000">
              <a:off x="2856" y="2855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 rot="16200000">
              <a:off x="2856" y="2760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 rot="16200000" flipV="1">
              <a:off x="2856" y="2807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70" name="Line 14"/>
            <p:cNvSpPr>
              <a:spLocks noChangeShapeType="1"/>
            </p:cNvSpPr>
            <p:nvPr/>
          </p:nvSpPr>
          <p:spPr bwMode="auto">
            <a:xfrm rot="16200000">
              <a:off x="2856" y="2663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71" name="Line 15"/>
            <p:cNvSpPr>
              <a:spLocks noChangeShapeType="1"/>
            </p:cNvSpPr>
            <p:nvPr/>
          </p:nvSpPr>
          <p:spPr bwMode="auto">
            <a:xfrm rot="16200000" flipV="1">
              <a:off x="2856" y="2711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72" name="Line 16"/>
            <p:cNvSpPr>
              <a:spLocks noChangeShapeType="1"/>
            </p:cNvSpPr>
            <p:nvPr/>
          </p:nvSpPr>
          <p:spPr bwMode="auto">
            <a:xfrm rot="16200000" flipV="1">
              <a:off x="2928" y="2687"/>
              <a:ext cx="4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Line 17"/>
            <p:cNvSpPr>
              <a:spLocks noChangeShapeType="1"/>
            </p:cNvSpPr>
            <p:nvPr/>
          </p:nvSpPr>
          <p:spPr bwMode="auto">
            <a:xfrm rot="16200000">
              <a:off x="2712" y="2568"/>
              <a:ext cx="3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Line 18"/>
            <p:cNvSpPr>
              <a:spLocks noChangeShapeType="1"/>
            </p:cNvSpPr>
            <p:nvPr/>
          </p:nvSpPr>
          <p:spPr bwMode="auto">
            <a:xfrm rot="16200000">
              <a:off x="2687" y="3264"/>
              <a:ext cx="3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3429000" y="2438400"/>
            <a:ext cx="52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i="1"/>
              <a:t>R</a:t>
            </a:r>
            <a:r>
              <a:rPr lang="en-US" sz="2400" b="1" i="1" baseline="-25000"/>
              <a:t>o</a:t>
            </a:r>
            <a:endParaRPr lang="en-US" sz="2400" b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6081713" y="28956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i="1"/>
              <a:t>R</a:t>
            </a:r>
            <a:endParaRPr lang="en-US" sz="2400" b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2089150" y="2895600"/>
            <a:ext cx="51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i="1"/>
              <a:t>V</a:t>
            </a:r>
            <a:r>
              <a:rPr lang="en-US" sz="2400" b="1" i="1" baseline="-25000"/>
              <a:t>o</a:t>
            </a:r>
            <a:endParaRPr lang="en-US" sz="2400" b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>
            <a:off x="5181600" y="228600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9" name="Line 23"/>
          <p:cNvSpPr>
            <a:spLocks noChangeShapeType="1"/>
          </p:cNvSpPr>
          <p:nvPr/>
        </p:nvSpPr>
        <p:spPr bwMode="auto">
          <a:xfrm>
            <a:off x="4495800" y="22860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80" name="Arc 24"/>
          <p:cNvSpPr>
            <a:spLocks/>
          </p:cNvSpPr>
          <p:nvPr/>
        </p:nvSpPr>
        <p:spPr bwMode="auto">
          <a:xfrm rot="17582335">
            <a:off x="4648200" y="2438400"/>
            <a:ext cx="304800" cy="457200"/>
          </a:xfrm>
          <a:custGeom>
            <a:avLst/>
            <a:gdLst>
              <a:gd name="G0" fmla="+- 0 0 0"/>
              <a:gd name="G1" fmla="+- 19490 0 0"/>
              <a:gd name="G2" fmla="+- 21600 0 0"/>
              <a:gd name="T0" fmla="*/ 9312 w 21600"/>
              <a:gd name="T1" fmla="*/ 0 h 19490"/>
              <a:gd name="T2" fmla="*/ 21600 w 21600"/>
              <a:gd name="T3" fmla="*/ 19490 h 19490"/>
              <a:gd name="T4" fmla="*/ 0 w 21600"/>
              <a:gd name="T5" fmla="*/ 19490 h 19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9490" fill="none" extrusionOk="0">
                <a:moveTo>
                  <a:pt x="9311" y="0"/>
                </a:moveTo>
                <a:cubicBezTo>
                  <a:pt x="16820" y="3587"/>
                  <a:pt x="21600" y="11168"/>
                  <a:pt x="21600" y="19490"/>
                </a:cubicBezTo>
              </a:path>
              <a:path w="21600" h="19490" stroke="0" extrusionOk="0">
                <a:moveTo>
                  <a:pt x="9311" y="0"/>
                </a:moveTo>
                <a:cubicBezTo>
                  <a:pt x="16820" y="3587"/>
                  <a:pt x="21600" y="11168"/>
                  <a:pt x="21600" y="19490"/>
                </a:cubicBezTo>
                <a:lnTo>
                  <a:pt x="0" y="1949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5029200" y="2362200"/>
            <a:ext cx="784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i="1"/>
              <a:t>t </a:t>
            </a:r>
            <a:r>
              <a:rPr lang="en-US" sz="2400"/>
              <a:t>= 0</a:t>
            </a:r>
          </a:p>
        </p:txBody>
      </p:sp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2667000" y="2819400"/>
            <a:ext cx="355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75000"/>
              </a:lnSpc>
            </a:pPr>
            <a:r>
              <a:rPr lang="en-US" sz="2400">
                <a:latin typeface="Times New Roman" pitchFamily="18" charset="0"/>
              </a:rPr>
              <a:t>+</a:t>
            </a:r>
          </a:p>
          <a:p>
            <a:pPr eaLnBrk="0" hangingPunct="0">
              <a:lnSpc>
                <a:spcPct val="7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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 rot="-5400000">
            <a:off x="3429000" y="1447800"/>
            <a:ext cx="457200" cy="1676400"/>
            <a:chOff x="2736" y="2400"/>
            <a:chExt cx="288" cy="1056"/>
          </a:xfrm>
        </p:grpSpPr>
        <p:sp>
          <p:nvSpPr>
            <p:cNvPr id="19484" name="Line 28"/>
            <p:cNvSpPr>
              <a:spLocks noChangeShapeType="1"/>
            </p:cNvSpPr>
            <p:nvPr/>
          </p:nvSpPr>
          <p:spPr bwMode="auto">
            <a:xfrm rot="16200000" flipV="1">
              <a:off x="2784" y="2975"/>
              <a:ext cx="4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85" name="Line 29"/>
            <p:cNvSpPr>
              <a:spLocks noChangeShapeType="1"/>
            </p:cNvSpPr>
            <p:nvPr/>
          </p:nvSpPr>
          <p:spPr bwMode="auto">
            <a:xfrm rot="16200000">
              <a:off x="2856" y="2855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86" name="Line 30"/>
            <p:cNvSpPr>
              <a:spLocks noChangeShapeType="1"/>
            </p:cNvSpPr>
            <p:nvPr/>
          </p:nvSpPr>
          <p:spPr bwMode="auto">
            <a:xfrm rot="16200000">
              <a:off x="2856" y="2760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87" name="Line 31"/>
            <p:cNvSpPr>
              <a:spLocks noChangeShapeType="1"/>
            </p:cNvSpPr>
            <p:nvPr/>
          </p:nvSpPr>
          <p:spPr bwMode="auto">
            <a:xfrm rot="16200000" flipV="1">
              <a:off x="2856" y="2807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88" name="Line 32"/>
            <p:cNvSpPr>
              <a:spLocks noChangeShapeType="1"/>
            </p:cNvSpPr>
            <p:nvPr/>
          </p:nvSpPr>
          <p:spPr bwMode="auto">
            <a:xfrm rot="16200000">
              <a:off x="2856" y="2663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89" name="Line 33"/>
            <p:cNvSpPr>
              <a:spLocks noChangeShapeType="1"/>
            </p:cNvSpPr>
            <p:nvPr/>
          </p:nvSpPr>
          <p:spPr bwMode="auto">
            <a:xfrm rot="16200000" flipV="1">
              <a:off x="2856" y="2711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90" name="Line 34"/>
            <p:cNvSpPr>
              <a:spLocks noChangeShapeType="1"/>
            </p:cNvSpPr>
            <p:nvPr/>
          </p:nvSpPr>
          <p:spPr bwMode="auto">
            <a:xfrm rot="16200000" flipV="1">
              <a:off x="2928" y="2687"/>
              <a:ext cx="4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91" name="Line 35"/>
            <p:cNvSpPr>
              <a:spLocks noChangeShapeType="1"/>
            </p:cNvSpPr>
            <p:nvPr/>
          </p:nvSpPr>
          <p:spPr bwMode="auto">
            <a:xfrm rot="16200000">
              <a:off x="2712" y="2568"/>
              <a:ext cx="3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92" name="Line 36"/>
            <p:cNvSpPr>
              <a:spLocks noChangeShapeType="1"/>
            </p:cNvSpPr>
            <p:nvPr/>
          </p:nvSpPr>
          <p:spPr bwMode="auto">
            <a:xfrm rot="16200000">
              <a:off x="2687" y="3264"/>
              <a:ext cx="3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4572000" y="3429000"/>
            <a:ext cx="609600" cy="76200"/>
            <a:chOff x="4896" y="2208"/>
            <a:chExt cx="384" cy="48"/>
          </a:xfrm>
        </p:grpSpPr>
        <p:sp>
          <p:nvSpPr>
            <p:cNvPr id="19494" name="Arc 38"/>
            <p:cNvSpPr>
              <a:spLocks/>
            </p:cNvSpPr>
            <p:nvPr/>
          </p:nvSpPr>
          <p:spPr bwMode="auto">
            <a:xfrm>
              <a:off x="5088" y="2208"/>
              <a:ext cx="192" cy="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5" name="Arc 39"/>
            <p:cNvSpPr>
              <a:spLocks/>
            </p:cNvSpPr>
            <p:nvPr/>
          </p:nvSpPr>
          <p:spPr bwMode="auto">
            <a:xfrm flipH="1">
              <a:off x="4896" y="2208"/>
              <a:ext cx="192" cy="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96" name="Line 40"/>
          <p:cNvSpPr>
            <a:spLocks noChangeShapeType="1"/>
          </p:cNvSpPr>
          <p:nvPr/>
        </p:nvSpPr>
        <p:spPr bwMode="auto">
          <a:xfrm>
            <a:off x="4572000" y="3276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97" name="Text Box 41"/>
          <p:cNvSpPr txBox="1">
            <a:spLocks noChangeArrowheads="1"/>
          </p:cNvSpPr>
          <p:nvPr/>
        </p:nvSpPr>
        <p:spPr bwMode="auto">
          <a:xfrm>
            <a:off x="5226050" y="2743200"/>
            <a:ext cx="3571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</a:p>
          <a:p>
            <a:pPr algn="ctr" eaLnBrk="0" hangingPunct="0"/>
            <a:r>
              <a:rPr lang="en-US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en-US" sz="2400" b="1" i="1" baseline="-25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0" hangingPunct="0"/>
            <a:r>
              <a:rPr lang="en-US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19498" name="Line 42"/>
          <p:cNvSpPr>
            <a:spLocks noChangeShapeType="1"/>
          </p:cNvSpPr>
          <p:nvPr/>
        </p:nvSpPr>
        <p:spPr bwMode="auto">
          <a:xfrm>
            <a:off x="4876800" y="2743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99" name="Oval 43"/>
          <p:cNvSpPr>
            <a:spLocks noChangeArrowheads="1"/>
          </p:cNvSpPr>
          <p:nvPr/>
        </p:nvSpPr>
        <p:spPr bwMode="auto">
          <a:xfrm>
            <a:off x="5105400" y="2209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00" name="Oval 44"/>
          <p:cNvSpPr>
            <a:spLocks noChangeArrowheads="1"/>
          </p:cNvSpPr>
          <p:nvPr/>
        </p:nvSpPr>
        <p:spPr bwMode="auto">
          <a:xfrm>
            <a:off x="4419600" y="2209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01" name="Line 45"/>
          <p:cNvSpPr>
            <a:spLocks noChangeShapeType="1"/>
          </p:cNvSpPr>
          <p:nvPr/>
        </p:nvSpPr>
        <p:spPr bwMode="auto">
          <a:xfrm>
            <a:off x="4876800" y="34290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CBFE4-2EDE-411A-AE9F-49F067CBBBC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Solving for the Voltage (</a:t>
            </a:r>
            <a:r>
              <a:rPr lang="en-US" sz="3200" b="1" i="1" dirty="0">
                <a:solidFill>
                  <a:srgbClr val="FF0000"/>
                </a:solidFill>
              </a:rPr>
              <a:t>t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  <a:sym typeface="Symbol" pitchFamily="18" charset="2"/>
              </a:rPr>
              <a:t> </a:t>
            </a:r>
            <a:r>
              <a:rPr lang="en-US" sz="3200" b="1" dirty="0">
                <a:solidFill>
                  <a:srgbClr val="FF0000"/>
                </a:solidFill>
              </a:rPr>
              <a:t>0)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For t &gt; 0, the circuit reduces to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Applying </a:t>
            </a:r>
            <a:r>
              <a:rPr lang="en-US" sz="2400" dirty="0"/>
              <a:t>KCL to the RC circuit:</a:t>
            </a:r>
          </a:p>
          <a:p>
            <a:pPr>
              <a:buNone/>
            </a:pPr>
            <a:r>
              <a:rPr lang="en-US" sz="2400" dirty="0" smtClean="0"/>
              <a:t>V + </a:t>
            </a:r>
            <a:r>
              <a:rPr lang="en-US" sz="2400" dirty="0" err="1" smtClean="0"/>
              <a:t>RCdv</a:t>
            </a:r>
            <a:r>
              <a:rPr lang="en-US" sz="2400" dirty="0" smtClean="0"/>
              <a:t>/</a:t>
            </a:r>
            <a:r>
              <a:rPr lang="en-US" sz="2400" dirty="0" err="1" smtClean="0"/>
              <a:t>dt</a:t>
            </a:r>
            <a:r>
              <a:rPr lang="en-US" sz="2400" dirty="0" smtClean="0"/>
              <a:t> = 0</a:t>
            </a:r>
          </a:p>
          <a:p>
            <a:pPr>
              <a:buNone/>
            </a:pPr>
            <a:r>
              <a:rPr lang="en-US" sz="2400" dirty="0" smtClean="0"/>
              <a:t>V(s) + RC[</a:t>
            </a:r>
            <a:r>
              <a:rPr lang="en-US" sz="2400" dirty="0" err="1" smtClean="0"/>
              <a:t>sV</a:t>
            </a:r>
            <a:r>
              <a:rPr lang="en-US" sz="2400" dirty="0" smtClean="0"/>
              <a:t>(s) – Vo] = 0</a:t>
            </a:r>
          </a:p>
          <a:p>
            <a:endParaRPr lang="en-US" sz="2400" dirty="0"/>
          </a:p>
          <a:p>
            <a:endParaRPr lang="en-US" sz="2400" dirty="0"/>
          </a:p>
          <a:p>
            <a:pPr>
              <a:spcBef>
                <a:spcPct val="50000"/>
              </a:spcBef>
            </a:pPr>
            <a:r>
              <a:rPr lang="en-US" sz="2400" dirty="0" smtClean="0"/>
              <a:t>Solving:</a:t>
            </a:r>
            <a:endParaRPr lang="en-US" sz="2400" dirty="0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257800" y="1752600"/>
            <a:ext cx="355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+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b="1" i="1">
                <a:solidFill>
                  <a:srgbClr val="FF0000"/>
                </a:solidFill>
                <a:latin typeface="Times New Roman" pitchFamily="18" charset="0"/>
              </a:rPr>
              <a:t>v</a:t>
            </a:r>
            <a:endParaRPr lang="en-US" sz="2400" b="1" i="1" baseline="-25000">
              <a:solidFill>
                <a:srgbClr val="FF0000"/>
              </a:solidFill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graphicFrame>
        <p:nvGraphicFramePr>
          <p:cNvPr id="2048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2438400" y="5368925"/>
          <a:ext cx="3025775" cy="598488"/>
        </p:xfrm>
        <a:graphic>
          <a:graphicData uri="http://schemas.openxmlformats.org/presentationml/2006/ole">
            <p:oleObj spid="_x0000_s143364" name="Equation" r:id="rId3" imgW="1002865" imgH="228501" progId="Equation.3">
              <p:embed/>
            </p:oleObj>
          </a:graphicData>
        </a:graphic>
      </p:graphicFrame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432050" y="22098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V="1">
            <a:off x="2736850" y="2819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4162425" y="2286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i="1"/>
              <a:t>C</a:t>
            </a:r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flipV="1">
            <a:off x="2736850" y="1676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2720975" y="3352800"/>
            <a:ext cx="3876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369050" y="1676400"/>
            <a:ext cx="457200" cy="1676400"/>
            <a:chOff x="2736" y="2400"/>
            <a:chExt cx="288" cy="1056"/>
          </a:xfrm>
        </p:grpSpPr>
        <p:sp>
          <p:nvSpPr>
            <p:cNvPr id="20492" name="Line 12"/>
            <p:cNvSpPr>
              <a:spLocks noChangeShapeType="1"/>
            </p:cNvSpPr>
            <p:nvPr/>
          </p:nvSpPr>
          <p:spPr bwMode="auto">
            <a:xfrm rot="16200000" flipV="1">
              <a:off x="2784" y="2975"/>
              <a:ext cx="4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 rot="16200000">
              <a:off x="2856" y="2855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 rot="16200000">
              <a:off x="2856" y="2760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495" name="Line 15"/>
            <p:cNvSpPr>
              <a:spLocks noChangeShapeType="1"/>
            </p:cNvSpPr>
            <p:nvPr/>
          </p:nvSpPr>
          <p:spPr bwMode="auto">
            <a:xfrm rot="16200000" flipV="1">
              <a:off x="2856" y="2807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Line 16"/>
            <p:cNvSpPr>
              <a:spLocks noChangeShapeType="1"/>
            </p:cNvSpPr>
            <p:nvPr/>
          </p:nvSpPr>
          <p:spPr bwMode="auto">
            <a:xfrm rot="16200000">
              <a:off x="2856" y="2663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Line 17"/>
            <p:cNvSpPr>
              <a:spLocks noChangeShapeType="1"/>
            </p:cNvSpPr>
            <p:nvPr/>
          </p:nvSpPr>
          <p:spPr bwMode="auto">
            <a:xfrm rot="16200000" flipV="1">
              <a:off x="2856" y="2711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Line 18"/>
            <p:cNvSpPr>
              <a:spLocks noChangeShapeType="1"/>
            </p:cNvSpPr>
            <p:nvPr/>
          </p:nvSpPr>
          <p:spPr bwMode="auto">
            <a:xfrm rot="16200000" flipV="1">
              <a:off x="2928" y="2687"/>
              <a:ext cx="4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Line 19"/>
            <p:cNvSpPr>
              <a:spLocks noChangeShapeType="1"/>
            </p:cNvSpPr>
            <p:nvPr/>
          </p:nvSpPr>
          <p:spPr bwMode="auto">
            <a:xfrm rot="16200000">
              <a:off x="2712" y="2568"/>
              <a:ext cx="3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00" name="Line 20"/>
            <p:cNvSpPr>
              <a:spLocks noChangeShapeType="1"/>
            </p:cNvSpPr>
            <p:nvPr/>
          </p:nvSpPr>
          <p:spPr bwMode="auto">
            <a:xfrm rot="16200000">
              <a:off x="2687" y="3264"/>
              <a:ext cx="3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3321050" y="1828800"/>
            <a:ext cx="52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i="1"/>
              <a:t>R</a:t>
            </a:r>
            <a:r>
              <a:rPr lang="en-US" sz="2400" b="1" i="1" baseline="-25000"/>
              <a:t>o</a:t>
            </a:r>
            <a:endParaRPr lang="en-US" sz="2400" b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5973763" y="22860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i="1"/>
              <a:t>R</a:t>
            </a:r>
            <a:endParaRPr lang="en-US" sz="2400" b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1981200" y="2286000"/>
            <a:ext cx="51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i="1"/>
              <a:t>V</a:t>
            </a:r>
            <a:r>
              <a:rPr lang="en-US" sz="2400" b="1" i="1" baseline="-25000"/>
              <a:t>o</a:t>
            </a:r>
            <a:endParaRPr lang="en-US" sz="2400" b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04" name="Line 24"/>
          <p:cNvSpPr>
            <a:spLocks noChangeShapeType="1"/>
          </p:cNvSpPr>
          <p:nvPr/>
        </p:nvSpPr>
        <p:spPr bwMode="auto">
          <a:xfrm>
            <a:off x="4876800" y="1676400"/>
            <a:ext cx="172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2559050" y="2209800"/>
            <a:ext cx="355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75000"/>
              </a:lnSpc>
            </a:pPr>
            <a:r>
              <a:rPr lang="en-US" sz="2400">
                <a:latin typeface="Times New Roman" pitchFamily="18" charset="0"/>
              </a:rPr>
              <a:t>+</a:t>
            </a:r>
          </a:p>
          <a:p>
            <a:pPr eaLnBrk="0" hangingPunct="0">
              <a:lnSpc>
                <a:spcPct val="7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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 rot="-5400000">
            <a:off x="3321050" y="838200"/>
            <a:ext cx="457200" cy="1676400"/>
            <a:chOff x="2736" y="2400"/>
            <a:chExt cx="288" cy="1056"/>
          </a:xfrm>
        </p:grpSpPr>
        <p:sp>
          <p:nvSpPr>
            <p:cNvPr id="20507" name="Line 27"/>
            <p:cNvSpPr>
              <a:spLocks noChangeShapeType="1"/>
            </p:cNvSpPr>
            <p:nvPr/>
          </p:nvSpPr>
          <p:spPr bwMode="auto">
            <a:xfrm rot="16200000" flipV="1">
              <a:off x="2784" y="2975"/>
              <a:ext cx="4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08" name="Line 28"/>
            <p:cNvSpPr>
              <a:spLocks noChangeShapeType="1"/>
            </p:cNvSpPr>
            <p:nvPr/>
          </p:nvSpPr>
          <p:spPr bwMode="auto">
            <a:xfrm rot="16200000">
              <a:off x="2856" y="2855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09" name="Line 29"/>
            <p:cNvSpPr>
              <a:spLocks noChangeShapeType="1"/>
            </p:cNvSpPr>
            <p:nvPr/>
          </p:nvSpPr>
          <p:spPr bwMode="auto">
            <a:xfrm rot="16200000">
              <a:off x="2856" y="2760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10" name="Line 30"/>
            <p:cNvSpPr>
              <a:spLocks noChangeShapeType="1"/>
            </p:cNvSpPr>
            <p:nvPr/>
          </p:nvSpPr>
          <p:spPr bwMode="auto">
            <a:xfrm rot="16200000" flipV="1">
              <a:off x="2856" y="2807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11" name="Line 31"/>
            <p:cNvSpPr>
              <a:spLocks noChangeShapeType="1"/>
            </p:cNvSpPr>
            <p:nvPr/>
          </p:nvSpPr>
          <p:spPr bwMode="auto">
            <a:xfrm rot="16200000">
              <a:off x="2856" y="2663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12" name="Line 32"/>
            <p:cNvSpPr>
              <a:spLocks noChangeShapeType="1"/>
            </p:cNvSpPr>
            <p:nvPr/>
          </p:nvSpPr>
          <p:spPr bwMode="auto">
            <a:xfrm rot="16200000" flipV="1">
              <a:off x="2856" y="2711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13" name="Line 33"/>
            <p:cNvSpPr>
              <a:spLocks noChangeShapeType="1"/>
            </p:cNvSpPr>
            <p:nvPr/>
          </p:nvSpPr>
          <p:spPr bwMode="auto">
            <a:xfrm rot="16200000" flipV="1">
              <a:off x="2928" y="2687"/>
              <a:ext cx="4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14" name="Line 34"/>
            <p:cNvSpPr>
              <a:spLocks noChangeShapeType="1"/>
            </p:cNvSpPr>
            <p:nvPr/>
          </p:nvSpPr>
          <p:spPr bwMode="auto">
            <a:xfrm rot="16200000">
              <a:off x="2712" y="2568"/>
              <a:ext cx="3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15" name="Line 35"/>
            <p:cNvSpPr>
              <a:spLocks noChangeShapeType="1"/>
            </p:cNvSpPr>
            <p:nvPr/>
          </p:nvSpPr>
          <p:spPr bwMode="auto">
            <a:xfrm rot="16200000">
              <a:off x="2687" y="3264"/>
              <a:ext cx="3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4595813" y="2590800"/>
            <a:ext cx="609600" cy="76200"/>
            <a:chOff x="4896" y="2208"/>
            <a:chExt cx="384" cy="48"/>
          </a:xfrm>
        </p:grpSpPr>
        <p:sp>
          <p:nvSpPr>
            <p:cNvPr id="20517" name="Arc 37"/>
            <p:cNvSpPr>
              <a:spLocks/>
            </p:cNvSpPr>
            <p:nvPr/>
          </p:nvSpPr>
          <p:spPr bwMode="auto">
            <a:xfrm>
              <a:off x="5088" y="2208"/>
              <a:ext cx="192" cy="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8" name="Arc 38"/>
            <p:cNvSpPr>
              <a:spLocks/>
            </p:cNvSpPr>
            <p:nvPr/>
          </p:nvSpPr>
          <p:spPr bwMode="auto">
            <a:xfrm flipH="1">
              <a:off x="4896" y="2208"/>
              <a:ext cx="192" cy="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19" name="Line 39"/>
          <p:cNvSpPr>
            <a:spLocks noChangeShapeType="1"/>
          </p:cNvSpPr>
          <p:nvPr/>
        </p:nvSpPr>
        <p:spPr bwMode="auto">
          <a:xfrm>
            <a:off x="4595813" y="24384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20" name="Line 40"/>
          <p:cNvSpPr>
            <a:spLocks noChangeShapeType="1"/>
          </p:cNvSpPr>
          <p:nvPr/>
        </p:nvSpPr>
        <p:spPr bwMode="auto">
          <a:xfrm>
            <a:off x="4900613" y="16764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21" name="Line 41"/>
          <p:cNvSpPr>
            <a:spLocks noChangeShapeType="1"/>
          </p:cNvSpPr>
          <p:nvPr/>
        </p:nvSpPr>
        <p:spPr bwMode="auto">
          <a:xfrm>
            <a:off x="4900613" y="25908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22" name="Text Box 42"/>
          <p:cNvSpPr txBox="1">
            <a:spLocks noChangeArrowheads="1"/>
          </p:cNvSpPr>
          <p:nvPr/>
        </p:nvSpPr>
        <p:spPr bwMode="auto">
          <a:xfrm>
            <a:off x="5562600" y="12192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i="1">
                <a:solidFill>
                  <a:srgbClr val="FF0000"/>
                </a:solidFill>
                <a:latin typeface="Times New Roman" pitchFamily="18" charset="0"/>
              </a:rPr>
              <a:t>i</a:t>
            </a:r>
            <a:endParaRPr 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23" name="Line 43"/>
          <p:cNvSpPr>
            <a:spLocks noChangeShapeType="1"/>
          </p:cNvSpPr>
          <p:nvPr/>
        </p:nvSpPr>
        <p:spPr bwMode="auto">
          <a:xfrm flipH="1">
            <a:off x="5791200" y="1524000"/>
            <a:ext cx="381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lg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Slide Number Placeholder 45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3CBFE4-2EDE-411A-AE9F-49F067CBBBC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4C2E-65F6-454E-A430-9B642D1FC497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>
        <mc:Choice xmlns="" xmlns:p14="http://schemas.microsoft.com/office/powerpoint/2010/main" Requires="p14">
          <p:contentPart p14:bwMode="auto" r:id="rId5">
            <p14:nvContentPartPr>
              <p14:cNvPr id="14336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68713" y="4606925"/>
              <a:ext cx="7937" cy="25400"/>
            </p14:xfrm>
          </p:contentPart>
        </mc:Choice>
        <mc:Fallback>
          <p:pic>
            <p:nvPicPr>
              <p:cNvPr id="14336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59741" y="4597624"/>
                <a:ext cx="25882" cy="4400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Inductor Current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90600" y="1066800"/>
            <a:ext cx="7696200" cy="4953000"/>
          </a:xfrm>
        </p:spPr>
        <p:txBody>
          <a:bodyPr>
            <a:normAutofit/>
          </a:bodyPr>
          <a:lstStyle/>
          <a:p>
            <a:pPr algn="just"/>
            <a:r>
              <a:rPr lang="en-US" i="1" dirty="0" smtClean="0"/>
              <a:t> The voltage across an inductor </a:t>
            </a:r>
            <a:r>
              <a:rPr lang="en-US" i="1" dirty="0" err="1" smtClean="0"/>
              <a:t>vL</a:t>
            </a:r>
            <a:r>
              <a:rPr lang="en-US" i="1" dirty="0" smtClean="0"/>
              <a:t> = </a:t>
            </a:r>
            <a:r>
              <a:rPr lang="en-US" i="1" dirty="0" err="1" smtClean="0"/>
              <a:t>Ldi</a:t>
            </a:r>
            <a:r>
              <a:rPr lang="en-US" i="1" dirty="0" smtClean="0"/>
              <a:t>/</a:t>
            </a:r>
            <a:r>
              <a:rPr lang="en-US" dirty="0" smtClean="0"/>
              <a:t> </a:t>
            </a:r>
            <a:r>
              <a:rPr lang="en-US" dirty="0" err="1" smtClean="0"/>
              <a:t>dt</a:t>
            </a:r>
            <a:r>
              <a:rPr lang="en-US" dirty="0" smtClean="0"/>
              <a:t> </a:t>
            </a:r>
            <a:r>
              <a:rPr lang="en-US" i="1" dirty="0" smtClean="0"/>
              <a:t>and at the moment of switching (transient, t = 0) the voltage required to induce a change in the inductor current is ∞, hence the </a:t>
            </a:r>
            <a:r>
              <a:rPr lang="en-US" b="1" i="1" dirty="0" smtClean="0"/>
              <a:t>inductor current can not change instantly</a:t>
            </a:r>
            <a:r>
              <a:rPr lang="en-US" i="1" dirty="0" smtClean="0"/>
              <a:t> which gives the statement: </a:t>
            </a:r>
            <a:r>
              <a:rPr lang="en-US" i="1" dirty="0" err="1" smtClean="0"/>
              <a:t>iL</a:t>
            </a:r>
            <a:r>
              <a:rPr lang="en-US" i="1" dirty="0" smtClean="0"/>
              <a:t>(0−) = </a:t>
            </a:r>
            <a:r>
              <a:rPr lang="en-US" i="1" dirty="0" err="1" smtClean="0"/>
              <a:t>iL</a:t>
            </a:r>
            <a:r>
              <a:rPr lang="en-US" i="1" dirty="0" smtClean="0"/>
              <a:t>(0+)</a:t>
            </a:r>
          </a:p>
          <a:p>
            <a:pPr algn="just"/>
            <a:r>
              <a:rPr lang="en-US" i="1" dirty="0" smtClean="0"/>
              <a:t>In the steady state condition in DC circuits (i.e. when t → ∞), the </a:t>
            </a:r>
            <a:r>
              <a:rPr lang="en-US" b="1" i="1" dirty="0" smtClean="0"/>
              <a:t>inductor acts as a short circuit</a:t>
            </a:r>
            <a:r>
              <a:rPr lang="en-US" i="1" dirty="0" smtClean="0"/>
              <a:t>. (VL = </a:t>
            </a:r>
            <a:r>
              <a:rPr lang="en-US" i="1" dirty="0" err="1" smtClean="0"/>
              <a:t>Ldi</a:t>
            </a:r>
            <a:r>
              <a:rPr lang="en-US" i="1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</a:t>
            </a:r>
            <a:r>
              <a:rPr lang="en-US" i="1" dirty="0" smtClean="0"/>
              <a:t>: the inductor current is constant and the voltage across it =0, hence </a:t>
            </a:r>
            <a:r>
              <a:rPr lang="en-US" i="1" dirty="0" err="1" smtClean="0"/>
              <a:t>s.c</a:t>
            </a:r>
            <a:r>
              <a:rPr lang="en-US" i="1" dirty="0" smtClean="0"/>
              <a:t>.)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CBFE4-2EDE-411A-AE9F-49F067CBBBC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Solving for the Current (</a:t>
            </a:r>
            <a:r>
              <a:rPr lang="en-US" sz="3200" b="1" i="1" dirty="0">
                <a:solidFill>
                  <a:srgbClr val="FF0000"/>
                </a:solidFill>
              </a:rPr>
              <a:t>t</a:t>
            </a:r>
            <a:r>
              <a:rPr lang="en-US" sz="3200" b="1" dirty="0">
                <a:solidFill>
                  <a:srgbClr val="FF0000"/>
                </a:solidFill>
              </a:rPr>
              <a:t> &gt; 0)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586163"/>
            <a:ext cx="8229600" cy="2540000"/>
          </a:xfrm>
        </p:spPr>
        <p:txBody>
          <a:bodyPr/>
          <a:lstStyle/>
          <a:p>
            <a:r>
              <a:rPr lang="en-US" sz="2800"/>
              <a:t>Note that the current changes abruptly:</a:t>
            </a:r>
          </a:p>
        </p:txBody>
      </p:sp>
      <p:graphicFrame>
        <p:nvGraphicFramePr>
          <p:cNvPr id="2150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477000" y="2460625"/>
          <a:ext cx="2190750" cy="523875"/>
        </p:xfrm>
        <a:graphic>
          <a:graphicData uri="http://schemas.openxmlformats.org/presentationml/2006/ole">
            <p:oleObj spid="_x0000_s144388" name="Equation" r:id="rId3" imgW="876300" imgH="241300" progId="Equation.3">
              <p:embed/>
            </p:oleObj>
          </a:graphicData>
        </a:graphic>
      </p:graphicFrame>
      <p:graphicFrame>
        <p:nvGraphicFramePr>
          <p:cNvPr id="21509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38200" y="3200400"/>
          <a:ext cx="4724400" cy="2722563"/>
        </p:xfrm>
        <a:graphic>
          <a:graphicData uri="http://schemas.openxmlformats.org/presentationml/2006/ole">
            <p:oleObj spid="_x0000_s144389" name="Equation" r:id="rId4" imgW="1828800" imgH="1054100" progId="Equation.3">
              <p:embed/>
            </p:oleObj>
          </a:graphicData>
        </a:graphic>
      </p:graphicFrame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4114800" y="1447800"/>
            <a:ext cx="355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+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b="1" i="1">
                <a:solidFill>
                  <a:srgbClr val="FF0000"/>
                </a:solidFill>
                <a:latin typeface="Times New Roman" pitchFamily="18" charset="0"/>
              </a:rPr>
              <a:t>v</a:t>
            </a:r>
            <a:endParaRPr lang="en-US" sz="2400" b="1" i="1" baseline="-25000">
              <a:solidFill>
                <a:srgbClr val="FF0000"/>
              </a:solidFill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1289050" y="19050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V="1">
            <a:off x="1593850" y="2514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3019425" y="19812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i="1"/>
              <a:t>C</a:t>
            </a:r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 flipV="1">
            <a:off x="1593850" y="1371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1577975" y="3048000"/>
            <a:ext cx="3876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226050" y="1371600"/>
            <a:ext cx="457200" cy="1676400"/>
            <a:chOff x="2736" y="2400"/>
            <a:chExt cx="288" cy="1056"/>
          </a:xfrm>
        </p:grpSpPr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 rot="16200000" flipV="1">
              <a:off x="2784" y="2975"/>
              <a:ext cx="4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Line 14"/>
            <p:cNvSpPr>
              <a:spLocks noChangeShapeType="1"/>
            </p:cNvSpPr>
            <p:nvPr/>
          </p:nvSpPr>
          <p:spPr bwMode="auto">
            <a:xfrm rot="16200000">
              <a:off x="2856" y="2855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Line 15"/>
            <p:cNvSpPr>
              <a:spLocks noChangeShapeType="1"/>
            </p:cNvSpPr>
            <p:nvPr/>
          </p:nvSpPr>
          <p:spPr bwMode="auto">
            <a:xfrm rot="16200000">
              <a:off x="2856" y="2760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Line 16"/>
            <p:cNvSpPr>
              <a:spLocks noChangeShapeType="1"/>
            </p:cNvSpPr>
            <p:nvPr/>
          </p:nvSpPr>
          <p:spPr bwMode="auto">
            <a:xfrm rot="16200000" flipV="1">
              <a:off x="2856" y="2807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Line 17"/>
            <p:cNvSpPr>
              <a:spLocks noChangeShapeType="1"/>
            </p:cNvSpPr>
            <p:nvPr/>
          </p:nvSpPr>
          <p:spPr bwMode="auto">
            <a:xfrm rot="16200000">
              <a:off x="2856" y="2663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Line 18"/>
            <p:cNvSpPr>
              <a:spLocks noChangeShapeType="1"/>
            </p:cNvSpPr>
            <p:nvPr/>
          </p:nvSpPr>
          <p:spPr bwMode="auto">
            <a:xfrm rot="16200000" flipV="1">
              <a:off x="2856" y="2711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Line 19"/>
            <p:cNvSpPr>
              <a:spLocks noChangeShapeType="1"/>
            </p:cNvSpPr>
            <p:nvPr/>
          </p:nvSpPr>
          <p:spPr bwMode="auto">
            <a:xfrm rot="16200000" flipV="1">
              <a:off x="2928" y="2687"/>
              <a:ext cx="4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Line 20"/>
            <p:cNvSpPr>
              <a:spLocks noChangeShapeType="1"/>
            </p:cNvSpPr>
            <p:nvPr/>
          </p:nvSpPr>
          <p:spPr bwMode="auto">
            <a:xfrm rot="16200000">
              <a:off x="2712" y="2568"/>
              <a:ext cx="3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Line 21"/>
            <p:cNvSpPr>
              <a:spLocks noChangeShapeType="1"/>
            </p:cNvSpPr>
            <p:nvPr/>
          </p:nvSpPr>
          <p:spPr bwMode="auto">
            <a:xfrm rot="16200000">
              <a:off x="2687" y="3264"/>
              <a:ext cx="3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2178050" y="1524000"/>
            <a:ext cx="52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i="1"/>
              <a:t>R</a:t>
            </a:r>
            <a:r>
              <a:rPr lang="en-US" sz="2400" b="1" i="1" baseline="-25000"/>
              <a:t>o</a:t>
            </a:r>
            <a:endParaRPr lang="en-US" sz="2400" b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4830763" y="19812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i="1"/>
              <a:t>R</a:t>
            </a:r>
            <a:endParaRPr lang="en-US" sz="2400" b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838200" y="1981200"/>
            <a:ext cx="51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i="1"/>
              <a:t>V</a:t>
            </a:r>
            <a:r>
              <a:rPr lang="en-US" sz="2400" b="1" i="1" baseline="-25000"/>
              <a:t>o</a:t>
            </a:r>
            <a:endParaRPr lang="en-US" sz="2400" b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29" name="Line 25"/>
          <p:cNvSpPr>
            <a:spLocks noChangeShapeType="1"/>
          </p:cNvSpPr>
          <p:nvPr/>
        </p:nvSpPr>
        <p:spPr bwMode="auto">
          <a:xfrm>
            <a:off x="3733800" y="1371600"/>
            <a:ext cx="172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30" name="Text Box 26"/>
          <p:cNvSpPr txBox="1">
            <a:spLocks noChangeArrowheads="1"/>
          </p:cNvSpPr>
          <p:nvPr/>
        </p:nvSpPr>
        <p:spPr bwMode="auto">
          <a:xfrm>
            <a:off x="1416050" y="1905000"/>
            <a:ext cx="355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75000"/>
              </a:lnSpc>
            </a:pPr>
            <a:r>
              <a:rPr lang="en-US" sz="2400">
                <a:latin typeface="Times New Roman" pitchFamily="18" charset="0"/>
              </a:rPr>
              <a:t>+</a:t>
            </a:r>
          </a:p>
          <a:p>
            <a:pPr eaLnBrk="0" hangingPunct="0">
              <a:lnSpc>
                <a:spcPct val="75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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 rot="-5400000">
            <a:off x="2178050" y="533400"/>
            <a:ext cx="457200" cy="1676400"/>
            <a:chOff x="2736" y="2400"/>
            <a:chExt cx="288" cy="1056"/>
          </a:xfrm>
        </p:grpSpPr>
        <p:sp>
          <p:nvSpPr>
            <p:cNvPr id="21532" name="Line 28"/>
            <p:cNvSpPr>
              <a:spLocks noChangeShapeType="1"/>
            </p:cNvSpPr>
            <p:nvPr/>
          </p:nvSpPr>
          <p:spPr bwMode="auto">
            <a:xfrm rot="16200000" flipV="1">
              <a:off x="2784" y="2975"/>
              <a:ext cx="4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Line 29"/>
            <p:cNvSpPr>
              <a:spLocks noChangeShapeType="1"/>
            </p:cNvSpPr>
            <p:nvPr/>
          </p:nvSpPr>
          <p:spPr bwMode="auto">
            <a:xfrm rot="16200000">
              <a:off x="2856" y="2855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Line 30"/>
            <p:cNvSpPr>
              <a:spLocks noChangeShapeType="1"/>
            </p:cNvSpPr>
            <p:nvPr/>
          </p:nvSpPr>
          <p:spPr bwMode="auto">
            <a:xfrm rot="16200000">
              <a:off x="2856" y="2760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Line 31"/>
            <p:cNvSpPr>
              <a:spLocks noChangeShapeType="1"/>
            </p:cNvSpPr>
            <p:nvPr/>
          </p:nvSpPr>
          <p:spPr bwMode="auto">
            <a:xfrm rot="16200000" flipV="1">
              <a:off x="2856" y="2807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Line 32"/>
            <p:cNvSpPr>
              <a:spLocks noChangeShapeType="1"/>
            </p:cNvSpPr>
            <p:nvPr/>
          </p:nvSpPr>
          <p:spPr bwMode="auto">
            <a:xfrm rot="16200000">
              <a:off x="2856" y="2663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Line 33"/>
            <p:cNvSpPr>
              <a:spLocks noChangeShapeType="1"/>
            </p:cNvSpPr>
            <p:nvPr/>
          </p:nvSpPr>
          <p:spPr bwMode="auto">
            <a:xfrm rot="16200000" flipV="1">
              <a:off x="2856" y="2711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Line 34"/>
            <p:cNvSpPr>
              <a:spLocks noChangeShapeType="1"/>
            </p:cNvSpPr>
            <p:nvPr/>
          </p:nvSpPr>
          <p:spPr bwMode="auto">
            <a:xfrm rot="16200000" flipV="1">
              <a:off x="2928" y="2687"/>
              <a:ext cx="4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Line 35"/>
            <p:cNvSpPr>
              <a:spLocks noChangeShapeType="1"/>
            </p:cNvSpPr>
            <p:nvPr/>
          </p:nvSpPr>
          <p:spPr bwMode="auto">
            <a:xfrm rot="16200000">
              <a:off x="2712" y="2568"/>
              <a:ext cx="3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Line 36"/>
            <p:cNvSpPr>
              <a:spLocks noChangeShapeType="1"/>
            </p:cNvSpPr>
            <p:nvPr/>
          </p:nvSpPr>
          <p:spPr bwMode="auto">
            <a:xfrm rot="16200000">
              <a:off x="2687" y="3264"/>
              <a:ext cx="3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3452813" y="2286000"/>
            <a:ext cx="609600" cy="76200"/>
            <a:chOff x="4896" y="2208"/>
            <a:chExt cx="384" cy="48"/>
          </a:xfrm>
        </p:grpSpPr>
        <p:sp>
          <p:nvSpPr>
            <p:cNvPr id="21542" name="Arc 38"/>
            <p:cNvSpPr>
              <a:spLocks/>
            </p:cNvSpPr>
            <p:nvPr/>
          </p:nvSpPr>
          <p:spPr bwMode="auto">
            <a:xfrm>
              <a:off x="5088" y="2208"/>
              <a:ext cx="192" cy="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3" name="Arc 39"/>
            <p:cNvSpPr>
              <a:spLocks/>
            </p:cNvSpPr>
            <p:nvPr/>
          </p:nvSpPr>
          <p:spPr bwMode="auto">
            <a:xfrm flipH="1">
              <a:off x="4896" y="2208"/>
              <a:ext cx="192" cy="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44" name="Line 40"/>
          <p:cNvSpPr>
            <a:spLocks noChangeShapeType="1"/>
          </p:cNvSpPr>
          <p:nvPr/>
        </p:nvSpPr>
        <p:spPr bwMode="auto">
          <a:xfrm>
            <a:off x="3452813" y="2133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45" name="Line 41"/>
          <p:cNvSpPr>
            <a:spLocks noChangeShapeType="1"/>
          </p:cNvSpPr>
          <p:nvPr/>
        </p:nvSpPr>
        <p:spPr bwMode="auto">
          <a:xfrm>
            <a:off x="3757613" y="13716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46" name="Line 42"/>
          <p:cNvSpPr>
            <a:spLocks noChangeShapeType="1"/>
          </p:cNvSpPr>
          <p:nvPr/>
        </p:nvSpPr>
        <p:spPr bwMode="auto">
          <a:xfrm>
            <a:off x="3757613" y="22860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47" name="Text Box 43"/>
          <p:cNvSpPr txBox="1">
            <a:spLocks noChangeArrowheads="1"/>
          </p:cNvSpPr>
          <p:nvPr/>
        </p:nvSpPr>
        <p:spPr bwMode="auto">
          <a:xfrm>
            <a:off x="4572000" y="9144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i="1">
                <a:solidFill>
                  <a:srgbClr val="FF0000"/>
                </a:solidFill>
                <a:latin typeface="Times New Roman" pitchFamily="18" charset="0"/>
              </a:rPr>
              <a:t>i</a:t>
            </a:r>
            <a:endParaRPr 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48" name="Line 44"/>
          <p:cNvSpPr>
            <a:spLocks noChangeShapeType="1"/>
          </p:cNvSpPr>
          <p:nvPr/>
        </p:nvSpPr>
        <p:spPr bwMode="auto">
          <a:xfrm flipH="1">
            <a:off x="4800600" y="1219200"/>
            <a:ext cx="381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lg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Slide Number Placeholder 45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3CBFE4-2EDE-411A-AE9F-49F067CBBBC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89C1-95E1-4E5E-B4A5-5DC99A48A9D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Time Constant </a:t>
            </a:r>
            <a:r>
              <a:rPr lang="en-US" sz="3200" b="1" dirty="0">
                <a:solidFill>
                  <a:srgbClr val="FF0000"/>
                </a:solidFill>
                <a:latin typeface="Symbol" pitchFamily="18" charset="2"/>
              </a:rPr>
              <a:t>t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In the example, we found that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Define the </a:t>
            </a:r>
            <a:r>
              <a:rPr lang="en-US" sz="2800" b="1" i="1" dirty="0"/>
              <a:t>time constant</a:t>
            </a:r>
            <a:endParaRPr lang="en-US" sz="2800" dirty="0"/>
          </a:p>
          <a:p>
            <a:pPr lvl="1">
              <a:spcBef>
                <a:spcPct val="50000"/>
              </a:spcBef>
            </a:pPr>
            <a:r>
              <a:rPr lang="en-US" dirty="0"/>
              <a:t>At </a:t>
            </a:r>
            <a:r>
              <a:rPr lang="en-US" i="1" dirty="0"/>
              <a:t>t</a:t>
            </a:r>
            <a:r>
              <a:rPr lang="en-US" dirty="0"/>
              <a:t> = </a:t>
            </a:r>
            <a:r>
              <a:rPr lang="en-US" dirty="0">
                <a:latin typeface="Symbol" pitchFamily="18" charset="2"/>
              </a:rPr>
              <a:t>t</a:t>
            </a:r>
            <a:r>
              <a:rPr lang="en-US" dirty="0"/>
              <a:t>, the </a:t>
            </a:r>
            <a:r>
              <a:rPr lang="en-US" dirty="0">
                <a:solidFill>
                  <a:srgbClr val="FF0000"/>
                </a:solidFill>
              </a:rPr>
              <a:t>voltage</a:t>
            </a:r>
            <a:r>
              <a:rPr lang="en-US" dirty="0"/>
              <a:t> has reduced to 1/</a:t>
            </a:r>
            <a:r>
              <a:rPr lang="en-US" i="1" dirty="0">
                <a:latin typeface="Times New Roman" pitchFamily="18" charset="0"/>
              </a:rPr>
              <a:t>e</a:t>
            </a:r>
            <a:r>
              <a:rPr lang="en-US" dirty="0"/>
              <a:t> (~0.37) of its initial value.</a:t>
            </a:r>
          </a:p>
          <a:p>
            <a:pPr lvl="1"/>
            <a:r>
              <a:rPr lang="en-US" dirty="0"/>
              <a:t>At </a:t>
            </a:r>
            <a:r>
              <a:rPr lang="en-US" i="1" dirty="0"/>
              <a:t>t</a:t>
            </a:r>
            <a:r>
              <a:rPr lang="en-US" dirty="0"/>
              <a:t> = 5</a:t>
            </a:r>
            <a:r>
              <a:rPr lang="en-US" dirty="0">
                <a:latin typeface="Symbol" pitchFamily="18" charset="2"/>
              </a:rPr>
              <a:t>t</a:t>
            </a:r>
            <a:r>
              <a:rPr lang="en-US" dirty="0"/>
              <a:t>, the </a:t>
            </a:r>
            <a:r>
              <a:rPr lang="en-US" dirty="0">
                <a:solidFill>
                  <a:srgbClr val="FF0000"/>
                </a:solidFill>
              </a:rPr>
              <a:t>voltage</a:t>
            </a:r>
            <a:r>
              <a:rPr lang="en-US" dirty="0"/>
              <a:t> has reduced to less than 1% of its initial value.</a:t>
            </a:r>
          </a:p>
        </p:txBody>
      </p:sp>
      <p:graphicFrame>
        <p:nvGraphicFramePr>
          <p:cNvPr id="22532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105400" y="3394075"/>
          <a:ext cx="1295400" cy="414338"/>
        </p:xfrm>
        <a:graphic>
          <a:graphicData uri="http://schemas.openxmlformats.org/presentationml/2006/ole">
            <p:oleObj spid="_x0000_s145412" name="Equation" r:id="rId3" imgW="482181" imgH="177646" progId="Equation.3">
              <p:embed/>
            </p:oleObj>
          </a:graphicData>
        </a:graphic>
      </p:graphicFrame>
      <p:graphicFrame>
        <p:nvGraphicFramePr>
          <p:cNvPr id="22533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371600" y="2097088"/>
          <a:ext cx="6629400" cy="1025525"/>
        </p:xfrm>
        <a:graphic>
          <a:graphicData uri="http://schemas.openxmlformats.org/presentationml/2006/ole">
            <p:oleObj spid="_x0000_s145413" name="Equation" r:id="rId4" imgW="2209800" imgH="393700" progId="Equation.3">
              <p:embed/>
            </p:oleObj>
          </a:graphicData>
        </a:graphic>
      </p:graphicFrame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6629400" y="2895600"/>
            <a:ext cx="874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latin typeface="Times New Roman" pitchFamily="18" charset="0"/>
              </a:rPr>
              <a:t>(sec)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CBFE4-2EDE-411A-AE9F-49F067CBBBC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Natural Response Summary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14400"/>
            <a:ext cx="4038600" cy="548640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b="1" u="sng"/>
              <a:t>RL Circuit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</a:rPr>
              <a:t>Inductor current</a:t>
            </a:r>
            <a:r>
              <a:rPr lang="en-US" sz="2400"/>
              <a:t> cannot change instantaneously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time constant</a:t>
            </a:r>
            <a:r>
              <a:rPr lang="en-US"/>
              <a:t> 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914400"/>
            <a:ext cx="4267200" cy="5562600"/>
          </a:xfrm>
        </p:spPr>
        <p:txBody>
          <a:bodyPr/>
          <a:lstStyle/>
          <a:p>
            <a:pPr marL="533400" indent="-533400" algn="ctr">
              <a:lnSpc>
                <a:spcPct val="90000"/>
              </a:lnSpc>
              <a:buFontTx/>
              <a:buNone/>
            </a:pPr>
            <a:r>
              <a:rPr lang="en-US" b="1" u="sng"/>
              <a:t>RC Circuit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/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/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/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/>
          </a:p>
          <a:p>
            <a:pPr marL="533400" indent="-533400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</a:rPr>
              <a:t>Capacitor voltage</a:t>
            </a:r>
            <a:r>
              <a:rPr lang="en-US" sz="2400"/>
              <a:t> cannot change instantaneously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 sz="2400"/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 sz="2400"/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 sz="2400"/>
          </a:p>
          <a:p>
            <a:pPr marL="533400" indent="-533400">
              <a:lnSpc>
                <a:spcPct val="90000"/>
              </a:lnSpc>
            </a:pPr>
            <a:endParaRPr lang="en-US" sz="2400"/>
          </a:p>
          <a:p>
            <a:pPr marL="533400" indent="-533400">
              <a:lnSpc>
                <a:spcPct val="90000"/>
              </a:lnSpc>
              <a:spcBef>
                <a:spcPct val="75000"/>
              </a:spcBef>
            </a:pPr>
            <a:r>
              <a:rPr lang="en-US" sz="2400"/>
              <a:t>time constant</a:t>
            </a:r>
            <a:endParaRPr lang="en-US" sz="2400" b="1" u="sng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4572000" y="914400"/>
            <a:ext cx="0" cy="556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3276600" y="5334000"/>
          <a:ext cx="990600" cy="960437"/>
        </p:xfrm>
        <a:graphic>
          <a:graphicData uri="http://schemas.openxmlformats.org/presentationml/2006/ole">
            <p:oleObj spid="_x0000_s146438" name="Equation" r:id="rId3" imgW="406048" imgH="393359" progId="Equation.3">
              <p:embed/>
            </p:oleObj>
          </a:graphicData>
        </a:graphic>
      </p:graphicFrame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219200" y="4070350"/>
          <a:ext cx="2438400" cy="1339850"/>
        </p:xfrm>
        <a:graphic>
          <a:graphicData uri="http://schemas.openxmlformats.org/presentationml/2006/ole">
            <p:oleObj spid="_x0000_s146439" name="Equation" r:id="rId4" imgW="876300" imgH="482600" progId="Equation.3">
              <p:embed/>
            </p:oleObj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 rot="-5400000">
            <a:off x="996950" y="2286000"/>
            <a:ext cx="1676400" cy="152400"/>
            <a:chOff x="1680" y="2880"/>
            <a:chExt cx="1056" cy="96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2016" y="2880"/>
              <a:ext cx="96" cy="96"/>
              <a:chOff x="2016" y="2880"/>
              <a:chExt cx="96" cy="96"/>
            </a:xfrm>
          </p:grpSpPr>
          <p:sp>
            <p:nvSpPr>
              <p:cNvPr id="38922" name="Arc 10"/>
              <p:cNvSpPr>
                <a:spLocks/>
              </p:cNvSpPr>
              <p:nvPr/>
            </p:nvSpPr>
            <p:spPr bwMode="auto">
              <a:xfrm flipV="1">
                <a:off x="2064" y="2880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23" name="Arc 11"/>
              <p:cNvSpPr>
                <a:spLocks/>
              </p:cNvSpPr>
              <p:nvPr/>
            </p:nvSpPr>
            <p:spPr bwMode="auto">
              <a:xfrm flipH="1" flipV="1">
                <a:off x="2016" y="2880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2112" y="2880"/>
              <a:ext cx="96" cy="96"/>
              <a:chOff x="2016" y="2880"/>
              <a:chExt cx="96" cy="96"/>
            </a:xfrm>
          </p:grpSpPr>
          <p:sp>
            <p:nvSpPr>
              <p:cNvPr id="38925" name="Arc 13"/>
              <p:cNvSpPr>
                <a:spLocks/>
              </p:cNvSpPr>
              <p:nvPr/>
            </p:nvSpPr>
            <p:spPr bwMode="auto">
              <a:xfrm flipV="1">
                <a:off x="2064" y="2880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26" name="Arc 14"/>
              <p:cNvSpPr>
                <a:spLocks/>
              </p:cNvSpPr>
              <p:nvPr/>
            </p:nvSpPr>
            <p:spPr bwMode="auto">
              <a:xfrm flipH="1" flipV="1">
                <a:off x="2016" y="2880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2208" y="2880"/>
              <a:ext cx="96" cy="96"/>
              <a:chOff x="2016" y="2880"/>
              <a:chExt cx="96" cy="96"/>
            </a:xfrm>
          </p:grpSpPr>
          <p:sp>
            <p:nvSpPr>
              <p:cNvPr id="38928" name="Arc 16"/>
              <p:cNvSpPr>
                <a:spLocks/>
              </p:cNvSpPr>
              <p:nvPr/>
            </p:nvSpPr>
            <p:spPr bwMode="auto">
              <a:xfrm flipV="1">
                <a:off x="2064" y="2880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29" name="Arc 17"/>
              <p:cNvSpPr>
                <a:spLocks/>
              </p:cNvSpPr>
              <p:nvPr/>
            </p:nvSpPr>
            <p:spPr bwMode="auto">
              <a:xfrm flipH="1" flipV="1">
                <a:off x="2016" y="2880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2304" y="2880"/>
              <a:ext cx="96" cy="96"/>
              <a:chOff x="2016" y="2880"/>
              <a:chExt cx="96" cy="96"/>
            </a:xfrm>
          </p:grpSpPr>
          <p:sp>
            <p:nvSpPr>
              <p:cNvPr id="38931" name="Arc 19"/>
              <p:cNvSpPr>
                <a:spLocks/>
              </p:cNvSpPr>
              <p:nvPr/>
            </p:nvSpPr>
            <p:spPr bwMode="auto">
              <a:xfrm flipV="1">
                <a:off x="2064" y="2880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2" name="Arc 20"/>
              <p:cNvSpPr>
                <a:spLocks/>
              </p:cNvSpPr>
              <p:nvPr/>
            </p:nvSpPr>
            <p:spPr bwMode="auto">
              <a:xfrm flipH="1" flipV="1">
                <a:off x="2016" y="2880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33" name="Line 21"/>
            <p:cNvSpPr>
              <a:spLocks noChangeShapeType="1"/>
            </p:cNvSpPr>
            <p:nvPr/>
          </p:nvSpPr>
          <p:spPr bwMode="auto">
            <a:xfrm>
              <a:off x="1680" y="28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4" name="Line 22"/>
            <p:cNvSpPr>
              <a:spLocks noChangeShapeType="1"/>
            </p:cNvSpPr>
            <p:nvPr/>
          </p:nvSpPr>
          <p:spPr bwMode="auto">
            <a:xfrm>
              <a:off x="2400" y="28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2895600" y="1524000"/>
            <a:ext cx="457200" cy="1676400"/>
            <a:chOff x="2736" y="2400"/>
            <a:chExt cx="288" cy="1056"/>
          </a:xfrm>
        </p:grpSpPr>
        <p:sp>
          <p:nvSpPr>
            <p:cNvPr id="38936" name="Line 24"/>
            <p:cNvSpPr>
              <a:spLocks noChangeShapeType="1"/>
            </p:cNvSpPr>
            <p:nvPr/>
          </p:nvSpPr>
          <p:spPr bwMode="auto">
            <a:xfrm rot="16200000" flipV="1">
              <a:off x="2784" y="2975"/>
              <a:ext cx="4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7" name="Line 25"/>
            <p:cNvSpPr>
              <a:spLocks noChangeShapeType="1"/>
            </p:cNvSpPr>
            <p:nvPr/>
          </p:nvSpPr>
          <p:spPr bwMode="auto">
            <a:xfrm rot="16200000">
              <a:off x="2856" y="2855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8" name="Line 26"/>
            <p:cNvSpPr>
              <a:spLocks noChangeShapeType="1"/>
            </p:cNvSpPr>
            <p:nvPr/>
          </p:nvSpPr>
          <p:spPr bwMode="auto">
            <a:xfrm rot="16200000">
              <a:off x="2856" y="2760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9" name="Line 27"/>
            <p:cNvSpPr>
              <a:spLocks noChangeShapeType="1"/>
            </p:cNvSpPr>
            <p:nvPr/>
          </p:nvSpPr>
          <p:spPr bwMode="auto">
            <a:xfrm rot="16200000" flipV="1">
              <a:off x="2856" y="2807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40" name="Line 28"/>
            <p:cNvSpPr>
              <a:spLocks noChangeShapeType="1"/>
            </p:cNvSpPr>
            <p:nvPr/>
          </p:nvSpPr>
          <p:spPr bwMode="auto">
            <a:xfrm rot="16200000">
              <a:off x="2856" y="2663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41" name="Line 29"/>
            <p:cNvSpPr>
              <a:spLocks noChangeShapeType="1"/>
            </p:cNvSpPr>
            <p:nvPr/>
          </p:nvSpPr>
          <p:spPr bwMode="auto">
            <a:xfrm rot="16200000" flipV="1">
              <a:off x="2856" y="2711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42" name="Line 30"/>
            <p:cNvSpPr>
              <a:spLocks noChangeShapeType="1"/>
            </p:cNvSpPr>
            <p:nvPr/>
          </p:nvSpPr>
          <p:spPr bwMode="auto">
            <a:xfrm rot="16200000" flipV="1">
              <a:off x="2928" y="2687"/>
              <a:ext cx="4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43" name="Line 31"/>
            <p:cNvSpPr>
              <a:spLocks noChangeShapeType="1"/>
            </p:cNvSpPr>
            <p:nvPr/>
          </p:nvSpPr>
          <p:spPr bwMode="auto">
            <a:xfrm rot="16200000">
              <a:off x="2712" y="2568"/>
              <a:ext cx="3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44" name="Line 32"/>
            <p:cNvSpPr>
              <a:spLocks noChangeShapeType="1"/>
            </p:cNvSpPr>
            <p:nvPr/>
          </p:nvSpPr>
          <p:spPr bwMode="auto">
            <a:xfrm rot="16200000">
              <a:off x="2687" y="3264"/>
              <a:ext cx="3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45" name="Text Box 33"/>
          <p:cNvSpPr txBox="1">
            <a:spLocks noChangeArrowheads="1"/>
          </p:cNvSpPr>
          <p:nvPr/>
        </p:nvSpPr>
        <p:spPr bwMode="auto">
          <a:xfrm>
            <a:off x="2500313" y="21336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i="1"/>
              <a:t>R</a:t>
            </a:r>
            <a:endParaRPr lang="en-US" sz="2400" b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46" name="Text Box 34"/>
          <p:cNvSpPr txBox="1">
            <a:spLocks noChangeArrowheads="1"/>
          </p:cNvSpPr>
          <p:nvPr/>
        </p:nvSpPr>
        <p:spPr bwMode="auto">
          <a:xfrm>
            <a:off x="2133600" y="15240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i="1">
                <a:solidFill>
                  <a:srgbClr val="FF0000"/>
                </a:solidFill>
                <a:latin typeface="Times New Roman" pitchFamily="18" charset="0"/>
              </a:rPr>
              <a:t>i</a:t>
            </a:r>
            <a:endParaRPr 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47" name="Line 35"/>
          <p:cNvSpPr>
            <a:spLocks noChangeShapeType="1"/>
          </p:cNvSpPr>
          <p:nvPr/>
        </p:nvSpPr>
        <p:spPr bwMode="auto">
          <a:xfrm flipH="1">
            <a:off x="2362200" y="1752600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lg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48" name="Line 36"/>
          <p:cNvSpPr>
            <a:spLocks noChangeShapeType="1"/>
          </p:cNvSpPr>
          <p:nvPr/>
        </p:nvSpPr>
        <p:spPr bwMode="auto">
          <a:xfrm>
            <a:off x="1752600" y="15240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49" name="Text Box 37"/>
          <p:cNvSpPr txBox="1">
            <a:spLocks noChangeArrowheads="1"/>
          </p:cNvSpPr>
          <p:nvPr/>
        </p:nvSpPr>
        <p:spPr bwMode="auto">
          <a:xfrm>
            <a:off x="1295400" y="21336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i="1"/>
              <a:t>L</a:t>
            </a:r>
            <a:endParaRPr lang="en-US" sz="2400" b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50" name="Line 38"/>
          <p:cNvSpPr>
            <a:spLocks noChangeShapeType="1"/>
          </p:cNvSpPr>
          <p:nvPr/>
        </p:nvSpPr>
        <p:spPr bwMode="auto">
          <a:xfrm>
            <a:off x="1752600" y="32004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51" name="Text Box 39"/>
          <p:cNvSpPr txBox="1">
            <a:spLocks noChangeArrowheads="1"/>
          </p:cNvSpPr>
          <p:nvPr/>
        </p:nvSpPr>
        <p:spPr bwMode="auto">
          <a:xfrm>
            <a:off x="6553200" y="1571625"/>
            <a:ext cx="355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+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b="1" i="1">
                <a:solidFill>
                  <a:srgbClr val="FF0000"/>
                </a:solidFill>
                <a:latin typeface="Times New Roman" pitchFamily="18" charset="0"/>
              </a:rPr>
              <a:t>v</a:t>
            </a:r>
            <a:endParaRPr lang="en-US" sz="2400" b="1" i="1" baseline="-25000">
              <a:solidFill>
                <a:srgbClr val="FF0000"/>
              </a:solidFill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7315200" y="1524000"/>
            <a:ext cx="457200" cy="1676400"/>
            <a:chOff x="2736" y="2400"/>
            <a:chExt cx="288" cy="1056"/>
          </a:xfrm>
        </p:grpSpPr>
        <p:sp>
          <p:nvSpPr>
            <p:cNvPr id="38953" name="Line 41"/>
            <p:cNvSpPr>
              <a:spLocks noChangeShapeType="1"/>
            </p:cNvSpPr>
            <p:nvPr/>
          </p:nvSpPr>
          <p:spPr bwMode="auto">
            <a:xfrm rot="16200000" flipV="1">
              <a:off x="2784" y="2975"/>
              <a:ext cx="4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54" name="Line 42"/>
            <p:cNvSpPr>
              <a:spLocks noChangeShapeType="1"/>
            </p:cNvSpPr>
            <p:nvPr/>
          </p:nvSpPr>
          <p:spPr bwMode="auto">
            <a:xfrm rot="16200000">
              <a:off x="2856" y="2855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55" name="Line 43"/>
            <p:cNvSpPr>
              <a:spLocks noChangeShapeType="1"/>
            </p:cNvSpPr>
            <p:nvPr/>
          </p:nvSpPr>
          <p:spPr bwMode="auto">
            <a:xfrm rot="16200000">
              <a:off x="2856" y="2760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56" name="Line 44"/>
            <p:cNvSpPr>
              <a:spLocks noChangeShapeType="1"/>
            </p:cNvSpPr>
            <p:nvPr/>
          </p:nvSpPr>
          <p:spPr bwMode="auto">
            <a:xfrm rot="16200000" flipV="1">
              <a:off x="2856" y="2807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57" name="Line 45"/>
            <p:cNvSpPr>
              <a:spLocks noChangeShapeType="1"/>
            </p:cNvSpPr>
            <p:nvPr/>
          </p:nvSpPr>
          <p:spPr bwMode="auto">
            <a:xfrm rot="16200000">
              <a:off x="2856" y="2663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58" name="Line 46"/>
            <p:cNvSpPr>
              <a:spLocks noChangeShapeType="1"/>
            </p:cNvSpPr>
            <p:nvPr/>
          </p:nvSpPr>
          <p:spPr bwMode="auto">
            <a:xfrm rot="16200000" flipV="1">
              <a:off x="2856" y="2711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59" name="Line 47"/>
            <p:cNvSpPr>
              <a:spLocks noChangeShapeType="1"/>
            </p:cNvSpPr>
            <p:nvPr/>
          </p:nvSpPr>
          <p:spPr bwMode="auto">
            <a:xfrm rot="16200000" flipV="1">
              <a:off x="2928" y="2687"/>
              <a:ext cx="4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60" name="Line 48"/>
            <p:cNvSpPr>
              <a:spLocks noChangeShapeType="1"/>
            </p:cNvSpPr>
            <p:nvPr/>
          </p:nvSpPr>
          <p:spPr bwMode="auto">
            <a:xfrm rot="16200000">
              <a:off x="2712" y="2568"/>
              <a:ext cx="3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61" name="Line 49"/>
            <p:cNvSpPr>
              <a:spLocks noChangeShapeType="1"/>
            </p:cNvSpPr>
            <p:nvPr/>
          </p:nvSpPr>
          <p:spPr bwMode="auto">
            <a:xfrm rot="16200000">
              <a:off x="2687" y="3264"/>
              <a:ext cx="3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62" name="Text Box 50"/>
          <p:cNvSpPr txBox="1">
            <a:spLocks noChangeArrowheads="1"/>
          </p:cNvSpPr>
          <p:nvPr/>
        </p:nvSpPr>
        <p:spPr bwMode="auto">
          <a:xfrm>
            <a:off x="6919913" y="21336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i="1"/>
              <a:t>R</a:t>
            </a:r>
            <a:endParaRPr lang="en-US" sz="2400" b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63" name="Line 51"/>
          <p:cNvSpPr>
            <a:spLocks noChangeShapeType="1"/>
          </p:cNvSpPr>
          <p:nvPr/>
        </p:nvSpPr>
        <p:spPr bwMode="auto">
          <a:xfrm>
            <a:off x="6172200" y="15240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64" name="Line 52"/>
          <p:cNvSpPr>
            <a:spLocks noChangeShapeType="1"/>
          </p:cNvSpPr>
          <p:nvPr/>
        </p:nvSpPr>
        <p:spPr bwMode="auto">
          <a:xfrm>
            <a:off x="6172200" y="32004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65" name="Text Box 53"/>
          <p:cNvSpPr txBox="1">
            <a:spLocks noChangeArrowheads="1"/>
          </p:cNvSpPr>
          <p:nvPr/>
        </p:nvSpPr>
        <p:spPr bwMode="auto">
          <a:xfrm>
            <a:off x="5410200" y="2133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i="1"/>
              <a:t>C</a:t>
            </a:r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 54"/>
          <p:cNvGrpSpPr>
            <a:grpSpLocks/>
          </p:cNvGrpSpPr>
          <p:nvPr/>
        </p:nvGrpSpPr>
        <p:grpSpPr bwMode="auto">
          <a:xfrm>
            <a:off x="5843588" y="2438400"/>
            <a:ext cx="609600" cy="76200"/>
            <a:chOff x="4896" y="2208"/>
            <a:chExt cx="384" cy="48"/>
          </a:xfrm>
        </p:grpSpPr>
        <p:sp>
          <p:nvSpPr>
            <p:cNvPr id="38967" name="Arc 55"/>
            <p:cNvSpPr>
              <a:spLocks/>
            </p:cNvSpPr>
            <p:nvPr/>
          </p:nvSpPr>
          <p:spPr bwMode="auto">
            <a:xfrm>
              <a:off x="5088" y="2208"/>
              <a:ext cx="192" cy="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8" name="Arc 56"/>
            <p:cNvSpPr>
              <a:spLocks/>
            </p:cNvSpPr>
            <p:nvPr/>
          </p:nvSpPr>
          <p:spPr bwMode="auto">
            <a:xfrm flipH="1">
              <a:off x="4896" y="2208"/>
              <a:ext cx="192" cy="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69" name="Line 57"/>
          <p:cNvSpPr>
            <a:spLocks noChangeShapeType="1"/>
          </p:cNvSpPr>
          <p:nvPr/>
        </p:nvSpPr>
        <p:spPr bwMode="auto">
          <a:xfrm>
            <a:off x="5843588" y="22860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70" name="Line 58"/>
          <p:cNvSpPr>
            <a:spLocks noChangeShapeType="1"/>
          </p:cNvSpPr>
          <p:nvPr/>
        </p:nvSpPr>
        <p:spPr bwMode="auto">
          <a:xfrm>
            <a:off x="6148388" y="15240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71" name="Line 59"/>
          <p:cNvSpPr>
            <a:spLocks noChangeShapeType="1"/>
          </p:cNvSpPr>
          <p:nvPr/>
        </p:nvSpPr>
        <p:spPr bwMode="auto">
          <a:xfrm>
            <a:off x="6148388" y="24384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8972" name="Object 60"/>
          <p:cNvGraphicFramePr>
            <a:graphicFrameLocks noChangeAspect="1"/>
          </p:cNvGraphicFramePr>
          <p:nvPr/>
        </p:nvGraphicFramePr>
        <p:xfrm>
          <a:off x="5492750" y="4114800"/>
          <a:ext cx="2579688" cy="1339850"/>
        </p:xfrm>
        <a:graphic>
          <a:graphicData uri="http://schemas.openxmlformats.org/presentationml/2006/ole">
            <p:oleObj spid="_x0000_s146440" name="Equation" r:id="rId5" imgW="927100" imgH="482600" progId="Equation.3">
              <p:embed/>
            </p:oleObj>
          </a:graphicData>
        </a:graphic>
      </p:graphicFrame>
      <p:graphicFrame>
        <p:nvGraphicFramePr>
          <p:cNvPr id="38973" name="Object 61"/>
          <p:cNvGraphicFramePr>
            <a:graphicFrameLocks noChangeAspect="1"/>
          </p:cNvGraphicFramePr>
          <p:nvPr/>
        </p:nvGraphicFramePr>
        <p:xfrm>
          <a:off x="7205663" y="5737225"/>
          <a:ext cx="1176337" cy="434975"/>
        </p:xfrm>
        <a:graphic>
          <a:graphicData uri="http://schemas.openxmlformats.org/presentationml/2006/ole">
            <p:oleObj spid="_x0000_s146441" name="Equation" r:id="rId6" imgW="482181" imgH="177646" progId="Equation.3">
              <p:embed/>
            </p:oleObj>
          </a:graphicData>
        </a:graphic>
      </p:graphicFrame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CBFE4-2EDE-411A-AE9F-49F067CBBBC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FF0000"/>
                </a:solidFill>
                <a:sym typeface="Symbol" pitchFamily="18" charset="2"/>
              </a:rPr>
              <a:t> Basic RL and RC Circuits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14347" name="Rectangle 3"/>
          <p:cNvSpPr>
            <a:spLocks noChangeArrowheads="1"/>
          </p:cNvSpPr>
          <p:nvPr/>
        </p:nvSpPr>
        <p:spPr bwMode="auto">
          <a:xfrm>
            <a:off x="1187450" y="1412875"/>
            <a:ext cx="49688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2"/>
                </a:solidFill>
              </a:rPr>
              <a:t>About Calculation for The Initial Value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95288" y="1773238"/>
            <a:ext cx="5334000" cy="2438400"/>
            <a:chOff x="816" y="624"/>
            <a:chExt cx="3360" cy="1536"/>
          </a:xfrm>
        </p:grpSpPr>
        <p:graphicFrame>
          <p:nvGraphicFramePr>
            <p:cNvPr id="14345" name="Object 9"/>
            <p:cNvGraphicFramePr>
              <a:graphicFrameLocks noChangeAspect="1"/>
            </p:cNvGraphicFramePr>
            <p:nvPr/>
          </p:nvGraphicFramePr>
          <p:xfrm>
            <a:off x="816" y="624"/>
            <a:ext cx="3312" cy="1536"/>
          </p:xfrm>
          <a:graphic>
            <a:graphicData uri="http://schemas.openxmlformats.org/presentationml/2006/ole">
              <p:oleObj spid="_x0000_s147466" name="Photo Editor 照片" r:id="rId3" imgW="3924848" imgH="1819529" progId="">
                <p:embed/>
              </p:oleObj>
            </a:graphicData>
          </a:graphic>
        </p:graphicFrame>
        <p:sp>
          <p:nvSpPr>
            <p:cNvPr id="14380" name="Line 10"/>
            <p:cNvSpPr>
              <a:spLocks noChangeShapeType="1"/>
            </p:cNvSpPr>
            <p:nvPr/>
          </p:nvSpPr>
          <p:spPr bwMode="auto">
            <a:xfrm>
              <a:off x="2256" y="1056"/>
              <a:ext cx="192" cy="192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81" name="Text Box 11"/>
            <p:cNvSpPr txBox="1">
              <a:spLocks noChangeArrowheads="1"/>
            </p:cNvSpPr>
            <p:nvPr/>
          </p:nvSpPr>
          <p:spPr bwMode="auto">
            <a:xfrm>
              <a:off x="3072" y="864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sym typeface="Symbol" pitchFamily="18" charset="2"/>
                </a:rPr>
                <a:t>i</a:t>
              </a:r>
              <a:r>
                <a:rPr lang="en-US" altLang="zh-CN" sz="1800" baseline="-25000">
                  <a:solidFill>
                    <a:srgbClr val="0000FF"/>
                  </a:solidFill>
                  <a:sym typeface="Symbol" pitchFamily="18" charset="2"/>
                </a:rPr>
                <a:t>C</a:t>
              </a:r>
              <a:endParaRPr lang="en-US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14382" name="Text Box 12"/>
            <p:cNvSpPr txBox="1">
              <a:spLocks noChangeArrowheads="1"/>
            </p:cNvSpPr>
            <p:nvPr/>
          </p:nvSpPr>
          <p:spPr bwMode="auto">
            <a:xfrm>
              <a:off x="3840" y="864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sym typeface="Symbol" pitchFamily="18" charset="2"/>
                </a:rPr>
                <a:t>i</a:t>
              </a:r>
              <a:r>
                <a:rPr lang="en-US" altLang="zh-CN" sz="1800" baseline="-25000">
                  <a:solidFill>
                    <a:srgbClr val="0000FF"/>
                  </a:solidFill>
                  <a:sym typeface="Symbol" pitchFamily="18" charset="2"/>
                </a:rPr>
                <a:t>L</a:t>
              </a:r>
              <a:endParaRPr lang="en-US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14383" name="Text Box 13"/>
            <p:cNvSpPr txBox="1">
              <a:spLocks noChangeArrowheads="1"/>
            </p:cNvSpPr>
            <p:nvPr/>
          </p:nvSpPr>
          <p:spPr bwMode="auto">
            <a:xfrm>
              <a:off x="1104" y="720"/>
              <a:ext cx="4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sym typeface="Symbol" pitchFamily="18" charset="2"/>
                </a:rPr>
                <a:t>i</a:t>
              </a:r>
              <a:endParaRPr lang="en-US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14384" name="Freeform 14"/>
            <p:cNvSpPr>
              <a:spLocks/>
            </p:cNvSpPr>
            <p:nvPr/>
          </p:nvSpPr>
          <p:spPr bwMode="auto">
            <a:xfrm>
              <a:off x="2256" y="1088"/>
              <a:ext cx="240" cy="294"/>
            </a:xfrm>
            <a:custGeom>
              <a:avLst/>
              <a:gdLst>
                <a:gd name="T0" fmla="*/ 240 w 240"/>
                <a:gd name="T1" fmla="*/ 759 h 112"/>
                <a:gd name="T2" fmla="*/ 96 w 240"/>
                <a:gd name="T3" fmla="*/ 759 h 112"/>
                <a:gd name="T4" fmla="*/ 0 w 240"/>
                <a:gd name="T5" fmla="*/ 5321 h 112"/>
                <a:gd name="T6" fmla="*/ 0 60000 65536"/>
                <a:gd name="T7" fmla="*/ 0 60000 65536"/>
                <a:gd name="T8" fmla="*/ 0 60000 65536"/>
                <a:gd name="T9" fmla="*/ 0 w 240"/>
                <a:gd name="T10" fmla="*/ 0 h 112"/>
                <a:gd name="T11" fmla="*/ 240 w 240"/>
                <a:gd name="T12" fmla="*/ 112 h 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112">
                  <a:moveTo>
                    <a:pt x="240" y="16"/>
                  </a:moveTo>
                  <a:cubicBezTo>
                    <a:pt x="188" y="8"/>
                    <a:pt x="136" y="0"/>
                    <a:pt x="96" y="16"/>
                  </a:cubicBezTo>
                  <a:cubicBezTo>
                    <a:pt x="56" y="32"/>
                    <a:pt x="24" y="96"/>
                    <a:pt x="0" y="112"/>
                  </a:cubicBezTo>
                </a:path>
              </a:pathLst>
            </a:custGeom>
            <a:noFill/>
            <a:ln w="9525">
              <a:solidFill>
                <a:srgbClr val="33CC33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85" name="Text Box 15"/>
            <p:cNvSpPr txBox="1">
              <a:spLocks noChangeArrowheads="1"/>
            </p:cNvSpPr>
            <p:nvPr/>
          </p:nvSpPr>
          <p:spPr bwMode="auto">
            <a:xfrm>
              <a:off x="2400" y="1065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</a:rPr>
                <a:t>t=0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924300" y="3284538"/>
            <a:ext cx="457200" cy="304800"/>
            <a:chOff x="4368" y="1968"/>
            <a:chExt cx="288" cy="192"/>
          </a:xfrm>
        </p:grpSpPr>
        <p:sp>
          <p:nvSpPr>
            <p:cNvPr id="14378" name="Line 17"/>
            <p:cNvSpPr>
              <a:spLocks noChangeShapeType="1"/>
            </p:cNvSpPr>
            <p:nvPr/>
          </p:nvSpPr>
          <p:spPr bwMode="auto">
            <a:xfrm>
              <a:off x="4368" y="1968"/>
              <a:ext cx="288" cy="16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79" name="Line 18"/>
            <p:cNvSpPr>
              <a:spLocks noChangeShapeType="1"/>
            </p:cNvSpPr>
            <p:nvPr/>
          </p:nvSpPr>
          <p:spPr bwMode="auto">
            <a:xfrm flipH="1">
              <a:off x="4416" y="1968"/>
              <a:ext cx="192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33139" name="Line 19"/>
          <p:cNvSpPr>
            <a:spLocks noChangeShapeType="1"/>
          </p:cNvSpPr>
          <p:nvPr/>
        </p:nvSpPr>
        <p:spPr bwMode="auto">
          <a:xfrm>
            <a:off x="5364163" y="2997200"/>
            <a:ext cx="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95288" y="4076700"/>
            <a:ext cx="5943600" cy="2505075"/>
            <a:chOff x="816" y="2400"/>
            <a:chExt cx="3744" cy="1578"/>
          </a:xfrm>
        </p:grpSpPr>
        <p:graphicFrame>
          <p:nvGraphicFramePr>
            <p:cNvPr id="14344" name="Object 21"/>
            <p:cNvGraphicFramePr>
              <a:graphicFrameLocks noChangeAspect="1"/>
            </p:cNvGraphicFramePr>
            <p:nvPr/>
          </p:nvGraphicFramePr>
          <p:xfrm>
            <a:off x="816" y="2448"/>
            <a:ext cx="3312" cy="1530"/>
          </p:xfrm>
          <a:graphic>
            <a:graphicData uri="http://schemas.openxmlformats.org/presentationml/2006/ole">
              <p:oleObj spid="_x0000_s147467" name="Photo Editor 照片" r:id="rId4" imgW="3877216" imgH="1790476" progId="">
                <p:embed/>
              </p:oleObj>
            </a:graphicData>
          </a:graphic>
        </p:graphicFrame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3051" y="3216"/>
              <a:ext cx="261" cy="486"/>
              <a:chOff x="4944" y="2256"/>
              <a:chExt cx="261" cy="486"/>
            </a:xfrm>
          </p:grpSpPr>
          <p:sp>
            <p:nvSpPr>
              <p:cNvPr id="14374" name="Text Box 23"/>
              <p:cNvSpPr txBox="1">
                <a:spLocks noChangeArrowheads="1"/>
              </p:cNvSpPr>
              <p:nvPr/>
            </p:nvSpPr>
            <p:spPr bwMode="auto">
              <a:xfrm>
                <a:off x="4944" y="2310"/>
                <a:ext cx="135" cy="147"/>
              </a:xfrm>
              <a:prstGeom prst="rect">
                <a:avLst/>
              </a:prstGeom>
              <a:noFill/>
              <a:ln w="9525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>
                  <a:spcBef>
                    <a:spcPct val="0"/>
                  </a:spcBef>
                </a:pPr>
                <a:r>
                  <a:rPr kumimoji="0" lang="en-US" altLang="zh-CN" sz="1000"/>
                  <a:t>+</a:t>
                </a:r>
              </a:p>
            </p:txBody>
          </p:sp>
          <p:sp>
            <p:nvSpPr>
              <p:cNvPr id="14375" name="Oval 24"/>
              <p:cNvSpPr>
                <a:spLocks noChangeArrowheads="1"/>
              </p:cNvSpPr>
              <p:nvPr/>
            </p:nvSpPr>
            <p:spPr bwMode="auto">
              <a:xfrm>
                <a:off x="5019" y="2400"/>
                <a:ext cx="186" cy="174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" name="Line 25"/>
              <p:cNvSpPr>
                <a:spLocks noChangeShapeType="1"/>
              </p:cNvSpPr>
              <p:nvPr/>
            </p:nvSpPr>
            <p:spPr bwMode="auto">
              <a:xfrm>
                <a:off x="5115" y="2256"/>
                <a:ext cx="0" cy="486"/>
              </a:xfrm>
              <a:prstGeom prst="line">
                <a:avLst/>
              </a:prstGeom>
              <a:noFill/>
              <a:ln w="1905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7" name="Text Box 26"/>
              <p:cNvSpPr txBox="1">
                <a:spLocks noChangeArrowheads="1"/>
              </p:cNvSpPr>
              <p:nvPr/>
            </p:nvSpPr>
            <p:spPr bwMode="auto">
              <a:xfrm>
                <a:off x="4950" y="2508"/>
                <a:ext cx="135" cy="147"/>
              </a:xfrm>
              <a:prstGeom prst="rect">
                <a:avLst/>
              </a:prstGeom>
              <a:noFill/>
              <a:ln w="9525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>
                  <a:spcBef>
                    <a:spcPct val="0"/>
                  </a:spcBef>
                </a:pPr>
                <a:r>
                  <a:rPr kumimoji="0" lang="en-US" altLang="zh-CN" sz="1000"/>
                  <a:t>_</a:t>
                </a:r>
              </a:p>
            </p:txBody>
          </p:sp>
        </p:grpSp>
        <p:sp>
          <p:nvSpPr>
            <p:cNvPr id="14356" name="Text Box 27"/>
            <p:cNvSpPr txBox="1">
              <a:spLocks noChangeArrowheads="1"/>
            </p:cNvSpPr>
            <p:nvPr/>
          </p:nvSpPr>
          <p:spPr bwMode="auto">
            <a:xfrm>
              <a:off x="4128" y="2400"/>
              <a:ext cx="43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spcBef>
                  <a:spcPct val="0"/>
                </a:spcBef>
              </a:pPr>
              <a:endParaRPr kumimoji="0" lang="zh-CN" altLang="zh-CN" sz="1000" baseline="-25000"/>
            </a:p>
          </p:txBody>
        </p: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3888" y="3264"/>
              <a:ext cx="192" cy="498"/>
              <a:chOff x="4578" y="3072"/>
              <a:chExt cx="192" cy="498"/>
            </a:xfrm>
          </p:grpSpPr>
          <p:sp>
            <p:nvSpPr>
              <p:cNvPr id="14370" name="Oval 29"/>
              <p:cNvSpPr>
                <a:spLocks noChangeArrowheads="1"/>
              </p:cNvSpPr>
              <p:nvPr/>
            </p:nvSpPr>
            <p:spPr bwMode="auto">
              <a:xfrm>
                <a:off x="4578" y="3234"/>
                <a:ext cx="186" cy="174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1" name="Line 30"/>
              <p:cNvSpPr>
                <a:spLocks noChangeShapeType="1"/>
              </p:cNvSpPr>
              <p:nvPr/>
            </p:nvSpPr>
            <p:spPr bwMode="auto">
              <a:xfrm>
                <a:off x="4578" y="3324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2" name="Line 31"/>
              <p:cNvSpPr>
                <a:spLocks noChangeShapeType="1"/>
              </p:cNvSpPr>
              <p:nvPr/>
            </p:nvSpPr>
            <p:spPr bwMode="auto">
              <a:xfrm>
                <a:off x="4662" y="3072"/>
                <a:ext cx="0" cy="168"/>
              </a:xfrm>
              <a:prstGeom prst="line">
                <a:avLst/>
              </a:prstGeom>
              <a:noFill/>
              <a:ln w="1905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3" name="Line 32"/>
              <p:cNvSpPr>
                <a:spLocks noChangeShapeType="1"/>
              </p:cNvSpPr>
              <p:nvPr/>
            </p:nvSpPr>
            <p:spPr bwMode="auto">
              <a:xfrm>
                <a:off x="4674" y="3402"/>
                <a:ext cx="0" cy="168"/>
              </a:xfrm>
              <a:prstGeom prst="line">
                <a:avLst/>
              </a:prstGeom>
              <a:noFill/>
              <a:ln w="1905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58" name="Text Box 33"/>
            <p:cNvSpPr txBox="1">
              <a:spLocks noChangeArrowheads="1"/>
            </p:cNvSpPr>
            <p:nvPr/>
          </p:nvSpPr>
          <p:spPr bwMode="auto">
            <a:xfrm>
              <a:off x="3936" y="3600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spcBef>
                  <a:spcPct val="0"/>
                </a:spcBef>
              </a:pPr>
              <a:r>
                <a:rPr kumimoji="0" lang="en-US" altLang="zh-CN" sz="1600">
                  <a:solidFill>
                    <a:srgbClr val="FF0000"/>
                  </a:solidFill>
                </a:rPr>
                <a:t>1A</a:t>
              </a:r>
              <a:endParaRPr kumimoji="0" lang="en-US" altLang="zh-CN" sz="1600" baseline="-25000">
                <a:solidFill>
                  <a:srgbClr val="FF0000"/>
                </a:solidFill>
              </a:endParaRPr>
            </a:p>
          </p:txBody>
        </p:sp>
        <p:sp>
          <p:nvSpPr>
            <p:cNvPr id="14359" name="Text Box 34"/>
            <p:cNvSpPr txBox="1">
              <a:spLocks noChangeArrowheads="1"/>
            </p:cNvSpPr>
            <p:nvPr/>
          </p:nvSpPr>
          <p:spPr bwMode="auto">
            <a:xfrm>
              <a:off x="3900" y="3552"/>
              <a:ext cx="180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</a:pPr>
              <a:r>
                <a:rPr kumimoji="0" lang="en-US" altLang="zh-CN" sz="1000">
                  <a:solidFill>
                    <a:srgbClr val="33CC33"/>
                  </a:solidFill>
                  <a:sym typeface="Symbol" pitchFamily="18" charset="2"/>
                </a:rPr>
                <a:t></a:t>
              </a:r>
              <a:endParaRPr kumimoji="0" lang="en-US" altLang="zh-CN" sz="1000">
                <a:solidFill>
                  <a:srgbClr val="33CC33"/>
                </a:solidFill>
              </a:endParaRPr>
            </a:p>
          </p:txBody>
        </p:sp>
        <p:sp>
          <p:nvSpPr>
            <p:cNvPr id="14360" name="Text Box 35"/>
            <p:cNvSpPr txBox="1">
              <a:spLocks noChangeArrowheads="1"/>
            </p:cNvSpPr>
            <p:nvPr/>
          </p:nvSpPr>
          <p:spPr bwMode="auto">
            <a:xfrm>
              <a:off x="4032" y="3225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/>
                <a:t>+</a:t>
              </a:r>
            </a:p>
          </p:txBody>
        </p:sp>
        <p:sp>
          <p:nvSpPr>
            <p:cNvPr id="14361" name="Text Box 36"/>
            <p:cNvSpPr txBox="1">
              <a:spLocks noChangeArrowheads="1"/>
            </p:cNvSpPr>
            <p:nvPr/>
          </p:nvSpPr>
          <p:spPr bwMode="auto">
            <a:xfrm>
              <a:off x="4032" y="345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/>
                <a:t>-</a:t>
              </a:r>
            </a:p>
          </p:txBody>
        </p:sp>
        <p:sp>
          <p:nvSpPr>
            <p:cNvPr id="14362" name="Text Box 37"/>
            <p:cNvSpPr txBox="1">
              <a:spLocks noChangeArrowheads="1"/>
            </p:cNvSpPr>
            <p:nvPr/>
          </p:nvSpPr>
          <p:spPr bwMode="auto">
            <a:xfrm>
              <a:off x="4032" y="3312"/>
              <a:ext cx="4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i="1"/>
                <a:t>v</a:t>
              </a:r>
              <a:r>
                <a:rPr lang="en-US" altLang="zh-CN" sz="1800" baseline="-25000"/>
                <a:t>L(0+)</a:t>
              </a:r>
              <a:endParaRPr lang="en-US" altLang="zh-CN" sz="1800"/>
            </a:p>
          </p:txBody>
        </p:sp>
        <p:sp>
          <p:nvSpPr>
            <p:cNvPr id="14363" name="Text Box 38"/>
            <p:cNvSpPr txBox="1">
              <a:spLocks noChangeArrowheads="1"/>
            </p:cNvSpPr>
            <p:nvPr/>
          </p:nvSpPr>
          <p:spPr bwMode="auto">
            <a:xfrm>
              <a:off x="3264" y="3264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i="1">
                  <a:solidFill>
                    <a:srgbClr val="FF0000"/>
                  </a:solidFill>
                </a:rPr>
                <a:t>v</a:t>
              </a:r>
              <a:r>
                <a:rPr lang="en-US" altLang="zh-CN" sz="1800" baseline="-25000">
                  <a:solidFill>
                    <a:srgbClr val="FF0000"/>
                  </a:solidFill>
                </a:rPr>
                <a:t>C(0+)</a:t>
              </a:r>
              <a:r>
                <a:rPr lang="en-US" altLang="zh-CN" sz="1800">
                  <a:solidFill>
                    <a:srgbClr val="FF0000"/>
                  </a:solidFill>
                </a:rPr>
                <a:t>=4V</a:t>
              </a:r>
            </a:p>
          </p:txBody>
        </p:sp>
        <p:sp>
          <p:nvSpPr>
            <p:cNvPr id="14364" name="Text Box 39"/>
            <p:cNvSpPr txBox="1">
              <a:spLocks noChangeArrowheads="1"/>
            </p:cNvSpPr>
            <p:nvPr/>
          </p:nvSpPr>
          <p:spPr bwMode="auto">
            <a:xfrm>
              <a:off x="1104" y="2400"/>
              <a:ext cx="4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/>
                <a:t>i</a:t>
              </a:r>
              <a:r>
                <a:rPr lang="en-US" altLang="zh-CN" sz="1800" baseline="-25000"/>
                <a:t>(0+)</a:t>
              </a:r>
              <a:endParaRPr lang="en-US" altLang="zh-CN" sz="1800"/>
            </a:p>
          </p:txBody>
        </p:sp>
        <p:sp>
          <p:nvSpPr>
            <p:cNvPr id="14365" name="Line 40"/>
            <p:cNvSpPr>
              <a:spLocks noChangeShapeType="1"/>
            </p:cNvSpPr>
            <p:nvPr/>
          </p:nvSpPr>
          <p:spPr bwMode="auto">
            <a:xfrm>
              <a:off x="1200" y="2640"/>
              <a:ext cx="192" cy="0"/>
            </a:xfrm>
            <a:prstGeom prst="line">
              <a:avLst/>
            </a:prstGeom>
            <a:noFill/>
            <a:ln w="9525">
              <a:solidFill>
                <a:srgbClr val="33CC33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66" name="Line 41"/>
            <p:cNvSpPr>
              <a:spLocks noChangeShapeType="1"/>
            </p:cNvSpPr>
            <p:nvPr/>
          </p:nvSpPr>
          <p:spPr bwMode="auto">
            <a:xfrm>
              <a:off x="3216" y="2688"/>
              <a:ext cx="0" cy="144"/>
            </a:xfrm>
            <a:prstGeom prst="line">
              <a:avLst/>
            </a:prstGeom>
            <a:noFill/>
            <a:ln w="9525">
              <a:solidFill>
                <a:srgbClr val="33CC33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67" name="Line 42"/>
            <p:cNvSpPr>
              <a:spLocks noChangeShapeType="1"/>
            </p:cNvSpPr>
            <p:nvPr/>
          </p:nvSpPr>
          <p:spPr bwMode="auto">
            <a:xfrm>
              <a:off x="3984" y="2688"/>
              <a:ext cx="0" cy="144"/>
            </a:xfrm>
            <a:prstGeom prst="line">
              <a:avLst/>
            </a:prstGeom>
            <a:noFill/>
            <a:ln w="9525">
              <a:solidFill>
                <a:srgbClr val="33CC33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68" name="Text Box 43"/>
            <p:cNvSpPr txBox="1">
              <a:spLocks noChangeArrowheads="1"/>
            </p:cNvSpPr>
            <p:nvPr/>
          </p:nvSpPr>
          <p:spPr bwMode="auto">
            <a:xfrm>
              <a:off x="3216" y="2640"/>
              <a:ext cx="4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/>
                <a:t>i</a:t>
              </a:r>
              <a:r>
                <a:rPr lang="en-US" altLang="zh-CN" sz="1800" baseline="-25000"/>
                <a:t>C(0+)</a:t>
              </a:r>
              <a:endParaRPr lang="en-US" altLang="zh-CN" sz="1800"/>
            </a:p>
          </p:txBody>
        </p:sp>
        <p:sp>
          <p:nvSpPr>
            <p:cNvPr id="14369" name="Text Box 44"/>
            <p:cNvSpPr txBox="1">
              <a:spLocks noChangeArrowheads="1"/>
            </p:cNvSpPr>
            <p:nvPr/>
          </p:nvSpPr>
          <p:spPr bwMode="auto">
            <a:xfrm>
              <a:off x="3984" y="2640"/>
              <a:ext cx="4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/>
                <a:t>i</a:t>
              </a:r>
              <a:r>
                <a:rPr lang="en-US" altLang="zh-CN" sz="1800" baseline="-25000"/>
                <a:t>L(0+)</a:t>
              </a:r>
              <a:endParaRPr lang="en-US" altLang="zh-CN" sz="1800"/>
            </a:p>
          </p:txBody>
        </p:sp>
      </p:grpSp>
      <p:sp>
        <p:nvSpPr>
          <p:cNvPr id="133166" name="Line 46"/>
          <p:cNvSpPr>
            <a:spLocks noChangeShapeType="1"/>
          </p:cNvSpPr>
          <p:nvPr/>
        </p:nvSpPr>
        <p:spPr bwMode="auto">
          <a:xfrm>
            <a:off x="2916238" y="2349500"/>
            <a:ext cx="0" cy="5032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3363" name="Object 51"/>
          <p:cNvGraphicFramePr>
            <a:graphicFrameLocks noChangeAspect="1"/>
          </p:cNvGraphicFramePr>
          <p:nvPr/>
        </p:nvGraphicFramePr>
        <p:xfrm>
          <a:off x="6529388" y="2781300"/>
          <a:ext cx="1989137" cy="433388"/>
        </p:xfrm>
        <a:graphic>
          <a:graphicData uri="http://schemas.openxmlformats.org/presentationml/2006/ole">
            <p:oleObj spid="_x0000_s147468" name="Equation" r:id="rId5" imgW="952087" imgH="253890" progId="">
              <p:embed/>
            </p:oleObj>
          </a:graphicData>
        </a:graphic>
      </p:graphicFrame>
      <p:graphicFrame>
        <p:nvGraphicFramePr>
          <p:cNvPr id="13364" name="Object 52"/>
          <p:cNvGraphicFramePr>
            <a:graphicFrameLocks noChangeAspect="1"/>
          </p:cNvGraphicFramePr>
          <p:nvPr/>
        </p:nvGraphicFramePr>
        <p:xfrm>
          <a:off x="6149975" y="3213100"/>
          <a:ext cx="2676525" cy="647700"/>
        </p:xfrm>
        <a:graphic>
          <a:graphicData uri="http://schemas.openxmlformats.org/presentationml/2006/ole">
            <p:oleObj spid="_x0000_s147469" name="Equation" r:id="rId6" imgW="1752600" imgH="393700" progId="">
              <p:embed/>
            </p:oleObj>
          </a:graphicData>
        </a:graphic>
      </p:graphicFrame>
      <p:graphicFrame>
        <p:nvGraphicFramePr>
          <p:cNvPr id="13365" name="Object 53"/>
          <p:cNvGraphicFramePr>
            <a:graphicFrameLocks noChangeAspect="1"/>
          </p:cNvGraphicFramePr>
          <p:nvPr/>
        </p:nvGraphicFramePr>
        <p:xfrm>
          <a:off x="6435725" y="4868863"/>
          <a:ext cx="2468563" cy="720725"/>
        </p:xfrm>
        <a:graphic>
          <a:graphicData uri="http://schemas.openxmlformats.org/presentationml/2006/ole">
            <p:oleObj spid="_x0000_s147470" name="Equation" r:id="rId7" imgW="1345616" imgH="393529" progId="">
              <p:embed/>
            </p:oleObj>
          </a:graphicData>
        </a:graphic>
      </p:graphicFrame>
      <p:graphicFrame>
        <p:nvGraphicFramePr>
          <p:cNvPr id="13366" name="Object 54"/>
          <p:cNvGraphicFramePr>
            <a:graphicFrameLocks noChangeAspect="1"/>
          </p:cNvGraphicFramePr>
          <p:nvPr/>
        </p:nvGraphicFramePr>
        <p:xfrm>
          <a:off x="6226175" y="5589588"/>
          <a:ext cx="2886075" cy="649287"/>
        </p:xfrm>
        <a:graphic>
          <a:graphicData uri="http://schemas.openxmlformats.org/presentationml/2006/ole">
            <p:oleObj spid="_x0000_s147471" name="Equation" r:id="rId8" imgW="1688367" imgH="393529" progId="">
              <p:embed/>
            </p:oleObj>
          </a:graphicData>
        </a:graphic>
      </p:graphicFrame>
      <p:graphicFrame>
        <p:nvGraphicFramePr>
          <p:cNvPr id="13367" name="Object 55"/>
          <p:cNvGraphicFramePr>
            <a:graphicFrameLocks noChangeAspect="1"/>
          </p:cNvGraphicFramePr>
          <p:nvPr/>
        </p:nvGraphicFramePr>
        <p:xfrm>
          <a:off x="6526213" y="2205038"/>
          <a:ext cx="1781175" cy="431800"/>
        </p:xfrm>
        <a:graphic>
          <a:graphicData uri="http://schemas.openxmlformats.org/presentationml/2006/ole">
            <p:oleObj spid="_x0000_s147472" name="Equation" r:id="rId9" imgW="1040948" imgH="253890" progId="">
              <p:embed/>
            </p:oleObj>
          </a:graphicData>
        </a:graphic>
      </p:graphicFrame>
      <p:graphicFrame>
        <p:nvGraphicFramePr>
          <p:cNvPr id="13368" name="Object 56"/>
          <p:cNvGraphicFramePr>
            <a:graphicFrameLocks noChangeAspect="1"/>
          </p:cNvGraphicFramePr>
          <p:nvPr/>
        </p:nvGraphicFramePr>
        <p:xfrm>
          <a:off x="6577013" y="4365625"/>
          <a:ext cx="1824037" cy="431800"/>
        </p:xfrm>
        <a:graphic>
          <a:graphicData uri="http://schemas.openxmlformats.org/presentationml/2006/ole">
            <p:oleObj spid="_x0000_s147473" name="Equation" r:id="rId10" imgW="965200" imgH="254000" progId="">
              <p:embed/>
            </p:oleObj>
          </a:graphicData>
        </a:graphic>
      </p:graphicFrame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CBFE4-2EDE-411A-AE9F-49F067CBBBC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3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3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3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9" grpId="0" animBg="1"/>
      <p:bldP spid="13316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Problem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</a:rPr>
              <a:t>Close the switch, and find I</a:t>
            </a:r>
            <a:r>
              <a:rPr lang="en-US" dirty="0" smtClean="0">
                <a:latin typeface="Courier New"/>
              </a:rPr>
              <a:t>1</a:t>
            </a:r>
            <a:r>
              <a:rPr lang="en-US" dirty="0" smtClean="0">
                <a:latin typeface="Times New Roman"/>
              </a:rPr>
              <a:t>, I</a:t>
            </a:r>
            <a:r>
              <a:rPr lang="en-US" dirty="0" smtClean="0">
                <a:latin typeface="Courier New"/>
              </a:rPr>
              <a:t>2</a:t>
            </a:r>
            <a:r>
              <a:rPr lang="en-US" dirty="0" smtClean="0">
                <a:latin typeface="Times New Roman"/>
              </a:rPr>
              <a:t>, I</a:t>
            </a:r>
            <a:r>
              <a:rPr lang="en-US" dirty="0" smtClean="0">
                <a:latin typeface="Courier New"/>
              </a:rPr>
              <a:t>3</a:t>
            </a:r>
            <a:r>
              <a:rPr lang="en-US" dirty="0" smtClean="0">
                <a:latin typeface="Times New Roman"/>
              </a:rPr>
              <a:t>, Q, and </a:t>
            </a:r>
            <a:r>
              <a:rPr lang="en-US" dirty="0" err="1" smtClean="0">
                <a:latin typeface="Times New Roman"/>
              </a:rPr>
              <a:t>Vc</a:t>
            </a:r>
            <a:r>
              <a:rPr lang="en-US" dirty="0" smtClean="0">
                <a:latin typeface="Times New Roman"/>
              </a:rPr>
              <a:t> immediately after the switch is closed</a:t>
            </a:r>
          </a:p>
          <a:p>
            <a:endParaRPr lang="en-US" dirty="0" smtClean="0">
              <a:latin typeface="Times New Roman"/>
            </a:endParaRPr>
          </a:p>
          <a:p>
            <a:endParaRPr lang="en-US" dirty="0" smtClean="0">
              <a:latin typeface="Times New Roman"/>
            </a:endParaRPr>
          </a:p>
          <a:p>
            <a:endParaRPr lang="en-US" dirty="0"/>
          </a:p>
        </p:txBody>
      </p:sp>
      <p:pic>
        <p:nvPicPr>
          <p:cNvPr id="1484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206" y="2762250"/>
            <a:ext cx="4105819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CBFE4-2EDE-411A-AE9F-49F067CBBBC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Solution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capacitor just starts to be charged</a:t>
            </a:r>
          </a:p>
          <a:p>
            <a:pPr>
              <a:buNone/>
            </a:pPr>
            <a:r>
              <a:rPr lang="en-US" dirty="0" smtClean="0"/>
              <a:t>    ⇒ Q= 0.</a:t>
            </a:r>
          </a:p>
          <a:p>
            <a:pPr>
              <a:buNone/>
            </a:pPr>
            <a:r>
              <a:rPr lang="en-US" dirty="0" err="1" smtClean="0"/>
              <a:t>Vc</a:t>
            </a:r>
            <a:r>
              <a:rPr lang="en-US" dirty="0" smtClean="0"/>
              <a:t> = Q/C = 0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Req=R1+R2R3/R2+R3</a:t>
            </a:r>
          </a:p>
          <a:p>
            <a:pPr>
              <a:buNone/>
            </a:pPr>
            <a:r>
              <a:rPr lang="pt-BR" dirty="0" smtClean="0"/>
              <a:t>= 14.5kΩ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en-US" dirty="0" smtClean="0"/>
              <a:t>I1=</a:t>
            </a:r>
            <a:r>
              <a:rPr lang="en-US" dirty="0" err="1" smtClean="0"/>
              <a:t>Ieq</a:t>
            </a:r>
            <a:r>
              <a:rPr lang="en-US" dirty="0" smtClean="0"/>
              <a:t>=9/</a:t>
            </a:r>
            <a:r>
              <a:rPr lang="en-US" dirty="0" err="1" smtClean="0"/>
              <a:t>Req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≈0.62mA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CBFE4-2EDE-411A-AE9F-49F067CBBBC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V2=V3=I1.(R2R3)/R2+R3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I2=V2/R2 = 0.1 mA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I3 = V3/R3 = 0.52 mA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CBFE4-2EDE-411A-AE9F-49F067CBBBC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>
                <a:latin typeface="Times New Roman"/>
              </a:rPr>
              <a:t>   </a:t>
            </a:r>
            <a:r>
              <a:rPr lang="en-US" i="1" dirty="0" smtClean="0">
                <a:latin typeface="Times New Roman"/>
              </a:rPr>
              <a:t>After the switch is closed for a length of time sufficiently long for the capacitor to become fully charged, find I</a:t>
            </a:r>
            <a:r>
              <a:rPr lang="en-US" i="1" dirty="0" smtClean="0">
                <a:latin typeface="Courier New"/>
              </a:rPr>
              <a:t>1</a:t>
            </a:r>
            <a:r>
              <a:rPr lang="en-US" i="1" dirty="0" smtClean="0">
                <a:latin typeface="Times New Roman"/>
              </a:rPr>
              <a:t>,I</a:t>
            </a:r>
            <a:r>
              <a:rPr lang="en-US" i="1" dirty="0" smtClean="0">
                <a:latin typeface="Courier New"/>
              </a:rPr>
              <a:t>2</a:t>
            </a:r>
            <a:r>
              <a:rPr lang="en-US" i="1" dirty="0" smtClean="0">
                <a:latin typeface="Times New Roman"/>
              </a:rPr>
              <a:t>,I</a:t>
            </a:r>
            <a:r>
              <a:rPr lang="en-US" i="1" dirty="0" smtClean="0">
                <a:latin typeface="Courier New"/>
              </a:rPr>
              <a:t>3</a:t>
            </a:r>
            <a:r>
              <a:rPr lang="en-US" i="1" dirty="0" smtClean="0">
                <a:latin typeface="Times New Roman"/>
              </a:rPr>
              <a:t>,Q, </a:t>
            </a:r>
            <a:r>
              <a:rPr lang="en-US" i="1" dirty="0" err="1" smtClean="0">
                <a:latin typeface="Times New Roman"/>
              </a:rPr>
              <a:t>andVc</a:t>
            </a:r>
            <a:endParaRPr lang="en-US" i="1" dirty="0" smtClean="0">
              <a:latin typeface="Times New Roman"/>
            </a:endParaRPr>
          </a:p>
          <a:p>
            <a:pPr algn="just">
              <a:buNone/>
            </a:pPr>
            <a:endParaRPr lang="en-US" dirty="0" smtClean="0">
              <a:latin typeface="Times New Roman"/>
            </a:endParaRPr>
          </a:p>
          <a:p>
            <a:pPr algn="just">
              <a:buNone/>
            </a:pPr>
            <a:r>
              <a:rPr lang="en-US" dirty="0" smtClean="0">
                <a:latin typeface="Times New Roman"/>
              </a:rPr>
              <a:t>I3 = 0</a:t>
            </a:r>
            <a:r>
              <a:rPr lang="pt-BR" dirty="0" smtClean="0"/>
              <a:t>9 =I1(R1+R2) = 27.I1</a:t>
            </a:r>
          </a:p>
          <a:p>
            <a:pPr algn="just"/>
            <a:endParaRPr lang="pt-BR" dirty="0" smtClean="0"/>
          </a:p>
          <a:p>
            <a:pPr algn="just">
              <a:buNone/>
            </a:pPr>
            <a:r>
              <a:rPr lang="pt-BR" dirty="0" smtClean="0"/>
              <a:t>I1=I2=9/27=0.33mA</a:t>
            </a:r>
          </a:p>
          <a:p>
            <a:pPr algn="just"/>
            <a:endParaRPr lang="pt-BR" dirty="0" smtClean="0"/>
          </a:p>
          <a:p>
            <a:pPr algn="just">
              <a:buNone/>
            </a:pPr>
            <a:r>
              <a:rPr lang="pt-BR" dirty="0" smtClean="0"/>
              <a:t>V2 = V3 = 15/3 = 5</a:t>
            </a:r>
          </a:p>
          <a:p>
            <a:pPr algn="just"/>
            <a:endParaRPr lang="pt-BR" dirty="0" smtClean="0"/>
          </a:p>
          <a:p>
            <a:pPr algn="just">
              <a:buNone/>
            </a:pPr>
            <a:r>
              <a:rPr lang="pt-BR" dirty="0" smtClean="0"/>
              <a:t>Q = C.Vc = 50uC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 algn="just"/>
            <a:endParaRPr lang="en-US" dirty="0" smtClean="0">
              <a:latin typeface="Times New Roman"/>
            </a:endParaRPr>
          </a:p>
          <a:p>
            <a:pPr algn="just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Problem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CBFE4-2EDE-411A-AE9F-49F067CBBBC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i="1" dirty="0" smtClean="0"/>
              <a:t>The switch is then reopened. Find I1,I2,I3,Q,and</a:t>
            </a:r>
          </a:p>
          <a:p>
            <a:pPr>
              <a:buNone/>
            </a:pPr>
            <a:r>
              <a:rPr lang="en-US" i="1" dirty="0" err="1" smtClean="0"/>
              <a:t>Vc</a:t>
            </a:r>
            <a:r>
              <a:rPr lang="en-US" i="1" dirty="0" smtClean="0"/>
              <a:t> immediately after the switch is reopened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Once the switch is open, the left-hand side circuit is open and therefore I1= 0.</a:t>
            </a:r>
          </a:p>
          <a:p>
            <a:pPr>
              <a:buNone/>
            </a:pPr>
            <a:r>
              <a:rPr lang="en-US" dirty="0" smtClean="0"/>
              <a:t>Q = 50uC</a:t>
            </a:r>
          </a:p>
          <a:p>
            <a:pPr>
              <a:buNone/>
            </a:pPr>
            <a:r>
              <a:rPr lang="en-US" dirty="0" err="1" smtClean="0"/>
              <a:t>Vc</a:t>
            </a:r>
            <a:r>
              <a:rPr lang="en-US" dirty="0" smtClean="0"/>
              <a:t>=Q/C = 5 V</a:t>
            </a:r>
          </a:p>
          <a:p>
            <a:pPr>
              <a:buNone/>
            </a:pPr>
            <a:r>
              <a:rPr lang="en-US" dirty="0" smtClean="0"/>
              <a:t>I2 = I3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pt-BR" dirty="0" smtClean="0"/>
              <a:t>Vc=I2R2+I3R3=I2(R2+R3) = 18*I2</a:t>
            </a:r>
          </a:p>
          <a:p>
            <a:pPr>
              <a:buNone/>
            </a:pPr>
            <a:r>
              <a:rPr lang="pt-BR" dirty="0" smtClean="0"/>
              <a:t>I2 = 5/18 = 0.28 mA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Problem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CBFE4-2EDE-411A-AE9F-49F067CBBBC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i="1" dirty="0" smtClean="0"/>
              <a:t>After the switch is reopened for a length of time sufficiently long for the capacitor to become fully discharged, find</a:t>
            </a:r>
          </a:p>
          <a:p>
            <a:pPr>
              <a:buNone/>
            </a:pPr>
            <a:r>
              <a:rPr lang="en-US" i="1" dirty="0" smtClean="0"/>
              <a:t>   I1,I2,I3,Q,and </a:t>
            </a:r>
            <a:r>
              <a:rPr lang="en-US" i="1" dirty="0" err="1" smtClean="0"/>
              <a:t>Vc</a:t>
            </a:r>
            <a:endParaRPr lang="en-US" i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I1 = 0</a:t>
            </a:r>
          </a:p>
          <a:p>
            <a:pPr>
              <a:buNone/>
            </a:pPr>
            <a:r>
              <a:rPr lang="en-US" dirty="0" smtClean="0"/>
              <a:t>Q = </a:t>
            </a:r>
            <a:r>
              <a:rPr lang="en-US" dirty="0" err="1" smtClean="0"/>
              <a:t>Vc</a:t>
            </a:r>
            <a:r>
              <a:rPr lang="en-US" dirty="0" smtClean="0"/>
              <a:t> = 0 as cap is fully discharged</a:t>
            </a:r>
          </a:p>
          <a:p>
            <a:pPr>
              <a:buNone/>
            </a:pPr>
            <a:r>
              <a:rPr lang="en-US" dirty="0" smtClean="0"/>
              <a:t>I2 = I3 = 0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Problem 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CBFE4-2EDE-411A-AE9F-49F067CBBBC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Capacitor Voltage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The current flowing into the capacitor </a:t>
            </a:r>
            <a:r>
              <a:rPr lang="en-US" i="1" dirty="0" err="1" smtClean="0"/>
              <a:t>iC</a:t>
            </a:r>
            <a:r>
              <a:rPr lang="en-US" i="1" dirty="0" smtClean="0"/>
              <a:t> = C </a:t>
            </a:r>
            <a:r>
              <a:rPr lang="en-US" i="1" dirty="0" err="1" smtClean="0"/>
              <a:t>dvC</a:t>
            </a:r>
            <a:r>
              <a:rPr lang="en-US" i="1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</a:t>
            </a:r>
            <a:r>
              <a:rPr lang="en-US" i="1" dirty="0" smtClean="0"/>
              <a:t>and at the moment of switching (transient, t = 0) the current required to induce a change in the capacitor voltage is ∞, hence the </a:t>
            </a:r>
            <a:r>
              <a:rPr lang="en-US" b="1" i="1" dirty="0" smtClean="0"/>
              <a:t>capacitor voltage can not change instantly</a:t>
            </a:r>
            <a:r>
              <a:rPr lang="en-US" i="1" dirty="0" smtClean="0"/>
              <a:t> which gives the statement: </a:t>
            </a:r>
            <a:r>
              <a:rPr lang="en-US" i="1" dirty="0" err="1" smtClean="0"/>
              <a:t>vC</a:t>
            </a:r>
            <a:r>
              <a:rPr lang="en-US" i="1" dirty="0" smtClean="0"/>
              <a:t>(0−) = </a:t>
            </a:r>
            <a:r>
              <a:rPr lang="en-US" i="1" dirty="0" err="1" smtClean="0"/>
              <a:t>vC</a:t>
            </a:r>
            <a:r>
              <a:rPr lang="en-US" i="1" dirty="0" smtClean="0"/>
              <a:t>(0+)</a:t>
            </a:r>
          </a:p>
          <a:p>
            <a:r>
              <a:rPr lang="en-US" i="1" dirty="0" smtClean="0"/>
              <a:t> In the steady state condition in DC circuits (i.e. when t → ∞), the </a:t>
            </a:r>
            <a:r>
              <a:rPr lang="en-US" b="1" i="1" dirty="0" smtClean="0"/>
              <a:t>capacitor acts as an open circuit</a:t>
            </a:r>
            <a:r>
              <a:rPr lang="en-US" i="1" dirty="0" smtClean="0"/>
              <a:t>. (</a:t>
            </a:r>
            <a:r>
              <a:rPr lang="en-US" i="1" dirty="0" err="1" smtClean="0"/>
              <a:t>iC</a:t>
            </a:r>
            <a:r>
              <a:rPr lang="en-US" i="1" dirty="0" smtClean="0"/>
              <a:t> = C </a:t>
            </a:r>
            <a:r>
              <a:rPr lang="en-US" i="1" dirty="0" err="1" smtClean="0"/>
              <a:t>dvC</a:t>
            </a:r>
            <a:r>
              <a:rPr lang="en-US" i="1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</a:t>
            </a:r>
            <a:r>
              <a:rPr lang="en-US" i="1" dirty="0" smtClean="0"/>
              <a:t>the capacitor is fully charged and the current flowing through it =0, hence </a:t>
            </a:r>
            <a:r>
              <a:rPr lang="en-US" i="1" dirty="0" err="1" smtClean="0"/>
              <a:t>o.c</a:t>
            </a:r>
            <a:r>
              <a:rPr lang="en-US" i="1" dirty="0" smtClean="0"/>
              <a:t>.)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CBFE4-2EDE-411A-AE9F-49F067CBBBC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2" name="Rectangle 62"/>
          <p:cNvSpPr>
            <a:spLocks noChangeArrowheads="1"/>
          </p:cNvSpPr>
          <p:nvPr/>
        </p:nvSpPr>
        <p:spPr bwMode="auto">
          <a:xfrm>
            <a:off x="914400" y="685800"/>
            <a:ext cx="5791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dirty="0">
                <a:solidFill>
                  <a:srgbClr val="FF0000"/>
                </a:solidFill>
                <a:latin typeface="Comic Sans MS" pitchFamily="66" charset="0"/>
              </a:rPr>
              <a:t>Second-Order</a:t>
            </a:r>
            <a:r>
              <a:rPr kumimoji="1" lang="en-US" altLang="zh-CN" sz="3600" b="1" dirty="0">
                <a:latin typeface="Comic Sans MS" pitchFamily="66" charset="0"/>
              </a:rPr>
              <a:t> </a:t>
            </a:r>
            <a:r>
              <a:rPr kumimoji="1" lang="en-US" altLang="zh-CN" sz="3600" b="1" dirty="0">
                <a:solidFill>
                  <a:srgbClr val="FF0000"/>
                </a:solidFill>
                <a:latin typeface="Comic Sans MS" pitchFamily="66" charset="0"/>
              </a:rPr>
              <a:t>Circuit</a:t>
            </a:r>
          </a:p>
        </p:txBody>
      </p:sp>
      <p:sp>
        <p:nvSpPr>
          <p:cNvPr id="5184" name="Text Box 64"/>
          <p:cNvSpPr txBox="1">
            <a:spLocks noChangeArrowheads="1"/>
          </p:cNvSpPr>
          <p:nvPr/>
        </p:nvSpPr>
        <p:spPr bwMode="auto">
          <a:xfrm>
            <a:off x="609600" y="1447800"/>
            <a:ext cx="7848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1C1C1C"/>
                </a:solidFill>
              </a:rPr>
              <a:t>A second-order circuit is characterized by a second-order differential equation. It consists of resistors and the equivalent of two energy storage elements.</a:t>
            </a:r>
            <a:endParaRPr kumimoji="1" lang="en-US" altLang="zh-CN" sz="2400" dirty="0">
              <a:solidFill>
                <a:srgbClr val="1C1C1C"/>
              </a:solidFill>
            </a:endParaRPr>
          </a:p>
        </p:txBody>
      </p:sp>
      <p:sp>
        <p:nvSpPr>
          <p:cNvPr id="5293" name="Text Box 173"/>
          <p:cNvSpPr txBox="1">
            <a:spLocks noChangeArrowheads="1"/>
          </p:cNvSpPr>
          <p:nvPr/>
        </p:nvSpPr>
        <p:spPr bwMode="auto">
          <a:xfrm>
            <a:off x="609600" y="312420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 dirty="0">
                <a:solidFill>
                  <a:srgbClr val="0000CC"/>
                </a:solidFill>
              </a:rPr>
              <a:t>Typical examples of second-order circuits:</a:t>
            </a:r>
          </a:p>
        </p:txBody>
      </p:sp>
      <p:grpSp>
        <p:nvGrpSpPr>
          <p:cNvPr id="2" name="Group 176"/>
          <p:cNvGrpSpPr>
            <a:grpSpLocks/>
          </p:cNvGrpSpPr>
          <p:nvPr/>
        </p:nvGrpSpPr>
        <p:grpSpPr bwMode="auto">
          <a:xfrm>
            <a:off x="609600" y="3505200"/>
            <a:ext cx="7239000" cy="2590800"/>
            <a:chOff x="384" y="2208"/>
            <a:chExt cx="4560" cy="1632"/>
          </a:xfrm>
        </p:grpSpPr>
        <p:grpSp>
          <p:nvGrpSpPr>
            <p:cNvPr id="3" name="Group 86"/>
            <p:cNvGrpSpPr>
              <a:grpSpLocks/>
            </p:cNvGrpSpPr>
            <p:nvPr/>
          </p:nvGrpSpPr>
          <p:grpSpPr bwMode="auto">
            <a:xfrm>
              <a:off x="384" y="2208"/>
              <a:ext cx="2222" cy="1157"/>
              <a:chOff x="431" y="2364"/>
              <a:chExt cx="2222" cy="1157"/>
            </a:xfrm>
          </p:grpSpPr>
          <p:grpSp>
            <p:nvGrpSpPr>
              <p:cNvPr id="4" name="Group 87"/>
              <p:cNvGrpSpPr>
                <a:grpSpLocks noChangeAspect="1"/>
              </p:cNvGrpSpPr>
              <p:nvPr/>
            </p:nvGrpSpPr>
            <p:grpSpPr bwMode="auto">
              <a:xfrm rot="-5400000">
                <a:off x="2153" y="2932"/>
                <a:ext cx="91" cy="272"/>
                <a:chOff x="884" y="709"/>
                <a:chExt cx="91" cy="272"/>
              </a:xfrm>
            </p:grpSpPr>
            <p:sp>
              <p:nvSpPr>
                <p:cNvPr id="56386" name="Line 88"/>
                <p:cNvSpPr>
                  <a:spLocks noChangeAspect="1" noChangeShapeType="1"/>
                </p:cNvSpPr>
                <p:nvPr/>
              </p:nvSpPr>
              <p:spPr bwMode="auto">
                <a:xfrm>
                  <a:off x="884" y="709"/>
                  <a:ext cx="0" cy="272"/>
                </a:xfrm>
                <a:prstGeom prst="line">
                  <a:avLst/>
                </a:prstGeom>
                <a:noFill/>
                <a:ln w="28575">
                  <a:solidFill>
                    <a:srgbClr val="660033"/>
                  </a:solidFill>
                  <a:round/>
                  <a:headEnd/>
                  <a:tailEnd type="none" w="med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387" name="Line 89"/>
                <p:cNvSpPr>
                  <a:spLocks noChangeAspect="1" noChangeShapeType="1"/>
                </p:cNvSpPr>
                <p:nvPr/>
              </p:nvSpPr>
              <p:spPr bwMode="auto">
                <a:xfrm>
                  <a:off x="975" y="709"/>
                  <a:ext cx="0" cy="272"/>
                </a:xfrm>
                <a:prstGeom prst="line">
                  <a:avLst/>
                </a:prstGeom>
                <a:noFill/>
                <a:ln w="28575">
                  <a:solidFill>
                    <a:srgbClr val="660033"/>
                  </a:solidFill>
                  <a:round/>
                  <a:headEnd/>
                  <a:tailEnd type="none" w="med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362" name="Rectangle 90"/>
              <p:cNvSpPr>
                <a:spLocks noChangeArrowheads="1"/>
              </p:cNvSpPr>
              <p:nvPr/>
            </p:nvSpPr>
            <p:spPr bwMode="auto">
              <a:xfrm>
                <a:off x="2338" y="2931"/>
                <a:ext cx="315" cy="250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 type="none" w="med" len="lg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000" b="1" i="1"/>
                  <a:t>C</a:t>
                </a:r>
                <a:endParaRPr lang="en-US" altLang="zh-CN" sz="2000" b="1" baseline="-25000">
                  <a:cs typeface="Times New Roman" pitchFamily="18" charset="0"/>
                </a:endParaRPr>
              </a:p>
            </p:txBody>
          </p:sp>
          <p:sp>
            <p:nvSpPr>
              <p:cNvPr id="56363" name="Line 91"/>
              <p:cNvSpPr>
                <a:spLocks noChangeShapeType="1"/>
              </p:cNvSpPr>
              <p:nvPr/>
            </p:nvSpPr>
            <p:spPr bwMode="auto">
              <a:xfrm>
                <a:off x="2199" y="2704"/>
                <a:ext cx="1" cy="3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64" name="Line 92"/>
              <p:cNvSpPr>
                <a:spLocks noChangeShapeType="1"/>
              </p:cNvSpPr>
              <p:nvPr/>
            </p:nvSpPr>
            <p:spPr bwMode="auto">
              <a:xfrm flipH="1">
                <a:off x="2199" y="3113"/>
                <a:ext cx="1" cy="4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65" name="Line 93"/>
              <p:cNvSpPr>
                <a:spLocks noChangeShapeType="1"/>
              </p:cNvSpPr>
              <p:nvPr/>
            </p:nvSpPr>
            <p:spPr bwMode="auto">
              <a:xfrm flipH="1">
                <a:off x="839" y="3521"/>
                <a:ext cx="136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66" name="Line 94"/>
              <p:cNvSpPr>
                <a:spLocks noChangeShapeType="1"/>
              </p:cNvSpPr>
              <p:nvPr/>
            </p:nvSpPr>
            <p:spPr bwMode="auto">
              <a:xfrm rot="-5400000">
                <a:off x="1247" y="2296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67" name="Line 95"/>
              <p:cNvSpPr>
                <a:spLocks noChangeShapeType="1"/>
              </p:cNvSpPr>
              <p:nvPr/>
            </p:nvSpPr>
            <p:spPr bwMode="auto">
              <a:xfrm rot="-5400000">
                <a:off x="2064" y="2567"/>
                <a:ext cx="0" cy="2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" name="Group 96"/>
              <p:cNvGrpSpPr>
                <a:grpSpLocks/>
              </p:cNvGrpSpPr>
              <p:nvPr/>
            </p:nvGrpSpPr>
            <p:grpSpPr bwMode="auto">
              <a:xfrm>
                <a:off x="1672" y="2614"/>
                <a:ext cx="255" cy="90"/>
                <a:chOff x="930" y="800"/>
                <a:chExt cx="255" cy="90"/>
              </a:xfrm>
            </p:grpSpPr>
            <p:grpSp>
              <p:nvGrpSpPr>
                <p:cNvPr id="6" name="Group 97"/>
                <p:cNvGrpSpPr>
                  <a:grpSpLocks/>
                </p:cNvGrpSpPr>
                <p:nvPr/>
              </p:nvGrpSpPr>
              <p:grpSpPr bwMode="auto">
                <a:xfrm>
                  <a:off x="930" y="800"/>
                  <a:ext cx="85" cy="90"/>
                  <a:chOff x="1020" y="870"/>
                  <a:chExt cx="202" cy="112"/>
                </a:xfrm>
              </p:grpSpPr>
              <p:sp>
                <p:nvSpPr>
                  <p:cNvPr id="56384" name="Arc 98"/>
                  <p:cNvSpPr>
                    <a:spLocks noChangeAspect="1"/>
                  </p:cNvSpPr>
                  <p:nvPr/>
                </p:nvSpPr>
                <p:spPr bwMode="auto">
                  <a:xfrm rot="-5400000">
                    <a:off x="1020" y="871"/>
                    <a:ext cx="111" cy="111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11 w 21600"/>
                      <a:gd name="T3" fmla="*/ 111 h 21600"/>
                      <a:gd name="T4" fmla="*/ 0 w 21600"/>
                      <a:gd name="T5" fmla="*/ 11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rgbClr val="660033"/>
                    </a:solidFill>
                    <a:round/>
                    <a:headEnd/>
                    <a:tailEnd type="none" w="med" len="lg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6385" name="Arc 99"/>
                  <p:cNvSpPr>
                    <a:spLocks noChangeAspect="1"/>
                  </p:cNvSpPr>
                  <p:nvPr/>
                </p:nvSpPr>
                <p:spPr bwMode="auto">
                  <a:xfrm rot="5400000" flipH="1">
                    <a:off x="1111" y="870"/>
                    <a:ext cx="111" cy="111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11 w 21600"/>
                      <a:gd name="T3" fmla="*/ 111 h 21600"/>
                      <a:gd name="T4" fmla="*/ 0 w 21600"/>
                      <a:gd name="T5" fmla="*/ 11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rgbClr val="660033"/>
                    </a:solidFill>
                    <a:round/>
                    <a:headEnd/>
                    <a:tailEnd type="none" w="med" len="lg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" name="Group 100"/>
                <p:cNvGrpSpPr>
                  <a:grpSpLocks/>
                </p:cNvGrpSpPr>
                <p:nvPr/>
              </p:nvGrpSpPr>
              <p:grpSpPr bwMode="auto">
                <a:xfrm>
                  <a:off x="1015" y="800"/>
                  <a:ext cx="85" cy="90"/>
                  <a:chOff x="1020" y="870"/>
                  <a:chExt cx="202" cy="112"/>
                </a:xfrm>
              </p:grpSpPr>
              <p:sp>
                <p:nvSpPr>
                  <p:cNvPr id="56382" name="Arc 101"/>
                  <p:cNvSpPr>
                    <a:spLocks noChangeAspect="1"/>
                  </p:cNvSpPr>
                  <p:nvPr/>
                </p:nvSpPr>
                <p:spPr bwMode="auto">
                  <a:xfrm rot="-5400000">
                    <a:off x="1020" y="871"/>
                    <a:ext cx="111" cy="111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11 w 21600"/>
                      <a:gd name="T3" fmla="*/ 111 h 21600"/>
                      <a:gd name="T4" fmla="*/ 0 w 21600"/>
                      <a:gd name="T5" fmla="*/ 11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rgbClr val="660033"/>
                    </a:solidFill>
                    <a:round/>
                    <a:headEnd/>
                    <a:tailEnd type="none" w="med" len="lg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6383" name="Arc 102"/>
                  <p:cNvSpPr>
                    <a:spLocks noChangeAspect="1"/>
                  </p:cNvSpPr>
                  <p:nvPr/>
                </p:nvSpPr>
                <p:spPr bwMode="auto">
                  <a:xfrm rot="5400000" flipH="1">
                    <a:off x="1111" y="870"/>
                    <a:ext cx="111" cy="111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11 w 21600"/>
                      <a:gd name="T3" fmla="*/ 111 h 21600"/>
                      <a:gd name="T4" fmla="*/ 0 w 21600"/>
                      <a:gd name="T5" fmla="*/ 11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rgbClr val="660033"/>
                    </a:solidFill>
                    <a:round/>
                    <a:headEnd/>
                    <a:tailEnd type="none" w="med" len="lg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" name="Group 103"/>
                <p:cNvGrpSpPr>
                  <a:grpSpLocks/>
                </p:cNvGrpSpPr>
                <p:nvPr/>
              </p:nvGrpSpPr>
              <p:grpSpPr bwMode="auto">
                <a:xfrm>
                  <a:off x="1100" y="800"/>
                  <a:ext cx="85" cy="90"/>
                  <a:chOff x="1020" y="870"/>
                  <a:chExt cx="202" cy="112"/>
                </a:xfrm>
              </p:grpSpPr>
              <p:sp>
                <p:nvSpPr>
                  <p:cNvPr id="56380" name="Arc 104"/>
                  <p:cNvSpPr>
                    <a:spLocks noChangeAspect="1"/>
                  </p:cNvSpPr>
                  <p:nvPr/>
                </p:nvSpPr>
                <p:spPr bwMode="auto">
                  <a:xfrm rot="-5400000">
                    <a:off x="1020" y="871"/>
                    <a:ext cx="111" cy="111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11 w 21600"/>
                      <a:gd name="T3" fmla="*/ 111 h 21600"/>
                      <a:gd name="T4" fmla="*/ 0 w 21600"/>
                      <a:gd name="T5" fmla="*/ 11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rgbClr val="660033"/>
                    </a:solidFill>
                    <a:round/>
                    <a:headEnd/>
                    <a:tailEnd type="none" w="med" len="lg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6381" name="Arc 105"/>
                  <p:cNvSpPr>
                    <a:spLocks noChangeAspect="1"/>
                  </p:cNvSpPr>
                  <p:nvPr/>
                </p:nvSpPr>
                <p:spPr bwMode="auto">
                  <a:xfrm rot="5400000" flipH="1">
                    <a:off x="1111" y="870"/>
                    <a:ext cx="111" cy="111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11 w 21600"/>
                      <a:gd name="T3" fmla="*/ 111 h 21600"/>
                      <a:gd name="T4" fmla="*/ 0 w 21600"/>
                      <a:gd name="T5" fmla="*/ 11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rgbClr val="660033"/>
                    </a:solidFill>
                    <a:round/>
                    <a:headEnd/>
                    <a:tailEnd type="none" w="med" len="lg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6369" name="Rectangle 106"/>
              <p:cNvSpPr>
                <a:spLocks noChangeArrowheads="1"/>
              </p:cNvSpPr>
              <p:nvPr/>
            </p:nvSpPr>
            <p:spPr bwMode="auto">
              <a:xfrm rot="-5400000">
                <a:off x="1224" y="2546"/>
                <a:ext cx="91" cy="317"/>
              </a:xfrm>
              <a:prstGeom prst="rect">
                <a:avLst/>
              </a:prstGeom>
              <a:solidFill>
                <a:schemeClr val="folHlink"/>
              </a:solidFill>
              <a:ln w="222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70" name="Rectangle 107"/>
              <p:cNvSpPr>
                <a:spLocks noChangeArrowheads="1"/>
              </p:cNvSpPr>
              <p:nvPr/>
            </p:nvSpPr>
            <p:spPr bwMode="auto">
              <a:xfrm>
                <a:off x="1160" y="2432"/>
                <a:ext cx="223" cy="250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 type="none" w="med" len="lg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000" b="1" i="1"/>
                  <a:t>R</a:t>
                </a:r>
              </a:p>
            </p:txBody>
          </p:sp>
          <p:sp>
            <p:nvSpPr>
              <p:cNvPr id="56371" name="Line 108"/>
              <p:cNvSpPr>
                <a:spLocks noChangeShapeType="1"/>
              </p:cNvSpPr>
              <p:nvPr/>
            </p:nvSpPr>
            <p:spPr bwMode="auto">
              <a:xfrm>
                <a:off x="839" y="2704"/>
                <a:ext cx="0" cy="8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72" name="Rectangle 109"/>
              <p:cNvSpPr>
                <a:spLocks noChangeArrowheads="1"/>
              </p:cNvSpPr>
              <p:nvPr/>
            </p:nvSpPr>
            <p:spPr bwMode="auto">
              <a:xfrm>
                <a:off x="1703" y="2364"/>
                <a:ext cx="315" cy="250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 type="none" w="med" len="lg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000" b="1" i="1"/>
                  <a:t>L</a:t>
                </a:r>
                <a:endParaRPr lang="en-US" altLang="zh-CN" sz="2000" b="1" baseline="-25000">
                  <a:cs typeface="Times New Roman" pitchFamily="18" charset="0"/>
                </a:endParaRPr>
              </a:p>
            </p:txBody>
          </p:sp>
          <p:sp>
            <p:nvSpPr>
              <p:cNvPr id="56373" name="Rectangle 110"/>
              <p:cNvSpPr>
                <a:spLocks noChangeArrowheads="1"/>
              </p:cNvSpPr>
              <p:nvPr/>
            </p:nvSpPr>
            <p:spPr bwMode="auto">
              <a:xfrm>
                <a:off x="431" y="2977"/>
                <a:ext cx="290" cy="250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 type="none" w="med" len="lg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000" b="1" i="1"/>
                  <a:t>U</a:t>
                </a:r>
                <a:r>
                  <a:rPr lang="en-US" altLang="zh-CN" sz="2000" b="1" baseline="-25000"/>
                  <a:t>S</a:t>
                </a:r>
                <a:endParaRPr lang="en-US" altLang="zh-CN" sz="2000" b="1"/>
              </a:p>
            </p:txBody>
          </p:sp>
          <p:sp>
            <p:nvSpPr>
              <p:cNvPr id="56374" name="Oval 111"/>
              <p:cNvSpPr>
                <a:spLocks noChangeArrowheads="1"/>
              </p:cNvSpPr>
              <p:nvPr/>
            </p:nvSpPr>
            <p:spPr bwMode="auto">
              <a:xfrm>
                <a:off x="708" y="2977"/>
                <a:ext cx="272" cy="272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75" name="Rectangle 112"/>
              <p:cNvSpPr>
                <a:spLocks noChangeArrowheads="1"/>
              </p:cNvSpPr>
              <p:nvPr/>
            </p:nvSpPr>
            <p:spPr bwMode="auto">
              <a:xfrm>
                <a:off x="567" y="2795"/>
                <a:ext cx="197" cy="231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 type="none" w="med" len="lg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/>
                  <a:t>+</a:t>
                </a:r>
              </a:p>
            </p:txBody>
          </p:sp>
          <p:sp>
            <p:nvSpPr>
              <p:cNvPr id="56376" name="Rectangle 113"/>
              <p:cNvSpPr>
                <a:spLocks noChangeArrowheads="1"/>
              </p:cNvSpPr>
              <p:nvPr/>
            </p:nvSpPr>
            <p:spPr bwMode="auto">
              <a:xfrm>
                <a:off x="567" y="3153"/>
                <a:ext cx="188" cy="231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 type="none" w="med" len="lg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/>
                  <a:t>_</a:t>
                </a:r>
              </a:p>
            </p:txBody>
          </p:sp>
        </p:grpSp>
        <p:grpSp>
          <p:nvGrpSpPr>
            <p:cNvPr id="9" name="Group 143"/>
            <p:cNvGrpSpPr>
              <a:grpSpLocks/>
            </p:cNvGrpSpPr>
            <p:nvPr/>
          </p:nvGrpSpPr>
          <p:grpSpPr bwMode="auto">
            <a:xfrm>
              <a:off x="2722" y="2526"/>
              <a:ext cx="2222" cy="839"/>
              <a:chOff x="2653" y="2750"/>
              <a:chExt cx="2222" cy="839"/>
            </a:xfrm>
          </p:grpSpPr>
          <p:grpSp>
            <p:nvGrpSpPr>
              <p:cNvPr id="10" name="Group 144"/>
              <p:cNvGrpSpPr>
                <a:grpSpLocks noChangeAspect="1"/>
              </p:cNvGrpSpPr>
              <p:nvPr/>
            </p:nvGrpSpPr>
            <p:grpSpPr bwMode="auto">
              <a:xfrm rot="-5400000">
                <a:off x="4375" y="3000"/>
                <a:ext cx="91" cy="272"/>
                <a:chOff x="884" y="709"/>
                <a:chExt cx="91" cy="272"/>
              </a:xfrm>
            </p:grpSpPr>
            <p:sp>
              <p:nvSpPr>
                <p:cNvPr id="56359" name="Line 145"/>
                <p:cNvSpPr>
                  <a:spLocks noChangeAspect="1" noChangeShapeType="1"/>
                </p:cNvSpPr>
                <p:nvPr/>
              </p:nvSpPr>
              <p:spPr bwMode="auto">
                <a:xfrm>
                  <a:off x="884" y="709"/>
                  <a:ext cx="0" cy="272"/>
                </a:xfrm>
                <a:prstGeom prst="line">
                  <a:avLst/>
                </a:prstGeom>
                <a:noFill/>
                <a:ln w="28575">
                  <a:solidFill>
                    <a:srgbClr val="660033"/>
                  </a:solidFill>
                  <a:round/>
                  <a:headEnd/>
                  <a:tailEnd type="none" w="med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360" name="Line 146"/>
                <p:cNvSpPr>
                  <a:spLocks noChangeAspect="1" noChangeShapeType="1"/>
                </p:cNvSpPr>
                <p:nvPr/>
              </p:nvSpPr>
              <p:spPr bwMode="auto">
                <a:xfrm>
                  <a:off x="975" y="709"/>
                  <a:ext cx="0" cy="272"/>
                </a:xfrm>
                <a:prstGeom prst="line">
                  <a:avLst/>
                </a:prstGeom>
                <a:noFill/>
                <a:ln w="28575">
                  <a:solidFill>
                    <a:srgbClr val="660033"/>
                  </a:solidFill>
                  <a:round/>
                  <a:headEnd/>
                  <a:tailEnd type="none" w="med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333" name="Rectangle 147"/>
              <p:cNvSpPr>
                <a:spLocks noChangeArrowheads="1"/>
              </p:cNvSpPr>
              <p:nvPr/>
            </p:nvSpPr>
            <p:spPr bwMode="auto">
              <a:xfrm>
                <a:off x="4560" y="2999"/>
                <a:ext cx="315" cy="250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 type="none" w="med" len="lg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000" b="1" i="1"/>
                  <a:t>C</a:t>
                </a:r>
                <a:endParaRPr lang="en-US" altLang="zh-CN" sz="2000" b="1" baseline="-25000">
                  <a:cs typeface="Times New Roman" pitchFamily="18" charset="0"/>
                </a:endParaRPr>
              </a:p>
            </p:txBody>
          </p:sp>
          <p:sp>
            <p:nvSpPr>
              <p:cNvPr id="56334" name="Line 148"/>
              <p:cNvSpPr>
                <a:spLocks noChangeShapeType="1"/>
              </p:cNvSpPr>
              <p:nvPr/>
            </p:nvSpPr>
            <p:spPr bwMode="auto">
              <a:xfrm>
                <a:off x="4422" y="2750"/>
                <a:ext cx="0" cy="3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35" name="Line 149"/>
              <p:cNvSpPr>
                <a:spLocks noChangeShapeType="1"/>
              </p:cNvSpPr>
              <p:nvPr/>
            </p:nvSpPr>
            <p:spPr bwMode="auto">
              <a:xfrm flipH="1">
                <a:off x="4421" y="3181"/>
                <a:ext cx="1" cy="4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36" name="Line 150"/>
              <p:cNvSpPr>
                <a:spLocks noChangeShapeType="1"/>
              </p:cNvSpPr>
              <p:nvPr/>
            </p:nvSpPr>
            <p:spPr bwMode="auto">
              <a:xfrm flipH="1">
                <a:off x="3061" y="3589"/>
                <a:ext cx="136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37" name="Line 151"/>
              <p:cNvSpPr>
                <a:spLocks noChangeShapeType="1"/>
              </p:cNvSpPr>
              <p:nvPr/>
            </p:nvSpPr>
            <p:spPr bwMode="auto">
              <a:xfrm>
                <a:off x="3061" y="2750"/>
                <a:ext cx="0" cy="83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38" name="Rectangle 152"/>
              <p:cNvSpPr>
                <a:spLocks noChangeArrowheads="1"/>
              </p:cNvSpPr>
              <p:nvPr/>
            </p:nvSpPr>
            <p:spPr bwMode="auto">
              <a:xfrm>
                <a:off x="2653" y="3045"/>
                <a:ext cx="290" cy="250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 type="none" w="med" len="lg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000" b="1" i="1"/>
                  <a:t>U</a:t>
                </a:r>
                <a:r>
                  <a:rPr lang="en-US" altLang="zh-CN" sz="2000" b="1" baseline="-25000"/>
                  <a:t>S</a:t>
                </a:r>
                <a:endParaRPr lang="en-US" altLang="zh-CN" sz="2000" b="1"/>
              </a:p>
            </p:txBody>
          </p:sp>
          <p:sp>
            <p:nvSpPr>
              <p:cNvPr id="56339" name="Oval 153"/>
              <p:cNvSpPr>
                <a:spLocks noChangeArrowheads="1"/>
              </p:cNvSpPr>
              <p:nvPr/>
            </p:nvSpPr>
            <p:spPr bwMode="auto">
              <a:xfrm>
                <a:off x="2930" y="3045"/>
                <a:ext cx="272" cy="272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40" name="Rectangle 154"/>
              <p:cNvSpPr>
                <a:spLocks noChangeArrowheads="1"/>
              </p:cNvSpPr>
              <p:nvPr/>
            </p:nvSpPr>
            <p:spPr bwMode="auto">
              <a:xfrm>
                <a:off x="2789" y="2863"/>
                <a:ext cx="197" cy="231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 type="none" w="med" len="lg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/>
                  <a:t>+</a:t>
                </a:r>
              </a:p>
            </p:txBody>
          </p:sp>
          <p:sp>
            <p:nvSpPr>
              <p:cNvPr id="56341" name="Rectangle 155"/>
              <p:cNvSpPr>
                <a:spLocks noChangeArrowheads="1"/>
              </p:cNvSpPr>
              <p:nvPr/>
            </p:nvSpPr>
            <p:spPr bwMode="auto">
              <a:xfrm>
                <a:off x="2789" y="3221"/>
                <a:ext cx="188" cy="231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 type="none" w="med" len="lg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/>
                  <a:t>_</a:t>
                </a:r>
              </a:p>
            </p:txBody>
          </p:sp>
          <p:sp>
            <p:nvSpPr>
              <p:cNvPr id="56342" name="Rectangle 156"/>
              <p:cNvSpPr>
                <a:spLocks noChangeArrowheads="1"/>
              </p:cNvSpPr>
              <p:nvPr/>
            </p:nvSpPr>
            <p:spPr bwMode="auto">
              <a:xfrm>
                <a:off x="4014" y="3022"/>
                <a:ext cx="226" cy="250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 type="none" w="med" len="lg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000" b="1" i="1"/>
                  <a:t>L</a:t>
                </a:r>
                <a:endParaRPr lang="en-US" altLang="zh-CN" sz="2000" b="1" baseline="-25000">
                  <a:cs typeface="Times New Roman" pitchFamily="18" charset="0"/>
                </a:endParaRPr>
              </a:p>
            </p:txBody>
          </p:sp>
          <p:sp>
            <p:nvSpPr>
              <p:cNvPr id="56343" name="Line 157"/>
              <p:cNvSpPr>
                <a:spLocks noChangeShapeType="1"/>
              </p:cNvSpPr>
              <p:nvPr/>
            </p:nvSpPr>
            <p:spPr bwMode="auto">
              <a:xfrm>
                <a:off x="3923" y="2750"/>
                <a:ext cx="0" cy="2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oval" w="med" len="med"/>
                <a:tailEnd type="non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44" name="Line 158"/>
              <p:cNvSpPr>
                <a:spLocks noChangeShapeType="1"/>
              </p:cNvSpPr>
              <p:nvPr/>
            </p:nvSpPr>
            <p:spPr bwMode="auto">
              <a:xfrm>
                <a:off x="3923" y="3294"/>
                <a:ext cx="0" cy="29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oval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" name="Group 159"/>
              <p:cNvGrpSpPr>
                <a:grpSpLocks/>
              </p:cNvGrpSpPr>
              <p:nvPr/>
            </p:nvGrpSpPr>
            <p:grpSpPr bwMode="auto">
              <a:xfrm rot="5400000">
                <a:off x="3841" y="3122"/>
                <a:ext cx="255" cy="90"/>
                <a:chOff x="930" y="800"/>
                <a:chExt cx="255" cy="90"/>
              </a:xfrm>
            </p:grpSpPr>
            <p:grpSp>
              <p:nvGrpSpPr>
                <p:cNvPr id="12" name="Group 160"/>
                <p:cNvGrpSpPr>
                  <a:grpSpLocks/>
                </p:cNvGrpSpPr>
                <p:nvPr/>
              </p:nvGrpSpPr>
              <p:grpSpPr bwMode="auto">
                <a:xfrm>
                  <a:off x="930" y="800"/>
                  <a:ext cx="85" cy="90"/>
                  <a:chOff x="1020" y="870"/>
                  <a:chExt cx="202" cy="112"/>
                </a:xfrm>
              </p:grpSpPr>
              <p:sp>
                <p:nvSpPr>
                  <p:cNvPr id="56357" name="Arc 161"/>
                  <p:cNvSpPr>
                    <a:spLocks noChangeAspect="1"/>
                  </p:cNvSpPr>
                  <p:nvPr/>
                </p:nvSpPr>
                <p:spPr bwMode="auto">
                  <a:xfrm rot="-5400000">
                    <a:off x="1020" y="871"/>
                    <a:ext cx="111" cy="111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11 w 21600"/>
                      <a:gd name="T3" fmla="*/ 111 h 21600"/>
                      <a:gd name="T4" fmla="*/ 0 w 21600"/>
                      <a:gd name="T5" fmla="*/ 11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rgbClr val="660033"/>
                    </a:solidFill>
                    <a:round/>
                    <a:headEnd/>
                    <a:tailEnd type="none" w="med" len="lg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6358" name="Arc 162"/>
                  <p:cNvSpPr>
                    <a:spLocks noChangeAspect="1"/>
                  </p:cNvSpPr>
                  <p:nvPr/>
                </p:nvSpPr>
                <p:spPr bwMode="auto">
                  <a:xfrm rot="5400000" flipH="1">
                    <a:off x="1111" y="870"/>
                    <a:ext cx="111" cy="111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11 w 21600"/>
                      <a:gd name="T3" fmla="*/ 111 h 21600"/>
                      <a:gd name="T4" fmla="*/ 0 w 21600"/>
                      <a:gd name="T5" fmla="*/ 11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rgbClr val="660033"/>
                    </a:solidFill>
                    <a:round/>
                    <a:headEnd/>
                    <a:tailEnd type="none" w="med" len="lg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" name="Group 163"/>
                <p:cNvGrpSpPr>
                  <a:grpSpLocks/>
                </p:cNvGrpSpPr>
                <p:nvPr/>
              </p:nvGrpSpPr>
              <p:grpSpPr bwMode="auto">
                <a:xfrm>
                  <a:off x="1015" y="800"/>
                  <a:ext cx="85" cy="90"/>
                  <a:chOff x="1020" y="870"/>
                  <a:chExt cx="202" cy="112"/>
                </a:xfrm>
              </p:grpSpPr>
              <p:sp>
                <p:nvSpPr>
                  <p:cNvPr id="56355" name="Arc 164"/>
                  <p:cNvSpPr>
                    <a:spLocks noChangeAspect="1"/>
                  </p:cNvSpPr>
                  <p:nvPr/>
                </p:nvSpPr>
                <p:spPr bwMode="auto">
                  <a:xfrm rot="-5400000">
                    <a:off x="1020" y="871"/>
                    <a:ext cx="111" cy="111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11 w 21600"/>
                      <a:gd name="T3" fmla="*/ 111 h 21600"/>
                      <a:gd name="T4" fmla="*/ 0 w 21600"/>
                      <a:gd name="T5" fmla="*/ 11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rgbClr val="660033"/>
                    </a:solidFill>
                    <a:round/>
                    <a:headEnd/>
                    <a:tailEnd type="none" w="med" len="lg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6356" name="Arc 165"/>
                  <p:cNvSpPr>
                    <a:spLocks noChangeAspect="1"/>
                  </p:cNvSpPr>
                  <p:nvPr/>
                </p:nvSpPr>
                <p:spPr bwMode="auto">
                  <a:xfrm rot="5400000" flipH="1">
                    <a:off x="1111" y="870"/>
                    <a:ext cx="111" cy="111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11 w 21600"/>
                      <a:gd name="T3" fmla="*/ 111 h 21600"/>
                      <a:gd name="T4" fmla="*/ 0 w 21600"/>
                      <a:gd name="T5" fmla="*/ 11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rgbClr val="660033"/>
                    </a:solidFill>
                    <a:round/>
                    <a:headEnd/>
                    <a:tailEnd type="none" w="med" len="lg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" name="Group 166"/>
                <p:cNvGrpSpPr>
                  <a:grpSpLocks/>
                </p:cNvGrpSpPr>
                <p:nvPr/>
              </p:nvGrpSpPr>
              <p:grpSpPr bwMode="auto">
                <a:xfrm>
                  <a:off x="1100" y="800"/>
                  <a:ext cx="85" cy="90"/>
                  <a:chOff x="1020" y="870"/>
                  <a:chExt cx="202" cy="112"/>
                </a:xfrm>
              </p:grpSpPr>
              <p:sp>
                <p:nvSpPr>
                  <p:cNvPr id="56353" name="Arc 167"/>
                  <p:cNvSpPr>
                    <a:spLocks noChangeAspect="1"/>
                  </p:cNvSpPr>
                  <p:nvPr/>
                </p:nvSpPr>
                <p:spPr bwMode="auto">
                  <a:xfrm rot="-5400000">
                    <a:off x="1020" y="871"/>
                    <a:ext cx="111" cy="111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11 w 21600"/>
                      <a:gd name="T3" fmla="*/ 111 h 21600"/>
                      <a:gd name="T4" fmla="*/ 0 w 21600"/>
                      <a:gd name="T5" fmla="*/ 11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rgbClr val="660033"/>
                    </a:solidFill>
                    <a:round/>
                    <a:headEnd/>
                    <a:tailEnd type="none" w="med" len="lg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6354" name="Arc 168"/>
                  <p:cNvSpPr>
                    <a:spLocks noChangeAspect="1"/>
                  </p:cNvSpPr>
                  <p:nvPr/>
                </p:nvSpPr>
                <p:spPr bwMode="auto">
                  <a:xfrm rot="5400000" flipH="1">
                    <a:off x="1111" y="870"/>
                    <a:ext cx="111" cy="111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11 w 21600"/>
                      <a:gd name="T3" fmla="*/ 111 h 21600"/>
                      <a:gd name="T4" fmla="*/ 0 w 21600"/>
                      <a:gd name="T5" fmla="*/ 11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rgbClr val="660033"/>
                    </a:solidFill>
                    <a:round/>
                    <a:headEnd/>
                    <a:tailEnd type="none" w="med" len="lg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6346" name="Line 169"/>
              <p:cNvSpPr>
                <a:spLocks noChangeShapeType="1"/>
              </p:cNvSpPr>
              <p:nvPr/>
            </p:nvSpPr>
            <p:spPr bwMode="auto">
              <a:xfrm>
                <a:off x="3061" y="2750"/>
                <a:ext cx="136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47" name="Line 170"/>
              <p:cNvSpPr>
                <a:spLocks noChangeShapeType="1"/>
              </p:cNvSpPr>
              <p:nvPr/>
            </p:nvSpPr>
            <p:spPr bwMode="auto">
              <a:xfrm>
                <a:off x="3519" y="2750"/>
                <a:ext cx="0" cy="83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48" name="Rectangle 171"/>
              <p:cNvSpPr>
                <a:spLocks noChangeArrowheads="1"/>
              </p:cNvSpPr>
              <p:nvPr/>
            </p:nvSpPr>
            <p:spPr bwMode="auto">
              <a:xfrm rot="10800000">
                <a:off x="3474" y="3022"/>
                <a:ext cx="91" cy="317"/>
              </a:xfrm>
              <a:prstGeom prst="rect">
                <a:avLst/>
              </a:prstGeom>
              <a:solidFill>
                <a:schemeClr val="folHlink"/>
              </a:solidFill>
              <a:ln w="222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49" name="Rectangle 172"/>
              <p:cNvSpPr>
                <a:spLocks noChangeArrowheads="1"/>
              </p:cNvSpPr>
              <p:nvPr/>
            </p:nvSpPr>
            <p:spPr bwMode="auto">
              <a:xfrm>
                <a:off x="3564" y="3022"/>
                <a:ext cx="223" cy="250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 type="none" w="med" len="lg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000" b="1" i="1"/>
                  <a:t>R</a:t>
                </a:r>
              </a:p>
            </p:txBody>
          </p:sp>
        </p:grpSp>
        <p:sp>
          <p:nvSpPr>
            <p:cNvPr id="56330" name="Rectangle 174"/>
            <p:cNvSpPr>
              <a:spLocks noChangeArrowheads="1"/>
            </p:cNvSpPr>
            <p:nvPr/>
          </p:nvSpPr>
          <p:spPr bwMode="auto">
            <a:xfrm>
              <a:off x="702" y="3590"/>
              <a:ext cx="15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b="1">
                  <a:solidFill>
                    <a:schemeClr val="tx2"/>
                  </a:solidFill>
                </a:rPr>
                <a:t>(a) series RLC circuit</a:t>
              </a:r>
            </a:p>
          </p:txBody>
        </p:sp>
        <p:sp>
          <p:nvSpPr>
            <p:cNvPr id="56331" name="Rectangle 175"/>
            <p:cNvSpPr>
              <a:spLocks noChangeArrowheads="1"/>
            </p:cNvSpPr>
            <p:nvPr/>
          </p:nvSpPr>
          <p:spPr bwMode="auto">
            <a:xfrm>
              <a:off x="2965" y="3590"/>
              <a:ext cx="17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b="1">
                  <a:solidFill>
                    <a:schemeClr val="tx2"/>
                  </a:solidFill>
                </a:rPr>
                <a:t>(b) parallel RLC circuit</a:t>
              </a:r>
            </a:p>
          </p:txBody>
        </p:sp>
      </p:grpSp>
      <p:sp>
        <p:nvSpPr>
          <p:cNvPr id="68" name="Slide Number Placeholder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FCD8D-E313-4606-A7DE-37B17BBD0FAE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800"/>
                            </p:stCondLst>
                            <p:childTnLst>
                              <p:par>
                                <p:cTn id="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5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50"/>
                            </p:stCondLst>
                            <p:childTnLst>
                              <p:par>
                                <p:cTn id="29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2" grpId="0"/>
      <p:bldP spid="5184" grpId="0"/>
      <p:bldP spid="529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Transients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The time-varying currents and voltages resulting from the sudden application of sources, usually due to switching, are called </a:t>
            </a:r>
            <a:r>
              <a:rPr lang="en-US" b="1" dirty="0" smtClean="0"/>
              <a:t>transients. By writing circuit equations, we </a:t>
            </a:r>
            <a:r>
              <a:rPr lang="en-US" dirty="0" smtClean="0"/>
              <a:t>obtain </a:t>
            </a:r>
            <a:r>
              <a:rPr lang="en-US" dirty="0" err="1" smtClean="0"/>
              <a:t>integrodifferential</a:t>
            </a:r>
            <a:r>
              <a:rPr lang="en-US" dirty="0" smtClean="0"/>
              <a:t> equations.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CBFE4-2EDE-411A-AE9F-49F067CBBBC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DC Steady State Response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steps in determining the forced response</a:t>
            </a:r>
          </a:p>
          <a:p>
            <a:pPr>
              <a:buNone/>
            </a:pPr>
            <a:r>
              <a:rPr lang="en-US" dirty="0" smtClean="0"/>
              <a:t>for </a:t>
            </a:r>
            <a:r>
              <a:rPr lang="en-US" i="1" dirty="0" smtClean="0"/>
              <a:t>RLC circuits with dc sources are:</a:t>
            </a:r>
          </a:p>
          <a:p>
            <a:pPr>
              <a:buNone/>
            </a:pPr>
            <a:r>
              <a:rPr lang="en-US" b="1" dirty="0" smtClean="0"/>
              <a:t>1. Replace capacitances with open circuits.</a:t>
            </a:r>
          </a:p>
          <a:p>
            <a:pPr>
              <a:buNone/>
            </a:pPr>
            <a:r>
              <a:rPr lang="en-US" b="1" dirty="0" smtClean="0"/>
              <a:t>2. Replace inductances with short circuits.</a:t>
            </a:r>
          </a:p>
          <a:p>
            <a:pPr>
              <a:buNone/>
            </a:pPr>
            <a:r>
              <a:rPr lang="en-US" b="1" dirty="0" smtClean="0"/>
              <a:t>3. Solve the remaining circuit.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CBFE4-2EDE-411A-AE9F-49F067CBBBC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First-Order Circuits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28448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A circuit that contains only sources, resistors and </a:t>
            </a:r>
            <a:r>
              <a:rPr lang="en-US" sz="2800" b="1" dirty="0"/>
              <a:t>an inductor</a:t>
            </a:r>
            <a:r>
              <a:rPr lang="en-US" sz="2800" dirty="0"/>
              <a:t> is called an </a:t>
            </a:r>
            <a:r>
              <a:rPr lang="en-US" sz="2800" b="1" i="1" dirty="0"/>
              <a:t>RL circuit</a:t>
            </a:r>
            <a:r>
              <a:rPr lang="en-US" sz="2800" dirty="0"/>
              <a:t>.</a:t>
            </a:r>
          </a:p>
          <a:p>
            <a:r>
              <a:rPr lang="en-US" sz="2800" dirty="0"/>
              <a:t>A circuit that contains only sources, resistors and </a:t>
            </a:r>
            <a:r>
              <a:rPr lang="en-US" sz="2800" b="1" dirty="0"/>
              <a:t>a capacitor </a:t>
            </a:r>
            <a:r>
              <a:rPr lang="en-US" sz="2800" dirty="0"/>
              <a:t>is called an </a:t>
            </a:r>
            <a:r>
              <a:rPr lang="en-US" sz="2800" b="1" i="1" dirty="0"/>
              <a:t>RC circuit</a:t>
            </a:r>
            <a:r>
              <a:rPr lang="en-US" sz="2800" dirty="0"/>
              <a:t>.</a:t>
            </a:r>
          </a:p>
          <a:p>
            <a:r>
              <a:rPr lang="en-US" sz="2800" dirty="0"/>
              <a:t>RL and RC circuits are called </a:t>
            </a:r>
            <a:r>
              <a:rPr lang="en-US" sz="2800" b="1" dirty="0"/>
              <a:t>first-order circuits </a:t>
            </a:r>
            <a:r>
              <a:rPr lang="en-US" sz="2800" dirty="0"/>
              <a:t>because their voltages and currents are described by </a:t>
            </a:r>
            <a:r>
              <a:rPr lang="en-US" sz="2800" b="1" dirty="0"/>
              <a:t>first-order differential equations</a:t>
            </a:r>
            <a:r>
              <a:rPr lang="en-US" sz="2800" dirty="0"/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 rot="-5400000">
            <a:off x="1676400" y="5029200"/>
            <a:ext cx="1676400" cy="152400"/>
            <a:chOff x="1680" y="2880"/>
            <a:chExt cx="1056" cy="9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016" y="2880"/>
              <a:ext cx="96" cy="96"/>
              <a:chOff x="2016" y="2880"/>
              <a:chExt cx="96" cy="96"/>
            </a:xfrm>
          </p:grpSpPr>
          <p:sp>
            <p:nvSpPr>
              <p:cNvPr id="5126" name="Arc 6"/>
              <p:cNvSpPr>
                <a:spLocks/>
              </p:cNvSpPr>
              <p:nvPr/>
            </p:nvSpPr>
            <p:spPr bwMode="auto">
              <a:xfrm flipV="1">
                <a:off x="2064" y="2880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7" name="Arc 7"/>
              <p:cNvSpPr>
                <a:spLocks/>
              </p:cNvSpPr>
              <p:nvPr/>
            </p:nvSpPr>
            <p:spPr bwMode="auto">
              <a:xfrm flipH="1" flipV="1">
                <a:off x="2016" y="2880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112" y="2880"/>
              <a:ext cx="96" cy="96"/>
              <a:chOff x="2016" y="2880"/>
              <a:chExt cx="96" cy="96"/>
            </a:xfrm>
          </p:grpSpPr>
          <p:sp>
            <p:nvSpPr>
              <p:cNvPr id="5129" name="Arc 9"/>
              <p:cNvSpPr>
                <a:spLocks/>
              </p:cNvSpPr>
              <p:nvPr/>
            </p:nvSpPr>
            <p:spPr bwMode="auto">
              <a:xfrm flipV="1">
                <a:off x="2064" y="2880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0" name="Arc 10"/>
              <p:cNvSpPr>
                <a:spLocks/>
              </p:cNvSpPr>
              <p:nvPr/>
            </p:nvSpPr>
            <p:spPr bwMode="auto">
              <a:xfrm flipH="1" flipV="1">
                <a:off x="2016" y="2880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208" y="2880"/>
              <a:ext cx="96" cy="96"/>
              <a:chOff x="2016" y="2880"/>
              <a:chExt cx="96" cy="96"/>
            </a:xfrm>
          </p:grpSpPr>
          <p:sp>
            <p:nvSpPr>
              <p:cNvPr id="5132" name="Arc 12"/>
              <p:cNvSpPr>
                <a:spLocks/>
              </p:cNvSpPr>
              <p:nvPr/>
            </p:nvSpPr>
            <p:spPr bwMode="auto">
              <a:xfrm flipV="1">
                <a:off x="2064" y="2880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3" name="Arc 13"/>
              <p:cNvSpPr>
                <a:spLocks/>
              </p:cNvSpPr>
              <p:nvPr/>
            </p:nvSpPr>
            <p:spPr bwMode="auto">
              <a:xfrm flipH="1" flipV="1">
                <a:off x="2016" y="2880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304" y="2880"/>
              <a:ext cx="96" cy="96"/>
              <a:chOff x="2016" y="2880"/>
              <a:chExt cx="96" cy="96"/>
            </a:xfrm>
          </p:grpSpPr>
          <p:sp>
            <p:nvSpPr>
              <p:cNvPr id="5135" name="Arc 15"/>
              <p:cNvSpPr>
                <a:spLocks/>
              </p:cNvSpPr>
              <p:nvPr/>
            </p:nvSpPr>
            <p:spPr bwMode="auto">
              <a:xfrm flipV="1">
                <a:off x="2064" y="2880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6" name="Arc 16"/>
              <p:cNvSpPr>
                <a:spLocks/>
              </p:cNvSpPr>
              <p:nvPr/>
            </p:nvSpPr>
            <p:spPr bwMode="auto">
              <a:xfrm flipH="1" flipV="1">
                <a:off x="2016" y="2880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37" name="Line 17"/>
            <p:cNvSpPr>
              <a:spLocks noChangeShapeType="1"/>
            </p:cNvSpPr>
            <p:nvPr/>
          </p:nvSpPr>
          <p:spPr bwMode="auto">
            <a:xfrm>
              <a:off x="1680" y="28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Line 18"/>
            <p:cNvSpPr>
              <a:spLocks noChangeShapeType="1"/>
            </p:cNvSpPr>
            <p:nvPr/>
          </p:nvSpPr>
          <p:spPr bwMode="auto">
            <a:xfrm>
              <a:off x="2400" y="28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9" name="Oval 19"/>
          <p:cNvSpPr>
            <a:spLocks noChangeArrowheads="1"/>
          </p:cNvSpPr>
          <p:nvPr/>
        </p:nvSpPr>
        <p:spPr bwMode="auto">
          <a:xfrm>
            <a:off x="533400" y="48006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0" name="Text Box 20"/>
          <p:cNvSpPr txBox="1">
            <a:spLocks noChangeArrowheads="1"/>
          </p:cNvSpPr>
          <p:nvPr/>
        </p:nvSpPr>
        <p:spPr bwMode="auto">
          <a:xfrm flipV="1">
            <a:off x="685800" y="4800600"/>
            <a:ext cx="3571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75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 eaLnBrk="0" hangingPunct="0">
              <a:lnSpc>
                <a:spcPct val="75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sp>
        <p:nvSpPr>
          <p:cNvPr id="5141" name="Line 21"/>
          <p:cNvSpPr>
            <a:spLocks noChangeShapeType="1"/>
          </p:cNvSpPr>
          <p:nvPr/>
        </p:nvSpPr>
        <p:spPr bwMode="auto">
          <a:xfrm flipV="1">
            <a:off x="838200" y="5410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42" name="Text Box 22"/>
          <p:cNvSpPr txBox="1">
            <a:spLocks noChangeArrowheads="1"/>
          </p:cNvSpPr>
          <p:nvPr/>
        </p:nvSpPr>
        <p:spPr bwMode="auto">
          <a:xfrm>
            <a:off x="0" y="4876800"/>
            <a:ext cx="477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 i="1" dirty="0" err="1"/>
              <a:t>v</a:t>
            </a:r>
            <a:r>
              <a:rPr lang="en-US" sz="2400" b="1" i="1" baseline="-25000" dirty="0" err="1"/>
              <a:t>s</a:t>
            </a: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2078038" y="5410200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i="1"/>
              <a:t>L</a:t>
            </a:r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44" name="Line 24"/>
          <p:cNvSpPr>
            <a:spLocks noChangeShapeType="1"/>
          </p:cNvSpPr>
          <p:nvPr/>
        </p:nvSpPr>
        <p:spPr bwMode="auto">
          <a:xfrm flipV="1">
            <a:off x="838200" y="4267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45" name="Line 25"/>
          <p:cNvSpPr>
            <a:spLocks noChangeShapeType="1"/>
          </p:cNvSpPr>
          <p:nvPr/>
        </p:nvSpPr>
        <p:spPr bwMode="auto">
          <a:xfrm>
            <a:off x="838200" y="59436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 rot="-5400000">
            <a:off x="1447800" y="3429000"/>
            <a:ext cx="457200" cy="1676400"/>
            <a:chOff x="2736" y="2400"/>
            <a:chExt cx="288" cy="1056"/>
          </a:xfrm>
        </p:grpSpPr>
        <p:sp>
          <p:nvSpPr>
            <p:cNvPr id="5147" name="Line 27"/>
            <p:cNvSpPr>
              <a:spLocks noChangeShapeType="1"/>
            </p:cNvSpPr>
            <p:nvPr/>
          </p:nvSpPr>
          <p:spPr bwMode="auto">
            <a:xfrm rot="16200000" flipV="1">
              <a:off x="2784" y="2975"/>
              <a:ext cx="4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Line 28"/>
            <p:cNvSpPr>
              <a:spLocks noChangeShapeType="1"/>
            </p:cNvSpPr>
            <p:nvPr/>
          </p:nvSpPr>
          <p:spPr bwMode="auto">
            <a:xfrm rot="16200000">
              <a:off x="2856" y="2855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Line 29"/>
            <p:cNvSpPr>
              <a:spLocks noChangeShapeType="1"/>
            </p:cNvSpPr>
            <p:nvPr/>
          </p:nvSpPr>
          <p:spPr bwMode="auto">
            <a:xfrm rot="16200000">
              <a:off x="2856" y="2760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Line 30"/>
            <p:cNvSpPr>
              <a:spLocks noChangeShapeType="1"/>
            </p:cNvSpPr>
            <p:nvPr/>
          </p:nvSpPr>
          <p:spPr bwMode="auto">
            <a:xfrm rot="16200000" flipV="1">
              <a:off x="2856" y="2807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Line 31"/>
            <p:cNvSpPr>
              <a:spLocks noChangeShapeType="1"/>
            </p:cNvSpPr>
            <p:nvPr/>
          </p:nvSpPr>
          <p:spPr bwMode="auto">
            <a:xfrm rot="16200000">
              <a:off x="2856" y="2663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Line 32"/>
            <p:cNvSpPr>
              <a:spLocks noChangeShapeType="1"/>
            </p:cNvSpPr>
            <p:nvPr/>
          </p:nvSpPr>
          <p:spPr bwMode="auto">
            <a:xfrm rot="16200000" flipV="1">
              <a:off x="2856" y="2711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Line 33"/>
            <p:cNvSpPr>
              <a:spLocks noChangeShapeType="1"/>
            </p:cNvSpPr>
            <p:nvPr/>
          </p:nvSpPr>
          <p:spPr bwMode="auto">
            <a:xfrm rot="16200000" flipV="1">
              <a:off x="2928" y="2687"/>
              <a:ext cx="4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54" name="Line 34"/>
            <p:cNvSpPr>
              <a:spLocks noChangeShapeType="1"/>
            </p:cNvSpPr>
            <p:nvPr/>
          </p:nvSpPr>
          <p:spPr bwMode="auto">
            <a:xfrm rot="16200000">
              <a:off x="2712" y="2568"/>
              <a:ext cx="3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55" name="Line 35"/>
            <p:cNvSpPr>
              <a:spLocks noChangeShapeType="1"/>
            </p:cNvSpPr>
            <p:nvPr/>
          </p:nvSpPr>
          <p:spPr bwMode="auto">
            <a:xfrm rot="16200000">
              <a:off x="2687" y="3264"/>
              <a:ext cx="3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56" name="Text Box 36"/>
          <p:cNvSpPr txBox="1">
            <a:spLocks noChangeArrowheads="1"/>
          </p:cNvSpPr>
          <p:nvPr/>
        </p:nvSpPr>
        <p:spPr bwMode="auto">
          <a:xfrm>
            <a:off x="1371600" y="4114800"/>
            <a:ext cx="40748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endParaRPr lang="en-US" sz="2400" b="1" i="1" dirty="0" smtClean="0"/>
          </a:p>
          <a:p>
            <a:pPr algn="ctr" eaLnBrk="0" hangingPunct="0"/>
            <a:r>
              <a:rPr lang="en-US" sz="2400" b="1" i="1" dirty="0" smtClean="0"/>
              <a:t>R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57" name="Oval 37"/>
          <p:cNvSpPr>
            <a:spLocks noChangeArrowheads="1"/>
          </p:cNvSpPr>
          <p:nvPr/>
        </p:nvSpPr>
        <p:spPr bwMode="auto">
          <a:xfrm>
            <a:off x="6721475" y="53340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8" name="Text Box 38"/>
          <p:cNvSpPr txBox="1">
            <a:spLocks noChangeArrowheads="1"/>
          </p:cNvSpPr>
          <p:nvPr/>
        </p:nvSpPr>
        <p:spPr bwMode="auto">
          <a:xfrm flipV="1">
            <a:off x="6821488" y="5334000"/>
            <a:ext cx="3571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75000"/>
              </a:lnSpc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 eaLnBrk="0" hangingPunct="0">
              <a:lnSpc>
                <a:spcPct val="75000"/>
              </a:lnSpc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sp>
        <p:nvSpPr>
          <p:cNvPr id="5159" name="Line 39"/>
          <p:cNvSpPr>
            <a:spLocks noChangeShapeType="1"/>
          </p:cNvSpPr>
          <p:nvPr/>
        </p:nvSpPr>
        <p:spPr bwMode="auto">
          <a:xfrm flipV="1">
            <a:off x="7026275" y="5943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0" name="Text Box 40"/>
          <p:cNvSpPr txBox="1">
            <a:spLocks noChangeArrowheads="1"/>
          </p:cNvSpPr>
          <p:nvPr/>
        </p:nvSpPr>
        <p:spPr bwMode="auto">
          <a:xfrm>
            <a:off x="6264275" y="5334000"/>
            <a:ext cx="477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 i="1"/>
              <a:t>v</a:t>
            </a:r>
            <a:r>
              <a:rPr lang="en-US" sz="2400" b="1" i="1" baseline="-25000"/>
              <a:t>s</a:t>
            </a:r>
            <a:endParaRPr lang="en-US" sz="24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61" name="Text Box 41"/>
          <p:cNvSpPr txBox="1">
            <a:spLocks noChangeArrowheads="1"/>
          </p:cNvSpPr>
          <p:nvPr/>
        </p:nvSpPr>
        <p:spPr bwMode="auto">
          <a:xfrm>
            <a:off x="8001000" y="54102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i="1"/>
              <a:t>C</a:t>
            </a:r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62" name="Line 42"/>
          <p:cNvSpPr>
            <a:spLocks noChangeShapeType="1"/>
          </p:cNvSpPr>
          <p:nvPr/>
        </p:nvSpPr>
        <p:spPr bwMode="auto">
          <a:xfrm flipV="1">
            <a:off x="7026275" y="4800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3" name="Line 43"/>
          <p:cNvSpPr>
            <a:spLocks noChangeShapeType="1"/>
          </p:cNvSpPr>
          <p:nvPr/>
        </p:nvSpPr>
        <p:spPr bwMode="auto">
          <a:xfrm>
            <a:off x="7010400" y="64770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" name="Group 44"/>
          <p:cNvGrpSpPr>
            <a:grpSpLocks/>
          </p:cNvGrpSpPr>
          <p:nvPr/>
        </p:nvGrpSpPr>
        <p:grpSpPr bwMode="auto">
          <a:xfrm rot="-5400000">
            <a:off x="7620000" y="3962400"/>
            <a:ext cx="457200" cy="1676400"/>
            <a:chOff x="2736" y="2400"/>
            <a:chExt cx="288" cy="1056"/>
          </a:xfrm>
        </p:grpSpPr>
        <p:sp>
          <p:nvSpPr>
            <p:cNvPr id="5165" name="Line 45"/>
            <p:cNvSpPr>
              <a:spLocks noChangeShapeType="1"/>
            </p:cNvSpPr>
            <p:nvPr/>
          </p:nvSpPr>
          <p:spPr bwMode="auto">
            <a:xfrm rot="16200000" flipV="1">
              <a:off x="2784" y="2975"/>
              <a:ext cx="4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66" name="Line 46"/>
            <p:cNvSpPr>
              <a:spLocks noChangeShapeType="1"/>
            </p:cNvSpPr>
            <p:nvPr/>
          </p:nvSpPr>
          <p:spPr bwMode="auto">
            <a:xfrm rot="16200000">
              <a:off x="2856" y="2855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67" name="Line 47"/>
            <p:cNvSpPr>
              <a:spLocks noChangeShapeType="1"/>
            </p:cNvSpPr>
            <p:nvPr/>
          </p:nvSpPr>
          <p:spPr bwMode="auto">
            <a:xfrm rot="16200000">
              <a:off x="2856" y="2760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68" name="Line 48"/>
            <p:cNvSpPr>
              <a:spLocks noChangeShapeType="1"/>
            </p:cNvSpPr>
            <p:nvPr/>
          </p:nvSpPr>
          <p:spPr bwMode="auto">
            <a:xfrm rot="16200000" flipV="1">
              <a:off x="2856" y="2807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Line 49"/>
            <p:cNvSpPr>
              <a:spLocks noChangeShapeType="1"/>
            </p:cNvSpPr>
            <p:nvPr/>
          </p:nvSpPr>
          <p:spPr bwMode="auto">
            <a:xfrm rot="16200000">
              <a:off x="2856" y="2663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70" name="Line 50"/>
            <p:cNvSpPr>
              <a:spLocks noChangeShapeType="1"/>
            </p:cNvSpPr>
            <p:nvPr/>
          </p:nvSpPr>
          <p:spPr bwMode="auto">
            <a:xfrm rot="16200000" flipV="1">
              <a:off x="2856" y="2711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71" name="Line 51"/>
            <p:cNvSpPr>
              <a:spLocks noChangeShapeType="1"/>
            </p:cNvSpPr>
            <p:nvPr/>
          </p:nvSpPr>
          <p:spPr bwMode="auto">
            <a:xfrm rot="16200000" flipV="1">
              <a:off x="2928" y="2687"/>
              <a:ext cx="4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72" name="Line 52"/>
            <p:cNvSpPr>
              <a:spLocks noChangeShapeType="1"/>
            </p:cNvSpPr>
            <p:nvPr/>
          </p:nvSpPr>
          <p:spPr bwMode="auto">
            <a:xfrm rot="16200000">
              <a:off x="2712" y="2568"/>
              <a:ext cx="3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73" name="Line 53"/>
            <p:cNvSpPr>
              <a:spLocks noChangeShapeType="1"/>
            </p:cNvSpPr>
            <p:nvPr/>
          </p:nvSpPr>
          <p:spPr bwMode="auto">
            <a:xfrm rot="16200000">
              <a:off x="2687" y="3264"/>
              <a:ext cx="3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74" name="Text Box 54"/>
          <p:cNvSpPr txBox="1">
            <a:spLocks noChangeArrowheads="1"/>
          </p:cNvSpPr>
          <p:nvPr/>
        </p:nvSpPr>
        <p:spPr bwMode="auto">
          <a:xfrm>
            <a:off x="7620000" y="4114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i="1"/>
              <a:t>R</a:t>
            </a:r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 55"/>
          <p:cNvGrpSpPr>
            <a:grpSpLocks/>
          </p:cNvGrpSpPr>
          <p:nvPr/>
        </p:nvGrpSpPr>
        <p:grpSpPr bwMode="auto">
          <a:xfrm>
            <a:off x="8382000" y="5715000"/>
            <a:ext cx="609600" cy="76200"/>
            <a:chOff x="4896" y="2208"/>
            <a:chExt cx="384" cy="48"/>
          </a:xfrm>
        </p:grpSpPr>
        <p:sp>
          <p:nvSpPr>
            <p:cNvPr id="5176" name="Arc 56"/>
            <p:cNvSpPr>
              <a:spLocks/>
            </p:cNvSpPr>
            <p:nvPr/>
          </p:nvSpPr>
          <p:spPr bwMode="auto">
            <a:xfrm>
              <a:off x="5088" y="2208"/>
              <a:ext cx="192" cy="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7" name="Arc 57"/>
            <p:cNvSpPr>
              <a:spLocks/>
            </p:cNvSpPr>
            <p:nvPr/>
          </p:nvSpPr>
          <p:spPr bwMode="auto">
            <a:xfrm flipH="1">
              <a:off x="4896" y="2208"/>
              <a:ext cx="192" cy="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78" name="Line 58"/>
          <p:cNvSpPr>
            <a:spLocks noChangeShapeType="1"/>
          </p:cNvSpPr>
          <p:nvPr/>
        </p:nvSpPr>
        <p:spPr bwMode="auto">
          <a:xfrm>
            <a:off x="8382000" y="5562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9" name="Line 59"/>
          <p:cNvSpPr>
            <a:spLocks noChangeShapeType="1"/>
          </p:cNvSpPr>
          <p:nvPr/>
        </p:nvSpPr>
        <p:spPr bwMode="auto">
          <a:xfrm>
            <a:off x="8686800" y="48006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0" name="Line 60"/>
          <p:cNvSpPr>
            <a:spLocks noChangeShapeType="1"/>
          </p:cNvSpPr>
          <p:nvPr/>
        </p:nvSpPr>
        <p:spPr bwMode="auto">
          <a:xfrm flipH="1">
            <a:off x="8686800" y="57150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" name="Text Box 61"/>
          <p:cNvSpPr txBox="1">
            <a:spLocks noChangeArrowheads="1"/>
          </p:cNvSpPr>
          <p:nvPr/>
        </p:nvSpPr>
        <p:spPr bwMode="auto">
          <a:xfrm>
            <a:off x="1316038" y="5029200"/>
            <a:ext cx="268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i="1" dirty="0" err="1">
                <a:solidFill>
                  <a:srgbClr val="FF0000"/>
                </a:solidFill>
              </a:rPr>
              <a:t>i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82" name="Line 62"/>
          <p:cNvSpPr>
            <a:spLocks noChangeShapeType="1"/>
          </p:cNvSpPr>
          <p:nvPr/>
        </p:nvSpPr>
        <p:spPr bwMode="auto">
          <a:xfrm flipH="1">
            <a:off x="1544638" y="5257800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lg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3" name="Text Box 63"/>
          <p:cNvSpPr txBox="1">
            <a:spLocks noChangeArrowheads="1"/>
          </p:cNvSpPr>
          <p:nvPr/>
        </p:nvSpPr>
        <p:spPr bwMode="auto">
          <a:xfrm>
            <a:off x="7543800" y="50292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i="1">
                <a:solidFill>
                  <a:srgbClr val="FF0000"/>
                </a:solidFill>
              </a:rPr>
              <a:t>i</a:t>
            </a:r>
            <a:endParaRPr 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84" name="Line 64"/>
          <p:cNvSpPr>
            <a:spLocks noChangeShapeType="1"/>
          </p:cNvSpPr>
          <p:nvPr/>
        </p:nvSpPr>
        <p:spPr bwMode="auto">
          <a:xfrm flipH="1">
            <a:off x="7772400" y="5257800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lg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CBFE4-2EDE-411A-AE9F-49F067CBBBC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endParaRPr lang="en-US" sz="2800" dirty="0"/>
          </a:p>
          <a:p>
            <a:pPr lvl="1"/>
            <a:r>
              <a:rPr lang="en-US" sz="2300" dirty="0">
                <a:solidFill>
                  <a:srgbClr val="FF0000"/>
                </a:solidFill>
              </a:rPr>
              <a:t>In </a:t>
            </a:r>
            <a:r>
              <a:rPr lang="en-US" sz="2300" dirty="0" smtClean="0">
                <a:solidFill>
                  <a:srgbClr val="FF0000"/>
                </a:solidFill>
              </a:rPr>
              <a:t>steady state (t = Infinity), an </a:t>
            </a:r>
            <a:r>
              <a:rPr lang="en-US" sz="2300" dirty="0">
                <a:solidFill>
                  <a:srgbClr val="FF0000"/>
                </a:solidFill>
              </a:rPr>
              <a:t>inductor behaves like a short </a:t>
            </a:r>
            <a:r>
              <a:rPr lang="en-US" sz="2300" dirty="0" smtClean="0">
                <a:solidFill>
                  <a:srgbClr val="FF0000"/>
                </a:solidFill>
              </a:rPr>
              <a:t>circuit </a:t>
            </a:r>
            <a:endParaRPr lang="en-US" sz="2300" dirty="0">
              <a:solidFill>
                <a:srgbClr val="FF0000"/>
              </a:solidFill>
            </a:endParaRPr>
          </a:p>
          <a:p>
            <a:pPr lvl="1"/>
            <a:r>
              <a:rPr lang="en-US" sz="2300" dirty="0">
                <a:solidFill>
                  <a:srgbClr val="FF0000"/>
                </a:solidFill>
              </a:rPr>
              <a:t>In steady </a:t>
            </a:r>
            <a:r>
              <a:rPr lang="en-US" sz="2300" dirty="0" smtClean="0">
                <a:solidFill>
                  <a:srgbClr val="FF0000"/>
                </a:solidFill>
              </a:rPr>
              <a:t>state (t = Infinity), </a:t>
            </a:r>
            <a:r>
              <a:rPr lang="en-US" sz="2300" dirty="0">
                <a:solidFill>
                  <a:srgbClr val="FF0000"/>
                </a:solidFill>
              </a:rPr>
              <a:t>a capacitor behaves like an open circuit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CBFE4-2EDE-411A-AE9F-49F067CBBBC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458200" cy="5638800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b="1" i="1" dirty="0"/>
              <a:t>natural response</a:t>
            </a:r>
            <a:r>
              <a:rPr lang="en-US" sz="2800" dirty="0"/>
              <a:t> of an RL or RC circuit is its behavior (</a:t>
            </a:r>
            <a:r>
              <a:rPr lang="en-US" sz="2800" i="1" dirty="0"/>
              <a:t>i.e.,</a:t>
            </a:r>
            <a:r>
              <a:rPr lang="en-US" sz="2800" dirty="0"/>
              <a:t> current and voltage) when stored energy in the inductor or capacitor is released to the resistive part of the network (containing no independent sources).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The </a:t>
            </a:r>
            <a:r>
              <a:rPr lang="en-US" sz="2800" b="1" i="1" dirty="0"/>
              <a:t>step response</a:t>
            </a:r>
            <a:r>
              <a:rPr lang="en-US" sz="2800" dirty="0"/>
              <a:t> of an RL or RC circuit is its behavior when a voltage or current source </a:t>
            </a:r>
            <a:r>
              <a:rPr lang="en-US" sz="2800" b="1" dirty="0"/>
              <a:t>step </a:t>
            </a:r>
            <a:r>
              <a:rPr lang="en-US" sz="2800" dirty="0"/>
              <a:t>is applied to the </a:t>
            </a:r>
            <a:r>
              <a:rPr lang="en-US" sz="2800" dirty="0" smtClean="0"/>
              <a:t>circuit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CBFE4-2EDE-411A-AE9F-49F067CBBBC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Natural Response of an RL Circuit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4724400"/>
          </a:xfrm>
        </p:spPr>
        <p:txBody>
          <a:bodyPr/>
          <a:lstStyle/>
          <a:p>
            <a:r>
              <a:rPr lang="en-US" sz="2400" dirty="0"/>
              <a:t>Consider the following circuit, for which the switch is closed for </a:t>
            </a:r>
            <a:r>
              <a:rPr lang="en-US" sz="2400" i="1" dirty="0"/>
              <a:t>t</a:t>
            </a:r>
            <a:r>
              <a:rPr lang="en-US" sz="2400" dirty="0"/>
              <a:t> &lt; 0, and then opened at </a:t>
            </a:r>
            <a:r>
              <a:rPr lang="en-US" sz="2400" i="1" dirty="0"/>
              <a:t>t</a:t>
            </a:r>
            <a:r>
              <a:rPr lang="en-US" sz="2400" dirty="0"/>
              <a:t> = </a:t>
            </a:r>
            <a:r>
              <a:rPr lang="en-US" sz="2400" dirty="0" smtClean="0"/>
              <a:t>0. Find v for t&gt;0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>
              <a:buFontTx/>
              <a:buNone/>
            </a:pPr>
            <a:r>
              <a:rPr lang="en-US" sz="2400" b="1" u="sng" dirty="0">
                <a:solidFill>
                  <a:srgbClr val="FF0000"/>
                </a:solidFill>
              </a:rPr>
              <a:t>Notation</a:t>
            </a:r>
            <a:r>
              <a:rPr lang="en-US" sz="2400" b="1" dirty="0">
                <a:solidFill>
                  <a:srgbClr val="FF0000"/>
                </a:solidFill>
              </a:rPr>
              <a:t>:</a:t>
            </a:r>
          </a:p>
          <a:p>
            <a:pPr lvl="2">
              <a:buFontTx/>
              <a:buNone/>
            </a:pPr>
            <a:r>
              <a:rPr lang="en-US" sz="2200" dirty="0">
                <a:solidFill>
                  <a:srgbClr val="FF0000"/>
                </a:solidFill>
              </a:rPr>
              <a:t>0</a:t>
            </a:r>
            <a:r>
              <a:rPr lang="en-US" sz="2200" baseline="30000" dirty="0">
                <a:solidFill>
                  <a:srgbClr val="FF0000"/>
                </a:solidFill>
              </a:rPr>
              <a:t>–  </a:t>
            </a:r>
            <a:r>
              <a:rPr lang="en-US" sz="2200" dirty="0">
                <a:solidFill>
                  <a:srgbClr val="FF0000"/>
                </a:solidFill>
              </a:rPr>
              <a:t>is used to denote the time just prior to switching</a:t>
            </a:r>
          </a:p>
          <a:p>
            <a:pPr lvl="2">
              <a:buFontTx/>
              <a:buNone/>
            </a:pPr>
            <a:r>
              <a:rPr lang="en-US" sz="2200" dirty="0">
                <a:solidFill>
                  <a:srgbClr val="FF0000"/>
                </a:solidFill>
              </a:rPr>
              <a:t>0</a:t>
            </a:r>
            <a:r>
              <a:rPr lang="en-US" sz="2200" baseline="30000" dirty="0">
                <a:solidFill>
                  <a:srgbClr val="FF0000"/>
                </a:solidFill>
              </a:rPr>
              <a:t>+  </a:t>
            </a:r>
            <a:r>
              <a:rPr lang="en-US" sz="2200" dirty="0">
                <a:solidFill>
                  <a:srgbClr val="FF0000"/>
                </a:solidFill>
              </a:rPr>
              <a:t>is used to denote the time immediately after switching</a:t>
            </a:r>
            <a:endParaRPr lang="en-US" sz="2200" baseline="30000" dirty="0">
              <a:solidFill>
                <a:srgbClr val="FF0000"/>
              </a:solidFill>
            </a:endParaRPr>
          </a:p>
          <a:p>
            <a:r>
              <a:rPr lang="en-US" sz="2400" dirty="0"/>
              <a:t>The current flowing in the inductor at </a:t>
            </a:r>
            <a:r>
              <a:rPr lang="en-US" sz="2400" i="1" dirty="0"/>
              <a:t>t</a:t>
            </a:r>
            <a:r>
              <a:rPr lang="en-US" sz="2400" dirty="0"/>
              <a:t> = 0</a:t>
            </a:r>
            <a:r>
              <a:rPr lang="en-US" sz="2400" baseline="30000" dirty="0"/>
              <a:t>–</a:t>
            </a:r>
            <a:r>
              <a:rPr lang="en-US" sz="2400" dirty="0"/>
              <a:t> is </a:t>
            </a:r>
            <a:r>
              <a:rPr lang="en-US" sz="2400" b="1" i="1" dirty="0"/>
              <a:t>I</a:t>
            </a:r>
            <a:r>
              <a:rPr lang="en-US" sz="2400" b="1" i="1" baseline="-25000" dirty="0"/>
              <a:t>o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 rot="-5400000">
            <a:off x="5054600" y="3048000"/>
            <a:ext cx="1676400" cy="152400"/>
            <a:chOff x="1680" y="2880"/>
            <a:chExt cx="1056" cy="9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016" y="2880"/>
              <a:ext cx="96" cy="96"/>
              <a:chOff x="2016" y="2880"/>
              <a:chExt cx="96" cy="96"/>
            </a:xfrm>
          </p:grpSpPr>
          <p:sp>
            <p:nvSpPr>
              <p:cNvPr id="8198" name="Arc 6"/>
              <p:cNvSpPr>
                <a:spLocks/>
              </p:cNvSpPr>
              <p:nvPr/>
            </p:nvSpPr>
            <p:spPr bwMode="auto">
              <a:xfrm flipV="1">
                <a:off x="2064" y="2880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9" name="Arc 7"/>
              <p:cNvSpPr>
                <a:spLocks/>
              </p:cNvSpPr>
              <p:nvPr/>
            </p:nvSpPr>
            <p:spPr bwMode="auto">
              <a:xfrm flipH="1" flipV="1">
                <a:off x="2016" y="2880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112" y="2880"/>
              <a:ext cx="96" cy="96"/>
              <a:chOff x="2016" y="2880"/>
              <a:chExt cx="96" cy="96"/>
            </a:xfrm>
          </p:grpSpPr>
          <p:sp>
            <p:nvSpPr>
              <p:cNvPr id="8201" name="Arc 9"/>
              <p:cNvSpPr>
                <a:spLocks/>
              </p:cNvSpPr>
              <p:nvPr/>
            </p:nvSpPr>
            <p:spPr bwMode="auto">
              <a:xfrm flipV="1">
                <a:off x="2064" y="2880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2" name="Arc 10"/>
              <p:cNvSpPr>
                <a:spLocks/>
              </p:cNvSpPr>
              <p:nvPr/>
            </p:nvSpPr>
            <p:spPr bwMode="auto">
              <a:xfrm flipH="1" flipV="1">
                <a:off x="2016" y="2880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208" y="2880"/>
              <a:ext cx="96" cy="96"/>
              <a:chOff x="2016" y="2880"/>
              <a:chExt cx="96" cy="96"/>
            </a:xfrm>
          </p:grpSpPr>
          <p:sp>
            <p:nvSpPr>
              <p:cNvPr id="8204" name="Arc 12"/>
              <p:cNvSpPr>
                <a:spLocks/>
              </p:cNvSpPr>
              <p:nvPr/>
            </p:nvSpPr>
            <p:spPr bwMode="auto">
              <a:xfrm flipV="1">
                <a:off x="2064" y="2880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5" name="Arc 13"/>
              <p:cNvSpPr>
                <a:spLocks/>
              </p:cNvSpPr>
              <p:nvPr/>
            </p:nvSpPr>
            <p:spPr bwMode="auto">
              <a:xfrm flipH="1" flipV="1">
                <a:off x="2016" y="2880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304" y="2880"/>
              <a:ext cx="96" cy="96"/>
              <a:chOff x="2016" y="2880"/>
              <a:chExt cx="96" cy="96"/>
            </a:xfrm>
          </p:grpSpPr>
          <p:sp>
            <p:nvSpPr>
              <p:cNvPr id="8207" name="Arc 15"/>
              <p:cNvSpPr>
                <a:spLocks/>
              </p:cNvSpPr>
              <p:nvPr/>
            </p:nvSpPr>
            <p:spPr bwMode="auto">
              <a:xfrm flipV="1">
                <a:off x="2064" y="2880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8" name="Arc 16"/>
              <p:cNvSpPr>
                <a:spLocks/>
              </p:cNvSpPr>
              <p:nvPr/>
            </p:nvSpPr>
            <p:spPr bwMode="auto">
              <a:xfrm flipH="1" flipV="1">
                <a:off x="2016" y="2880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09" name="Line 17"/>
            <p:cNvSpPr>
              <a:spLocks noChangeShapeType="1"/>
            </p:cNvSpPr>
            <p:nvPr/>
          </p:nvSpPr>
          <p:spPr bwMode="auto">
            <a:xfrm>
              <a:off x="1680" y="28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10" name="Line 18"/>
            <p:cNvSpPr>
              <a:spLocks noChangeShapeType="1"/>
            </p:cNvSpPr>
            <p:nvPr/>
          </p:nvSpPr>
          <p:spPr bwMode="auto">
            <a:xfrm>
              <a:off x="2400" y="28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11" name="Oval 19"/>
          <p:cNvSpPr>
            <a:spLocks noChangeArrowheads="1"/>
          </p:cNvSpPr>
          <p:nvPr/>
        </p:nvSpPr>
        <p:spPr bwMode="auto">
          <a:xfrm>
            <a:off x="2540000" y="28194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 flipV="1">
            <a:off x="2844800" y="34290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5446713" y="2895600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i="1"/>
              <a:t>L</a:t>
            </a:r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 flipV="1">
            <a:off x="2844800" y="22860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>
            <a:off x="2819400" y="3962400"/>
            <a:ext cx="42830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6883400" y="2286000"/>
            <a:ext cx="457200" cy="1676400"/>
            <a:chOff x="2736" y="2400"/>
            <a:chExt cx="288" cy="1056"/>
          </a:xfrm>
        </p:grpSpPr>
        <p:sp>
          <p:nvSpPr>
            <p:cNvPr id="8217" name="Line 25"/>
            <p:cNvSpPr>
              <a:spLocks noChangeShapeType="1"/>
            </p:cNvSpPr>
            <p:nvPr/>
          </p:nvSpPr>
          <p:spPr bwMode="auto">
            <a:xfrm rot="16200000" flipV="1">
              <a:off x="2784" y="2975"/>
              <a:ext cx="4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18" name="Line 26"/>
            <p:cNvSpPr>
              <a:spLocks noChangeShapeType="1"/>
            </p:cNvSpPr>
            <p:nvPr/>
          </p:nvSpPr>
          <p:spPr bwMode="auto">
            <a:xfrm rot="16200000">
              <a:off x="2856" y="2855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19" name="Line 27"/>
            <p:cNvSpPr>
              <a:spLocks noChangeShapeType="1"/>
            </p:cNvSpPr>
            <p:nvPr/>
          </p:nvSpPr>
          <p:spPr bwMode="auto">
            <a:xfrm rot="16200000">
              <a:off x="2856" y="2760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20" name="Line 28"/>
            <p:cNvSpPr>
              <a:spLocks noChangeShapeType="1"/>
            </p:cNvSpPr>
            <p:nvPr/>
          </p:nvSpPr>
          <p:spPr bwMode="auto">
            <a:xfrm rot="16200000" flipV="1">
              <a:off x="2856" y="2807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21" name="Line 29"/>
            <p:cNvSpPr>
              <a:spLocks noChangeShapeType="1"/>
            </p:cNvSpPr>
            <p:nvPr/>
          </p:nvSpPr>
          <p:spPr bwMode="auto">
            <a:xfrm rot="16200000">
              <a:off x="2856" y="2663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22" name="Line 30"/>
            <p:cNvSpPr>
              <a:spLocks noChangeShapeType="1"/>
            </p:cNvSpPr>
            <p:nvPr/>
          </p:nvSpPr>
          <p:spPr bwMode="auto">
            <a:xfrm rot="16200000" flipV="1">
              <a:off x="2856" y="2711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23" name="Line 31"/>
            <p:cNvSpPr>
              <a:spLocks noChangeShapeType="1"/>
            </p:cNvSpPr>
            <p:nvPr/>
          </p:nvSpPr>
          <p:spPr bwMode="auto">
            <a:xfrm rot="16200000" flipV="1">
              <a:off x="2928" y="2687"/>
              <a:ext cx="4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24" name="Line 32"/>
            <p:cNvSpPr>
              <a:spLocks noChangeShapeType="1"/>
            </p:cNvSpPr>
            <p:nvPr/>
          </p:nvSpPr>
          <p:spPr bwMode="auto">
            <a:xfrm rot="16200000">
              <a:off x="2712" y="2568"/>
              <a:ext cx="3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Line 33"/>
            <p:cNvSpPr>
              <a:spLocks noChangeShapeType="1"/>
            </p:cNvSpPr>
            <p:nvPr/>
          </p:nvSpPr>
          <p:spPr bwMode="auto">
            <a:xfrm rot="16200000">
              <a:off x="2687" y="3264"/>
              <a:ext cx="3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26" name="Line 34"/>
          <p:cNvSpPr>
            <a:spLocks noChangeShapeType="1"/>
          </p:cNvSpPr>
          <p:nvPr/>
        </p:nvSpPr>
        <p:spPr bwMode="auto">
          <a:xfrm>
            <a:off x="2828925" y="2895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3900488" y="2286000"/>
            <a:ext cx="457200" cy="1676400"/>
            <a:chOff x="2736" y="2400"/>
            <a:chExt cx="288" cy="1056"/>
          </a:xfrm>
        </p:grpSpPr>
        <p:sp>
          <p:nvSpPr>
            <p:cNvPr id="8228" name="Line 36"/>
            <p:cNvSpPr>
              <a:spLocks noChangeShapeType="1"/>
            </p:cNvSpPr>
            <p:nvPr/>
          </p:nvSpPr>
          <p:spPr bwMode="auto">
            <a:xfrm rot="16200000" flipV="1">
              <a:off x="2784" y="2975"/>
              <a:ext cx="4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29" name="Line 37"/>
            <p:cNvSpPr>
              <a:spLocks noChangeShapeType="1"/>
            </p:cNvSpPr>
            <p:nvPr/>
          </p:nvSpPr>
          <p:spPr bwMode="auto">
            <a:xfrm rot="16200000">
              <a:off x="2856" y="2855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30" name="Line 38"/>
            <p:cNvSpPr>
              <a:spLocks noChangeShapeType="1"/>
            </p:cNvSpPr>
            <p:nvPr/>
          </p:nvSpPr>
          <p:spPr bwMode="auto">
            <a:xfrm rot="16200000">
              <a:off x="2856" y="2760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31" name="Line 39"/>
            <p:cNvSpPr>
              <a:spLocks noChangeShapeType="1"/>
            </p:cNvSpPr>
            <p:nvPr/>
          </p:nvSpPr>
          <p:spPr bwMode="auto">
            <a:xfrm rot="16200000" flipV="1">
              <a:off x="2856" y="2807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32" name="Line 40"/>
            <p:cNvSpPr>
              <a:spLocks noChangeShapeType="1"/>
            </p:cNvSpPr>
            <p:nvPr/>
          </p:nvSpPr>
          <p:spPr bwMode="auto">
            <a:xfrm rot="16200000">
              <a:off x="2856" y="2663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33" name="Line 41"/>
            <p:cNvSpPr>
              <a:spLocks noChangeShapeType="1"/>
            </p:cNvSpPr>
            <p:nvPr/>
          </p:nvSpPr>
          <p:spPr bwMode="auto">
            <a:xfrm rot="16200000" flipV="1">
              <a:off x="2856" y="2711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34" name="Line 42"/>
            <p:cNvSpPr>
              <a:spLocks noChangeShapeType="1"/>
            </p:cNvSpPr>
            <p:nvPr/>
          </p:nvSpPr>
          <p:spPr bwMode="auto">
            <a:xfrm rot="16200000" flipV="1">
              <a:off x="2928" y="2687"/>
              <a:ext cx="4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35" name="Line 43"/>
            <p:cNvSpPr>
              <a:spLocks noChangeShapeType="1"/>
            </p:cNvSpPr>
            <p:nvPr/>
          </p:nvSpPr>
          <p:spPr bwMode="auto">
            <a:xfrm rot="16200000">
              <a:off x="2712" y="2568"/>
              <a:ext cx="3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36" name="Line 44"/>
            <p:cNvSpPr>
              <a:spLocks noChangeShapeType="1"/>
            </p:cNvSpPr>
            <p:nvPr/>
          </p:nvSpPr>
          <p:spPr bwMode="auto">
            <a:xfrm rot="16200000">
              <a:off x="2687" y="3264"/>
              <a:ext cx="3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37" name="Text Box 45"/>
          <p:cNvSpPr txBox="1">
            <a:spLocks noChangeArrowheads="1"/>
          </p:cNvSpPr>
          <p:nvPr/>
        </p:nvSpPr>
        <p:spPr bwMode="auto">
          <a:xfrm>
            <a:off x="4297363" y="2895600"/>
            <a:ext cx="528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i="1"/>
              <a:t>R</a:t>
            </a:r>
            <a:r>
              <a:rPr lang="en-US" sz="2400" b="1" i="1" baseline="-25000"/>
              <a:t>o</a:t>
            </a:r>
            <a:endParaRPr lang="en-US" sz="2400" b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38" name="Text Box 46"/>
          <p:cNvSpPr txBox="1">
            <a:spLocks noChangeArrowheads="1"/>
          </p:cNvSpPr>
          <p:nvPr/>
        </p:nvSpPr>
        <p:spPr bwMode="auto">
          <a:xfrm>
            <a:off x="6488113" y="28956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i="1"/>
              <a:t>R</a:t>
            </a:r>
            <a:endParaRPr lang="en-US" sz="2400" b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39" name="Text Box 47"/>
          <p:cNvSpPr txBox="1">
            <a:spLocks noChangeArrowheads="1"/>
          </p:cNvSpPr>
          <p:nvPr/>
        </p:nvSpPr>
        <p:spPr bwMode="auto">
          <a:xfrm>
            <a:off x="2147888" y="2895600"/>
            <a:ext cx="392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i="1"/>
              <a:t>I</a:t>
            </a:r>
            <a:r>
              <a:rPr lang="en-US" sz="2400" b="1" i="1" baseline="-25000"/>
              <a:t>o</a:t>
            </a:r>
            <a:endParaRPr lang="en-US" sz="2400" b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40" name="Line 48"/>
          <p:cNvSpPr>
            <a:spLocks noChangeShapeType="1"/>
          </p:cNvSpPr>
          <p:nvPr/>
        </p:nvSpPr>
        <p:spPr bwMode="auto">
          <a:xfrm>
            <a:off x="2844800" y="22860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41" name="Line 49"/>
          <p:cNvSpPr>
            <a:spLocks noChangeShapeType="1"/>
          </p:cNvSpPr>
          <p:nvPr/>
        </p:nvSpPr>
        <p:spPr bwMode="auto">
          <a:xfrm>
            <a:off x="5359400" y="22860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42" name="Line 50"/>
          <p:cNvSpPr>
            <a:spLocks noChangeShapeType="1"/>
          </p:cNvSpPr>
          <p:nvPr/>
        </p:nvSpPr>
        <p:spPr bwMode="auto">
          <a:xfrm flipV="1">
            <a:off x="4673600" y="1905000"/>
            <a:ext cx="685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43" name="Arc 51"/>
          <p:cNvSpPr>
            <a:spLocks/>
          </p:cNvSpPr>
          <p:nvPr/>
        </p:nvSpPr>
        <p:spPr bwMode="auto">
          <a:xfrm rot="19618568" flipV="1">
            <a:off x="4902200" y="1828800"/>
            <a:ext cx="304800" cy="457200"/>
          </a:xfrm>
          <a:custGeom>
            <a:avLst/>
            <a:gdLst>
              <a:gd name="G0" fmla="+- 0 0 0"/>
              <a:gd name="G1" fmla="+- 19490 0 0"/>
              <a:gd name="G2" fmla="+- 21600 0 0"/>
              <a:gd name="T0" fmla="*/ 9312 w 21600"/>
              <a:gd name="T1" fmla="*/ 0 h 19490"/>
              <a:gd name="T2" fmla="*/ 21600 w 21600"/>
              <a:gd name="T3" fmla="*/ 19490 h 19490"/>
              <a:gd name="T4" fmla="*/ 0 w 21600"/>
              <a:gd name="T5" fmla="*/ 19490 h 19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9490" fill="none" extrusionOk="0">
                <a:moveTo>
                  <a:pt x="9311" y="0"/>
                </a:moveTo>
                <a:cubicBezTo>
                  <a:pt x="16820" y="3587"/>
                  <a:pt x="21600" y="11168"/>
                  <a:pt x="21600" y="19490"/>
                </a:cubicBezTo>
              </a:path>
              <a:path w="21600" h="19490" stroke="0" extrusionOk="0">
                <a:moveTo>
                  <a:pt x="9311" y="0"/>
                </a:moveTo>
                <a:cubicBezTo>
                  <a:pt x="16820" y="3587"/>
                  <a:pt x="21600" y="11168"/>
                  <a:pt x="21600" y="19490"/>
                </a:cubicBezTo>
                <a:lnTo>
                  <a:pt x="0" y="1949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44" name="Text Box 52"/>
          <p:cNvSpPr txBox="1">
            <a:spLocks noChangeArrowheads="1"/>
          </p:cNvSpPr>
          <p:nvPr/>
        </p:nvSpPr>
        <p:spPr bwMode="auto">
          <a:xfrm>
            <a:off x="4749800" y="2209800"/>
            <a:ext cx="784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i="1"/>
              <a:t>t </a:t>
            </a:r>
            <a:r>
              <a:rPr lang="en-US" sz="2400"/>
              <a:t>= 0</a:t>
            </a:r>
          </a:p>
        </p:txBody>
      </p:sp>
      <p:sp>
        <p:nvSpPr>
          <p:cNvPr id="8245" name="Text Box 53"/>
          <p:cNvSpPr txBox="1">
            <a:spLocks noChangeArrowheads="1"/>
          </p:cNvSpPr>
          <p:nvPr/>
        </p:nvSpPr>
        <p:spPr bwMode="auto">
          <a:xfrm>
            <a:off x="6121400" y="22860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i="1">
                <a:solidFill>
                  <a:srgbClr val="FF0000"/>
                </a:solidFill>
                <a:latin typeface="Times New Roman" pitchFamily="18" charset="0"/>
              </a:rPr>
              <a:t>i</a:t>
            </a:r>
            <a:endParaRPr 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46" name="Line 54"/>
          <p:cNvSpPr>
            <a:spLocks noChangeShapeType="1"/>
          </p:cNvSpPr>
          <p:nvPr/>
        </p:nvSpPr>
        <p:spPr bwMode="auto">
          <a:xfrm flipH="1">
            <a:off x="6350000" y="2514600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lg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47" name="Text Box 55"/>
          <p:cNvSpPr txBox="1">
            <a:spLocks noChangeArrowheads="1"/>
          </p:cNvSpPr>
          <p:nvPr/>
        </p:nvSpPr>
        <p:spPr bwMode="auto">
          <a:xfrm>
            <a:off x="7416800" y="2286000"/>
            <a:ext cx="355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+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b="1" i="1">
                <a:solidFill>
                  <a:srgbClr val="FF0000"/>
                </a:solidFill>
                <a:latin typeface="Times New Roman" pitchFamily="18" charset="0"/>
              </a:rPr>
              <a:t>v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CBFE4-2EDE-411A-AE9F-49F067CBBBC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</TotalTime>
  <Words>1490</Words>
  <Application>Microsoft Office PowerPoint</Application>
  <PresentationFormat>On-screen Show (4:3)</PresentationFormat>
  <Paragraphs>379</Paragraphs>
  <Slides>30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Equity</vt:lpstr>
      <vt:lpstr>Equation</vt:lpstr>
      <vt:lpstr>Chart</vt:lpstr>
      <vt:lpstr>Photo Editor 照片</vt:lpstr>
      <vt:lpstr>Ohm for AC</vt:lpstr>
      <vt:lpstr>Inductor Current </vt:lpstr>
      <vt:lpstr>Capacitor Voltage</vt:lpstr>
      <vt:lpstr>Transients</vt:lpstr>
      <vt:lpstr>DC Steady State Response</vt:lpstr>
      <vt:lpstr>First-Order Circuits</vt:lpstr>
      <vt:lpstr>Slide 7</vt:lpstr>
      <vt:lpstr>Slide 8</vt:lpstr>
      <vt:lpstr>Natural Response of an RL Circuit</vt:lpstr>
      <vt:lpstr>Solving for the Current (t  0)</vt:lpstr>
      <vt:lpstr>Solving for the Voltage (t &gt; 0)</vt:lpstr>
      <vt:lpstr>Time Constant t</vt:lpstr>
      <vt:lpstr>Capacitors and Stored Charge</vt:lpstr>
      <vt:lpstr>Capacitors in circuits</vt:lpstr>
      <vt:lpstr>CAPACITORS</vt:lpstr>
      <vt:lpstr>Charging a Capacitor with a constant current</vt:lpstr>
      <vt:lpstr>Voltage vs time for an RC discharge</vt:lpstr>
      <vt:lpstr>Natural Response of an RC Circuit</vt:lpstr>
      <vt:lpstr>Solving for the Voltage (t  0)</vt:lpstr>
      <vt:lpstr>Solving for the Current (t &gt; 0)</vt:lpstr>
      <vt:lpstr>Time Constant t</vt:lpstr>
      <vt:lpstr>Natural Response Summary</vt:lpstr>
      <vt:lpstr> Basic RL and RC Circuits </vt:lpstr>
      <vt:lpstr>Problem 1</vt:lpstr>
      <vt:lpstr>Solution</vt:lpstr>
      <vt:lpstr>Slide 26</vt:lpstr>
      <vt:lpstr>Problem 2</vt:lpstr>
      <vt:lpstr>Problem 3</vt:lpstr>
      <vt:lpstr>Problem 4</vt:lpstr>
      <vt:lpstr>Slide 30</vt:lpstr>
    </vt:vector>
  </TitlesOfParts>
  <Company>GDGWI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– 1 : Elementary Circuit Analysis</dc:title>
  <dc:creator>CRC</dc:creator>
  <cp:lastModifiedBy>mandeep.narula</cp:lastModifiedBy>
  <cp:revision>249</cp:revision>
  <dcterms:created xsi:type="dcterms:W3CDTF">2013-07-23T05:36:27Z</dcterms:created>
  <dcterms:modified xsi:type="dcterms:W3CDTF">2016-01-31T20:36:06Z</dcterms:modified>
</cp:coreProperties>
</file>