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7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522" y="-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289916-CC67-4573-B880-3F7BD15856E9}" type="datetimeFigureOut">
              <a:rPr lang="en-US" smtClean="0"/>
              <a:pPr/>
              <a:t>9/13/2012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2DD61F-6610-401A-AA2D-85A079A632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2DD61F-6610-401A-AA2D-85A079A632F4}"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2DD61F-6610-401A-AA2D-85A079A632F4}" type="slidenum">
              <a:rPr lang="en-US" smtClean="0"/>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9566EA-BF32-4494-BDE4-8CA73562515A}" type="datetimeFigureOut">
              <a:rPr lang="en-US" smtClean="0"/>
              <a:pPr/>
              <a:t>9/13/2012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244FC-8C08-4F09-A5B1-BED5089E8B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566EA-BF32-4494-BDE4-8CA73562515A}" type="datetimeFigureOut">
              <a:rPr lang="en-US" smtClean="0"/>
              <a:pPr/>
              <a:t>9/13/2012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244FC-8C08-4F09-A5B1-BED5089E8B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566EA-BF32-4494-BDE4-8CA73562515A}" type="datetimeFigureOut">
              <a:rPr lang="en-US" smtClean="0"/>
              <a:pPr/>
              <a:t>9/13/2012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244FC-8C08-4F09-A5B1-BED5089E8B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9566EA-BF32-4494-BDE4-8CA73562515A}" type="datetimeFigureOut">
              <a:rPr lang="en-US" smtClean="0"/>
              <a:pPr/>
              <a:t>9/13/2012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244FC-8C08-4F09-A5B1-BED5089E8B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9566EA-BF32-4494-BDE4-8CA73562515A}" type="datetimeFigureOut">
              <a:rPr lang="en-US" smtClean="0"/>
              <a:pPr/>
              <a:t>9/13/2012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244FC-8C08-4F09-A5B1-BED5089E8B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9566EA-BF32-4494-BDE4-8CA73562515A}" type="datetimeFigureOut">
              <a:rPr lang="en-US" smtClean="0"/>
              <a:pPr/>
              <a:t>9/13/2012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244FC-8C08-4F09-A5B1-BED5089E8B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9566EA-BF32-4494-BDE4-8CA73562515A}" type="datetimeFigureOut">
              <a:rPr lang="en-US" smtClean="0"/>
              <a:pPr/>
              <a:t>9/13/2012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244FC-8C08-4F09-A5B1-BED5089E8B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9566EA-BF32-4494-BDE4-8CA73562515A}" type="datetimeFigureOut">
              <a:rPr lang="en-US" smtClean="0"/>
              <a:pPr/>
              <a:t>9/13/2012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244FC-8C08-4F09-A5B1-BED5089E8B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566EA-BF32-4494-BDE4-8CA73562515A}" type="datetimeFigureOut">
              <a:rPr lang="en-US" smtClean="0"/>
              <a:pPr/>
              <a:t>9/13/2012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244FC-8C08-4F09-A5B1-BED5089E8B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566EA-BF32-4494-BDE4-8CA73562515A}" type="datetimeFigureOut">
              <a:rPr lang="en-US" smtClean="0"/>
              <a:pPr/>
              <a:t>9/13/2012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244FC-8C08-4F09-A5B1-BED5089E8B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9566EA-BF32-4494-BDE4-8CA73562515A}" type="datetimeFigureOut">
              <a:rPr lang="en-US" smtClean="0"/>
              <a:pPr/>
              <a:t>9/13/2012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244FC-8C08-4F09-A5B1-BED5089E8B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566EA-BF32-4494-BDE4-8CA73562515A}" type="datetimeFigureOut">
              <a:rPr lang="en-US" smtClean="0"/>
              <a:pPr/>
              <a:t>9/13/2012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244FC-8C08-4F09-A5B1-BED5089E8B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Microsoft_Office_Word_97_-_2003_Document2.doc"/><Relationship Id="rId4" Type="http://schemas.openxmlformats.org/officeDocument/2006/relationships/oleObject" Target="../embeddings/Microsoft_Office_Word_97_-_2003_Document1.doc"/></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Microsoft_Office_Word_97_-_2003_Document10.doc"/></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09600" y="0"/>
            <a:ext cx="7772400" cy="1143000"/>
          </a:xfrm>
          <a:prstGeom prst="rect">
            <a:avLst/>
          </a:prstGeom>
          <a:noFill/>
          <a:ln w="9525">
            <a:noFill/>
            <a:miter lim="800000"/>
            <a:headEnd/>
            <a:tailEnd/>
          </a:ln>
          <a:effectLst/>
        </p:spPr>
        <p:txBody>
          <a:bodyPr anchor="b"/>
          <a:lstStyle/>
          <a:p>
            <a:pPr algn="ctr"/>
            <a:r>
              <a:rPr lang="en-GB" sz="3600" b="1">
                <a:solidFill>
                  <a:schemeClr val="tx2"/>
                </a:solidFill>
              </a:rPr>
              <a:t>Multiplexer</a:t>
            </a:r>
            <a:endParaRPr lang="en-GB" sz="4400">
              <a:solidFill>
                <a:schemeClr val="tx2"/>
              </a:solidFill>
            </a:endParaRPr>
          </a:p>
        </p:txBody>
      </p:sp>
      <p:sp>
        <p:nvSpPr>
          <p:cNvPr id="47107" name="Rectangle 3"/>
          <p:cNvSpPr>
            <a:spLocks noChangeArrowheads="1"/>
          </p:cNvSpPr>
          <p:nvPr/>
        </p:nvSpPr>
        <p:spPr bwMode="auto">
          <a:xfrm>
            <a:off x="609600" y="1219200"/>
            <a:ext cx="7772400" cy="2667000"/>
          </a:xfrm>
          <a:prstGeom prst="rect">
            <a:avLst/>
          </a:prstGeom>
          <a:noFill/>
          <a:ln w="9525">
            <a:noFill/>
            <a:miter lim="800000"/>
            <a:headEnd/>
            <a:tailEnd/>
          </a:ln>
          <a:effectLst/>
        </p:spPr>
        <p:txBody>
          <a:bodyPr/>
          <a:lstStyle/>
          <a:p>
            <a:pPr marL="342900" indent="-342900">
              <a:lnSpc>
                <a:spcPct val="90000"/>
              </a:lnSpc>
              <a:spcBef>
                <a:spcPct val="20000"/>
              </a:spcBef>
              <a:buSzPct val="120000"/>
              <a:buFont typeface="Wingdings" pitchFamily="2" charset="2"/>
              <a:buChar char="§"/>
            </a:pPr>
            <a:r>
              <a:rPr lang="en-GB" dirty="0"/>
              <a:t>A multiplexer is a device which has</a:t>
            </a:r>
          </a:p>
          <a:p>
            <a:pPr marL="342900" indent="-342900">
              <a:lnSpc>
                <a:spcPct val="90000"/>
              </a:lnSpc>
              <a:spcBef>
                <a:spcPct val="10000"/>
              </a:spcBef>
            </a:pPr>
            <a:r>
              <a:rPr lang="en-GB" dirty="0"/>
              <a:t>                  (</a:t>
            </a:r>
            <a:r>
              <a:rPr lang="en-GB" dirty="0" err="1"/>
              <a:t>i</a:t>
            </a:r>
            <a:r>
              <a:rPr lang="en-GB" dirty="0"/>
              <a:t>) </a:t>
            </a:r>
            <a:r>
              <a:rPr lang="en-GB" dirty="0" smtClean="0"/>
              <a:t>number </a:t>
            </a:r>
            <a:r>
              <a:rPr lang="en-GB" dirty="0"/>
              <a:t>of </a:t>
            </a:r>
            <a:r>
              <a:rPr lang="en-GB" i="1" dirty="0"/>
              <a:t>input</a:t>
            </a:r>
            <a:r>
              <a:rPr lang="en-GB" dirty="0"/>
              <a:t> lines</a:t>
            </a:r>
          </a:p>
          <a:p>
            <a:pPr marL="342900" indent="-342900">
              <a:lnSpc>
                <a:spcPct val="90000"/>
              </a:lnSpc>
              <a:spcBef>
                <a:spcPct val="10000"/>
              </a:spcBef>
            </a:pPr>
            <a:r>
              <a:rPr lang="en-GB" dirty="0"/>
              <a:t>                  (ii) </a:t>
            </a:r>
            <a:r>
              <a:rPr lang="en-GB" dirty="0" smtClean="0"/>
              <a:t>number </a:t>
            </a:r>
            <a:r>
              <a:rPr lang="en-GB" dirty="0"/>
              <a:t>of </a:t>
            </a:r>
            <a:r>
              <a:rPr lang="en-GB" i="1" dirty="0"/>
              <a:t>selection</a:t>
            </a:r>
            <a:r>
              <a:rPr lang="en-GB" dirty="0"/>
              <a:t> lines</a:t>
            </a:r>
          </a:p>
          <a:p>
            <a:pPr marL="342900" indent="-342900">
              <a:lnSpc>
                <a:spcPct val="90000"/>
              </a:lnSpc>
              <a:spcBef>
                <a:spcPct val="10000"/>
              </a:spcBef>
            </a:pPr>
            <a:r>
              <a:rPr lang="en-GB" dirty="0"/>
              <a:t>                  (iii) </a:t>
            </a:r>
            <a:r>
              <a:rPr lang="en-GB" dirty="0" smtClean="0"/>
              <a:t>only one </a:t>
            </a:r>
            <a:r>
              <a:rPr lang="en-GB" i="1" dirty="0"/>
              <a:t>output</a:t>
            </a:r>
            <a:r>
              <a:rPr lang="en-GB" dirty="0"/>
              <a:t> line</a:t>
            </a:r>
          </a:p>
          <a:p>
            <a:pPr marL="342900" indent="-342900">
              <a:lnSpc>
                <a:spcPct val="90000"/>
              </a:lnSpc>
              <a:spcBef>
                <a:spcPct val="50000"/>
              </a:spcBef>
              <a:buSzPct val="120000"/>
              <a:buFont typeface="Wingdings" pitchFamily="2" charset="2"/>
              <a:buChar char="§"/>
            </a:pPr>
            <a:r>
              <a:rPr lang="en-GB" dirty="0"/>
              <a:t>It steers one of 2</a:t>
            </a:r>
            <a:r>
              <a:rPr lang="en-GB" i="1" baseline="50000" dirty="0"/>
              <a:t>n</a:t>
            </a:r>
            <a:r>
              <a:rPr lang="en-GB" dirty="0"/>
              <a:t> inputs to a single output line, using </a:t>
            </a:r>
            <a:r>
              <a:rPr lang="en-GB" i="1" dirty="0"/>
              <a:t>n</a:t>
            </a:r>
            <a:r>
              <a:rPr lang="en-GB" dirty="0"/>
              <a:t> selection lines.  Also known as a </a:t>
            </a:r>
            <a:r>
              <a:rPr lang="en-GB" i="1" dirty="0"/>
              <a:t>data selector</a:t>
            </a:r>
            <a:r>
              <a:rPr lang="en-GB" dirty="0"/>
              <a:t>.</a:t>
            </a:r>
          </a:p>
        </p:txBody>
      </p:sp>
      <p:sp>
        <p:nvSpPr>
          <p:cNvPr id="47108" name="Rectangle 4"/>
          <p:cNvSpPr>
            <a:spLocks noChangeArrowheads="1"/>
          </p:cNvSpPr>
          <p:nvPr/>
        </p:nvSpPr>
        <p:spPr bwMode="auto">
          <a:xfrm>
            <a:off x="4038600" y="4038600"/>
            <a:ext cx="1219200" cy="1066800"/>
          </a:xfrm>
          <a:prstGeom prst="rect">
            <a:avLst/>
          </a:prstGeom>
          <a:noFill/>
          <a:ln w="19050">
            <a:solidFill>
              <a:schemeClr val="tx1"/>
            </a:solidFill>
            <a:miter lim="800000"/>
            <a:headEnd/>
            <a:tailEnd/>
          </a:ln>
          <a:effectLst/>
        </p:spPr>
        <p:txBody>
          <a:bodyPr wrap="none" anchor="ctr"/>
          <a:lstStyle/>
          <a:p>
            <a:endParaRPr lang="en-US"/>
          </a:p>
        </p:txBody>
      </p:sp>
      <p:sp>
        <p:nvSpPr>
          <p:cNvPr id="47109" name="Text Box 5"/>
          <p:cNvSpPr txBox="1">
            <a:spLocks noChangeArrowheads="1"/>
          </p:cNvSpPr>
          <p:nvPr/>
        </p:nvSpPr>
        <p:spPr bwMode="auto">
          <a:xfrm>
            <a:off x="4038600" y="4267200"/>
            <a:ext cx="1295400" cy="581025"/>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2</a:t>
            </a:r>
            <a:r>
              <a:rPr lang="en-GB" sz="1600" baseline="30000">
                <a:latin typeface="Arial" pitchFamily="34" charset="0"/>
              </a:rPr>
              <a:t>n</a:t>
            </a:r>
            <a:r>
              <a:rPr lang="en-GB" sz="1600">
                <a:latin typeface="Arial" pitchFamily="34" charset="0"/>
              </a:rPr>
              <a:t>:1</a:t>
            </a:r>
          </a:p>
          <a:p>
            <a:pPr algn="ctr" eaLnBrk="0" hangingPunct="0"/>
            <a:r>
              <a:rPr lang="en-GB" sz="1600">
                <a:latin typeface="Arial" pitchFamily="34" charset="0"/>
              </a:rPr>
              <a:t>Multiplexer</a:t>
            </a:r>
            <a:endParaRPr lang="en-GB" sz="2000">
              <a:latin typeface="Arial" pitchFamily="34" charset="0"/>
            </a:endParaRPr>
          </a:p>
        </p:txBody>
      </p:sp>
      <p:sp>
        <p:nvSpPr>
          <p:cNvPr id="47110" name="Line 6"/>
          <p:cNvSpPr>
            <a:spLocks noChangeShapeType="1"/>
          </p:cNvSpPr>
          <p:nvPr/>
        </p:nvSpPr>
        <p:spPr bwMode="auto">
          <a:xfrm>
            <a:off x="5257800" y="4572000"/>
            <a:ext cx="45720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47111" name="Line 7"/>
          <p:cNvSpPr>
            <a:spLocks noChangeShapeType="1"/>
          </p:cNvSpPr>
          <p:nvPr/>
        </p:nvSpPr>
        <p:spPr bwMode="auto">
          <a:xfrm>
            <a:off x="3581400" y="4343400"/>
            <a:ext cx="45720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47112" name="Line 8"/>
          <p:cNvSpPr>
            <a:spLocks noChangeShapeType="1"/>
          </p:cNvSpPr>
          <p:nvPr/>
        </p:nvSpPr>
        <p:spPr bwMode="auto">
          <a:xfrm>
            <a:off x="3581400" y="4191000"/>
            <a:ext cx="45720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47113" name="Line 9"/>
          <p:cNvSpPr>
            <a:spLocks noChangeShapeType="1"/>
          </p:cNvSpPr>
          <p:nvPr/>
        </p:nvSpPr>
        <p:spPr bwMode="auto">
          <a:xfrm flipV="1">
            <a:off x="4343400" y="5105400"/>
            <a:ext cx="0" cy="381000"/>
          </a:xfrm>
          <a:prstGeom prst="line">
            <a:avLst/>
          </a:prstGeom>
          <a:noFill/>
          <a:ln w="15875">
            <a:solidFill>
              <a:schemeClr val="tx1"/>
            </a:solidFill>
            <a:round/>
            <a:headEnd/>
            <a:tailEnd type="triangle" w="med" len="sm"/>
          </a:ln>
          <a:effectLst/>
        </p:spPr>
        <p:txBody>
          <a:bodyPr wrap="none" anchor="ctr"/>
          <a:lstStyle/>
          <a:p>
            <a:endParaRPr lang="en-US"/>
          </a:p>
        </p:txBody>
      </p:sp>
      <p:sp>
        <p:nvSpPr>
          <p:cNvPr id="47114" name="Line 10"/>
          <p:cNvSpPr>
            <a:spLocks noChangeShapeType="1"/>
          </p:cNvSpPr>
          <p:nvPr/>
        </p:nvSpPr>
        <p:spPr bwMode="auto">
          <a:xfrm>
            <a:off x="3581400" y="4495800"/>
            <a:ext cx="45720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47115" name="Line 11"/>
          <p:cNvSpPr>
            <a:spLocks noChangeShapeType="1"/>
          </p:cNvSpPr>
          <p:nvPr/>
        </p:nvSpPr>
        <p:spPr bwMode="auto">
          <a:xfrm>
            <a:off x="3581400" y="4953000"/>
            <a:ext cx="45720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47116" name="Text Box 12"/>
          <p:cNvSpPr txBox="1">
            <a:spLocks noChangeArrowheads="1"/>
          </p:cNvSpPr>
          <p:nvPr/>
        </p:nvSpPr>
        <p:spPr bwMode="auto">
          <a:xfrm>
            <a:off x="5715000" y="4419600"/>
            <a:ext cx="838200" cy="366713"/>
          </a:xfrm>
          <a:prstGeom prst="rect">
            <a:avLst/>
          </a:prstGeom>
          <a:noFill/>
          <a:ln w="9525">
            <a:noFill/>
            <a:miter lim="800000"/>
            <a:headEnd/>
            <a:tailEnd/>
          </a:ln>
          <a:effectLst/>
        </p:spPr>
        <p:txBody>
          <a:bodyPr>
            <a:spAutoFit/>
          </a:bodyPr>
          <a:lstStyle/>
          <a:p>
            <a:pPr eaLnBrk="0" hangingPunct="0">
              <a:spcBef>
                <a:spcPct val="50000"/>
              </a:spcBef>
            </a:pPr>
            <a:r>
              <a:rPr lang="en-GB" sz="1800">
                <a:latin typeface="Arial" pitchFamily="34" charset="0"/>
              </a:rPr>
              <a:t>output</a:t>
            </a:r>
          </a:p>
        </p:txBody>
      </p:sp>
      <p:sp>
        <p:nvSpPr>
          <p:cNvPr id="47117" name="Text Box 13"/>
          <p:cNvSpPr txBox="1">
            <a:spLocks noChangeArrowheads="1"/>
          </p:cNvSpPr>
          <p:nvPr/>
        </p:nvSpPr>
        <p:spPr bwMode="auto">
          <a:xfrm>
            <a:off x="2667000" y="4419600"/>
            <a:ext cx="838200" cy="366713"/>
          </a:xfrm>
          <a:prstGeom prst="rect">
            <a:avLst/>
          </a:prstGeom>
          <a:noFill/>
          <a:ln w="9525">
            <a:noFill/>
            <a:miter lim="800000"/>
            <a:headEnd/>
            <a:tailEnd/>
          </a:ln>
          <a:effectLst/>
        </p:spPr>
        <p:txBody>
          <a:bodyPr>
            <a:spAutoFit/>
          </a:bodyPr>
          <a:lstStyle/>
          <a:p>
            <a:pPr eaLnBrk="0" hangingPunct="0">
              <a:spcBef>
                <a:spcPct val="50000"/>
              </a:spcBef>
            </a:pPr>
            <a:r>
              <a:rPr lang="en-GB" sz="1800">
                <a:latin typeface="Arial" pitchFamily="34" charset="0"/>
              </a:rPr>
              <a:t>inputs</a:t>
            </a:r>
            <a:endParaRPr lang="en-GB" sz="2000">
              <a:latin typeface="Arial" pitchFamily="34" charset="0"/>
            </a:endParaRPr>
          </a:p>
        </p:txBody>
      </p:sp>
      <p:sp>
        <p:nvSpPr>
          <p:cNvPr id="47118" name="Line 14"/>
          <p:cNvSpPr>
            <a:spLocks noChangeShapeType="1"/>
          </p:cNvSpPr>
          <p:nvPr/>
        </p:nvSpPr>
        <p:spPr bwMode="auto">
          <a:xfrm flipV="1">
            <a:off x="4495800" y="5105400"/>
            <a:ext cx="0" cy="381000"/>
          </a:xfrm>
          <a:prstGeom prst="line">
            <a:avLst/>
          </a:prstGeom>
          <a:noFill/>
          <a:ln w="15875">
            <a:solidFill>
              <a:schemeClr val="tx1"/>
            </a:solidFill>
            <a:round/>
            <a:headEnd/>
            <a:tailEnd type="triangle" w="med" len="sm"/>
          </a:ln>
          <a:effectLst/>
        </p:spPr>
        <p:txBody>
          <a:bodyPr wrap="none" anchor="ctr"/>
          <a:lstStyle/>
          <a:p>
            <a:endParaRPr lang="en-US"/>
          </a:p>
        </p:txBody>
      </p:sp>
      <p:sp>
        <p:nvSpPr>
          <p:cNvPr id="47119" name="Line 15"/>
          <p:cNvSpPr>
            <a:spLocks noChangeShapeType="1"/>
          </p:cNvSpPr>
          <p:nvPr/>
        </p:nvSpPr>
        <p:spPr bwMode="auto">
          <a:xfrm>
            <a:off x="3581400" y="4648200"/>
            <a:ext cx="45720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47120" name="Text Box 16"/>
          <p:cNvSpPr txBox="1">
            <a:spLocks noChangeArrowheads="1"/>
          </p:cNvSpPr>
          <p:nvPr/>
        </p:nvSpPr>
        <p:spPr bwMode="auto">
          <a:xfrm>
            <a:off x="4267200" y="5486400"/>
            <a:ext cx="914400" cy="366713"/>
          </a:xfrm>
          <a:prstGeom prst="rect">
            <a:avLst/>
          </a:prstGeom>
          <a:noFill/>
          <a:ln w="9525">
            <a:noFill/>
            <a:miter lim="800000"/>
            <a:headEnd/>
            <a:tailEnd/>
          </a:ln>
          <a:effectLst/>
        </p:spPr>
        <p:txBody>
          <a:bodyPr>
            <a:spAutoFit/>
          </a:bodyPr>
          <a:lstStyle/>
          <a:p>
            <a:pPr eaLnBrk="0" hangingPunct="0">
              <a:spcBef>
                <a:spcPct val="50000"/>
              </a:spcBef>
            </a:pPr>
            <a:r>
              <a:rPr lang="en-GB" sz="1800">
                <a:latin typeface="Arial" pitchFamily="34" charset="0"/>
              </a:rPr>
              <a:t>select</a:t>
            </a:r>
            <a:endParaRPr lang="en-GB" sz="2000">
              <a:latin typeface="Arial" pitchFamily="34" charset="0"/>
            </a:endParaRPr>
          </a:p>
        </p:txBody>
      </p:sp>
      <p:sp>
        <p:nvSpPr>
          <p:cNvPr id="47121" name="Line 17"/>
          <p:cNvSpPr>
            <a:spLocks noChangeShapeType="1"/>
          </p:cNvSpPr>
          <p:nvPr/>
        </p:nvSpPr>
        <p:spPr bwMode="auto">
          <a:xfrm flipV="1">
            <a:off x="4648200" y="5105400"/>
            <a:ext cx="0" cy="381000"/>
          </a:xfrm>
          <a:prstGeom prst="line">
            <a:avLst/>
          </a:prstGeom>
          <a:noFill/>
          <a:ln w="15875">
            <a:solidFill>
              <a:schemeClr val="tx1"/>
            </a:solidFill>
            <a:round/>
            <a:headEnd/>
            <a:tailEnd type="triangle" w="med" len="sm"/>
          </a:ln>
          <a:effectLst/>
        </p:spPr>
        <p:txBody>
          <a:bodyPr wrap="none" anchor="ctr"/>
          <a:lstStyle/>
          <a:p>
            <a:endParaRPr lang="en-US"/>
          </a:p>
        </p:txBody>
      </p:sp>
      <p:sp>
        <p:nvSpPr>
          <p:cNvPr id="47122" name="Line 18"/>
          <p:cNvSpPr>
            <a:spLocks noChangeShapeType="1"/>
          </p:cNvSpPr>
          <p:nvPr/>
        </p:nvSpPr>
        <p:spPr bwMode="auto">
          <a:xfrm flipV="1">
            <a:off x="5105400" y="5105400"/>
            <a:ext cx="0" cy="381000"/>
          </a:xfrm>
          <a:prstGeom prst="line">
            <a:avLst/>
          </a:prstGeom>
          <a:noFill/>
          <a:ln w="15875">
            <a:solidFill>
              <a:schemeClr val="tx1"/>
            </a:solidFill>
            <a:round/>
            <a:headEnd/>
            <a:tailEnd type="triangle" w="med" len="sm"/>
          </a:ln>
          <a:effectLst/>
        </p:spPr>
        <p:txBody>
          <a:bodyPr wrap="none" anchor="ctr"/>
          <a:lstStyle/>
          <a:p>
            <a:endParaRPr lang="en-US"/>
          </a:p>
        </p:txBody>
      </p:sp>
      <p:sp>
        <p:nvSpPr>
          <p:cNvPr id="47123" name="Text Box 19"/>
          <p:cNvSpPr txBox="1">
            <a:spLocks noChangeArrowheads="1"/>
          </p:cNvSpPr>
          <p:nvPr/>
        </p:nvSpPr>
        <p:spPr bwMode="auto">
          <a:xfrm>
            <a:off x="4724400" y="5181600"/>
            <a:ext cx="381000" cy="336550"/>
          </a:xfrm>
          <a:prstGeom prst="rect">
            <a:avLst/>
          </a:prstGeom>
          <a:noFill/>
          <a:ln w="9525">
            <a:noFill/>
            <a:miter lim="800000"/>
            <a:headEnd/>
            <a:tailEnd/>
          </a:ln>
          <a:effectLst/>
        </p:spPr>
        <p:txBody>
          <a:bodyPr>
            <a:spAutoFit/>
          </a:bodyPr>
          <a:lstStyle/>
          <a:p>
            <a:pPr eaLnBrk="0" hangingPunct="0">
              <a:spcBef>
                <a:spcPct val="50000"/>
              </a:spcBef>
            </a:pPr>
            <a:r>
              <a:rPr lang="en-GB" sz="1600" b="1">
                <a:latin typeface="Arial" pitchFamily="34" charset="0"/>
              </a:rPr>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685800" y="428625"/>
            <a:ext cx="7772400" cy="1143000"/>
          </a:xfrm>
          <a:prstGeom prst="rect">
            <a:avLst/>
          </a:prstGeom>
          <a:noFill/>
          <a:ln w="9525">
            <a:noFill/>
            <a:miter lim="800000"/>
            <a:headEnd/>
            <a:tailEnd/>
          </a:ln>
          <a:effectLst/>
        </p:spPr>
        <p:txBody>
          <a:bodyPr anchor="b"/>
          <a:lstStyle/>
          <a:p>
            <a:pPr algn="ctr"/>
            <a:r>
              <a:rPr lang="en-GB" sz="3600" b="1">
                <a:solidFill>
                  <a:schemeClr val="tx2"/>
                </a:solidFill>
              </a:rPr>
              <a:t>Larger Multiplexers</a:t>
            </a:r>
            <a:endParaRPr lang="en-GB" sz="4400">
              <a:solidFill>
                <a:schemeClr val="tx2"/>
              </a:solidFill>
            </a:endParaRPr>
          </a:p>
        </p:txBody>
      </p:sp>
      <p:grpSp>
        <p:nvGrpSpPr>
          <p:cNvPr id="2" name="Group 3"/>
          <p:cNvGrpSpPr>
            <a:grpSpLocks/>
          </p:cNvGrpSpPr>
          <p:nvPr/>
        </p:nvGrpSpPr>
        <p:grpSpPr bwMode="auto">
          <a:xfrm>
            <a:off x="1295400" y="2409825"/>
            <a:ext cx="3657600" cy="3076575"/>
            <a:chOff x="1104" y="816"/>
            <a:chExt cx="2304" cy="1938"/>
          </a:xfrm>
        </p:grpSpPr>
        <p:grpSp>
          <p:nvGrpSpPr>
            <p:cNvPr id="3" name="Group 4"/>
            <p:cNvGrpSpPr>
              <a:grpSpLocks/>
            </p:cNvGrpSpPr>
            <p:nvPr/>
          </p:nvGrpSpPr>
          <p:grpSpPr bwMode="auto">
            <a:xfrm>
              <a:off x="1104" y="816"/>
              <a:ext cx="2064" cy="1938"/>
              <a:chOff x="1104" y="816"/>
              <a:chExt cx="2064" cy="1938"/>
            </a:xfrm>
          </p:grpSpPr>
          <p:grpSp>
            <p:nvGrpSpPr>
              <p:cNvPr id="4" name="Group 5"/>
              <p:cNvGrpSpPr>
                <a:grpSpLocks/>
              </p:cNvGrpSpPr>
              <p:nvPr/>
            </p:nvGrpSpPr>
            <p:grpSpPr bwMode="auto">
              <a:xfrm>
                <a:off x="1104" y="816"/>
                <a:ext cx="1002" cy="978"/>
                <a:chOff x="1056" y="2064"/>
                <a:chExt cx="1002" cy="978"/>
              </a:xfrm>
            </p:grpSpPr>
            <p:sp>
              <p:nvSpPr>
                <p:cNvPr id="54278" name="Rectangle 6"/>
                <p:cNvSpPr>
                  <a:spLocks noChangeArrowheads="1"/>
                </p:cNvSpPr>
                <p:nvPr/>
              </p:nvSpPr>
              <p:spPr bwMode="auto">
                <a:xfrm>
                  <a:off x="1482" y="2110"/>
                  <a:ext cx="528" cy="624"/>
                </a:xfrm>
                <a:prstGeom prst="rect">
                  <a:avLst/>
                </a:prstGeom>
                <a:noFill/>
                <a:ln w="19050">
                  <a:solidFill>
                    <a:schemeClr val="tx1"/>
                  </a:solidFill>
                  <a:miter lim="800000"/>
                  <a:headEnd/>
                  <a:tailEnd/>
                </a:ln>
                <a:effectLst/>
              </p:spPr>
              <p:txBody>
                <a:bodyPr wrap="none" anchor="ctr"/>
                <a:lstStyle/>
                <a:p>
                  <a:endParaRPr lang="en-US"/>
                </a:p>
              </p:txBody>
            </p:sp>
            <p:sp>
              <p:nvSpPr>
                <p:cNvPr id="54279" name="Text Box 7"/>
                <p:cNvSpPr txBox="1">
                  <a:spLocks noChangeArrowheads="1"/>
                </p:cNvSpPr>
                <p:nvPr/>
              </p:nvSpPr>
              <p:spPr bwMode="auto">
                <a:xfrm>
                  <a:off x="1530" y="2254"/>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4:1 MUX</a:t>
                  </a:r>
                </a:p>
              </p:txBody>
            </p:sp>
            <p:sp>
              <p:nvSpPr>
                <p:cNvPr id="54280" name="Line 8"/>
                <p:cNvSpPr>
                  <a:spLocks noChangeShapeType="1"/>
                </p:cNvSpPr>
                <p:nvPr/>
              </p:nvSpPr>
              <p:spPr bwMode="auto">
                <a:xfrm flipV="1">
                  <a:off x="1626" y="273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81" name="Line 9"/>
                <p:cNvSpPr>
                  <a:spLocks noChangeShapeType="1"/>
                </p:cNvSpPr>
                <p:nvPr/>
              </p:nvSpPr>
              <p:spPr bwMode="auto">
                <a:xfrm flipV="1">
                  <a:off x="1818" y="273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82" name="Line 10"/>
                <p:cNvSpPr>
                  <a:spLocks noChangeShapeType="1"/>
                </p:cNvSpPr>
                <p:nvPr/>
              </p:nvSpPr>
              <p:spPr bwMode="auto">
                <a:xfrm flipV="1">
                  <a:off x="1242" y="220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83" name="Line 11"/>
                <p:cNvSpPr>
                  <a:spLocks noChangeShapeType="1"/>
                </p:cNvSpPr>
                <p:nvPr/>
              </p:nvSpPr>
              <p:spPr bwMode="auto">
                <a:xfrm flipV="1">
                  <a:off x="1242" y="2350"/>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84" name="Line 12"/>
                <p:cNvSpPr>
                  <a:spLocks noChangeShapeType="1"/>
                </p:cNvSpPr>
                <p:nvPr/>
              </p:nvSpPr>
              <p:spPr bwMode="auto">
                <a:xfrm flipV="1">
                  <a:off x="1242" y="249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85" name="Line 13"/>
                <p:cNvSpPr>
                  <a:spLocks noChangeShapeType="1"/>
                </p:cNvSpPr>
                <p:nvPr/>
              </p:nvSpPr>
              <p:spPr bwMode="auto">
                <a:xfrm flipV="1">
                  <a:off x="1242" y="2638"/>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86" name="Text Box 14"/>
                <p:cNvSpPr txBox="1">
                  <a:spLocks noChangeArrowheads="1"/>
                </p:cNvSpPr>
                <p:nvPr/>
              </p:nvSpPr>
              <p:spPr bwMode="auto">
                <a:xfrm>
                  <a:off x="1056" y="2064"/>
                  <a:ext cx="240" cy="674"/>
                </a:xfrm>
                <a:prstGeom prst="rect">
                  <a:avLst/>
                </a:prstGeom>
                <a:noFill/>
                <a:ln w="9525">
                  <a:noFill/>
                  <a:miter lim="800000"/>
                  <a:headEnd/>
                  <a:tailEnd/>
                </a:ln>
                <a:effectLst/>
              </p:spPr>
              <p:txBody>
                <a:bodyPr>
                  <a:spAutoFit/>
                </a:bodyPr>
                <a:lstStyle/>
                <a:p>
                  <a:pPr eaLnBrk="0" hangingPunct="0"/>
                  <a:r>
                    <a:rPr lang="en-GB" sz="1600">
                      <a:latin typeface="Arial" pitchFamily="34" charset="0"/>
                    </a:rPr>
                    <a:t>I</a:t>
                  </a:r>
                  <a:r>
                    <a:rPr lang="en-GB" sz="1600" baseline="-25000">
                      <a:latin typeface="Arial" pitchFamily="34" charset="0"/>
                    </a:rPr>
                    <a:t>0</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1</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2</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3</a:t>
                  </a:r>
                  <a:endParaRPr lang="en-GB" sz="1600">
                    <a:latin typeface="Arial" pitchFamily="34" charset="0"/>
                  </a:endParaRPr>
                </a:p>
              </p:txBody>
            </p:sp>
            <p:sp>
              <p:nvSpPr>
                <p:cNvPr id="54287" name="Text Box 15"/>
                <p:cNvSpPr txBox="1">
                  <a:spLocks noChangeArrowheads="1"/>
                </p:cNvSpPr>
                <p:nvPr/>
              </p:nvSpPr>
              <p:spPr bwMode="auto">
                <a:xfrm>
                  <a:off x="1530" y="2830"/>
                  <a:ext cx="52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1</a:t>
                  </a:r>
                  <a:r>
                    <a:rPr lang="en-GB" sz="1600">
                      <a:latin typeface="Arial" pitchFamily="34" charset="0"/>
                    </a:rPr>
                    <a:t>  S</a:t>
                  </a:r>
                  <a:r>
                    <a:rPr lang="en-GB" sz="1600" baseline="-25000">
                      <a:latin typeface="Arial" pitchFamily="34" charset="0"/>
                    </a:rPr>
                    <a:t>0</a:t>
                  </a:r>
                  <a:endParaRPr lang="en-GB" sz="1600">
                    <a:latin typeface="Arial" pitchFamily="34" charset="0"/>
                  </a:endParaRPr>
                </a:p>
              </p:txBody>
            </p:sp>
          </p:grpSp>
          <p:grpSp>
            <p:nvGrpSpPr>
              <p:cNvPr id="5" name="Group 16"/>
              <p:cNvGrpSpPr>
                <a:grpSpLocks/>
              </p:cNvGrpSpPr>
              <p:nvPr/>
            </p:nvGrpSpPr>
            <p:grpSpPr bwMode="auto">
              <a:xfrm>
                <a:off x="1104" y="1776"/>
                <a:ext cx="1002" cy="978"/>
                <a:chOff x="1056" y="3024"/>
                <a:chExt cx="1002" cy="978"/>
              </a:xfrm>
            </p:grpSpPr>
            <p:sp>
              <p:nvSpPr>
                <p:cNvPr id="54289" name="Rectangle 17"/>
                <p:cNvSpPr>
                  <a:spLocks noChangeArrowheads="1"/>
                </p:cNvSpPr>
                <p:nvPr/>
              </p:nvSpPr>
              <p:spPr bwMode="auto">
                <a:xfrm>
                  <a:off x="1482" y="3070"/>
                  <a:ext cx="528" cy="624"/>
                </a:xfrm>
                <a:prstGeom prst="rect">
                  <a:avLst/>
                </a:prstGeom>
                <a:noFill/>
                <a:ln w="19050">
                  <a:solidFill>
                    <a:schemeClr val="tx1"/>
                  </a:solidFill>
                  <a:miter lim="800000"/>
                  <a:headEnd/>
                  <a:tailEnd/>
                </a:ln>
                <a:effectLst/>
              </p:spPr>
              <p:txBody>
                <a:bodyPr wrap="none" anchor="ctr"/>
                <a:lstStyle/>
                <a:p>
                  <a:endParaRPr lang="en-US"/>
                </a:p>
              </p:txBody>
            </p:sp>
            <p:sp>
              <p:nvSpPr>
                <p:cNvPr id="54290" name="Text Box 18"/>
                <p:cNvSpPr txBox="1">
                  <a:spLocks noChangeArrowheads="1"/>
                </p:cNvSpPr>
                <p:nvPr/>
              </p:nvSpPr>
              <p:spPr bwMode="auto">
                <a:xfrm>
                  <a:off x="1530" y="3214"/>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4:1 MUX</a:t>
                  </a:r>
                </a:p>
              </p:txBody>
            </p:sp>
            <p:sp>
              <p:nvSpPr>
                <p:cNvPr id="54291" name="Line 19"/>
                <p:cNvSpPr>
                  <a:spLocks noChangeShapeType="1"/>
                </p:cNvSpPr>
                <p:nvPr/>
              </p:nvSpPr>
              <p:spPr bwMode="auto">
                <a:xfrm flipV="1">
                  <a:off x="1626" y="369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92" name="Line 20"/>
                <p:cNvSpPr>
                  <a:spLocks noChangeShapeType="1"/>
                </p:cNvSpPr>
                <p:nvPr/>
              </p:nvSpPr>
              <p:spPr bwMode="auto">
                <a:xfrm flipV="1">
                  <a:off x="1818" y="369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93" name="Line 21"/>
                <p:cNvSpPr>
                  <a:spLocks noChangeShapeType="1"/>
                </p:cNvSpPr>
                <p:nvPr/>
              </p:nvSpPr>
              <p:spPr bwMode="auto">
                <a:xfrm flipV="1">
                  <a:off x="1242" y="316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94" name="Line 22"/>
                <p:cNvSpPr>
                  <a:spLocks noChangeShapeType="1"/>
                </p:cNvSpPr>
                <p:nvPr/>
              </p:nvSpPr>
              <p:spPr bwMode="auto">
                <a:xfrm flipV="1">
                  <a:off x="1242" y="3310"/>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95" name="Line 23"/>
                <p:cNvSpPr>
                  <a:spLocks noChangeShapeType="1"/>
                </p:cNvSpPr>
                <p:nvPr/>
              </p:nvSpPr>
              <p:spPr bwMode="auto">
                <a:xfrm flipV="1">
                  <a:off x="1242" y="345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96" name="Line 24"/>
                <p:cNvSpPr>
                  <a:spLocks noChangeShapeType="1"/>
                </p:cNvSpPr>
                <p:nvPr/>
              </p:nvSpPr>
              <p:spPr bwMode="auto">
                <a:xfrm flipV="1">
                  <a:off x="1242" y="3598"/>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4297" name="Text Box 25"/>
                <p:cNvSpPr txBox="1">
                  <a:spLocks noChangeArrowheads="1"/>
                </p:cNvSpPr>
                <p:nvPr/>
              </p:nvSpPr>
              <p:spPr bwMode="auto">
                <a:xfrm>
                  <a:off x="1056" y="3024"/>
                  <a:ext cx="240" cy="674"/>
                </a:xfrm>
                <a:prstGeom prst="rect">
                  <a:avLst/>
                </a:prstGeom>
                <a:noFill/>
                <a:ln w="9525">
                  <a:noFill/>
                  <a:miter lim="800000"/>
                  <a:headEnd/>
                  <a:tailEnd/>
                </a:ln>
                <a:effectLst/>
              </p:spPr>
              <p:txBody>
                <a:bodyPr>
                  <a:spAutoFit/>
                </a:bodyPr>
                <a:lstStyle/>
                <a:p>
                  <a:pPr eaLnBrk="0" hangingPunct="0"/>
                  <a:r>
                    <a:rPr lang="en-GB" sz="1600">
                      <a:latin typeface="Arial" pitchFamily="34" charset="0"/>
                    </a:rPr>
                    <a:t>I</a:t>
                  </a:r>
                  <a:r>
                    <a:rPr lang="en-GB" sz="1600" baseline="-25000">
                      <a:latin typeface="Arial" pitchFamily="34" charset="0"/>
                    </a:rPr>
                    <a:t>4</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5</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6</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7</a:t>
                  </a:r>
                  <a:endParaRPr lang="en-GB" sz="1600">
                    <a:latin typeface="Arial" pitchFamily="34" charset="0"/>
                  </a:endParaRPr>
                </a:p>
              </p:txBody>
            </p:sp>
            <p:sp>
              <p:nvSpPr>
                <p:cNvPr id="54298" name="Text Box 26"/>
                <p:cNvSpPr txBox="1">
                  <a:spLocks noChangeArrowheads="1"/>
                </p:cNvSpPr>
                <p:nvPr/>
              </p:nvSpPr>
              <p:spPr bwMode="auto">
                <a:xfrm>
                  <a:off x="1530" y="3790"/>
                  <a:ext cx="52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1</a:t>
                  </a:r>
                  <a:r>
                    <a:rPr lang="en-GB" sz="1600">
                      <a:latin typeface="Arial" pitchFamily="34" charset="0"/>
                    </a:rPr>
                    <a:t>  S</a:t>
                  </a:r>
                  <a:r>
                    <a:rPr lang="en-GB" sz="1600" baseline="-25000">
                      <a:latin typeface="Arial" pitchFamily="34" charset="0"/>
                    </a:rPr>
                    <a:t>0</a:t>
                  </a:r>
                  <a:endParaRPr lang="en-GB" sz="1600">
                    <a:latin typeface="Arial" pitchFamily="34" charset="0"/>
                  </a:endParaRPr>
                </a:p>
              </p:txBody>
            </p:sp>
          </p:grpSp>
          <p:sp>
            <p:nvSpPr>
              <p:cNvPr id="54299" name="Line 27"/>
              <p:cNvSpPr>
                <a:spLocks noChangeShapeType="1"/>
              </p:cNvSpPr>
              <p:nvPr/>
            </p:nvSpPr>
            <p:spPr bwMode="auto">
              <a:xfrm>
                <a:off x="2064" y="1152"/>
                <a:ext cx="192" cy="0"/>
              </a:xfrm>
              <a:prstGeom prst="line">
                <a:avLst/>
              </a:prstGeom>
              <a:noFill/>
              <a:ln w="15875">
                <a:solidFill>
                  <a:schemeClr val="tx1"/>
                </a:solidFill>
                <a:round/>
                <a:headEnd/>
                <a:tailEnd/>
              </a:ln>
              <a:effectLst/>
            </p:spPr>
            <p:txBody>
              <a:bodyPr wrap="none" anchor="ctr"/>
              <a:lstStyle/>
              <a:p>
                <a:endParaRPr lang="en-US"/>
              </a:p>
            </p:txBody>
          </p:sp>
          <p:sp>
            <p:nvSpPr>
              <p:cNvPr id="54300" name="Line 28"/>
              <p:cNvSpPr>
                <a:spLocks noChangeShapeType="1"/>
              </p:cNvSpPr>
              <p:nvPr/>
            </p:nvSpPr>
            <p:spPr bwMode="auto">
              <a:xfrm>
                <a:off x="2064" y="2160"/>
                <a:ext cx="192" cy="0"/>
              </a:xfrm>
              <a:prstGeom prst="line">
                <a:avLst/>
              </a:prstGeom>
              <a:noFill/>
              <a:ln w="15875">
                <a:solidFill>
                  <a:schemeClr val="tx1"/>
                </a:solidFill>
                <a:round/>
                <a:headEnd/>
                <a:tailEnd/>
              </a:ln>
              <a:effectLst/>
            </p:spPr>
            <p:txBody>
              <a:bodyPr wrap="none" anchor="ctr"/>
              <a:lstStyle/>
              <a:p>
                <a:endParaRPr lang="en-US"/>
              </a:p>
            </p:txBody>
          </p:sp>
          <p:sp>
            <p:nvSpPr>
              <p:cNvPr id="54301" name="Line 29"/>
              <p:cNvSpPr>
                <a:spLocks noChangeShapeType="1"/>
              </p:cNvSpPr>
              <p:nvPr/>
            </p:nvSpPr>
            <p:spPr bwMode="auto">
              <a:xfrm>
                <a:off x="2256" y="1152"/>
                <a:ext cx="0" cy="384"/>
              </a:xfrm>
              <a:prstGeom prst="line">
                <a:avLst/>
              </a:prstGeom>
              <a:noFill/>
              <a:ln w="15875">
                <a:solidFill>
                  <a:schemeClr val="tx1"/>
                </a:solidFill>
                <a:round/>
                <a:headEnd/>
                <a:tailEnd/>
              </a:ln>
              <a:effectLst/>
            </p:spPr>
            <p:txBody>
              <a:bodyPr wrap="none" anchor="ctr"/>
              <a:lstStyle/>
              <a:p>
                <a:endParaRPr lang="en-US"/>
              </a:p>
            </p:txBody>
          </p:sp>
          <p:sp>
            <p:nvSpPr>
              <p:cNvPr id="54302" name="Line 30"/>
              <p:cNvSpPr>
                <a:spLocks noChangeShapeType="1"/>
              </p:cNvSpPr>
              <p:nvPr/>
            </p:nvSpPr>
            <p:spPr bwMode="auto">
              <a:xfrm flipV="1">
                <a:off x="2256" y="153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4303" name="Line 31"/>
              <p:cNvSpPr>
                <a:spLocks noChangeShapeType="1"/>
              </p:cNvSpPr>
              <p:nvPr/>
            </p:nvSpPr>
            <p:spPr bwMode="auto">
              <a:xfrm>
                <a:off x="2256" y="1776"/>
                <a:ext cx="0" cy="384"/>
              </a:xfrm>
              <a:prstGeom prst="line">
                <a:avLst/>
              </a:prstGeom>
              <a:noFill/>
              <a:ln w="15875">
                <a:solidFill>
                  <a:schemeClr val="tx1"/>
                </a:solidFill>
                <a:round/>
                <a:headEnd/>
                <a:tailEnd/>
              </a:ln>
              <a:effectLst/>
            </p:spPr>
            <p:txBody>
              <a:bodyPr wrap="none" anchor="ctr"/>
              <a:lstStyle/>
              <a:p>
                <a:endParaRPr lang="en-US"/>
              </a:p>
            </p:txBody>
          </p:sp>
          <p:sp>
            <p:nvSpPr>
              <p:cNvPr id="54304" name="Line 32"/>
              <p:cNvSpPr>
                <a:spLocks noChangeShapeType="1"/>
              </p:cNvSpPr>
              <p:nvPr/>
            </p:nvSpPr>
            <p:spPr bwMode="auto">
              <a:xfrm flipV="1">
                <a:off x="2256" y="177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4305" name="Rectangle 33"/>
              <p:cNvSpPr>
                <a:spLocks noChangeArrowheads="1"/>
              </p:cNvSpPr>
              <p:nvPr/>
            </p:nvSpPr>
            <p:spPr bwMode="auto">
              <a:xfrm>
                <a:off x="2496" y="1392"/>
                <a:ext cx="432" cy="576"/>
              </a:xfrm>
              <a:prstGeom prst="rect">
                <a:avLst/>
              </a:prstGeom>
              <a:noFill/>
              <a:ln w="19050">
                <a:solidFill>
                  <a:schemeClr val="tx1"/>
                </a:solidFill>
                <a:miter lim="800000"/>
                <a:headEnd/>
                <a:tailEnd/>
              </a:ln>
              <a:effectLst/>
            </p:spPr>
            <p:txBody>
              <a:bodyPr wrap="none" anchor="ctr"/>
              <a:lstStyle/>
              <a:p>
                <a:endParaRPr lang="en-US"/>
              </a:p>
            </p:txBody>
          </p:sp>
          <p:sp>
            <p:nvSpPr>
              <p:cNvPr id="54306" name="Text Box 34"/>
              <p:cNvSpPr txBox="1">
                <a:spLocks noChangeArrowheads="1"/>
              </p:cNvSpPr>
              <p:nvPr/>
            </p:nvSpPr>
            <p:spPr bwMode="auto">
              <a:xfrm>
                <a:off x="2496" y="1488"/>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2:1 MUX</a:t>
                </a:r>
              </a:p>
            </p:txBody>
          </p:sp>
          <p:sp>
            <p:nvSpPr>
              <p:cNvPr id="54307" name="Line 35"/>
              <p:cNvSpPr>
                <a:spLocks noChangeShapeType="1"/>
              </p:cNvSpPr>
              <p:nvPr/>
            </p:nvSpPr>
            <p:spPr bwMode="auto">
              <a:xfrm flipV="1">
                <a:off x="2688" y="1968"/>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4308" name="Text Box 36"/>
              <p:cNvSpPr txBox="1">
                <a:spLocks noChangeArrowheads="1"/>
              </p:cNvSpPr>
              <p:nvPr/>
            </p:nvSpPr>
            <p:spPr bwMode="auto">
              <a:xfrm>
                <a:off x="2544" y="2160"/>
                <a:ext cx="336"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2</a:t>
                </a:r>
                <a:endParaRPr lang="en-GB" sz="1600">
                  <a:latin typeface="Arial" pitchFamily="34" charset="0"/>
                </a:endParaRPr>
              </a:p>
            </p:txBody>
          </p:sp>
          <p:sp>
            <p:nvSpPr>
              <p:cNvPr id="54309" name="Line 37"/>
              <p:cNvSpPr>
                <a:spLocks noChangeShapeType="1"/>
              </p:cNvSpPr>
              <p:nvPr/>
            </p:nvSpPr>
            <p:spPr bwMode="auto">
              <a:xfrm flipV="1">
                <a:off x="2928" y="1680"/>
                <a:ext cx="240" cy="0"/>
              </a:xfrm>
              <a:prstGeom prst="line">
                <a:avLst/>
              </a:prstGeom>
              <a:noFill/>
              <a:ln w="15875">
                <a:solidFill>
                  <a:schemeClr val="tx1"/>
                </a:solidFill>
                <a:round/>
                <a:headEnd/>
                <a:tailEnd type="triangle" w="med" len="sm"/>
              </a:ln>
              <a:effectLst/>
            </p:spPr>
            <p:txBody>
              <a:bodyPr wrap="none" anchor="ctr"/>
              <a:lstStyle/>
              <a:p>
                <a:endParaRPr lang="en-US"/>
              </a:p>
            </p:txBody>
          </p:sp>
        </p:grpSp>
        <p:sp>
          <p:nvSpPr>
            <p:cNvPr id="54310" name="Text Box 38"/>
            <p:cNvSpPr txBox="1">
              <a:spLocks noChangeArrowheads="1"/>
            </p:cNvSpPr>
            <p:nvPr/>
          </p:nvSpPr>
          <p:spPr bwMode="auto">
            <a:xfrm>
              <a:off x="3168" y="1584"/>
              <a:ext cx="240"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Y</a:t>
              </a:r>
            </a:p>
          </p:txBody>
        </p:sp>
      </p:grpSp>
      <p:grpSp>
        <p:nvGrpSpPr>
          <p:cNvPr id="6" name="Group 39"/>
          <p:cNvGrpSpPr>
            <a:grpSpLocks/>
          </p:cNvGrpSpPr>
          <p:nvPr/>
        </p:nvGrpSpPr>
        <p:grpSpPr bwMode="auto">
          <a:xfrm>
            <a:off x="6400800" y="1724025"/>
            <a:ext cx="1695450" cy="2595563"/>
            <a:chOff x="4080" y="2064"/>
            <a:chExt cx="1068" cy="1635"/>
          </a:xfrm>
        </p:grpSpPr>
        <p:graphicFrame>
          <p:nvGraphicFramePr>
            <p:cNvPr id="54312" name="Object 40"/>
            <p:cNvGraphicFramePr>
              <a:graphicFrameLocks noChangeAspect="1"/>
            </p:cNvGraphicFramePr>
            <p:nvPr/>
          </p:nvGraphicFramePr>
          <p:xfrm>
            <a:off x="4080" y="2064"/>
            <a:ext cx="1068" cy="1635"/>
          </p:xfrm>
          <a:graphic>
            <a:graphicData uri="http://schemas.openxmlformats.org/presentationml/2006/ole">
              <p:oleObj spid="_x0000_s6146" name="Document" r:id="rId3" imgW="1720080" imgH="2625480" progId="Word.Document.8">
                <p:embed/>
              </p:oleObj>
            </a:graphicData>
          </a:graphic>
        </p:graphicFrame>
        <p:sp>
          <p:nvSpPr>
            <p:cNvPr id="54313" name="Line 41"/>
            <p:cNvSpPr>
              <a:spLocks noChangeShapeType="1"/>
            </p:cNvSpPr>
            <p:nvPr/>
          </p:nvSpPr>
          <p:spPr bwMode="auto">
            <a:xfrm>
              <a:off x="4128" y="2271"/>
              <a:ext cx="1008" cy="0"/>
            </a:xfrm>
            <a:prstGeom prst="line">
              <a:avLst/>
            </a:prstGeom>
            <a:noFill/>
            <a:ln w="9525">
              <a:solidFill>
                <a:srgbClr val="008000"/>
              </a:solidFill>
              <a:round/>
              <a:headEnd/>
              <a:tailEnd/>
            </a:ln>
            <a:effectLst/>
          </p:spPr>
          <p:txBody>
            <a:bodyPr wrap="none" anchor="ctr"/>
            <a:lstStyle/>
            <a:p>
              <a:endParaRPr lang="en-US"/>
            </a:p>
          </p:txBody>
        </p:sp>
        <p:sp>
          <p:nvSpPr>
            <p:cNvPr id="54314" name="Line 42"/>
            <p:cNvSpPr>
              <a:spLocks noChangeShapeType="1"/>
            </p:cNvSpPr>
            <p:nvPr/>
          </p:nvSpPr>
          <p:spPr bwMode="auto">
            <a:xfrm>
              <a:off x="4128" y="2951"/>
              <a:ext cx="1008" cy="0"/>
            </a:xfrm>
            <a:prstGeom prst="line">
              <a:avLst/>
            </a:prstGeom>
            <a:noFill/>
            <a:ln w="9525">
              <a:solidFill>
                <a:srgbClr val="008000"/>
              </a:solidFill>
              <a:round/>
              <a:headEnd/>
              <a:tailEnd/>
            </a:ln>
            <a:effectLst/>
          </p:spPr>
          <p:txBody>
            <a:bodyPr wrap="none" anchor="ctr"/>
            <a:lstStyle/>
            <a:p>
              <a:endParaRPr lang="en-US"/>
            </a:p>
          </p:txBody>
        </p:sp>
      </p:grpSp>
      <p:grpSp>
        <p:nvGrpSpPr>
          <p:cNvPr id="7" name="Group 43"/>
          <p:cNvGrpSpPr>
            <a:grpSpLocks/>
          </p:cNvGrpSpPr>
          <p:nvPr/>
        </p:nvGrpSpPr>
        <p:grpSpPr bwMode="auto">
          <a:xfrm>
            <a:off x="4191000" y="1447800"/>
            <a:ext cx="2209800" cy="1143000"/>
            <a:chOff x="2928" y="720"/>
            <a:chExt cx="1392" cy="720"/>
          </a:xfrm>
        </p:grpSpPr>
        <p:sp>
          <p:nvSpPr>
            <p:cNvPr id="54316" name="Text Box 44"/>
            <p:cNvSpPr txBox="1">
              <a:spLocks noChangeArrowheads="1"/>
            </p:cNvSpPr>
            <p:nvPr/>
          </p:nvSpPr>
          <p:spPr bwMode="auto">
            <a:xfrm>
              <a:off x="2928" y="720"/>
              <a:ext cx="1056" cy="404"/>
            </a:xfrm>
            <a:prstGeom prst="rect">
              <a:avLst/>
            </a:prstGeom>
            <a:noFill/>
            <a:ln w="9525">
              <a:noFill/>
              <a:miter lim="800000"/>
              <a:headEnd/>
              <a:tailEnd/>
            </a:ln>
            <a:effectLst/>
          </p:spPr>
          <p:txBody>
            <a:bodyPr>
              <a:spAutoFit/>
            </a:bodyPr>
            <a:lstStyle/>
            <a:p>
              <a:pPr eaLnBrk="0" hangingPunct="0">
                <a:spcBef>
                  <a:spcPct val="50000"/>
                </a:spcBef>
              </a:pPr>
              <a:r>
                <a:rPr lang="en-GB" sz="1800" b="1">
                  <a:latin typeface="Arial" pitchFamily="34" charset="0"/>
                </a:rPr>
                <a:t>When </a:t>
              </a:r>
            </a:p>
            <a:p>
              <a:pPr eaLnBrk="0" hangingPunct="0"/>
              <a:r>
                <a:rPr lang="en-GB" sz="1800" b="1">
                  <a:latin typeface="Arial" pitchFamily="34" charset="0"/>
                </a:rPr>
                <a:t>S</a:t>
              </a:r>
              <a:r>
                <a:rPr lang="en-GB" sz="1800" b="1" baseline="-25000">
                  <a:latin typeface="Arial" pitchFamily="34" charset="0"/>
                </a:rPr>
                <a:t>2</a:t>
              </a:r>
              <a:r>
                <a:rPr lang="en-GB" sz="1800" b="1">
                  <a:latin typeface="Arial" pitchFamily="34" charset="0"/>
                </a:rPr>
                <a:t>S</a:t>
              </a:r>
              <a:r>
                <a:rPr lang="en-GB" sz="1800" b="1" baseline="-25000">
                  <a:latin typeface="Arial" pitchFamily="34" charset="0"/>
                </a:rPr>
                <a:t>1</a:t>
              </a:r>
              <a:r>
                <a:rPr lang="en-GB" sz="1800" b="1">
                  <a:latin typeface="Arial" pitchFamily="34" charset="0"/>
                </a:rPr>
                <a:t>S</a:t>
              </a:r>
              <a:r>
                <a:rPr lang="en-GB" sz="1800" b="1" baseline="-25000">
                  <a:latin typeface="Arial" pitchFamily="34" charset="0"/>
                </a:rPr>
                <a:t>0</a:t>
              </a:r>
              <a:r>
                <a:rPr lang="en-GB" sz="1800" b="1">
                  <a:latin typeface="Arial" pitchFamily="34" charset="0"/>
                </a:rPr>
                <a:t> = 001</a:t>
              </a:r>
              <a:endParaRPr lang="en-GB" sz="1800" b="1" baseline="-25000">
                <a:latin typeface="Arial" pitchFamily="34" charset="0"/>
              </a:endParaRPr>
            </a:p>
          </p:txBody>
        </p:sp>
        <p:sp>
          <p:nvSpPr>
            <p:cNvPr id="54317" name="AutoShape 45"/>
            <p:cNvSpPr>
              <a:spLocks noChangeArrowheads="1"/>
            </p:cNvSpPr>
            <p:nvPr/>
          </p:nvSpPr>
          <p:spPr bwMode="auto">
            <a:xfrm>
              <a:off x="3936" y="1296"/>
              <a:ext cx="384"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09600" y="0"/>
            <a:ext cx="7772400" cy="1143000"/>
          </a:xfrm>
          <a:prstGeom prst="rect">
            <a:avLst/>
          </a:prstGeom>
          <a:noFill/>
          <a:ln w="9525">
            <a:noFill/>
            <a:miter lim="800000"/>
            <a:headEnd/>
            <a:tailEnd/>
          </a:ln>
          <a:effectLst/>
        </p:spPr>
        <p:txBody>
          <a:bodyPr anchor="b"/>
          <a:lstStyle/>
          <a:p>
            <a:pPr algn="ctr"/>
            <a:r>
              <a:rPr lang="en-GB" sz="3600" b="1">
                <a:solidFill>
                  <a:schemeClr val="tx2"/>
                </a:solidFill>
              </a:rPr>
              <a:t>Larger Multiplexers</a:t>
            </a:r>
            <a:endParaRPr lang="en-GB" sz="4400">
              <a:solidFill>
                <a:schemeClr val="tx2"/>
              </a:solidFill>
            </a:endParaRPr>
          </a:p>
        </p:txBody>
      </p:sp>
      <p:sp>
        <p:nvSpPr>
          <p:cNvPr id="61443" name="Rectangle 3"/>
          <p:cNvSpPr>
            <a:spLocks noChangeArrowheads="1"/>
          </p:cNvSpPr>
          <p:nvPr/>
        </p:nvSpPr>
        <p:spPr bwMode="auto">
          <a:xfrm>
            <a:off x="1143000" y="1295400"/>
            <a:ext cx="3352800" cy="1600200"/>
          </a:xfrm>
          <a:prstGeom prst="rect">
            <a:avLst/>
          </a:prstGeom>
          <a:noFill/>
          <a:ln w="9525">
            <a:noFill/>
            <a:miter lim="800000"/>
            <a:headEnd/>
            <a:tailEnd/>
          </a:ln>
          <a:effectLst/>
        </p:spPr>
        <p:txBody>
          <a:bodyPr/>
          <a:lstStyle/>
          <a:p>
            <a:pPr marL="342900" indent="-342900">
              <a:lnSpc>
                <a:spcPct val="90000"/>
              </a:lnSpc>
              <a:spcBef>
                <a:spcPct val="20000"/>
              </a:spcBef>
              <a:buSzPct val="120000"/>
              <a:buFont typeface="Wingdings" pitchFamily="2" charset="2"/>
              <a:buChar char="§"/>
            </a:pPr>
            <a:r>
              <a:rPr lang="en-GB"/>
              <a:t>A 16-to-1 multiplexer can be constructed from five 4-to-1 multiplexers:</a:t>
            </a:r>
          </a:p>
        </p:txBody>
      </p:sp>
      <p:pic>
        <p:nvPicPr>
          <p:cNvPr id="61444" name="Picture 4" descr="Image272"/>
          <p:cNvPicPr>
            <a:picLocks noChangeAspect="1" noChangeArrowheads="1"/>
          </p:cNvPicPr>
          <p:nvPr/>
        </p:nvPicPr>
        <p:blipFill>
          <a:blip r:embed="rId2"/>
          <a:srcRect/>
          <a:stretch>
            <a:fillRect/>
          </a:stretch>
        </p:blipFill>
        <p:spPr bwMode="auto">
          <a:xfrm>
            <a:off x="4572000" y="1524000"/>
            <a:ext cx="4171950" cy="4953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76200" y="228600"/>
            <a:ext cx="8534400" cy="1143000"/>
          </a:xfrm>
          <a:prstGeom prst="rect">
            <a:avLst/>
          </a:prstGeom>
          <a:noFill/>
          <a:ln w="9525">
            <a:noFill/>
            <a:miter lim="800000"/>
            <a:headEnd/>
            <a:tailEnd/>
          </a:ln>
          <a:effectLst/>
        </p:spPr>
        <p:txBody>
          <a:bodyPr anchor="b"/>
          <a:lstStyle/>
          <a:p>
            <a:pPr algn="ctr"/>
            <a:r>
              <a:rPr lang="en-GB" sz="3600" b="1">
                <a:solidFill>
                  <a:schemeClr val="tx2"/>
                </a:solidFill>
              </a:rPr>
              <a:t>Multiplexers: Implementing Functions</a:t>
            </a:r>
          </a:p>
        </p:txBody>
      </p:sp>
      <p:sp>
        <p:nvSpPr>
          <p:cNvPr id="62467" name="Rectangle 3"/>
          <p:cNvSpPr>
            <a:spLocks noChangeArrowheads="1"/>
          </p:cNvSpPr>
          <p:nvPr/>
        </p:nvSpPr>
        <p:spPr bwMode="auto">
          <a:xfrm>
            <a:off x="3667125" y="2895600"/>
            <a:ext cx="4876800" cy="2667000"/>
          </a:xfrm>
          <a:prstGeom prst="rect">
            <a:avLst/>
          </a:prstGeom>
          <a:noFill/>
          <a:ln w="9525">
            <a:noFill/>
            <a:miter lim="800000"/>
            <a:headEnd/>
            <a:tailEnd/>
          </a:ln>
          <a:effectLst/>
        </p:spPr>
        <p:txBody>
          <a:bodyPr/>
          <a:lstStyle/>
          <a:p>
            <a:pPr marL="342900" indent="-342900">
              <a:lnSpc>
                <a:spcPct val="90000"/>
              </a:lnSpc>
              <a:spcBef>
                <a:spcPct val="20000"/>
              </a:spcBef>
            </a:pPr>
            <a:r>
              <a:rPr lang="en-GB"/>
              <a:t>This method works because:</a:t>
            </a:r>
          </a:p>
          <a:p>
            <a:pPr marL="342900" indent="-342900">
              <a:lnSpc>
                <a:spcPct val="90000"/>
              </a:lnSpc>
              <a:spcBef>
                <a:spcPct val="20000"/>
              </a:spcBef>
            </a:pPr>
            <a:r>
              <a:rPr lang="en-GB" sz="2000"/>
              <a:t>  Output = m</a:t>
            </a:r>
            <a:r>
              <a:rPr lang="en-GB" sz="2000" baseline="-25000"/>
              <a:t>0</a:t>
            </a:r>
            <a:r>
              <a:rPr lang="en-GB" sz="2000"/>
              <a:t>.I</a:t>
            </a:r>
            <a:r>
              <a:rPr lang="en-GB" sz="2000" baseline="-30000"/>
              <a:t>0</a:t>
            </a:r>
            <a:r>
              <a:rPr lang="en-GB" sz="2000"/>
              <a:t> + m</a:t>
            </a:r>
            <a:r>
              <a:rPr lang="en-GB" sz="2000" baseline="-25000"/>
              <a:t>1</a:t>
            </a:r>
            <a:r>
              <a:rPr lang="en-GB" sz="2000"/>
              <a:t>.I</a:t>
            </a:r>
            <a:r>
              <a:rPr lang="en-GB" sz="2000" baseline="-30000"/>
              <a:t>1</a:t>
            </a:r>
            <a:r>
              <a:rPr lang="en-GB" sz="2000"/>
              <a:t> + m</a:t>
            </a:r>
            <a:r>
              <a:rPr lang="en-GB" sz="2000" baseline="-25000"/>
              <a:t>2</a:t>
            </a:r>
            <a:r>
              <a:rPr lang="en-GB" sz="2000"/>
              <a:t>.I</a:t>
            </a:r>
            <a:r>
              <a:rPr lang="en-GB" sz="2000" baseline="-30000"/>
              <a:t>2</a:t>
            </a:r>
            <a:r>
              <a:rPr lang="en-GB" sz="2000"/>
              <a:t> + m</a:t>
            </a:r>
            <a:r>
              <a:rPr lang="en-GB" sz="2000" baseline="-25000"/>
              <a:t>3</a:t>
            </a:r>
            <a:r>
              <a:rPr lang="en-GB" sz="2000"/>
              <a:t>.I</a:t>
            </a:r>
            <a:r>
              <a:rPr lang="en-GB" sz="2000" baseline="-30000"/>
              <a:t>3</a:t>
            </a:r>
            <a:r>
              <a:rPr lang="en-GB" sz="2000"/>
              <a:t>   	  	    + m</a:t>
            </a:r>
            <a:r>
              <a:rPr lang="en-GB" sz="2000" baseline="-25000"/>
              <a:t>4</a:t>
            </a:r>
            <a:r>
              <a:rPr lang="en-GB" sz="2000"/>
              <a:t>.I</a:t>
            </a:r>
            <a:r>
              <a:rPr lang="en-GB" sz="2000" baseline="-30000"/>
              <a:t>4</a:t>
            </a:r>
            <a:r>
              <a:rPr lang="en-GB" sz="2000"/>
              <a:t> + m</a:t>
            </a:r>
            <a:r>
              <a:rPr lang="en-GB" sz="2000" baseline="-25000"/>
              <a:t>5</a:t>
            </a:r>
            <a:r>
              <a:rPr lang="en-GB" sz="2000"/>
              <a:t>.I</a:t>
            </a:r>
            <a:r>
              <a:rPr lang="en-GB" sz="2000" baseline="-30000"/>
              <a:t>5</a:t>
            </a:r>
            <a:r>
              <a:rPr lang="en-GB" sz="2000"/>
              <a:t> + m</a:t>
            </a:r>
            <a:r>
              <a:rPr lang="en-GB" sz="2000" baseline="-25000"/>
              <a:t>6</a:t>
            </a:r>
            <a:r>
              <a:rPr lang="en-GB" sz="2000"/>
              <a:t>.I</a:t>
            </a:r>
            <a:r>
              <a:rPr lang="en-GB" sz="2000" baseline="-30000"/>
              <a:t>6</a:t>
            </a:r>
            <a:r>
              <a:rPr lang="en-GB" sz="2000"/>
              <a:t> + m</a:t>
            </a:r>
            <a:r>
              <a:rPr lang="en-GB" sz="2000" baseline="-25000"/>
              <a:t>7</a:t>
            </a:r>
            <a:r>
              <a:rPr lang="en-GB" sz="2000"/>
              <a:t>.I</a:t>
            </a:r>
            <a:r>
              <a:rPr lang="en-GB" sz="2000" baseline="-30000"/>
              <a:t>7 </a:t>
            </a:r>
            <a:endParaRPr lang="en-GB"/>
          </a:p>
          <a:p>
            <a:pPr marL="342900" indent="-342900">
              <a:lnSpc>
                <a:spcPct val="90000"/>
              </a:lnSpc>
              <a:spcBef>
                <a:spcPct val="50000"/>
              </a:spcBef>
            </a:pPr>
            <a:r>
              <a:rPr lang="en-GB"/>
              <a:t>Supplying ‘1’ to I</a:t>
            </a:r>
            <a:r>
              <a:rPr lang="en-GB" baseline="-30000"/>
              <a:t>1</a:t>
            </a:r>
            <a:r>
              <a:rPr lang="en-GB"/>
              <a:t>,I</a:t>
            </a:r>
            <a:r>
              <a:rPr lang="en-GB" baseline="-30000"/>
              <a:t>3</a:t>
            </a:r>
            <a:r>
              <a:rPr lang="en-GB"/>
              <a:t>,I</a:t>
            </a:r>
            <a:r>
              <a:rPr lang="en-GB" baseline="-30000"/>
              <a:t>5</a:t>
            </a:r>
            <a:r>
              <a:rPr lang="en-GB"/>
              <a:t>,I</a:t>
            </a:r>
            <a:r>
              <a:rPr lang="en-GB" baseline="-30000"/>
              <a:t>6</a:t>
            </a:r>
            <a:r>
              <a:rPr lang="en-GB"/>
              <a:t> , and ‘0’ to the rest:</a:t>
            </a:r>
          </a:p>
          <a:p>
            <a:pPr marL="342900" indent="-342900">
              <a:lnSpc>
                <a:spcPct val="90000"/>
              </a:lnSpc>
              <a:spcBef>
                <a:spcPct val="20000"/>
              </a:spcBef>
            </a:pPr>
            <a:r>
              <a:rPr lang="en-GB" sz="2000"/>
              <a:t>  Output = m</a:t>
            </a:r>
            <a:r>
              <a:rPr lang="en-GB" sz="2000" baseline="-25000"/>
              <a:t>1</a:t>
            </a:r>
            <a:r>
              <a:rPr lang="en-GB" sz="2000"/>
              <a:t> + m</a:t>
            </a:r>
            <a:r>
              <a:rPr lang="en-GB" sz="2000" baseline="-25000"/>
              <a:t>3</a:t>
            </a:r>
            <a:r>
              <a:rPr lang="en-GB" sz="2000"/>
              <a:t> + m</a:t>
            </a:r>
            <a:r>
              <a:rPr lang="en-GB" sz="2000" baseline="-25000"/>
              <a:t>5</a:t>
            </a:r>
            <a:r>
              <a:rPr lang="en-GB" sz="2000"/>
              <a:t> + m</a:t>
            </a:r>
            <a:r>
              <a:rPr lang="en-GB" sz="2000" baseline="-25000"/>
              <a:t>6</a:t>
            </a:r>
            <a:r>
              <a:rPr lang="en-GB" sz="2000"/>
              <a:t> </a:t>
            </a:r>
            <a:endParaRPr lang="en-GB"/>
          </a:p>
        </p:txBody>
      </p:sp>
      <p:sp>
        <p:nvSpPr>
          <p:cNvPr id="62468" name="Rectangle 4"/>
          <p:cNvSpPr>
            <a:spLocks noChangeArrowheads="1"/>
          </p:cNvSpPr>
          <p:nvPr/>
        </p:nvSpPr>
        <p:spPr bwMode="auto">
          <a:xfrm>
            <a:off x="1676400" y="2097088"/>
            <a:ext cx="3200400" cy="396875"/>
          </a:xfrm>
          <a:prstGeom prst="rect">
            <a:avLst/>
          </a:prstGeom>
          <a:noFill/>
          <a:ln w="9525">
            <a:noFill/>
            <a:miter lim="800000"/>
            <a:headEnd/>
            <a:tailEnd/>
          </a:ln>
          <a:effectLst/>
        </p:spPr>
        <p:txBody>
          <a:bodyPr>
            <a:spAutoFit/>
          </a:bodyPr>
          <a:lstStyle/>
          <a:p>
            <a:pPr eaLnBrk="0" hangingPunct="0">
              <a:buFont typeface="ZapfDingbats" pitchFamily="82" charset="2"/>
              <a:buNone/>
            </a:pPr>
            <a:r>
              <a:rPr lang="en-GB" sz="2000"/>
              <a:t> </a:t>
            </a:r>
            <a:r>
              <a:rPr lang="en-GB" sz="2000">
                <a:latin typeface="Arial" pitchFamily="34" charset="0"/>
              </a:rPr>
              <a:t>F(A,B,C)  = </a:t>
            </a:r>
            <a:r>
              <a:rPr lang="en-GB" sz="2000" b="1">
                <a:latin typeface="Symbol" pitchFamily="18" charset="2"/>
              </a:rPr>
              <a:t>S</a:t>
            </a:r>
            <a:r>
              <a:rPr lang="en-GB" sz="2000">
                <a:latin typeface="Arial" pitchFamily="34" charset="0"/>
              </a:rPr>
              <a:t> m(1,3,5,6)</a:t>
            </a:r>
          </a:p>
        </p:txBody>
      </p:sp>
      <p:grpSp>
        <p:nvGrpSpPr>
          <p:cNvPr id="2" name="Group 5"/>
          <p:cNvGrpSpPr>
            <a:grpSpLocks/>
          </p:cNvGrpSpPr>
          <p:nvPr/>
        </p:nvGrpSpPr>
        <p:grpSpPr bwMode="auto">
          <a:xfrm>
            <a:off x="1371600" y="2706688"/>
            <a:ext cx="2276475" cy="2130425"/>
            <a:chOff x="1056" y="1296"/>
            <a:chExt cx="1434" cy="1342"/>
          </a:xfrm>
        </p:grpSpPr>
        <p:sp>
          <p:nvSpPr>
            <p:cNvPr id="62470" name="Text Box 6"/>
            <p:cNvSpPr txBox="1">
              <a:spLocks noChangeArrowheads="1"/>
            </p:cNvSpPr>
            <p:nvPr/>
          </p:nvSpPr>
          <p:spPr bwMode="auto">
            <a:xfrm>
              <a:off x="1632" y="1728"/>
              <a:ext cx="43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mux</a:t>
              </a:r>
              <a:endParaRPr lang="en-GB" sz="2000">
                <a:latin typeface="Arial" pitchFamily="34" charset="0"/>
              </a:endParaRPr>
            </a:p>
          </p:txBody>
        </p:sp>
        <p:sp>
          <p:nvSpPr>
            <p:cNvPr id="62471" name="Line 7"/>
            <p:cNvSpPr>
              <a:spLocks noChangeShapeType="1"/>
            </p:cNvSpPr>
            <p:nvPr/>
          </p:nvSpPr>
          <p:spPr bwMode="auto">
            <a:xfrm>
              <a:off x="2069" y="1858"/>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2472" name="Line 8"/>
            <p:cNvSpPr>
              <a:spLocks noChangeShapeType="1"/>
            </p:cNvSpPr>
            <p:nvPr/>
          </p:nvSpPr>
          <p:spPr bwMode="auto">
            <a:xfrm>
              <a:off x="1248" y="168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2473" name="Line 9"/>
            <p:cNvSpPr>
              <a:spLocks noChangeShapeType="1"/>
            </p:cNvSpPr>
            <p:nvPr/>
          </p:nvSpPr>
          <p:spPr bwMode="auto">
            <a:xfrm>
              <a:off x="1248" y="1416"/>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2474" name="Line 10"/>
            <p:cNvSpPr>
              <a:spLocks noChangeShapeType="1"/>
            </p:cNvSpPr>
            <p:nvPr/>
          </p:nvSpPr>
          <p:spPr bwMode="auto">
            <a:xfrm flipV="1">
              <a:off x="1680" y="2256"/>
              <a:ext cx="0" cy="192"/>
            </a:xfrm>
            <a:prstGeom prst="line">
              <a:avLst/>
            </a:prstGeom>
            <a:noFill/>
            <a:ln w="15875">
              <a:solidFill>
                <a:schemeClr val="tx1"/>
              </a:solidFill>
              <a:round/>
              <a:headEnd/>
              <a:tailEnd type="triangle" w="med" len="med"/>
            </a:ln>
            <a:effectLst/>
          </p:spPr>
          <p:txBody>
            <a:bodyPr wrap="none" anchor="ctr"/>
            <a:lstStyle/>
            <a:p>
              <a:endParaRPr lang="en-US"/>
            </a:p>
          </p:txBody>
        </p:sp>
        <p:sp>
          <p:nvSpPr>
            <p:cNvPr id="62475" name="Line 11"/>
            <p:cNvSpPr>
              <a:spLocks noChangeShapeType="1"/>
            </p:cNvSpPr>
            <p:nvPr/>
          </p:nvSpPr>
          <p:spPr bwMode="auto">
            <a:xfrm>
              <a:off x="1248" y="1548"/>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2476" name="Line 12"/>
            <p:cNvSpPr>
              <a:spLocks noChangeShapeType="1"/>
            </p:cNvSpPr>
            <p:nvPr/>
          </p:nvSpPr>
          <p:spPr bwMode="auto">
            <a:xfrm>
              <a:off x="1248" y="2034"/>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2477" name="AutoShape 13"/>
            <p:cNvSpPr>
              <a:spLocks noChangeArrowheads="1"/>
            </p:cNvSpPr>
            <p:nvPr/>
          </p:nvSpPr>
          <p:spPr bwMode="auto">
            <a:xfrm rot="5400000">
              <a:off x="1248" y="1584"/>
              <a:ext cx="1104" cy="52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62478" name="Line 14"/>
            <p:cNvSpPr>
              <a:spLocks noChangeShapeType="1"/>
            </p:cNvSpPr>
            <p:nvPr/>
          </p:nvSpPr>
          <p:spPr bwMode="auto">
            <a:xfrm flipV="1">
              <a:off x="1824" y="2112"/>
              <a:ext cx="0" cy="336"/>
            </a:xfrm>
            <a:prstGeom prst="line">
              <a:avLst/>
            </a:prstGeom>
            <a:noFill/>
            <a:ln w="15875">
              <a:solidFill>
                <a:schemeClr val="tx1"/>
              </a:solidFill>
              <a:round/>
              <a:headEnd/>
              <a:tailEnd type="triangle" w="med" len="med"/>
            </a:ln>
            <a:effectLst/>
          </p:spPr>
          <p:txBody>
            <a:bodyPr wrap="none" anchor="ctr"/>
            <a:lstStyle/>
            <a:p>
              <a:endParaRPr lang="en-US"/>
            </a:p>
          </p:txBody>
        </p:sp>
        <p:sp>
          <p:nvSpPr>
            <p:cNvPr id="62479" name="Text Box 15"/>
            <p:cNvSpPr txBox="1">
              <a:spLocks noChangeArrowheads="1"/>
            </p:cNvSpPr>
            <p:nvPr/>
          </p:nvSpPr>
          <p:spPr bwMode="auto">
            <a:xfrm>
              <a:off x="1564" y="2426"/>
              <a:ext cx="576"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A  B  C</a:t>
              </a:r>
              <a:endParaRPr lang="en-GB" sz="2000">
                <a:latin typeface="Arial" pitchFamily="34" charset="0"/>
              </a:endParaRPr>
            </a:p>
          </p:txBody>
        </p:sp>
        <p:sp>
          <p:nvSpPr>
            <p:cNvPr id="62480" name="Text Box 16"/>
            <p:cNvSpPr txBox="1">
              <a:spLocks noChangeArrowheads="1"/>
            </p:cNvSpPr>
            <p:nvPr/>
          </p:nvSpPr>
          <p:spPr bwMode="auto">
            <a:xfrm>
              <a:off x="1488" y="1344"/>
              <a:ext cx="240" cy="1026"/>
            </a:xfrm>
            <a:prstGeom prst="rect">
              <a:avLst/>
            </a:prstGeom>
            <a:noFill/>
            <a:ln w="9525">
              <a:noFill/>
              <a:miter lim="800000"/>
              <a:headEnd/>
              <a:tailEnd/>
            </a:ln>
            <a:effectLst/>
          </p:spPr>
          <p:txBody>
            <a:bodyPr>
              <a:spAutoFit/>
            </a:bodyPr>
            <a:lstStyle/>
            <a:p>
              <a:pPr eaLnBrk="0" hangingPunct="0">
                <a:lnSpc>
                  <a:spcPct val="90000"/>
                </a:lnSpc>
              </a:pPr>
              <a:r>
                <a:rPr lang="en-GB" sz="1400">
                  <a:latin typeface="Arial" pitchFamily="34" charset="0"/>
                </a:rPr>
                <a:t>0</a:t>
              </a:r>
            </a:p>
            <a:p>
              <a:pPr eaLnBrk="0" hangingPunct="0">
                <a:lnSpc>
                  <a:spcPct val="90000"/>
                </a:lnSpc>
              </a:pPr>
              <a:r>
                <a:rPr lang="en-GB" sz="1400">
                  <a:latin typeface="Arial" pitchFamily="34" charset="0"/>
                </a:rPr>
                <a:t>1</a:t>
              </a:r>
            </a:p>
            <a:p>
              <a:pPr eaLnBrk="0" hangingPunct="0">
                <a:lnSpc>
                  <a:spcPct val="90000"/>
                </a:lnSpc>
              </a:pPr>
              <a:r>
                <a:rPr lang="en-GB" sz="1400">
                  <a:latin typeface="Arial" pitchFamily="34" charset="0"/>
                </a:rPr>
                <a:t>2</a:t>
              </a:r>
            </a:p>
            <a:p>
              <a:pPr eaLnBrk="0" hangingPunct="0">
                <a:lnSpc>
                  <a:spcPct val="90000"/>
                </a:lnSpc>
              </a:pPr>
              <a:r>
                <a:rPr lang="en-GB" sz="1400">
                  <a:latin typeface="Arial" pitchFamily="34" charset="0"/>
                </a:rPr>
                <a:t>3</a:t>
              </a:r>
            </a:p>
            <a:p>
              <a:pPr eaLnBrk="0" hangingPunct="0">
                <a:lnSpc>
                  <a:spcPct val="90000"/>
                </a:lnSpc>
              </a:pPr>
              <a:r>
                <a:rPr lang="en-GB" sz="1400">
                  <a:latin typeface="Arial" pitchFamily="34" charset="0"/>
                </a:rPr>
                <a:t>4</a:t>
              </a:r>
            </a:p>
            <a:p>
              <a:pPr eaLnBrk="0" hangingPunct="0">
                <a:lnSpc>
                  <a:spcPct val="90000"/>
                </a:lnSpc>
              </a:pPr>
              <a:r>
                <a:rPr lang="en-GB" sz="1400">
                  <a:latin typeface="Arial" pitchFamily="34" charset="0"/>
                </a:rPr>
                <a:t>5</a:t>
              </a:r>
            </a:p>
            <a:p>
              <a:pPr eaLnBrk="0" hangingPunct="0">
                <a:lnSpc>
                  <a:spcPct val="90000"/>
                </a:lnSpc>
              </a:pPr>
              <a:r>
                <a:rPr lang="en-GB" sz="1400">
                  <a:latin typeface="Arial" pitchFamily="34" charset="0"/>
                </a:rPr>
                <a:t>6</a:t>
              </a:r>
            </a:p>
            <a:p>
              <a:pPr eaLnBrk="0" hangingPunct="0">
                <a:lnSpc>
                  <a:spcPct val="90000"/>
                </a:lnSpc>
              </a:pPr>
              <a:r>
                <a:rPr lang="en-GB" sz="1400">
                  <a:latin typeface="Arial" pitchFamily="34" charset="0"/>
                </a:rPr>
                <a:t>7</a:t>
              </a:r>
              <a:endParaRPr lang="en-GB" sz="1600">
                <a:latin typeface="Arial" pitchFamily="34" charset="0"/>
              </a:endParaRPr>
            </a:p>
          </p:txBody>
        </p:sp>
        <p:sp>
          <p:nvSpPr>
            <p:cNvPr id="62481" name="Line 17"/>
            <p:cNvSpPr>
              <a:spLocks noChangeShapeType="1"/>
            </p:cNvSpPr>
            <p:nvPr/>
          </p:nvSpPr>
          <p:spPr bwMode="auto">
            <a:xfrm>
              <a:off x="1248" y="216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2482" name="Line 18"/>
            <p:cNvSpPr>
              <a:spLocks noChangeShapeType="1"/>
            </p:cNvSpPr>
            <p:nvPr/>
          </p:nvSpPr>
          <p:spPr bwMode="auto">
            <a:xfrm>
              <a:off x="1248" y="192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2483" name="Line 19"/>
            <p:cNvSpPr>
              <a:spLocks noChangeShapeType="1"/>
            </p:cNvSpPr>
            <p:nvPr/>
          </p:nvSpPr>
          <p:spPr bwMode="auto">
            <a:xfrm>
              <a:off x="1248" y="228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2484" name="Line 20"/>
            <p:cNvSpPr>
              <a:spLocks noChangeShapeType="1"/>
            </p:cNvSpPr>
            <p:nvPr/>
          </p:nvSpPr>
          <p:spPr bwMode="auto">
            <a:xfrm>
              <a:off x="1248" y="180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2485" name="Text Box 21"/>
            <p:cNvSpPr txBox="1">
              <a:spLocks noChangeArrowheads="1"/>
            </p:cNvSpPr>
            <p:nvPr/>
          </p:nvSpPr>
          <p:spPr bwMode="auto">
            <a:xfrm>
              <a:off x="1056" y="1344"/>
              <a:ext cx="240" cy="1026"/>
            </a:xfrm>
            <a:prstGeom prst="rect">
              <a:avLst/>
            </a:prstGeom>
            <a:noFill/>
            <a:ln w="9525">
              <a:noFill/>
              <a:miter lim="800000"/>
              <a:headEnd/>
              <a:tailEnd/>
            </a:ln>
            <a:effectLst/>
          </p:spPr>
          <p:txBody>
            <a:bodyPr>
              <a:spAutoFit/>
            </a:bodyPr>
            <a:lstStyle/>
            <a:p>
              <a:pPr eaLnBrk="0" hangingPunct="0">
                <a:lnSpc>
                  <a:spcPct val="90000"/>
                </a:lnSpc>
              </a:pPr>
              <a:r>
                <a:rPr lang="en-GB" sz="1400" b="1">
                  <a:latin typeface="Arial" pitchFamily="34" charset="0"/>
                </a:rPr>
                <a:t>0</a:t>
              </a:r>
            </a:p>
            <a:p>
              <a:pPr eaLnBrk="0" hangingPunct="0">
                <a:lnSpc>
                  <a:spcPct val="90000"/>
                </a:lnSpc>
              </a:pPr>
              <a:r>
                <a:rPr lang="en-GB" sz="1400" b="1">
                  <a:latin typeface="Arial" pitchFamily="34" charset="0"/>
                </a:rPr>
                <a:t>1</a:t>
              </a:r>
            </a:p>
            <a:p>
              <a:pPr eaLnBrk="0" hangingPunct="0">
                <a:lnSpc>
                  <a:spcPct val="90000"/>
                </a:lnSpc>
              </a:pPr>
              <a:r>
                <a:rPr lang="en-GB" sz="1400" b="1">
                  <a:latin typeface="Arial" pitchFamily="34" charset="0"/>
                </a:rPr>
                <a:t>0</a:t>
              </a:r>
            </a:p>
            <a:p>
              <a:pPr eaLnBrk="0" hangingPunct="0">
                <a:lnSpc>
                  <a:spcPct val="90000"/>
                </a:lnSpc>
              </a:pPr>
              <a:r>
                <a:rPr lang="en-GB" sz="1400" b="1">
                  <a:latin typeface="Arial" pitchFamily="34" charset="0"/>
                </a:rPr>
                <a:t>1</a:t>
              </a:r>
            </a:p>
            <a:p>
              <a:pPr eaLnBrk="0" hangingPunct="0">
                <a:lnSpc>
                  <a:spcPct val="90000"/>
                </a:lnSpc>
              </a:pPr>
              <a:r>
                <a:rPr lang="en-GB" sz="1400" b="1">
                  <a:latin typeface="Arial" pitchFamily="34" charset="0"/>
                </a:rPr>
                <a:t>0</a:t>
              </a:r>
            </a:p>
            <a:p>
              <a:pPr eaLnBrk="0" hangingPunct="0">
                <a:lnSpc>
                  <a:spcPct val="90000"/>
                </a:lnSpc>
              </a:pPr>
              <a:r>
                <a:rPr lang="en-GB" sz="1400" b="1">
                  <a:latin typeface="Arial" pitchFamily="34" charset="0"/>
                </a:rPr>
                <a:t>1</a:t>
              </a:r>
            </a:p>
            <a:p>
              <a:pPr eaLnBrk="0" hangingPunct="0">
                <a:lnSpc>
                  <a:spcPct val="90000"/>
                </a:lnSpc>
              </a:pPr>
              <a:r>
                <a:rPr lang="en-GB" sz="1400" b="1">
                  <a:latin typeface="Arial" pitchFamily="34" charset="0"/>
                </a:rPr>
                <a:t>1</a:t>
              </a:r>
            </a:p>
            <a:p>
              <a:pPr eaLnBrk="0" hangingPunct="0">
                <a:lnSpc>
                  <a:spcPct val="90000"/>
                </a:lnSpc>
              </a:pPr>
              <a:r>
                <a:rPr lang="en-GB" sz="1400" b="1">
                  <a:latin typeface="Arial" pitchFamily="34" charset="0"/>
                </a:rPr>
                <a:t>0</a:t>
              </a:r>
              <a:endParaRPr lang="en-GB" sz="1600">
                <a:latin typeface="Arial" pitchFamily="34" charset="0"/>
              </a:endParaRPr>
            </a:p>
          </p:txBody>
        </p:sp>
        <p:sp>
          <p:nvSpPr>
            <p:cNvPr id="62486" name="Rectangle 22"/>
            <p:cNvSpPr>
              <a:spLocks noChangeArrowheads="1"/>
            </p:cNvSpPr>
            <p:nvPr/>
          </p:nvSpPr>
          <p:spPr bwMode="auto">
            <a:xfrm>
              <a:off x="2256" y="1632"/>
              <a:ext cx="234" cy="250"/>
            </a:xfrm>
            <a:prstGeom prst="rect">
              <a:avLst/>
            </a:prstGeom>
            <a:noFill/>
            <a:ln w="9525">
              <a:noFill/>
              <a:miter lim="800000"/>
              <a:headEnd/>
              <a:tailEnd/>
            </a:ln>
            <a:effectLst/>
          </p:spPr>
          <p:txBody>
            <a:bodyPr wrap="none">
              <a:spAutoFit/>
            </a:bodyPr>
            <a:lstStyle/>
            <a:p>
              <a:pPr eaLnBrk="0" hangingPunct="0">
                <a:buFont typeface="ZapfDingbats" pitchFamily="82" charset="2"/>
                <a:buNone/>
              </a:pPr>
              <a:r>
                <a:rPr lang="en-GB" sz="2000"/>
                <a:t> </a:t>
              </a:r>
              <a:r>
                <a:rPr lang="en-GB" sz="1600">
                  <a:latin typeface="Arial" pitchFamily="34" charset="0"/>
                </a:rPr>
                <a:t>F</a:t>
              </a:r>
            </a:p>
          </p:txBody>
        </p:sp>
        <p:sp>
          <p:nvSpPr>
            <p:cNvPr id="62487" name="Line 23"/>
            <p:cNvSpPr>
              <a:spLocks noChangeShapeType="1"/>
            </p:cNvSpPr>
            <p:nvPr/>
          </p:nvSpPr>
          <p:spPr bwMode="auto">
            <a:xfrm flipV="1">
              <a:off x="1968" y="1968"/>
              <a:ext cx="0" cy="480"/>
            </a:xfrm>
            <a:prstGeom prst="line">
              <a:avLst/>
            </a:prstGeom>
            <a:noFill/>
            <a:ln w="15875">
              <a:solidFill>
                <a:schemeClr val="tx1"/>
              </a:solidFill>
              <a:round/>
              <a:headEnd/>
              <a:tailEnd type="triangle" w="med" len="me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457200" y="0"/>
            <a:ext cx="8458200" cy="1143000"/>
          </a:xfrm>
          <a:prstGeom prst="rect">
            <a:avLst/>
          </a:prstGeom>
          <a:noFill/>
          <a:ln w="9525">
            <a:noFill/>
            <a:miter lim="800000"/>
            <a:headEnd/>
            <a:tailEnd/>
          </a:ln>
          <a:effectLst/>
        </p:spPr>
        <p:txBody>
          <a:bodyPr anchor="b"/>
          <a:lstStyle/>
          <a:p>
            <a:pPr algn="ctr"/>
            <a:r>
              <a:rPr lang="en-GB" sz="3600" b="1">
                <a:solidFill>
                  <a:schemeClr val="tx2"/>
                </a:solidFill>
              </a:rPr>
              <a:t>Multiplexers: Implementing Functions</a:t>
            </a:r>
            <a:endParaRPr lang="en-GB" sz="4400">
              <a:solidFill>
                <a:schemeClr val="tx2"/>
              </a:solidFill>
            </a:endParaRPr>
          </a:p>
        </p:txBody>
      </p:sp>
      <p:sp>
        <p:nvSpPr>
          <p:cNvPr id="60419" name="Rectangle 3"/>
          <p:cNvSpPr>
            <a:spLocks noChangeArrowheads="1"/>
          </p:cNvSpPr>
          <p:nvPr/>
        </p:nvSpPr>
        <p:spPr bwMode="auto">
          <a:xfrm>
            <a:off x="304800" y="1447800"/>
            <a:ext cx="8305800" cy="4648200"/>
          </a:xfrm>
          <a:prstGeom prst="rect">
            <a:avLst/>
          </a:prstGeom>
          <a:noFill/>
          <a:ln w="9525">
            <a:noFill/>
            <a:miter lim="800000"/>
            <a:headEnd/>
            <a:tailEnd/>
          </a:ln>
          <a:effectLst/>
        </p:spPr>
        <p:txBody>
          <a:bodyPr/>
          <a:lstStyle/>
          <a:p>
            <a:pPr marL="342900" indent="-342900">
              <a:spcBef>
                <a:spcPct val="20000"/>
              </a:spcBef>
              <a:buSzPct val="120000"/>
              <a:buFont typeface="Wingdings" pitchFamily="2" charset="2"/>
              <a:buChar char="§"/>
            </a:pPr>
            <a:r>
              <a:rPr lang="en-GB"/>
              <a:t>A Boolean function can be implemented using multiplexers.</a:t>
            </a:r>
          </a:p>
          <a:p>
            <a:pPr marL="342900" indent="-342900">
              <a:spcBef>
                <a:spcPct val="50000"/>
              </a:spcBef>
              <a:buSzPct val="120000"/>
              <a:buFont typeface="Wingdings" pitchFamily="2" charset="2"/>
              <a:buChar char="§"/>
            </a:pPr>
            <a:r>
              <a:rPr lang="en-GB"/>
              <a:t>A 2</a:t>
            </a:r>
            <a:r>
              <a:rPr lang="en-GB" i="1" baseline="50000"/>
              <a:t>n</a:t>
            </a:r>
            <a:r>
              <a:rPr lang="en-GB"/>
              <a:t>-to-1 multiplexer can implement a Boolean function of </a:t>
            </a:r>
            <a:r>
              <a:rPr lang="en-GB" i="1"/>
              <a:t>n</a:t>
            </a:r>
            <a:r>
              <a:rPr lang="en-GB"/>
              <a:t> input variables, as follows:</a:t>
            </a:r>
          </a:p>
          <a:p>
            <a:pPr marL="742950" lvl="1" indent="-285750">
              <a:spcBef>
                <a:spcPct val="20000"/>
              </a:spcBef>
              <a:buSzPct val="90000"/>
              <a:buFont typeface="Wingdings" pitchFamily="2" charset="2"/>
              <a:buChar char="v"/>
            </a:pPr>
            <a:r>
              <a:rPr lang="en-GB" sz="2000"/>
              <a:t>(i) Express in sum-of-minterms form.</a:t>
            </a:r>
          </a:p>
          <a:p>
            <a:pPr marL="342900" indent="-342900">
              <a:spcBef>
                <a:spcPct val="20000"/>
              </a:spcBef>
              <a:buFont typeface="ZapfDingbats" pitchFamily="82" charset="2"/>
              <a:buNone/>
            </a:pPr>
            <a:r>
              <a:rPr lang="en-GB" sz="2000"/>
              <a:t>                 Example: F(A,B,C) = A'B'C + A'BC + AB'C + ABC'</a:t>
            </a:r>
          </a:p>
          <a:p>
            <a:pPr marL="342900" indent="-342900">
              <a:spcBef>
                <a:spcPct val="20000"/>
              </a:spcBef>
              <a:buFont typeface="ZapfDingbats" pitchFamily="82" charset="2"/>
              <a:buNone/>
            </a:pPr>
            <a:r>
              <a:rPr lang="en-GB" sz="2000"/>
              <a:t>                                                = </a:t>
            </a:r>
            <a:r>
              <a:rPr lang="en-GB" sz="2000">
                <a:latin typeface="Symbol" pitchFamily="18" charset="2"/>
              </a:rPr>
              <a:t>S</a:t>
            </a:r>
            <a:r>
              <a:rPr lang="en-GB" sz="2000"/>
              <a:t> m(1,3,5,6)</a:t>
            </a:r>
            <a:endParaRPr lang="en-GB"/>
          </a:p>
          <a:p>
            <a:pPr marL="742950" lvl="1" indent="-285750">
              <a:spcBef>
                <a:spcPct val="40000"/>
              </a:spcBef>
              <a:buSzPct val="90000"/>
              <a:buFont typeface="Wingdings" pitchFamily="2" charset="2"/>
              <a:buChar char="v"/>
            </a:pPr>
            <a:r>
              <a:rPr lang="en-GB" sz="2000"/>
              <a:t>(ii) Connect </a:t>
            </a:r>
            <a:r>
              <a:rPr lang="en-GB" sz="2000" i="1"/>
              <a:t>n</a:t>
            </a:r>
            <a:r>
              <a:rPr lang="en-GB" sz="2000"/>
              <a:t> variables to the </a:t>
            </a:r>
            <a:r>
              <a:rPr lang="en-GB" sz="2000" i="1"/>
              <a:t>n</a:t>
            </a:r>
            <a:r>
              <a:rPr lang="en-GB" sz="2000"/>
              <a:t> selection lines.</a:t>
            </a:r>
          </a:p>
          <a:p>
            <a:pPr marL="742950" lvl="1" indent="-285750">
              <a:spcBef>
                <a:spcPct val="40000"/>
              </a:spcBef>
              <a:buSzPct val="90000"/>
              <a:buFont typeface="Wingdings" pitchFamily="2" charset="2"/>
              <a:buChar char="v"/>
            </a:pPr>
            <a:r>
              <a:rPr lang="en-GB" sz="2000"/>
              <a:t>(iii) Put a '1' on a data line if it is a minterm of the function, 		    '0' otherwise.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152400"/>
            <a:ext cx="8534400" cy="1143000"/>
          </a:xfrm>
        </p:spPr>
        <p:txBody>
          <a:bodyPr/>
          <a:lstStyle/>
          <a:p>
            <a:r>
              <a:rPr lang="en-GB" sz="3600" b="1"/>
              <a:t>Multiplexers: Implementing Functions</a:t>
            </a:r>
          </a:p>
        </p:txBody>
      </p:sp>
      <p:sp>
        <p:nvSpPr>
          <p:cNvPr id="67587" name="Rectangle 3"/>
          <p:cNvSpPr>
            <a:spLocks noGrp="1" noChangeArrowheads="1"/>
          </p:cNvSpPr>
          <p:nvPr>
            <p:ph type="body" idx="1"/>
          </p:nvPr>
        </p:nvSpPr>
        <p:spPr>
          <a:xfrm>
            <a:off x="3475038" y="2209800"/>
            <a:ext cx="4876800" cy="2667000"/>
          </a:xfrm>
        </p:spPr>
        <p:txBody>
          <a:bodyPr/>
          <a:lstStyle/>
          <a:p>
            <a:pPr>
              <a:lnSpc>
                <a:spcPct val="90000"/>
              </a:lnSpc>
              <a:buFontTx/>
              <a:buNone/>
            </a:pPr>
            <a:r>
              <a:rPr lang="en-GB" sz="2400"/>
              <a:t>This method works because:</a:t>
            </a:r>
          </a:p>
          <a:p>
            <a:pPr>
              <a:lnSpc>
                <a:spcPct val="90000"/>
              </a:lnSpc>
              <a:buFontTx/>
              <a:buNone/>
            </a:pPr>
            <a:r>
              <a:rPr lang="en-GB" sz="2000"/>
              <a:t>  Output = m</a:t>
            </a:r>
            <a:r>
              <a:rPr lang="en-GB" sz="2000" baseline="-25000"/>
              <a:t>0</a:t>
            </a:r>
            <a:r>
              <a:rPr lang="en-GB" sz="2000"/>
              <a:t>.I</a:t>
            </a:r>
            <a:r>
              <a:rPr lang="en-GB" sz="2000" baseline="-30000"/>
              <a:t>0</a:t>
            </a:r>
            <a:r>
              <a:rPr lang="en-GB" sz="2000"/>
              <a:t> + m</a:t>
            </a:r>
            <a:r>
              <a:rPr lang="en-GB" sz="2000" baseline="-25000"/>
              <a:t>1</a:t>
            </a:r>
            <a:r>
              <a:rPr lang="en-GB" sz="2000"/>
              <a:t>.I</a:t>
            </a:r>
            <a:r>
              <a:rPr lang="en-GB" sz="2000" baseline="-30000"/>
              <a:t>1</a:t>
            </a:r>
            <a:r>
              <a:rPr lang="en-GB" sz="2000"/>
              <a:t> + m</a:t>
            </a:r>
            <a:r>
              <a:rPr lang="en-GB" sz="2000" baseline="-25000"/>
              <a:t>2</a:t>
            </a:r>
            <a:r>
              <a:rPr lang="en-GB" sz="2000"/>
              <a:t>.I</a:t>
            </a:r>
            <a:r>
              <a:rPr lang="en-GB" sz="2000" baseline="-30000"/>
              <a:t>2</a:t>
            </a:r>
            <a:r>
              <a:rPr lang="en-GB" sz="2000"/>
              <a:t> + m</a:t>
            </a:r>
            <a:r>
              <a:rPr lang="en-GB" sz="2000" baseline="-25000"/>
              <a:t>3</a:t>
            </a:r>
            <a:r>
              <a:rPr lang="en-GB" sz="2000"/>
              <a:t>.I</a:t>
            </a:r>
            <a:r>
              <a:rPr lang="en-GB" sz="2000" baseline="-30000"/>
              <a:t>3</a:t>
            </a:r>
            <a:r>
              <a:rPr lang="en-GB" sz="2000"/>
              <a:t>   	  	    + m</a:t>
            </a:r>
            <a:r>
              <a:rPr lang="en-GB" sz="2000" baseline="-25000"/>
              <a:t>4</a:t>
            </a:r>
            <a:r>
              <a:rPr lang="en-GB" sz="2000"/>
              <a:t>.I</a:t>
            </a:r>
            <a:r>
              <a:rPr lang="en-GB" sz="2000" baseline="-30000"/>
              <a:t>4</a:t>
            </a:r>
            <a:r>
              <a:rPr lang="en-GB" sz="2000"/>
              <a:t> + m</a:t>
            </a:r>
            <a:r>
              <a:rPr lang="en-GB" sz="2000" baseline="-25000"/>
              <a:t>5</a:t>
            </a:r>
            <a:r>
              <a:rPr lang="en-GB" sz="2000"/>
              <a:t>.I</a:t>
            </a:r>
            <a:r>
              <a:rPr lang="en-GB" sz="2000" baseline="-30000"/>
              <a:t>5</a:t>
            </a:r>
            <a:r>
              <a:rPr lang="en-GB" sz="2000"/>
              <a:t> + m</a:t>
            </a:r>
            <a:r>
              <a:rPr lang="en-GB" sz="2000" baseline="-25000"/>
              <a:t>6</a:t>
            </a:r>
            <a:r>
              <a:rPr lang="en-GB" sz="2000"/>
              <a:t>.I</a:t>
            </a:r>
            <a:r>
              <a:rPr lang="en-GB" sz="2000" baseline="-30000"/>
              <a:t>6</a:t>
            </a:r>
            <a:r>
              <a:rPr lang="en-GB" sz="2000"/>
              <a:t> + m</a:t>
            </a:r>
            <a:r>
              <a:rPr lang="en-GB" sz="2000" baseline="-25000"/>
              <a:t>7</a:t>
            </a:r>
            <a:r>
              <a:rPr lang="en-GB" sz="2000"/>
              <a:t>.I</a:t>
            </a:r>
            <a:r>
              <a:rPr lang="en-GB" sz="2000" baseline="-30000"/>
              <a:t>7 </a:t>
            </a:r>
            <a:endParaRPr lang="en-GB" sz="2400"/>
          </a:p>
          <a:p>
            <a:pPr>
              <a:lnSpc>
                <a:spcPct val="90000"/>
              </a:lnSpc>
              <a:spcBef>
                <a:spcPct val="50000"/>
              </a:spcBef>
              <a:buFontTx/>
              <a:buNone/>
            </a:pPr>
            <a:r>
              <a:rPr lang="en-GB" sz="2400"/>
              <a:t>Supplying ‘1’ to I</a:t>
            </a:r>
            <a:r>
              <a:rPr lang="en-GB" sz="2400" baseline="-30000"/>
              <a:t>1</a:t>
            </a:r>
            <a:r>
              <a:rPr lang="en-GB" sz="2400"/>
              <a:t>,I</a:t>
            </a:r>
            <a:r>
              <a:rPr lang="en-GB" sz="2400" baseline="-30000"/>
              <a:t>3</a:t>
            </a:r>
            <a:r>
              <a:rPr lang="en-GB" sz="2400"/>
              <a:t>,I</a:t>
            </a:r>
            <a:r>
              <a:rPr lang="en-GB" sz="2400" baseline="-30000"/>
              <a:t>5</a:t>
            </a:r>
            <a:r>
              <a:rPr lang="en-GB" sz="2400"/>
              <a:t>,I</a:t>
            </a:r>
            <a:r>
              <a:rPr lang="en-GB" sz="2400" baseline="-30000"/>
              <a:t>6</a:t>
            </a:r>
            <a:r>
              <a:rPr lang="en-GB" sz="2400"/>
              <a:t> , and ‘0’ to the rest:</a:t>
            </a:r>
          </a:p>
          <a:p>
            <a:pPr>
              <a:lnSpc>
                <a:spcPct val="90000"/>
              </a:lnSpc>
              <a:buFontTx/>
              <a:buNone/>
            </a:pPr>
            <a:r>
              <a:rPr lang="en-GB" sz="2000"/>
              <a:t>  Output = m</a:t>
            </a:r>
            <a:r>
              <a:rPr lang="en-GB" sz="2000" baseline="-25000"/>
              <a:t>1</a:t>
            </a:r>
            <a:r>
              <a:rPr lang="en-GB" sz="2000"/>
              <a:t> + m</a:t>
            </a:r>
            <a:r>
              <a:rPr lang="en-GB" sz="2000" baseline="-25000"/>
              <a:t>3</a:t>
            </a:r>
            <a:r>
              <a:rPr lang="en-GB" sz="2000"/>
              <a:t> + m</a:t>
            </a:r>
            <a:r>
              <a:rPr lang="en-GB" sz="2000" baseline="-25000"/>
              <a:t>5</a:t>
            </a:r>
            <a:r>
              <a:rPr lang="en-GB" sz="2000"/>
              <a:t> + m</a:t>
            </a:r>
            <a:r>
              <a:rPr lang="en-GB" sz="2000" baseline="-25000"/>
              <a:t>6</a:t>
            </a:r>
            <a:r>
              <a:rPr lang="en-GB" sz="2000"/>
              <a:t> </a:t>
            </a:r>
            <a:endParaRPr lang="en-GB" sz="2400"/>
          </a:p>
        </p:txBody>
      </p:sp>
      <p:sp>
        <p:nvSpPr>
          <p:cNvPr id="67588" name="Rectangle 4"/>
          <p:cNvSpPr>
            <a:spLocks noChangeArrowheads="1"/>
          </p:cNvSpPr>
          <p:nvPr/>
        </p:nvSpPr>
        <p:spPr bwMode="auto">
          <a:xfrm>
            <a:off x="1981200" y="1447800"/>
            <a:ext cx="3200400" cy="396875"/>
          </a:xfrm>
          <a:prstGeom prst="rect">
            <a:avLst/>
          </a:prstGeom>
          <a:noFill/>
          <a:ln w="9525">
            <a:noFill/>
            <a:miter lim="800000"/>
            <a:headEnd/>
            <a:tailEnd/>
          </a:ln>
          <a:effectLst/>
        </p:spPr>
        <p:txBody>
          <a:bodyPr>
            <a:spAutoFit/>
          </a:bodyPr>
          <a:lstStyle/>
          <a:p>
            <a:pPr eaLnBrk="0" hangingPunct="0">
              <a:buFont typeface="ZapfDingbats" pitchFamily="82" charset="2"/>
              <a:buNone/>
            </a:pPr>
            <a:r>
              <a:rPr lang="en-GB" sz="2000"/>
              <a:t> </a:t>
            </a:r>
            <a:r>
              <a:rPr lang="en-GB" sz="2000">
                <a:latin typeface="Arial" pitchFamily="34" charset="0"/>
              </a:rPr>
              <a:t>F(A,B,C)  = </a:t>
            </a:r>
            <a:r>
              <a:rPr lang="en-GB" sz="2000" b="1">
                <a:latin typeface="Symbol" pitchFamily="18" charset="2"/>
              </a:rPr>
              <a:t>S</a:t>
            </a:r>
            <a:r>
              <a:rPr lang="en-GB" sz="2000">
                <a:latin typeface="Arial" pitchFamily="34" charset="0"/>
              </a:rPr>
              <a:t> m(1,3,5,6)</a:t>
            </a:r>
          </a:p>
        </p:txBody>
      </p:sp>
      <p:grpSp>
        <p:nvGrpSpPr>
          <p:cNvPr id="2" name="Group 5"/>
          <p:cNvGrpSpPr>
            <a:grpSpLocks/>
          </p:cNvGrpSpPr>
          <p:nvPr/>
        </p:nvGrpSpPr>
        <p:grpSpPr bwMode="auto">
          <a:xfrm>
            <a:off x="1676400" y="2057400"/>
            <a:ext cx="2276475" cy="2130425"/>
            <a:chOff x="1056" y="1296"/>
            <a:chExt cx="1434" cy="1342"/>
          </a:xfrm>
        </p:grpSpPr>
        <p:sp>
          <p:nvSpPr>
            <p:cNvPr id="67590" name="Text Box 6"/>
            <p:cNvSpPr txBox="1">
              <a:spLocks noChangeArrowheads="1"/>
            </p:cNvSpPr>
            <p:nvPr/>
          </p:nvSpPr>
          <p:spPr bwMode="auto">
            <a:xfrm>
              <a:off x="1632" y="1728"/>
              <a:ext cx="43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mux</a:t>
              </a:r>
              <a:endParaRPr lang="en-GB" sz="2000">
                <a:latin typeface="Arial" pitchFamily="34" charset="0"/>
              </a:endParaRPr>
            </a:p>
          </p:txBody>
        </p:sp>
        <p:sp>
          <p:nvSpPr>
            <p:cNvPr id="67591" name="Line 7"/>
            <p:cNvSpPr>
              <a:spLocks noChangeShapeType="1"/>
            </p:cNvSpPr>
            <p:nvPr/>
          </p:nvSpPr>
          <p:spPr bwMode="auto">
            <a:xfrm>
              <a:off x="2069" y="1858"/>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7592" name="Line 8"/>
            <p:cNvSpPr>
              <a:spLocks noChangeShapeType="1"/>
            </p:cNvSpPr>
            <p:nvPr/>
          </p:nvSpPr>
          <p:spPr bwMode="auto">
            <a:xfrm>
              <a:off x="1248" y="168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7593" name="Line 9"/>
            <p:cNvSpPr>
              <a:spLocks noChangeShapeType="1"/>
            </p:cNvSpPr>
            <p:nvPr/>
          </p:nvSpPr>
          <p:spPr bwMode="auto">
            <a:xfrm>
              <a:off x="1248" y="1416"/>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7594" name="Line 10"/>
            <p:cNvSpPr>
              <a:spLocks noChangeShapeType="1"/>
            </p:cNvSpPr>
            <p:nvPr/>
          </p:nvSpPr>
          <p:spPr bwMode="auto">
            <a:xfrm flipV="1">
              <a:off x="1680" y="2256"/>
              <a:ext cx="0" cy="192"/>
            </a:xfrm>
            <a:prstGeom prst="line">
              <a:avLst/>
            </a:prstGeom>
            <a:noFill/>
            <a:ln w="15875">
              <a:solidFill>
                <a:schemeClr val="tx1"/>
              </a:solidFill>
              <a:round/>
              <a:headEnd/>
              <a:tailEnd type="triangle" w="med" len="med"/>
            </a:ln>
            <a:effectLst/>
          </p:spPr>
          <p:txBody>
            <a:bodyPr wrap="none" anchor="ctr"/>
            <a:lstStyle/>
            <a:p>
              <a:endParaRPr lang="en-US"/>
            </a:p>
          </p:txBody>
        </p:sp>
        <p:sp>
          <p:nvSpPr>
            <p:cNvPr id="67595" name="Line 11"/>
            <p:cNvSpPr>
              <a:spLocks noChangeShapeType="1"/>
            </p:cNvSpPr>
            <p:nvPr/>
          </p:nvSpPr>
          <p:spPr bwMode="auto">
            <a:xfrm>
              <a:off x="1248" y="1548"/>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7596" name="Line 12"/>
            <p:cNvSpPr>
              <a:spLocks noChangeShapeType="1"/>
            </p:cNvSpPr>
            <p:nvPr/>
          </p:nvSpPr>
          <p:spPr bwMode="auto">
            <a:xfrm>
              <a:off x="1248" y="2034"/>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7597" name="AutoShape 13"/>
            <p:cNvSpPr>
              <a:spLocks noChangeArrowheads="1"/>
            </p:cNvSpPr>
            <p:nvPr/>
          </p:nvSpPr>
          <p:spPr bwMode="auto">
            <a:xfrm rot="5400000">
              <a:off x="1248" y="1584"/>
              <a:ext cx="1104" cy="52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67598" name="Line 14"/>
            <p:cNvSpPr>
              <a:spLocks noChangeShapeType="1"/>
            </p:cNvSpPr>
            <p:nvPr/>
          </p:nvSpPr>
          <p:spPr bwMode="auto">
            <a:xfrm flipV="1">
              <a:off x="1824" y="2112"/>
              <a:ext cx="0" cy="336"/>
            </a:xfrm>
            <a:prstGeom prst="line">
              <a:avLst/>
            </a:prstGeom>
            <a:noFill/>
            <a:ln w="15875">
              <a:solidFill>
                <a:schemeClr val="tx1"/>
              </a:solidFill>
              <a:round/>
              <a:headEnd/>
              <a:tailEnd type="triangle" w="med" len="med"/>
            </a:ln>
            <a:effectLst/>
          </p:spPr>
          <p:txBody>
            <a:bodyPr wrap="none" anchor="ctr"/>
            <a:lstStyle/>
            <a:p>
              <a:endParaRPr lang="en-US"/>
            </a:p>
          </p:txBody>
        </p:sp>
        <p:sp>
          <p:nvSpPr>
            <p:cNvPr id="67599" name="Text Box 15"/>
            <p:cNvSpPr txBox="1">
              <a:spLocks noChangeArrowheads="1"/>
            </p:cNvSpPr>
            <p:nvPr/>
          </p:nvSpPr>
          <p:spPr bwMode="auto">
            <a:xfrm>
              <a:off x="1564" y="2426"/>
              <a:ext cx="576"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A  B  C</a:t>
              </a:r>
              <a:endParaRPr lang="en-GB" sz="2000">
                <a:latin typeface="Arial" pitchFamily="34" charset="0"/>
              </a:endParaRPr>
            </a:p>
          </p:txBody>
        </p:sp>
        <p:sp>
          <p:nvSpPr>
            <p:cNvPr id="67600" name="Text Box 16"/>
            <p:cNvSpPr txBox="1">
              <a:spLocks noChangeArrowheads="1"/>
            </p:cNvSpPr>
            <p:nvPr/>
          </p:nvSpPr>
          <p:spPr bwMode="auto">
            <a:xfrm>
              <a:off x="1488" y="1344"/>
              <a:ext cx="240" cy="1026"/>
            </a:xfrm>
            <a:prstGeom prst="rect">
              <a:avLst/>
            </a:prstGeom>
            <a:noFill/>
            <a:ln w="9525">
              <a:noFill/>
              <a:miter lim="800000"/>
              <a:headEnd/>
              <a:tailEnd/>
            </a:ln>
            <a:effectLst/>
          </p:spPr>
          <p:txBody>
            <a:bodyPr>
              <a:spAutoFit/>
            </a:bodyPr>
            <a:lstStyle/>
            <a:p>
              <a:pPr eaLnBrk="0" hangingPunct="0">
                <a:lnSpc>
                  <a:spcPct val="90000"/>
                </a:lnSpc>
              </a:pPr>
              <a:r>
                <a:rPr lang="en-GB" sz="1400">
                  <a:latin typeface="Arial" pitchFamily="34" charset="0"/>
                </a:rPr>
                <a:t>0</a:t>
              </a:r>
            </a:p>
            <a:p>
              <a:pPr eaLnBrk="0" hangingPunct="0">
                <a:lnSpc>
                  <a:spcPct val="90000"/>
                </a:lnSpc>
              </a:pPr>
              <a:r>
                <a:rPr lang="en-GB" sz="1400">
                  <a:latin typeface="Arial" pitchFamily="34" charset="0"/>
                </a:rPr>
                <a:t>1</a:t>
              </a:r>
            </a:p>
            <a:p>
              <a:pPr eaLnBrk="0" hangingPunct="0">
                <a:lnSpc>
                  <a:spcPct val="90000"/>
                </a:lnSpc>
              </a:pPr>
              <a:r>
                <a:rPr lang="en-GB" sz="1400">
                  <a:latin typeface="Arial" pitchFamily="34" charset="0"/>
                </a:rPr>
                <a:t>2</a:t>
              </a:r>
            </a:p>
            <a:p>
              <a:pPr eaLnBrk="0" hangingPunct="0">
                <a:lnSpc>
                  <a:spcPct val="90000"/>
                </a:lnSpc>
              </a:pPr>
              <a:r>
                <a:rPr lang="en-GB" sz="1400">
                  <a:latin typeface="Arial" pitchFamily="34" charset="0"/>
                </a:rPr>
                <a:t>3</a:t>
              </a:r>
            </a:p>
            <a:p>
              <a:pPr eaLnBrk="0" hangingPunct="0">
                <a:lnSpc>
                  <a:spcPct val="90000"/>
                </a:lnSpc>
              </a:pPr>
              <a:r>
                <a:rPr lang="en-GB" sz="1400">
                  <a:latin typeface="Arial" pitchFamily="34" charset="0"/>
                </a:rPr>
                <a:t>4</a:t>
              </a:r>
            </a:p>
            <a:p>
              <a:pPr eaLnBrk="0" hangingPunct="0">
                <a:lnSpc>
                  <a:spcPct val="90000"/>
                </a:lnSpc>
              </a:pPr>
              <a:r>
                <a:rPr lang="en-GB" sz="1400">
                  <a:latin typeface="Arial" pitchFamily="34" charset="0"/>
                </a:rPr>
                <a:t>5</a:t>
              </a:r>
            </a:p>
            <a:p>
              <a:pPr eaLnBrk="0" hangingPunct="0">
                <a:lnSpc>
                  <a:spcPct val="90000"/>
                </a:lnSpc>
              </a:pPr>
              <a:r>
                <a:rPr lang="en-GB" sz="1400">
                  <a:latin typeface="Arial" pitchFamily="34" charset="0"/>
                </a:rPr>
                <a:t>6</a:t>
              </a:r>
            </a:p>
            <a:p>
              <a:pPr eaLnBrk="0" hangingPunct="0">
                <a:lnSpc>
                  <a:spcPct val="90000"/>
                </a:lnSpc>
              </a:pPr>
              <a:r>
                <a:rPr lang="en-GB" sz="1400">
                  <a:latin typeface="Arial" pitchFamily="34" charset="0"/>
                </a:rPr>
                <a:t>7</a:t>
              </a:r>
              <a:endParaRPr lang="en-GB" sz="1600">
                <a:latin typeface="Arial" pitchFamily="34" charset="0"/>
              </a:endParaRPr>
            </a:p>
          </p:txBody>
        </p:sp>
        <p:sp>
          <p:nvSpPr>
            <p:cNvPr id="67601" name="Line 17"/>
            <p:cNvSpPr>
              <a:spLocks noChangeShapeType="1"/>
            </p:cNvSpPr>
            <p:nvPr/>
          </p:nvSpPr>
          <p:spPr bwMode="auto">
            <a:xfrm>
              <a:off x="1248" y="216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7602" name="Line 18"/>
            <p:cNvSpPr>
              <a:spLocks noChangeShapeType="1"/>
            </p:cNvSpPr>
            <p:nvPr/>
          </p:nvSpPr>
          <p:spPr bwMode="auto">
            <a:xfrm>
              <a:off x="1248" y="192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7603" name="Line 19"/>
            <p:cNvSpPr>
              <a:spLocks noChangeShapeType="1"/>
            </p:cNvSpPr>
            <p:nvPr/>
          </p:nvSpPr>
          <p:spPr bwMode="auto">
            <a:xfrm>
              <a:off x="1248" y="228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7604" name="Line 20"/>
            <p:cNvSpPr>
              <a:spLocks noChangeShapeType="1"/>
            </p:cNvSpPr>
            <p:nvPr/>
          </p:nvSpPr>
          <p:spPr bwMode="auto">
            <a:xfrm>
              <a:off x="1248" y="180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67605" name="Text Box 21"/>
            <p:cNvSpPr txBox="1">
              <a:spLocks noChangeArrowheads="1"/>
            </p:cNvSpPr>
            <p:nvPr/>
          </p:nvSpPr>
          <p:spPr bwMode="auto">
            <a:xfrm>
              <a:off x="1056" y="1344"/>
              <a:ext cx="240" cy="1026"/>
            </a:xfrm>
            <a:prstGeom prst="rect">
              <a:avLst/>
            </a:prstGeom>
            <a:noFill/>
            <a:ln w="9525">
              <a:noFill/>
              <a:miter lim="800000"/>
              <a:headEnd/>
              <a:tailEnd/>
            </a:ln>
            <a:effectLst/>
          </p:spPr>
          <p:txBody>
            <a:bodyPr>
              <a:spAutoFit/>
            </a:bodyPr>
            <a:lstStyle/>
            <a:p>
              <a:pPr eaLnBrk="0" hangingPunct="0">
                <a:lnSpc>
                  <a:spcPct val="90000"/>
                </a:lnSpc>
              </a:pPr>
              <a:r>
                <a:rPr lang="en-GB" sz="1400" b="1">
                  <a:latin typeface="Arial" pitchFamily="34" charset="0"/>
                </a:rPr>
                <a:t>0</a:t>
              </a:r>
            </a:p>
            <a:p>
              <a:pPr eaLnBrk="0" hangingPunct="0">
                <a:lnSpc>
                  <a:spcPct val="90000"/>
                </a:lnSpc>
              </a:pPr>
              <a:r>
                <a:rPr lang="en-GB" sz="1400" b="1">
                  <a:latin typeface="Arial" pitchFamily="34" charset="0"/>
                </a:rPr>
                <a:t>1</a:t>
              </a:r>
            </a:p>
            <a:p>
              <a:pPr eaLnBrk="0" hangingPunct="0">
                <a:lnSpc>
                  <a:spcPct val="90000"/>
                </a:lnSpc>
              </a:pPr>
              <a:r>
                <a:rPr lang="en-GB" sz="1400" b="1">
                  <a:latin typeface="Arial" pitchFamily="34" charset="0"/>
                </a:rPr>
                <a:t>0</a:t>
              </a:r>
            </a:p>
            <a:p>
              <a:pPr eaLnBrk="0" hangingPunct="0">
                <a:lnSpc>
                  <a:spcPct val="90000"/>
                </a:lnSpc>
              </a:pPr>
              <a:r>
                <a:rPr lang="en-GB" sz="1400" b="1">
                  <a:latin typeface="Arial" pitchFamily="34" charset="0"/>
                </a:rPr>
                <a:t>1</a:t>
              </a:r>
            </a:p>
            <a:p>
              <a:pPr eaLnBrk="0" hangingPunct="0">
                <a:lnSpc>
                  <a:spcPct val="90000"/>
                </a:lnSpc>
              </a:pPr>
              <a:r>
                <a:rPr lang="en-GB" sz="1400" b="1">
                  <a:latin typeface="Arial" pitchFamily="34" charset="0"/>
                </a:rPr>
                <a:t>0</a:t>
              </a:r>
            </a:p>
            <a:p>
              <a:pPr eaLnBrk="0" hangingPunct="0">
                <a:lnSpc>
                  <a:spcPct val="90000"/>
                </a:lnSpc>
              </a:pPr>
              <a:r>
                <a:rPr lang="en-GB" sz="1400" b="1">
                  <a:latin typeface="Arial" pitchFamily="34" charset="0"/>
                </a:rPr>
                <a:t>1</a:t>
              </a:r>
            </a:p>
            <a:p>
              <a:pPr eaLnBrk="0" hangingPunct="0">
                <a:lnSpc>
                  <a:spcPct val="90000"/>
                </a:lnSpc>
              </a:pPr>
              <a:r>
                <a:rPr lang="en-GB" sz="1400" b="1">
                  <a:latin typeface="Arial" pitchFamily="34" charset="0"/>
                </a:rPr>
                <a:t>1</a:t>
              </a:r>
            </a:p>
            <a:p>
              <a:pPr eaLnBrk="0" hangingPunct="0">
                <a:lnSpc>
                  <a:spcPct val="90000"/>
                </a:lnSpc>
              </a:pPr>
              <a:r>
                <a:rPr lang="en-GB" sz="1400" b="1">
                  <a:latin typeface="Arial" pitchFamily="34" charset="0"/>
                </a:rPr>
                <a:t>0</a:t>
              </a:r>
              <a:endParaRPr lang="en-GB" sz="1600">
                <a:latin typeface="Arial" pitchFamily="34" charset="0"/>
              </a:endParaRPr>
            </a:p>
          </p:txBody>
        </p:sp>
        <p:sp>
          <p:nvSpPr>
            <p:cNvPr id="67606" name="Rectangle 22"/>
            <p:cNvSpPr>
              <a:spLocks noChangeArrowheads="1"/>
            </p:cNvSpPr>
            <p:nvPr/>
          </p:nvSpPr>
          <p:spPr bwMode="auto">
            <a:xfrm>
              <a:off x="2256" y="1632"/>
              <a:ext cx="234" cy="250"/>
            </a:xfrm>
            <a:prstGeom prst="rect">
              <a:avLst/>
            </a:prstGeom>
            <a:noFill/>
            <a:ln w="9525">
              <a:noFill/>
              <a:miter lim="800000"/>
              <a:headEnd/>
              <a:tailEnd/>
            </a:ln>
            <a:effectLst/>
          </p:spPr>
          <p:txBody>
            <a:bodyPr wrap="none">
              <a:spAutoFit/>
            </a:bodyPr>
            <a:lstStyle/>
            <a:p>
              <a:pPr eaLnBrk="0" hangingPunct="0">
                <a:buFont typeface="ZapfDingbats" pitchFamily="82" charset="2"/>
                <a:buNone/>
              </a:pPr>
              <a:r>
                <a:rPr lang="en-GB" sz="2000"/>
                <a:t> </a:t>
              </a:r>
              <a:r>
                <a:rPr lang="en-GB" sz="1600">
                  <a:latin typeface="Arial" pitchFamily="34" charset="0"/>
                </a:rPr>
                <a:t>F</a:t>
              </a:r>
            </a:p>
          </p:txBody>
        </p:sp>
        <p:sp>
          <p:nvSpPr>
            <p:cNvPr id="67607" name="Line 23"/>
            <p:cNvSpPr>
              <a:spLocks noChangeShapeType="1"/>
            </p:cNvSpPr>
            <p:nvPr/>
          </p:nvSpPr>
          <p:spPr bwMode="auto">
            <a:xfrm flipV="1">
              <a:off x="1968" y="1968"/>
              <a:ext cx="0" cy="480"/>
            </a:xfrm>
            <a:prstGeom prst="line">
              <a:avLst/>
            </a:prstGeom>
            <a:noFill/>
            <a:ln w="15875">
              <a:solidFill>
                <a:schemeClr val="tx1"/>
              </a:solidFill>
              <a:round/>
              <a:headEnd/>
              <a:tailEnd type="triangle" w="med" len="med"/>
            </a:ln>
            <a:effectLst/>
          </p:spPr>
          <p:txBody>
            <a:bodyPr wrap="none" anchor="ctr"/>
            <a:lstStyle/>
            <a:p>
              <a:endParaRPr lang="en-US"/>
            </a:p>
          </p:txBody>
        </p:sp>
      </p:grpSp>
      <p:sp>
        <p:nvSpPr>
          <p:cNvPr id="67608" name="AutoShape 24">
            <a:hlinkClick r:id="" action="ppaction://hlinkshowjump?jump=previousslide" highlightClick="1"/>
          </p:cNvPr>
          <p:cNvSpPr>
            <a:spLocks noChangeArrowheads="1"/>
          </p:cNvSpPr>
          <p:nvPr/>
        </p:nvSpPr>
        <p:spPr bwMode="auto">
          <a:xfrm rot="5400000">
            <a:off x="342900" y="4838700"/>
            <a:ext cx="381000" cy="304800"/>
          </a:xfrm>
          <a:prstGeom prst="actionButtonBackPrevious">
            <a:avLst/>
          </a:prstGeom>
          <a:gradFill rotWithShape="0">
            <a:gsLst>
              <a:gs pos="0">
                <a:srgbClr val="CC99FF"/>
              </a:gs>
              <a:gs pos="50000">
                <a:srgbClr val="FFFFFF"/>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67609" name="AutoShape 25">
            <a:hlinkClick r:id="" action="ppaction://hlinkshowjump?jump=nextslide" highlightClick="1"/>
          </p:cNvPr>
          <p:cNvSpPr>
            <a:spLocks noChangeArrowheads="1"/>
          </p:cNvSpPr>
          <p:nvPr/>
        </p:nvSpPr>
        <p:spPr bwMode="auto">
          <a:xfrm rot="5400000">
            <a:off x="342900" y="5295900"/>
            <a:ext cx="381000" cy="304800"/>
          </a:xfrm>
          <a:prstGeom prst="actionButtonForwardNext">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67610" name="AutoShape 26">
            <a:hlinkClick r:id="" action="ppaction://hlinkshowjump?jump=firstslide" highlightClick="1"/>
          </p:cNvPr>
          <p:cNvSpPr>
            <a:spLocks noChangeArrowheads="1"/>
          </p:cNvSpPr>
          <p:nvPr/>
        </p:nvSpPr>
        <p:spPr bwMode="auto">
          <a:xfrm rot="5400000">
            <a:off x="342900" y="4381500"/>
            <a:ext cx="381000" cy="304800"/>
          </a:xfrm>
          <a:prstGeom prst="actionButtonBeginning">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67611" name="AutoShape 27">
            <a:hlinkClick r:id="" action="ppaction://hlinkshowjump?jump=lastslide" highlightClick="1"/>
          </p:cNvPr>
          <p:cNvSpPr>
            <a:spLocks noChangeArrowheads="1"/>
          </p:cNvSpPr>
          <p:nvPr/>
        </p:nvSpPr>
        <p:spPr bwMode="auto">
          <a:xfrm rot="5400000">
            <a:off x="342900" y="5753100"/>
            <a:ext cx="381000" cy="304800"/>
          </a:xfrm>
          <a:prstGeom prst="actionButtonEnd">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381000" y="152400"/>
            <a:ext cx="8534400" cy="1143000"/>
          </a:xfrm>
        </p:spPr>
        <p:txBody>
          <a:bodyPr/>
          <a:lstStyle/>
          <a:p>
            <a:r>
              <a:rPr lang="en-GB" sz="3600" b="1"/>
              <a:t>Multiplexers: Implementing Functions</a:t>
            </a:r>
          </a:p>
        </p:txBody>
      </p:sp>
      <p:sp>
        <p:nvSpPr>
          <p:cNvPr id="68611" name="Rectangle 3"/>
          <p:cNvSpPr>
            <a:spLocks noGrp="1" noChangeArrowheads="1"/>
          </p:cNvSpPr>
          <p:nvPr>
            <p:ph type="body" idx="1"/>
          </p:nvPr>
        </p:nvSpPr>
        <p:spPr>
          <a:xfrm>
            <a:off x="1143000" y="1295400"/>
            <a:ext cx="7772400" cy="914400"/>
          </a:xfrm>
        </p:spPr>
        <p:txBody>
          <a:bodyPr/>
          <a:lstStyle/>
          <a:p>
            <a:pPr>
              <a:buSzPct val="120000"/>
              <a:buFont typeface="Wingdings" pitchFamily="2" charset="2"/>
              <a:buChar char="§"/>
            </a:pPr>
            <a:r>
              <a:rPr lang="en-GB" sz="2400"/>
              <a:t>Example: Use a 74151A to implement:</a:t>
            </a:r>
          </a:p>
          <a:p>
            <a:pPr>
              <a:buFontTx/>
              <a:buNone/>
            </a:pPr>
            <a:r>
              <a:rPr lang="en-GB" sz="2400"/>
              <a:t>	   f(x</a:t>
            </a:r>
            <a:r>
              <a:rPr lang="en-GB" sz="2400" baseline="-25000"/>
              <a:t>1</a:t>
            </a:r>
            <a:r>
              <a:rPr lang="en-GB" sz="2400"/>
              <a:t>,x</a:t>
            </a:r>
            <a:r>
              <a:rPr lang="en-GB" sz="2400" baseline="-25000"/>
              <a:t>2</a:t>
            </a:r>
            <a:r>
              <a:rPr lang="en-GB" sz="2400"/>
              <a:t>,x</a:t>
            </a:r>
            <a:r>
              <a:rPr lang="en-GB" sz="2400" baseline="-25000"/>
              <a:t>3</a:t>
            </a:r>
            <a:r>
              <a:rPr lang="en-GB" sz="2400"/>
              <a:t>) = </a:t>
            </a:r>
            <a:r>
              <a:rPr lang="en-GB" sz="2400">
                <a:sym typeface="Symbol" pitchFamily="18" charset="2"/>
              </a:rPr>
              <a:t> </a:t>
            </a:r>
            <a:r>
              <a:rPr lang="en-GB" sz="2400"/>
              <a:t>m(0,2,3,5)</a:t>
            </a:r>
          </a:p>
        </p:txBody>
      </p:sp>
      <p:sp>
        <p:nvSpPr>
          <p:cNvPr id="68612" name="Rectangle 4"/>
          <p:cNvSpPr>
            <a:spLocks noChangeArrowheads="1"/>
          </p:cNvSpPr>
          <p:nvPr/>
        </p:nvSpPr>
        <p:spPr bwMode="auto">
          <a:xfrm>
            <a:off x="1371600" y="5181600"/>
            <a:ext cx="4191000" cy="914400"/>
          </a:xfrm>
          <a:prstGeom prst="rect">
            <a:avLst/>
          </a:prstGeom>
          <a:noFill/>
          <a:ln w="9525">
            <a:noFill/>
            <a:miter lim="800000"/>
            <a:headEnd/>
            <a:tailEnd/>
          </a:ln>
          <a:effectLst/>
        </p:spPr>
        <p:txBody>
          <a:bodyPr/>
          <a:lstStyle/>
          <a:p>
            <a:pPr eaLnBrk="0" hangingPunct="0"/>
            <a:r>
              <a:rPr lang="en-GB" sz="1800">
                <a:latin typeface="Arial" pitchFamily="34" charset="0"/>
              </a:rPr>
              <a:t>Realization of f(x</a:t>
            </a:r>
            <a:r>
              <a:rPr lang="en-GB" sz="1800" baseline="-25000">
                <a:latin typeface="Arial" pitchFamily="34" charset="0"/>
              </a:rPr>
              <a:t>1</a:t>
            </a:r>
            <a:r>
              <a:rPr lang="en-GB" sz="1800">
                <a:latin typeface="Arial" pitchFamily="34" charset="0"/>
              </a:rPr>
              <a:t>,x</a:t>
            </a:r>
            <a:r>
              <a:rPr lang="en-GB" sz="1800" baseline="-25000">
                <a:latin typeface="Arial" pitchFamily="34" charset="0"/>
              </a:rPr>
              <a:t>2</a:t>
            </a:r>
            <a:r>
              <a:rPr lang="en-GB" sz="1800">
                <a:latin typeface="Arial" pitchFamily="34" charset="0"/>
              </a:rPr>
              <a:t>,x</a:t>
            </a:r>
            <a:r>
              <a:rPr lang="en-GB" sz="1800" baseline="-25000">
                <a:latin typeface="Arial" pitchFamily="34" charset="0"/>
              </a:rPr>
              <a:t>3</a:t>
            </a:r>
            <a:r>
              <a:rPr lang="en-GB" sz="1800">
                <a:latin typeface="Arial" pitchFamily="34" charset="0"/>
              </a:rPr>
              <a:t>) = </a:t>
            </a:r>
            <a:r>
              <a:rPr lang="en-GB" sz="1800">
                <a:latin typeface="Arial" pitchFamily="34" charset="0"/>
                <a:sym typeface="Symbol" pitchFamily="18" charset="2"/>
              </a:rPr>
              <a:t></a:t>
            </a:r>
            <a:r>
              <a:rPr lang="en-GB" sz="1800">
                <a:latin typeface="Arial" pitchFamily="34" charset="0"/>
              </a:rPr>
              <a:t>m(0,2,3,5).</a:t>
            </a:r>
          </a:p>
          <a:p>
            <a:pPr eaLnBrk="0" hangingPunct="0"/>
            <a:r>
              <a:rPr lang="en-GB" sz="1800">
                <a:latin typeface="Arial" pitchFamily="34" charset="0"/>
              </a:rPr>
              <a:t>(a)Truth table. </a:t>
            </a:r>
          </a:p>
          <a:p>
            <a:pPr eaLnBrk="0" hangingPunct="0"/>
            <a:r>
              <a:rPr lang="en-GB" sz="1800">
                <a:latin typeface="Arial" pitchFamily="34" charset="0"/>
              </a:rPr>
              <a:t>(b)Implementation with 74151A.</a:t>
            </a:r>
            <a:endParaRPr lang="en-GB" sz="1800"/>
          </a:p>
        </p:txBody>
      </p:sp>
      <p:pic>
        <p:nvPicPr>
          <p:cNvPr id="68613" name="Picture 5" descr="l5_htm26"/>
          <p:cNvPicPr>
            <a:picLocks noChangeAspect="1" noChangeArrowheads="1"/>
          </p:cNvPicPr>
          <p:nvPr/>
        </p:nvPicPr>
        <p:blipFill>
          <a:blip r:embed="rId2"/>
          <a:srcRect/>
          <a:stretch>
            <a:fillRect/>
          </a:stretch>
        </p:blipFill>
        <p:spPr bwMode="auto">
          <a:xfrm>
            <a:off x="2895600" y="2286000"/>
            <a:ext cx="2506663" cy="2895600"/>
          </a:xfrm>
          <a:prstGeom prst="rect">
            <a:avLst/>
          </a:prstGeom>
          <a:noFill/>
        </p:spPr>
      </p:pic>
      <p:pic>
        <p:nvPicPr>
          <p:cNvPr id="68614" name="Picture 6" descr="l5_htm101"/>
          <p:cNvPicPr>
            <a:picLocks noChangeAspect="1" noChangeArrowheads="1"/>
          </p:cNvPicPr>
          <p:nvPr/>
        </p:nvPicPr>
        <p:blipFill>
          <a:blip r:embed="rId3"/>
          <a:srcRect/>
          <a:stretch>
            <a:fillRect/>
          </a:stretch>
        </p:blipFill>
        <p:spPr bwMode="auto">
          <a:xfrm>
            <a:off x="5486400" y="1981200"/>
            <a:ext cx="3530600" cy="4191000"/>
          </a:xfrm>
          <a:prstGeom prst="rect">
            <a:avLst/>
          </a:prstGeom>
          <a:noFill/>
        </p:spPr>
      </p:pic>
      <p:sp>
        <p:nvSpPr>
          <p:cNvPr id="68615" name="AutoShape 7">
            <a:hlinkClick r:id="" action="ppaction://hlinkshowjump?jump=previousslide" highlightClick="1"/>
          </p:cNvPr>
          <p:cNvSpPr>
            <a:spLocks noChangeArrowheads="1"/>
          </p:cNvSpPr>
          <p:nvPr/>
        </p:nvSpPr>
        <p:spPr bwMode="auto">
          <a:xfrm rot="5400000">
            <a:off x="342900" y="4838700"/>
            <a:ext cx="381000" cy="304800"/>
          </a:xfrm>
          <a:prstGeom prst="actionButtonBackPrevious">
            <a:avLst/>
          </a:prstGeom>
          <a:gradFill rotWithShape="0">
            <a:gsLst>
              <a:gs pos="0">
                <a:srgbClr val="CC99FF"/>
              </a:gs>
              <a:gs pos="50000">
                <a:srgbClr val="FFFFFF"/>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68616" name="AutoShape 8">
            <a:hlinkClick r:id="" action="ppaction://hlinkshowjump?jump=nextslide" highlightClick="1"/>
          </p:cNvPr>
          <p:cNvSpPr>
            <a:spLocks noChangeArrowheads="1"/>
          </p:cNvSpPr>
          <p:nvPr/>
        </p:nvSpPr>
        <p:spPr bwMode="auto">
          <a:xfrm rot="5400000">
            <a:off x="342900" y="5295900"/>
            <a:ext cx="381000" cy="304800"/>
          </a:xfrm>
          <a:prstGeom prst="actionButtonForwardNext">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68617" name="AutoShape 9">
            <a:hlinkClick r:id="" action="ppaction://hlinkshowjump?jump=firstslide" highlightClick="1"/>
          </p:cNvPr>
          <p:cNvSpPr>
            <a:spLocks noChangeArrowheads="1"/>
          </p:cNvSpPr>
          <p:nvPr/>
        </p:nvSpPr>
        <p:spPr bwMode="auto">
          <a:xfrm rot="5400000">
            <a:off x="342900" y="4381500"/>
            <a:ext cx="381000" cy="304800"/>
          </a:xfrm>
          <a:prstGeom prst="actionButtonBeginning">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68618" name="AutoShape 10">
            <a:hlinkClick r:id="" action="ppaction://hlinkshowjump?jump=lastslide" highlightClick="1"/>
          </p:cNvPr>
          <p:cNvSpPr>
            <a:spLocks noChangeArrowheads="1"/>
          </p:cNvSpPr>
          <p:nvPr/>
        </p:nvSpPr>
        <p:spPr bwMode="auto">
          <a:xfrm rot="5400000">
            <a:off x="342900" y="5753100"/>
            <a:ext cx="381000" cy="304800"/>
          </a:xfrm>
          <a:prstGeom prst="actionButtonEnd">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143000" y="152400"/>
            <a:ext cx="7772400" cy="1143000"/>
          </a:xfrm>
        </p:spPr>
        <p:txBody>
          <a:bodyPr/>
          <a:lstStyle/>
          <a:p>
            <a:r>
              <a:rPr lang="en-GB" sz="3600" b="1"/>
              <a:t>Using Smaller Multiplexers</a:t>
            </a:r>
            <a:endParaRPr lang="en-GB"/>
          </a:p>
        </p:txBody>
      </p:sp>
      <p:sp>
        <p:nvSpPr>
          <p:cNvPr id="69635" name="Rectangle 3"/>
          <p:cNvSpPr>
            <a:spLocks noGrp="1" noChangeArrowheads="1"/>
          </p:cNvSpPr>
          <p:nvPr>
            <p:ph type="body" idx="1"/>
          </p:nvPr>
        </p:nvSpPr>
        <p:spPr>
          <a:xfrm>
            <a:off x="1143000" y="1295400"/>
            <a:ext cx="7696200" cy="4495800"/>
          </a:xfrm>
        </p:spPr>
        <p:txBody>
          <a:bodyPr/>
          <a:lstStyle/>
          <a:p>
            <a:pPr>
              <a:buSzPct val="120000"/>
              <a:buFont typeface="Wingdings" pitchFamily="2" charset="2"/>
              <a:buChar char="§"/>
            </a:pPr>
            <a:r>
              <a:rPr lang="en-GB" sz="2400"/>
              <a:t>Earlier, we saw how a 2</a:t>
            </a:r>
            <a:r>
              <a:rPr lang="en-GB" sz="2400" i="1" baseline="50000"/>
              <a:t>n</a:t>
            </a:r>
            <a:r>
              <a:rPr lang="en-GB" sz="2400"/>
              <a:t>-to-1 multiplexer can be used to implement any Boolean function of </a:t>
            </a:r>
            <a:r>
              <a:rPr lang="en-GB" sz="2400" i="1"/>
              <a:t>n</a:t>
            </a:r>
            <a:r>
              <a:rPr lang="en-GB" sz="2400"/>
              <a:t> (input) variables.</a:t>
            </a:r>
          </a:p>
          <a:p>
            <a:pPr>
              <a:spcBef>
                <a:spcPct val="50000"/>
              </a:spcBef>
              <a:buSzPct val="120000"/>
              <a:buFont typeface="Wingdings" pitchFamily="2" charset="2"/>
              <a:buChar char="§"/>
            </a:pPr>
            <a:r>
              <a:rPr lang="en-GB" sz="2400"/>
              <a:t>However, we can use a </a:t>
            </a:r>
            <a:r>
              <a:rPr lang="en-GB" sz="2400" u="sng"/>
              <a:t>single</a:t>
            </a:r>
            <a:r>
              <a:rPr lang="en-GB" sz="2400"/>
              <a:t> smaller 2</a:t>
            </a:r>
            <a:r>
              <a:rPr lang="en-GB" sz="2400" baseline="40000"/>
              <a:t>(</a:t>
            </a:r>
            <a:r>
              <a:rPr lang="en-GB" sz="2400" i="1" baseline="40000"/>
              <a:t>n</a:t>
            </a:r>
            <a:r>
              <a:rPr lang="en-GB" sz="2400" baseline="40000"/>
              <a:t>-1)</a:t>
            </a:r>
            <a:r>
              <a:rPr lang="en-GB" sz="2400"/>
              <a:t>-to-1 multiplexer to implement any Boolean function of </a:t>
            </a:r>
            <a:r>
              <a:rPr lang="en-GB" sz="2400" i="1"/>
              <a:t>n</a:t>
            </a:r>
            <a:r>
              <a:rPr lang="en-GB" sz="2400"/>
              <a:t> (input) variables.</a:t>
            </a:r>
          </a:p>
          <a:p>
            <a:pPr>
              <a:spcBef>
                <a:spcPct val="50000"/>
              </a:spcBef>
              <a:buSzPct val="120000"/>
              <a:buFont typeface="Wingdings" pitchFamily="2" charset="2"/>
              <a:buChar char="§"/>
            </a:pPr>
            <a:r>
              <a:rPr lang="en-GB" sz="2400"/>
              <a:t>In particular, the earlier function </a:t>
            </a:r>
          </a:p>
          <a:p>
            <a:pPr>
              <a:buFontTx/>
              <a:buNone/>
            </a:pPr>
            <a:r>
              <a:rPr lang="en-GB" sz="2400"/>
              <a:t>			F(A,B,C) = </a:t>
            </a:r>
            <a:r>
              <a:rPr lang="en-GB" sz="2400">
                <a:sym typeface="Symbol" pitchFamily="18" charset="2"/>
              </a:rPr>
              <a:t> m</a:t>
            </a:r>
            <a:r>
              <a:rPr lang="en-GB" sz="2400"/>
              <a:t>(1,3,5,6) </a:t>
            </a:r>
          </a:p>
          <a:p>
            <a:pPr>
              <a:buFontTx/>
              <a:buNone/>
            </a:pPr>
            <a:r>
              <a:rPr lang="en-GB" sz="2400"/>
              <a:t>	can be implemented using a 4-to-1 multiplexer (rather than an 8-to-1 multiplexer).</a:t>
            </a:r>
          </a:p>
        </p:txBody>
      </p:sp>
      <p:sp>
        <p:nvSpPr>
          <p:cNvPr id="69636" name="AutoShape 4">
            <a:hlinkClick r:id="" action="ppaction://hlinkshowjump?jump=previousslide" highlightClick="1"/>
          </p:cNvPr>
          <p:cNvSpPr>
            <a:spLocks noChangeArrowheads="1"/>
          </p:cNvSpPr>
          <p:nvPr/>
        </p:nvSpPr>
        <p:spPr bwMode="auto">
          <a:xfrm rot="5400000">
            <a:off x="342900" y="4838700"/>
            <a:ext cx="381000" cy="304800"/>
          </a:xfrm>
          <a:prstGeom prst="actionButtonBackPrevious">
            <a:avLst/>
          </a:prstGeom>
          <a:gradFill rotWithShape="0">
            <a:gsLst>
              <a:gs pos="0">
                <a:srgbClr val="CC99FF"/>
              </a:gs>
              <a:gs pos="50000">
                <a:srgbClr val="FFFFFF"/>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69637" name="AutoShape 5">
            <a:hlinkClick r:id="" action="ppaction://hlinkshowjump?jump=nextslide" highlightClick="1"/>
          </p:cNvPr>
          <p:cNvSpPr>
            <a:spLocks noChangeArrowheads="1"/>
          </p:cNvSpPr>
          <p:nvPr/>
        </p:nvSpPr>
        <p:spPr bwMode="auto">
          <a:xfrm rot="5400000">
            <a:off x="342900" y="5295900"/>
            <a:ext cx="381000" cy="304800"/>
          </a:xfrm>
          <a:prstGeom prst="actionButtonForwardNext">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69638" name="AutoShape 6">
            <a:hlinkClick r:id="" action="ppaction://hlinkshowjump?jump=firstslide" highlightClick="1"/>
          </p:cNvPr>
          <p:cNvSpPr>
            <a:spLocks noChangeArrowheads="1"/>
          </p:cNvSpPr>
          <p:nvPr/>
        </p:nvSpPr>
        <p:spPr bwMode="auto">
          <a:xfrm rot="5400000">
            <a:off x="342900" y="4381500"/>
            <a:ext cx="381000" cy="304800"/>
          </a:xfrm>
          <a:prstGeom prst="actionButtonBeginning">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69639" name="AutoShape 7">
            <a:hlinkClick r:id="" action="ppaction://hlinkshowjump?jump=lastslide" highlightClick="1"/>
          </p:cNvPr>
          <p:cNvSpPr>
            <a:spLocks noChangeArrowheads="1"/>
          </p:cNvSpPr>
          <p:nvPr/>
        </p:nvSpPr>
        <p:spPr bwMode="auto">
          <a:xfrm rot="5400000">
            <a:off x="342900" y="5753100"/>
            <a:ext cx="381000" cy="304800"/>
          </a:xfrm>
          <a:prstGeom prst="actionButtonEnd">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43000" y="152400"/>
            <a:ext cx="7772400" cy="1143000"/>
          </a:xfrm>
        </p:spPr>
        <p:txBody>
          <a:bodyPr/>
          <a:lstStyle/>
          <a:p>
            <a:r>
              <a:rPr lang="en-GB" sz="3600" b="1"/>
              <a:t>Using Smaller Multiplexers</a:t>
            </a:r>
            <a:endParaRPr lang="en-GB" sz="4000"/>
          </a:p>
        </p:txBody>
      </p:sp>
      <p:sp>
        <p:nvSpPr>
          <p:cNvPr id="70659" name="Rectangle 3"/>
          <p:cNvSpPr>
            <a:spLocks noGrp="1" noChangeArrowheads="1"/>
          </p:cNvSpPr>
          <p:nvPr>
            <p:ph type="body" idx="1"/>
          </p:nvPr>
        </p:nvSpPr>
        <p:spPr>
          <a:xfrm>
            <a:off x="1143000" y="4876800"/>
            <a:ext cx="7543800" cy="1295400"/>
          </a:xfrm>
        </p:spPr>
        <p:txBody>
          <a:bodyPr/>
          <a:lstStyle/>
          <a:p>
            <a:pPr>
              <a:buSzPct val="120000"/>
              <a:buFont typeface="Wingdings" pitchFamily="2" charset="2"/>
              <a:buChar char="§"/>
            </a:pPr>
            <a:r>
              <a:rPr lang="en-GB" sz="2400"/>
              <a:t>Note: Two of the variables, A, B, are applied as selection lines of the multiplexer, while the inputs of the multiplexer contain 1, C, 0 and C'. </a:t>
            </a:r>
          </a:p>
        </p:txBody>
      </p:sp>
      <p:grpSp>
        <p:nvGrpSpPr>
          <p:cNvPr id="2" name="Group 4"/>
          <p:cNvGrpSpPr>
            <a:grpSpLocks/>
          </p:cNvGrpSpPr>
          <p:nvPr/>
        </p:nvGrpSpPr>
        <p:grpSpPr bwMode="auto">
          <a:xfrm>
            <a:off x="1905000" y="2514600"/>
            <a:ext cx="1989138" cy="2130425"/>
            <a:chOff x="1200" y="1584"/>
            <a:chExt cx="1253" cy="1342"/>
          </a:xfrm>
        </p:grpSpPr>
        <p:sp>
          <p:nvSpPr>
            <p:cNvPr id="70661" name="Text Box 5"/>
            <p:cNvSpPr txBox="1">
              <a:spLocks noChangeArrowheads="1"/>
            </p:cNvSpPr>
            <p:nvPr/>
          </p:nvSpPr>
          <p:spPr bwMode="auto">
            <a:xfrm>
              <a:off x="1728" y="2016"/>
              <a:ext cx="43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mux</a:t>
              </a:r>
              <a:endParaRPr lang="en-GB" sz="2000">
                <a:latin typeface="Arial" pitchFamily="34" charset="0"/>
              </a:endParaRPr>
            </a:p>
          </p:txBody>
        </p:sp>
        <p:sp>
          <p:nvSpPr>
            <p:cNvPr id="70662" name="Line 6"/>
            <p:cNvSpPr>
              <a:spLocks noChangeShapeType="1"/>
            </p:cNvSpPr>
            <p:nvPr/>
          </p:nvSpPr>
          <p:spPr bwMode="auto">
            <a:xfrm>
              <a:off x="2165" y="2146"/>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63" name="Line 7"/>
            <p:cNvSpPr>
              <a:spLocks noChangeShapeType="1"/>
            </p:cNvSpPr>
            <p:nvPr/>
          </p:nvSpPr>
          <p:spPr bwMode="auto">
            <a:xfrm>
              <a:off x="1344" y="1944"/>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64" name="Line 8"/>
            <p:cNvSpPr>
              <a:spLocks noChangeShapeType="1"/>
            </p:cNvSpPr>
            <p:nvPr/>
          </p:nvSpPr>
          <p:spPr bwMode="auto">
            <a:xfrm>
              <a:off x="1344" y="168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65" name="Line 9"/>
            <p:cNvSpPr>
              <a:spLocks noChangeShapeType="1"/>
            </p:cNvSpPr>
            <p:nvPr/>
          </p:nvSpPr>
          <p:spPr bwMode="auto">
            <a:xfrm flipV="1">
              <a:off x="1776" y="2544"/>
              <a:ext cx="0" cy="192"/>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66" name="Line 10"/>
            <p:cNvSpPr>
              <a:spLocks noChangeShapeType="1"/>
            </p:cNvSpPr>
            <p:nvPr/>
          </p:nvSpPr>
          <p:spPr bwMode="auto">
            <a:xfrm>
              <a:off x="1344" y="1818"/>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67" name="Line 11"/>
            <p:cNvSpPr>
              <a:spLocks noChangeShapeType="1"/>
            </p:cNvSpPr>
            <p:nvPr/>
          </p:nvSpPr>
          <p:spPr bwMode="auto">
            <a:xfrm>
              <a:off x="1344" y="2352"/>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68" name="AutoShape 12"/>
            <p:cNvSpPr>
              <a:spLocks noChangeArrowheads="1"/>
            </p:cNvSpPr>
            <p:nvPr/>
          </p:nvSpPr>
          <p:spPr bwMode="auto">
            <a:xfrm rot="5400000">
              <a:off x="1344" y="1872"/>
              <a:ext cx="1104" cy="52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70669" name="Line 13"/>
            <p:cNvSpPr>
              <a:spLocks noChangeShapeType="1"/>
            </p:cNvSpPr>
            <p:nvPr/>
          </p:nvSpPr>
          <p:spPr bwMode="auto">
            <a:xfrm flipV="1">
              <a:off x="1920" y="2400"/>
              <a:ext cx="0" cy="336"/>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70" name="Text Box 14"/>
            <p:cNvSpPr txBox="1">
              <a:spLocks noChangeArrowheads="1"/>
            </p:cNvSpPr>
            <p:nvPr/>
          </p:nvSpPr>
          <p:spPr bwMode="auto">
            <a:xfrm>
              <a:off x="1660" y="2714"/>
              <a:ext cx="576"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A  B  C</a:t>
              </a:r>
              <a:endParaRPr lang="en-GB" sz="2000">
                <a:latin typeface="Arial" pitchFamily="34" charset="0"/>
              </a:endParaRPr>
            </a:p>
          </p:txBody>
        </p:sp>
        <p:sp>
          <p:nvSpPr>
            <p:cNvPr id="70671" name="Text Box 15"/>
            <p:cNvSpPr txBox="1">
              <a:spLocks noChangeArrowheads="1"/>
            </p:cNvSpPr>
            <p:nvPr/>
          </p:nvSpPr>
          <p:spPr bwMode="auto">
            <a:xfrm>
              <a:off x="1584" y="1584"/>
              <a:ext cx="240" cy="1130"/>
            </a:xfrm>
            <a:prstGeom prst="rect">
              <a:avLst/>
            </a:prstGeom>
            <a:noFill/>
            <a:ln w="9525">
              <a:noFill/>
              <a:miter lim="800000"/>
              <a:headEnd/>
              <a:tailEnd/>
            </a:ln>
            <a:effectLst/>
          </p:spPr>
          <p:txBody>
            <a:bodyPr>
              <a:spAutoFit/>
            </a:bodyPr>
            <a:lstStyle/>
            <a:p>
              <a:pPr eaLnBrk="0" hangingPunct="0"/>
              <a:r>
                <a:rPr lang="en-GB" sz="1400">
                  <a:latin typeface="Arial" pitchFamily="34" charset="0"/>
                </a:rPr>
                <a:t>0</a:t>
              </a:r>
            </a:p>
            <a:p>
              <a:pPr eaLnBrk="0" hangingPunct="0"/>
              <a:r>
                <a:rPr lang="en-GB" sz="1400">
                  <a:latin typeface="Arial" pitchFamily="34" charset="0"/>
                </a:rPr>
                <a:t>1</a:t>
              </a:r>
            </a:p>
            <a:p>
              <a:pPr eaLnBrk="0" hangingPunct="0"/>
              <a:r>
                <a:rPr lang="en-GB" sz="1400">
                  <a:latin typeface="Arial" pitchFamily="34" charset="0"/>
                </a:rPr>
                <a:t>2</a:t>
              </a:r>
            </a:p>
            <a:p>
              <a:pPr eaLnBrk="0" hangingPunct="0"/>
              <a:r>
                <a:rPr lang="en-GB" sz="1400">
                  <a:latin typeface="Arial" pitchFamily="34" charset="0"/>
                </a:rPr>
                <a:t>3</a:t>
              </a:r>
            </a:p>
            <a:p>
              <a:pPr eaLnBrk="0" hangingPunct="0"/>
              <a:r>
                <a:rPr lang="en-GB" sz="1400">
                  <a:latin typeface="Arial" pitchFamily="34" charset="0"/>
                </a:rPr>
                <a:t>4</a:t>
              </a:r>
            </a:p>
            <a:p>
              <a:pPr eaLnBrk="0" hangingPunct="0"/>
              <a:r>
                <a:rPr lang="en-GB" sz="1400">
                  <a:latin typeface="Arial" pitchFamily="34" charset="0"/>
                </a:rPr>
                <a:t>5</a:t>
              </a:r>
            </a:p>
            <a:p>
              <a:pPr eaLnBrk="0" hangingPunct="0"/>
              <a:r>
                <a:rPr lang="en-GB" sz="1400">
                  <a:latin typeface="Arial" pitchFamily="34" charset="0"/>
                </a:rPr>
                <a:t>6</a:t>
              </a:r>
            </a:p>
            <a:p>
              <a:pPr eaLnBrk="0" hangingPunct="0"/>
              <a:r>
                <a:rPr lang="en-GB" sz="1400">
                  <a:latin typeface="Arial" pitchFamily="34" charset="0"/>
                </a:rPr>
                <a:t>7</a:t>
              </a:r>
              <a:endParaRPr lang="en-GB" sz="1600">
                <a:latin typeface="Arial" pitchFamily="34" charset="0"/>
              </a:endParaRPr>
            </a:p>
          </p:txBody>
        </p:sp>
        <p:sp>
          <p:nvSpPr>
            <p:cNvPr id="70672" name="Line 16"/>
            <p:cNvSpPr>
              <a:spLocks noChangeShapeType="1"/>
            </p:cNvSpPr>
            <p:nvPr/>
          </p:nvSpPr>
          <p:spPr bwMode="auto">
            <a:xfrm>
              <a:off x="1344" y="249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73" name="Line 17"/>
            <p:cNvSpPr>
              <a:spLocks noChangeShapeType="1"/>
            </p:cNvSpPr>
            <p:nvPr/>
          </p:nvSpPr>
          <p:spPr bwMode="auto">
            <a:xfrm>
              <a:off x="1344" y="222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74" name="Line 18"/>
            <p:cNvSpPr>
              <a:spLocks noChangeShapeType="1"/>
            </p:cNvSpPr>
            <p:nvPr/>
          </p:nvSpPr>
          <p:spPr bwMode="auto">
            <a:xfrm>
              <a:off x="1344" y="2622"/>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75" name="Line 19"/>
            <p:cNvSpPr>
              <a:spLocks noChangeShapeType="1"/>
            </p:cNvSpPr>
            <p:nvPr/>
          </p:nvSpPr>
          <p:spPr bwMode="auto">
            <a:xfrm>
              <a:off x="1344" y="2082"/>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76" name="Text Box 20"/>
            <p:cNvSpPr txBox="1">
              <a:spLocks noChangeArrowheads="1"/>
            </p:cNvSpPr>
            <p:nvPr/>
          </p:nvSpPr>
          <p:spPr bwMode="auto">
            <a:xfrm>
              <a:off x="1200" y="1584"/>
              <a:ext cx="240" cy="1130"/>
            </a:xfrm>
            <a:prstGeom prst="rect">
              <a:avLst/>
            </a:prstGeom>
            <a:noFill/>
            <a:ln w="9525">
              <a:noFill/>
              <a:miter lim="800000"/>
              <a:headEnd/>
              <a:tailEnd/>
            </a:ln>
            <a:effectLst/>
          </p:spPr>
          <p:txBody>
            <a:bodyPr>
              <a:spAutoFit/>
            </a:bodyPr>
            <a:lstStyle/>
            <a:p>
              <a:pPr eaLnBrk="0" hangingPunct="0"/>
              <a:r>
                <a:rPr lang="en-GB" sz="1400" b="1">
                  <a:latin typeface="Arial" pitchFamily="34" charset="0"/>
                </a:rPr>
                <a:t>1</a:t>
              </a:r>
            </a:p>
            <a:p>
              <a:pPr eaLnBrk="0" hangingPunct="0"/>
              <a:r>
                <a:rPr lang="en-GB" sz="1400" b="1">
                  <a:latin typeface="Arial" pitchFamily="34" charset="0"/>
                </a:rPr>
                <a:t>1</a:t>
              </a:r>
            </a:p>
            <a:p>
              <a:pPr eaLnBrk="0" hangingPunct="0"/>
              <a:r>
                <a:rPr lang="en-GB" sz="1400" b="1">
                  <a:latin typeface="Arial" pitchFamily="34" charset="0"/>
                </a:rPr>
                <a:t>0</a:t>
              </a:r>
            </a:p>
            <a:p>
              <a:pPr eaLnBrk="0" hangingPunct="0"/>
              <a:r>
                <a:rPr lang="en-GB" sz="1400" b="1">
                  <a:latin typeface="Arial" pitchFamily="34" charset="0"/>
                </a:rPr>
                <a:t>1</a:t>
              </a:r>
            </a:p>
            <a:p>
              <a:pPr eaLnBrk="0" hangingPunct="0"/>
              <a:r>
                <a:rPr lang="en-GB" sz="1400" b="1">
                  <a:latin typeface="Arial" pitchFamily="34" charset="0"/>
                </a:rPr>
                <a:t>0</a:t>
              </a:r>
            </a:p>
            <a:p>
              <a:pPr eaLnBrk="0" hangingPunct="0"/>
              <a:r>
                <a:rPr lang="en-GB" sz="1400" b="1">
                  <a:latin typeface="Arial" pitchFamily="34" charset="0"/>
                </a:rPr>
                <a:t>0</a:t>
              </a:r>
            </a:p>
            <a:p>
              <a:pPr eaLnBrk="0" hangingPunct="0"/>
              <a:r>
                <a:rPr lang="en-GB" sz="1400" b="1">
                  <a:latin typeface="Arial" pitchFamily="34" charset="0"/>
                </a:rPr>
                <a:t>1</a:t>
              </a:r>
            </a:p>
            <a:p>
              <a:pPr eaLnBrk="0" hangingPunct="0"/>
              <a:r>
                <a:rPr lang="en-GB" sz="1400" b="1">
                  <a:latin typeface="Arial" pitchFamily="34" charset="0"/>
                </a:rPr>
                <a:t>0</a:t>
              </a:r>
              <a:endParaRPr lang="en-GB" sz="1600">
                <a:latin typeface="Arial" pitchFamily="34" charset="0"/>
              </a:endParaRPr>
            </a:p>
          </p:txBody>
        </p:sp>
        <p:sp>
          <p:nvSpPr>
            <p:cNvPr id="70677" name="Rectangle 21"/>
            <p:cNvSpPr>
              <a:spLocks noChangeArrowheads="1"/>
            </p:cNvSpPr>
            <p:nvPr/>
          </p:nvSpPr>
          <p:spPr bwMode="auto">
            <a:xfrm>
              <a:off x="2208" y="1920"/>
              <a:ext cx="234" cy="250"/>
            </a:xfrm>
            <a:prstGeom prst="rect">
              <a:avLst/>
            </a:prstGeom>
            <a:noFill/>
            <a:ln w="9525">
              <a:noFill/>
              <a:miter lim="800000"/>
              <a:headEnd/>
              <a:tailEnd/>
            </a:ln>
            <a:effectLst/>
          </p:spPr>
          <p:txBody>
            <a:bodyPr wrap="none">
              <a:spAutoFit/>
            </a:bodyPr>
            <a:lstStyle/>
            <a:p>
              <a:pPr eaLnBrk="0" hangingPunct="0">
                <a:buFont typeface="ZapfDingbats" pitchFamily="82" charset="2"/>
                <a:buNone/>
              </a:pPr>
              <a:r>
                <a:rPr lang="en-GB" sz="2000"/>
                <a:t> </a:t>
              </a:r>
              <a:r>
                <a:rPr lang="en-GB" sz="1600">
                  <a:latin typeface="Arial" pitchFamily="34" charset="0"/>
                </a:rPr>
                <a:t>F</a:t>
              </a:r>
            </a:p>
          </p:txBody>
        </p:sp>
        <p:sp>
          <p:nvSpPr>
            <p:cNvPr id="70678" name="Line 22"/>
            <p:cNvSpPr>
              <a:spLocks noChangeShapeType="1"/>
            </p:cNvSpPr>
            <p:nvPr/>
          </p:nvSpPr>
          <p:spPr bwMode="auto">
            <a:xfrm flipV="1">
              <a:off x="2064" y="2256"/>
              <a:ext cx="0" cy="480"/>
            </a:xfrm>
            <a:prstGeom prst="line">
              <a:avLst/>
            </a:prstGeom>
            <a:noFill/>
            <a:ln w="15875">
              <a:solidFill>
                <a:schemeClr val="tx1"/>
              </a:solidFill>
              <a:round/>
              <a:headEnd/>
              <a:tailEnd type="triangle" w="med" len="med"/>
            </a:ln>
            <a:effectLst/>
          </p:spPr>
          <p:txBody>
            <a:bodyPr wrap="none" anchor="ctr"/>
            <a:lstStyle/>
            <a:p>
              <a:endParaRPr lang="en-US"/>
            </a:p>
          </p:txBody>
        </p:sp>
      </p:grpSp>
      <p:grpSp>
        <p:nvGrpSpPr>
          <p:cNvPr id="3" name="Group 23"/>
          <p:cNvGrpSpPr>
            <a:grpSpLocks/>
          </p:cNvGrpSpPr>
          <p:nvPr/>
        </p:nvGrpSpPr>
        <p:grpSpPr bwMode="auto">
          <a:xfrm>
            <a:off x="5029200" y="2819400"/>
            <a:ext cx="2141538" cy="1860550"/>
            <a:chOff x="3072" y="1440"/>
            <a:chExt cx="1349" cy="1172"/>
          </a:xfrm>
        </p:grpSpPr>
        <p:sp>
          <p:nvSpPr>
            <p:cNvPr id="70680" name="Text Box 24"/>
            <p:cNvSpPr txBox="1">
              <a:spLocks noChangeArrowheads="1"/>
            </p:cNvSpPr>
            <p:nvPr/>
          </p:nvSpPr>
          <p:spPr bwMode="auto">
            <a:xfrm>
              <a:off x="3696" y="1776"/>
              <a:ext cx="43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mux</a:t>
              </a:r>
              <a:endParaRPr lang="en-GB" sz="2000">
                <a:latin typeface="Arial" pitchFamily="34" charset="0"/>
              </a:endParaRPr>
            </a:p>
          </p:txBody>
        </p:sp>
        <p:sp>
          <p:nvSpPr>
            <p:cNvPr id="70681" name="Line 25"/>
            <p:cNvSpPr>
              <a:spLocks noChangeShapeType="1"/>
            </p:cNvSpPr>
            <p:nvPr/>
          </p:nvSpPr>
          <p:spPr bwMode="auto">
            <a:xfrm>
              <a:off x="4133" y="1901"/>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82" name="Line 26"/>
            <p:cNvSpPr>
              <a:spLocks noChangeShapeType="1"/>
            </p:cNvSpPr>
            <p:nvPr/>
          </p:nvSpPr>
          <p:spPr bwMode="auto">
            <a:xfrm>
              <a:off x="3312" y="1776"/>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83" name="Line 27"/>
            <p:cNvSpPr>
              <a:spLocks noChangeShapeType="1"/>
            </p:cNvSpPr>
            <p:nvPr/>
          </p:nvSpPr>
          <p:spPr bwMode="auto">
            <a:xfrm flipV="1">
              <a:off x="3792" y="2208"/>
              <a:ext cx="0" cy="192"/>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84" name="Line 28"/>
            <p:cNvSpPr>
              <a:spLocks noChangeShapeType="1"/>
            </p:cNvSpPr>
            <p:nvPr/>
          </p:nvSpPr>
          <p:spPr bwMode="auto">
            <a:xfrm>
              <a:off x="3312" y="1584"/>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85" name="Line 29"/>
            <p:cNvSpPr>
              <a:spLocks noChangeShapeType="1"/>
            </p:cNvSpPr>
            <p:nvPr/>
          </p:nvSpPr>
          <p:spPr bwMode="auto">
            <a:xfrm>
              <a:off x="3312" y="216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86" name="AutoShape 30"/>
            <p:cNvSpPr>
              <a:spLocks noChangeArrowheads="1"/>
            </p:cNvSpPr>
            <p:nvPr/>
          </p:nvSpPr>
          <p:spPr bwMode="auto">
            <a:xfrm rot="5400000">
              <a:off x="3408" y="1632"/>
              <a:ext cx="912" cy="52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70687" name="Line 31"/>
            <p:cNvSpPr>
              <a:spLocks noChangeShapeType="1"/>
            </p:cNvSpPr>
            <p:nvPr/>
          </p:nvSpPr>
          <p:spPr bwMode="auto">
            <a:xfrm flipV="1">
              <a:off x="3936" y="2064"/>
              <a:ext cx="0" cy="336"/>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88" name="Text Box 32"/>
            <p:cNvSpPr txBox="1">
              <a:spLocks noChangeArrowheads="1"/>
            </p:cNvSpPr>
            <p:nvPr/>
          </p:nvSpPr>
          <p:spPr bwMode="auto">
            <a:xfrm>
              <a:off x="3696" y="2400"/>
              <a:ext cx="43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A  B</a:t>
              </a:r>
              <a:endParaRPr lang="en-GB" sz="2000">
                <a:latin typeface="Arial" pitchFamily="34" charset="0"/>
              </a:endParaRPr>
            </a:p>
          </p:txBody>
        </p:sp>
        <p:sp>
          <p:nvSpPr>
            <p:cNvPr id="70689" name="Text Box 33"/>
            <p:cNvSpPr txBox="1">
              <a:spLocks noChangeArrowheads="1"/>
            </p:cNvSpPr>
            <p:nvPr/>
          </p:nvSpPr>
          <p:spPr bwMode="auto">
            <a:xfrm>
              <a:off x="3580" y="1503"/>
              <a:ext cx="240" cy="756"/>
            </a:xfrm>
            <a:prstGeom prst="rect">
              <a:avLst/>
            </a:prstGeom>
            <a:noFill/>
            <a:ln w="9525">
              <a:noFill/>
              <a:miter lim="800000"/>
              <a:headEnd/>
              <a:tailEnd/>
            </a:ln>
            <a:effectLst/>
          </p:spPr>
          <p:txBody>
            <a:bodyPr>
              <a:spAutoFit/>
            </a:bodyPr>
            <a:lstStyle/>
            <a:p>
              <a:pPr eaLnBrk="0" hangingPunct="0">
                <a:spcBef>
                  <a:spcPct val="40000"/>
                </a:spcBef>
              </a:pPr>
              <a:r>
                <a:rPr lang="en-GB" sz="1400">
                  <a:latin typeface="Arial" pitchFamily="34" charset="0"/>
                </a:rPr>
                <a:t>0</a:t>
              </a:r>
            </a:p>
            <a:p>
              <a:pPr eaLnBrk="0" hangingPunct="0">
                <a:spcBef>
                  <a:spcPct val="40000"/>
                </a:spcBef>
              </a:pPr>
              <a:r>
                <a:rPr lang="en-GB" sz="1400">
                  <a:latin typeface="Arial" pitchFamily="34" charset="0"/>
                </a:rPr>
                <a:t>1</a:t>
              </a:r>
            </a:p>
            <a:p>
              <a:pPr eaLnBrk="0" hangingPunct="0">
                <a:spcBef>
                  <a:spcPct val="40000"/>
                </a:spcBef>
              </a:pPr>
              <a:r>
                <a:rPr lang="en-GB" sz="1400">
                  <a:latin typeface="Arial" pitchFamily="34" charset="0"/>
                </a:rPr>
                <a:t>2</a:t>
              </a:r>
            </a:p>
            <a:p>
              <a:pPr eaLnBrk="0" hangingPunct="0">
                <a:spcBef>
                  <a:spcPct val="40000"/>
                </a:spcBef>
              </a:pPr>
              <a:r>
                <a:rPr lang="en-GB" sz="1400">
                  <a:latin typeface="Arial" pitchFamily="34" charset="0"/>
                </a:rPr>
                <a:t>3</a:t>
              </a:r>
            </a:p>
          </p:txBody>
        </p:sp>
        <p:sp>
          <p:nvSpPr>
            <p:cNvPr id="70690" name="Line 34"/>
            <p:cNvSpPr>
              <a:spLocks noChangeShapeType="1"/>
            </p:cNvSpPr>
            <p:nvPr/>
          </p:nvSpPr>
          <p:spPr bwMode="auto">
            <a:xfrm>
              <a:off x="3312" y="1968"/>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0691" name="Text Box 35"/>
            <p:cNvSpPr txBox="1">
              <a:spLocks noChangeArrowheads="1"/>
            </p:cNvSpPr>
            <p:nvPr/>
          </p:nvSpPr>
          <p:spPr bwMode="auto">
            <a:xfrm>
              <a:off x="3072" y="1488"/>
              <a:ext cx="288" cy="767"/>
            </a:xfrm>
            <a:prstGeom prst="rect">
              <a:avLst/>
            </a:prstGeom>
            <a:noFill/>
            <a:ln w="9525">
              <a:noFill/>
              <a:miter lim="800000"/>
              <a:headEnd/>
              <a:tailEnd/>
            </a:ln>
            <a:effectLst/>
          </p:spPr>
          <p:txBody>
            <a:bodyPr>
              <a:spAutoFit/>
            </a:bodyPr>
            <a:lstStyle/>
            <a:p>
              <a:pPr eaLnBrk="0" hangingPunct="0">
                <a:spcBef>
                  <a:spcPct val="20000"/>
                </a:spcBef>
              </a:pPr>
              <a:r>
                <a:rPr lang="en-GB" sz="1600">
                  <a:latin typeface="Arial" pitchFamily="34" charset="0"/>
                </a:rPr>
                <a:t>1</a:t>
              </a:r>
            </a:p>
            <a:p>
              <a:pPr eaLnBrk="0" hangingPunct="0">
                <a:spcBef>
                  <a:spcPct val="20000"/>
                </a:spcBef>
              </a:pPr>
              <a:r>
                <a:rPr lang="en-GB" sz="1600">
                  <a:latin typeface="Arial" pitchFamily="34" charset="0"/>
                </a:rPr>
                <a:t>C</a:t>
              </a:r>
            </a:p>
            <a:p>
              <a:pPr eaLnBrk="0" hangingPunct="0">
                <a:spcBef>
                  <a:spcPct val="20000"/>
                </a:spcBef>
              </a:pPr>
              <a:r>
                <a:rPr lang="en-GB" sz="1600">
                  <a:latin typeface="Arial" pitchFamily="34" charset="0"/>
                </a:rPr>
                <a:t>0</a:t>
              </a:r>
            </a:p>
            <a:p>
              <a:pPr eaLnBrk="0" hangingPunct="0">
                <a:spcBef>
                  <a:spcPct val="20000"/>
                </a:spcBef>
              </a:pPr>
              <a:r>
                <a:rPr lang="en-GB" sz="1600">
                  <a:latin typeface="Arial" pitchFamily="34" charset="0"/>
                </a:rPr>
                <a:t>C'</a:t>
              </a:r>
              <a:endParaRPr lang="en-GB" sz="1800"/>
            </a:p>
          </p:txBody>
        </p:sp>
        <p:sp>
          <p:nvSpPr>
            <p:cNvPr id="70692" name="Rectangle 36"/>
            <p:cNvSpPr>
              <a:spLocks noChangeArrowheads="1"/>
            </p:cNvSpPr>
            <p:nvPr/>
          </p:nvSpPr>
          <p:spPr bwMode="auto">
            <a:xfrm>
              <a:off x="4176" y="1680"/>
              <a:ext cx="234" cy="250"/>
            </a:xfrm>
            <a:prstGeom prst="rect">
              <a:avLst/>
            </a:prstGeom>
            <a:noFill/>
            <a:ln w="9525">
              <a:noFill/>
              <a:miter lim="800000"/>
              <a:headEnd/>
              <a:tailEnd/>
            </a:ln>
            <a:effectLst/>
          </p:spPr>
          <p:txBody>
            <a:bodyPr wrap="none">
              <a:spAutoFit/>
            </a:bodyPr>
            <a:lstStyle/>
            <a:p>
              <a:pPr eaLnBrk="0" hangingPunct="0">
                <a:buFont typeface="ZapfDingbats" pitchFamily="82" charset="2"/>
                <a:buNone/>
              </a:pPr>
              <a:r>
                <a:rPr lang="en-GB" sz="2000"/>
                <a:t> </a:t>
              </a:r>
              <a:r>
                <a:rPr lang="en-GB" sz="1600">
                  <a:latin typeface="Arial" pitchFamily="34" charset="0"/>
                </a:rPr>
                <a:t>F</a:t>
              </a:r>
            </a:p>
          </p:txBody>
        </p:sp>
      </p:grpSp>
      <p:sp>
        <p:nvSpPr>
          <p:cNvPr id="70693" name="AutoShape 37">
            <a:hlinkClick r:id="" action="ppaction://hlinkshowjump?jump=previousslide" highlightClick="1"/>
          </p:cNvPr>
          <p:cNvSpPr>
            <a:spLocks noChangeArrowheads="1"/>
          </p:cNvSpPr>
          <p:nvPr/>
        </p:nvSpPr>
        <p:spPr bwMode="auto">
          <a:xfrm rot="5400000">
            <a:off x="342900" y="4838700"/>
            <a:ext cx="381000" cy="304800"/>
          </a:xfrm>
          <a:prstGeom prst="actionButtonBackPrevious">
            <a:avLst/>
          </a:prstGeom>
          <a:gradFill rotWithShape="0">
            <a:gsLst>
              <a:gs pos="0">
                <a:srgbClr val="CC99FF"/>
              </a:gs>
              <a:gs pos="50000">
                <a:srgbClr val="FFFFFF"/>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0694" name="AutoShape 38">
            <a:hlinkClick r:id="" action="ppaction://hlinkshowjump?jump=nextslide" highlightClick="1"/>
          </p:cNvPr>
          <p:cNvSpPr>
            <a:spLocks noChangeArrowheads="1"/>
          </p:cNvSpPr>
          <p:nvPr/>
        </p:nvSpPr>
        <p:spPr bwMode="auto">
          <a:xfrm rot="5400000">
            <a:off x="342900" y="5295900"/>
            <a:ext cx="381000" cy="304800"/>
          </a:xfrm>
          <a:prstGeom prst="actionButtonForwardNext">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0695" name="AutoShape 39">
            <a:hlinkClick r:id="" action="ppaction://hlinkshowjump?jump=firstslide" highlightClick="1"/>
          </p:cNvPr>
          <p:cNvSpPr>
            <a:spLocks noChangeArrowheads="1"/>
          </p:cNvSpPr>
          <p:nvPr/>
        </p:nvSpPr>
        <p:spPr bwMode="auto">
          <a:xfrm rot="5400000">
            <a:off x="342900" y="4381500"/>
            <a:ext cx="381000" cy="304800"/>
          </a:xfrm>
          <a:prstGeom prst="actionButtonBeginning">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0696" name="AutoShape 40">
            <a:hlinkClick r:id="" action="ppaction://hlinkshowjump?jump=lastslide" highlightClick="1"/>
          </p:cNvPr>
          <p:cNvSpPr>
            <a:spLocks noChangeArrowheads="1"/>
          </p:cNvSpPr>
          <p:nvPr/>
        </p:nvSpPr>
        <p:spPr bwMode="auto">
          <a:xfrm rot="5400000">
            <a:off x="342900" y="5753100"/>
            <a:ext cx="381000" cy="304800"/>
          </a:xfrm>
          <a:prstGeom prst="actionButtonEnd">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0697" name="Rectangle 41"/>
          <p:cNvSpPr>
            <a:spLocks noChangeArrowheads="1"/>
          </p:cNvSpPr>
          <p:nvPr/>
        </p:nvSpPr>
        <p:spPr bwMode="auto">
          <a:xfrm>
            <a:off x="1066800" y="1295400"/>
            <a:ext cx="7543800" cy="990600"/>
          </a:xfrm>
          <a:prstGeom prst="rect">
            <a:avLst/>
          </a:prstGeom>
          <a:noFill/>
          <a:ln w="9525">
            <a:noFill/>
            <a:miter lim="800000"/>
            <a:headEnd/>
            <a:tailEnd/>
          </a:ln>
        </p:spPr>
        <p:txBody>
          <a:bodyPr/>
          <a:lstStyle/>
          <a:p>
            <a:pPr eaLnBrk="0" hangingPunct="0">
              <a:buSzPct val="120000"/>
              <a:buFont typeface="Wingdings" pitchFamily="2" charset="2"/>
              <a:buNone/>
            </a:pPr>
            <a:r>
              <a:rPr lang="en-GB"/>
              <a:t>Let’s look at this example:</a:t>
            </a:r>
          </a:p>
          <a:p>
            <a:pPr eaLnBrk="0" hangingPunct="0"/>
            <a:r>
              <a:rPr lang="en-GB"/>
              <a:t>	 </a:t>
            </a:r>
            <a:r>
              <a:rPr lang="en-GB" sz="2000"/>
              <a:t>F(A,B,C)  = </a:t>
            </a:r>
            <a:r>
              <a:rPr lang="en-GB" sz="2000" b="1">
                <a:latin typeface="Symbol" pitchFamily="18" charset="2"/>
              </a:rPr>
              <a:t>S</a:t>
            </a:r>
            <a:r>
              <a:rPr lang="en-GB" sz="2000"/>
              <a:t> m(0,1,3,6) = A’B’C’ + A’B’C + A’BC + ABC’</a:t>
            </a:r>
          </a:p>
        </p:txBody>
      </p:sp>
      <p:sp>
        <p:nvSpPr>
          <p:cNvPr id="70698" name="AutoShape 42"/>
          <p:cNvSpPr>
            <a:spLocks/>
          </p:cNvSpPr>
          <p:nvPr/>
        </p:nvSpPr>
        <p:spPr bwMode="auto">
          <a:xfrm rot="-5400000">
            <a:off x="6705600" y="1295400"/>
            <a:ext cx="152400" cy="1676400"/>
          </a:xfrm>
          <a:prstGeom prst="leftBrace">
            <a:avLst>
              <a:gd name="adj1" fmla="val 91667"/>
              <a:gd name="adj2" fmla="val 50000"/>
            </a:avLst>
          </a:prstGeom>
          <a:noFill/>
          <a:ln w="9525">
            <a:solidFill>
              <a:schemeClr val="tx1"/>
            </a:solidFill>
            <a:round/>
            <a:headEnd/>
            <a:tailEnd/>
          </a:ln>
          <a:effectLst/>
        </p:spPr>
        <p:txBody>
          <a:bodyPr wrap="none" anchor="ctr"/>
          <a:lstStyle/>
          <a:p>
            <a:endParaRPr lang="en-US"/>
          </a:p>
        </p:txBody>
      </p:sp>
      <p:sp>
        <p:nvSpPr>
          <p:cNvPr id="70699" name="Text Box 43"/>
          <p:cNvSpPr txBox="1">
            <a:spLocks noChangeArrowheads="1"/>
          </p:cNvSpPr>
          <p:nvPr/>
        </p:nvSpPr>
        <p:spPr bwMode="auto">
          <a:xfrm>
            <a:off x="6629400" y="2286000"/>
            <a:ext cx="685800" cy="396875"/>
          </a:xfrm>
          <a:prstGeom prst="rect">
            <a:avLst/>
          </a:prstGeom>
          <a:noFill/>
          <a:ln w="9525">
            <a:noFill/>
            <a:miter lim="800000"/>
            <a:headEnd/>
            <a:tailEnd/>
          </a:ln>
          <a:effectLst/>
        </p:spPr>
        <p:txBody>
          <a:bodyPr>
            <a:spAutoFit/>
          </a:bodyPr>
          <a:lstStyle/>
          <a:p>
            <a:pPr algn="ctr" eaLnBrk="0" hangingPunct="0">
              <a:spcBef>
                <a:spcPct val="50000"/>
              </a:spcBef>
            </a:pPr>
            <a:r>
              <a:rPr kumimoji="1" lang="en-GB" sz="2000">
                <a:latin typeface="Arial" pitchFamily="34" charset="0"/>
              </a:rPr>
              <a:t>A’B’</a:t>
            </a:r>
            <a:endParaRPr kumimoji="1" lang="en-US" sz="2000">
              <a:latin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143000" y="152400"/>
            <a:ext cx="7772400" cy="1143000"/>
          </a:xfrm>
        </p:spPr>
        <p:txBody>
          <a:bodyPr/>
          <a:lstStyle/>
          <a:p>
            <a:r>
              <a:rPr lang="en-GB" sz="3600" b="1"/>
              <a:t>Using Smaller Multiplexers</a:t>
            </a:r>
            <a:endParaRPr lang="en-GB" sz="4000"/>
          </a:p>
        </p:txBody>
      </p:sp>
      <p:sp>
        <p:nvSpPr>
          <p:cNvPr id="71683" name="Rectangle 3"/>
          <p:cNvSpPr>
            <a:spLocks noGrp="1" noChangeArrowheads="1"/>
          </p:cNvSpPr>
          <p:nvPr>
            <p:ph type="body" idx="1"/>
          </p:nvPr>
        </p:nvSpPr>
        <p:spPr>
          <a:xfrm>
            <a:off x="1143000" y="1295400"/>
            <a:ext cx="7772400" cy="2667000"/>
          </a:xfrm>
        </p:spPr>
        <p:txBody>
          <a:bodyPr/>
          <a:lstStyle/>
          <a:p>
            <a:pPr>
              <a:buSzPct val="120000"/>
              <a:buFont typeface="Wingdings" pitchFamily="2" charset="2"/>
              <a:buChar char="§"/>
            </a:pPr>
            <a:r>
              <a:rPr lang="en-GB" sz="2400"/>
              <a:t>Procedure</a:t>
            </a:r>
          </a:p>
          <a:p>
            <a:pPr lvl="1">
              <a:buFontTx/>
              <a:buNone/>
            </a:pPr>
            <a:r>
              <a:rPr lang="en-GB" sz="2000"/>
              <a:t>1) Express boolean function in “sum-of-minterms” form.</a:t>
            </a:r>
          </a:p>
          <a:p>
            <a:pPr lvl="1">
              <a:buFontTx/>
              <a:buNone/>
            </a:pPr>
            <a:r>
              <a:rPr lang="en-GB" sz="2000"/>
              <a:t>	    e.g. </a:t>
            </a:r>
            <a:r>
              <a:rPr lang="en-GB" sz="2000" b="1"/>
              <a:t>F(A,B,C)= </a:t>
            </a:r>
            <a:r>
              <a:rPr lang="en-GB" sz="2400" b="1">
                <a:latin typeface="Symbol" pitchFamily="18" charset="2"/>
              </a:rPr>
              <a:t>S</a:t>
            </a:r>
            <a:r>
              <a:rPr lang="en-GB" sz="2000" b="1"/>
              <a:t> m(0,1,3,6)</a:t>
            </a:r>
            <a:endParaRPr lang="en-GB" sz="2000"/>
          </a:p>
          <a:p>
            <a:pPr lvl="1">
              <a:spcBef>
                <a:spcPct val="40000"/>
              </a:spcBef>
              <a:buFontTx/>
              <a:buNone/>
            </a:pPr>
            <a:r>
              <a:rPr lang="en-GB" sz="2000"/>
              <a:t>2) Reserve one variable (in our example, we take the least significant one) for input lines of multiplexer, and use the rest for selection lines.</a:t>
            </a:r>
          </a:p>
          <a:p>
            <a:pPr lvl="1">
              <a:buFontTx/>
              <a:buNone/>
            </a:pPr>
            <a:r>
              <a:rPr lang="en-GB" sz="2000"/>
              <a:t>	e.g. C is for input lines, A and B for selection lines.</a:t>
            </a:r>
          </a:p>
        </p:txBody>
      </p:sp>
      <p:sp>
        <p:nvSpPr>
          <p:cNvPr id="71684" name="AutoShape 4">
            <a:hlinkClick r:id="" action="ppaction://hlinkshowjump?jump=previousslide" highlightClick="1"/>
          </p:cNvPr>
          <p:cNvSpPr>
            <a:spLocks noChangeArrowheads="1"/>
          </p:cNvSpPr>
          <p:nvPr/>
        </p:nvSpPr>
        <p:spPr bwMode="auto">
          <a:xfrm rot="5400000">
            <a:off x="342900" y="4838700"/>
            <a:ext cx="381000" cy="304800"/>
          </a:xfrm>
          <a:prstGeom prst="actionButtonBackPrevious">
            <a:avLst/>
          </a:prstGeom>
          <a:gradFill rotWithShape="0">
            <a:gsLst>
              <a:gs pos="0">
                <a:srgbClr val="CC99FF"/>
              </a:gs>
              <a:gs pos="50000">
                <a:srgbClr val="FFFFFF"/>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1685" name="AutoShape 5">
            <a:hlinkClick r:id="" action="ppaction://hlinkshowjump?jump=nextslide" highlightClick="1"/>
          </p:cNvPr>
          <p:cNvSpPr>
            <a:spLocks noChangeArrowheads="1"/>
          </p:cNvSpPr>
          <p:nvPr/>
        </p:nvSpPr>
        <p:spPr bwMode="auto">
          <a:xfrm rot="5400000">
            <a:off x="342900" y="5295900"/>
            <a:ext cx="381000" cy="304800"/>
          </a:xfrm>
          <a:prstGeom prst="actionButtonForwardNext">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1686" name="AutoShape 6">
            <a:hlinkClick r:id="" action="ppaction://hlinkshowjump?jump=firstslide" highlightClick="1"/>
          </p:cNvPr>
          <p:cNvSpPr>
            <a:spLocks noChangeArrowheads="1"/>
          </p:cNvSpPr>
          <p:nvPr/>
        </p:nvSpPr>
        <p:spPr bwMode="auto">
          <a:xfrm rot="5400000">
            <a:off x="342900" y="4381500"/>
            <a:ext cx="381000" cy="304800"/>
          </a:xfrm>
          <a:prstGeom prst="actionButtonBeginning">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1687" name="AutoShape 7">
            <a:hlinkClick r:id="" action="ppaction://hlinkshowjump?jump=lastslide" highlightClick="1"/>
          </p:cNvPr>
          <p:cNvSpPr>
            <a:spLocks noChangeArrowheads="1"/>
          </p:cNvSpPr>
          <p:nvPr/>
        </p:nvSpPr>
        <p:spPr bwMode="auto">
          <a:xfrm rot="5400000">
            <a:off x="342900" y="5753100"/>
            <a:ext cx="381000" cy="304800"/>
          </a:xfrm>
          <a:prstGeom prst="actionButtonEnd">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143000" y="152400"/>
            <a:ext cx="7772400" cy="1143000"/>
          </a:xfrm>
        </p:spPr>
        <p:txBody>
          <a:bodyPr/>
          <a:lstStyle/>
          <a:p>
            <a:r>
              <a:rPr lang="en-GB" sz="3600" b="1"/>
              <a:t>Using Smaller Multiplexers</a:t>
            </a:r>
            <a:endParaRPr lang="en-GB" sz="4000"/>
          </a:p>
        </p:txBody>
      </p:sp>
      <p:graphicFrame>
        <p:nvGraphicFramePr>
          <p:cNvPr id="72707" name="Object 3"/>
          <p:cNvGraphicFramePr>
            <a:graphicFrameLocks noChangeAspect="1"/>
          </p:cNvGraphicFramePr>
          <p:nvPr/>
        </p:nvGraphicFramePr>
        <p:xfrm>
          <a:off x="2590800" y="2819400"/>
          <a:ext cx="2449513" cy="3024188"/>
        </p:xfrm>
        <a:graphic>
          <a:graphicData uri="http://schemas.openxmlformats.org/presentationml/2006/ole">
            <p:oleObj spid="_x0000_s7170" name="Document" r:id="rId3" imgW="2463120" imgH="3444120" progId="Word.Document.8">
              <p:embed/>
            </p:oleObj>
          </a:graphicData>
        </a:graphic>
      </p:graphicFrame>
      <p:sp>
        <p:nvSpPr>
          <p:cNvPr id="72708" name="Rectangle 4"/>
          <p:cNvSpPr>
            <a:spLocks noGrp="1" noChangeArrowheads="1"/>
          </p:cNvSpPr>
          <p:nvPr>
            <p:ph type="body" idx="1"/>
          </p:nvPr>
        </p:nvSpPr>
        <p:spPr>
          <a:xfrm>
            <a:off x="1143000" y="1295400"/>
            <a:ext cx="7696200" cy="1295400"/>
          </a:xfrm>
          <a:noFill/>
          <a:ln/>
        </p:spPr>
        <p:txBody>
          <a:bodyPr>
            <a:normAutofit fontScale="92500"/>
          </a:bodyPr>
          <a:lstStyle/>
          <a:p>
            <a:pPr lvl="1">
              <a:lnSpc>
                <a:spcPct val="90000"/>
              </a:lnSpc>
              <a:spcBef>
                <a:spcPct val="40000"/>
              </a:spcBef>
              <a:buFontTx/>
              <a:buNone/>
            </a:pPr>
            <a:r>
              <a:rPr lang="en-GB" sz="2000"/>
              <a:t>3) Draw the truth table for function, but grouping inputs by selection line values, and then determine multiplexer inputs by comparing input line (C) and function (F) for corresponding selection line values.</a:t>
            </a:r>
          </a:p>
          <a:p>
            <a:pPr lvl="1">
              <a:lnSpc>
                <a:spcPct val="90000"/>
              </a:lnSpc>
              <a:buFontTx/>
              <a:buNone/>
            </a:pPr>
            <a:r>
              <a:rPr lang="en-GB" sz="2000"/>
              <a:t>	</a:t>
            </a:r>
          </a:p>
        </p:txBody>
      </p:sp>
      <p:sp>
        <p:nvSpPr>
          <p:cNvPr id="72709" name="AutoShape 5"/>
          <p:cNvSpPr>
            <a:spLocks noChangeArrowheads="1"/>
          </p:cNvSpPr>
          <p:nvPr/>
        </p:nvSpPr>
        <p:spPr bwMode="auto">
          <a:xfrm>
            <a:off x="3536950" y="2798763"/>
            <a:ext cx="228600" cy="2590800"/>
          </a:xfrm>
          <a:prstGeom prst="roundRect">
            <a:avLst>
              <a:gd name="adj" fmla="val 16667"/>
            </a:avLst>
          </a:prstGeom>
          <a:noFill/>
          <a:ln w="12700">
            <a:solidFill>
              <a:srgbClr val="FF0000"/>
            </a:solidFill>
            <a:round/>
            <a:headEnd/>
            <a:tailEnd/>
          </a:ln>
          <a:effectLst/>
        </p:spPr>
        <p:txBody>
          <a:bodyPr wrap="none" anchor="ctr"/>
          <a:lstStyle/>
          <a:p>
            <a:endParaRPr lang="en-US"/>
          </a:p>
        </p:txBody>
      </p:sp>
      <p:grpSp>
        <p:nvGrpSpPr>
          <p:cNvPr id="2" name="Group 6"/>
          <p:cNvGrpSpPr>
            <a:grpSpLocks/>
          </p:cNvGrpSpPr>
          <p:nvPr/>
        </p:nvGrpSpPr>
        <p:grpSpPr bwMode="auto">
          <a:xfrm>
            <a:off x="5486400" y="3276600"/>
            <a:ext cx="2827338" cy="1860550"/>
            <a:chOff x="3456" y="2064"/>
            <a:chExt cx="1781" cy="1172"/>
          </a:xfrm>
        </p:grpSpPr>
        <p:sp>
          <p:nvSpPr>
            <p:cNvPr id="72711" name="Text Box 7"/>
            <p:cNvSpPr txBox="1">
              <a:spLocks noChangeArrowheads="1"/>
            </p:cNvSpPr>
            <p:nvPr/>
          </p:nvSpPr>
          <p:spPr bwMode="auto">
            <a:xfrm>
              <a:off x="4512" y="2400"/>
              <a:ext cx="43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mux</a:t>
              </a:r>
              <a:endParaRPr lang="en-GB" sz="2000">
                <a:latin typeface="Arial" pitchFamily="34" charset="0"/>
              </a:endParaRPr>
            </a:p>
          </p:txBody>
        </p:sp>
        <p:sp>
          <p:nvSpPr>
            <p:cNvPr id="72712" name="Line 8"/>
            <p:cNvSpPr>
              <a:spLocks noChangeShapeType="1"/>
            </p:cNvSpPr>
            <p:nvPr/>
          </p:nvSpPr>
          <p:spPr bwMode="auto">
            <a:xfrm>
              <a:off x="4949" y="2525"/>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2713" name="Line 9"/>
            <p:cNvSpPr>
              <a:spLocks noChangeShapeType="1"/>
            </p:cNvSpPr>
            <p:nvPr/>
          </p:nvSpPr>
          <p:spPr bwMode="auto">
            <a:xfrm>
              <a:off x="3696" y="2400"/>
              <a:ext cx="720"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2714" name="Line 10"/>
            <p:cNvSpPr>
              <a:spLocks noChangeShapeType="1"/>
            </p:cNvSpPr>
            <p:nvPr/>
          </p:nvSpPr>
          <p:spPr bwMode="auto">
            <a:xfrm flipV="1">
              <a:off x="4608" y="2832"/>
              <a:ext cx="0" cy="192"/>
            </a:xfrm>
            <a:prstGeom prst="line">
              <a:avLst/>
            </a:prstGeom>
            <a:noFill/>
            <a:ln w="15875">
              <a:solidFill>
                <a:schemeClr val="tx1"/>
              </a:solidFill>
              <a:round/>
              <a:headEnd/>
              <a:tailEnd type="triangle" w="med" len="med"/>
            </a:ln>
            <a:effectLst/>
          </p:spPr>
          <p:txBody>
            <a:bodyPr wrap="none" anchor="ctr"/>
            <a:lstStyle/>
            <a:p>
              <a:endParaRPr lang="en-US"/>
            </a:p>
          </p:txBody>
        </p:sp>
        <p:sp>
          <p:nvSpPr>
            <p:cNvPr id="72715" name="Line 11"/>
            <p:cNvSpPr>
              <a:spLocks noChangeShapeType="1"/>
            </p:cNvSpPr>
            <p:nvPr/>
          </p:nvSpPr>
          <p:spPr bwMode="auto">
            <a:xfrm>
              <a:off x="4128" y="2208"/>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2716" name="Line 12"/>
            <p:cNvSpPr>
              <a:spLocks noChangeShapeType="1"/>
            </p:cNvSpPr>
            <p:nvPr/>
          </p:nvSpPr>
          <p:spPr bwMode="auto">
            <a:xfrm>
              <a:off x="3840" y="2784"/>
              <a:ext cx="576"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2717" name="AutoShape 13"/>
            <p:cNvSpPr>
              <a:spLocks noChangeArrowheads="1"/>
            </p:cNvSpPr>
            <p:nvPr/>
          </p:nvSpPr>
          <p:spPr bwMode="auto">
            <a:xfrm rot="5400000">
              <a:off x="4224" y="2256"/>
              <a:ext cx="912" cy="52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72718" name="Line 14"/>
            <p:cNvSpPr>
              <a:spLocks noChangeShapeType="1"/>
            </p:cNvSpPr>
            <p:nvPr/>
          </p:nvSpPr>
          <p:spPr bwMode="auto">
            <a:xfrm flipV="1">
              <a:off x="4752" y="2688"/>
              <a:ext cx="0" cy="336"/>
            </a:xfrm>
            <a:prstGeom prst="line">
              <a:avLst/>
            </a:prstGeom>
            <a:noFill/>
            <a:ln w="15875">
              <a:solidFill>
                <a:schemeClr val="tx1"/>
              </a:solidFill>
              <a:round/>
              <a:headEnd/>
              <a:tailEnd type="triangle" w="med" len="med"/>
            </a:ln>
            <a:effectLst/>
          </p:spPr>
          <p:txBody>
            <a:bodyPr wrap="none" anchor="ctr"/>
            <a:lstStyle/>
            <a:p>
              <a:endParaRPr lang="en-US"/>
            </a:p>
          </p:txBody>
        </p:sp>
        <p:sp>
          <p:nvSpPr>
            <p:cNvPr id="72719" name="Text Box 15"/>
            <p:cNvSpPr txBox="1">
              <a:spLocks noChangeArrowheads="1"/>
            </p:cNvSpPr>
            <p:nvPr/>
          </p:nvSpPr>
          <p:spPr bwMode="auto">
            <a:xfrm>
              <a:off x="4512" y="3024"/>
              <a:ext cx="43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A  B</a:t>
              </a:r>
              <a:endParaRPr lang="en-GB" sz="2000">
                <a:latin typeface="Arial" pitchFamily="34" charset="0"/>
              </a:endParaRPr>
            </a:p>
          </p:txBody>
        </p:sp>
        <p:sp>
          <p:nvSpPr>
            <p:cNvPr id="72720" name="Text Box 16"/>
            <p:cNvSpPr txBox="1">
              <a:spLocks noChangeArrowheads="1"/>
            </p:cNvSpPr>
            <p:nvPr/>
          </p:nvSpPr>
          <p:spPr bwMode="auto">
            <a:xfrm>
              <a:off x="4396" y="2127"/>
              <a:ext cx="240" cy="756"/>
            </a:xfrm>
            <a:prstGeom prst="rect">
              <a:avLst/>
            </a:prstGeom>
            <a:noFill/>
            <a:ln w="9525">
              <a:noFill/>
              <a:miter lim="800000"/>
              <a:headEnd/>
              <a:tailEnd/>
            </a:ln>
            <a:effectLst/>
          </p:spPr>
          <p:txBody>
            <a:bodyPr>
              <a:spAutoFit/>
            </a:bodyPr>
            <a:lstStyle/>
            <a:p>
              <a:pPr eaLnBrk="0" hangingPunct="0">
                <a:spcBef>
                  <a:spcPct val="40000"/>
                </a:spcBef>
              </a:pPr>
              <a:r>
                <a:rPr lang="en-GB" sz="1400">
                  <a:latin typeface="Arial" pitchFamily="34" charset="0"/>
                </a:rPr>
                <a:t>0</a:t>
              </a:r>
            </a:p>
            <a:p>
              <a:pPr eaLnBrk="0" hangingPunct="0">
                <a:spcBef>
                  <a:spcPct val="40000"/>
                </a:spcBef>
              </a:pPr>
              <a:r>
                <a:rPr lang="en-GB" sz="1400">
                  <a:latin typeface="Arial" pitchFamily="34" charset="0"/>
                </a:rPr>
                <a:t>1</a:t>
              </a:r>
            </a:p>
            <a:p>
              <a:pPr eaLnBrk="0" hangingPunct="0">
                <a:spcBef>
                  <a:spcPct val="40000"/>
                </a:spcBef>
              </a:pPr>
              <a:r>
                <a:rPr lang="en-GB" sz="1400">
                  <a:latin typeface="Arial" pitchFamily="34" charset="0"/>
                </a:rPr>
                <a:t>2</a:t>
              </a:r>
            </a:p>
            <a:p>
              <a:pPr eaLnBrk="0" hangingPunct="0">
                <a:spcBef>
                  <a:spcPct val="40000"/>
                </a:spcBef>
              </a:pPr>
              <a:r>
                <a:rPr lang="en-GB" sz="1400">
                  <a:latin typeface="Arial" pitchFamily="34" charset="0"/>
                </a:rPr>
                <a:t>3</a:t>
              </a:r>
            </a:p>
          </p:txBody>
        </p:sp>
        <p:sp>
          <p:nvSpPr>
            <p:cNvPr id="72721" name="Line 17"/>
            <p:cNvSpPr>
              <a:spLocks noChangeShapeType="1"/>
            </p:cNvSpPr>
            <p:nvPr/>
          </p:nvSpPr>
          <p:spPr bwMode="auto">
            <a:xfrm>
              <a:off x="4128" y="2592"/>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2722" name="Text Box 18"/>
            <p:cNvSpPr txBox="1">
              <a:spLocks noChangeArrowheads="1"/>
            </p:cNvSpPr>
            <p:nvPr/>
          </p:nvSpPr>
          <p:spPr bwMode="auto">
            <a:xfrm>
              <a:off x="3936" y="2112"/>
              <a:ext cx="288" cy="790"/>
            </a:xfrm>
            <a:prstGeom prst="rect">
              <a:avLst/>
            </a:prstGeom>
            <a:noFill/>
            <a:ln w="9525">
              <a:noFill/>
              <a:miter lim="800000"/>
              <a:headEnd/>
              <a:tailEnd/>
            </a:ln>
            <a:effectLst/>
          </p:spPr>
          <p:txBody>
            <a:bodyPr>
              <a:spAutoFit/>
            </a:bodyPr>
            <a:lstStyle/>
            <a:p>
              <a:pPr eaLnBrk="0" hangingPunct="0">
                <a:spcBef>
                  <a:spcPct val="20000"/>
                </a:spcBef>
              </a:pPr>
              <a:r>
                <a:rPr lang="en-GB" sz="1600">
                  <a:latin typeface="Arial" pitchFamily="34" charset="0"/>
                </a:rPr>
                <a:t>1</a:t>
              </a:r>
            </a:p>
            <a:p>
              <a:pPr eaLnBrk="0" hangingPunct="0">
                <a:spcBef>
                  <a:spcPct val="20000"/>
                </a:spcBef>
              </a:pPr>
              <a:endParaRPr lang="en-GB" sz="1600">
                <a:latin typeface="Arial" pitchFamily="34" charset="0"/>
              </a:endParaRPr>
            </a:p>
            <a:p>
              <a:pPr eaLnBrk="0" hangingPunct="0">
                <a:spcBef>
                  <a:spcPct val="20000"/>
                </a:spcBef>
              </a:pPr>
              <a:r>
                <a:rPr lang="en-GB" sz="1600">
                  <a:latin typeface="Arial" pitchFamily="34" charset="0"/>
                </a:rPr>
                <a:t>0</a:t>
              </a:r>
            </a:p>
            <a:p>
              <a:pPr eaLnBrk="0" hangingPunct="0">
                <a:spcBef>
                  <a:spcPct val="20000"/>
                </a:spcBef>
              </a:pPr>
              <a:endParaRPr lang="en-GB" sz="1800"/>
            </a:p>
          </p:txBody>
        </p:sp>
        <p:sp>
          <p:nvSpPr>
            <p:cNvPr id="72723" name="Rectangle 19"/>
            <p:cNvSpPr>
              <a:spLocks noChangeArrowheads="1"/>
            </p:cNvSpPr>
            <p:nvPr/>
          </p:nvSpPr>
          <p:spPr bwMode="auto">
            <a:xfrm>
              <a:off x="4992" y="2304"/>
              <a:ext cx="234" cy="250"/>
            </a:xfrm>
            <a:prstGeom prst="rect">
              <a:avLst/>
            </a:prstGeom>
            <a:noFill/>
            <a:ln w="9525">
              <a:noFill/>
              <a:miter lim="800000"/>
              <a:headEnd/>
              <a:tailEnd/>
            </a:ln>
            <a:effectLst/>
          </p:spPr>
          <p:txBody>
            <a:bodyPr wrap="none">
              <a:spAutoFit/>
            </a:bodyPr>
            <a:lstStyle/>
            <a:p>
              <a:pPr eaLnBrk="0" hangingPunct="0">
                <a:buFont typeface="ZapfDingbats" pitchFamily="82" charset="2"/>
                <a:buNone/>
              </a:pPr>
              <a:r>
                <a:rPr lang="en-GB" sz="2000"/>
                <a:t> </a:t>
              </a:r>
              <a:r>
                <a:rPr lang="en-GB" sz="1600">
                  <a:latin typeface="Arial" pitchFamily="34" charset="0"/>
                </a:rPr>
                <a:t>F</a:t>
              </a:r>
            </a:p>
          </p:txBody>
        </p:sp>
        <p:sp>
          <p:nvSpPr>
            <p:cNvPr id="72724" name="Text Box 20"/>
            <p:cNvSpPr txBox="1">
              <a:spLocks noChangeArrowheads="1"/>
            </p:cNvSpPr>
            <p:nvPr/>
          </p:nvSpPr>
          <p:spPr bwMode="auto">
            <a:xfrm>
              <a:off x="3456" y="2304"/>
              <a:ext cx="288" cy="212"/>
            </a:xfrm>
            <a:prstGeom prst="rect">
              <a:avLst/>
            </a:prstGeom>
            <a:noFill/>
            <a:ln w="9525">
              <a:noFill/>
              <a:miter lim="800000"/>
              <a:headEnd/>
              <a:tailEnd/>
            </a:ln>
            <a:effectLst/>
          </p:spPr>
          <p:txBody>
            <a:bodyPr>
              <a:spAutoFit/>
            </a:bodyPr>
            <a:lstStyle/>
            <a:p>
              <a:pPr eaLnBrk="0" hangingPunct="0">
                <a:spcBef>
                  <a:spcPct val="20000"/>
                </a:spcBef>
              </a:pPr>
              <a:r>
                <a:rPr lang="en-GB" sz="1600">
                  <a:latin typeface="Arial" pitchFamily="34" charset="0"/>
                </a:rPr>
                <a:t>C</a:t>
              </a:r>
            </a:p>
          </p:txBody>
        </p:sp>
        <p:grpSp>
          <p:nvGrpSpPr>
            <p:cNvPr id="3" name="Group 21"/>
            <p:cNvGrpSpPr>
              <a:grpSpLocks/>
            </p:cNvGrpSpPr>
            <p:nvPr/>
          </p:nvGrpSpPr>
          <p:grpSpPr bwMode="auto">
            <a:xfrm>
              <a:off x="3744" y="2544"/>
              <a:ext cx="176" cy="180"/>
              <a:chOff x="3096" y="3240"/>
              <a:chExt cx="792" cy="792"/>
            </a:xfrm>
          </p:grpSpPr>
          <p:sp>
            <p:nvSpPr>
              <p:cNvPr id="72726" name="AutoShape 22"/>
              <p:cNvSpPr>
                <a:spLocks noChangeArrowheads="1"/>
              </p:cNvSpPr>
              <p:nvPr/>
            </p:nvSpPr>
            <p:spPr bwMode="auto">
              <a:xfrm>
                <a:off x="3096" y="3240"/>
                <a:ext cx="792" cy="648"/>
              </a:xfrm>
              <a:prstGeom prst="flowChartMerge">
                <a:avLst/>
              </a:prstGeom>
              <a:noFill/>
              <a:ln w="15875">
                <a:solidFill>
                  <a:srgbClr val="000000"/>
                </a:solidFill>
                <a:miter lim="800000"/>
                <a:headEnd/>
                <a:tailEnd/>
              </a:ln>
            </p:spPr>
            <p:txBody>
              <a:bodyPr/>
              <a:lstStyle/>
              <a:p>
                <a:endParaRPr lang="en-US"/>
              </a:p>
            </p:txBody>
          </p:sp>
          <p:sp>
            <p:nvSpPr>
              <p:cNvPr id="72727" name="Oval 23"/>
              <p:cNvSpPr>
                <a:spLocks noChangeArrowheads="1"/>
              </p:cNvSpPr>
              <p:nvPr/>
            </p:nvSpPr>
            <p:spPr bwMode="auto">
              <a:xfrm>
                <a:off x="3438" y="3888"/>
                <a:ext cx="144" cy="144"/>
              </a:xfrm>
              <a:prstGeom prst="ellipse">
                <a:avLst/>
              </a:prstGeom>
              <a:noFill/>
              <a:ln w="15875">
                <a:solidFill>
                  <a:srgbClr val="000000"/>
                </a:solidFill>
                <a:round/>
                <a:headEnd/>
                <a:tailEnd/>
              </a:ln>
            </p:spPr>
            <p:txBody>
              <a:bodyPr/>
              <a:lstStyle/>
              <a:p>
                <a:endParaRPr lang="en-US"/>
              </a:p>
            </p:txBody>
          </p:sp>
        </p:grpSp>
        <p:sp>
          <p:nvSpPr>
            <p:cNvPr id="72728" name="Line 24"/>
            <p:cNvSpPr>
              <a:spLocks noChangeShapeType="1"/>
            </p:cNvSpPr>
            <p:nvPr/>
          </p:nvSpPr>
          <p:spPr bwMode="auto">
            <a:xfrm>
              <a:off x="3840" y="2400"/>
              <a:ext cx="0" cy="144"/>
            </a:xfrm>
            <a:prstGeom prst="line">
              <a:avLst/>
            </a:prstGeom>
            <a:noFill/>
            <a:ln w="15875">
              <a:solidFill>
                <a:schemeClr val="tx1"/>
              </a:solidFill>
              <a:round/>
              <a:headEnd/>
              <a:tailEnd/>
            </a:ln>
            <a:effectLst/>
          </p:spPr>
          <p:txBody>
            <a:bodyPr wrap="none" anchor="ctr"/>
            <a:lstStyle/>
            <a:p>
              <a:endParaRPr lang="en-US"/>
            </a:p>
          </p:txBody>
        </p:sp>
        <p:sp>
          <p:nvSpPr>
            <p:cNvPr id="72729" name="Line 25"/>
            <p:cNvSpPr>
              <a:spLocks noChangeShapeType="1"/>
            </p:cNvSpPr>
            <p:nvPr/>
          </p:nvSpPr>
          <p:spPr bwMode="auto">
            <a:xfrm>
              <a:off x="3840" y="2728"/>
              <a:ext cx="0" cy="56"/>
            </a:xfrm>
            <a:prstGeom prst="line">
              <a:avLst/>
            </a:prstGeom>
            <a:noFill/>
            <a:ln w="15875">
              <a:solidFill>
                <a:schemeClr val="tx1"/>
              </a:solidFill>
              <a:round/>
              <a:headEnd/>
              <a:tailEnd/>
            </a:ln>
            <a:effectLst/>
          </p:spPr>
          <p:txBody>
            <a:bodyPr wrap="none" anchor="ctr"/>
            <a:lstStyle/>
            <a:p>
              <a:endParaRPr lang="en-US"/>
            </a:p>
          </p:txBody>
        </p:sp>
        <p:sp>
          <p:nvSpPr>
            <p:cNvPr id="72730" name="Oval 26"/>
            <p:cNvSpPr>
              <a:spLocks noChangeArrowheads="1"/>
            </p:cNvSpPr>
            <p:nvPr/>
          </p:nvSpPr>
          <p:spPr bwMode="auto">
            <a:xfrm>
              <a:off x="3812" y="238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72731" name="AutoShape 27">
            <a:hlinkClick r:id="" action="ppaction://hlinkshowjump?jump=previousslide" highlightClick="1"/>
          </p:cNvPr>
          <p:cNvSpPr>
            <a:spLocks noChangeArrowheads="1"/>
          </p:cNvSpPr>
          <p:nvPr/>
        </p:nvSpPr>
        <p:spPr bwMode="auto">
          <a:xfrm rot="5400000">
            <a:off x="342900" y="4838700"/>
            <a:ext cx="381000" cy="304800"/>
          </a:xfrm>
          <a:prstGeom prst="actionButtonBackPrevious">
            <a:avLst/>
          </a:prstGeom>
          <a:gradFill rotWithShape="0">
            <a:gsLst>
              <a:gs pos="0">
                <a:srgbClr val="CC99FF"/>
              </a:gs>
              <a:gs pos="50000">
                <a:srgbClr val="FFFFFF"/>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2732" name="AutoShape 28">
            <a:hlinkClick r:id="" action="ppaction://hlinkshowjump?jump=nextslide" highlightClick="1"/>
          </p:cNvPr>
          <p:cNvSpPr>
            <a:spLocks noChangeArrowheads="1"/>
          </p:cNvSpPr>
          <p:nvPr/>
        </p:nvSpPr>
        <p:spPr bwMode="auto">
          <a:xfrm rot="5400000">
            <a:off x="342900" y="5295900"/>
            <a:ext cx="381000" cy="304800"/>
          </a:xfrm>
          <a:prstGeom prst="actionButtonForwardNext">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2733" name="AutoShape 29">
            <a:hlinkClick r:id="" action="ppaction://hlinkshowjump?jump=firstslide" highlightClick="1"/>
          </p:cNvPr>
          <p:cNvSpPr>
            <a:spLocks noChangeArrowheads="1"/>
          </p:cNvSpPr>
          <p:nvPr/>
        </p:nvSpPr>
        <p:spPr bwMode="auto">
          <a:xfrm rot="5400000">
            <a:off x="342900" y="4381500"/>
            <a:ext cx="381000" cy="304800"/>
          </a:xfrm>
          <a:prstGeom prst="actionButtonBeginning">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2734" name="AutoShape 30">
            <a:hlinkClick r:id="" action="ppaction://hlinkshowjump?jump=lastslide" highlightClick="1"/>
          </p:cNvPr>
          <p:cNvSpPr>
            <a:spLocks noChangeArrowheads="1"/>
          </p:cNvSpPr>
          <p:nvPr/>
        </p:nvSpPr>
        <p:spPr bwMode="auto">
          <a:xfrm rot="5400000">
            <a:off x="342900" y="5753100"/>
            <a:ext cx="381000" cy="304800"/>
          </a:xfrm>
          <a:prstGeom prst="actionButtonEnd">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143000" y="152400"/>
            <a:ext cx="7772400" cy="1143000"/>
          </a:xfrm>
          <a:prstGeom prst="rect">
            <a:avLst/>
          </a:prstGeom>
          <a:noFill/>
          <a:ln w="9525">
            <a:noFill/>
            <a:miter lim="800000"/>
            <a:headEnd/>
            <a:tailEnd/>
          </a:ln>
          <a:effectLst/>
        </p:spPr>
        <p:txBody>
          <a:bodyPr anchor="b"/>
          <a:lstStyle/>
          <a:p>
            <a:pPr algn="ctr"/>
            <a:r>
              <a:rPr lang="en-GB" sz="3600" b="1">
                <a:solidFill>
                  <a:schemeClr val="tx2"/>
                </a:solidFill>
              </a:rPr>
              <a:t>Multiplexer</a:t>
            </a:r>
            <a:endParaRPr lang="en-GB" sz="4000">
              <a:solidFill>
                <a:schemeClr val="tx2"/>
              </a:solidFill>
            </a:endParaRPr>
          </a:p>
        </p:txBody>
      </p:sp>
      <p:sp>
        <p:nvSpPr>
          <p:cNvPr id="48131" name="Rectangle 3"/>
          <p:cNvSpPr>
            <a:spLocks noChangeArrowheads="1"/>
          </p:cNvSpPr>
          <p:nvPr/>
        </p:nvSpPr>
        <p:spPr bwMode="auto">
          <a:xfrm>
            <a:off x="1143000" y="1371600"/>
            <a:ext cx="7772400" cy="457200"/>
          </a:xfrm>
          <a:prstGeom prst="rect">
            <a:avLst/>
          </a:prstGeom>
          <a:noFill/>
          <a:ln w="9525">
            <a:noFill/>
            <a:miter lim="800000"/>
            <a:headEnd/>
            <a:tailEnd/>
          </a:ln>
          <a:effectLst/>
        </p:spPr>
        <p:txBody>
          <a:bodyPr/>
          <a:lstStyle/>
          <a:p>
            <a:pPr marL="342900" indent="-342900">
              <a:spcBef>
                <a:spcPct val="20000"/>
              </a:spcBef>
              <a:buSzPct val="120000"/>
              <a:buFont typeface="Wingdings" pitchFamily="2" charset="2"/>
              <a:buChar char="§"/>
            </a:pPr>
            <a:r>
              <a:rPr lang="en-GB"/>
              <a:t>Truth table for a 4-to-1 multiplexer:</a:t>
            </a:r>
            <a:endParaRPr lang="en-GB" sz="3200"/>
          </a:p>
        </p:txBody>
      </p:sp>
      <p:grpSp>
        <p:nvGrpSpPr>
          <p:cNvPr id="2" name="Group 4"/>
          <p:cNvGrpSpPr>
            <a:grpSpLocks/>
          </p:cNvGrpSpPr>
          <p:nvPr/>
        </p:nvGrpSpPr>
        <p:grpSpPr bwMode="auto">
          <a:xfrm>
            <a:off x="5791200" y="3657600"/>
            <a:ext cx="2743200" cy="2393950"/>
            <a:chOff x="3456" y="2304"/>
            <a:chExt cx="1728" cy="1508"/>
          </a:xfrm>
        </p:grpSpPr>
        <p:sp>
          <p:nvSpPr>
            <p:cNvPr id="48133" name="Text Box 5"/>
            <p:cNvSpPr txBox="1">
              <a:spLocks noChangeArrowheads="1"/>
            </p:cNvSpPr>
            <p:nvPr/>
          </p:nvSpPr>
          <p:spPr bwMode="auto">
            <a:xfrm>
              <a:off x="4128" y="2832"/>
              <a:ext cx="384"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mux</a:t>
              </a:r>
              <a:endParaRPr lang="en-GB" sz="2000">
                <a:latin typeface="Arial" pitchFamily="34" charset="0"/>
              </a:endParaRPr>
            </a:p>
          </p:txBody>
        </p:sp>
        <p:sp>
          <p:nvSpPr>
            <p:cNvPr id="48134" name="Line 6"/>
            <p:cNvSpPr>
              <a:spLocks noChangeShapeType="1"/>
            </p:cNvSpPr>
            <p:nvPr/>
          </p:nvSpPr>
          <p:spPr bwMode="auto">
            <a:xfrm>
              <a:off x="4752" y="2928"/>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35" name="Line 7"/>
            <p:cNvSpPr>
              <a:spLocks noChangeShapeType="1"/>
            </p:cNvSpPr>
            <p:nvPr/>
          </p:nvSpPr>
          <p:spPr bwMode="auto">
            <a:xfrm>
              <a:off x="3792" y="3024"/>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36" name="Line 8"/>
            <p:cNvSpPr>
              <a:spLocks noChangeShapeType="1"/>
            </p:cNvSpPr>
            <p:nvPr/>
          </p:nvSpPr>
          <p:spPr bwMode="auto">
            <a:xfrm>
              <a:off x="3792" y="2640"/>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37" name="Line 9"/>
            <p:cNvSpPr>
              <a:spLocks noChangeShapeType="1"/>
            </p:cNvSpPr>
            <p:nvPr/>
          </p:nvSpPr>
          <p:spPr bwMode="auto">
            <a:xfrm flipV="1">
              <a:off x="4320" y="3216"/>
              <a:ext cx="0" cy="192"/>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38" name="Line 10"/>
            <p:cNvSpPr>
              <a:spLocks noChangeShapeType="1"/>
            </p:cNvSpPr>
            <p:nvPr/>
          </p:nvSpPr>
          <p:spPr bwMode="auto">
            <a:xfrm>
              <a:off x="3792" y="2832"/>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39" name="Line 11"/>
            <p:cNvSpPr>
              <a:spLocks noChangeShapeType="1"/>
            </p:cNvSpPr>
            <p:nvPr/>
          </p:nvSpPr>
          <p:spPr bwMode="auto">
            <a:xfrm>
              <a:off x="3792" y="3216"/>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40" name="Text Box 12"/>
            <p:cNvSpPr txBox="1">
              <a:spLocks noChangeArrowheads="1"/>
            </p:cNvSpPr>
            <p:nvPr/>
          </p:nvSpPr>
          <p:spPr bwMode="auto">
            <a:xfrm>
              <a:off x="4992" y="2832"/>
              <a:ext cx="19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Y</a:t>
              </a:r>
              <a:endParaRPr lang="en-GB" sz="2000">
                <a:latin typeface="Arial" pitchFamily="34" charset="0"/>
              </a:endParaRPr>
            </a:p>
          </p:txBody>
        </p:sp>
        <p:sp>
          <p:nvSpPr>
            <p:cNvPr id="48141" name="Text Box 13"/>
            <p:cNvSpPr txBox="1">
              <a:spLocks noChangeArrowheads="1"/>
            </p:cNvSpPr>
            <p:nvPr/>
          </p:nvSpPr>
          <p:spPr bwMode="auto">
            <a:xfrm>
              <a:off x="3456" y="2304"/>
              <a:ext cx="67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Inputs</a:t>
              </a:r>
              <a:endParaRPr lang="en-GB" sz="2000">
                <a:latin typeface="Arial" pitchFamily="34" charset="0"/>
              </a:endParaRPr>
            </a:p>
          </p:txBody>
        </p:sp>
        <p:sp>
          <p:nvSpPr>
            <p:cNvPr id="48142" name="AutoShape 14"/>
            <p:cNvSpPr>
              <a:spLocks noChangeArrowheads="1"/>
            </p:cNvSpPr>
            <p:nvPr/>
          </p:nvSpPr>
          <p:spPr bwMode="auto">
            <a:xfrm rot="5400000">
              <a:off x="3984" y="2592"/>
              <a:ext cx="864" cy="672"/>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48143" name="Line 15"/>
            <p:cNvSpPr>
              <a:spLocks noChangeShapeType="1"/>
            </p:cNvSpPr>
            <p:nvPr/>
          </p:nvSpPr>
          <p:spPr bwMode="auto">
            <a:xfrm flipV="1">
              <a:off x="4512" y="3120"/>
              <a:ext cx="0" cy="288"/>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44" name="Text Box 16"/>
            <p:cNvSpPr txBox="1">
              <a:spLocks noChangeArrowheads="1"/>
            </p:cNvSpPr>
            <p:nvPr/>
          </p:nvSpPr>
          <p:spPr bwMode="auto">
            <a:xfrm>
              <a:off x="4176" y="3600"/>
              <a:ext cx="480"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select</a:t>
              </a:r>
              <a:endParaRPr lang="en-GB" sz="2000">
                <a:latin typeface="Arial" pitchFamily="34" charset="0"/>
              </a:endParaRPr>
            </a:p>
          </p:txBody>
        </p:sp>
        <p:sp>
          <p:nvSpPr>
            <p:cNvPr id="48145" name="Text Box 17"/>
            <p:cNvSpPr txBox="1">
              <a:spLocks noChangeArrowheads="1"/>
            </p:cNvSpPr>
            <p:nvPr/>
          </p:nvSpPr>
          <p:spPr bwMode="auto">
            <a:xfrm>
              <a:off x="4176" y="3408"/>
              <a:ext cx="480"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S</a:t>
              </a:r>
              <a:r>
                <a:rPr lang="en-GB" sz="1600" baseline="-25000">
                  <a:latin typeface="Arial" pitchFamily="34" charset="0"/>
                </a:rPr>
                <a:t>1</a:t>
              </a:r>
              <a:r>
                <a:rPr lang="en-GB" sz="1600">
                  <a:latin typeface="Arial" pitchFamily="34" charset="0"/>
                </a:rPr>
                <a:t>  S</a:t>
              </a:r>
              <a:r>
                <a:rPr lang="en-GB" sz="1600" baseline="-25000">
                  <a:latin typeface="Arial" pitchFamily="34" charset="0"/>
                </a:rPr>
                <a:t>0</a:t>
              </a:r>
              <a:endParaRPr lang="en-GB" sz="2000">
                <a:latin typeface="Arial" pitchFamily="34" charset="0"/>
              </a:endParaRPr>
            </a:p>
          </p:txBody>
        </p:sp>
        <p:sp>
          <p:nvSpPr>
            <p:cNvPr id="48146" name="Text Box 18"/>
            <p:cNvSpPr txBox="1">
              <a:spLocks noChangeArrowheads="1"/>
            </p:cNvSpPr>
            <p:nvPr/>
          </p:nvSpPr>
          <p:spPr bwMode="auto">
            <a:xfrm>
              <a:off x="3600" y="2496"/>
              <a:ext cx="288"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0</a:t>
              </a:r>
              <a:endParaRPr lang="en-GB" sz="1600">
                <a:latin typeface="Arial" pitchFamily="34" charset="0"/>
              </a:endParaRPr>
            </a:p>
          </p:txBody>
        </p:sp>
        <p:sp>
          <p:nvSpPr>
            <p:cNvPr id="48147" name="Text Box 19"/>
            <p:cNvSpPr txBox="1">
              <a:spLocks noChangeArrowheads="1"/>
            </p:cNvSpPr>
            <p:nvPr/>
          </p:nvSpPr>
          <p:spPr bwMode="auto">
            <a:xfrm>
              <a:off x="3600" y="2688"/>
              <a:ext cx="288"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1</a:t>
              </a:r>
              <a:endParaRPr lang="en-GB" sz="1600">
                <a:latin typeface="Arial" pitchFamily="34" charset="0"/>
              </a:endParaRPr>
            </a:p>
          </p:txBody>
        </p:sp>
        <p:sp>
          <p:nvSpPr>
            <p:cNvPr id="48148" name="Text Box 20"/>
            <p:cNvSpPr txBox="1">
              <a:spLocks noChangeArrowheads="1"/>
            </p:cNvSpPr>
            <p:nvPr/>
          </p:nvSpPr>
          <p:spPr bwMode="auto">
            <a:xfrm>
              <a:off x="3600" y="2880"/>
              <a:ext cx="288"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2</a:t>
              </a:r>
              <a:endParaRPr lang="en-GB" sz="1600">
                <a:latin typeface="Arial" pitchFamily="34" charset="0"/>
              </a:endParaRPr>
            </a:p>
          </p:txBody>
        </p:sp>
        <p:sp>
          <p:nvSpPr>
            <p:cNvPr id="48149" name="Text Box 21"/>
            <p:cNvSpPr txBox="1">
              <a:spLocks noChangeArrowheads="1"/>
            </p:cNvSpPr>
            <p:nvPr/>
          </p:nvSpPr>
          <p:spPr bwMode="auto">
            <a:xfrm>
              <a:off x="3600" y="3072"/>
              <a:ext cx="288"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3</a:t>
              </a:r>
              <a:endParaRPr lang="en-GB" sz="1600">
                <a:latin typeface="Arial" pitchFamily="34" charset="0"/>
              </a:endParaRPr>
            </a:p>
          </p:txBody>
        </p:sp>
      </p:grpSp>
      <p:grpSp>
        <p:nvGrpSpPr>
          <p:cNvPr id="3" name="Group 22"/>
          <p:cNvGrpSpPr>
            <a:grpSpLocks/>
          </p:cNvGrpSpPr>
          <p:nvPr/>
        </p:nvGrpSpPr>
        <p:grpSpPr bwMode="auto">
          <a:xfrm>
            <a:off x="1981200" y="1905000"/>
            <a:ext cx="2973388" cy="1549400"/>
            <a:chOff x="1248" y="1200"/>
            <a:chExt cx="1873" cy="976"/>
          </a:xfrm>
        </p:grpSpPr>
        <p:graphicFrame>
          <p:nvGraphicFramePr>
            <p:cNvPr id="48151" name="Object 23"/>
            <p:cNvGraphicFramePr>
              <a:graphicFrameLocks noChangeAspect="1"/>
            </p:cNvGraphicFramePr>
            <p:nvPr/>
          </p:nvGraphicFramePr>
          <p:xfrm>
            <a:off x="1248" y="1200"/>
            <a:ext cx="1873" cy="976"/>
          </p:xfrm>
          <a:graphic>
            <a:graphicData uri="http://schemas.openxmlformats.org/presentationml/2006/ole">
              <p:oleObj spid="_x0000_s1027" name="Document" r:id="rId4" imgW="3020760" imgH="1573920" progId="Word.Document.8">
                <p:embed/>
              </p:oleObj>
            </a:graphicData>
          </a:graphic>
        </p:graphicFrame>
        <p:sp>
          <p:nvSpPr>
            <p:cNvPr id="48152" name="Line 24"/>
            <p:cNvSpPr>
              <a:spLocks noChangeShapeType="1"/>
            </p:cNvSpPr>
            <p:nvPr/>
          </p:nvSpPr>
          <p:spPr bwMode="auto">
            <a:xfrm>
              <a:off x="1298" y="1414"/>
              <a:ext cx="1776" cy="0"/>
            </a:xfrm>
            <a:prstGeom prst="line">
              <a:avLst/>
            </a:prstGeom>
            <a:noFill/>
            <a:ln w="9525">
              <a:solidFill>
                <a:srgbClr val="008000"/>
              </a:solidFill>
              <a:round/>
              <a:headEnd/>
              <a:tailEnd/>
            </a:ln>
            <a:effectLst/>
          </p:spPr>
          <p:txBody>
            <a:bodyPr wrap="none" anchor="ctr"/>
            <a:lstStyle/>
            <a:p>
              <a:endParaRPr lang="en-US"/>
            </a:p>
          </p:txBody>
        </p:sp>
      </p:grpSp>
      <p:grpSp>
        <p:nvGrpSpPr>
          <p:cNvPr id="4" name="Group 25"/>
          <p:cNvGrpSpPr>
            <a:grpSpLocks/>
          </p:cNvGrpSpPr>
          <p:nvPr/>
        </p:nvGrpSpPr>
        <p:grpSpPr bwMode="auto">
          <a:xfrm>
            <a:off x="5788025" y="1905000"/>
            <a:ext cx="1319213" cy="1549400"/>
            <a:chOff x="3646" y="1200"/>
            <a:chExt cx="831" cy="976"/>
          </a:xfrm>
        </p:grpSpPr>
        <p:graphicFrame>
          <p:nvGraphicFramePr>
            <p:cNvPr id="48154" name="Object 26"/>
            <p:cNvGraphicFramePr>
              <a:graphicFrameLocks noChangeAspect="1"/>
            </p:cNvGraphicFramePr>
            <p:nvPr/>
          </p:nvGraphicFramePr>
          <p:xfrm>
            <a:off x="3646" y="1200"/>
            <a:ext cx="831" cy="976"/>
          </p:xfrm>
          <a:graphic>
            <a:graphicData uri="http://schemas.openxmlformats.org/presentationml/2006/ole">
              <p:oleObj spid="_x0000_s1026" name="Document" r:id="rId5" imgW="1335960" imgH="1573920" progId="Word.Document.8">
                <p:embed/>
              </p:oleObj>
            </a:graphicData>
          </a:graphic>
        </p:graphicFrame>
        <p:sp>
          <p:nvSpPr>
            <p:cNvPr id="48155" name="Line 27"/>
            <p:cNvSpPr>
              <a:spLocks noChangeShapeType="1"/>
            </p:cNvSpPr>
            <p:nvPr/>
          </p:nvSpPr>
          <p:spPr bwMode="auto">
            <a:xfrm flipV="1">
              <a:off x="3725" y="1405"/>
              <a:ext cx="720" cy="0"/>
            </a:xfrm>
            <a:prstGeom prst="line">
              <a:avLst/>
            </a:prstGeom>
            <a:noFill/>
            <a:ln w="9525">
              <a:solidFill>
                <a:srgbClr val="008000"/>
              </a:solidFill>
              <a:round/>
              <a:headEnd/>
              <a:tailEnd/>
            </a:ln>
            <a:effectLst/>
          </p:spPr>
          <p:txBody>
            <a:bodyPr wrap="none" anchor="ctr"/>
            <a:lstStyle/>
            <a:p>
              <a:endParaRPr lang="en-US"/>
            </a:p>
          </p:txBody>
        </p:sp>
      </p:grpSp>
      <p:grpSp>
        <p:nvGrpSpPr>
          <p:cNvPr id="5" name="Group 28"/>
          <p:cNvGrpSpPr>
            <a:grpSpLocks/>
          </p:cNvGrpSpPr>
          <p:nvPr/>
        </p:nvGrpSpPr>
        <p:grpSpPr bwMode="auto">
          <a:xfrm>
            <a:off x="1981200" y="3581400"/>
            <a:ext cx="3276600" cy="2393950"/>
            <a:chOff x="1392" y="2256"/>
            <a:chExt cx="2064" cy="1508"/>
          </a:xfrm>
        </p:grpSpPr>
        <p:sp>
          <p:nvSpPr>
            <p:cNvPr id="48157" name="Text Box 29"/>
            <p:cNvSpPr txBox="1">
              <a:spLocks noChangeArrowheads="1"/>
            </p:cNvSpPr>
            <p:nvPr/>
          </p:nvSpPr>
          <p:spPr bwMode="auto">
            <a:xfrm>
              <a:off x="2064" y="2592"/>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4:1</a:t>
              </a:r>
            </a:p>
            <a:p>
              <a:pPr algn="ctr" eaLnBrk="0" hangingPunct="0"/>
              <a:r>
                <a:rPr lang="en-GB" sz="1600">
                  <a:latin typeface="Arial" pitchFamily="34" charset="0"/>
                </a:rPr>
                <a:t>MUX</a:t>
              </a:r>
              <a:endParaRPr lang="en-GB" sz="2000">
                <a:latin typeface="Arial" pitchFamily="34" charset="0"/>
              </a:endParaRPr>
            </a:p>
          </p:txBody>
        </p:sp>
        <p:sp>
          <p:nvSpPr>
            <p:cNvPr id="48158" name="Line 30"/>
            <p:cNvSpPr>
              <a:spLocks noChangeShapeType="1"/>
            </p:cNvSpPr>
            <p:nvPr/>
          </p:nvSpPr>
          <p:spPr bwMode="auto">
            <a:xfrm>
              <a:off x="2640" y="2976"/>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59" name="Line 31"/>
            <p:cNvSpPr>
              <a:spLocks noChangeShapeType="1"/>
            </p:cNvSpPr>
            <p:nvPr/>
          </p:nvSpPr>
          <p:spPr bwMode="auto">
            <a:xfrm>
              <a:off x="1680" y="2976"/>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60" name="Line 32"/>
            <p:cNvSpPr>
              <a:spLocks noChangeShapeType="1"/>
            </p:cNvSpPr>
            <p:nvPr/>
          </p:nvSpPr>
          <p:spPr bwMode="auto">
            <a:xfrm>
              <a:off x="1680" y="2592"/>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61" name="Line 33"/>
            <p:cNvSpPr>
              <a:spLocks noChangeShapeType="1"/>
            </p:cNvSpPr>
            <p:nvPr/>
          </p:nvSpPr>
          <p:spPr bwMode="auto">
            <a:xfrm flipV="1">
              <a:off x="2208" y="3408"/>
              <a:ext cx="0" cy="192"/>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62" name="Line 34"/>
            <p:cNvSpPr>
              <a:spLocks noChangeShapeType="1"/>
            </p:cNvSpPr>
            <p:nvPr/>
          </p:nvSpPr>
          <p:spPr bwMode="auto">
            <a:xfrm>
              <a:off x="1680" y="2784"/>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63" name="Line 35"/>
            <p:cNvSpPr>
              <a:spLocks noChangeShapeType="1"/>
            </p:cNvSpPr>
            <p:nvPr/>
          </p:nvSpPr>
          <p:spPr bwMode="auto">
            <a:xfrm>
              <a:off x="1680" y="3168"/>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64" name="Text Box 36"/>
            <p:cNvSpPr txBox="1">
              <a:spLocks noChangeArrowheads="1"/>
            </p:cNvSpPr>
            <p:nvPr/>
          </p:nvSpPr>
          <p:spPr bwMode="auto">
            <a:xfrm>
              <a:off x="2463" y="2845"/>
              <a:ext cx="19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Y</a:t>
              </a:r>
              <a:endParaRPr lang="en-GB" sz="2000">
                <a:latin typeface="Arial" pitchFamily="34" charset="0"/>
              </a:endParaRPr>
            </a:p>
          </p:txBody>
        </p:sp>
        <p:sp>
          <p:nvSpPr>
            <p:cNvPr id="48165" name="Text Box 37"/>
            <p:cNvSpPr txBox="1">
              <a:spLocks noChangeArrowheads="1"/>
            </p:cNvSpPr>
            <p:nvPr/>
          </p:nvSpPr>
          <p:spPr bwMode="auto">
            <a:xfrm>
              <a:off x="1392" y="2256"/>
              <a:ext cx="528"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Inputs</a:t>
              </a:r>
              <a:endParaRPr lang="en-GB" sz="2000">
                <a:latin typeface="Arial" pitchFamily="34" charset="0"/>
              </a:endParaRPr>
            </a:p>
          </p:txBody>
        </p:sp>
        <p:sp>
          <p:nvSpPr>
            <p:cNvPr id="48166" name="Line 38"/>
            <p:cNvSpPr>
              <a:spLocks noChangeShapeType="1"/>
            </p:cNvSpPr>
            <p:nvPr/>
          </p:nvSpPr>
          <p:spPr bwMode="auto">
            <a:xfrm flipV="1">
              <a:off x="2400" y="3408"/>
              <a:ext cx="0" cy="192"/>
            </a:xfrm>
            <a:prstGeom prst="line">
              <a:avLst/>
            </a:prstGeom>
            <a:noFill/>
            <a:ln w="15875">
              <a:solidFill>
                <a:schemeClr val="tx1"/>
              </a:solidFill>
              <a:round/>
              <a:headEnd/>
              <a:tailEnd type="triangle" w="med" len="med"/>
            </a:ln>
            <a:effectLst/>
          </p:spPr>
          <p:txBody>
            <a:bodyPr wrap="none" anchor="ctr"/>
            <a:lstStyle/>
            <a:p>
              <a:endParaRPr lang="en-US"/>
            </a:p>
          </p:txBody>
        </p:sp>
        <p:sp>
          <p:nvSpPr>
            <p:cNvPr id="48167" name="Text Box 39"/>
            <p:cNvSpPr txBox="1">
              <a:spLocks noChangeArrowheads="1"/>
            </p:cNvSpPr>
            <p:nvPr/>
          </p:nvSpPr>
          <p:spPr bwMode="auto">
            <a:xfrm>
              <a:off x="2064" y="3552"/>
              <a:ext cx="480"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select</a:t>
              </a:r>
              <a:endParaRPr lang="en-GB" sz="2000">
                <a:latin typeface="Arial" pitchFamily="34" charset="0"/>
              </a:endParaRPr>
            </a:p>
          </p:txBody>
        </p:sp>
        <p:sp>
          <p:nvSpPr>
            <p:cNvPr id="48168" name="Text Box 40"/>
            <p:cNvSpPr txBox="1">
              <a:spLocks noChangeArrowheads="1"/>
            </p:cNvSpPr>
            <p:nvPr/>
          </p:nvSpPr>
          <p:spPr bwMode="auto">
            <a:xfrm>
              <a:off x="2064" y="3168"/>
              <a:ext cx="480"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S</a:t>
              </a:r>
              <a:r>
                <a:rPr lang="en-GB" sz="1600" baseline="-25000">
                  <a:latin typeface="Arial" pitchFamily="34" charset="0"/>
                </a:rPr>
                <a:t>1</a:t>
              </a:r>
              <a:r>
                <a:rPr lang="en-GB" sz="1600">
                  <a:latin typeface="Arial" pitchFamily="34" charset="0"/>
                </a:rPr>
                <a:t>  S</a:t>
              </a:r>
              <a:r>
                <a:rPr lang="en-GB" sz="1600" baseline="-25000">
                  <a:latin typeface="Arial" pitchFamily="34" charset="0"/>
                </a:rPr>
                <a:t>0</a:t>
              </a:r>
              <a:endParaRPr lang="en-GB" sz="2000">
                <a:latin typeface="Arial" pitchFamily="34" charset="0"/>
              </a:endParaRPr>
            </a:p>
          </p:txBody>
        </p:sp>
        <p:sp>
          <p:nvSpPr>
            <p:cNvPr id="48169" name="Text Box 41"/>
            <p:cNvSpPr txBox="1">
              <a:spLocks noChangeArrowheads="1"/>
            </p:cNvSpPr>
            <p:nvPr/>
          </p:nvSpPr>
          <p:spPr bwMode="auto">
            <a:xfrm>
              <a:off x="1488" y="2448"/>
              <a:ext cx="288"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0</a:t>
              </a:r>
              <a:endParaRPr lang="en-GB" sz="1600">
                <a:latin typeface="Arial" pitchFamily="34" charset="0"/>
              </a:endParaRPr>
            </a:p>
          </p:txBody>
        </p:sp>
        <p:sp>
          <p:nvSpPr>
            <p:cNvPr id="48170" name="Text Box 42"/>
            <p:cNvSpPr txBox="1">
              <a:spLocks noChangeArrowheads="1"/>
            </p:cNvSpPr>
            <p:nvPr/>
          </p:nvSpPr>
          <p:spPr bwMode="auto">
            <a:xfrm>
              <a:off x="1488" y="2640"/>
              <a:ext cx="288"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1</a:t>
              </a:r>
              <a:endParaRPr lang="en-GB" sz="1600">
                <a:latin typeface="Arial" pitchFamily="34" charset="0"/>
              </a:endParaRPr>
            </a:p>
          </p:txBody>
        </p:sp>
        <p:sp>
          <p:nvSpPr>
            <p:cNvPr id="48171" name="Text Box 43"/>
            <p:cNvSpPr txBox="1">
              <a:spLocks noChangeArrowheads="1"/>
            </p:cNvSpPr>
            <p:nvPr/>
          </p:nvSpPr>
          <p:spPr bwMode="auto">
            <a:xfrm>
              <a:off x="1488" y="2832"/>
              <a:ext cx="288"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2</a:t>
              </a:r>
              <a:endParaRPr lang="en-GB" sz="1600">
                <a:latin typeface="Arial" pitchFamily="34" charset="0"/>
              </a:endParaRPr>
            </a:p>
          </p:txBody>
        </p:sp>
        <p:sp>
          <p:nvSpPr>
            <p:cNvPr id="48172" name="Text Box 44"/>
            <p:cNvSpPr txBox="1">
              <a:spLocks noChangeArrowheads="1"/>
            </p:cNvSpPr>
            <p:nvPr/>
          </p:nvSpPr>
          <p:spPr bwMode="auto">
            <a:xfrm>
              <a:off x="1488" y="3024"/>
              <a:ext cx="288"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3</a:t>
              </a:r>
              <a:endParaRPr lang="en-GB" sz="1600">
                <a:latin typeface="Arial" pitchFamily="34" charset="0"/>
              </a:endParaRPr>
            </a:p>
          </p:txBody>
        </p:sp>
        <p:sp>
          <p:nvSpPr>
            <p:cNvPr id="48173" name="Rectangle 45"/>
            <p:cNvSpPr>
              <a:spLocks noChangeArrowheads="1"/>
            </p:cNvSpPr>
            <p:nvPr/>
          </p:nvSpPr>
          <p:spPr bwMode="auto">
            <a:xfrm>
              <a:off x="1968" y="2448"/>
              <a:ext cx="672" cy="960"/>
            </a:xfrm>
            <a:prstGeom prst="rect">
              <a:avLst/>
            </a:prstGeom>
            <a:noFill/>
            <a:ln w="19050">
              <a:solidFill>
                <a:schemeClr val="tx1"/>
              </a:solidFill>
              <a:miter lim="800000"/>
              <a:headEnd/>
              <a:tailEnd/>
            </a:ln>
            <a:effectLst/>
          </p:spPr>
          <p:txBody>
            <a:bodyPr wrap="none" anchor="ctr"/>
            <a:lstStyle/>
            <a:p>
              <a:endParaRPr lang="en-US"/>
            </a:p>
          </p:txBody>
        </p:sp>
        <p:sp>
          <p:nvSpPr>
            <p:cNvPr id="48174" name="Text Box 46"/>
            <p:cNvSpPr txBox="1">
              <a:spLocks noChangeArrowheads="1"/>
            </p:cNvSpPr>
            <p:nvPr/>
          </p:nvSpPr>
          <p:spPr bwMode="auto">
            <a:xfrm>
              <a:off x="1940" y="2496"/>
              <a:ext cx="192" cy="767"/>
            </a:xfrm>
            <a:prstGeom prst="rect">
              <a:avLst/>
            </a:prstGeom>
            <a:noFill/>
            <a:ln w="9525">
              <a:noFill/>
              <a:miter lim="800000"/>
              <a:headEnd/>
              <a:tailEnd/>
            </a:ln>
            <a:effectLst/>
          </p:spPr>
          <p:txBody>
            <a:bodyPr>
              <a:spAutoFit/>
            </a:bodyPr>
            <a:lstStyle/>
            <a:p>
              <a:pPr eaLnBrk="0" hangingPunct="0">
                <a:spcBef>
                  <a:spcPct val="20000"/>
                </a:spcBef>
              </a:pPr>
              <a:r>
                <a:rPr lang="en-GB" sz="1600">
                  <a:latin typeface="Arial" pitchFamily="34" charset="0"/>
                </a:rPr>
                <a:t>0</a:t>
              </a:r>
            </a:p>
            <a:p>
              <a:pPr eaLnBrk="0" hangingPunct="0">
                <a:spcBef>
                  <a:spcPct val="20000"/>
                </a:spcBef>
              </a:pPr>
              <a:r>
                <a:rPr lang="en-GB" sz="1600">
                  <a:latin typeface="Arial" pitchFamily="34" charset="0"/>
                </a:rPr>
                <a:t>1</a:t>
              </a:r>
            </a:p>
            <a:p>
              <a:pPr eaLnBrk="0" hangingPunct="0">
                <a:spcBef>
                  <a:spcPct val="20000"/>
                </a:spcBef>
              </a:pPr>
              <a:r>
                <a:rPr lang="en-GB" sz="1600">
                  <a:latin typeface="Arial" pitchFamily="34" charset="0"/>
                </a:rPr>
                <a:t>2</a:t>
              </a:r>
            </a:p>
            <a:p>
              <a:pPr eaLnBrk="0" hangingPunct="0">
                <a:spcBef>
                  <a:spcPct val="20000"/>
                </a:spcBef>
              </a:pPr>
              <a:r>
                <a:rPr lang="en-GB" sz="1600">
                  <a:latin typeface="Arial" pitchFamily="34" charset="0"/>
                </a:rPr>
                <a:t>3</a:t>
              </a:r>
              <a:endParaRPr lang="en-GB" sz="2000">
                <a:latin typeface="Arial" pitchFamily="34" charset="0"/>
              </a:endParaRPr>
            </a:p>
          </p:txBody>
        </p:sp>
        <p:sp>
          <p:nvSpPr>
            <p:cNvPr id="48175" name="Text Box 47"/>
            <p:cNvSpPr txBox="1">
              <a:spLocks noChangeArrowheads="1"/>
            </p:cNvSpPr>
            <p:nvPr/>
          </p:nvSpPr>
          <p:spPr bwMode="auto">
            <a:xfrm>
              <a:off x="2928" y="2880"/>
              <a:ext cx="528"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Output</a:t>
              </a:r>
              <a:endParaRPr lang="en-GB" sz="2000">
                <a:latin typeface="Arial" pitchFamily="34"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43000" y="152400"/>
            <a:ext cx="7772400" cy="1143000"/>
          </a:xfrm>
        </p:spPr>
        <p:txBody>
          <a:bodyPr/>
          <a:lstStyle/>
          <a:p>
            <a:r>
              <a:rPr lang="en-GB" sz="3600" b="1"/>
              <a:t>Using Smaller Multiplexers</a:t>
            </a:r>
            <a:endParaRPr lang="en-GB" sz="4000"/>
          </a:p>
        </p:txBody>
      </p:sp>
      <p:graphicFrame>
        <p:nvGraphicFramePr>
          <p:cNvPr id="73731" name="Object 3"/>
          <p:cNvGraphicFramePr>
            <a:graphicFrameLocks noChangeAspect="1"/>
          </p:cNvGraphicFramePr>
          <p:nvPr/>
        </p:nvGraphicFramePr>
        <p:xfrm>
          <a:off x="1524000" y="2286000"/>
          <a:ext cx="1974850" cy="2438400"/>
        </p:xfrm>
        <a:graphic>
          <a:graphicData uri="http://schemas.openxmlformats.org/presentationml/2006/ole">
            <p:oleObj spid="_x0000_s8194" name="Document" r:id="rId3" imgW="2463120" imgH="3444120" progId="Word.Document.8">
              <p:embed/>
            </p:oleObj>
          </a:graphicData>
        </a:graphic>
      </p:graphicFrame>
      <p:sp>
        <p:nvSpPr>
          <p:cNvPr id="73732" name="Rectangle 4"/>
          <p:cNvSpPr>
            <a:spLocks noGrp="1" noChangeArrowheads="1"/>
          </p:cNvSpPr>
          <p:nvPr>
            <p:ph type="body" idx="1"/>
          </p:nvPr>
        </p:nvSpPr>
        <p:spPr>
          <a:xfrm>
            <a:off x="1143000" y="1295400"/>
            <a:ext cx="7696200" cy="914400"/>
          </a:xfrm>
          <a:noFill/>
          <a:ln/>
        </p:spPr>
        <p:txBody>
          <a:bodyPr/>
          <a:lstStyle/>
          <a:p>
            <a:pPr>
              <a:spcBef>
                <a:spcPct val="40000"/>
              </a:spcBef>
              <a:buSzPct val="120000"/>
              <a:buFont typeface="Wingdings" pitchFamily="2" charset="2"/>
              <a:buChar char="§"/>
            </a:pPr>
            <a:r>
              <a:rPr lang="en-GB" sz="2400"/>
              <a:t>Alternative: What if we use A for input lines, and B, C for selector lines? 	</a:t>
            </a:r>
          </a:p>
        </p:txBody>
      </p:sp>
      <p:graphicFrame>
        <p:nvGraphicFramePr>
          <p:cNvPr id="73733" name="Object 5"/>
          <p:cNvGraphicFramePr>
            <a:graphicFrameLocks noChangeAspect="1"/>
          </p:cNvGraphicFramePr>
          <p:nvPr/>
        </p:nvGraphicFramePr>
        <p:xfrm>
          <a:off x="4343400" y="2286000"/>
          <a:ext cx="1895475" cy="3203575"/>
        </p:xfrm>
        <a:graphic>
          <a:graphicData uri="http://schemas.openxmlformats.org/presentationml/2006/ole">
            <p:oleObj spid="_x0000_s8195" name="Document" r:id="rId4" imgW="1895400" imgH="3204000" progId="Word.Document.8">
              <p:embed/>
            </p:oleObj>
          </a:graphicData>
        </a:graphic>
      </p:graphicFrame>
      <p:grpSp>
        <p:nvGrpSpPr>
          <p:cNvPr id="2" name="Group 6"/>
          <p:cNvGrpSpPr>
            <a:grpSpLocks/>
          </p:cNvGrpSpPr>
          <p:nvPr/>
        </p:nvGrpSpPr>
        <p:grpSpPr bwMode="auto">
          <a:xfrm>
            <a:off x="6099175" y="2747963"/>
            <a:ext cx="2514600" cy="1219200"/>
            <a:chOff x="3552" y="1728"/>
            <a:chExt cx="1584" cy="768"/>
          </a:xfrm>
        </p:grpSpPr>
        <p:sp>
          <p:nvSpPr>
            <p:cNvPr id="73735" name="Text Box 7"/>
            <p:cNvSpPr txBox="1">
              <a:spLocks noChangeArrowheads="1"/>
            </p:cNvSpPr>
            <p:nvPr/>
          </p:nvSpPr>
          <p:spPr bwMode="auto">
            <a:xfrm>
              <a:off x="3792" y="1776"/>
              <a:ext cx="1344" cy="231"/>
            </a:xfrm>
            <a:prstGeom prst="rect">
              <a:avLst/>
            </a:prstGeom>
            <a:noFill/>
            <a:ln w="9525">
              <a:noFill/>
              <a:miter lim="800000"/>
              <a:headEnd/>
              <a:tailEnd/>
            </a:ln>
            <a:effectLst/>
          </p:spPr>
          <p:txBody>
            <a:bodyPr>
              <a:spAutoFit/>
            </a:bodyPr>
            <a:lstStyle/>
            <a:p>
              <a:pPr eaLnBrk="0" hangingPunct="0">
                <a:spcBef>
                  <a:spcPct val="50000"/>
                </a:spcBef>
              </a:pPr>
              <a:r>
                <a:rPr lang="en-GB" sz="1800">
                  <a:solidFill>
                    <a:srgbClr val="0000CC"/>
                  </a:solidFill>
                  <a:latin typeface="Arial" pitchFamily="34" charset="0"/>
                </a:rPr>
                <a:t>A’ </a:t>
              </a:r>
              <a:r>
                <a:rPr lang="en-GB" sz="1800">
                  <a:latin typeface="Arial" pitchFamily="34" charset="0"/>
                </a:rPr>
                <a:t>(when BC = 00)</a:t>
              </a:r>
              <a:endParaRPr lang="en-GB" b="1"/>
            </a:p>
          </p:txBody>
        </p:sp>
        <p:sp>
          <p:nvSpPr>
            <p:cNvPr id="73736" name="Line 8"/>
            <p:cNvSpPr>
              <a:spLocks noChangeShapeType="1"/>
            </p:cNvSpPr>
            <p:nvPr/>
          </p:nvSpPr>
          <p:spPr bwMode="auto">
            <a:xfrm flipH="1" flipV="1">
              <a:off x="3552" y="1728"/>
              <a:ext cx="240" cy="96"/>
            </a:xfrm>
            <a:prstGeom prst="line">
              <a:avLst/>
            </a:prstGeom>
            <a:noFill/>
            <a:ln w="15875">
              <a:solidFill>
                <a:srgbClr val="0000FF"/>
              </a:solidFill>
              <a:round/>
              <a:headEnd/>
              <a:tailEnd type="triangle" w="med" len="sm"/>
            </a:ln>
            <a:effectLst/>
          </p:spPr>
          <p:txBody>
            <a:bodyPr wrap="none" anchor="ctr"/>
            <a:lstStyle/>
            <a:p>
              <a:endParaRPr lang="en-US"/>
            </a:p>
          </p:txBody>
        </p:sp>
        <p:sp>
          <p:nvSpPr>
            <p:cNvPr id="73737" name="Line 9"/>
            <p:cNvSpPr>
              <a:spLocks noChangeShapeType="1"/>
            </p:cNvSpPr>
            <p:nvPr/>
          </p:nvSpPr>
          <p:spPr bwMode="auto">
            <a:xfrm flipH="1">
              <a:off x="3552" y="1968"/>
              <a:ext cx="336" cy="528"/>
            </a:xfrm>
            <a:prstGeom prst="line">
              <a:avLst/>
            </a:prstGeom>
            <a:noFill/>
            <a:ln w="15875">
              <a:solidFill>
                <a:srgbClr val="0000FF"/>
              </a:solidFill>
              <a:round/>
              <a:headEnd/>
              <a:tailEnd type="triangle" w="med" len="sm"/>
            </a:ln>
            <a:effectLst/>
          </p:spPr>
          <p:txBody>
            <a:bodyPr wrap="none" anchor="ctr"/>
            <a:lstStyle/>
            <a:p>
              <a:endParaRPr lang="en-US"/>
            </a:p>
          </p:txBody>
        </p:sp>
      </p:grpSp>
      <p:grpSp>
        <p:nvGrpSpPr>
          <p:cNvPr id="3" name="Group 10"/>
          <p:cNvGrpSpPr>
            <a:grpSpLocks/>
          </p:cNvGrpSpPr>
          <p:nvPr/>
        </p:nvGrpSpPr>
        <p:grpSpPr bwMode="auto">
          <a:xfrm>
            <a:off x="6099175" y="3128963"/>
            <a:ext cx="2590800" cy="1143000"/>
            <a:chOff x="3552" y="1968"/>
            <a:chExt cx="1632" cy="720"/>
          </a:xfrm>
        </p:grpSpPr>
        <p:sp>
          <p:nvSpPr>
            <p:cNvPr id="73739" name="Text Box 11"/>
            <p:cNvSpPr txBox="1">
              <a:spLocks noChangeArrowheads="1"/>
            </p:cNvSpPr>
            <p:nvPr/>
          </p:nvSpPr>
          <p:spPr bwMode="auto">
            <a:xfrm>
              <a:off x="3792" y="2160"/>
              <a:ext cx="1392" cy="231"/>
            </a:xfrm>
            <a:prstGeom prst="rect">
              <a:avLst/>
            </a:prstGeom>
            <a:noFill/>
            <a:ln w="9525">
              <a:noFill/>
              <a:miter lim="800000"/>
              <a:headEnd/>
              <a:tailEnd/>
            </a:ln>
            <a:effectLst/>
          </p:spPr>
          <p:txBody>
            <a:bodyPr>
              <a:spAutoFit/>
            </a:bodyPr>
            <a:lstStyle/>
            <a:p>
              <a:pPr eaLnBrk="0" hangingPunct="0">
                <a:spcBef>
                  <a:spcPct val="50000"/>
                </a:spcBef>
              </a:pPr>
              <a:r>
                <a:rPr lang="en-GB" sz="1800">
                  <a:solidFill>
                    <a:srgbClr val="9900CC"/>
                  </a:solidFill>
                  <a:latin typeface="Arial" pitchFamily="34" charset="0"/>
                </a:rPr>
                <a:t>A’</a:t>
              </a:r>
              <a:r>
                <a:rPr lang="en-GB" sz="1800">
                  <a:latin typeface="Arial" pitchFamily="34" charset="0"/>
                </a:rPr>
                <a:t> (when BC = 01)</a:t>
              </a:r>
            </a:p>
          </p:txBody>
        </p:sp>
        <p:sp>
          <p:nvSpPr>
            <p:cNvPr id="73740" name="Line 12"/>
            <p:cNvSpPr>
              <a:spLocks noChangeShapeType="1"/>
            </p:cNvSpPr>
            <p:nvPr/>
          </p:nvSpPr>
          <p:spPr bwMode="auto">
            <a:xfrm flipH="1" flipV="1">
              <a:off x="3552" y="1968"/>
              <a:ext cx="288" cy="192"/>
            </a:xfrm>
            <a:prstGeom prst="line">
              <a:avLst/>
            </a:prstGeom>
            <a:noFill/>
            <a:ln w="15875">
              <a:solidFill>
                <a:srgbClr val="9900CC"/>
              </a:solidFill>
              <a:round/>
              <a:headEnd/>
              <a:tailEnd type="triangle" w="med" len="sm"/>
            </a:ln>
            <a:effectLst/>
          </p:spPr>
          <p:txBody>
            <a:bodyPr wrap="none" anchor="ctr"/>
            <a:lstStyle/>
            <a:p>
              <a:endParaRPr lang="en-US"/>
            </a:p>
          </p:txBody>
        </p:sp>
        <p:sp>
          <p:nvSpPr>
            <p:cNvPr id="73741" name="Line 13"/>
            <p:cNvSpPr>
              <a:spLocks noChangeShapeType="1"/>
            </p:cNvSpPr>
            <p:nvPr/>
          </p:nvSpPr>
          <p:spPr bwMode="auto">
            <a:xfrm flipH="1">
              <a:off x="3552" y="2352"/>
              <a:ext cx="288" cy="336"/>
            </a:xfrm>
            <a:prstGeom prst="line">
              <a:avLst/>
            </a:prstGeom>
            <a:noFill/>
            <a:ln w="15875">
              <a:solidFill>
                <a:srgbClr val="9900CC"/>
              </a:solidFill>
              <a:round/>
              <a:headEnd/>
              <a:tailEnd type="triangle" w="med" len="sm"/>
            </a:ln>
            <a:effectLst/>
          </p:spPr>
          <p:txBody>
            <a:bodyPr wrap="none" anchor="ctr"/>
            <a:lstStyle/>
            <a:p>
              <a:endParaRPr lang="en-US"/>
            </a:p>
          </p:txBody>
        </p:sp>
      </p:grpSp>
      <p:grpSp>
        <p:nvGrpSpPr>
          <p:cNvPr id="4" name="Group 14"/>
          <p:cNvGrpSpPr>
            <a:grpSpLocks/>
          </p:cNvGrpSpPr>
          <p:nvPr/>
        </p:nvGrpSpPr>
        <p:grpSpPr bwMode="auto">
          <a:xfrm>
            <a:off x="6099175" y="3433763"/>
            <a:ext cx="2514600" cy="1066800"/>
            <a:chOff x="3552" y="2160"/>
            <a:chExt cx="1584" cy="672"/>
          </a:xfrm>
        </p:grpSpPr>
        <p:sp>
          <p:nvSpPr>
            <p:cNvPr id="73743" name="Text Box 15"/>
            <p:cNvSpPr txBox="1">
              <a:spLocks noChangeArrowheads="1"/>
            </p:cNvSpPr>
            <p:nvPr/>
          </p:nvSpPr>
          <p:spPr bwMode="auto">
            <a:xfrm>
              <a:off x="3792" y="2592"/>
              <a:ext cx="1344" cy="231"/>
            </a:xfrm>
            <a:prstGeom prst="rect">
              <a:avLst/>
            </a:prstGeom>
            <a:noFill/>
            <a:ln w="9525">
              <a:noFill/>
              <a:miter lim="800000"/>
              <a:headEnd/>
              <a:tailEnd/>
            </a:ln>
            <a:effectLst/>
          </p:spPr>
          <p:txBody>
            <a:bodyPr>
              <a:spAutoFit/>
            </a:bodyPr>
            <a:lstStyle/>
            <a:p>
              <a:pPr eaLnBrk="0" hangingPunct="0">
                <a:spcBef>
                  <a:spcPct val="50000"/>
                </a:spcBef>
              </a:pPr>
              <a:r>
                <a:rPr lang="en-GB" sz="1800">
                  <a:solidFill>
                    <a:srgbClr val="006600"/>
                  </a:solidFill>
                  <a:latin typeface="Arial" pitchFamily="34" charset="0"/>
                </a:rPr>
                <a:t>A</a:t>
              </a:r>
              <a:r>
                <a:rPr lang="en-GB" sz="1800">
                  <a:latin typeface="Arial" pitchFamily="34" charset="0"/>
                </a:rPr>
                <a:t> (when BC = 10)</a:t>
              </a:r>
            </a:p>
          </p:txBody>
        </p:sp>
        <p:sp>
          <p:nvSpPr>
            <p:cNvPr id="73744" name="Line 16"/>
            <p:cNvSpPr>
              <a:spLocks noChangeShapeType="1"/>
            </p:cNvSpPr>
            <p:nvPr/>
          </p:nvSpPr>
          <p:spPr bwMode="auto">
            <a:xfrm flipH="1" flipV="1">
              <a:off x="3552" y="2160"/>
              <a:ext cx="288" cy="480"/>
            </a:xfrm>
            <a:prstGeom prst="line">
              <a:avLst/>
            </a:prstGeom>
            <a:noFill/>
            <a:ln w="15875">
              <a:solidFill>
                <a:srgbClr val="006600"/>
              </a:solidFill>
              <a:round/>
              <a:headEnd/>
              <a:tailEnd type="triangle" w="med" len="sm"/>
            </a:ln>
            <a:effectLst/>
          </p:spPr>
          <p:txBody>
            <a:bodyPr wrap="none" anchor="ctr"/>
            <a:lstStyle/>
            <a:p>
              <a:endParaRPr lang="en-US"/>
            </a:p>
          </p:txBody>
        </p:sp>
        <p:sp>
          <p:nvSpPr>
            <p:cNvPr id="73745" name="Line 17"/>
            <p:cNvSpPr>
              <a:spLocks noChangeShapeType="1"/>
            </p:cNvSpPr>
            <p:nvPr/>
          </p:nvSpPr>
          <p:spPr bwMode="auto">
            <a:xfrm flipH="1">
              <a:off x="3552" y="2784"/>
              <a:ext cx="288" cy="48"/>
            </a:xfrm>
            <a:prstGeom prst="line">
              <a:avLst/>
            </a:prstGeom>
            <a:noFill/>
            <a:ln w="15875">
              <a:solidFill>
                <a:srgbClr val="006600"/>
              </a:solidFill>
              <a:round/>
              <a:headEnd/>
              <a:tailEnd type="triangle" w="med" len="sm"/>
            </a:ln>
            <a:effectLst/>
          </p:spPr>
          <p:txBody>
            <a:bodyPr wrap="none" anchor="ctr"/>
            <a:lstStyle/>
            <a:p>
              <a:endParaRPr lang="en-US"/>
            </a:p>
          </p:txBody>
        </p:sp>
      </p:grpSp>
      <p:grpSp>
        <p:nvGrpSpPr>
          <p:cNvPr id="5" name="Group 18"/>
          <p:cNvGrpSpPr>
            <a:grpSpLocks/>
          </p:cNvGrpSpPr>
          <p:nvPr/>
        </p:nvGrpSpPr>
        <p:grpSpPr bwMode="auto">
          <a:xfrm>
            <a:off x="6099175" y="3738563"/>
            <a:ext cx="2667000" cy="1433512"/>
            <a:chOff x="3552" y="2352"/>
            <a:chExt cx="1680" cy="903"/>
          </a:xfrm>
        </p:grpSpPr>
        <p:sp>
          <p:nvSpPr>
            <p:cNvPr id="73747" name="Text Box 19"/>
            <p:cNvSpPr txBox="1">
              <a:spLocks noChangeArrowheads="1"/>
            </p:cNvSpPr>
            <p:nvPr/>
          </p:nvSpPr>
          <p:spPr bwMode="auto">
            <a:xfrm>
              <a:off x="3792" y="3024"/>
              <a:ext cx="1440" cy="231"/>
            </a:xfrm>
            <a:prstGeom prst="rect">
              <a:avLst/>
            </a:prstGeom>
            <a:noFill/>
            <a:ln w="9525">
              <a:noFill/>
              <a:miter lim="800000"/>
              <a:headEnd/>
              <a:tailEnd/>
            </a:ln>
            <a:effectLst/>
          </p:spPr>
          <p:txBody>
            <a:bodyPr>
              <a:spAutoFit/>
            </a:bodyPr>
            <a:lstStyle/>
            <a:p>
              <a:pPr eaLnBrk="0" hangingPunct="0">
                <a:spcBef>
                  <a:spcPct val="50000"/>
                </a:spcBef>
              </a:pPr>
              <a:r>
                <a:rPr lang="en-GB" sz="1800">
                  <a:solidFill>
                    <a:srgbClr val="FF0000"/>
                  </a:solidFill>
                  <a:latin typeface="Arial" pitchFamily="34" charset="0"/>
                </a:rPr>
                <a:t>A’</a:t>
              </a:r>
              <a:r>
                <a:rPr lang="en-GB" sz="1800">
                  <a:latin typeface="Arial" pitchFamily="34" charset="0"/>
                </a:rPr>
                <a:t> (when BC = 11)</a:t>
              </a:r>
              <a:endParaRPr lang="en-GB" b="1"/>
            </a:p>
          </p:txBody>
        </p:sp>
        <p:sp>
          <p:nvSpPr>
            <p:cNvPr id="73748" name="Line 20"/>
            <p:cNvSpPr>
              <a:spLocks noChangeShapeType="1"/>
            </p:cNvSpPr>
            <p:nvPr/>
          </p:nvSpPr>
          <p:spPr bwMode="auto">
            <a:xfrm flipH="1" flipV="1">
              <a:off x="3552" y="2352"/>
              <a:ext cx="288" cy="720"/>
            </a:xfrm>
            <a:prstGeom prst="line">
              <a:avLst/>
            </a:prstGeom>
            <a:noFill/>
            <a:ln w="15875">
              <a:solidFill>
                <a:srgbClr val="FF0000"/>
              </a:solidFill>
              <a:round/>
              <a:headEnd/>
              <a:tailEnd type="triangle" w="med" len="sm"/>
            </a:ln>
            <a:effectLst/>
          </p:spPr>
          <p:txBody>
            <a:bodyPr wrap="none" anchor="ctr"/>
            <a:lstStyle/>
            <a:p>
              <a:endParaRPr lang="en-US"/>
            </a:p>
          </p:txBody>
        </p:sp>
        <p:sp>
          <p:nvSpPr>
            <p:cNvPr id="73749" name="Line 21"/>
            <p:cNvSpPr>
              <a:spLocks noChangeShapeType="1"/>
            </p:cNvSpPr>
            <p:nvPr/>
          </p:nvSpPr>
          <p:spPr bwMode="auto">
            <a:xfrm flipH="1" flipV="1">
              <a:off x="3552" y="3024"/>
              <a:ext cx="240" cy="96"/>
            </a:xfrm>
            <a:prstGeom prst="line">
              <a:avLst/>
            </a:prstGeom>
            <a:noFill/>
            <a:ln w="15875">
              <a:solidFill>
                <a:srgbClr val="FF0000"/>
              </a:solidFill>
              <a:round/>
              <a:headEnd/>
              <a:tailEnd type="triangle" w="med" len="sm"/>
            </a:ln>
            <a:effectLst/>
          </p:spPr>
          <p:txBody>
            <a:bodyPr wrap="none" anchor="ctr"/>
            <a:lstStyle/>
            <a:p>
              <a:endParaRPr lang="en-US"/>
            </a:p>
          </p:txBody>
        </p:sp>
      </p:grpSp>
      <p:sp>
        <p:nvSpPr>
          <p:cNvPr id="73750" name="AutoShape 22"/>
          <p:cNvSpPr>
            <a:spLocks noChangeArrowheads="1"/>
          </p:cNvSpPr>
          <p:nvPr/>
        </p:nvSpPr>
        <p:spPr bwMode="auto">
          <a:xfrm>
            <a:off x="2286000" y="2209800"/>
            <a:ext cx="228600" cy="2286000"/>
          </a:xfrm>
          <a:prstGeom prst="roundRect">
            <a:avLst>
              <a:gd name="adj" fmla="val 16667"/>
            </a:avLst>
          </a:prstGeom>
          <a:noFill/>
          <a:ln w="12700">
            <a:solidFill>
              <a:srgbClr val="FF0000"/>
            </a:solidFill>
            <a:round/>
            <a:headEnd/>
            <a:tailEnd/>
          </a:ln>
          <a:effectLst/>
        </p:spPr>
        <p:txBody>
          <a:bodyPr wrap="none" anchor="ctr"/>
          <a:lstStyle/>
          <a:p>
            <a:endParaRPr lang="en-US"/>
          </a:p>
        </p:txBody>
      </p:sp>
      <p:sp>
        <p:nvSpPr>
          <p:cNvPr id="73751" name="AutoShape 23"/>
          <p:cNvSpPr>
            <a:spLocks noChangeArrowheads="1"/>
          </p:cNvSpPr>
          <p:nvPr/>
        </p:nvSpPr>
        <p:spPr bwMode="auto">
          <a:xfrm>
            <a:off x="4464050" y="2133600"/>
            <a:ext cx="280988" cy="2895600"/>
          </a:xfrm>
          <a:prstGeom prst="roundRect">
            <a:avLst>
              <a:gd name="adj" fmla="val 16667"/>
            </a:avLst>
          </a:prstGeom>
          <a:noFill/>
          <a:ln w="12700">
            <a:solidFill>
              <a:srgbClr val="FF0000"/>
            </a:solidFill>
            <a:round/>
            <a:headEnd/>
            <a:tailEnd/>
          </a:ln>
          <a:effectLst/>
        </p:spPr>
        <p:txBody>
          <a:bodyPr wrap="none" anchor="ctr"/>
          <a:lstStyle/>
          <a:p>
            <a:endParaRPr lang="en-US"/>
          </a:p>
        </p:txBody>
      </p:sp>
      <p:grpSp>
        <p:nvGrpSpPr>
          <p:cNvPr id="6" name="Group 24"/>
          <p:cNvGrpSpPr>
            <a:grpSpLocks/>
          </p:cNvGrpSpPr>
          <p:nvPr/>
        </p:nvGrpSpPr>
        <p:grpSpPr bwMode="auto">
          <a:xfrm>
            <a:off x="1447800" y="4495800"/>
            <a:ext cx="2903538" cy="1860550"/>
            <a:chOff x="864" y="2832"/>
            <a:chExt cx="1829" cy="1172"/>
          </a:xfrm>
        </p:grpSpPr>
        <p:sp>
          <p:nvSpPr>
            <p:cNvPr id="73753" name="Text Box 25"/>
            <p:cNvSpPr txBox="1">
              <a:spLocks noChangeArrowheads="1"/>
            </p:cNvSpPr>
            <p:nvPr/>
          </p:nvSpPr>
          <p:spPr bwMode="auto">
            <a:xfrm>
              <a:off x="1968" y="3168"/>
              <a:ext cx="43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mux</a:t>
              </a:r>
              <a:endParaRPr lang="en-GB" sz="2000">
                <a:latin typeface="Arial" pitchFamily="34" charset="0"/>
              </a:endParaRPr>
            </a:p>
          </p:txBody>
        </p:sp>
        <p:sp>
          <p:nvSpPr>
            <p:cNvPr id="73754" name="Line 26"/>
            <p:cNvSpPr>
              <a:spLocks noChangeShapeType="1"/>
            </p:cNvSpPr>
            <p:nvPr/>
          </p:nvSpPr>
          <p:spPr bwMode="auto">
            <a:xfrm>
              <a:off x="2405" y="3293"/>
              <a:ext cx="288"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3755" name="Line 27"/>
            <p:cNvSpPr>
              <a:spLocks noChangeShapeType="1"/>
            </p:cNvSpPr>
            <p:nvPr/>
          </p:nvSpPr>
          <p:spPr bwMode="auto">
            <a:xfrm>
              <a:off x="1632" y="3168"/>
              <a:ext cx="240"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3756" name="Line 28"/>
            <p:cNvSpPr>
              <a:spLocks noChangeShapeType="1"/>
            </p:cNvSpPr>
            <p:nvPr/>
          </p:nvSpPr>
          <p:spPr bwMode="auto">
            <a:xfrm flipV="1">
              <a:off x="2064" y="3600"/>
              <a:ext cx="0" cy="192"/>
            </a:xfrm>
            <a:prstGeom prst="line">
              <a:avLst/>
            </a:prstGeom>
            <a:noFill/>
            <a:ln w="15875">
              <a:solidFill>
                <a:schemeClr val="tx1"/>
              </a:solidFill>
              <a:round/>
              <a:headEnd/>
              <a:tailEnd type="triangle" w="med" len="med"/>
            </a:ln>
            <a:effectLst/>
          </p:spPr>
          <p:txBody>
            <a:bodyPr wrap="none" anchor="ctr"/>
            <a:lstStyle/>
            <a:p>
              <a:endParaRPr lang="en-US"/>
            </a:p>
          </p:txBody>
        </p:sp>
        <p:sp>
          <p:nvSpPr>
            <p:cNvPr id="73757" name="Line 29"/>
            <p:cNvSpPr>
              <a:spLocks noChangeShapeType="1"/>
            </p:cNvSpPr>
            <p:nvPr/>
          </p:nvSpPr>
          <p:spPr bwMode="auto">
            <a:xfrm>
              <a:off x="1476" y="2976"/>
              <a:ext cx="396"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3758" name="Line 30"/>
            <p:cNvSpPr>
              <a:spLocks noChangeShapeType="1"/>
            </p:cNvSpPr>
            <p:nvPr/>
          </p:nvSpPr>
          <p:spPr bwMode="auto">
            <a:xfrm>
              <a:off x="1632" y="3552"/>
              <a:ext cx="240"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3759" name="AutoShape 31"/>
            <p:cNvSpPr>
              <a:spLocks noChangeArrowheads="1"/>
            </p:cNvSpPr>
            <p:nvPr/>
          </p:nvSpPr>
          <p:spPr bwMode="auto">
            <a:xfrm rot="5400000">
              <a:off x="1680" y="3024"/>
              <a:ext cx="912" cy="528"/>
            </a:xfrm>
            <a:prstGeom prst="triangle">
              <a:avLst>
                <a:gd name="adj" fmla="val 50000"/>
              </a:avLst>
            </a:prstGeom>
            <a:noFill/>
            <a:ln w="15875">
              <a:solidFill>
                <a:schemeClr val="tx1"/>
              </a:solidFill>
              <a:miter lim="800000"/>
              <a:headEnd/>
              <a:tailEnd/>
            </a:ln>
            <a:effectLst/>
          </p:spPr>
          <p:txBody>
            <a:bodyPr wrap="none" anchor="ctr"/>
            <a:lstStyle/>
            <a:p>
              <a:endParaRPr lang="en-US"/>
            </a:p>
          </p:txBody>
        </p:sp>
        <p:sp>
          <p:nvSpPr>
            <p:cNvPr id="73760" name="Line 32"/>
            <p:cNvSpPr>
              <a:spLocks noChangeShapeType="1"/>
            </p:cNvSpPr>
            <p:nvPr/>
          </p:nvSpPr>
          <p:spPr bwMode="auto">
            <a:xfrm flipV="1">
              <a:off x="2208" y="3456"/>
              <a:ext cx="0" cy="336"/>
            </a:xfrm>
            <a:prstGeom prst="line">
              <a:avLst/>
            </a:prstGeom>
            <a:noFill/>
            <a:ln w="15875">
              <a:solidFill>
                <a:schemeClr val="tx1"/>
              </a:solidFill>
              <a:round/>
              <a:headEnd/>
              <a:tailEnd type="triangle" w="med" len="med"/>
            </a:ln>
            <a:effectLst/>
          </p:spPr>
          <p:txBody>
            <a:bodyPr wrap="none" anchor="ctr"/>
            <a:lstStyle/>
            <a:p>
              <a:endParaRPr lang="en-US"/>
            </a:p>
          </p:txBody>
        </p:sp>
        <p:sp>
          <p:nvSpPr>
            <p:cNvPr id="73761" name="Text Box 33"/>
            <p:cNvSpPr txBox="1">
              <a:spLocks noChangeArrowheads="1"/>
            </p:cNvSpPr>
            <p:nvPr/>
          </p:nvSpPr>
          <p:spPr bwMode="auto">
            <a:xfrm>
              <a:off x="1968" y="3792"/>
              <a:ext cx="43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B  C</a:t>
              </a:r>
              <a:endParaRPr lang="en-GB" sz="2000">
                <a:latin typeface="Arial" pitchFamily="34" charset="0"/>
              </a:endParaRPr>
            </a:p>
          </p:txBody>
        </p:sp>
        <p:sp>
          <p:nvSpPr>
            <p:cNvPr id="73762" name="Text Box 34"/>
            <p:cNvSpPr txBox="1">
              <a:spLocks noChangeArrowheads="1"/>
            </p:cNvSpPr>
            <p:nvPr/>
          </p:nvSpPr>
          <p:spPr bwMode="auto">
            <a:xfrm>
              <a:off x="1852" y="2895"/>
              <a:ext cx="240" cy="756"/>
            </a:xfrm>
            <a:prstGeom prst="rect">
              <a:avLst/>
            </a:prstGeom>
            <a:noFill/>
            <a:ln w="9525">
              <a:noFill/>
              <a:miter lim="800000"/>
              <a:headEnd/>
              <a:tailEnd/>
            </a:ln>
            <a:effectLst/>
          </p:spPr>
          <p:txBody>
            <a:bodyPr>
              <a:spAutoFit/>
            </a:bodyPr>
            <a:lstStyle/>
            <a:p>
              <a:pPr eaLnBrk="0" hangingPunct="0">
                <a:spcBef>
                  <a:spcPct val="40000"/>
                </a:spcBef>
              </a:pPr>
              <a:r>
                <a:rPr lang="en-GB" sz="1400">
                  <a:latin typeface="Arial" pitchFamily="34" charset="0"/>
                </a:rPr>
                <a:t>0</a:t>
              </a:r>
            </a:p>
            <a:p>
              <a:pPr eaLnBrk="0" hangingPunct="0">
                <a:spcBef>
                  <a:spcPct val="40000"/>
                </a:spcBef>
              </a:pPr>
              <a:r>
                <a:rPr lang="en-GB" sz="1400">
                  <a:latin typeface="Arial" pitchFamily="34" charset="0"/>
                </a:rPr>
                <a:t>1</a:t>
              </a:r>
            </a:p>
            <a:p>
              <a:pPr eaLnBrk="0" hangingPunct="0">
                <a:spcBef>
                  <a:spcPct val="40000"/>
                </a:spcBef>
              </a:pPr>
              <a:r>
                <a:rPr lang="en-GB" sz="1400">
                  <a:latin typeface="Arial" pitchFamily="34" charset="0"/>
                </a:rPr>
                <a:t>2</a:t>
              </a:r>
            </a:p>
            <a:p>
              <a:pPr eaLnBrk="0" hangingPunct="0">
                <a:spcBef>
                  <a:spcPct val="40000"/>
                </a:spcBef>
              </a:pPr>
              <a:r>
                <a:rPr lang="en-GB" sz="1400">
                  <a:latin typeface="Arial" pitchFamily="34" charset="0"/>
                </a:rPr>
                <a:t>3</a:t>
              </a:r>
            </a:p>
          </p:txBody>
        </p:sp>
        <p:sp>
          <p:nvSpPr>
            <p:cNvPr id="73763" name="Line 35"/>
            <p:cNvSpPr>
              <a:spLocks noChangeShapeType="1"/>
            </p:cNvSpPr>
            <p:nvPr/>
          </p:nvSpPr>
          <p:spPr bwMode="auto">
            <a:xfrm>
              <a:off x="1152" y="3360"/>
              <a:ext cx="720" cy="0"/>
            </a:xfrm>
            <a:prstGeom prst="line">
              <a:avLst/>
            </a:prstGeom>
            <a:noFill/>
            <a:ln w="15875">
              <a:solidFill>
                <a:schemeClr val="tx1"/>
              </a:solidFill>
              <a:round/>
              <a:headEnd/>
              <a:tailEnd type="triangle" w="med" len="med"/>
            </a:ln>
            <a:effectLst/>
          </p:spPr>
          <p:txBody>
            <a:bodyPr wrap="none" anchor="ctr"/>
            <a:lstStyle/>
            <a:p>
              <a:endParaRPr lang="en-US"/>
            </a:p>
          </p:txBody>
        </p:sp>
        <p:sp>
          <p:nvSpPr>
            <p:cNvPr id="73764" name="Text Box 36"/>
            <p:cNvSpPr txBox="1">
              <a:spLocks noChangeArrowheads="1"/>
            </p:cNvSpPr>
            <p:nvPr/>
          </p:nvSpPr>
          <p:spPr bwMode="auto">
            <a:xfrm>
              <a:off x="864" y="2880"/>
              <a:ext cx="288" cy="212"/>
            </a:xfrm>
            <a:prstGeom prst="rect">
              <a:avLst/>
            </a:prstGeom>
            <a:noFill/>
            <a:ln w="9525">
              <a:noFill/>
              <a:miter lim="800000"/>
              <a:headEnd/>
              <a:tailEnd/>
            </a:ln>
            <a:effectLst/>
          </p:spPr>
          <p:txBody>
            <a:bodyPr>
              <a:spAutoFit/>
            </a:bodyPr>
            <a:lstStyle/>
            <a:p>
              <a:pPr eaLnBrk="0" hangingPunct="0">
                <a:spcBef>
                  <a:spcPct val="20000"/>
                </a:spcBef>
              </a:pPr>
              <a:r>
                <a:rPr lang="en-GB" sz="1600">
                  <a:latin typeface="Arial" pitchFamily="34" charset="0"/>
                </a:rPr>
                <a:t>A</a:t>
              </a:r>
            </a:p>
          </p:txBody>
        </p:sp>
        <p:sp>
          <p:nvSpPr>
            <p:cNvPr id="73765" name="Rectangle 37"/>
            <p:cNvSpPr>
              <a:spLocks noChangeArrowheads="1"/>
            </p:cNvSpPr>
            <p:nvPr/>
          </p:nvSpPr>
          <p:spPr bwMode="auto">
            <a:xfrm>
              <a:off x="2448" y="3072"/>
              <a:ext cx="234" cy="250"/>
            </a:xfrm>
            <a:prstGeom prst="rect">
              <a:avLst/>
            </a:prstGeom>
            <a:noFill/>
            <a:ln w="9525">
              <a:noFill/>
              <a:miter lim="800000"/>
              <a:headEnd/>
              <a:tailEnd/>
            </a:ln>
            <a:effectLst/>
          </p:spPr>
          <p:txBody>
            <a:bodyPr wrap="none">
              <a:spAutoFit/>
            </a:bodyPr>
            <a:lstStyle/>
            <a:p>
              <a:pPr eaLnBrk="0" hangingPunct="0">
                <a:buFont typeface="ZapfDingbats" pitchFamily="82" charset="2"/>
                <a:buNone/>
              </a:pPr>
              <a:r>
                <a:rPr lang="en-GB" sz="2000"/>
                <a:t> </a:t>
              </a:r>
              <a:r>
                <a:rPr lang="en-GB" sz="1600">
                  <a:latin typeface="Arial" pitchFamily="34" charset="0"/>
                </a:rPr>
                <a:t>F</a:t>
              </a:r>
            </a:p>
          </p:txBody>
        </p:sp>
        <p:grpSp>
          <p:nvGrpSpPr>
            <p:cNvPr id="7" name="Group 38"/>
            <p:cNvGrpSpPr>
              <a:grpSpLocks/>
            </p:cNvGrpSpPr>
            <p:nvPr/>
          </p:nvGrpSpPr>
          <p:grpSpPr bwMode="auto">
            <a:xfrm rot="-5400000">
              <a:off x="1298" y="2890"/>
              <a:ext cx="176" cy="180"/>
              <a:chOff x="3096" y="3240"/>
              <a:chExt cx="792" cy="792"/>
            </a:xfrm>
          </p:grpSpPr>
          <p:sp>
            <p:nvSpPr>
              <p:cNvPr id="73767" name="AutoShape 39"/>
              <p:cNvSpPr>
                <a:spLocks noChangeArrowheads="1"/>
              </p:cNvSpPr>
              <p:nvPr/>
            </p:nvSpPr>
            <p:spPr bwMode="auto">
              <a:xfrm>
                <a:off x="3096" y="3240"/>
                <a:ext cx="792" cy="648"/>
              </a:xfrm>
              <a:prstGeom prst="flowChartMerge">
                <a:avLst/>
              </a:prstGeom>
              <a:noFill/>
              <a:ln w="15875">
                <a:solidFill>
                  <a:srgbClr val="000000"/>
                </a:solidFill>
                <a:miter lim="800000"/>
                <a:headEnd/>
                <a:tailEnd/>
              </a:ln>
            </p:spPr>
            <p:txBody>
              <a:bodyPr/>
              <a:lstStyle/>
              <a:p>
                <a:endParaRPr lang="en-US"/>
              </a:p>
            </p:txBody>
          </p:sp>
          <p:sp>
            <p:nvSpPr>
              <p:cNvPr id="73768" name="Oval 40"/>
              <p:cNvSpPr>
                <a:spLocks noChangeArrowheads="1"/>
              </p:cNvSpPr>
              <p:nvPr/>
            </p:nvSpPr>
            <p:spPr bwMode="auto">
              <a:xfrm>
                <a:off x="3438" y="3888"/>
                <a:ext cx="144" cy="144"/>
              </a:xfrm>
              <a:prstGeom prst="ellipse">
                <a:avLst/>
              </a:prstGeom>
              <a:noFill/>
              <a:ln w="15875">
                <a:solidFill>
                  <a:srgbClr val="000000"/>
                </a:solidFill>
                <a:round/>
                <a:headEnd/>
                <a:tailEnd/>
              </a:ln>
            </p:spPr>
            <p:txBody>
              <a:bodyPr/>
              <a:lstStyle/>
              <a:p>
                <a:endParaRPr lang="en-US"/>
              </a:p>
            </p:txBody>
          </p:sp>
        </p:grpSp>
        <p:sp>
          <p:nvSpPr>
            <p:cNvPr id="73769" name="Line 41"/>
            <p:cNvSpPr>
              <a:spLocks noChangeShapeType="1"/>
            </p:cNvSpPr>
            <p:nvPr/>
          </p:nvSpPr>
          <p:spPr bwMode="auto">
            <a:xfrm>
              <a:off x="1632" y="2976"/>
              <a:ext cx="0" cy="576"/>
            </a:xfrm>
            <a:prstGeom prst="line">
              <a:avLst/>
            </a:prstGeom>
            <a:noFill/>
            <a:ln w="15875">
              <a:solidFill>
                <a:schemeClr val="tx1"/>
              </a:solidFill>
              <a:round/>
              <a:headEnd/>
              <a:tailEnd/>
            </a:ln>
            <a:effectLst/>
          </p:spPr>
          <p:txBody>
            <a:bodyPr wrap="none" anchor="ctr"/>
            <a:lstStyle/>
            <a:p>
              <a:endParaRPr lang="en-US"/>
            </a:p>
          </p:txBody>
        </p:sp>
        <p:sp>
          <p:nvSpPr>
            <p:cNvPr id="73770" name="Line 42"/>
            <p:cNvSpPr>
              <a:spLocks noChangeShapeType="1"/>
            </p:cNvSpPr>
            <p:nvPr/>
          </p:nvSpPr>
          <p:spPr bwMode="auto">
            <a:xfrm>
              <a:off x="1152" y="2976"/>
              <a:ext cx="0" cy="384"/>
            </a:xfrm>
            <a:prstGeom prst="line">
              <a:avLst/>
            </a:prstGeom>
            <a:noFill/>
            <a:ln w="15875">
              <a:solidFill>
                <a:schemeClr val="tx1"/>
              </a:solidFill>
              <a:round/>
              <a:headEnd/>
              <a:tailEnd/>
            </a:ln>
            <a:effectLst/>
          </p:spPr>
          <p:txBody>
            <a:bodyPr wrap="none" anchor="ctr"/>
            <a:lstStyle/>
            <a:p>
              <a:endParaRPr lang="en-US"/>
            </a:p>
          </p:txBody>
        </p:sp>
        <p:sp>
          <p:nvSpPr>
            <p:cNvPr id="73771" name="Line 43"/>
            <p:cNvSpPr>
              <a:spLocks noChangeShapeType="1"/>
            </p:cNvSpPr>
            <p:nvPr/>
          </p:nvSpPr>
          <p:spPr bwMode="auto">
            <a:xfrm>
              <a:off x="1056" y="2976"/>
              <a:ext cx="240" cy="0"/>
            </a:xfrm>
            <a:prstGeom prst="line">
              <a:avLst/>
            </a:prstGeom>
            <a:noFill/>
            <a:ln w="15875">
              <a:solidFill>
                <a:schemeClr val="tx1"/>
              </a:solidFill>
              <a:round/>
              <a:headEnd/>
              <a:tailEnd/>
            </a:ln>
            <a:effectLst/>
          </p:spPr>
          <p:txBody>
            <a:bodyPr wrap="none" anchor="ctr"/>
            <a:lstStyle/>
            <a:p>
              <a:endParaRPr lang="en-US"/>
            </a:p>
          </p:txBody>
        </p:sp>
        <p:sp>
          <p:nvSpPr>
            <p:cNvPr id="73772" name="Oval 44"/>
            <p:cNvSpPr>
              <a:spLocks noChangeArrowheads="1"/>
            </p:cNvSpPr>
            <p:nvPr/>
          </p:nvSpPr>
          <p:spPr bwMode="auto">
            <a:xfrm>
              <a:off x="1604" y="295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3773" name="Oval 45"/>
            <p:cNvSpPr>
              <a:spLocks noChangeArrowheads="1"/>
            </p:cNvSpPr>
            <p:nvPr/>
          </p:nvSpPr>
          <p:spPr bwMode="auto">
            <a:xfrm>
              <a:off x="1128" y="2952"/>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73774" name="Oval 46"/>
            <p:cNvSpPr>
              <a:spLocks noChangeArrowheads="1"/>
            </p:cNvSpPr>
            <p:nvPr/>
          </p:nvSpPr>
          <p:spPr bwMode="auto">
            <a:xfrm>
              <a:off x="1604" y="314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73775" name="AutoShape 47">
            <a:hlinkClick r:id="" action="ppaction://hlinkshowjump?jump=previousslide" highlightClick="1"/>
          </p:cNvPr>
          <p:cNvSpPr>
            <a:spLocks noChangeArrowheads="1"/>
          </p:cNvSpPr>
          <p:nvPr/>
        </p:nvSpPr>
        <p:spPr bwMode="auto">
          <a:xfrm rot="5400000">
            <a:off x="342900" y="4838700"/>
            <a:ext cx="381000" cy="304800"/>
          </a:xfrm>
          <a:prstGeom prst="actionButtonBackPrevious">
            <a:avLst/>
          </a:prstGeom>
          <a:gradFill rotWithShape="0">
            <a:gsLst>
              <a:gs pos="0">
                <a:srgbClr val="CC99FF"/>
              </a:gs>
              <a:gs pos="50000">
                <a:srgbClr val="FFFFFF"/>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3776" name="AutoShape 48">
            <a:hlinkClick r:id="" action="ppaction://hlinkshowjump?jump=nextslide" highlightClick="1"/>
          </p:cNvPr>
          <p:cNvSpPr>
            <a:spLocks noChangeArrowheads="1"/>
          </p:cNvSpPr>
          <p:nvPr/>
        </p:nvSpPr>
        <p:spPr bwMode="auto">
          <a:xfrm rot="5400000">
            <a:off x="342900" y="5295900"/>
            <a:ext cx="381000" cy="304800"/>
          </a:xfrm>
          <a:prstGeom prst="actionButtonForwardNext">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3777" name="AutoShape 49">
            <a:hlinkClick r:id="" action="ppaction://hlinkshowjump?jump=firstslide" highlightClick="1"/>
          </p:cNvPr>
          <p:cNvSpPr>
            <a:spLocks noChangeArrowheads="1"/>
          </p:cNvSpPr>
          <p:nvPr/>
        </p:nvSpPr>
        <p:spPr bwMode="auto">
          <a:xfrm rot="5400000">
            <a:off x="342900" y="4381500"/>
            <a:ext cx="381000" cy="304800"/>
          </a:xfrm>
          <a:prstGeom prst="actionButtonBeginning">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3778" name="AutoShape 50">
            <a:hlinkClick r:id="" action="ppaction://hlinkshowjump?jump=lastslide" highlightClick="1"/>
          </p:cNvPr>
          <p:cNvSpPr>
            <a:spLocks noChangeArrowheads="1"/>
          </p:cNvSpPr>
          <p:nvPr/>
        </p:nvSpPr>
        <p:spPr bwMode="auto">
          <a:xfrm rot="5400000">
            <a:off x="342900" y="5753100"/>
            <a:ext cx="381000" cy="304800"/>
          </a:xfrm>
          <a:prstGeom prst="actionButtonEnd">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ou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ou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143000" y="152400"/>
            <a:ext cx="7772400" cy="1143000"/>
          </a:xfrm>
        </p:spPr>
        <p:txBody>
          <a:bodyPr/>
          <a:lstStyle/>
          <a:p>
            <a:r>
              <a:rPr lang="en-GB" sz="3600" b="1"/>
              <a:t>Using Smaller Multiplexers</a:t>
            </a:r>
            <a:endParaRPr lang="en-GB" sz="4000"/>
          </a:p>
        </p:txBody>
      </p:sp>
      <p:sp>
        <p:nvSpPr>
          <p:cNvPr id="74755" name="Rectangle 3"/>
          <p:cNvSpPr>
            <a:spLocks noGrp="1" noChangeArrowheads="1"/>
          </p:cNvSpPr>
          <p:nvPr>
            <p:ph type="body" idx="1"/>
          </p:nvPr>
        </p:nvSpPr>
        <p:spPr>
          <a:xfrm>
            <a:off x="1143000" y="1295400"/>
            <a:ext cx="7772400" cy="914400"/>
          </a:xfrm>
        </p:spPr>
        <p:txBody>
          <a:bodyPr/>
          <a:lstStyle/>
          <a:p>
            <a:pPr>
              <a:buSzPct val="120000"/>
              <a:buFont typeface="Wingdings" pitchFamily="2" charset="2"/>
              <a:buChar char="§"/>
            </a:pPr>
            <a:r>
              <a:rPr lang="en-GB" sz="2400"/>
              <a:t>Example: Implement using a 74151A the function:</a:t>
            </a:r>
          </a:p>
          <a:p>
            <a:pPr>
              <a:buFontTx/>
              <a:buNone/>
            </a:pPr>
            <a:r>
              <a:rPr lang="en-GB" sz="2400"/>
              <a:t>		       f(x</a:t>
            </a:r>
            <a:r>
              <a:rPr lang="en-GB" sz="2400" baseline="-25000"/>
              <a:t>1</a:t>
            </a:r>
            <a:r>
              <a:rPr lang="en-GB" sz="2400"/>
              <a:t>,x</a:t>
            </a:r>
            <a:r>
              <a:rPr lang="en-GB" sz="2400" baseline="-25000"/>
              <a:t>2</a:t>
            </a:r>
            <a:r>
              <a:rPr lang="en-GB" sz="2400"/>
              <a:t>,x</a:t>
            </a:r>
            <a:r>
              <a:rPr lang="en-GB" sz="2400" baseline="-25000"/>
              <a:t>3</a:t>
            </a:r>
            <a:r>
              <a:rPr lang="en-GB" sz="2400"/>
              <a:t>,x</a:t>
            </a:r>
            <a:r>
              <a:rPr lang="en-GB" sz="2400" baseline="-25000"/>
              <a:t>4</a:t>
            </a:r>
            <a:r>
              <a:rPr lang="en-GB" sz="2400"/>
              <a:t>) = </a:t>
            </a:r>
            <a:r>
              <a:rPr lang="en-GB" sz="2400">
                <a:sym typeface="Symbol" pitchFamily="18" charset="2"/>
              </a:rPr>
              <a:t> </a:t>
            </a:r>
            <a:r>
              <a:rPr lang="en-GB" sz="2400"/>
              <a:t>m(0,1,2,3,4,9,13,14,15)</a:t>
            </a:r>
          </a:p>
        </p:txBody>
      </p:sp>
      <p:pic>
        <p:nvPicPr>
          <p:cNvPr id="74756" name="Picture 4" descr="l5_htm27"/>
          <p:cNvPicPr>
            <a:picLocks noChangeAspect="1" noChangeArrowheads="1"/>
          </p:cNvPicPr>
          <p:nvPr/>
        </p:nvPicPr>
        <p:blipFill>
          <a:blip r:embed="rId2"/>
          <a:srcRect/>
          <a:stretch>
            <a:fillRect/>
          </a:stretch>
        </p:blipFill>
        <p:spPr bwMode="auto">
          <a:xfrm>
            <a:off x="1905000" y="2286000"/>
            <a:ext cx="2670175" cy="3886200"/>
          </a:xfrm>
          <a:prstGeom prst="rect">
            <a:avLst/>
          </a:prstGeom>
          <a:noFill/>
        </p:spPr>
      </p:pic>
      <p:pic>
        <p:nvPicPr>
          <p:cNvPr id="74757" name="Picture 5" descr="l5_htm28"/>
          <p:cNvPicPr>
            <a:picLocks noChangeAspect="1" noChangeArrowheads="1"/>
          </p:cNvPicPr>
          <p:nvPr/>
        </p:nvPicPr>
        <p:blipFill>
          <a:blip r:embed="rId3"/>
          <a:srcRect/>
          <a:stretch>
            <a:fillRect/>
          </a:stretch>
        </p:blipFill>
        <p:spPr bwMode="auto">
          <a:xfrm>
            <a:off x="4724400" y="2286000"/>
            <a:ext cx="3203575" cy="3886200"/>
          </a:xfrm>
          <a:prstGeom prst="rect">
            <a:avLst/>
          </a:prstGeom>
          <a:noFill/>
        </p:spPr>
      </p:pic>
      <p:sp>
        <p:nvSpPr>
          <p:cNvPr id="74758" name="AutoShape 6">
            <a:hlinkClick r:id="" action="ppaction://hlinkshowjump?jump=previousslide" highlightClick="1"/>
          </p:cNvPr>
          <p:cNvSpPr>
            <a:spLocks noChangeArrowheads="1"/>
          </p:cNvSpPr>
          <p:nvPr/>
        </p:nvSpPr>
        <p:spPr bwMode="auto">
          <a:xfrm rot="5400000">
            <a:off x="342900" y="4838700"/>
            <a:ext cx="381000" cy="304800"/>
          </a:xfrm>
          <a:prstGeom prst="actionButtonBackPrevious">
            <a:avLst/>
          </a:prstGeom>
          <a:gradFill rotWithShape="0">
            <a:gsLst>
              <a:gs pos="0">
                <a:srgbClr val="CC99FF"/>
              </a:gs>
              <a:gs pos="50000">
                <a:srgbClr val="FFFFFF"/>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4759" name="AutoShape 7">
            <a:hlinkClick r:id="" action="ppaction://hlinkshowjump?jump=nextslide" highlightClick="1"/>
          </p:cNvPr>
          <p:cNvSpPr>
            <a:spLocks noChangeArrowheads="1"/>
          </p:cNvSpPr>
          <p:nvPr/>
        </p:nvSpPr>
        <p:spPr bwMode="auto">
          <a:xfrm rot="5400000">
            <a:off x="342900" y="5295900"/>
            <a:ext cx="381000" cy="304800"/>
          </a:xfrm>
          <a:prstGeom prst="actionButtonForwardNext">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4760" name="AutoShape 8">
            <a:hlinkClick r:id="" action="ppaction://hlinkshowjump?jump=firstslide" highlightClick="1"/>
          </p:cNvPr>
          <p:cNvSpPr>
            <a:spLocks noChangeArrowheads="1"/>
          </p:cNvSpPr>
          <p:nvPr/>
        </p:nvSpPr>
        <p:spPr bwMode="auto">
          <a:xfrm rot="5400000">
            <a:off x="342900" y="4381500"/>
            <a:ext cx="381000" cy="304800"/>
          </a:xfrm>
          <a:prstGeom prst="actionButtonBeginning">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
        <p:nvSpPr>
          <p:cNvPr id="74761" name="AutoShape 9">
            <a:hlinkClick r:id="" action="ppaction://hlinkshowjump?jump=lastslide" highlightClick="1"/>
          </p:cNvPr>
          <p:cNvSpPr>
            <a:spLocks noChangeArrowheads="1"/>
          </p:cNvSpPr>
          <p:nvPr/>
        </p:nvSpPr>
        <p:spPr bwMode="auto">
          <a:xfrm rot="5400000">
            <a:off x="342900" y="5753100"/>
            <a:ext cx="381000" cy="304800"/>
          </a:xfrm>
          <a:prstGeom prst="actionButtonEnd">
            <a:avLst/>
          </a:prstGeom>
          <a:gradFill rotWithShape="0">
            <a:gsLst>
              <a:gs pos="0">
                <a:srgbClr val="CC99FF"/>
              </a:gs>
              <a:gs pos="50000">
                <a:schemeClr val="bg1"/>
              </a:gs>
              <a:gs pos="100000">
                <a:srgbClr val="CC99FF"/>
              </a:gs>
            </a:gsLst>
            <a:lin ang="5400000" scaled="1"/>
          </a:gradFill>
          <a:ln w="12700" cap="sq">
            <a:solidFill>
              <a:schemeClr val="hlink"/>
            </a:solidFill>
            <a:miter lim="800000"/>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6" name="Oval 24"/>
          <p:cNvSpPr>
            <a:spLocks noChangeArrowheads="1"/>
          </p:cNvSpPr>
          <p:nvPr/>
        </p:nvSpPr>
        <p:spPr bwMode="auto">
          <a:xfrm>
            <a:off x="7467600" y="5029200"/>
            <a:ext cx="415925" cy="363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9895" name="Oval 23"/>
          <p:cNvSpPr>
            <a:spLocks noChangeArrowheads="1"/>
          </p:cNvSpPr>
          <p:nvPr/>
        </p:nvSpPr>
        <p:spPr bwMode="auto">
          <a:xfrm>
            <a:off x="2514600" y="5029200"/>
            <a:ext cx="379413" cy="363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9894" name="Oval 22"/>
          <p:cNvSpPr>
            <a:spLocks noChangeArrowheads="1"/>
          </p:cNvSpPr>
          <p:nvPr/>
        </p:nvSpPr>
        <p:spPr bwMode="auto">
          <a:xfrm>
            <a:off x="5105400" y="4343400"/>
            <a:ext cx="417512" cy="363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9893" name="Oval 21"/>
          <p:cNvSpPr>
            <a:spLocks noChangeArrowheads="1"/>
          </p:cNvSpPr>
          <p:nvPr/>
        </p:nvSpPr>
        <p:spPr bwMode="auto">
          <a:xfrm>
            <a:off x="4191000" y="4343400"/>
            <a:ext cx="398463" cy="363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9890" name="Oval 18"/>
          <p:cNvSpPr>
            <a:spLocks noChangeArrowheads="1"/>
          </p:cNvSpPr>
          <p:nvPr/>
        </p:nvSpPr>
        <p:spPr bwMode="auto">
          <a:xfrm>
            <a:off x="2514600" y="4343400"/>
            <a:ext cx="457200" cy="3619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9892" name="Oval 20"/>
          <p:cNvSpPr>
            <a:spLocks noChangeArrowheads="1"/>
          </p:cNvSpPr>
          <p:nvPr/>
        </p:nvSpPr>
        <p:spPr bwMode="auto">
          <a:xfrm>
            <a:off x="1752600" y="5029200"/>
            <a:ext cx="414338" cy="3619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9891" name="Oval 19"/>
          <p:cNvSpPr>
            <a:spLocks noChangeArrowheads="1"/>
          </p:cNvSpPr>
          <p:nvPr/>
        </p:nvSpPr>
        <p:spPr bwMode="auto">
          <a:xfrm>
            <a:off x="1752600" y="4343400"/>
            <a:ext cx="379413" cy="36195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5" name="Oval 24"/>
          <p:cNvSpPr>
            <a:spLocks noChangeArrowheads="1"/>
          </p:cNvSpPr>
          <p:nvPr/>
        </p:nvSpPr>
        <p:spPr bwMode="auto">
          <a:xfrm>
            <a:off x="6781800" y="5029200"/>
            <a:ext cx="415925" cy="3635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79873" name="Rectangle 1"/>
          <p:cNvSpPr>
            <a:spLocks noChangeArrowheads="1"/>
          </p:cNvSpPr>
          <p:nvPr/>
        </p:nvSpPr>
        <p:spPr bwMode="auto">
          <a:xfrm>
            <a:off x="0" y="533400"/>
            <a:ext cx="9144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Implement the Boolean function by using 8x1 MUX </a:t>
            </a:r>
            <a:r>
              <a:rPr kumimoji="0" lang="en-US" sz="2800" b="1" i="0" u="none" strike="noStrike" cap="none" normalizeH="0" baseline="0" dirty="0" smtClean="0">
                <a:ln>
                  <a:noFill/>
                </a:ln>
                <a:solidFill>
                  <a:schemeClr val="tx1"/>
                </a:solidFill>
                <a:effectLst/>
                <a:latin typeface="Calibri"/>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800" b="1" dirty="0">
                <a:latin typeface="Calibri"/>
                <a:ea typeface="Calibri" pitchFamily="34" charset="0"/>
                <a:cs typeface="Times New Roman" pitchFamily="18" charset="0"/>
              </a:rPr>
              <a:t> </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F(A,B,C,D)=∑m(0,1,3,4,8,9,14,15</a:t>
            </a:r>
            <a:r>
              <a:rPr kumimoji="0" lang="en-US"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79874" name="Rectangle 2"/>
          <p:cNvSpPr>
            <a:spLocks noChangeArrowheads="1"/>
          </p:cNvSpPr>
          <p:nvPr/>
        </p:nvSpPr>
        <p:spPr bwMode="auto">
          <a:xfrm>
            <a:off x="0" y="1600200"/>
            <a:ext cx="8763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730875" algn="r"/>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Total number of variables , n= 4 (A,B,C,D)</a:t>
            </a:r>
            <a:endParaRPr kumimoji="0" lang="en-US" b="1" i="0" u="none" strike="noStrike" cap="none" normalizeH="0" baseline="0" dirty="0" smtClean="0">
              <a:ln>
                <a:noFill/>
              </a:ln>
              <a:solidFill>
                <a:schemeClr val="tx1"/>
              </a:solidFill>
              <a:effectLst/>
              <a:latin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30875" algn="r"/>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Select line variable (n-1) = 3 (B,C,D) Input variable = 1 (A)</a:t>
            </a:r>
            <a:endParaRPr kumimoji="0" lang="en-US" b="1" i="0" u="none" strike="noStrike" cap="none" normalizeH="0" baseline="0" dirty="0" smtClean="0">
              <a:ln>
                <a:noFill/>
              </a:ln>
              <a:solidFill>
                <a:schemeClr val="tx1"/>
              </a:solidFill>
              <a:effectLst/>
              <a:latin typeface="Times New Roman" pitchFamily="18" charset="0"/>
            </a:endParaRPr>
          </a:p>
        </p:txBody>
      </p:sp>
      <p:graphicFrame>
        <p:nvGraphicFramePr>
          <p:cNvPr id="16" name="Table 15"/>
          <p:cNvGraphicFramePr>
            <a:graphicFrameLocks noGrp="1"/>
          </p:cNvGraphicFramePr>
          <p:nvPr/>
        </p:nvGraphicFramePr>
        <p:xfrm>
          <a:off x="838204" y="3237866"/>
          <a:ext cx="7391393" cy="2804160"/>
        </p:xfrm>
        <a:graphic>
          <a:graphicData uri="http://schemas.openxmlformats.org/drawingml/2006/table">
            <a:tbl>
              <a:tblPr/>
              <a:tblGrid>
                <a:gridCol w="894013"/>
                <a:gridCol w="810926"/>
                <a:gridCol w="810926"/>
                <a:gridCol w="812588"/>
                <a:gridCol w="812588"/>
                <a:gridCol w="812588"/>
                <a:gridCol w="812588"/>
                <a:gridCol w="812588"/>
                <a:gridCol w="812588"/>
              </a:tblGrid>
              <a:tr h="577069">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I0</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I1</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I2</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I3</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I4</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I5</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I6</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I7</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7069">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(A’)0</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US" sz="2000" b="1" dirty="0">
                        <a:latin typeface="Calibri"/>
                        <a:ea typeface="Calibri"/>
                        <a:cs typeface="Times New Roman"/>
                      </a:endParaRPr>
                    </a:p>
                    <a:p>
                      <a:r>
                        <a:rPr lang="en-IN" sz="2000" b="1" dirty="0">
                          <a:latin typeface="Times New Roman"/>
                        </a:rPr>
                        <a:t>0</a:t>
                      </a:r>
                      <a:r>
                        <a:rPr lang="en-US" sz="2000" b="1" dirty="0">
                          <a:latin typeface="Calibri"/>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US" sz="2000" b="1" dirty="0">
                        <a:latin typeface="Calibri"/>
                        <a:ea typeface="Calibri"/>
                        <a:cs typeface="Times New Roman"/>
                      </a:endParaRPr>
                    </a:p>
                    <a:p>
                      <a:r>
                        <a:rPr lang="en-IN" sz="2000" b="1" dirty="0">
                          <a:latin typeface="Times New Roman"/>
                        </a:rPr>
                        <a:t>1</a:t>
                      </a:r>
                      <a:r>
                        <a:rPr lang="en-US" sz="2000" b="1" dirty="0">
                          <a:latin typeface="Calibri"/>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2</a:t>
                      </a:r>
                      <a:endParaRPr lang="en-US" sz="20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US" sz="2000" b="1" dirty="0">
                        <a:latin typeface="Calibri"/>
                        <a:ea typeface="Calibri"/>
                        <a:cs typeface="Times New Roman"/>
                      </a:endParaRPr>
                    </a:p>
                    <a:p>
                      <a:r>
                        <a:rPr lang="en-IN" sz="2000" b="1" dirty="0">
                          <a:latin typeface="Times New Roman"/>
                        </a:rPr>
                        <a:t>3</a:t>
                      </a:r>
                      <a:r>
                        <a:rPr lang="en-US" sz="2000" b="1" dirty="0">
                          <a:latin typeface="Calibri"/>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15000"/>
                        </a:lnSpc>
                        <a:spcBef>
                          <a:spcPts val="0"/>
                        </a:spcBef>
                        <a:spcAft>
                          <a:spcPts val="0"/>
                        </a:spcAft>
                        <a:tabLst>
                          <a:tab pos="5731510" algn="r"/>
                        </a:tabLst>
                      </a:pPr>
                      <a:endParaRPr lang="en-US" sz="2000" b="1" dirty="0">
                        <a:latin typeface="Calibri"/>
                        <a:ea typeface="Calibri"/>
                        <a:cs typeface="Times New Roman"/>
                      </a:endParaRPr>
                    </a:p>
                    <a:p>
                      <a:r>
                        <a:rPr lang="en-IN" sz="2000" b="1" dirty="0">
                          <a:latin typeface="Times New Roman"/>
                        </a:rPr>
                        <a:t>  4</a:t>
                      </a:r>
                      <a:r>
                        <a:rPr lang="en-US" sz="2000" b="1" dirty="0">
                          <a:latin typeface="Calibri"/>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5</a:t>
                      </a:r>
                      <a:endParaRPr lang="en-US" sz="20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6</a:t>
                      </a:r>
                      <a:endParaRPr lang="en-US" sz="20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7</a:t>
                      </a:r>
                      <a:endParaRPr lang="en-US" sz="20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4791">
                <a:tc>
                  <a:txBody>
                    <a:bodyPr/>
                    <a:lstStyle/>
                    <a:p>
                      <a:pPr marL="0" marR="0">
                        <a:lnSpc>
                          <a:spcPct val="115000"/>
                        </a:lnSpc>
                        <a:spcBef>
                          <a:spcPts val="0"/>
                        </a:spcBef>
                        <a:spcAft>
                          <a:spcPts val="0"/>
                        </a:spcAft>
                        <a:tabLst>
                          <a:tab pos="5731510" algn="r"/>
                        </a:tabLst>
                      </a:pPr>
                      <a:endParaRPr lang="en-IN" sz="2000" b="1">
                        <a:latin typeface="Times New Roman"/>
                        <a:ea typeface="Calibri"/>
                        <a:cs typeface="Times New Roman"/>
                      </a:endParaRPr>
                    </a:p>
                    <a:p>
                      <a:pPr marL="0" marR="0">
                        <a:lnSpc>
                          <a:spcPct val="115000"/>
                        </a:lnSpc>
                        <a:spcBef>
                          <a:spcPts val="0"/>
                        </a:spcBef>
                        <a:spcAft>
                          <a:spcPts val="0"/>
                        </a:spcAft>
                        <a:tabLst>
                          <a:tab pos="5731510" algn="r"/>
                        </a:tabLst>
                      </a:pPr>
                      <a:r>
                        <a:rPr lang="en-IN" sz="2000" b="1">
                          <a:latin typeface="Times New Roman"/>
                          <a:ea typeface="Calibri"/>
                          <a:cs typeface="Times New Roman"/>
                        </a:rPr>
                        <a:t>    (A)1</a:t>
                      </a:r>
                      <a:endParaRPr lang="en-US" sz="2000" b="1">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US" sz="2000" b="1" dirty="0">
                        <a:latin typeface="Calibri"/>
                        <a:ea typeface="Calibri"/>
                        <a:cs typeface="Times New Roman"/>
                      </a:endParaRPr>
                    </a:p>
                    <a:p>
                      <a:r>
                        <a:rPr lang="en-IN" sz="2000" b="1" dirty="0">
                          <a:latin typeface="Times New Roman"/>
                        </a:rPr>
                        <a:t>8</a:t>
                      </a:r>
                      <a:r>
                        <a:rPr lang="en-US" sz="2000" b="1" dirty="0">
                          <a:latin typeface="Calibri"/>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US" sz="2000" b="1" dirty="0">
                        <a:latin typeface="Calibri"/>
                        <a:ea typeface="Calibri"/>
                        <a:cs typeface="Times New Roman"/>
                      </a:endParaRPr>
                    </a:p>
                    <a:p>
                      <a:r>
                        <a:rPr lang="en-IN" sz="2000" b="1" dirty="0">
                          <a:latin typeface="Times New Roman"/>
                        </a:rPr>
                        <a:t>9</a:t>
                      </a:r>
                      <a:r>
                        <a:rPr lang="en-US" sz="2000" b="1" dirty="0">
                          <a:latin typeface="Calibri"/>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nSpc>
                          <a:spcPct val="115000"/>
                        </a:lnSpc>
                        <a:spcBef>
                          <a:spcPts val="0"/>
                        </a:spcBef>
                        <a:spcAft>
                          <a:spcPts val="0"/>
                        </a:spcAft>
                        <a:tabLst>
                          <a:tab pos="5731510" algn="r"/>
                        </a:tabLst>
                      </a:pPr>
                      <a:r>
                        <a:rPr lang="en-IN" sz="2000" b="1" dirty="0">
                          <a:latin typeface="Times New Roman"/>
                          <a:ea typeface="Calibri"/>
                          <a:cs typeface="Times New Roman"/>
                        </a:rPr>
                        <a:t>     10</a:t>
                      </a:r>
                      <a:endParaRPr lang="en-US" sz="20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11</a:t>
                      </a:r>
                      <a:endParaRPr lang="en-US" sz="20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12</a:t>
                      </a:r>
                      <a:endParaRPr lang="en-US" sz="20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13</a:t>
                      </a:r>
                      <a:endParaRPr lang="en-US" sz="20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smtClean="0">
                          <a:latin typeface="Times New Roman"/>
                          <a:ea typeface="Calibri"/>
                          <a:cs typeface="Times New Roman"/>
                        </a:rPr>
                        <a:t>14</a:t>
                      </a:r>
                      <a:endParaRPr lang="en-US" sz="20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US" sz="2000" b="1" dirty="0">
                        <a:latin typeface="Calibri"/>
                        <a:ea typeface="Calibri"/>
                        <a:cs typeface="Times New Roman"/>
                      </a:endParaRPr>
                    </a:p>
                    <a:p>
                      <a:r>
                        <a:rPr lang="en-IN" sz="2000" b="1" dirty="0">
                          <a:latin typeface="Times New Roman"/>
                        </a:rPr>
                        <a:t>15</a:t>
                      </a:r>
                      <a:r>
                        <a:rPr lang="en-US" sz="2000" b="1" dirty="0">
                          <a:latin typeface="Calibri"/>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3879">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nSpc>
                          <a:spcPct val="115000"/>
                        </a:lnSpc>
                        <a:spcBef>
                          <a:spcPts val="0"/>
                        </a:spcBef>
                        <a:spcAft>
                          <a:spcPts val="0"/>
                        </a:spcAft>
                        <a:tabLst>
                          <a:tab pos="5731510" algn="r"/>
                        </a:tabLst>
                      </a:pPr>
                      <a:r>
                        <a:rPr lang="en-IN" sz="2000" b="1" dirty="0">
                          <a:latin typeface="Times New Roman"/>
                          <a:ea typeface="Calibri"/>
                          <a:cs typeface="Times New Roman"/>
                        </a:rPr>
                        <a:t>      1</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1</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0</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A’</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A’</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a:latin typeface="Times New Roman"/>
                          <a:ea typeface="Calibri"/>
                          <a:cs typeface="Times New Roman"/>
                        </a:rPr>
                        <a:t>0</a:t>
                      </a:r>
                      <a:endParaRPr lang="en-US" sz="2000" b="1">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US" sz="2000" b="1" dirty="0" smtClean="0">
                          <a:latin typeface="Calibri"/>
                          <a:ea typeface="Calibri"/>
                          <a:cs typeface="Times New Roman"/>
                        </a:rPr>
                        <a:t>A</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tabLst>
                          <a:tab pos="5731510" algn="r"/>
                        </a:tabLst>
                      </a:pPr>
                      <a:endParaRPr lang="en-IN" sz="2000" b="1" dirty="0">
                        <a:latin typeface="Times New Roman"/>
                        <a:ea typeface="Calibri"/>
                        <a:cs typeface="Times New Roman"/>
                      </a:endParaRPr>
                    </a:p>
                    <a:p>
                      <a:pPr marL="0" marR="0" algn="ctr">
                        <a:lnSpc>
                          <a:spcPct val="115000"/>
                        </a:lnSpc>
                        <a:spcBef>
                          <a:spcPts val="0"/>
                        </a:spcBef>
                        <a:spcAft>
                          <a:spcPts val="0"/>
                        </a:spcAft>
                        <a:tabLst>
                          <a:tab pos="5731510" algn="r"/>
                        </a:tabLst>
                      </a:pPr>
                      <a:r>
                        <a:rPr lang="en-IN" sz="2000" b="1" dirty="0">
                          <a:latin typeface="Times New Roman"/>
                          <a:ea typeface="Calibri"/>
                          <a:cs typeface="Times New Roman"/>
                        </a:rPr>
                        <a:t>A</a:t>
                      </a:r>
                      <a:endParaRPr lang="en-US" sz="2000" b="1" dirty="0">
                        <a:latin typeface="Calibri"/>
                        <a:ea typeface="Calibri"/>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9897" name="Rectangle 25"/>
          <p:cNvSpPr>
            <a:spLocks noChangeArrowheads="1"/>
          </p:cNvSpPr>
          <p:nvPr/>
        </p:nvSpPr>
        <p:spPr bwMode="auto">
          <a:xfrm>
            <a:off x="0" y="2895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5730875" algn="r"/>
              </a:tabLst>
            </a:pPr>
            <a:r>
              <a:rPr kumimoji="0" lang="en-US" sz="1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Implementation table </a:t>
            </a:r>
            <a:r>
              <a:rPr kumimoji="0" lang="en-US" sz="1200" b="0" i="0" u="none" strike="noStrike" cap="none" normalizeH="0" baseline="0" dirty="0" smtClean="0">
                <a:ln>
                  <a:noFill/>
                </a:ln>
                <a:solidFill>
                  <a:schemeClr val="tx1"/>
                </a:solidFill>
                <a:effectLst/>
                <a:latin typeface="Calibri"/>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endParaRPr>
          </a:p>
        </p:txBody>
      </p:sp>
      <p:sp>
        <p:nvSpPr>
          <p:cNvPr id="26" name="Rectangle 25"/>
          <p:cNvSpPr/>
          <p:nvPr/>
        </p:nvSpPr>
        <p:spPr>
          <a:xfrm>
            <a:off x="1524000" y="5486400"/>
            <a:ext cx="7010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91"/>
                                        </p:tgtEl>
                                        <p:attrNameLst>
                                          <p:attrName>style.visibility</p:attrName>
                                        </p:attrNameLst>
                                      </p:cBhvr>
                                      <p:to>
                                        <p:strVal val="visible"/>
                                      </p:to>
                                    </p:set>
                                    <p:animEffect transition="in" filter="blinds(horizontal)">
                                      <p:cBhvr>
                                        <p:cTn id="7" dur="500"/>
                                        <p:tgtEl>
                                          <p:spTgt spid="7989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890"/>
                                        </p:tgtEl>
                                        <p:attrNameLst>
                                          <p:attrName>style.visibility</p:attrName>
                                        </p:attrNameLst>
                                      </p:cBhvr>
                                      <p:to>
                                        <p:strVal val="visible"/>
                                      </p:to>
                                    </p:set>
                                    <p:animEffect transition="in" filter="blinds(horizontal)">
                                      <p:cBhvr>
                                        <p:cTn id="10" dur="500"/>
                                        <p:tgtEl>
                                          <p:spTgt spid="7989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895"/>
                                        </p:tgtEl>
                                        <p:attrNameLst>
                                          <p:attrName>style.visibility</p:attrName>
                                        </p:attrNameLst>
                                      </p:cBhvr>
                                      <p:to>
                                        <p:strVal val="visible"/>
                                      </p:to>
                                    </p:set>
                                    <p:animEffect transition="in" filter="blinds(horizontal)">
                                      <p:cBhvr>
                                        <p:cTn id="13" dur="500"/>
                                        <p:tgtEl>
                                          <p:spTgt spid="7989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9892"/>
                                        </p:tgtEl>
                                        <p:attrNameLst>
                                          <p:attrName>style.visibility</p:attrName>
                                        </p:attrNameLst>
                                      </p:cBhvr>
                                      <p:to>
                                        <p:strVal val="visible"/>
                                      </p:to>
                                    </p:set>
                                    <p:animEffect transition="in" filter="blinds(horizontal)">
                                      <p:cBhvr>
                                        <p:cTn id="16" dur="500"/>
                                        <p:tgtEl>
                                          <p:spTgt spid="7989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9893"/>
                                        </p:tgtEl>
                                        <p:attrNameLst>
                                          <p:attrName>style.visibility</p:attrName>
                                        </p:attrNameLst>
                                      </p:cBhvr>
                                      <p:to>
                                        <p:strVal val="visible"/>
                                      </p:to>
                                    </p:set>
                                    <p:animEffect transition="in" filter="blinds(horizontal)">
                                      <p:cBhvr>
                                        <p:cTn id="19" dur="500"/>
                                        <p:tgtEl>
                                          <p:spTgt spid="7989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9894"/>
                                        </p:tgtEl>
                                        <p:attrNameLst>
                                          <p:attrName>style.visibility</p:attrName>
                                        </p:attrNameLst>
                                      </p:cBhvr>
                                      <p:to>
                                        <p:strVal val="visible"/>
                                      </p:to>
                                    </p:set>
                                    <p:animEffect transition="in" filter="blinds(horizontal)">
                                      <p:cBhvr>
                                        <p:cTn id="22" dur="500"/>
                                        <p:tgtEl>
                                          <p:spTgt spid="7989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9896"/>
                                        </p:tgtEl>
                                        <p:attrNameLst>
                                          <p:attrName>style.visibility</p:attrName>
                                        </p:attrNameLst>
                                      </p:cBhvr>
                                      <p:to>
                                        <p:strVal val="visible"/>
                                      </p:to>
                                    </p:set>
                                    <p:animEffect transition="in" filter="blinds(horizontal)">
                                      <p:cBhvr>
                                        <p:cTn id="28" dur="500"/>
                                        <p:tgtEl>
                                          <p:spTgt spid="7989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26"/>
                                        </p:tgtEl>
                                        <p:attrNameLst>
                                          <p:attrName>ppt_x</p:attrName>
                                        </p:attrNameLst>
                                      </p:cBhvr>
                                      <p:tavLst>
                                        <p:tav tm="0">
                                          <p:val>
                                            <p:strVal val="ppt_x"/>
                                          </p:val>
                                        </p:tav>
                                        <p:tav tm="100000">
                                          <p:val>
                                            <p:strVal val="ppt_x"/>
                                          </p:val>
                                        </p:tav>
                                      </p:tavLst>
                                    </p:anim>
                                    <p:anim calcmode="lin" valueType="num">
                                      <p:cBhvr additive="base">
                                        <p:cTn id="33" dur="500"/>
                                        <p:tgtEl>
                                          <p:spTgt spid="26"/>
                                        </p:tgtEl>
                                        <p:attrNameLst>
                                          <p:attrName>ppt_y</p:attrName>
                                        </p:attrNameLst>
                                      </p:cBhvr>
                                      <p:tavLst>
                                        <p:tav tm="0">
                                          <p:val>
                                            <p:strVal val="ppt_y"/>
                                          </p:val>
                                        </p:tav>
                                        <p:tav tm="100000">
                                          <p:val>
                                            <p:strVal val="1+ppt_h/2"/>
                                          </p:val>
                                        </p:tav>
                                      </p:tavLst>
                                    </p:anim>
                                    <p:set>
                                      <p:cBhvr>
                                        <p:cTn id="34"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96" grpId="0" animBg="1"/>
      <p:bldP spid="79895" grpId="0" animBg="1"/>
      <p:bldP spid="79894" grpId="0" animBg="1"/>
      <p:bldP spid="79893" grpId="0" animBg="1"/>
      <p:bldP spid="79890" grpId="0" animBg="1"/>
      <p:bldP spid="79892" grpId="0" animBg="1"/>
      <p:bldP spid="79891" grpId="0" animBg="1"/>
      <p:bldP spid="25"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a:srcRect/>
          <a:stretch>
            <a:fillRect/>
          </a:stretch>
        </p:blipFill>
        <p:spPr bwMode="auto">
          <a:xfrm>
            <a:off x="838200" y="219382"/>
            <a:ext cx="7722813" cy="6638617"/>
          </a:xfrm>
          <a:prstGeom prst="rect">
            <a:avLst/>
          </a:prstGeom>
          <a:noFill/>
          <a:ln w="9525">
            <a:noFill/>
            <a:miter lim="800000"/>
            <a:headEnd/>
            <a:tailEnd/>
          </a:ln>
          <a:effectLst/>
        </p:spPr>
      </p:pic>
      <p:cxnSp>
        <p:nvCxnSpPr>
          <p:cNvPr id="6" name="Straight Connector 5"/>
          <p:cNvCxnSpPr/>
          <p:nvPr/>
        </p:nvCxnSpPr>
        <p:spPr>
          <a:xfrm rot="10800000">
            <a:off x="2514600" y="5257800"/>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895600" y="4800600"/>
            <a:ext cx="304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1143000"/>
          </a:xfrm>
        </p:spPr>
        <p:txBody>
          <a:bodyPr>
            <a:normAutofit fontScale="90000"/>
          </a:bodyPr>
          <a:lstStyle/>
          <a:p>
            <a:pPr algn="l"/>
            <a:r>
              <a:rPr lang="en-IN" sz="2400" b="1" dirty="0" smtClean="0">
                <a:solidFill>
                  <a:schemeClr val="tx2"/>
                </a:solidFill>
                <a:latin typeface="+mj-lt"/>
                <a:ea typeface="+mj-ea"/>
                <a:cs typeface="+mj-cs"/>
              </a:rPr>
              <a:t>Implement </a:t>
            </a:r>
            <a:r>
              <a:rPr lang="en-IN" sz="2400" b="1" dirty="0">
                <a:solidFill>
                  <a:schemeClr val="tx2"/>
                </a:solidFill>
                <a:latin typeface="+mj-lt"/>
                <a:ea typeface="+mj-ea"/>
                <a:cs typeface="+mj-cs"/>
              </a:rPr>
              <a:t>the following function using 4x1 MUX- F(A,B,C,D)=∑m(0,1,3,4,7,8,9,11,14,15)</a:t>
            </a:r>
            <a:r>
              <a:rPr lang="en-US" dirty="0">
                <a:solidFill>
                  <a:schemeClr val="tx2"/>
                </a:solidFill>
                <a:latin typeface="+mj-lt"/>
                <a:ea typeface="+mj-ea"/>
                <a:cs typeface="+mj-cs"/>
              </a:rPr>
              <a:t/>
            </a:r>
            <a:br>
              <a:rPr lang="en-US" dirty="0">
                <a:solidFill>
                  <a:schemeClr val="tx2"/>
                </a:solidFill>
                <a:latin typeface="+mj-lt"/>
                <a:ea typeface="+mj-ea"/>
                <a:cs typeface="+mj-cs"/>
              </a:rPr>
            </a:br>
            <a:endParaRPr lang="en-US" dirty="0"/>
          </a:p>
        </p:txBody>
      </p:sp>
      <p:pic>
        <p:nvPicPr>
          <p:cNvPr id="93186" name="Picture 2"/>
          <p:cNvPicPr>
            <a:picLocks noChangeAspect="1" noChangeArrowheads="1"/>
          </p:cNvPicPr>
          <p:nvPr/>
        </p:nvPicPr>
        <p:blipFill>
          <a:blip r:embed="rId2"/>
          <a:srcRect/>
          <a:stretch>
            <a:fillRect/>
          </a:stretch>
        </p:blipFill>
        <p:spPr bwMode="auto">
          <a:xfrm>
            <a:off x="1371600" y="1371600"/>
            <a:ext cx="6385354" cy="990600"/>
          </a:xfrm>
          <a:prstGeom prst="rect">
            <a:avLst/>
          </a:prstGeom>
          <a:noFill/>
          <a:ln w="9525">
            <a:noFill/>
            <a:miter lim="800000"/>
            <a:headEnd/>
            <a:tailEnd/>
          </a:ln>
          <a:effectLst/>
        </p:spPr>
      </p:pic>
      <p:pic>
        <p:nvPicPr>
          <p:cNvPr id="93187" name="Picture 3"/>
          <p:cNvPicPr>
            <a:picLocks noChangeAspect="1" noChangeArrowheads="1"/>
          </p:cNvPicPr>
          <p:nvPr/>
        </p:nvPicPr>
        <p:blipFill>
          <a:blip r:embed="rId3"/>
          <a:srcRect/>
          <a:stretch>
            <a:fillRect/>
          </a:stretch>
        </p:blipFill>
        <p:spPr bwMode="auto">
          <a:xfrm>
            <a:off x="1600200" y="2362201"/>
            <a:ext cx="6172200"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7772400" cy="4114800"/>
          </a:xfrm>
        </p:spPr>
        <p:txBody>
          <a:bodyPr>
            <a:normAutofit fontScale="85000" lnSpcReduction="20000"/>
          </a:bodyPr>
          <a:lstStyle/>
          <a:p>
            <a:pPr marL="0" marR="0">
              <a:lnSpc>
                <a:spcPct val="115000"/>
              </a:lnSpc>
              <a:spcBef>
                <a:spcPts val="0"/>
              </a:spcBef>
              <a:spcAft>
                <a:spcPts val="1000"/>
              </a:spcAft>
            </a:pPr>
            <a:r>
              <a:rPr lang="en-IN" sz="2000" b="1" dirty="0">
                <a:ea typeface="Calibri"/>
                <a:cs typeface="Times New Roman"/>
              </a:rPr>
              <a:t>Solving </a:t>
            </a:r>
            <a:r>
              <a:rPr lang="en-IN" sz="2000" b="1" dirty="0" err="1">
                <a:ea typeface="Calibri"/>
                <a:cs typeface="Times New Roman"/>
              </a:rPr>
              <a:t>minterms</a:t>
            </a:r>
            <a:r>
              <a:rPr lang="en-IN" sz="2000" b="1" dirty="0">
                <a:ea typeface="Calibri"/>
                <a:cs typeface="Times New Roman"/>
              </a:rPr>
              <a:t> corresponding to I0-</a:t>
            </a:r>
            <a:endParaRPr lang="en-US" sz="2000" b="1" dirty="0" smtClean="0">
              <a:latin typeface="Calibri"/>
              <a:ea typeface="Calibri"/>
              <a:cs typeface="Times New Roman"/>
            </a:endParaRPr>
          </a:p>
          <a:p>
            <a:pPr marL="0" marR="0">
              <a:lnSpc>
                <a:spcPct val="115000"/>
              </a:lnSpc>
              <a:spcBef>
                <a:spcPts val="0"/>
              </a:spcBef>
              <a:spcAft>
                <a:spcPts val="1000"/>
              </a:spcAft>
            </a:pPr>
            <a:r>
              <a:rPr lang="en-IN" sz="2000" b="1" dirty="0">
                <a:ea typeface="Calibri"/>
                <a:cs typeface="Times New Roman"/>
              </a:rPr>
              <a:t>I0</a:t>
            </a:r>
            <a:r>
              <a:rPr lang="en-IN" sz="2000" b="1" dirty="0">
                <a:ea typeface="Calibri"/>
                <a:cs typeface="Times New Roman"/>
                <a:sym typeface="Wingdings"/>
              </a:rPr>
              <a:t></a:t>
            </a:r>
            <a:r>
              <a:rPr lang="en-IN" sz="2000" b="1" dirty="0">
                <a:ea typeface="Calibri"/>
                <a:cs typeface="Times New Roman"/>
              </a:rPr>
              <a:t> C’D’+C’D+CD</a:t>
            </a:r>
            <a:endParaRPr lang="en-US" sz="2000" b="1" dirty="0" smtClean="0">
              <a:latin typeface="Calibri"/>
              <a:ea typeface="Calibri"/>
              <a:cs typeface="Times New Roman"/>
            </a:endParaRPr>
          </a:p>
          <a:p>
            <a:pPr marL="0" marR="0">
              <a:lnSpc>
                <a:spcPct val="115000"/>
              </a:lnSpc>
              <a:spcBef>
                <a:spcPts val="0"/>
              </a:spcBef>
              <a:spcAft>
                <a:spcPts val="1000"/>
              </a:spcAft>
              <a:buNone/>
            </a:pPr>
            <a:r>
              <a:rPr lang="en-IN" sz="2000" b="1" dirty="0">
                <a:ea typeface="Calibri"/>
                <a:cs typeface="Times New Roman"/>
              </a:rPr>
              <a:t>        =C’(D’+D)+CD</a:t>
            </a:r>
            <a:endParaRPr lang="en-US" sz="2000" b="1" dirty="0" smtClean="0">
              <a:latin typeface="Calibri"/>
              <a:ea typeface="Calibri"/>
              <a:cs typeface="Times New Roman"/>
            </a:endParaRPr>
          </a:p>
          <a:p>
            <a:pPr marL="0" marR="0">
              <a:lnSpc>
                <a:spcPct val="115000"/>
              </a:lnSpc>
              <a:spcBef>
                <a:spcPts val="0"/>
              </a:spcBef>
              <a:spcAft>
                <a:spcPts val="1000"/>
              </a:spcAft>
              <a:buNone/>
            </a:pPr>
            <a:r>
              <a:rPr lang="en-IN" sz="2000" b="1" dirty="0">
                <a:ea typeface="Calibri"/>
                <a:cs typeface="Times New Roman"/>
              </a:rPr>
              <a:t>        =C’+CD</a:t>
            </a:r>
            <a:endParaRPr lang="en-US" sz="2000" b="1" dirty="0" smtClean="0">
              <a:latin typeface="Calibri"/>
              <a:ea typeface="Calibri"/>
              <a:cs typeface="Times New Roman"/>
            </a:endParaRPr>
          </a:p>
          <a:p>
            <a:pPr marL="0" marR="0">
              <a:lnSpc>
                <a:spcPct val="115000"/>
              </a:lnSpc>
              <a:spcBef>
                <a:spcPts val="0"/>
              </a:spcBef>
              <a:spcAft>
                <a:spcPts val="1000"/>
              </a:spcAft>
              <a:buNone/>
            </a:pPr>
            <a:r>
              <a:rPr lang="en-IN" sz="2000" b="1" dirty="0">
                <a:ea typeface="Calibri"/>
                <a:cs typeface="Times New Roman"/>
              </a:rPr>
              <a:t>        =C’+D</a:t>
            </a:r>
            <a:endParaRPr lang="en-US" sz="2000" b="1" dirty="0" smtClean="0">
              <a:latin typeface="Calibri"/>
              <a:ea typeface="Calibri"/>
              <a:cs typeface="Times New Roman"/>
            </a:endParaRPr>
          </a:p>
          <a:p>
            <a:pPr marL="0" marR="0">
              <a:lnSpc>
                <a:spcPct val="115000"/>
              </a:lnSpc>
              <a:spcBef>
                <a:spcPts val="0"/>
              </a:spcBef>
              <a:spcAft>
                <a:spcPts val="1000"/>
              </a:spcAft>
            </a:pPr>
            <a:r>
              <a:rPr lang="en-IN" sz="2000" b="1" dirty="0">
                <a:ea typeface="Calibri"/>
                <a:cs typeface="Times New Roman"/>
              </a:rPr>
              <a:t>Solving </a:t>
            </a:r>
            <a:r>
              <a:rPr lang="en-IN" sz="2000" b="1" dirty="0" err="1">
                <a:ea typeface="Calibri"/>
                <a:cs typeface="Times New Roman"/>
              </a:rPr>
              <a:t>minterms</a:t>
            </a:r>
            <a:r>
              <a:rPr lang="en-IN" sz="2000" b="1" dirty="0">
                <a:ea typeface="Calibri"/>
                <a:cs typeface="Times New Roman"/>
              </a:rPr>
              <a:t> corresponding to I1-</a:t>
            </a:r>
            <a:endParaRPr lang="en-US" sz="2000" b="1" dirty="0" smtClean="0">
              <a:latin typeface="Calibri"/>
              <a:ea typeface="Calibri"/>
              <a:cs typeface="Times New Roman"/>
            </a:endParaRPr>
          </a:p>
          <a:p>
            <a:pPr marL="0" marR="0">
              <a:lnSpc>
                <a:spcPct val="115000"/>
              </a:lnSpc>
              <a:spcBef>
                <a:spcPts val="0"/>
              </a:spcBef>
              <a:spcAft>
                <a:spcPts val="1000"/>
              </a:spcAft>
            </a:pPr>
            <a:r>
              <a:rPr lang="en-IN" sz="2000" b="1" dirty="0">
                <a:ea typeface="Calibri"/>
                <a:cs typeface="Times New Roman"/>
              </a:rPr>
              <a:t>I1</a:t>
            </a:r>
            <a:r>
              <a:rPr lang="en-IN" sz="2000" b="1" dirty="0">
                <a:ea typeface="Calibri"/>
                <a:cs typeface="Times New Roman"/>
                <a:sym typeface="Wingdings"/>
              </a:rPr>
              <a:t></a:t>
            </a:r>
            <a:r>
              <a:rPr lang="en-IN" sz="2000" b="1" dirty="0">
                <a:ea typeface="Calibri"/>
                <a:cs typeface="Times New Roman"/>
              </a:rPr>
              <a:t> C’D’+CD  = C (X-NOR) D</a:t>
            </a:r>
            <a:endParaRPr lang="en-US" sz="2000" b="1" dirty="0" smtClean="0">
              <a:latin typeface="Calibri"/>
              <a:ea typeface="Calibri"/>
              <a:cs typeface="Times New Roman"/>
            </a:endParaRPr>
          </a:p>
          <a:p>
            <a:pPr marL="0" marR="0">
              <a:lnSpc>
                <a:spcPct val="115000"/>
              </a:lnSpc>
              <a:spcBef>
                <a:spcPts val="0"/>
              </a:spcBef>
              <a:spcAft>
                <a:spcPts val="1000"/>
              </a:spcAft>
            </a:pPr>
            <a:r>
              <a:rPr lang="en-IN" sz="2000" b="1" dirty="0">
                <a:ea typeface="Calibri"/>
                <a:cs typeface="Times New Roman"/>
              </a:rPr>
              <a:t>Solving </a:t>
            </a:r>
            <a:r>
              <a:rPr lang="en-IN" sz="2000" b="1" dirty="0" err="1">
                <a:ea typeface="Calibri"/>
                <a:cs typeface="Times New Roman"/>
              </a:rPr>
              <a:t>minterms</a:t>
            </a:r>
            <a:r>
              <a:rPr lang="en-IN" sz="2000" b="1" dirty="0">
                <a:ea typeface="Calibri"/>
                <a:cs typeface="Times New Roman"/>
              </a:rPr>
              <a:t> corresponding to I2-</a:t>
            </a:r>
            <a:endParaRPr lang="en-US" sz="2000" b="1" dirty="0" smtClean="0">
              <a:latin typeface="Calibri"/>
              <a:ea typeface="Calibri"/>
              <a:cs typeface="Times New Roman"/>
            </a:endParaRPr>
          </a:p>
          <a:p>
            <a:pPr marL="0" marR="0">
              <a:lnSpc>
                <a:spcPct val="115000"/>
              </a:lnSpc>
              <a:spcBef>
                <a:spcPts val="0"/>
              </a:spcBef>
              <a:spcAft>
                <a:spcPts val="1000"/>
              </a:spcAft>
            </a:pPr>
            <a:r>
              <a:rPr lang="en-IN" sz="2000" b="1" dirty="0">
                <a:ea typeface="Calibri"/>
                <a:cs typeface="Times New Roman"/>
              </a:rPr>
              <a:t>I2</a:t>
            </a:r>
            <a:r>
              <a:rPr lang="en-IN" sz="2000" b="1" dirty="0">
                <a:ea typeface="Calibri"/>
                <a:cs typeface="Times New Roman"/>
                <a:sym typeface="Wingdings"/>
              </a:rPr>
              <a:t></a:t>
            </a:r>
            <a:r>
              <a:rPr lang="en-IN" sz="2000" b="1" dirty="0">
                <a:ea typeface="Calibri"/>
                <a:cs typeface="Times New Roman"/>
              </a:rPr>
              <a:t> C’D’+C’D+C = C’+D</a:t>
            </a:r>
            <a:endParaRPr lang="en-US" sz="2000" b="1" dirty="0" smtClean="0">
              <a:latin typeface="Calibri"/>
              <a:ea typeface="Calibri"/>
              <a:cs typeface="Times New Roman"/>
            </a:endParaRPr>
          </a:p>
          <a:p>
            <a:pPr marL="0" marR="0">
              <a:lnSpc>
                <a:spcPct val="115000"/>
              </a:lnSpc>
              <a:spcBef>
                <a:spcPts val="0"/>
              </a:spcBef>
              <a:spcAft>
                <a:spcPts val="1000"/>
              </a:spcAft>
            </a:pPr>
            <a:r>
              <a:rPr lang="en-IN" sz="2000" b="1" dirty="0">
                <a:ea typeface="Calibri"/>
                <a:cs typeface="Times New Roman"/>
              </a:rPr>
              <a:t>Solving </a:t>
            </a:r>
            <a:r>
              <a:rPr lang="en-IN" sz="2000" b="1" dirty="0" err="1">
                <a:ea typeface="Calibri"/>
                <a:cs typeface="Times New Roman"/>
              </a:rPr>
              <a:t>minterms</a:t>
            </a:r>
            <a:r>
              <a:rPr lang="en-IN" sz="2000" b="1" dirty="0">
                <a:ea typeface="Calibri"/>
                <a:cs typeface="Times New Roman"/>
              </a:rPr>
              <a:t> corresponding to I3-</a:t>
            </a:r>
            <a:endParaRPr lang="en-US" sz="2000" b="1" dirty="0" smtClean="0">
              <a:latin typeface="Calibri"/>
              <a:ea typeface="Calibri"/>
              <a:cs typeface="Times New Roman"/>
            </a:endParaRPr>
          </a:p>
          <a:p>
            <a:pPr marL="0" marR="0">
              <a:lnSpc>
                <a:spcPct val="115000"/>
              </a:lnSpc>
              <a:spcBef>
                <a:spcPts val="0"/>
              </a:spcBef>
              <a:spcAft>
                <a:spcPts val="1000"/>
              </a:spcAft>
            </a:pPr>
            <a:r>
              <a:rPr lang="en-IN" sz="2000" b="1" dirty="0">
                <a:ea typeface="Calibri"/>
                <a:cs typeface="Times New Roman"/>
              </a:rPr>
              <a:t>I3</a:t>
            </a:r>
            <a:r>
              <a:rPr lang="en-IN" sz="2000" b="1" dirty="0">
                <a:ea typeface="Calibri"/>
                <a:cs typeface="Times New Roman"/>
                <a:sym typeface="Wingdings"/>
              </a:rPr>
              <a:t></a:t>
            </a:r>
            <a:r>
              <a:rPr lang="en-IN" sz="2000" b="1" dirty="0">
                <a:ea typeface="Calibri"/>
                <a:cs typeface="Times New Roman"/>
              </a:rPr>
              <a:t> CD’+CD  = </a:t>
            </a:r>
            <a:r>
              <a:rPr lang="en-IN" sz="2000" dirty="0" smtClean="0">
                <a:ea typeface="Calibri"/>
                <a:cs typeface="Times New Roman"/>
              </a:rPr>
              <a:t>C</a:t>
            </a:r>
            <a:endParaRPr lang="en-US" sz="2000" dirty="0" smtClean="0">
              <a:latin typeface="Calibri"/>
              <a:ea typeface="Calibri"/>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2"/>
          <p:cNvPicPr>
            <a:picLocks noChangeAspect="1" noChangeArrowheads="1"/>
          </p:cNvPicPr>
          <p:nvPr/>
        </p:nvPicPr>
        <p:blipFill>
          <a:blip r:embed="rId2"/>
          <a:srcRect/>
          <a:stretch>
            <a:fillRect/>
          </a:stretch>
        </p:blipFill>
        <p:spPr bwMode="auto">
          <a:xfrm>
            <a:off x="1295400" y="1143000"/>
            <a:ext cx="58674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939800" y="5548313"/>
            <a:ext cx="7210425" cy="457200"/>
          </a:xfrm>
          <a:prstGeom prst="rect">
            <a:avLst/>
          </a:prstGeom>
          <a:noFill/>
          <a:ln w="9525">
            <a:noFill/>
            <a:miter lim="800000"/>
            <a:headEnd/>
            <a:tailEnd/>
          </a:ln>
          <a:effectLst/>
        </p:spPr>
        <p:txBody>
          <a:bodyPr/>
          <a:lstStyle/>
          <a:p>
            <a:pPr algn="ctr" eaLnBrk="0" hangingPunct="0"/>
            <a:r>
              <a:rPr lang="en-US"/>
              <a:t>Figure 6.19.   A 4-to-1 multiplexer built using a decoder.</a:t>
            </a:r>
          </a:p>
        </p:txBody>
      </p:sp>
      <p:sp>
        <p:nvSpPr>
          <p:cNvPr id="78851" name="Freeform 3"/>
          <p:cNvSpPr>
            <a:spLocks/>
          </p:cNvSpPr>
          <p:nvPr/>
        </p:nvSpPr>
        <p:spPr bwMode="auto">
          <a:xfrm>
            <a:off x="5430838" y="1316038"/>
            <a:ext cx="1004887" cy="1255712"/>
          </a:xfrm>
          <a:custGeom>
            <a:avLst/>
            <a:gdLst/>
            <a:ahLst/>
            <a:cxnLst>
              <a:cxn ang="0">
                <a:pos x="1267" y="1583"/>
              </a:cxn>
              <a:cxn ang="0">
                <a:pos x="864" y="1583"/>
              </a:cxn>
              <a:cxn ang="0">
                <a:pos x="864" y="0"/>
              </a:cxn>
              <a:cxn ang="0">
                <a:pos x="0" y="0"/>
              </a:cxn>
            </a:cxnLst>
            <a:rect l="0" t="0" r="r" b="b"/>
            <a:pathLst>
              <a:path w="1267" h="1583">
                <a:moveTo>
                  <a:pt x="1267" y="1583"/>
                </a:moveTo>
                <a:lnTo>
                  <a:pt x="864" y="1583"/>
                </a:lnTo>
                <a:lnTo>
                  <a:pt x="864" y="0"/>
                </a:lnTo>
                <a:lnTo>
                  <a:pt x="0" y="0"/>
                </a:lnTo>
              </a:path>
            </a:pathLst>
          </a:custGeom>
          <a:noFill/>
          <a:ln w="19050" cmpd="sng">
            <a:solidFill>
              <a:srgbClr val="000000"/>
            </a:solidFill>
            <a:prstDash val="solid"/>
            <a:round/>
            <a:headEnd/>
            <a:tailEnd/>
          </a:ln>
        </p:spPr>
        <p:txBody>
          <a:bodyPr/>
          <a:lstStyle/>
          <a:p>
            <a:endParaRPr lang="en-US"/>
          </a:p>
        </p:txBody>
      </p:sp>
      <p:sp>
        <p:nvSpPr>
          <p:cNvPr id="78852" name="Rectangle 4"/>
          <p:cNvSpPr>
            <a:spLocks noChangeArrowheads="1"/>
          </p:cNvSpPr>
          <p:nvPr/>
        </p:nvSpPr>
        <p:spPr bwMode="auto">
          <a:xfrm>
            <a:off x="4083050" y="1968500"/>
            <a:ext cx="284163"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0000"/>
                </a:solidFill>
                <a:latin typeface="Times-Roman" charset="0"/>
              </a:rPr>
              <a:t>w </a:t>
            </a:r>
            <a:endParaRPr lang="en-US"/>
          </a:p>
        </p:txBody>
      </p:sp>
      <p:sp>
        <p:nvSpPr>
          <p:cNvPr id="78853" name="Rectangle 5"/>
          <p:cNvSpPr>
            <a:spLocks noChangeArrowheads="1"/>
          </p:cNvSpPr>
          <p:nvPr/>
        </p:nvSpPr>
        <p:spPr bwMode="auto">
          <a:xfrm>
            <a:off x="4229100" y="2073275"/>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Times-Roman" charset="0"/>
              </a:rPr>
              <a:t>1 </a:t>
            </a:r>
            <a:endParaRPr lang="en-US"/>
          </a:p>
        </p:txBody>
      </p:sp>
      <p:sp>
        <p:nvSpPr>
          <p:cNvPr id="78854" name="Rectangle 6"/>
          <p:cNvSpPr>
            <a:spLocks noChangeArrowheads="1"/>
          </p:cNvSpPr>
          <p:nvPr/>
        </p:nvSpPr>
        <p:spPr bwMode="auto">
          <a:xfrm>
            <a:off x="4083050" y="995363"/>
            <a:ext cx="284163"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0000"/>
                </a:solidFill>
                <a:latin typeface="Times-Roman" charset="0"/>
              </a:rPr>
              <a:t>w </a:t>
            </a:r>
            <a:endParaRPr lang="en-US"/>
          </a:p>
        </p:txBody>
      </p:sp>
      <p:sp>
        <p:nvSpPr>
          <p:cNvPr id="78855" name="Line 7"/>
          <p:cNvSpPr>
            <a:spLocks noChangeShapeType="1"/>
          </p:cNvSpPr>
          <p:nvPr/>
        </p:nvSpPr>
        <p:spPr bwMode="auto">
          <a:xfrm>
            <a:off x="4448175" y="3074988"/>
            <a:ext cx="365125" cy="1587"/>
          </a:xfrm>
          <a:prstGeom prst="line">
            <a:avLst/>
          </a:prstGeom>
          <a:noFill/>
          <a:ln w="19050">
            <a:solidFill>
              <a:srgbClr val="000000"/>
            </a:solidFill>
            <a:round/>
            <a:headEnd/>
            <a:tailEnd/>
          </a:ln>
        </p:spPr>
        <p:txBody>
          <a:bodyPr/>
          <a:lstStyle/>
          <a:p>
            <a:endParaRPr lang="en-US"/>
          </a:p>
        </p:txBody>
      </p:sp>
      <p:sp>
        <p:nvSpPr>
          <p:cNvPr id="78856" name="Line 8"/>
          <p:cNvSpPr>
            <a:spLocks noChangeShapeType="1"/>
          </p:cNvSpPr>
          <p:nvPr/>
        </p:nvSpPr>
        <p:spPr bwMode="auto">
          <a:xfrm flipH="1">
            <a:off x="4448175" y="1133475"/>
            <a:ext cx="365125" cy="1588"/>
          </a:xfrm>
          <a:prstGeom prst="line">
            <a:avLst/>
          </a:prstGeom>
          <a:noFill/>
          <a:ln w="19050">
            <a:solidFill>
              <a:srgbClr val="000000"/>
            </a:solidFill>
            <a:round/>
            <a:headEnd/>
            <a:tailEnd/>
          </a:ln>
        </p:spPr>
        <p:txBody>
          <a:bodyPr/>
          <a:lstStyle/>
          <a:p>
            <a:endParaRPr lang="en-US"/>
          </a:p>
        </p:txBody>
      </p:sp>
      <p:sp>
        <p:nvSpPr>
          <p:cNvPr id="78857" name="Line 9"/>
          <p:cNvSpPr>
            <a:spLocks noChangeShapeType="1"/>
          </p:cNvSpPr>
          <p:nvPr/>
        </p:nvSpPr>
        <p:spPr bwMode="auto">
          <a:xfrm flipH="1">
            <a:off x="3511550" y="1476375"/>
            <a:ext cx="1301750" cy="0"/>
          </a:xfrm>
          <a:prstGeom prst="line">
            <a:avLst/>
          </a:prstGeom>
          <a:noFill/>
          <a:ln w="19050">
            <a:solidFill>
              <a:srgbClr val="000000"/>
            </a:solidFill>
            <a:round/>
            <a:headEnd/>
            <a:tailEnd/>
          </a:ln>
        </p:spPr>
        <p:txBody>
          <a:bodyPr/>
          <a:lstStyle/>
          <a:p>
            <a:endParaRPr lang="en-US"/>
          </a:p>
        </p:txBody>
      </p:sp>
      <p:sp>
        <p:nvSpPr>
          <p:cNvPr id="78858" name="Line 10"/>
          <p:cNvSpPr>
            <a:spLocks noChangeShapeType="1"/>
          </p:cNvSpPr>
          <p:nvPr/>
        </p:nvSpPr>
        <p:spPr bwMode="auto">
          <a:xfrm>
            <a:off x="4448175" y="2116138"/>
            <a:ext cx="365125" cy="1587"/>
          </a:xfrm>
          <a:prstGeom prst="line">
            <a:avLst/>
          </a:prstGeom>
          <a:noFill/>
          <a:ln w="19050">
            <a:solidFill>
              <a:srgbClr val="000000"/>
            </a:solidFill>
            <a:round/>
            <a:headEnd/>
            <a:tailEnd/>
          </a:ln>
        </p:spPr>
        <p:txBody>
          <a:bodyPr/>
          <a:lstStyle/>
          <a:p>
            <a:endParaRPr lang="en-US"/>
          </a:p>
        </p:txBody>
      </p:sp>
      <p:sp>
        <p:nvSpPr>
          <p:cNvPr id="78859" name="Line 11"/>
          <p:cNvSpPr>
            <a:spLocks noChangeShapeType="1"/>
          </p:cNvSpPr>
          <p:nvPr/>
        </p:nvSpPr>
        <p:spPr bwMode="auto">
          <a:xfrm flipH="1">
            <a:off x="3830638" y="2436813"/>
            <a:ext cx="982662" cy="0"/>
          </a:xfrm>
          <a:prstGeom prst="line">
            <a:avLst/>
          </a:prstGeom>
          <a:noFill/>
          <a:ln w="19050">
            <a:solidFill>
              <a:srgbClr val="000000"/>
            </a:solidFill>
            <a:round/>
            <a:headEnd/>
            <a:tailEnd/>
          </a:ln>
        </p:spPr>
        <p:txBody>
          <a:bodyPr/>
          <a:lstStyle/>
          <a:p>
            <a:endParaRPr lang="en-US"/>
          </a:p>
        </p:txBody>
      </p:sp>
      <p:sp>
        <p:nvSpPr>
          <p:cNvPr id="78860" name="Line 12"/>
          <p:cNvSpPr>
            <a:spLocks noChangeShapeType="1"/>
          </p:cNvSpPr>
          <p:nvPr/>
        </p:nvSpPr>
        <p:spPr bwMode="auto">
          <a:xfrm>
            <a:off x="3830638" y="3394075"/>
            <a:ext cx="982662" cy="0"/>
          </a:xfrm>
          <a:prstGeom prst="line">
            <a:avLst/>
          </a:prstGeom>
          <a:noFill/>
          <a:ln w="19050">
            <a:solidFill>
              <a:srgbClr val="000000"/>
            </a:solidFill>
            <a:round/>
            <a:headEnd/>
            <a:tailEnd/>
          </a:ln>
        </p:spPr>
        <p:txBody>
          <a:bodyPr/>
          <a:lstStyle/>
          <a:p>
            <a:endParaRPr lang="en-US"/>
          </a:p>
        </p:txBody>
      </p:sp>
      <p:sp>
        <p:nvSpPr>
          <p:cNvPr id="78861" name="Line 13"/>
          <p:cNvSpPr>
            <a:spLocks noChangeShapeType="1"/>
          </p:cNvSpPr>
          <p:nvPr/>
        </p:nvSpPr>
        <p:spPr bwMode="auto">
          <a:xfrm>
            <a:off x="3511550" y="4376738"/>
            <a:ext cx="1301750" cy="1587"/>
          </a:xfrm>
          <a:prstGeom prst="line">
            <a:avLst/>
          </a:prstGeom>
          <a:noFill/>
          <a:ln w="19050">
            <a:solidFill>
              <a:srgbClr val="000000"/>
            </a:solidFill>
            <a:round/>
            <a:headEnd/>
            <a:tailEnd/>
          </a:ln>
        </p:spPr>
        <p:txBody>
          <a:bodyPr/>
          <a:lstStyle/>
          <a:p>
            <a:endParaRPr lang="en-US"/>
          </a:p>
        </p:txBody>
      </p:sp>
      <p:sp>
        <p:nvSpPr>
          <p:cNvPr id="78862" name="Rectangle 14"/>
          <p:cNvSpPr>
            <a:spLocks noChangeArrowheads="1"/>
          </p:cNvSpPr>
          <p:nvPr/>
        </p:nvSpPr>
        <p:spPr bwMode="auto">
          <a:xfrm>
            <a:off x="4229100" y="1100138"/>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Times-Roman" charset="0"/>
              </a:rPr>
              <a:t>0 </a:t>
            </a:r>
            <a:endParaRPr lang="en-US"/>
          </a:p>
        </p:txBody>
      </p:sp>
      <p:sp>
        <p:nvSpPr>
          <p:cNvPr id="78863" name="Rectangle 15"/>
          <p:cNvSpPr>
            <a:spLocks noChangeArrowheads="1"/>
          </p:cNvSpPr>
          <p:nvPr/>
        </p:nvSpPr>
        <p:spPr bwMode="auto">
          <a:xfrm>
            <a:off x="2233613" y="2303463"/>
            <a:ext cx="284162"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FFFF"/>
                </a:solidFill>
                <a:latin typeface="Times-Roman" charset="0"/>
              </a:rPr>
              <a:t>w </a:t>
            </a:r>
            <a:endParaRPr lang="en-US"/>
          </a:p>
        </p:txBody>
      </p:sp>
      <p:sp>
        <p:nvSpPr>
          <p:cNvPr id="78864" name="Rectangle 16"/>
          <p:cNvSpPr>
            <a:spLocks noChangeArrowheads="1"/>
          </p:cNvSpPr>
          <p:nvPr/>
        </p:nvSpPr>
        <p:spPr bwMode="auto">
          <a:xfrm>
            <a:off x="2139950" y="2206625"/>
            <a:ext cx="1050925" cy="1393825"/>
          </a:xfrm>
          <a:prstGeom prst="rect">
            <a:avLst/>
          </a:prstGeom>
          <a:noFill/>
          <a:ln w="22225">
            <a:solidFill>
              <a:srgbClr val="000000"/>
            </a:solidFill>
            <a:miter lim="800000"/>
            <a:headEnd/>
            <a:tailEnd/>
          </a:ln>
        </p:spPr>
        <p:txBody>
          <a:bodyPr/>
          <a:lstStyle/>
          <a:p>
            <a:endParaRPr lang="en-US"/>
          </a:p>
        </p:txBody>
      </p:sp>
      <p:sp>
        <p:nvSpPr>
          <p:cNvPr id="78865" name="Line 17"/>
          <p:cNvSpPr>
            <a:spLocks noChangeShapeType="1"/>
          </p:cNvSpPr>
          <p:nvPr/>
        </p:nvSpPr>
        <p:spPr bwMode="auto">
          <a:xfrm>
            <a:off x="1817688" y="2436813"/>
            <a:ext cx="322262" cy="0"/>
          </a:xfrm>
          <a:prstGeom prst="line">
            <a:avLst/>
          </a:prstGeom>
          <a:noFill/>
          <a:ln w="19050">
            <a:solidFill>
              <a:srgbClr val="000000"/>
            </a:solidFill>
            <a:round/>
            <a:headEnd/>
            <a:tailEnd/>
          </a:ln>
        </p:spPr>
        <p:txBody>
          <a:bodyPr/>
          <a:lstStyle/>
          <a:p>
            <a:endParaRPr lang="en-US"/>
          </a:p>
        </p:txBody>
      </p:sp>
      <p:sp>
        <p:nvSpPr>
          <p:cNvPr id="78866" name="Rectangle 18"/>
          <p:cNvSpPr>
            <a:spLocks noChangeArrowheads="1"/>
          </p:cNvSpPr>
          <p:nvPr/>
        </p:nvSpPr>
        <p:spPr bwMode="auto">
          <a:xfrm>
            <a:off x="2378075" y="2408238"/>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FFFF"/>
                </a:solidFill>
                <a:latin typeface="Times-Roman" charset="0"/>
              </a:rPr>
              <a:t>0 </a:t>
            </a:r>
            <a:endParaRPr lang="en-US"/>
          </a:p>
        </p:txBody>
      </p:sp>
      <p:sp>
        <p:nvSpPr>
          <p:cNvPr id="78867" name="Line 19"/>
          <p:cNvSpPr>
            <a:spLocks noChangeShapeType="1"/>
          </p:cNvSpPr>
          <p:nvPr/>
        </p:nvSpPr>
        <p:spPr bwMode="auto">
          <a:xfrm>
            <a:off x="1820863" y="3325813"/>
            <a:ext cx="319087" cy="1587"/>
          </a:xfrm>
          <a:prstGeom prst="line">
            <a:avLst/>
          </a:prstGeom>
          <a:noFill/>
          <a:ln w="19050">
            <a:solidFill>
              <a:srgbClr val="000000"/>
            </a:solidFill>
            <a:round/>
            <a:headEnd/>
            <a:tailEnd/>
          </a:ln>
        </p:spPr>
        <p:txBody>
          <a:bodyPr/>
          <a:lstStyle/>
          <a:p>
            <a:endParaRPr lang="en-US"/>
          </a:p>
        </p:txBody>
      </p:sp>
      <p:sp>
        <p:nvSpPr>
          <p:cNvPr id="78868" name="Line 20"/>
          <p:cNvSpPr>
            <a:spLocks noChangeShapeType="1"/>
          </p:cNvSpPr>
          <p:nvPr/>
        </p:nvSpPr>
        <p:spPr bwMode="auto">
          <a:xfrm>
            <a:off x="3190875" y="2435225"/>
            <a:ext cx="320675" cy="0"/>
          </a:xfrm>
          <a:prstGeom prst="line">
            <a:avLst/>
          </a:prstGeom>
          <a:noFill/>
          <a:ln w="19050">
            <a:solidFill>
              <a:srgbClr val="000000"/>
            </a:solidFill>
            <a:round/>
            <a:headEnd/>
            <a:tailEnd/>
          </a:ln>
        </p:spPr>
        <p:txBody>
          <a:bodyPr/>
          <a:lstStyle/>
          <a:p>
            <a:endParaRPr lang="en-US"/>
          </a:p>
        </p:txBody>
      </p:sp>
      <p:sp>
        <p:nvSpPr>
          <p:cNvPr id="78869" name="Line 21"/>
          <p:cNvSpPr>
            <a:spLocks noChangeShapeType="1"/>
          </p:cNvSpPr>
          <p:nvPr/>
        </p:nvSpPr>
        <p:spPr bwMode="auto">
          <a:xfrm>
            <a:off x="3190875" y="3325813"/>
            <a:ext cx="320675" cy="1587"/>
          </a:xfrm>
          <a:prstGeom prst="line">
            <a:avLst/>
          </a:prstGeom>
          <a:noFill/>
          <a:ln w="19050">
            <a:solidFill>
              <a:srgbClr val="000000"/>
            </a:solidFill>
            <a:round/>
            <a:headEnd/>
            <a:tailEnd/>
          </a:ln>
        </p:spPr>
        <p:txBody>
          <a:bodyPr/>
          <a:lstStyle/>
          <a:p>
            <a:endParaRPr lang="en-US"/>
          </a:p>
        </p:txBody>
      </p:sp>
      <p:sp>
        <p:nvSpPr>
          <p:cNvPr id="78870" name="Rectangle 22"/>
          <p:cNvSpPr>
            <a:spLocks noChangeArrowheads="1"/>
          </p:cNvSpPr>
          <p:nvPr/>
        </p:nvSpPr>
        <p:spPr bwMode="auto">
          <a:xfrm>
            <a:off x="2233613" y="3241675"/>
            <a:ext cx="327025"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FFFF"/>
                </a:solidFill>
                <a:latin typeface="Times-Roman" charset="0"/>
              </a:rPr>
              <a:t>En</a:t>
            </a:r>
            <a:endParaRPr lang="en-US"/>
          </a:p>
        </p:txBody>
      </p:sp>
      <p:sp>
        <p:nvSpPr>
          <p:cNvPr id="78871" name="Rectangle 23"/>
          <p:cNvSpPr>
            <a:spLocks noChangeArrowheads="1"/>
          </p:cNvSpPr>
          <p:nvPr/>
        </p:nvSpPr>
        <p:spPr bwMode="auto">
          <a:xfrm>
            <a:off x="2921000" y="2303463"/>
            <a:ext cx="236538"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FFFF"/>
                </a:solidFill>
                <a:latin typeface="Times-Roman" charset="0"/>
              </a:rPr>
              <a:t>y </a:t>
            </a:r>
            <a:endParaRPr lang="en-US"/>
          </a:p>
        </p:txBody>
      </p:sp>
      <p:sp>
        <p:nvSpPr>
          <p:cNvPr id="78872" name="Rectangle 24"/>
          <p:cNvSpPr>
            <a:spLocks noChangeArrowheads="1"/>
          </p:cNvSpPr>
          <p:nvPr/>
        </p:nvSpPr>
        <p:spPr bwMode="auto">
          <a:xfrm>
            <a:off x="3021013" y="2408238"/>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FFFF"/>
                </a:solidFill>
                <a:latin typeface="Times-Roman" charset="0"/>
              </a:rPr>
              <a:t>0 </a:t>
            </a:r>
            <a:endParaRPr lang="en-US"/>
          </a:p>
        </p:txBody>
      </p:sp>
      <p:sp>
        <p:nvSpPr>
          <p:cNvPr id="78873" name="Rectangle 25"/>
          <p:cNvSpPr>
            <a:spLocks noChangeArrowheads="1"/>
          </p:cNvSpPr>
          <p:nvPr/>
        </p:nvSpPr>
        <p:spPr bwMode="auto">
          <a:xfrm>
            <a:off x="2233613" y="2597150"/>
            <a:ext cx="284162"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FFFF"/>
                </a:solidFill>
                <a:latin typeface="Times-Roman" charset="0"/>
              </a:rPr>
              <a:t>w </a:t>
            </a:r>
            <a:endParaRPr lang="en-US"/>
          </a:p>
        </p:txBody>
      </p:sp>
      <p:sp>
        <p:nvSpPr>
          <p:cNvPr id="78874" name="Line 26"/>
          <p:cNvSpPr>
            <a:spLocks noChangeShapeType="1"/>
          </p:cNvSpPr>
          <p:nvPr/>
        </p:nvSpPr>
        <p:spPr bwMode="auto">
          <a:xfrm>
            <a:off x="1820863" y="2732088"/>
            <a:ext cx="319087" cy="1587"/>
          </a:xfrm>
          <a:prstGeom prst="line">
            <a:avLst/>
          </a:prstGeom>
          <a:noFill/>
          <a:ln w="19050">
            <a:solidFill>
              <a:srgbClr val="000000"/>
            </a:solidFill>
            <a:round/>
            <a:headEnd/>
            <a:tailEnd/>
          </a:ln>
        </p:spPr>
        <p:txBody>
          <a:bodyPr/>
          <a:lstStyle/>
          <a:p>
            <a:endParaRPr lang="en-US"/>
          </a:p>
        </p:txBody>
      </p:sp>
      <p:sp>
        <p:nvSpPr>
          <p:cNvPr id="78875" name="Rectangle 27"/>
          <p:cNvSpPr>
            <a:spLocks noChangeArrowheads="1"/>
          </p:cNvSpPr>
          <p:nvPr/>
        </p:nvSpPr>
        <p:spPr bwMode="auto">
          <a:xfrm>
            <a:off x="2378075" y="2701925"/>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FFFF"/>
                </a:solidFill>
                <a:latin typeface="Times-Roman" charset="0"/>
              </a:rPr>
              <a:t>1 </a:t>
            </a:r>
            <a:endParaRPr lang="en-US"/>
          </a:p>
        </p:txBody>
      </p:sp>
      <p:sp>
        <p:nvSpPr>
          <p:cNvPr id="78876" name="Rectangle 28"/>
          <p:cNvSpPr>
            <a:spLocks noChangeArrowheads="1"/>
          </p:cNvSpPr>
          <p:nvPr/>
        </p:nvSpPr>
        <p:spPr bwMode="auto">
          <a:xfrm>
            <a:off x="2921000" y="2597150"/>
            <a:ext cx="236538"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FFFF"/>
                </a:solidFill>
                <a:latin typeface="Times-Roman" charset="0"/>
              </a:rPr>
              <a:t>y </a:t>
            </a:r>
            <a:endParaRPr lang="en-US"/>
          </a:p>
        </p:txBody>
      </p:sp>
      <p:sp>
        <p:nvSpPr>
          <p:cNvPr id="78877" name="Rectangle 29"/>
          <p:cNvSpPr>
            <a:spLocks noChangeArrowheads="1"/>
          </p:cNvSpPr>
          <p:nvPr/>
        </p:nvSpPr>
        <p:spPr bwMode="auto">
          <a:xfrm>
            <a:off x="3021013" y="2701925"/>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FFFF"/>
                </a:solidFill>
                <a:latin typeface="Times-Roman" charset="0"/>
              </a:rPr>
              <a:t>1 </a:t>
            </a:r>
            <a:endParaRPr lang="en-US"/>
          </a:p>
        </p:txBody>
      </p:sp>
      <p:sp>
        <p:nvSpPr>
          <p:cNvPr id="78878" name="Rectangle 30"/>
          <p:cNvSpPr>
            <a:spLocks noChangeArrowheads="1"/>
          </p:cNvSpPr>
          <p:nvPr/>
        </p:nvSpPr>
        <p:spPr bwMode="auto">
          <a:xfrm>
            <a:off x="2921000" y="2892425"/>
            <a:ext cx="236538"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FFFF"/>
                </a:solidFill>
                <a:latin typeface="Times-Roman" charset="0"/>
              </a:rPr>
              <a:t>y </a:t>
            </a:r>
            <a:endParaRPr lang="en-US"/>
          </a:p>
        </p:txBody>
      </p:sp>
      <p:sp>
        <p:nvSpPr>
          <p:cNvPr id="78879" name="Rectangle 31"/>
          <p:cNvSpPr>
            <a:spLocks noChangeArrowheads="1"/>
          </p:cNvSpPr>
          <p:nvPr/>
        </p:nvSpPr>
        <p:spPr bwMode="auto">
          <a:xfrm>
            <a:off x="3021013" y="2995613"/>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FFFF"/>
                </a:solidFill>
                <a:latin typeface="Times-Roman" charset="0"/>
              </a:rPr>
              <a:t>2 </a:t>
            </a:r>
            <a:endParaRPr lang="en-US"/>
          </a:p>
        </p:txBody>
      </p:sp>
      <p:sp>
        <p:nvSpPr>
          <p:cNvPr id="78880" name="Rectangle 32"/>
          <p:cNvSpPr>
            <a:spLocks noChangeArrowheads="1"/>
          </p:cNvSpPr>
          <p:nvPr/>
        </p:nvSpPr>
        <p:spPr bwMode="auto">
          <a:xfrm>
            <a:off x="2921000" y="3184525"/>
            <a:ext cx="236538"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FFFF"/>
                </a:solidFill>
                <a:latin typeface="Times-Roman" charset="0"/>
              </a:rPr>
              <a:t>y </a:t>
            </a:r>
            <a:endParaRPr lang="en-US"/>
          </a:p>
        </p:txBody>
      </p:sp>
      <p:sp>
        <p:nvSpPr>
          <p:cNvPr id="78881" name="Line 33"/>
          <p:cNvSpPr>
            <a:spLocks noChangeShapeType="1"/>
          </p:cNvSpPr>
          <p:nvPr/>
        </p:nvSpPr>
        <p:spPr bwMode="auto">
          <a:xfrm>
            <a:off x="3190875" y="3051175"/>
            <a:ext cx="639763" cy="1588"/>
          </a:xfrm>
          <a:prstGeom prst="line">
            <a:avLst/>
          </a:prstGeom>
          <a:noFill/>
          <a:ln w="19050">
            <a:solidFill>
              <a:srgbClr val="000000"/>
            </a:solidFill>
            <a:round/>
            <a:headEnd/>
            <a:tailEnd/>
          </a:ln>
        </p:spPr>
        <p:txBody>
          <a:bodyPr/>
          <a:lstStyle/>
          <a:p>
            <a:endParaRPr lang="en-US"/>
          </a:p>
        </p:txBody>
      </p:sp>
      <p:sp>
        <p:nvSpPr>
          <p:cNvPr id="78882" name="Line 34"/>
          <p:cNvSpPr>
            <a:spLocks noChangeShapeType="1"/>
          </p:cNvSpPr>
          <p:nvPr/>
        </p:nvSpPr>
        <p:spPr bwMode="auto">
          <a:xfrm>
            <a:off x="3190875" y="2754313"/>
            <a:ext cx="639763" cy="1587"/>
          </a:xfrm>
          <a:prstGeom prst="line">
            <a:avLst/>
          </a:prstGeom>
          <a:noFill/>
          <a:ln w="19050">
            <a:solidFill>
              <a:srgbClr val="000000"/>
            </a:solidFill>
            <a:round/>
            <a:headEnd/>
            <a:tailEnd/>
          </a:ln>
        </p:spPr>
        <p:txBody>
          <a:bodyPr/>
          <a:lstStyle/>
          <a:p>
            <a:endParaRPr lang="en-US"/>
          </a:p>
        </p:txBody>
      </p:sp>
      <p:sp>
        <p:nvSpPr>
          <p:cNvPr id="78883" name="Line 35"/>
          <p:cNvSpPr>
            <a:spLocks noChangeShapeType="1"/>
          </p:cNvSpPr>
          <p:nvPr/>
        </p:nvSpPr>
        <p:spPr bwMode="auto">
          <a:xfrm flipH="1">
            <a:off x="4448175" y="4056063"/>
            <a:ext cx="365125" cy="1587"/>
          </a:xfrm>
          <a:prstGeom prst="line">
            <a:avLst/>
          </a:prstGeom>
          <a:noFill/>
          <a:ln w="19050">
            <a:solidFill>
              <a:srgbClr val="000000"/>
            </a:solidFill>
            <a:round/>
            <a:headEnd/>
            <a:tailEnd/>
          </a:ln>
        </p:spPr>
        <p:txBody>
          <a:bodyPr/>
          <a:lstStyle/>
          <a:p>
            <a:endParaRPr lang="en-US"/>
          </a:p>
        </p:txBody>
      </p:sp>
      <p:sp>
        <p:nvSpPr>
          <p:cNvPr id="78884" name="Rectangle 36"/>
          <p:cNvSpPr>
            <a:spLocks noChangeArrowheads="1"/>
          </p:cNvSpPr>
          <p:nvPr/>
        </p:nvSpPr>
        <p:spPr bwMode="auto">
          <a:xfrm>
            <a:off x="3021013" y="3289300"/>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FFFF"/>
                </a:solidFill>
                <a:latin typeface="Times-Roman" charset="0"/>
              </a:rPr>
              <a:t>3 </a:t>
            </a:r>
            <a:endParaRPr lang="en-US"/>
          </a:p>
        </p:txBody>
      </p:sp>
      <p:sp>
        <p:nvSpPr>
          <p:cNvPr id="78885" name="Rectangle 37"/>
          <p:cNvSpPr>
            <a:spLocks noChangeArrowheads="1"/>
          </p:cNvSpPr>
          <p:nvPr/>
        </p:nvSpPr>
        <p:spPr bwMode="auto">
          <a:xfrm>
            <a:off x="4083050" y="2928938"/>
            <a:ext cx="284163"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0000"/>
                </a:solidFill>
                <a:latin typeface="Times-Roman" charset="0"/>
              </a:rPr>
              <a:t>w </a:t>
            </a:r>
            <a:endParaRPr lang="en-US"/>
          </a:p>
        </p:txBody>
      </p:sp>
      <p:sp>
        <p:nvSpPr>
          <p:cNvPr id="78886" name="Rectangle 38"/>
          <p:cNvSpPr>
            <a:spLocks noChangeArrowheads="1"/>
          </p:cNvSpPr>
          <p:nvPr/>
        </p:nvSpPr>
        <p:spPr bwMode="auto">
          <a:xfrm>
            <a:off x="4229100" y="3032125"/>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Times-Roman" charset="0"/>
              </a:rPr>
              <a:t>2 </a:t>
            </a:r>
            <a:endParaRPr lang="en-US"/>
          </a:p>
        </p:txBody>
      </p:sp>
      <p:sp>
        <p:nvSpPr>
          <p:cNvPr id="78887" name="Rectangle 39"/>
          <p:cNvSpPr>
            <a:spLocks noChangeArrowheads="1"/>
          </p:cNvSpPr>
          <p:nvPr/>
        </p:nvSpPr>
        <p:spPr bwMode="auto">
          <a:xfrm>
            <a:off x="4083050" y="3908425"/>
            <a:ext cx="284163"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0000"/>
                </a:solidFill>
                <a:latin typeface="Times-Roman" charset="0"/>
              </a:rPr>
              <a:t>w </a:t>
            </a:r>
            <a:endParaRPr lang="en-US"/>
          </a:p>
        </p:txBody>
      </p:sp>
      <p:sp>
        <p:nvSpPr>
          <p:cNvPr id="78888" name="Line 40"/>
          <p:cNvSpPr>
            <a:spLocks noChangeShapeType="1"/>
          </p:cNvSpPr>
          <p:nvPr/>
        </p:nvSpPr>
        <p:spPr bwMode="auto">
          <a:xfrm>
            <a:off x="3511550" y="1476375"/>
            <a:ext cx="1588" cy="958850"/>
          </a:xfrm>
          <a:prstGeom prst="line">
            <a:avLst/>
          </a:prstGeom>
          <a:noFill/>
          <a:ln w="19050">
            <a:solidFill>
              <a:srgbClr val="000000"/>
            </a:solidFill>
            <a:round/>
            <a:headEnd/>
            <a:tailEnd/>
          </a:ln>
        </p:spPr>
        <p:txBody>
          <a:bodyPr/>
          <a:lstStyle/>
          <a:p>
            <a:endParaRPr lang="en-US"/>
          </a:p>
        </p:txBody>
      </p:sp>
      <p:sp>
        <p:nvSpPr>
          <p:cNvPr id="78889" name="Line 41"/>
          <p:cNvSpPr>
            <a:spLocks noChangeShapeType="1"/>
          </p:cNvSpPr>
          <p:nvPr/>
        </p:nvSpPr>
        <p:spPr bwMode="auto">
          <a:xfrm flipV="1">
            <a:off x="3830638" y="2435225"/>
            <a:ext cx="1587" cy="319088"/>
          </a:xfrm>
          <a:prstGeom prst="line">
            <a:avLst/>
          </a:prstGeom>
          <a:noFill/>
          <a:ln w="19050">
            <a:solidFill>
              <a:srgbClr val="000000"/>
            </a:solidFill>
            <a:round/>
            <a:headEnd/>
            <a:tailEnd/>
          </a:ln>
        </p:spPr>
        <p:txBody>
          <a:bodyPr/>
          <a:lstStyle/>
          <a:p>
            <a:endParaRPr lang="en-US"/>
          </a:p>
        </p:txBody>
      </p:sp>
      <p:sp>
        <p:nvSpPr>
          <p:cNvPr id="78890" name="Line 42"/>
          <p:cNvSpPr>
            <a:spLocks noChangeShapeType="1"/>
          </p:cNvSpPr>
          <p:nvPr/>
        </p:nvSpPr>
        <p:spPr bwMode="auto">
          <a:xfrm flipV="1">
            <a:off x="3830638" y="3051175"/>
            <a:ext cx="1587" cy="342900"/>
          </a:xfrm>
          <a:prstGeom prst="line">
            <a:avLst/>
          </a:prstGeom>
          <a:noFill/>
          <a:ln w="19050">
            <a:solidFill>
              <a:srgbClr val="000000"/>
            </a:solidFill>
            <a:round/>
            <a:headEnd/>
            <a:tailEnd/>
          </a:ln>
        </p:spPr>
        <p:txBody>
          <a:bodyPr/>
          <a:lstStyle/>
          <a:p>
            <a:endParaRPr lang="en-US"/>
          </a:p>
        </p:txBody>
      </p:sp>
      <p:sp>
        <p:nvSpPr>
          <p:cNvPr id="78891" name="Line 43"/>
          <p:cNvSpPr>
            <a:spLocks noChangeShapeType="1"/>
          </p:cNvSpPr>
          <p:nvPr/>
        </p:nvSpPr>
        <p:spPr bwMode="auto">
          <a:xfrm flipV="1">
            <a:off x="3511550" y="3325813"/>
            <a:ext cx="1588" cy="1050925"/>
          </a:xfrm>
          <a:prstGeom prst="line">
            <a:avLst/>
          </a:prstGeom>
          <a:noFill/>
          <a:ln w="19050">
            <a:solidFill>
              <a:srgbClr val="000000"/>
            </a:solidFill>
            <a:round/>
            <a:headEnd/>
            <a:tailEnd/>
          </a:ln>
        </p:spPr>
        <p:txBody>
          <a:bodyPr/>
          <a:lstStyle/>
          <a:p>
            <a:endParaRPr lang="en-US"/>
          </a:p>
        </p:txBody>
      </p:sp>
      <p:sp>
        <p:nvSpPr>
          <p:cNvPr id="78892" name="Line 44"/>
          <p:cNvSpPr>
            <a:spLocks noChangeShapeType="1"/>
          </p:cNvSpPr>
          <p:nvPr/>
        </p:nvSpPr>
        <p:spPr bwMode="auto">
          <a:xfrm flipH="1">
            <a:off x="7097713" y="2754313"/>
            <a:ext cx="366712" cy="1587"/>
          </a:xfrm>
          <a:prstGeom prst="line">
            <a:avLst/>
          </a:prstGeom>
          <a:noFill/>
          <a:ln w="19050">
            <a:solidFill>
              <a:srgbClr val="000000"/>
            </a:solidFill>
            <a:round/>
            <a:headEnd/>
            <a:tailEnd/>
          </a:ln>
        </p:spPr>
        <p:txBody>
          <a:bodyPr/>
          <a:lstStyle/>
          <a:p>
            <a:endParaRPr lang="en-US"/>
          </a:p>
        </p:txBody>
      </p:sp>
      <p:sp>
        <p:nvSpPr>
          <p:cNvPr id="78893" name="Freeform 45"/>
          <p:cNvSpPr>
            <a:spLocks/>
          </p:cNvSpPr>
          <p:nvPr/>
        </p:nvSpPr>
        <p:spPr bwMode="auto">
          <a:xfrm>
            <a:off x="6416675" y="2484438"/>
            <a:ext cx="682625" cy="271462"/>
          </a:xfrm>
          <a:custGeom>
            <a:avLst/>
            <a:gdLst/>
            <a:ahLst/>
            <a:cxnLst>
              <a:cxn ang="0">
                <a:pos x="169" y="0"/>
              </a:cxn>
              <a:cxn ang="0">
                <a:pos x="288" y="1"/>
              </a:cxn>
              <a:cxn ang="0">
                <a:pos x="350" y="1"/>
              </a:cxn>
              <a:cxn ang="0">
                <a:pos x="377" y="1"/>
              </a:cxn>
              <a:cxn ang="0">
                <a:pos x="392" y="3"/>
              </a:cxn>
              <a:cxn ang="0">
                <a:pos x="405" y="3"/>
              </a:cxn>
              <a:cxn ang="0">
                <a:pos x="413" y="4"/>
              </a:cxn>
              <a:cxn ang="0">
                <a:pos x="422" y="5"/>
              </a:cxn>
              <a:cxn ang="0">
                <a:pos x="433" y="7"/>
              </a:cxn>
              <a:cxn ang="0">
                <a:pos x="446" y="8"/>
              </a:cxn>
              <a:cxn ang="0">
                <a:pos x="458" y="10"/>
              </a:cxn>
              <a:cxn ang="0">
                <a:pos x="467" y="13"/>
              </a:cxn>
              <a:cxn ang="0">
                <a:pos x="477" y="16"/>
              </a:cxn>
              <a:cxn ang="0">
                <a:pos x="491" y="20"/>
              </a:cxn>
              <a:cxn ang="0">
                <a:pos x="505" y="24"/>
              </a:cxn>
              <a:cxn ang="0">
                <a:pos x="517" y="27"/>
              </a:cxn>
              <a:cxn ang="0">
                <a:pos x="526" y="31"/>
              </a:cxn>
              <a:cxn ang="0">
                <a:pos x="536" y="36"/>
              </a:cxn>
              <a:cxn ang="0">
                <a:pos x="547" y="41"/>
              </a:cxn>
              <a:cxn ang="0">
                <a:pos x="562" y="49"/>
              </a:cxn>
              <a:cxn ang="0">
                <a:pos x="570" y="53"/>
              </a:cxn>
              <a:cxn ang="0">
                <a:pos x="579" y="57"/>
              </a:cxn>
              <a:cxn ang="0">
                <a:pos x="587" y="63"/>
              </a:cxn>
              <a:cxn ang="0">
                <a:pos x="599" y="69"/>
              </a:cxn>
              <a:cxn ang="0">
                <a:pos x="610" y="75"/>
              </a:cxn>
              <a:cxn ang="0">
                <a:pos x="618" y="79"/>
              </a:cxn>
              <a:cxn ang="0">
                <a:pos x="625" y="83"/>
              </a:cxn>
              <a:cxn ang="0">
                <a:pos x="632" y="89"/>
              </a:cxn>
              <a:cxn ang="0">
                <a:pos x="642" y="95"/>
              </a:cxn>
              <a:cxn ang="0">
                <a:pos x="649" y="100"/>
              </a:cxn>
              <a:cxn ang="0">
                <a:pos x="655" y="103"/>
              </a:cxn>
              <a:cxn ang="0">
                <a:pos x="659" y="108"/>
              </a:cxn>
              <a:cxn ang="0">
                <a:pos x="667" y="113"/>
              </a:cxn>
              <a:cxn ang="0">
                <a:pos x="672" y="118"/>
              </a:cxn>
              <a:cxn ang="0">
                <a:pos x="678" y="121"/>
              </a:cxn>
              <a:cxn ang="0">
                <a:pos x="682" y="125"/>
              </a:cxn>
              <a:cxn ang="0">
                <a:pos x="688" y="129"/>
              </a:cxn>
              <a:cxn ang="0">
                <a:pos x="695" y="134"/>
              </a:cxn>
              <a:cxn ang="0">
                <a:pos x="703" y="139"/>
              </a:cxn>
              <a:cxn ang="0">
                <a:pos x="707" y="142"/>
              </a:cxn>
              <a:cxn ang="0">
                <a:pos x="713" y="148"/>
              </a:cxn>
              <a:cxn ang="0">
                <a:pos x="720" y="155"/>
              </a:cxn>
              <a:cxn ang="0">
                <a:pos x="727" y="162"/>
              </a:cxn>
              <a:cxn ang="0">
                <a:pos x="734" y="169"/>
              </a:cxn>
              <a:cxn ang="0">
                <a:pos x="740" y="177"/>
              </a:cxn>
              <a:cxn ang="0">
                <a:pos x="746" y="184"/>
              </a:cxn>
              <a:cxn ang="0">
                <a:pos x="754" y="194"/>
              </a:cxn>
              <a:cxn ang="0">
                <a:pos x="763" y="205"/>
              </a:cxn>
              <a:cxn ang="0">
                <a:pos x="772" y="214"/>
              </a:cxn>
              <a:cxn ang="0">
                <a:pos x="777" y="221"/>
              </a:cxn>
              <a:cxn ang="0">
                <a:pos x="785" y="231"/>
              </a:cxn>
              <a:cxn ang="0">
                <a:pos x="792" y="243"/>
              </a:cxn>
              <a:cxn ang="0">
                <a:pos x="802" y="257"/>
              </a:cxn>
              <a:cxn ang="0">
                <a:pos x="809" y="266"/>
              </a:cxn>
              <a:cxn ang="0">
                <a:pos x="815" y="275"/>
              </a:cxn>
              <a:cxn ang="0">
                <a:pos x="824" y="286"/>
              </a:cxn>
              <a:cxn ang="0">
                <a:pos x="832" y="299"/>
              </a:cxn>
              <a:cxn ang="0">
                <a:pos x="842" y="312"/>
              </a:cxn>
              <a:cxn ang="0">
                <a:pos x="848" y="321"/>
              </a:cxn>
              <a:cxn ang="0">
                <a:pos x="852" y="328"/>
              </a:cxn>
              <a:cxn ang="0">
                <a:pos x="858" y="338"/>
              </a:cxn>
            </a:cxnLst>
            <a:rect l="0" t="0" r="r" b="b"/>
            <a:pathLst>
              <a:path w="861" h="342">
                <a:moveTo>
                  <a:pt x="0" y="0"/>
                </a:moveTo>
                <a:lnTo>
                  <a:pt x="33" y="0"/>
                </a:lnTo>
                <a:lnTo>
                  <a:pt x="65" y="0"/>
                </a:lnTo>
                <a:lnTo>
                  <a:pt x="94" y="0"/>
                </a:lnTo>
                <a:lnTo>
                  <a:pt x="120" y="0"/>
                </a:lnTo>
                <a:lnTo>
                  <a:pt x="146" y="0"/>
                </a:lnTo>
                <a:lnTo>
                  <a:pt x="169" y="0"/>
                </a:lnTo>
                <a:lnTo>
                  <a:pt x="190" y="0"/>
                </a:lnTo>
                <a:lnTo>
                  <a:pt x="210" y="0"/>
                </a:lnTo>
                <a:lnTo>
                  <a:pt x="229" y="0"/>
                </a:lnTo>
                <a:lnTo>
                  <a:pt x="246" y="0"/>
                </a:lnTo>
                <a:lnTo>
                  <a:pt x="261" y="0"/>
                </a:lnTo>
                <a:lnTo>
                  <a:pt x="275" y="1"/>
                </a:lnTo>
                <a:lnTo>
                  <a:pt x="288" y="1"/>
                </a:lnTo>
                <a:lnTo>
                  <a:pt x="301" y="1"/>
                </a:lnTo>
                <a:lnTo>
                  <a:pt x="311" y="1"/>
                </a:lnTo>
                <a:lnTo>
                  <a:pt x="321" y="1"/>
                </a:lnTo>
                <a:lnTo>
                  <a:pt x="330" y="1"/>
                </a:lnTo>
                <a:lnTo>
                  <a:pt x="337" y="1"/>
                </a:lnTo>
                <a:lnTo>
                  <a:pt x="344" y="1"/>
                </a:lnTo>
                <a:lnTo>
                  <a:pt x="350" y="1"/>
                </a:lnTo>
                <a:lnTo>
                  <a:pt x="356" y="1"/>
                </a:lnTo>
                <a:lnTo>
                  <a:pt x="360" y="1"/>
                </a:lnTo>
                <a:lnTo>
                  <a:pt x="364" y="1"/>
                </a:lnTo>
                <a:lnTo>
                  <a:pt x="367" y="1"/>
                </a:lnTo>
                <a:lnTo>
                  <a:pt x="372" y="1"/>
                </a:lnTo>
                <a:lnTo>
                  <a:pt x="374" y="1"/>
                </a:lnTo>
                <a:lnTo>
                  <a:pt x="377" y="1"/>
                </a:lnTo>
                <a:lnTo>
                  <a:pt x="379" y="1"/>
                </a:lnTo>
                <a:lnTo>
                  <a:pt x="382" y="1"/>
                </a:lnTo>
                <a:lnTo>
                  <a:pt x="385" y="1"/>
                </a:lnTo>
                <a:lnTo>
                  <a:pt x="386" y="3"/>
                </a:lnTo>
                <a:lnTo>
                  <a:pt x="389" y="3"/>
                </a:lnTo>
                <a:lnTo>
                  <a:pt x="389" y="3"/>
                </a:lnTo>
                <a:lnTo>
                  <a:pt x="392" y="3"/>
                </a:lnTo>
                <a:lnTo>
                  <a:pt x="393" y="3"/>
                </a:lnTo>
                <a:lnTo>
                  <a:pt x="396" y="3"/>
                </a:lnTo>
                <a:lnTo>
                  <a:pt x="397" y="3"/>
                </a:lnTo>
                <a:lnTo>
                  <a:pt x="399" y="3"/>
                </a:lnTo>
                <a:lnTo>
                  <a:pt x="400" y="3"/>
                </a:lnTo>
                <a:lnTo>
                  <a:pt x="402" y="3"/>
                </a:lnTo>
                <a:lnTo>
                  <a:pt x="405" y="3"/>
                </a:lnTo>
                <a:lnTo>
                  <a:pt x="406" y="4"/>
                </a:lnTo>
                <a:lnTo>
                  <a:pt x="408" y="4"/>
                </a:lnTo>
                <a:lnTo>
                  <a:pt x="409" y="4"/>
                </a:lnTo>
                <a:lnTo>
                  <a:pt x="409" y="4"/>
                </a:lnTo>
                <a:lnTo>
                  <a:pt x="410" y="4"/>
                </a:lnTo>
                <a:lnTo>
                  <a:pt x="412" y="4"/>
                </a:lnTo>
                <a:lnTo>
                  <a:pt x="413" y="4"/>
                </a:lnTo>
                <a:lnTo>
                  <a:pt x="415" y="4"/>
                </a:lnTo>
                <a:lnTo>
                  <a:pt x="416" y="4"/>
                </a:lnTo>
                <a:lnTo>
                  <a:pt x="418" y="4"/>
                </a:lnTo>
                <a:lnTo>
                  <a:pt x="418" y="4"/>
                </a:lnTo>
                <a:lnTo>
                  <a:pt x="419" y="5"/>
                </a:lnTo>
                <a:lnTo>
                  <a:pt x="421" y="5"/>
                </a:lnTo>
                <a:lnTo>
                  <a:pt x="422" y="5"/>
                </a:lnTo>
                <a:lnTo>
                  <a:pt x="423" y="5"/>
                </a:lnTo>
                <a:lnTo>
                  <a:pt x="425" y="5"/>
                </a:lnTo>
                <a:lnTo>
                  <a:pt x="426" y="5"/>
                </a:lnTo>
                <a:lnTo>
                  <a:pt x="428" y="5"/>
                </a:lnTo>
                <a:lnTo>
                  <a:pt x="429" y="5"/>
                </a:lnTo>
                <a:lnTo>
                  <a:pt x="432" y="7"/>
                </a:lnTo>
                <a:lnTo>
                  <a:pt x="433" y="7"/>
                </a:lnTo>
                <a:lnTo>
                  <a:pt x="435" y="7"/>
                </a:lnTo>
                <a:lnTo>
                  <a:pt x="438" y="7"/>
                </a:lnTo>
                <a:lnTo>
                  <a:pt x="439" y="7"/>
                </a:lnTo>
                <a:lnTo>
                  <a:pt x="439" y="7"/>
                </a:lnTo>
                <a:lnTo>
                  <a:pt x="442" y="8"/>
                </a:lnTo>
                <a:lnTo>
                  <a:pt x="445" y="8"/>
                </a:lnTo>
                <a:lnTo>
                  <a:pt x="446" y="8"/>
                </a:lnTo>
                <a:lnTo>
                  <a:pt x="448" y="8"/>
                </a:lnTo>
                <a:lnTo>
                  <a:pt x="451" y="10"/>
                </a:lnTo>
                <a:lnTo>
                  <a:pt x="452" y="10"/>
                </a:lnTo>
                <a:lnTo>
                  <a:pt x="454" y="10"/>
                </a:lnTo>
                <a:lnTo>
                  <a:pt x="455" y="10"/>
                </a:lnTo>
                <a:lnTo>
                  <a:pt x="456" y="10"/>
                </a:lnTo>
                <a:lnTo>
                  <a:pt x="458" y="10"/>
                </a:lnTo>
                <a:lnTo>
                  <a:pt x="459" y="11"/>
                </a:lnTo>
                <a:lnTo>
                  <a:pt x="461" y="11"/>
                </a:lnTo>
                <a:lnTo>
                  <a:pt x="462" y="11"/>
                </a:lnTo>
                <a:lnTo>
                  <a:pt x="462" y="11"/>
                </a:lnTo>
                <a:lnTo>
                  <a:pt x="464" y="11"/>
                </a:lnTo>
                <a:lnTo>
                  <a:pt x="465" y="11"/>
                </a:lnTo>
                <a:lnTo>
                  <a:pt x="467" y="13"/>
                </a:lnTo>
                <a:lnTo>
                  <a:pt x="468" y="13"/>
                </a:lnTo>
                <a:lnTo>
                  <a:pt x="469" y="13"/>
                </a:lnTo>
                <a:lnTo>
                  <a:pt x="471" y="13"/>
                </a:lnTo>
                <a:lnTo>
                  <a:pt x="472" y="14"/>
                </a:lnTo>
                <a:lnTo>
                  <a:pt x="474" y="14"/>
                </a:lnTo>
                <a:lnTo>
                  <a:pt x="475" y="14"/>
                </a:lnTo>
                <a:lnTo>
                  <a:pt x="477" y="16"/>
                </a:lnTo>
                <a:lnTo>
                  <a:pt x="478" y="16"/>
                </a:lnTo>
                <a:lnTo>
                  <a:pt x="480" y="16"/>
                </a:lnTo>
                <a:lnTo>
                  <a:pt x="482" y="17"/>
                </a:lnTo>
                <a:lnTo>
                  <a:pt x="484" y="17"/>
                </a:lnTo>
                <a:lnTo>
                  <a:pt x="487" y="18"/>
                </a:lnTo>
                <a:lnTo>
                  <a:pt x="488" y="18"/>
                </a:lnTo>
                <a:lnTo>
                  <a:pt x="491" y="20"/>
                </a:lnTo>
                <a:lnTo>
                  <a:pt x="494" y="20"/>
                </a:lnTo>
                <a:lnTo>
                  <a:pt x="494" y="20"/>
                </a:lnTo>
                <a:lnTo>
                  <a:pt x="497" y="21"/>
                </a:lnTo>
                <a:lnTo>
                  <a:pt x="498" y="21"/>
                </a:lnTo>
                <a:lnTo>
                  <a:pt x="501" y="23"/>
                </a:lnTo>
                <a:lnTo>
                  <a:pt x="504" y="23"/>
                </a:lnTo>
                <a:lnTo>
                  <a:pt x="505" y="24"/>
                </a:lnTo>
                <a:lnTo>
                  <a:pt x="507" y="24"/>
                </a:lnTo>
                <a:lnTo>
                  <a:pt x="510" y="26"/>
                </a:lnTo>
                <a:lnTo>
                  <a:pt x="511" y="26"/>
                </a:lnTo>
                <a:lnTo>
                  <a:pt x="513" y="26"/>
                </a:lnTo>
                <a:lnTo>
                  <a:pt x="514" y="27"/>
                </a:lnTo>
                <a:lnTo>
                  <a:pt x="516" y="27"/>
                </a:lnTo>
                <a:lnTo>
                  <a:pt x="517" y="27"/>
                </a:lnTo>
                <a:lnTo>
                  <a:pt x="518" y="28"/>
                </a:lnTo>
                <a:lnTo>
                  <a:pt x="520" y="28"/>
                </a:lnTo>
                <a:lnTo>
                  <a:pt x="521" y="28"/>
                </a:lnTo>
                <a:lnTo>
                  <a:pt x="523" y="30"/>
                </a:lnTo>
                <a:lnTo>
                  <a:pt x="523" y="30"/>
                </a:lnTo>
                <a:lnTo>
                  <a:pt x="524" y="30"/>
                </a:lnTo>
                <a:lnTo>
                  <a:pt x="526" y="31"/>
                </a:lnTo>
                <a:lnTo>
                  <a:pt x="527" y="31"/>
                </a:lnTo>
                <a:lnTo>
                  <a:pt x="528" y="33"/>
                </a:lnTo>
                <a:lnTo>
                  <a:pt x="530" y="33"/>
                </a:lnTo>
                <a:lnTo>
                  <a:pt x="531" y="34"/>
                </a:lnTo>
                <a:lnTo>
                  <a:pt x="533" y="34"/>
                </a:lnTo>
                <a:lnTo>
                  <a:pt x="534" y="36"/>
                </a:lnTo>
                <a:lnTo>
                  <a:pt x="536" y="36"/>
                </a:lnTo>
                <a:lnTo>
                  <a:pt x="537" y="37"/>
                </a:lnTo>
                <a:lnTo>
                  <a:pt x="540" y="37"/>
                </a:lnTo>
                <a:lnTo>
                  <a:pt x="541" y="39"/>
                </a:lnTo>
                <a:lnTo>
                  <a:pt x="543" y="40"/>
                </a:lnTo>
                <a:lnTo>
                  <a:pt x="546" y="40"/>
                </a:lnTo>
                <a:lnTo>
                  <a:pt x="547" y="41"/>
                </a:lnTo>
                <a:lnTo>
                  <a:pt x="547" y="41"/>
                </a:lnTo>
                <a:lnTo>
                  <a:pt x="550" y="43"/>
                </a:lnTo>
                <a:lnTo>
                  <a:pt x="553" y="44"/>
                </a:lnTo>
                <a:lnTo>
                  <a:pt x="554" y="44"/>
                </a:lnTo>
                <a:lnTo>
                  <a:pt x="556" y="46"/>
                </a:lnTo>
                <a:lnTo>
                  <a:pt x="557" y="47"/>
                </a:lnTo>
                <a:lnTo>
                  <a:pt x="560" y="47"/>
                </a:lnTo>
                <a:lnTo>
                  <a:pt x="562" y="49"/>
                </a:lnTo>
                <a:lnTo>
                  <a:pt x="563" y="49"/>
                </a:lnTo>
                <a:lnTo>
                  <a:pt x="564" y="50"/>
                </a:lnTo>
                <a:lnTo>
                  <a:pt x="566" y="50"/>
                </a:lnTo>
                <a:lnTo>
                  <a:pt x="567" y="52"/>
                </a:lnTo>
                <a:lnTo>
                  <a:pt x="567" y="52"/>
                </a:lnTo>
                <a:lnTo>
                  <a:pt x="569" y="53"/>
                </a:lnTo>
                <a:lnTo>
                  <a:pt x="570" y="53"/>
                </a:lnTo>
                <a:lnTo>
                  <a:pt x="572" y="54"/>
                </a:lnTo>
                <a:lnTo>
                  <a:pt x="573" y="54"/>
                </a:lnTo>
                <a:lnTo>
                  <a:pt x="573" y="54"/>
                </a:lnTo>
                <a:lnTo>
                  <a:pt x="575" y="56"/>
                </a:lnTo>
                <a:lnTo>
                  <a:pt x="576" y="56"/>
                </a:lnTo>
                <a:lnTo>
                  <a:pt x="577" y="57"/>
                </a:lnTo>
                <a:lnTo>
                  <a:pt x="579" y="57"/>
                </a:lnTo>
                <a:lnTo>
                  <a:pt x="579" y="59"/>
                </a:lnTo>
                <a:lnTo>
                  <a:pt x="580" y="59"/>
                </a:lnTo>
                <a:lnTo>
                  <a:pt x="582" y="60"/>
                </a:lnTo>
                <a:lnTo>
                  <a:pt x="583" y="60"/>
                </a:lnTo>
                <a:lnTo>
                  <a:pt x="585" y="62"/>
                </a:lnTo>
                <a:lnTo>
                  <a:pt x="586" y="62"/>
                </a:lnTo>
                <a:lnTo>
                  <a:pt x="587" y="63"/>
                </a:lnTo>
                <a:lnTo>
                  <a:pt x="589" y="63"/>
                </a:lnTo>
                <a:lnTo>
                  <a:pt x="592" y="64"/>
                </a:lnTo>
                <a:lnTo>
                  <a:pt x="593" y="66"/>
                </a:lnTo>
                <a:lnTo>
                  <a:pt x="595" y="67"/>
                </a:lnTo>
                <a:lnTo>
                  <a:pt x="595" y="67"/>
                </a:lnTo>
                <a:lnTo>
                  <a:pt x="598" y="67"/>
                </a:lnTo>
                <a:lnTo>
                  <a:pt x="599" y="69"/>
                </a:lnTo>
                <a:lnTo>
                  <a:pt x="602" y="70"/>
                </a:lnTo>
                <a:lnTo>
                  <a:pt x="603" y="72"/>
                </a:lnTo>
                <a:lnTo>
                  <a:pt x="605" y="72"/>
                </a:lnTo>
                <a:lnTo>
                  <a:pt x="606" y="73"/>
                </a:lnTo>
                <a:lnTo>
                  <a:pt x="608" y="73"/>
                </a:lnTo>
                <a:lnTo>
                  <a:pt x="609" y="75"/>
                </a:lnTo>
                <a:lnTo>
                  <a:pt x="610" y="75"/>
                </a:lnTo>
                <a:lnTo>
                  <a:pt x="612" y="76"/>
                </a:lnTo>
                <a:lnTo>
                  <a:pt x="612" y="76"/>
                </a:lnTo>
                <a:lnTo>
                  <a:pt x="613" y="77"/>
                </a:lnTo>
                <a:lnTo>
                  <a:pt x="615" y="77"/>
                </a:lnTo>
                <a:lnTo>
                  <a:pt x="616" y="79"/>
                </a:lnTo>
                <a:lnTo>
                  <a:pt x="616" y="79"/>
                </a:lnTo>
                <a:lnTo>
                  <a:pt x="618" y="79"/>
                </a:lnTo>
                <a:lnTo>
                  <a:pt x="619" y="80"/>
                </a:lnTo>
                <a:lnTo>
                  <a:pt x="619" y="80"/>
                </a:lnTo>
                <a:lnTo>
                  <a:pt x="621" y="82"/>
                </a:lnTo>
                <a:lnTo>
                  <a:pt x="621" y="82"/>
                </a:lnTo>
                <a:lnTo>
                  <a:pt x="622" y="82"/>
                </a:lnTo>
                <a:lnTo>
                  <a:pt x="623" y="83"/>
                </a:lnTo>
                <a:lnTo>
                  <a:pt x="625" y="83"/>
                </a:lnTo>
                <a:lnTo>
                  <a:pt x="625" y="85"/>
                </a:lnTo>
                <a:lnTo>
                  <a:pt x="626" y="85"/>
                </a:lnTo>
                <a:lnTo>
                  <a:pt x="628" y="86"/>
                </a:lnTo>
                <a:lnTo>
                  <a:pt x="629" y="86"/>
                </a:lnTo>
                <a:lnTo>
                  <a:pt x="631" y="87"/>
                </a:lnTo>
                <a:lnTo>
                  <a:pt x="632" y="89"/>
                </a:lnTo>
                <a:lnTo>
                  <a:pt x="632" y="89"/>
                </a:lnTo>
                <a:lnTo>
                  <a:pt x="635" y="90"/>
                </a:lnTo>
                <a:lnTo>
                  <a:pt x="636" y="92"/>
                </a:lnTo>
                <a:lnTo>
                  <a:pt x="636" y="92"/>
                </a:lnTo>
                <a:lnTo>
                  <a:pt x="638" y="92"/>
                </a:lnTo>
                <a:lnTo>
                  <a:pt x="639" y="93"/>
                </a:lnTo>
                <a:lnTo>
                  <a:pt x="641" y="95"/>
                </a:lnTo>
                <a:lnTo>
                  <a:pt x="642" y="95"/>
                </a:lnTo>
                <a:lnTo>
                  <a:pt x="644" y="96"/>
                </a:lnTo>
                <a:lnTo>
                  <a:pt x="645" y="96"/>
                </a:lnTo>
                <a:lnTo>
                  <a:pt x="645" y="98"/>
                </a:lnTo>
                <a:lnTo>
                  <a:pt x="646" y="98"/>
                </a:lnTo>
                <a:lnTo>
                  <a:pt x="648" y="99"/>
                </a:lnTo>
                <a:lnTo>
                  <a:pt x="648" y="99"/>
                </a:lnTo>
                <a:lnTo>
                  <a:pt x="649" y="100"/>
                </a:lnTo>
                <a:lnTo>
                  <a:pt x="651" y="100"/>
                </a:lnTo>
                <a:lnTo>
                  <a:pt x="651" y="100"/>
                </a:lnTo>
                <a:lnTo>
                  <a:pt x="652" y="102"/>
                </a:lnTo>
                <a:lnTo>
                  <a:pt x="652" y="102"/>
                </a:lnTo>
                <a:lnTo>
                  <a:pt x="654" y="103"/>
                </a:lnTo>
                <a:lnTo>
                  <a:pt x="654" y="103"/>
                </a:lnTo>
                <a:lnTo>
                  <a:pt x="655" y="103"/>
                </a:lnTo>
                <a:lnTo>
                  <a:pt x="655" y="105"/>
                </a:lnTo>
                <a:lnTo>
                  <a:pt x="657" y="105"/>
                </a:lnTo>
                <a:lnTo>
                  <a:pt x="657" y="105"/>
                </a:lnTo>
                <a:lnTo>
                  <a:pt x="658" y="106"/>
                </a:lnTo>
                <a:lnTo>
                  <a:pt x="658" y="106"/>
                </a:lnTo>
                <a:lnTo>
                  <a:pt x="659" y="106"/>
                </a:lnTo>
                <a:lnTo>
                  <a:pt x="659" y="108"/>
                </a:lnTo>
                <a:lnTo>
                  <a:pt x="661" y="108"/>
                </a:lnTo>
                <a:lnTo>
                  <a:pt x="661" y="109"/>
                </a:lnTo>
                <a:lnTo>
                  <a:pt x="662" y="109"/>
                </a:lnTo>
                <a:lnTo>
                  <a:pt x="664" y="111"/>
                </a:lnTo>
                <a:lnTo>
                  <a:pt x="664" y="111"/>
                </a:lnTo>
                <a:lnTo>
                  <a:pt x="665" y="112"/>
                </a:lnTo>
                <a:lnTo>
                  <a:pt x="667" y="113"/>
                </a:lnTo>
                <a:lnTo>
                  <a:pt x="667" y="113"/>
                </a:lnTo>
                <a:lnTo>
                  <a:pt x="668" y="113"/>
                </a:lnTo>
                <a:lnTo>
                  <a:pt x="668" y="115"/>
                </a:lnTo>
                <a:lnTo>
                  <a:pt x="670" y="115"/>
                </a:lnTo>
                <a:lnTo>
                  <a:pt x="671" y="116"/>
                </a:lnTo>
                <a:lnTo>
                  <a:pt x="671" y="116"/>
                </a:lnTo>
                <a:lnTo>
                  <a:pt x="672" y="118"/>
                </a:lnTo>
                <a:lnTo>
                  <a:pt x="674" y="118"/>
                </a:lnTo>
                <a:lnTo>
                  <a:pt x="674" y="119"/>
                </a:lnTo>
                <a:lnTo>
                  <a:pt x="675" y="119"/>
                </a:lnTo>
                <a:lnTo>
                  <a:pt x="675" y="119"/>
                </a:lnTo>
                <a:lnTo>
                  <a:pt x="677" y="121"/>
                </a:lnTo>
                <a:lnTo>
                  <a:pt x="677" y="121"/>
                </a:lnTo>
                <a:lnTo>
                  <a:pt x="678" y="121"/>
                </a:lnTo>
                <a:lnTo>
                  <a:pt x="678" y="122"/>
                </a:lnTo>
                <a:lnTo>
                  <a:pt x="678" y="122"/>
                </a:lnTo>
                <a:lnTo>
                  <a:pt x="680" y="122"/>
                </a:lnTo>
                <a:lnTo>
                  <a:pt x="680" y="123"/>
                </a:lnTo>
                <a:lnTo>
                  <a:pt x="681" y="123"/>
                </a:lnTo>
                <a:lnTo>
                  <a:pt x="681" y="123"/>
                </a:lnTo>
                <a:lnTo>
                  <a:pt x="682" y="125"/>
                </a:lnTo>
                <a:lnTo>
                  <a:pt x="682" y="125"/>
                </a:lnTo>
                <a:lnTo>
                  <a:pt x="684" y="126"/>
                </a:lnTo>
                <a:lnTo>
                  <a:pt x="684" y="126"/>
                </a:lnTo>
                <a:lnTo>
                  <a:pt x="685" y="126"/>
                </a:lnTo>
                <a:lnTo>
                  <a:pt x="685" y="128"/>
                </a:lnTo>
                <a:lnTo>
                  <a:pt x="687" y="128"/>
                </a:lnTo>
                <a:lnTo>
                  <a:pt x="688" y="129"/>
                </a:lnTo>
                <a:lnTo>
                  <a:pt x="688" y="129"/>
                </a:lnTo>
                <a:lnTo>
                  <a:pt x="690" y="131"/>
                </a:lnTo>
                <a:lnTo>
                  <a:pt x="691" y="131"/>
                </a:lnTo>
                <a:lnTo>
                  <a:pt x="693" y="132"/>
                </a:lnTo>
                <a:lnTo>
                  <a:pt x="694" y="132"/>
                </a:lnTo>
                <a:lnTo>
                  <a:pt x="694" y="132"/>
                </a:lnTo>
                <a:lnTo>
                  <a:pt x="695" y="134"/>
                </a:lnTo>
                <a:lnTo>
                  <a:pt x="695" y="135"/>
                </a:lnTo>
                <a:lnTo>
                  <a:pt x="697" y="135"/>
                </a:lnTo>
                <a:lnTo>
                  <a:pt x="698" y="136"/>
                </a:lnTo>
                <a:lnTo>
                  <a:pt x="700" y="136"/>
                </a:lnTo>
                <a:lnTo>
                  <a:pt x="700" y="138"/>
                </a:lnTo>
                <a:lnTo>
                  <a:pt x="701" y="138"/>
                </a:lnTo>
                <a:lnTo>
                  <a:pt x="703" y="139"/>
                </a:lnTo>
                <a:lnTo>
                  <a:pt x="703" y="139"/>
                </a:lnTo>
                <a:lnTo>
                  <a:pt x="704" y="139"/>
                </a:lnTo>
                <a:lnTo>
                  <a:pt x="704" y="141"/>
                </a:lnTo>
                <a:lnTo>
                  <a:pt x="705" y="141"/>
                </a:lnTo>
                <a:lnTo>
                  <a:pt x="705" y="142"/>
                </a:lnTo>
                <a:lnTo>
                  <a:pt x="707" y="142"/>
                </a:lnTo>
                <a:lnTo>
                  <a:pt x="707" y="142"/>
                </a:lnTo>
                <a:lnTo>
                  <a:pt x="708" y="144"/>
                </a:lnTo>
                <a:lnTo>
                  <a:pt x="708" y="144"/>
                </a:lnTo>
                <a:lnTo>
                  <a:pt x="710" y="145"/>
                </a:lnTo>
                <a:lnTo>
                  <a:pt x="710" y="145"/>
                </a:lnTo>
                <a:lnTo>
                  <a:pt x="711" y="146"/>
                </a:lnTo>
                <a:lnTo>
                  <a:pt x="711" y="146"/>
                </a:lnTo>
                <a:lnTo>
                  <a:pt x="713" y="148"/>
                </a:lnTo>
                <a:lnTo>
                  <a:pt x="713" y="148"/>
                </a:lnTo>
                <a:lnTo>
                  <a:pt x="714" y="149"/>
                </a:lnTo>
                <a:lnTo>
                  <a:pt x="716" y="151"/>
                </a:lnTo>
                <a:lnTo>
                  <a:pt x="716" y="151"/>
                </a:lnTo>
                <a:lnTo>
                  <a:pt x="717" y="152"/>
                </a:lnTo>
                <a:lnTo>
                  <a:pt x="718" y="154"/>
                </a:lnTo>
                <a:lnTo>
                  <a:pt x="720" y="155"/>
                </a:lnTo>
                <a:lnTo>
                  <a:pt x="720" y="155"/>
                </a:lnTo>
                <a:lnTo>
                  <a:pt x="721" y="157"/>
                </a:lnTo>
                <a:lnTo>
                  <a:pt x="723" y="158"/>
                </a:lnTo>
                <a:lnTo>
                  <a:pt x="723" y="158"/>
                </a:lnTo>
                <a:lnTo>
                  <a:pt x="724" y="159"/>
                </a:lnTo>
                <a:lnTo>
                  <a:pt x="726" y="161"/>
                </a:lnTo>
                <a:lnTo>
                  <a:pt x="727" y="162"/>
                </a:lnTo>
                <a:lnTo>
                  <a:pt x="729" y="164"/>
                </a:lnTo>
                <a:lnTo>
                  <a:pt x="730" y="165"/>
                </a:lnTo>
                <a:lnTo>
                  <a:pt x="730" y="167"/>
                </a:lnTo>
                <a:lnTo>
                  <a:pt x="731" y="167"/>
                </a:lnTo>
                <a:lnTo>
                  <a:pt x="733" y="168"/>
                </a:lnTo>
                <a:lnTo>
                  <a:pt x="733" y="169"/>
                </a:lnTo>
                <a:lnTo>
                  <a:pt x="734" y="169"/>
                </a:lnTo>
                <a:lnTo>
                  <a:pt x="734" y="171"/>
                </a:lnTo>
                <a:lnTo>
                  <a:pt x="736" y="172"/>
                </a:lnTo>
                <a:lnTo>
                  <a:pt x="737" y="172"/>
                </a:lnTo>
                <a:lnTo>
                  <a:pt x="737" y="174"/>
                </a:lnTo>
                <a:lnTo>
                  <a:pt x="739" y="175"/>
                </a:lnTo>
                <a:lnTo>
                  <a:pt x="739" y="175"/>
                </a:lnTo>
                <a:lnTo>
                  <a:pt x="740" y="177"/>
                </a:lnTo>
                <a:lnTo>
                  <a:pt x="740" y="177"/>
                </a:lnTo>
                <a:lnTo>
                  <a:pt x="741" y="178"/>
                </a:lnTo>
                <a:lnTo>
                  <a:pt x="741" y="180"/>
                </a:lnTo>
                <a:lnTo>
                  <a:pt x="743" y="180"/>
                </a:lnTo>
                <a:lnTo>
                  <a:pt x="744" y="181"/>
                </a:lnTo>
                <a:lnTo>
                  <a:pt x="744" y="182"/>
                </a:lnTo>
                <a:lnTo>
                  <a:pt x="746" y="184"/>
                </a:lnTo>
                <a:lnTo>
                  <a:pt x="747" y="185"/>
                </a:lnTo>
                <a:lnTo>
                  <a:pt x="749" y="187"/>
                </a:lnTo>
                <a:lnTo>
                  <a:pt x="749" y="188"/>
                </a:lnTo>
                <a:lnTo>
                  <a:pt x="750" y="190"/>
                </a:lnTo>
                <a:lnTo>
                  <a:pt x="752" y="191"/>
                </a:lnTo>
                <a:lnTo>
                  <a:pt x="753" y="193"/>
                </a:lnTo>
                <a:lnTo>
                  <a:pt x="754" y="194"/>
                </a:lnTo>
                <a:lnTo>
                  <a:pt x="756" y="197"/>
                </a:lnTo>
                <a:lnTo>
                  <a:pt x="756" y="197"/>
                </a:lnTo>
                <a:lnTo>
                  <a:pt x="759" y="198"/>
                </a:lnTo>
                <a:lnTo>
                  <a:pt x="760" y="200"/>
                </a:lnTo>
                <a:lnTo>
                  <a:pt x="762" y="201"/>
                </a:lnTo>
                <a:lnTo>
                  <a:pt x="763" y="204"/>
                </a:lnTo>
                <a:lnTo>
                  <a:pt x="763" y="205"/>
                </a:lnTo>
                <a:lnTo>
                  <a:pt x="764" y="207"/>
                </a:lnTo>
                <a:lnTo>
                  <a:pt x="766" y="208"/>
                </a:lnTo>
                <a:lnTo>
                  <a:pt x="767" y="210"/>
                </a:lnTo>
                <a:lnTo>
                  <a:pt x="769" y="210"/>
                </a:lnTo>
                <a:lnTo>
                  <a:pt x="769" y="211"/>
                </a:lnTo>
                <a:lnTo>
                  <a:pt x="770" y="213"/>
                </a:lnTo>
                <a:lnTo>
                  <a:pt x="772" y="214"/>
                </a:lnTo>
                <a:lnTo>
                  <a:pt x="772" y="216"/>
                </a:lnTo>
                <a:lnTo>
                  <a:pt x="773" y="216"/>
                </a:lnTo>
                <a:lnTo>
                  <a:pt x="773" y="217"/>
                </a:lnTo>
                <a:lnTo>
                  <a:pt x="775" y="218"/>
                </a:lnTo>
                <a:lnTo>
                  <a:pt x="775" y="220"/>
                </a:lnTo>
                <a:lnTo>
                  <a:pt x="776" y="221"/>
                </a:lnTo>
                <a:lnTo>
                  <a:pt x="777" y="221"/>
                </a:lnTo>
                <a:lnTo>
                  <a:pt x="777" y="223"/>
                </a:lnTo>
                <a:lnTo>
                  <a:pt x="779" y="224"/>
                </a:lnTo>
                <a:lnTo>
                  <a:pt x="780" y="226"/>
                </a:lnTo>
                <a:lnTo>
                  <a:pt x="780" y="227"/>
                </a:lnTo>
                <a:lnTo>
                  <a:pt x="782" y="228"/>
                </a:lnTo>
                <a:lnTo>
                  <a:pt x="783" y="230"/>
                </a:lnTo>
                <a:lnTo>
                  <a:pt x="785" y="231"/>
                </a:lnTo>
                <a:lnTo>
                  <a:pt x="785" y="233"/>
                </a:lnTo>
                <a:lnTo>
                  <a:pt x="786" y="234"/>
                </a:lnTo>
                <a:lnTo>
                  <a:pt x="788" y="237"/>
                </a:lnTo>
                <a:lnTo>
                  <a:pt x="789" y="239"/>
                </a:lnTo>
                <a:lnTo>
                  <a:pt x="790" y="241"/>
                </a:lnTo>
                <a:lnTo>
                  <a:pt x="792" y="243"/>
                </a:lnTo>
                <a:lnTo>
                  <a:pt x="792" y="243"/>
                </a:lnTo>
                <a:lnTo>
                  <a:pt x="795" y="246"/>
                </a:lnTo>
                <a:lnTo>
                  <a:pt x="796" y="247"/>
                </a:lnTo>
                <a:lnTo>
                  <a:pt x="798" y="250"/>
                </a:lnTo>
                <a:lnTo>
                  <a:pt x="799" y="252"/>
                </a:lnTo>
                <a:lnTo>
                  <a:pt x="799" y="253"/>
                </a:lnTo>
                <a:lnTo>
                  <a:pt x="800" y="254"/>
                </a:lnTo>
                <a:lnTo>
                  <a:pt x="802" y="257"/>
                </a:lnTo>
                <a:lnTo>
                  <a:pt x="803" y="259"/>
                </a:lnTo>
                <a:lnTo>
                  <a:pt x="805" y="260"/>
                </a:lnTo>
                <a:lnTo>
                  <a:pt x="805" y="262"/>
                </a:lnTo>
                <a:lnTo>
                  <a:pt x="806" y="262"/>
                </a:lnTo>
                <a:lnTo>
                  <a:pt x="808" y="263"/>
                </a:lnTo>
                <a:lnTo>
                  <a:pt x="808" y="264"/>
                </a:lnTo>
                <a:lnTo>
                  <a:pt x="809" y="266"/>
                </a:lnTo>
                <a:lnTo>
                  <a:pt x="809" y="267"/>
                </a:lnTo>
                <a:lnTo>
                  <a:pt x="811" y="269"/>
                </a:lnTo>
                <a:lnTo>
                  <a:pt x="812" y="270"/>
                </a:lnTo>
                <a:lnTo>
                  <a:pt x="812" y="270"/>
                </a:lnTo>
                <a:lnTo>
                  <a:pt x="813" y="272"/>
                </a:lnTo>
                <a:lnTo>
                  <a:pt x="813" y="273"/>
                </a:lnTo>
                <a:lnTo>
                  <a:pt x="815" y="275"/>
                </a:lnTo>
                <a:lnTo>
                  <a:pt x="816" y="276"/>
                </a:lnTo>
                <a:lnTo>
                  <a:pt x="818" y="277"/>
                </a:lnTo>
                <a:lnTo>
                  <a:pt x="818" y="279"/>
                </a:lnTo>
                <a:lnTo>
                  <a:pt x="819" y="280"/>
                </a:lnTo>
                <a:lnTo>
                  <a:pt x="821" y="282"/>
                </a:lnTo>
                <a:lnTo>
                  <a:pt x="822" y="285"/>
                </a:lnTo>
                <a:lnTo>
                  <a:pt x="824" y="286"/>
                </a:lnTo>
                <a:lnTo>
                  <a:pt x="825" y="287"/>
                </a:lnTo>
                <a:lnTo>
                  <a:pt x="826" y="290"/>
                </a:lnTo>
                <a:lnTo>
                  <a:pt x="828" y="292"/>
                </a:lnTo>
                <a:lnTo>
                  <a:pt x="829" y="295"/>
                </a:lnTo>
                <a:lnTo>
                  <a:pt x="829" y="295"/>
                </a:lnTo>
                <a:lnTo>
                  <a:pt x="831" y="296"/>
                </a:lnTo>
                <a:lnTo>
                  <a:pt x="832" y="299"/>
                </a:lnTo>
                <a:lnTo>
                  <a:pt x="834" y="302"/>
                </a:lnTo>
                <a:lnTo>
                  <a:pt x="835" y="303"/>
                </a:lnTo>
                <a:lnTo>
                  <a:pt x="836" y="305"/>
                </a:lnTo>
                <a:lnTo>
                  <a:pt x="838" y="306"/>
                </a:lnTo>
                <a:lnTo>
                  <a:pt x="839" y="309"/>
                </a:lnTo>
                <a:lnTo>
                  <a:pt x="841" y="310"/>
                </a:lnTo>
                <a:lnTo>
                  <a:pt x="842" y="312"/>
                </a:lnTo>
                <a:lnTo>
                  <a:pt x="842" y="313"/>
                </a:lnTo>
                <a:lnTo>
                  <a:pt x="844" y="315"/>
                </a:lnTo>
                <a:lnTo>
                  <a:pt x="845" y="315"/>
                </a:lnTo>
                <a:lnTo>
                  <a:pt x="845" y="316"/>
                </a:lnTo>
                <a:lnTo>
                  <a:pt x="847" y="318"/>
                </a:lnTo>
                <a:lnTo>
                  <a:pt x="847" y="319"/>
                </a:lnTo>
                <a:lnTo>
                  <a:pt x="848" y="321"/>
                </a:lnTo>
                <a:lnTo>
                  <a:pt x="848" y="321"/>
                </a:lnTo>
                <a:lnTo>
                  <a:pt x="849" y="322"/>
                </a:lnTo>
                <a:lnTo>
                  <a:pt x="849" y="323"/>
                </a:lnTo>
                <a:lnTo>
                  <a:pt x="851" y="325"/>
                </a:lnTo>
                <a:lnTo>
                  <a:pt x="851" y="326"/>
                </a:lnTo>
                <a:lnTo>
                  <a:pt x="852" y="326"/>
                </a:lnTo>
                <a:lnTo>
                  <a:pt x="852" y="328"/>
                </a:lnTo>
                <a:lnTo>
                  <a:pt x="854" y="329"/>
                </a:lnTo>
                <a:lnTo>
                  <a:pt x="854" y="331"/>
                </a:lnTo>
                <a:lnTo>
                  <a:pt x="855" y="332"/>
                </a:lnTo>
                <a:lnTo>
                  <a:pt x="855" y="334"/>
                </a:lnTo>
                <a:lnTo>
                  <a:pt x="857" y="335"/>
                </a:lnTo>
                <a:lnTo>
                  <a:pt x="858" y="336"/>
                </a:lnTo>
                <a:lnTo>
                  <a:pt x="858" y="338"/>
                </a:lnTo>
                <a:lnTo>
                  <a:pt x="859" y="341"/>
                </a:lnTo>
                <a:lnTo>
                  <a:pt x="861" y="342"/>
                </a:lnTo>
              </a:path>
            </a:pathLst>
          </a:custGeom>
          <a:noFill/>
          <a:ln w="22225">
            <a:solidFill>
              <a:srgbClr val="000000"/>
            </a:solidFill>
            <a:prstDash val="solid"/>
            <a:round/>
            <a:headEnd/>
            <a:tailEnd/>
          </a:ln>
        </p:spPr>
        <p:txBody>
          <a:bodyPr/>
          <a:lstStyle/>
          <a:p>
            <a:endParaRPr lang="en-US"/>
          </a:p>
        </p:txBody>
      </p:sp>
      <p:sp>
        <p:nvSpPr>
          <p:cNvPr id="78894" name="Freeform 46"/>
          <p:cNvSpPr>
            <a:spLocks/>
          </p:cNvSpPr>
          <p:nvPr/>
        </p:nvSpPr>
        <p:spPr bwMode="auto">
          <a:xfrm>
            <a:off x="6416675" y="2757488"/>
            <a:ext cx="682625" cy="271462"/>
          </a:xfrm>
          <a:custGeom>
            <a:avLst/>
            <a:gdLst/>
            <a:ahLst/>
            <a:cxnLst>
              <a:cxn ang="0">
                <a:pos x="169" y="342"/>
              </a:cxn>
              <a:cxn ang="0">
                <a:pos x="288" y="342"/>
              </a:cxn>
              <a:cxn ang="0">
                <a:pos x="350" y="341"/>
              </a:cxn>
              <a:cxn ang="0">
                <a:pos x="377" y="341"/>
              </a:cxn>
              <a:cxn ang="0">
                <a:pos x="392" y="339"/>
              </a:cxn>
              <a:cxn ang="0">
                <a:pos x="405" y="339"/>
              </a:cxn>
              <a:cxn ang="0">
                <a:pos x="413" y="338"/>
              </a:cxn>
              <a:cxn ang="0">
                <a:pos x="422" y="336"/>
              </a:cxn>
              <a:cxn ang="0">
                <a:pos x="433" y="335"/>
              </a:cxn>
              <a:cxn ang="0">
                <a:pos x="446" y="333"/>
              </a:cxn>
              <a:cxn ang="0">
                <a:pos x="458" y="332"/>
              </a:cxn>
              <a:cxn ang="0">
                <a:pos x="467" y="330"/>
              </a:cxn>
              <a:cxn ang="0">
                <a:pos x="477" y="328"/>
              </a:cxn>
              <a:cxn ang="0">
                <a:pos x="491" y="323"/>
              </a:cxn>
              <a:cxn ang="0">
                <a:pos x="505" y="318"/>
              </a:cxn>
              <a:cxn ang="0">
                <a:pos x="517" y="315"/>
              </a:cxn>
              <a:cxn ang="0">
                <a:pos x="526" y="310"/>
              </a:cxn>
              <a:cxn ang="0">
                <a:pos x="536" y="306"/>
              </a:cxn>
              <a:cxn ang="0">
                <a:pos x="547" y="300"/>
              </a:cxn>
              <a:cxn ang="0">
                <a:pos x="562" y="293"/>
              </a:cxn>
              <a:cxn ang="0">
                <a:pos x="570" y="289"/>
              </a:cxn>
              <a:cxn ang="0">
                <a:pos x="579" y="284"/>
              </a:cxn>
              <a:cxn ang="0">
                <a:pos x="587" y="279"/>
              </a:cxn>
              <a:cxn ang="0">
                <a:pos x="599" y="273"/>
              </a:cxn>
              <a:cxn ang="0">
                <a:pos x="610" y="267"/>
              </a:cxn>
              <a:cxn ang="0">
                <a:pos x="618" y="263"/>
              </a:cxn>
              <a:cxn ang="0">
                <a:pos x="625" y="259"/>
              </a:cxn>
              <a:cxn ang="0">
                <a:pos x="632" y="253"/>
              </a:cxn>
              <a:cxn ang="0">
                <a:pos x="642" y="247"/>
              </a:cxn>
              <a:cxn ang="0">
                <a:pos x="649" y="241"/>
              </a:cxn>
              <a:cxn ang="0">
                <a:pos x="655" y="238"/>
              </a:cxn>
              <a:cxn ang="0">
                <a:pos x="659" y="234"/>
              </a:cxn>
              <a:cxn ang="0">
                <a:pos x="667" y="230"/>
              </a:cxn>
              <a:cxn ang="0">
                <a:pos x="672" y="224"/>
              </a:cxn>
              <a:cxn ang="0">
                <a:pos x="678" y="221"/>
              </a:cxn>
              <a:cxn ang="0">
                <a:pos x="682" y="217"/>
              </a:cxn>
              <a:cxn ang="0">
                <a:pos x="688" y="214"/>
              </a:cxn>
              <a:cxn ang="0">
                <a:pos x="695" y="208"/>
              </a:cxn>
              <a:cxn ang="0">
                <a:pos x="703" y="204"/>
              </a:cxn>
              <a:cxn ang="0">
                <a:pos x="707" y="200"/>
              </a:cxn>
              <a:cxn ang="0">
                <a:pos x="713" y="195"/>
              </a:cxn>
              <a:cxn ang="0">
                <a:pos x="720" y="188"/>
              </a:cxn>
              <a:cxn ang="0">
                <a:pos x="727" y="179"/>
              </a:cxn>
              <a:cxn ang="0">
                <a:pos x="734" y="172"/>
              </a:cxn>
              <a:cxn ang="0">
                <a:pos x="740" y="165"/>
              </a:cxn>
              <a:cxn ang="0">
                <a:pos x="746" y="158"/>
              </a:cxn>
              <a:cxn ang="0">
                <a:pos x="754" y="148"/>
              </a:cxn>
              <a:cxn ang="0">
                <a:pos x="763" y="136"/>
              </a:cxn>
              <a:cxn ang="0">
                <a:pos x="772" y="128"/>
              </a:cxn>
              <a:cxn ang="0">
                <a:pos x="777" y="120"/>
              </a:cxn>
              <a:cxn ang="0">
                <a:pos x="785" y="110"/>
              </a:cxn>
              <a:cxn ang="0">
                <a:pos x="792" y="99"/>
              </a:cxn>
              <a:cxn ang="0">
                <a:pos x="802" y="86"/>
              </a:cxn>
              <a:cxn ang="0">
                <a:pos x="809" y="76"/>
              </a:cxn>
              <a:cxn ang="0">
                <a:pos x="815" y="67"/>
              </a:cxn>
              <a:cxn ang="0">
                <a:pos x="824" y="56"/>
              </a:cxn>
              <a:cxn ang="0">
                <a:pos x="832" y="43"/>
              </a:cxn>
              <a:cxn ang="0">
                <a:pos x="842" y="31"/>
              </a:cxn>
              <a:cxn ang="0">
                <a:pos x="848" y="23"/>
              </a:cxn>
              <a:cxn ang="0">
                <a:pos x="852" y="14"/>
              </a:cxn>
              <a:cxn ang="0">
                <a:pos x="858" y="4"/>
              </a:cxn>
            </a:cxnLst>
            <a:rect l="0" t="0" r="r" b="b"/>
            <a:pathLst>
              <a:path w="861" h="342">
                <a:moveTo>
                  <a:pt x="0" y="342"/>
                </a:moveTo>
                <a:lnTo>
                  <a:pt x="33" y="342"/>
                </a:lnTo>
                <a:lnTo>
                  <a:pt x="65" y="342"/>
                </a:lnTo>
                <a:lnTo>
                  <a:pt x="94" y="342"/>
                </a:lnTo>
                <a:lnTo>
                  <a:pt x="120" y="342"/>
                </a:lnTo>
                <a:lnTo>
                  <a:pt x="146" y="342"/>
                </a:lnTo>
                <a:lnTo>
                  <a:pt x="169" y="342"/>
                </a:lnTo>
                <a:lnTo>
                  <a:pt x="190" y="342"/>
                </a:lnTo>
                <a:lnTo>
                  <a:pt x="210" y="342"/>
                </a:lnTo>
                <a:lnTo>
                  <a:pt x="229" y="342"/>
                </a:lnTo>
                <a:lnTo>
                  <a:pt x="246" y="342"/>
                </a:lnTo>
                <a:lnTo>
                  <a:pt x="261" y="342"/>
                </a:lnTo>
                <a:lnTo>
                  <a:pt x="275" y="342"/>
                </a:lnTo>
                <a:lnTo>
                  <a:pt x="288" y="342"/>
                </a:lnTo>
                <a:lnTo>
                  <a:pt x="301" y="342"/>
                </a:lnTo>
                <a:lnTo>
                  <a:pt x="311" y="342"/>
                </a:lnTo>
                <a:lnTo>
                  <a:pt x="321" y="341"/>
                </a:lnTo>
                <a:lnTo>
                  <a:pt x="330" y="341"/>
                </a:lnTo>
                <a:lnTo>
                  <a:pt x="337" y="341"/>
                </a:lnTo>
                <a:lnTo>
                  <a:pt x="344" y="341"/>
                </a:lnTo>
                <a:lnTo>
                  <a:pt x="350" y="341"/>
                </a:lnTo>
                <a:lnTo>
                  <a:pt x="356" y="341"/>
                </a:lnTo>
                <a:lnTo>
                  <a:pt x="360" y="341"/>
                </a:lnTo>
                <a:lnTo>
                  <a:pt x="364" y="341"/>
                </a:lnTo>
                <a:lnTo>
                  <a:pt x="367" y="341"/>
                </a:lnTo>
                <a:lnTo>
                  <a:pt x="372" y="341"/>
                </a:lnTo>
                <a:lnTo>
                  <a:pt x="374" y="341"/>
                </a:lnTo>
                <a:lnTo>
                  <a:pt x="377" y="341"/>
                </a:lnTo>
                <a:lnTo>
                  <a:pt x="379" y="341"/>
                </a:lnTo>
                <a:lnTo>
                  <a:pt x="382" y="341"/>
                </a:lnTo>
                <a:lnTo>
                  <a:pt x="385" y="341"/>
                </a:lnTo>
                <a:lnTo>
                  <a:pt x="386" y="341"/>
                </a:lnTo>
                <a:lnTo>
                  <a:pt x="389" y="339"/>
                </a:lnTo>
                <a:lnTo>
                  <a:pt x="389" y="339"/>
                </a:lnTo>
                <a:lnTo>
                  <a:pt x="392" y="339"/>
                </a:lnTo>
                <a:lnTo>
                  <a:pt x="393" y="339"/>
                </a:lnTo>
                <a:lnTo>
                  <a:pt x="396" y="339"/>
                </a:lnTo>
                <a:lnTo>
                  <a:pt x="397" y="339"/>
                </a:lnTo>
                <a:lnTo>
                  <a:pt x="399" y="339"/>
                </a:lnTo>
                <a:lnTo>
                  <a:pt x="400" y="339"/>
                </a:lnTo>
                <a:lnTo>
                  <a:pt x="402" y="339"/>
                </a:lnTo>
                <a:lnTo>
                  <a:pt x="405" y="339"/>
                </a:lnTo>
                <a:lnTo>
                  <a:pt x="406" y="339"/>
                </a:lnTo>
                <a:lnTo>
                  <a:pt x="408" y="339"/>
                </a:lnTo>
                <a:lnTo>
                  <a:pt x="409" y="338"/>
                </a:lnTo>
                <a:lnTo>
                  <a:pt x="409" y="338"/>
                </a:lnTo>
                <a:lnTo>
                  <a:pt x="410" y="338"/>
                </a:lnTo>
                <a:lnTo>
                  <a:pt x="412" y="338"/>
                </a:lnTo>
                <a:lnTo>
                  <a:pt x="413" y="338"/>
                </a:lnTo>
                <a:lnTo>
                  <a:pt x="415" y="338"/>
                </a:lnTo>
                <a:lnTo>
                  <a:pt x="416" y="338"/>
                </a:lnTo>
                <a:lnTo>
                  <a:pt x="418" y="338"/>
                </a:lnTo>
                <a:lnTo>
                  <a:pt x="418" y="338"/>
                </a:lnTo>
                <a:lnTo>
                  <a:pt x="419" y="338"/>
                </a:lnTo>
                <a:lnTo>
                  <a:pt x="421" y="338"/>
                </a:lnTo>
                <a:lnTo>
                  <a:pt x="422" y="336"/>
                </a:lnTo>
                <a:lnTo>
                  <a:pt x="423" y="336"/>
                </a:lnTo>
                <a:lnTo>
                  <a:pt x="425" y="336"/>
                </a:lnTo>
                <a:lnTo>
                  <a:pt x="426" y="336"/>
                </a:lnTo>
                <a:lnTo>
                  <a:pt x="428" y="336"/>
                </a:lnTo>
                <a:lnTo>
                  <a:pt x="429" y="336"/>
                </a:lnTo>
                <a:lnTo>
                  <a:pt x="432" y="335"/>
                </a:lnTo>
                <a:lnTo>
                  <a:pt x="433" y="335"/>
                </a:lnTo>
                <a:lnTo>
                  <a:pt x="435" y="335"/>
                </a:lnTo>
                <a:lnTo>
                  <a:pt x="438" y="335"/>
                </a:lnTo>
                <a:lnTo>
                  <a:pt x="439" y="335"/>
                </a:lnTo>
                <a:lnTo>
                  <a:pt x="439" y="335"/>
                </a:lnTo>
                <a:lnTo>
                  <a:pt x="442" y="333"/>
                </a:lnTo>
                <a:lnTo>
                  <a:pt x="445" y="333"/>
                </a:lnTo>
                <a:lnTo>
                  <a:pt x="446" y="333"/>
                </a:lnTo>
                <a:lnTo>
                  <a:pt x="448" y="333"/>
                </a:lnTo>
                <a:lnTo>
                  <a:pt x="451" y="333"/>
                </a:lnTo>
                <a:lnTo>
                  <a:pt x="452" y="332"/>
                </a:lnTo>
                <a:lnTo>
                  <a:pt x="454" y="332"/>
                </a:lnTo>
                <a:lnTo>
                  <a:pt x="455" y="332"/>
                </a:lnTo>
                <a:lnTo>
                  <a:pt x="456" y="332"/>
                </a:lnTo>
                <a:lnTo>
                  <a:pt x="458" y="332"/>
                </a:lnTo>
                <a:lnTo>
                  <a:pt x="459" y="332"/>
                </a:lnTo>
                <a:lnTo>
                  <a:pt x="461" y="330"/>
                </a:lnTo>
                <a:lnTo>
                  <a:pt x="462" y="330"/>
                </a:lnTo>
                <a:lnTo>
                  <a:pt x="462" y="330"/>
                </a:lnTo>
                <a:lnTo>
                  <a:pt x="464" y="330"/>
                </a:lnTo>
                <a:lnTo>
                  <a:pt x="465" y="330"/>
                </a:lnTo>
                <a:lnTo>
                  <a:pt x="467" y="330"/>
                </a:lnTo>
                <a:lnTo>
                  <a:pt x="468" y="329"/>
                </a:lnTo>
                <a:lnTo>
                  <a:pt x="469" y="329"/>
                </a:lnTo>
                <a:lnTo>
                  <a:pt x="471" y="329"/>
                </a:lnTo>
                <a:lnTo>
                  <a:pt x="472" y="329"/>
                </a:lnTo>
                <a:lnTo>
                  <a:pt x="474" y="328"/>
                </a:lnTo>
                <a:lnTo>
                  <a:pt x="475" y="328"/>
                </a:lnTo>
                <a:lnTo>
                  <a:pt x="477" y="328"/>
                </a:lnTo>
                <a:lnTo>
                  <a:pt x="478" y="326"/>
                </a:lnTo>
                <a:lnTo>
                  <a:pt x="480" y="326"/>
                </a:lnTo>
                <a:lnTo>
                  <a:pt x="482" y="326"/>
                </a:lnTo>
                <a:lnTo>
                  <a:pt x="484" y="325"/>
                </a:lnTo>
                <a:lnTo>
                  <a:pt x="487" y="325"/>
                </a:lnTo>
                <a:lnTo>
                  <a:pt x="488" y="323"/>
                </a:lnTo>
                <a:lnTo>
                  <a:pt x="491" y="323"/>
                </a:lnTo>
                <a:lnTo>
                  <a:pt x="494" y="322"/>
                </a:lnTo>
                <a:lnTo>
                  <a:pt x="494" y="322"/>
                </a:lnTo>
                <a:lnTo>
                  <a:pt x="497" y="320"/>
                </a:lnTo>
                <a:lnTo>
                  <a:pt x="498" y="320"/>
                </a:lnTo>
                <a:lnTo>
                  <a:pt x="501" y="319"/>
                </a:lnTo>
                <a:lnTo>
                  <a:pt x="504" y="319"/>
                </a:lnTo>
                <a:lnTo>
                  <a:pt x="505" y="318"/>
                </a:lnTo>
                <a:lnTo>
                  <a:pt x="507" y="318"/>
                </a:lnTo>
                <a:lnTo>
                  <a:pt x="510" y="318"/>
                </a:lnTo>
                <a:lnTo>
                  <a:pt x="511" y="316"/>
                </a:lnTo>
                <a:lnTo>
                  <a:pt x="513" y="316"/>
                </a:lnTo>
                <a:lnTo>
                  <a:pt x="514" y="315"/>
                </a:lnTo>
                <a:lnTo>
                  <a:pt x="516" y="315"/>
                </a:lnTo>
                <a:lnTo>
                  <a:pt x="517" y="315"/>
                </a:lnTo>
                <a:lnTo>
                  <a:pt x="518" y="313"/>
                </a:lnTo>
                <a:lnTo>
                  <a:pt x="520" y="313"/>
                </a:lnTo>
                <a:lnTo>
                  <a:pt x="521" y="313"/>
                </a:lnTo>
                <a:lnTo>
                  <a:pt x="523" y="312"/>
                </a:lnTo>
                <a:lnTo>
                  <a:pt x="523" y="312"/>
                </a:lnTo>
                <a:lnTo>
                  <a:pt x="524" y="312"/>
                </a:lnTo>
                <a:lnTo>
                  <a:pt x="526" y="310"/>
                </a:lnTo>
                <a:lnTo>
                  <a:pt x="527" y="310"/>
                </a:lnTo>
                <a:lnTo>
                  <a:pt x="528" y="309"/>
                </a:lnTo>
                <a:lnTo>
                  <a:pt x="530" y="309"/>
                </a:lnTo>
                <a:lnTo>
                  <a:pt x="531" y="309"/>
                </a:lnTo>
                <a:lnTo>
                  <a:pt x="533" y="307"/>
                </a:lnTo>
                <a:lnTo>
                  <a:pt x="534" y="307"/>
                </a:lnTo>
                <a:lnTo>
                  <a:pt x="536" y="306"/>
                </a:lnTo>
                <a:lnTo>
                  <a:pt x="537" y="305"/>
                </a:lnTo>
                <a:lnTo>
                  <a:pt x="540" y="305"/>
                </a:lnTo>
                <a:lnTo>
                  <a:pt x="541" y="303"/>
                </a:lnTo>
                <a:lnTo>
                  <a:pt x="543" y="303"/>
                </a:lnTo>
                <a:lnTo>
                  <a:pt x="546" y="302"/>
                </a:lnTo>
                <a:lnTo>
                  <a:pt x="547" y="300"/>
                </a:lnTo>
                <a:lnTo>
                  <a:pt x="547" y="300"/>
                </a:lnTo>
                <a:lnTo>
                  <a:pt x="550" y="299"/>
                </a:lnTo>
                <a:lnTo>
                  <a:pt x="553" y="297"/>
                </a:lnTo>
                <a:lnTo>
                  <a:pt x="554" y="297"/>
                </a:lnTo>
                <a:lnTo>
                  <a:pt x="556" y="296"/>
                </a:lnTo>
                <a:lnTo>
                  <a:pt x="557" y="295"/>
                </a:lnTo>
                <a:lnTo>
                  <a:pt x="560" y="295"/>
                </a:lnTo>
                <a:lnTo>
                  <a:pt x="562" y="293"/>
                </a:lnTo>
                <a:lnTo>
                  <a:pt x="563" y="293"/>
                </a:lnTo>
                <a:lnTo>
                  <a:pt x="564" y="292"/>
                </a:lnTo>
                <a:lnTo>
                  <a:pt x="566" y="292"/>
                </a:lnTo>
                <a:lnTo>
                  <a:pt x="567" y="290"/>
                </a:lnTo>
                <a:lnTo>
                  <a:pt x="567" y="290"/>
                </a:lnTo>
                <a:lnTo>
                  <a:pt x="569" y="289"/>
                </a:lnTo>
                <a:lnTo>
                  <a:pt x="570" y="289"/>
                </a:lnTo>
                <a:lnTo>
                  <a:pt x="572" y="289"/>
                </a:lnTo>
                <a:lnTo>
                  <a:pt x="573" y="287"/>
                </a:lnTo>
                <a:lnTo>
                  <a:pt x="573" y="287"/>
                </a:lnTo>
                <a:lnTo>
                  <a:pt x="575" y="286"/>
                </a:lnTo>
                <a:lnTo>
                  <a:pt x="576" y="286"/>
                </a:lnTo>
                <a:lnTo>
                  <a:pt x="577" y="286"/>
                </a:lnTo>
                <a:lnTo>
                  <a:pt x="579" y="284"/>
                </a:lnTo>
                <a:lnTo>
                  <a:pt x="579" y="284"/>
                </a:lnTo>
                <a:lnTo>
                  <a:pt x="580" y="283"/>
                </a:lnTo>
                <a:lnTo>
                  <a:pt x="582" y="283"/>
                </a:lnTo>
                <a:lnTo>
                  <a:pt x="583" y="282"/>
                </a:lnTo>
                <a:lnTo>
                  <a:pt x="585" y="282"/>
                </a:lnTo>
                <a:lnTo>
                  <a:pt x="586" y="280"/>
                </a:lnTo>
                <a:lnTo>
                  <a:pt x="587" y="279"/>
                </a:lnTo>
                <a:lnTo>
                  <a:pt x="589" y="279"/>
                </a:lnTo>
                <a:lnTo>
                  <a:pt x="592" y="277"/>
                </a:lnTo>
                <a:lnTo>
                  <a:pt x="593" y="276"/>
                </a:lnTo>
                <a:lnTo>
                  <a:pt x="595" y="274"/>
                </a:lnTo>
                <a:lnTo>
                  <a:pt x="595" y="274"/>
                </a:lnTo>
                <a:lnTo>
                  <a:pt x="598" y="274"/>
                </a:lnTo>
                <a:lnTo>
                  <a:pt x="599" y="273"/>
                </a:lnTo>
                <a:lnTo>
                  <a:pt x="602" y="272"/>
                </a:lnTo>
                <a:lnTo>
                  <a:pt x="603" y="272"/>
                </a:lnTo>
                <a:lnTo>
                  <a:pt x="605" y="270"/>
                </a:lnTo>
                <a:lnTo>
                  <a:pt x="606" y="269"/>
                </a:lnTo>
                <a:lnTo>
                  <a:pt x="608" y="269"/>
                </a:lnTo>
                <a:lnTo>
                  <a:pt x="609" y="267"/>
                </a:lnTo>
                <a:lnTo>
                  <a:pt x="610" y="267"/>
                </a:lnTo>
                <a:lnTo>
                  <a:pt x="612" y="266"/>
                </a:lnTo>
                <a:lnTo>
                  <a:pt x="612" y="266"/>
                </a:lnTo>
                <a:lnTo>
                  <a:pt x="613" y="264"/>
                </a:lnTo>
                <a:lnTo>
                  <a:pt x="615" y="264"/>
                </a:lnTo>
                <a:lnTo>
                  <a:pt x="616" y="264"/>
                </a:lnTo>
                <a:lnTo>
                  <a:pt x="616" y="263"/>
                </a:lnTo>
                <a:lnTo>
                  <a:pt x="618" y="263"/>
                </a:lnTo>
                <a:lnTo>
                  <a:pt x="619" y="261"/>
                </a:lnTo>
                <a:lnTo>
                  <a:pt x="619" y="261"/>
                </a:lnTo>
                <a:lnTo>
                  <a:pt x="621" y="261"/>
                </a:lnTo>
                <a:lnTo>
                  <a:pt x="621" y="260"/>
                </a:lnTo>
                <a:lnTo>
                  <a:pt x="622" y="260"/>
                </a:lnTo>
                <a:lnTo>
                  <a:pt x="623" y="259"/>
                </a:lnTo>
                <a:lnTo>
                  <a:pt x="625" y="259"/>
                </a:lnTo>
                <a:lnTo>
                  <a:pt x="625" y="257"/>
                </a:lnTo>
                <a:lnTo>
                  <a:pt x="626" y="257"/>
                </a:lnTo>
                <a:lnTo>
                  <a:pt x="628" y="256"/>
                </a:lnTo>
                <a:lnTo>
                  <a:pt x="629" y="256"/>
                </a:lnTo>
                <a:lnTo>
                  <a:pt x="631" y="254"/>
                </a:lnTo>
                <a:lnTo>
                  <a:pt x="632" y="254"/>
                </a:lnTo>
                <a:lnTo>
                  <a:pt x="632" y="253"/>
                </a:lnTo>
                <a:lnTo>
                  <a:pt x="635" y="251"/>
                </a:lnTo>
                <a:lnTo>
                  <a:pt x="636" y="251"/>
                </a:lnTo>
                <a:lnTo>
                  <a:pt x="636" y="251"/>
                </a:lnTo>
                <a:lnTo>
                  <a:pt x="638" y="250"/>
                </a:lnTo>
                <a:lnTo>
                  <a:pt x="639" y="248"/>
                </a:lnTo>
                <a:lnTo>
                  <a:pt x="641" y="248"/>
                </a:lnTo>
                <a:lnTo>
                  <a:pt x="642" y="247"/>
                </a:lnTo>
                <a:lnTo>
                  <a:pt x="644" y="246"/>
                </a:lnTo>
                <a:lnTo>
                  <a:pt x="645" y="246"/>
                </a:lnTo>
                <a:lnTo>
                  <a:pt x="645" y="244"/>
                </a:lnTo>
                <a:lnTo>
                  <a:pt x="646" y="244"/>
                </a:lnTo>
                <a:lnTo>
                  <a:pt x="648" y="243"/>
                </a:lnTo>
                <a:lnTo>
                  <a:pt x="648" y="243"/>
                </a:lnTo>
                <a:lnTo>
                  <a:pt x="649" y="241"/>
                </a:lnTo>
                <a:lnTo>
                  <a:pt x="651" y="241"/>
                </a:lnTo>
                <a:lnTo>
                  <a:pt x="651" y="241"/>
                </a:lnTo>
                <a:lnTo>
                  <a:pt x="652" y="240"/>
                </a:lnTo>
                <a:lnTo>
                  <a:pt x="652" y="240"/>
                </a:lnTo>
                <a:lnTo>
                  <a:pt x="654" y="240"/>
                </a:lnTo>
                <a:lnTo>
                  <a:pt x="654" y="238"/>
                </a:lnTo>
                <a:lnTo>
                  <a:pt x="655" y="238"/>
                </a:lnTo>
                <a:lnTo>
                  <a:pt x="655" y="238"/>
                </a:lnTo>
                <a:lnTo>
                  <a:pt x="657" y="237"/>
                </a:lnTo>
                <a:lnTo>
                  <a:pt x="657" y="237"/>
                </a:lnTo>
                <a:lnTo>
                  <a:pt x="658" y="236"/>
                </a:lnTo>
                <a:lnTo>
                  <a:pt x="658" y="236"/>
                </a:lnTo>
                <a:lnTo>
                  <a:pt x="659" y="236"/>
                </a:lnTo>
                <a:lnTo>
                  <a:pt x="659" y="234"/>
                </a:lnTo>
                <a:lnTo>
                  <a:pt x="661" y="234"/>
                </a:lnTo>
                <a:lnTo>
                  <a:pt x="661" y="233"/>
                </a:lnTo>
                <a:lnTo>
                  <a:pt x="662" y="233"/>
                </a:lnTo>
                <a:lnTo>
                  <a:pt x="664" y="231"/>
                </a:lnTo>
                <a:lnTo>
                  <a:pt x="664" y="231"/>
                </a:lnTo>
                <a:lnTo>
                  <a:pt x="665" y="230"/>
                </a:lnTo>
                <a:lnTo>
                  <a:pt x="667" y="230"/>
                </a:lnTo>
                <a:lnTo>
                  <a:pt x="667" y="230"/>
                </a:lnTo>
                <a:lnTo>
                  <a:pt x="668" y="228"/>
                </a:lnTo>
                <a:lnTo>
                  <a:pt x="668" y="227"/>
                </a:lnTo>
                <a:lnTo>
                  <a:pt x="670" y="227"/>
                </a:lnTo>
                <a:lnTo>
                  <a:pt x="671" y="225"/>
                </a:lnTo>
                <a:lnTo>
                  <a:pt x="671" y="225"/>
                </a:lnTo>
                <a:lnTo>
                  <a:pt x="672" y="224"/>
                </a:lnTo>
                <a:lnTo>
                  <a:pt x="674" y="224"/>
                </a:lnTo>
                <a:lnTo>
                  <a:pt x="674" y="223"/>
                </a:lnTo>
                <a:lnTo>
                  <a:pt x="675" y="223"/>
                </a:lnTo>
                <a:lnTo>
                  <a:pt x="675" y="223"/>
                </a:lnTo>
                <a:lnTo>
                  <a:pt x="677" y="221"/>
                </a:lnTo>
                <a:lnTo>
                  <a:pt x="677" y="221"/>
                </a:lnTo>
                <a:lnTo>
                  <a:pt x="678" y="221"/>
                </a:lnTo>
                <a:lnTo>
                  <a:pt x="678" y="220"/>
                </a:lnTo>
                <a:lnTo>
                  <a:pt x="678" y="220"/>
                </a:lnTo>
                <a:lnTo>
                  <a:pt x="680" y="220"/>
                </a:lnTo>
                <a:lnTo>
                  <a:pt x="680" y="218"/>
                </a:lnTo>
                <a:lnTo>
                  <a:pt x="681" y="218"/>
                </a:lnTo>
                <a:lnTo>
                  <a:pt x="681" y="218"/>
                </a:lnTo>
                <a:lnTo>
                  <a:pt x="682" y="217"/>
                </a:lnTo>
                <a:lnTo>
                  <a:pt x="682" y="217"/>
                </a:lnTo>
                <a:lnTo>
                  <a:pt x="684" y="217"/>
                </a:lnTo>
                <a:lnTo>
                  <a:pt x="684" y="215"/>
                </a:lnTo>
                <a:lnTo>
                  <a:pt x="685" y="215"/>
                </a:lnTo>
                <a:lnTo>
                  <a:pt x="685" y="214"/>
                </a:lnTo>
                <a:lnTo>
                  <a:pt x="687" y="214"/>
                </a:lnTo>
                <a:lnTo>
                  <a:pt x="688" y="214"/>
                </a:lnTo>
                <a:lnTo>
                  <a:pt x="688" y="213"/>
                </a:lnTo>
                <a:lnTo>
                  <a:pt x="690" y="213"/>
                </a:lnTo>
                <a:lnTo>
                  <a:pt x="691" y="211"/>
                </a:lnTo>
                <a:lnTo>
                  <a:pt x="693" y="210"/>
                </a:lnTo>
                <a:lnTo>
                  <a:pt x="694" y="210"/>
                </a:lnTo>
                <a:lnTo>
                  <a:pt x="694" y="210"/>
                </a:lnTo>
                <a:lnTo>
                  <a:pt x="695" y="208"/>
                </a:lnTo>
                <a:lnTo>
                  <a:pt x="695" y="208"/>
                </a:lnTo>
                <a:lnTo>
                  <a:pt x="697" y="207"/>
                </a:lnTo>
                <a:lnTo>
                  <a:pt x="698" y="207"/>
                </a:lnTo>
                <a:lnTo>
                  <a:pt x="700" y="205"/>
                </a:lnTo>
                <a:lnTo>
                  <a:pt x="700" y="205"/>
                </a:lnTo>
                <a:lnTo>
                  <a:pt x="701" y="204"/>
                </a:lnTo>
                <a:lnTo>
                  <a:pt x="703" y="204"/>
                </a:lnTo>
                <a:lnTo>
                  <a:pt x="703" y="202"/>
                </a:lnTo>
                <a:lnTo>
                  <a:pt x="704" y="202"/>
                </a:lnTo>
                <a:lnTo>
                  <a:pt x="704" y="201"/>
                </a:lnTo>
                <a:lnTo>
                  <a:pt x="705" y="201"/>
                </a:lnTo>
                <a:lnTo>
                  <a:pt x="705" y="201"/>
                </a:lnTo>
                <a:lnTo>
                  <a:pt x="707" y="200"/>
                </a:lnTo>
                <a:lnTo>
                  <a:pt x="707" y="200"/>
                </a:lnTo>
                <a:lnTo>
                  <a:pt x="708" y="198"/>
                </a:lnTo>
                <a:lnTo>
                  <a:pt x="708" y="198"/>
                </a:lnTo>
                <a:lnTo>
                  <a:pt x="710" y="198"/>
                </a:lnTo>
                <a:lnTo>
                  <a:pt x="710" y="197"/>
                </a:lnTo>
                <a:lnTo>
                  <a:pt x="711" y="197"/>
                </a:lnTo>
                <a:lnTo>
                  <a:pt x="711" y="195"/>
                </a:lnTo>
                <a:lnTo>
                  <a:pt x="713" y="195"/>
                </a:lnTo>
                <a:lnTo>
                  <a:pt x="713" y="194"/>
                </a:lnTo>
                <a:lnTo>
                  <a:pt x="714" y="192"/>
                </a:lnTo>
                <a:lnTo>
                  <a:pt x="716" y="192"/>
                </a:lnTo>
                <a:lnTo>
                  <a:pt x="716" y="191"/>
                </a:lnTo>
                <a:lnTo>
                  <a:pt x="717" y="189"/>
                </a:lnTo>
                <a:lnTo>
                  <a:pt x="718" y="188"/>
                </a:lnTo>
                <a:lnTo>
                  <a:pt x="720" y="188"/>
                </a:lnTo>
                <a:lnTo>
                  <a:pt x="720" y="187"/>
                </a:lnTo>
                <a:lnTo>
                  <a:pt x="721" y="185"/>
                </a:lnTo>
                <a:lnTo>
                  <a:pt x="723" y="184"/>
                </a:lnTo>
                <a:lnTo>
                  <a:pt x="723" y="184"/>
                </a:lnTo>
                <a:lnTo>
                  <a:pt x="724" y="182"/>
                </a:lnTo>
                <a:lnTo>
                  <a:pt x="726" y="181"/>
                </a:lnTo>
                <a:lnTo>
                  <a:pt x="727" y="179"/>
                </a:lnTo>
                <a:lnTo>
                  <a:pt x="729" y="178"/>
                </a:lnTo>
                <a:lnTo>
                  <a:pt x="730" y="177"/>
                </a:lnTo>
                <a:lnTo>
                  <a:pt x="730" y="175"/>
                </a:lnTo>
                <a:lnTo>
                  <a:pt x="731" y="175"/>
                </a:lnTo>
                <a:lnTo>
                  <a:pt x="733" y="174"/>
                </a:lnTo>
                <a:lnTo>
                  <a:pt x="733" y="172"/>
                </a:lnTo>
                <a:lnTo>
                  <a:pt x="734" y="172"/>
                </a:lnTo>
                <a:lnTo>
                  <a:pt x="734" y="171"/>
                </a:lnTo>
                <a:lnTo>
                  <a:pt x="736" y="169"/>
                </a:lnTo>
                <a:lnTo>
                  <a:pt x="737" y="169"/>
                </a:lnTo>
                <a:lnTo>
                  <a:pt x="737" y="168"/>
                </a:lnTo>
                <a:lnTo>
                  <a:pt x="739" y="168"/>
                </a:lnTo>
                <a:lnTo>
                  <a:pt x="739" y="166"/>
                </a:lnTo>
                <a:lnTo>
                  <a:pt x="740" y="165"/>
                </a:lnTo>
                <a:lnTo>
                  <a:pt x="740" y="165"/>
                </a:lnTo>
                <a:lnTo>
                  <a:pt x="741" y="164"/>
                </a:lnTo>
                <a:lnTo>
                  <a:pt x="741" y="162"/>
                </a:lnTo>
                <a:lnTo>
                  <a:pt x="743" y="162"/>
                </a:lnTo>
                <a:lnTo>
                  <a:pt x="744" y="161"/>
                </a:lnTo>
                <a:lnTo>
                  <a:pt x="744" y="159"/>
                </a:lnTo>
                <a:lnTo>
                  <a:pt x="746" y="158"/>
                </a:lnTo>
                <a:lnTo>
                  <a:pt x="747" y="156"/>
                </a:lnTo>
                <a:lnTo>
                  <a:pt x="749" y="155"/>
                </a:lnTo>
                <a:lnTo>
                  <a:pt x="749" y="154"/>
                </a:lnTo>
                <a:lnTo>
                  <a:pt x="750" y="152"/>
                </a:lnTo>
                <a:lnTo>
                  <a:pt x="752" y="151"/>
                </a:lnTo>
                <a:lnTo>
                  <a:pt x="753" y="149"/>
                </a:lnTo>
                <a:lnTo>
                  <a:pt x="754" y="148"/>
                </a:lnTo>
                <a:lnTo>
                  <a:pt x="756" y="145"/>
                </a:lnTo>
                <a:lnTo>
                  <a:pt x="756" y="145"/>
                </a:lnTo>
                <a:lnTo>
                  <a:pt x="759" y="143"/>
                </a:lnTo>
                <a:lnTo>
                  <a:pt x="760" y="142"/>
                </a:lnTo>
                <a:lnTo>
                  <a:pt x="762" y="141"/>
                </a:lnTo>
                <a:lnTo>
                  <a:pt x="763" y="138"/>
                </a:lnTo>
                <a:lnTo>
                  <a:pt x="763" y="136"/>
                </a:lnTo>
                <a:lnTo>
                  <a:pt x="764" y="135"/>
                </a:lnTo>
                <a:lnTo>
                  <a:pt x="766" y="133"/>
                </a:lnTo>
                <a:lnTo>
                  <a:pt x="767" y="132"/>
                </a:lnTo>
                <a:lnTo>
                  <a:pt x="769" y="132"/>
                </a:lnTo>
                <a:lnTo>
                  <a:pt x="769" y="131"/>
                </a:lnTo>
                <a:lnTo>
                  <a:pt x="770" y="129"/>
                </a:lnTo>
                <a:lnTo>
                  <a:pt x="772" y="128"/>
                </a:lnTo>
                <a:lnTo>
                  <a:pt x="772" y="126"/>
                </a:lnTo>
                <a:lnTo>
                  <a:pt x="773" y="126"/>
                </a:lnTo>
                <a:lnTo>
                  <a:pt x="773" y="125"/>
                </a:lnTo>
                <a:lnTo>
                  <a:pt x="775" y="123"/>
                </a:lnTo>
                <a:lnTo>
                  <a:pt x="775" y="122"/>
                </a:lnTo>
                <a:lnTo>
                  <a:pt x="776" y="122"/>
                </a:lnTo>
                <a:lnTo>
                  <a:pt x="777" y="120"/>
                </a:lnTo>
                <a:lnTo>
                  <a:pt x="777" y="119"/>
                </a:lnTo>
                <a:lnTo>
                  <a:pt x="779" y="118"/>
                </a:lnTo>
                <a:lnTo>
                  <a:pt x="780" y="116"/>
                </a:lnTo>
                <a:lnTo>
                  <a:pt x="780" y="115"/>
                </a:lnTo>
                <a:lnTo>
                  <a:pt x="782" y="113"/>
                </a:lnTo>
                <a:lnTo>
                  <a:pt x="783" y="112"/>
                </a:lnTo>
                <a:lnTo>
                  <a:pt x="785" y="110"/>
                </a:lnTo>
                <a:lnTo>
                  <a:pt x="785" y="109"/>
                </a:lnTo>
                <a:lnTo>
                  <a:pt x="786" y="107"/>
                </a:lnTo>
                <a:lnTo>
                  <a:pt x="788" y="105"/>
                </a:lnTo>
                <a:lnTo>
                  <a:pt x="789" y="103"/>
                </a:lnTo>
                <a:lnTo>
                  <a:pt x="790" y="102"/>
                </a:lnTo>
                <a:lnTo>
                  <a:pt x="792" y="99"/>
                </a:lnTo>
                <a:lnTo>
                  <a:pt x="792" y="99"/>
                </a:lnTo>
                <a:lnTo>
                  <a:pt x="795" y="96"/>
                </a:lnTo>
                <a:lnTo>
                  <a:pt x="796" y="95"/>
                </a:lnTo>
                <a:lnTo>
                  <a:pt x="798" y="93"/>
                </a:lnTo>
                <a:lnTo>
                  <a:pt x="799" y="90"/>
                </a:lnTo>
                <a:lnTo>
                  <a:pt x="799" y="89"/>
                </a:lnTo>
                <a:lnTo>
                  <a:pt x="800" y="87"/>
                </a:lnTo>
                <a:lnTo>
                  <a:pt x="802" y="86"/>
                </a:lnTo>
                <a:lnTo>
                  <a:pt x="803" y="84"/>
                </a:lnTo>
                <a:lnTo>
                  <a:pt x="805" y="83"/>
                </a:lnTo>
                <a:lnTo>
                  <a:pt x="805" y="82"/>
                </a:lnTo>
                <a:lnTo>
                  <a:pt x="806" y="80"/>
                </a:lnTo>
                <a:lnTo>
                  <a:pt x="808" y="79"/>
                </a:lnTo>
                <a:lnTo>
                  <a:pt x="808" y="77"/>
                </a:lnTo>
                <a:lnTo>
                  <a:pt x="809" y="76"/>
                </a:lnTo>
                <a:lnTo>
                  <a:pt x="809" y="74"/>
                </a:lnTo>
                <a:lnTo>
                  <a:pt x="811" y="73"/>
                </a:lnTo>
                <a:lnTo>
                  <a:pt x="812" y="73"/>
                </a:lnTo>
                <a:lnTo>
                  <a:pt x="812" y="72"/>
                </a:lnTo>
                <a:lnTo>
                  <a:pt x="813" y="70"/>
                </a:lnTo>
                <a:lnTo>
                  <a:pt x="813" y="69"/>
                </a:lnTo>
                <a:lnTo>
                  <a:pt x="815" y="67"/>
                </a:lnTo>
                <a:lnTo>
                  <a:pt x="816" y="66"/>
                </a:lnTo>
                <a:lnTo>
                  <a:pt x="818" y="64"/>
                </a:lnTo>
                <a:lnTo>
                  <a:pt x="818" y="63"/>
                </a:lnTo>
                <a:lnTo>
                  <a:pt x="819" y="61"/>
                </a:lnTo>
                <a:lnTo>
                  <a:pt x="821" y="60"/>
                </a:lnTo>
                <a:lnTo>
                  <a:pt x="822" y="59"/>
                </a:lnTo>
                <a:lnTo>
                  <a:pt x="824" y="56"/>
                </a:lnTo>
                <a:lnTo>
                  <a:pt x="825" y="54"/>
                </a:lnTo>
                <a:lnTo>
                  <a:pt x="826" y="53"/>
                </a:lnTo>
                <a:lnTo>
                  <a:pt x="828" y="50"/>
                </a:lnTo>
                <a:lnTo>
                  <a:pt x="829" y="47"/>
                </a:lnTo>
                <a:lnTo>
                  <a:pt x="829" y="47"/>
                </a:lnTo>
                <a:lnTo>
                  <a:pt x="831" y="46"/>
                </a:lnTo>
                <a:lnTo>
                  <a:pt x="832" y="43"/>
                </a:lnTo>
                <a:lnTo>
                  <a:pt x="834" y="41"/>
                </a:lnTo>
                <a:lnTo>
                  <a:pt x="835" y="38"/>
                </a:lnTo>
                <a:lnTo>
                  <a:pt x="836" y="37"/>
                </a:lnTo>
                <a:lnTo>
                  <a:pt x="838" y="36"/>
                </a:lnTo>
                <a:lnTo>
                  <a:pt x="839" y="34"/>
                </a:lnTo>
                <a:lnTo>
                  <a:pt x="841" y="33"/>
                </a:lnTo>
                <a:lnTo>
                  <a:pt x="842" y="31"/>
                </a:lnTo>
                <a:lnTo>
                  <a:pt x="842" y="30"/>
                </a:lnTo>
                <a:lnTo>
                  <a:pt x="844" y="28"/>
                </a:lnTo>
                <a:lnTo>
                  <a:pt x="845" y="27"/>
                </a:lnTo>
                <a:lnTo>
                  <a:pt x="845" y="25"/>
                </a:lnTo>
                <a:lnTo>
                  <a:pt x="847" y="24"/>
                </a:lnTo>
                <a:lnTo>
                  <a:pt x="847" y="23"/>
                </a:lnTo>
                <a:lnTo>
                  <a:pt x="848" y="23"/>
                </a:lnTo>
                <a:lnTo>
                  <a:pt x="848" y="21"/>
                </a:lnTo>
                <a:lnTo>
                  <a:pt x="849" y="20"/>
                </a:lnTo>
                <a:lnTo>
                  <a:pt x="849" y="18"/>
                </a:lnTo>
                <a:lnTo>
                  <a:pt x="851" y="18"/>
                </a:lnTo>
                <a:lnTo>
                  <a:pt x="851" y="17"/>
                </a:lnTo>
                <a:lnTo>
                  <a:pt x="852" y="15"/>
                </a:lnTo>
                <a:lnTo>
                  <a:pt x="852" y="14"/>
                </a:lnTo>
                <a:lnTo>
                  <a:pt x="854" y="13"/>
                </a:lnTo>
                <a:lnTo>
                  <a:pt x="854" y="11"/>
                </a:lnTo>
                <a:lnTo>
                  <a:pt x="855" y="10"/>
                </a:lnTo>
                <a:lnTo>
                  <a:pt x="855" y="8"/>
                </a:lnTo>
                <a:lnTo>
                  <a:pt x="857" y="7"/>
                </a:lnTo>
                <a:lnTo>
                  <a:pt x="858" y="5"/>
                </a:lnTo>
                <a:lnTo>
                  <a:pt x="858" y="4"/>
                </a:lnTo>
                <a:lnTo>
                  <a:pt x="859" y="2"/>
                </a:lnTo>
                <a:lnTo>
                  <a:pt x="861" y="0"/>
                </a:lnTo>
              </a:path>
            </a:pathLst>
          </a:custGeom>
          <a:noFill/>
          <a:ln w="22225">
            <a:solidFill>
              <a:srgbClr val="000000"/>
            </a:solidFill>
            <a:prstDash val="solid"/>
            <a:round/>
            <a:headEnd/>
            <a:tailEnd/>
          </a:ln>
        </p:spPr>
        <p:txBody>
          <a:bodyPr/>
          <a:lstStyle/>
          <a:p>
            <a:endParaRPr lang="en-US"/>
          </a:p>
        </p:txBody>
      </p:sp>
      <p:sp>
        <p:nvSpPr>
          <p:cNvPr id="78895" name="Freeform 47"/>
          <p:cNvSpPr>
            <a:spLocks/>
          </p:cNvSpPr>
          <p:nvPr/>
        </p:nvSpPr>
        <p:spPr bwMode="auto">
          <a:xfrm>
            <a:off x="6408738" y="2484438"/>
            <a:ext cx="80962" cy="273050"/>
          </a:xfrm>
          <a:custGeom>
            <a:avLst/>
            <a:gdLst/>
            <a:ahLst/>
            <a:cxnLst>
              <a:cxn ang="0">
                <a:pos x="5" y="11"/>
              </a:cxn>
              <a:cxn ang="0">
                <a:pos x="13" y="23"/>
              </a:cxn>
              <a:cxn ang="0">
                <a:pos x="17" y="31"/>
              </a:cxn>
              <a:cxn ang="0">
                <a:pos x="21" y="37"/>
              </a:cxn>
              <a:cxn ang="0">
                <a:pos x="24" y="43"/>
              </a:cxn>
              <a:cxn ang="0">
                <a:pos x="26" y="49"/>
              </a:cxn>
              <a:cxn ang="0">
                <a:pos x="28" y="54"/>
              </a:cxn>
              <a:cxn ang="0">
                <a:pos x="31" y="62"/>
              </a:cxn>
              <a:cxn ang="0">
                <a:pos x="34" y="67"/>
              </a:cxn>
              <a:cxn ang="0">
                <a:pos x="37" y="73"/>
              </a:cxn>
              <a:cxn ang="0">
                <a:pos x="38" y="79"/>
              </a:cxn>
              <a:cxn ang="0">
                <a:pos x="40" y="83"/>
              </a:cxn>
              <a:cxn ang="0">
                <a:pos x="43" y="87"/>
              </a:cxn>
              <a:cxn ang="0">
                <a:pos x="44" y="93"/>
              </a:cxn>
              <a:cxn ang="0">
                <a:pos x="47" y="99"/>
              </a:cxn>
              <a:cxn ang="0">
                <a:pos x="50" y="106"/>
              </a:cxn>
              <a:cxn ang="0">
                <a:pos x="53" y="113"/>
              </a:cxn>
              <a:cxn ang="0">
                <a:pos x="56" y="122"/>
              </a:cxn>
              <a:cxn ang="0">
                <a:pos x="57" y="128"/>
              </a:cxn>
              <a:cxn ang="0">
                <a:pos x="60" y="134"/>
              </a:cxn>
              <a:cxn ang="0">
                <a:pos x="62" y="138"/>
              </a:cxn>
              <a:cxn ang="0">
                <a:pos x="63" y="144"/>
              </a:cxn>
              <a:cxn ang="0">
                <a:pos x="64" y="149"/>
              </a:cxn>
              <a:cxn ang="0">
                <a:pos x="67" y="157"/>
              </a:cxn>
              <a:cxn ang="0">
                <a:pos x="69" y="164"/>
              </a:cxn>
              <a:cxn ang="0">
                <a:pos x="72" y="172"/>
              </a:cxn>
              <a:cxn ang="0">
                <a:pos x="74" y="178"/>
              </a:cxn>
              <a:cxn ang="0">
                <a:pos x="76" y="184"/>
              </a:cxn>
              <a:cxn ang="0">
                <a:pos x="77" y="190"/>
              </a:cxn>
              <a:cxn ang="0">
                <a:pos x="79" y="194"/>
              </a:cxn>
              <a:cxn ang="0">
                <a:pos x="80" y="200"/>
              </a:cxn>
              <a:cxn ang="0">
                <a:pos x="83" y="207"/>
              </a:cxn>
              <a:cxn ang="0">
                <a:pos x="85" y="216"/>
              </a:cxn>
              <a:cxn ang="0">
                <a:pos x="87" y="223"/>
              </a:cxn>
              <a:cxn ang="0">
                <a:pos x="90" y="230"/>
              </a:cxn>
              <a:cxn ang="0">
                <a:pos x="92" y="236"/>
              </a:cxn>
              <a:cxn ang="0">
                <a:pos x="93" y="240"/>
              </a:cxn>
              <a:cxn ang="0">
                <a:pos x="93" y="244"/>
              </a:cxn>
              <a:cxn ang="0">
                <a:pos x="95" y="249"/>
              </a:cxn>
              <a:cxn ang="0">
                <a:pos x="95" y="254"/>
              </a:cxn>
              <a:cxn ang="0">
                <a:pos x="95" y="262"/>
              </a:cxn>
              <a:cxn ang="0">
                <a:pos x="96" y="267"/>
              </a:cxn>
              <a:cxn ang="0">
                <a:pos x="96" y="275"/>
              </a:cxn>
              <a:cxn ang="0">
                <a:pos x="96" y="279"/>
              </a:cxn>
              <a:cxn ang="0">
                <a:pos x="97" y="283"/>
              </a:cxn>
              <a:cxn ang="0">
                <a:pos x="97" y="287"/>
              </a:cxn>
              <a:cxn ang="0">
                <a:pos x="97" y="290"/>
              </a:cxn>
              <a:cxn ang="0">
                <a:pos x="99" y="293"/>
              </a:cxn>
              <a:cxn ang="0">
                <a:pos x="99" y="298"/>
              </a:cxn>
              <a:cxn ang="0">
                <a:pos x="100" y="300"/>
              </a:cxn>
              <a:cxn ang="0">
                <a:pos x="100" y="305"/>
              </a:cxn>
              <a:cxn ang="0">
                <a:pos x="102" y="309"/>
              </a:cxn>
              <a:cxn ang="0">
                <a:pos x="102" y="312"/>
              </a:cxn>
              <a:cxn ang="0">
                <a:pos x="102" y="316"/>
              </a:cxn>
              <a:cxn ang="0">
                <a:pos x="102" y="322"/>
              </a:cxn>
              <a:cxn ang="0">
                <a:pos x="102" y="328"/>
              </a:cxn>
              <a:cxn ang="0">
                <a:pos x="102" y="336"/>
              </a:cxn>
            </a:cxnLst>
            <a:rect l="0" t="0" r="r" b="b"/>
            <a:pathLst>
              <a:path w="102" h="344">
                <a:moveTo>
                  <a:pt x="0" y="0"/>
                </a:moveTo>
                <a:lnTo>
                  <a:pt x="2" y="4"/>
                </a:lnTo>
                <a:lnTo>
                  <a:pt x="4" y="8"/>
                </a:lnTo>
                <a:lnTo>
                  <a:pt x="5" y="11"/>
                </a:lnTo>
                <a:lnTo>
                  <a:pt x="8" y="14"/>
                </a:lnTo>
                <a:lnTo>
                  <a:pt x="10" y="17"/>
                </a:lnTo>
                <a:lnTo>
                  <a:pt x="11" y="20"/>
                </a:lnTo>
                <a:lnTo>
                  <a:pt x="13" y="23"/>
                </a:lnTo>
                <a:lnTo>
                  <a:pt x="14" y="24"/>
                </a:lnTo>
                <a:lnTo>
                  <a:pt x="15" y="27"/>
                </a:lnTo>
                <a:lnTo>
                  <a:pt x="15" y="28"/>
                </a:lnTo>
                <a:lnTo>
                  <a:pt x="17" y="31"/>
                </a:lnTo>
                <a:lnTo>
                  <a:pt x="18" y="33"/>
                </a:lnTo>
                <a:lnTo>
                  <a:pt x="20" y="34"/>
                </a:lnTo>
                <a:lnTo>
                  <a:pt x="20" y="36"/>
                </a:lnTo>
                <a:lnTo>
                  <a:pt x="21" y="37"/>
                </a:lnTo>
                <a:lnTo>
                  <a:pt x="21" y="40"/>
                </a:lnTo>
                <a:lnTo>
                  <a:pt x="23" y="41"/>
                </a:lnTo>
                <a:lnTo>
                  <a:pt x="23" y="41"/>
                </a:lnTo>
                <a:lnTo>
                  <a:pt x="24" y="43"/>
                </a:lnTo>
                <a:lnTo>
                  <a:pt x="24" y="44"/>
                </a:lnTo>
                <a:lnTo>
                  <a:pt x="26" y="46"/>
                </a:lnTo>
                <a:lnTo>
                  <a:pt x="26" y="47"/>
                </a:lnTo>
                <a:lnTo>
                  <a:pt x="26" y="49"/>
                </a:lnTo>
                <a:lnTo>
                  <a:pt x="27" y="50"/>
                </a:lnTo>
                <a:lnTo>
                  <a:pt x="27" y="52"/>
                </a:lnTo>
                <a:lnTo>
                  <a:pt x="28" y="53"/>
                </a:lnTo>
                <a:lnTo>
                  <a:pt x="28" y="54"/>
                </a:lnTo>
                <a:lnTo>
                  <a:pt x="30" y="56"/>
                </a:lnTo>
                <a:lnTo>
                  <a:pt x="30" y="57"/>
                </a:lnTo>
                <a:lnTo>
                  <a:pt x="31" y="60"/>
                </a:lnTo>
                <a:lnTo>
                  <a:pt x="31" y="62"/>
                </a:lnTo>
                <a:lnTo>
                  <a:pt x="33" y="63"/>
                </a:lnTo>
                <a:lnTo>
                  <a:pt x="33" y="63"/>
                </a:lnTo>
                <a:lnTo>
                  <a:pt x="33" y="66"/>
                </a:lnTo>
                <a:lnTo>
                  <a:pt x="34" y="67"/>
                </a:lnTo>
                <a:lnTo>
                  <a:pt x="34" y="69"/>
                </a:lnTo>
                <a:lnTo>
                  <a:pt x="36" y="70"/>
                </a:lnTo>
                <a:lnTo>
                  <a:pt x="36" y="72"/>
                </a:lnTo>
                <a:lnTo>
                  <a:pt x="37" y="73"/>
                </a:lnTo>
                <a:lnTo>
                  <a:pt x="37" y="75"/>
                </a:lnTo>
                <a:lnTo>
                  <a:pt x="37" y="76"/>
                </a:lnTo>
                <a:lnTo>
                  <a:pt x="38" y="77"/>
                </a:lnTo>
                <a:lnTo>
                  <a:pt x="38" y="79"/>
                </a:lnTo>
                <a:lnTo>
                  <a:pt x="38" y="80"/>
                </a:lnTo>
                <a:lnTo>
                  <a:pt x="40" y="82"/>
                </a:lnTo>
                <a:lnTo>
                  <a:pt x="40" y="82"/>
                </a:lnTo>
                <a:lnTo>
                  <a:pt x="40" y="83"/>
                </a:lnTo>
                <a:lnTo>
                  <a:pt x="41" y="85"/>
                </a:lnTo>
                <a:lnTo>
                  <a:pt x="41" y="86"/>
                </a:lnTo>
                <a:lnTo>
                  <a:pt x="41" y="86"/>
                </a:lnTo>
                <a:lnTo>
                  <a:pt x="43" y="87"/>
                </a:lnTo>
                <a:lnTo>
                  <a:pt x="43" y="89"/>
                </a:lnTo>
                <a:lnTo>
                  <a:pt x="43" y="90"/>
                </a:lnTo>
                <a:lnTo>
                  <a:pt x="44" y="92"/>
                </a:lnTo>
                <a:lnTo>
                  <a:pt x="44" y="93"/>
                </a:lnTo>
                <a:lnTo>
                  <a:pt x="44" y="95"/>
                </a:lnTo>
                <a:lnTo>
                  <a:pt x="46" y="96"/>
                </a:lnTo>
                <a:lnTo>
                  <a:pt x="46" y="98"/>
                </a:lnTo>
                <a:lnTo>
                  <a:pt x="47" y="99"/>
                </a:lnTo>
                <a:lnTo>
                  <a:pt x="47" y="100"/>
                </a:lnTo>
                <a:lnTo>
                  <a:pt x="49" y="102"/>
                </a:lnTo>
                <a:lnTo>
                  <a:pt x="49" y="105"/>
                </a:lnTo>
                <a:lnTo>
                  <a:pt x="50" y="106"/>
                </a:lnTo>
                <a:lnTo>
                  <a:pt x="50" y="109"/>
                </a:lnTo>
                <a:lnTo>
                  <a:pt x="51" y="111"/>
                </a:lnTo>
                <a:lnTo>
                  <a:pt x="51" y="111"/>
                </a:lnTo>
                <a:lnTo>
                  <a:pt x="53" y="113"/>
                </a:lnTo>
                <a:lnTo>
                  <a:pt x="53" y="116"/>
                </a:lnTo>
                <a:lnTo>
                  <a:pt x="54" y="118"/>
                </a:lnTo>
                <a:lnTo>
                  <a:pt x="54" y="119"/>
                </a:lnTo>
                <a:lnTo>
                  <a:pt x="56" y="122"/>
                </a:lnTo>
                <a:lnTo>
                  <a:pt x="56" y="123"/>
                </a:lnTo>
                <a:lnTo>
                  <a:pt x="57" y="125"/>
                </a:lnTo>
                <a:lnTo>
                  <a:pt x="57" y="126"/>
                </a:lnTo>
                <a:lnTo>
                  <a:pt x="57" y="128"/>
                </a:lnTo>
                <a:lnTo>
                  <a:pt x="59" y="129"/>
                </a:lnTo>
                <a:lnTo>
                  <a:pt x="59" y="131"/>
                </a:lnTo>
                <a:lnTo>
                  <a:pt x="59" y="132"/>
                </a:lnTo>
                <a:lnTo>
                  <a:pt x="60" y="134"/>
                </a:lnTo>
                <a:lnTo>
                  <a:pt x="60" y="135"/>
                </a:lnTo>
                <a:lnTo>
                  <a:pt x="60" y="136"/>
                </a:lnTo>
                <a:lnTo>
                  <a:pt x="62" y="136"/>
                </a:lnTo>
                <a:lnTo>
                  <a:pt x="62" y="138"/>
                </a:lnTo>
                <a:lnTo>
                  <a:pt x="62" y="139"/>
                </a:lnTo>
                <a:lnTo>
                  <a:pt x="62" y="141"/>
                </a:lnTo>
                <a:lnTo>
                  <a:pt x="63" y="142"/>
                </a:lnTo>
                <a:lnTo>
                  <a:pt x="63" y="144"/>
                </a:lnTo>
                <a:lnTo>
                  <a:pt x="63" y="145"/>
                </a:lnTo>
                <a:lnTo>
                  <a:pt x="64" y="146"/>
                </a:lnTo>
                <a:lnTo>
                  <a:pt x="64" y="148"/>
                </a:lnTo>
                <a:lnTo>
                  <a:pt x="64" y="149"/>
                </a:lnTo>
                <a:lnTo>
                  <a:pt x="66" y="151"/>
                </a:lnTo>
                <a:lnTo>
                  <a:pt x="66" y="152"/>
                </a:lnTo>
                <a:lnTo>
                  <a:pt x="66" y="155"/>
                </a:lnTo>
                <a:lnTo>
                  <a:pt x="67" y="157"/>
                </a:lnTo>
                <a:lnTo>
                  <a:pt x="67" y="158"/>
                </a:lnTo>
                <a:lnTo>
                  <a:pt x="69" y="161"/>
                </a:lnTo>
                <a:lnTo>
                  <a:pt x="69" y="164"/>
                </a:lnTo>
                <a:lnTo>
                  <a:pt x="69" y="164"/>
                </a:lnTo>
                <a:lnTo>
                  <a:pt x="70" y="165"/>
                </a:lnTo>
                <a:lnTo>
                  <a:pt x="70" y="168"/>
                </a:lnTo>
                <a:lnTo>
                  <a:pt x="72" y="169"/>
                </a:lnTo>
                <a:lnTo>
                  <a:pt x="72" y="172"/>
                </a:lnTo>
                <a:lnTo>
                  <a:pt x="73" y="174"/>
                </a:lnTo>
                <a:lnTo>
                  <a:pt x="73" y="175"/>
                </a:lnTo>
                <a:lnTo>
                  <a:pt x="73" y="177"/>
                </a:lnTo>
                <a:lnTo>
                  <a:pt x="74" y="178"/>
                </a:lnTo>
                <a:lnTo>
                  <a:pt x="74" y="180"/>
                </a:lnTo>
                <a:lnTo>
                  <a:pt x="74" y="181"/>
                </a:lnTo>
                <a:lnTo>
                  <a:pt x="76" y="182"/>
                </a:lnTo>
                <a:lnTo>
                  <a:pt x="76" y="184"/>
                </a:lnTo>
                <a:lnTo>
                  <a:pt x="76" y="185"/>
                </a:lnTo>
                <a:lnTo>
                  <a:pt x="76" y="187"/>
                </a:lnTo>
                <a:lnTo>
                  <a:pt x="77" y="188"/>
                </a:lnTo>
                <a:lnTo>
                  <a:pt x="77" y="190"/>
                </a:lnTo>
                <a:lnTo>
                  <a:pt x="77" y="191"/>
                </a:lnTo>
                <a:lnTo>
                  <a:pt x="77" y="191"/>
                </a:lnTo>
                <a:lnTo>
                  <a:pt x="79" y="193"/>
                </a:lnTo>
                <a:lnTo>
                  <a:pt x="79" y="194"/>
                </a:lnTo>
                <a:lnTo>
                  <a:pt x="79" y="195"/>
                </a:lnTo>
                <a:lnTo>
                  <a:pt x="80" y="197"/>
                </a:lnTo>
                <a:lnTo>
                  <a:pt x="80" y="198"/>
                </a:lnTo>
                <a:lnTo>
                  <a:pt x="80" y="200"/>
                </a:lnTo>
                <a:lnTo>
                  <a:pt x="80" y="201"/>
                </a:lnTo>
                <a:lnTo>
                  <a:pt x="82" y="203"/>
                </a:lnTo>
                <a:lnTo>
                  <a:pt x="82" y="205"/>
                </a:lnTo>
                <a:lnTo>
                  <a:pt x="83" y="207"/>
                </a:lnTo>
                <a:lnTo>
                  <a:pt x="83" y="208"/>
                </a:lnTo>
                <a:lnTo>
                  <a:pt x="83" y="211"/>
                </a:lnTo>
                <a:lnTo>
                  <a:pt x="85" y="213"/>
                </a:lnTo>
                <a:lnTo>
                  <a:pt x="85" y="216"/>
                </a:lnTo>
                <a:lnTo>
                  <a:pt x="85" y="216"/>
                </a:lnTo>
                <a:lnTo>
                  <a:pt x="86" y="217"/>
                </a:lnTo>
                <a:lnTo>
                  <a:pt x="87" y="220"/>
                </a:lnTo>
                <a:lnTo>
                  <a:pt x="87" y="223"/>
                </a:lnTo>
                <a:lnTo>
                  <a:pt x="87" y="224"/>
                </a:lnTo>
                <a:lnTo>
                  <a:pt x="89" y="226"/>
                </a:lnTo>
                <a:lnTo>
                  <a:pt x="89" y="227"/>
                </a:lnTo>
                <a:lnTo>
                  <a:pt x="90" y="230"/>
                </a:lnTo>
                <a:lnTo>
                  <a:pt x="90" y="231"/>
                </a:lnTo>
                <a:lnTo>
                  <a:pt x="90" y="233"/>
                </a:lnTo>
                <a:lnTo>
                  <a:pt x="90" y="234"/>
                </a:lnTo>
                <a:lnTo>
                  <a:pt x="92" y="236"/>
                </a:lnTo>
                <a:lnTo>
                  <a:pt x="92" y="236"/>
                </a:lnTo>
                <a:lnTo>
                  <a:pt x="92" y="237"/>
                </a:lnTo>
                <a:lnTo>
                  <a:pt x="92" y="239"/>
                </a:lnTo>
                <a:lnTo>
                  <a:pt x="93" y="240"/>
                </a:lnTo>
                <a:lnTo>
                  <a:pt x="93" y="241"/>
                </a:lnTo>
                <a:lnTo>
                  <a:pt x="93" y="243"/>
                </a:lnTo>
                <a:lnTo>
                  <a:pt x="93" y="243"/>
                </a:lnTo>
                <a:lnTo>
                  <a:pt x="93" y="244"/>
                </a:lnTo>
                <a:lnTo>
                  <a:pt x="93" y="246"/>
                </a:lnTo>
                <a:lnTo>
                  <a:pt x="93" y="247"/>
                </a:lnTo>
                <a:lnTo>
                  <a:pt x="93" y="249"/>
                </a:lnTo>
                <a:lnTo>
                  <a:pt x="95" y="249"/>
                </a:lnTo>
                <a:lnTo>
                  <a:pt x="95" y="250"/>
                </a:lnTo>
                <a:lnTo>
                  <a:pt x="95" y="252"/>
                </a:lnTo>
                <a:lnTo>
                  <a:pt x="95" y="253"/>
                </a:lnTo>
                <a:lnTo>
                  <a:pt x="95" y="254"/>
                </a:lnTo>
                <a:lnTo>
                  <a:pt x="95" y="256"/>
                </a:lnTo>
                <a:lnTo>
                  <a:pt x="95" y="259"/>
                </a:lnTo>
                <a:lnTo>
                  <a:pt x="95" y="260"/>
                </a:lnTo>
                <a:lnTo>
                  <a:pt x="95" y="262"/>
                </a:lnTo>
                <a:lnTo>
                  <a:pt x="95" y="264"/>
                </a:lnTo>
                <a:lnTo>
                  <a:pt x="95" y="264"/>
                </a:lnTo>
                <a:lnTo>
                  <a:pt x="96" y="266"/>
                </a:lnTo>
                <a:lnTo>
                  <a:pt x="96" y="267"/>
                </a:lnTo>
                <a:lnTo>
                  <a:pt x="96" y="270"/>
                </a:lnTo>
                <a:lnTo>
                  <a:pt x="96" y="272"/>
                </a:lnTo>
                <a:lnTo>
                  <a:pt x="96" y="273"/>
                </a:lnTo>
                <a:lnTo>
                  <a:pt x="96" y="275"/>
                </a:lnTo>
                <a:lnTo>
                  <a:pt x="96" y="276"/>
                </a:lnTo>
                <a:lnTo>
                  <a:pt x="96" y="277"/>
                </a:lnTo>
                <a:lnTo>
                  <a:pt x="96" y="279"/>
                </a:lnTo>
                <a:lnTo>
                  <a:pt x="96" y="279"/>
                </a:lnTo>
                <a:lnTo>
                  <a:pt x="96" y="280"/>
                </a:lnTo>
                <a:lnTo>
                  <a:pt x="96" y="282"/>
                </a:lnTo>
                <a:lnTo>
                  <a:pt x="97" y="283"/>
                </a:lnTo>
                <a:lnTo>
                  <a:pt x="97" y="283"/>
                </a:lnTo>
                <a:lnTo>
                  <a:pt x="97" y="285"/>
                </a:lnTo>
                <a:lnTo>
                  <a:pt x="97" y="285"/>
                </a:lnTo>
                <a:lnTo>
                  <a:pt x="97" y="286"/>
                </a:lnTo>
                <a:lnTo>
                  <a:pt x="97" y="287"/>
                </a:lnTo>
                <a:lnTo>
                  <a:pt x="97" y="287"/>
                </a:lnTo>
                <a:lnTo>
                  <a:pt x="97" y="289"/>
                </a:lnTo>
                <a:lnTo>
                  <a:pt x="97" y="289"/>
                </a:lnTo>
                <a:lnTo>
                  <a:pt x="97" y="290"/>
                </a:lnTo>
                <a:lnTo>
                  <a:pt x="97" y="290"/>
                </a:lnTo>
                <a:lnTo>
                  <a:pt x="97" y="292"/>
                </a:lnTo>
                <a:lnTo>
                  <a:pt x="99" y="293"/>
                </a:lnTo>
                <a:lnTo>
                  <a:pt x="99" y="293"/>
                </a:lnTo>
                <a:lnTo>
                  <a:pt x="99" y="295"/>
                </a:lnTo>
                <a:lnTo>
                  <a:pt x="99" y="296"/>
                </a:lnTo>
                <a:lnTo>
                  <a:pt x="99" y="296"/>
                </a:lnTo>
                <a:lnTo>
                  <a:pt x="99" y="298"/>
                </a:lnTo>
                <a:lnTo>
                  <a:pt x="99" y="299"/>
                </a:lnTo>
                <a:lnTo>
                  <a:pt x="99" y="300"/>
                </a:lnTo>
                <a:lnTo>
                  <a:pt x="99" y="300"/>
                </a:lnTo>
                <a:lnTo>
                  <a:pt x="100" y="300"/>
                </a:lnTo>
                <a:lnTo>
                  <a:pt x="100" y="302"/>
                </a:lnTo>
                <a:lnTo>
                  <a:pt x="100" y="303"/>
                </a:lnTo>
                <a:lnTo>
                  <a:pt x="100" y="305"/>
                </a:lnTo>
                <a:lnTo>
                  <a:pt x="100" y="305"/>
                </a:lnTo>
                <a:lnTo>
                  <a:pt x="100" y="306"/>
                </a:lnTo>
                <a:lnTo>
                  <a:pt x="102" y="308"/>
                </a:lnTo>
                <a:lnTo>
                  <a:pt x="102" y="308"/>
                </a:lnTo>
                <a:lnTo>
                  <a:pt x="102" y="309"/>
                </a:lnTo>
                <a:lnTo>
                  <a:pt x="102" y="310"/>
                </a:lnTo>
                <a:lnTo>
                  <a:pt x="102" y="310"/>
                </a:lnTo>
                <a:lnTo>
                  <a:pt x="102" y="312"/>
                </a:lnTo>
                <a:lnTo>
                  <a:pt x="102" y="312"/>
                </a:lnTo>
                <a:lnTo>
                  <a:pt x="102" y="313"/>
                </a:lnTo>
                <a:lnTo>
                  <a:pt x="102" y="315"/>
                </a:lnTo>
                <a:lnTo>
                  <a:pt x="102" y="316"/>
                </a:lnTo>
                <a:lnTo>
                  <a:pt x="102" y="316"/>
                </a:lnTo>
                <a:lnTo>
                  <a:pt x="102" y="318"/>
                </a:lnTo>
                <a:lnTo>
                  <a:pt x="102" y="319"/>
                </a:lnTo>
                <a:lnTo>
                  <a:pt x="102" y="321"/>
                </a:lnTo>
                <a:lnTo>
                  <a:pt x="102" y="322"/>
                </a:lnTo>
                <a:lnTo>
                  <a:pt x="102" y="323"/>
                </a:lnTo>
                <a:lnTo>
                  <a:pt x="102" y="325"/>
                </a:lnTo>
                <a:lnTo>
                  <a:pt x="102" y="326"/>
                </a:lnTo>
                <a:lnTo>
                  <a:pt x="102" y="328"/>
                </a:lnTo>
                <a:lnTo>
                  <a:pt x="102" y="329"/>
                </a:lnTo>
                <a:lnTo>
                  <a:pt x="102" y="332"/>
                </a:lnTo>
                <a:lnTo>
                  <a:pt x="102" y="334"/>
                </a:lnTo>
                <a:lnTo>
                  <a:pt x="102" y="336"/>
                </a:lnTo>
                <a:lnTo>
                  <a:pt x="100" y="339"/>
                </a:lnTo>
                <a:lnTo>
                  <a:pt x="100" y="341"/>
                </a:lnTo>
                <a:lnTo>
                  <a:pt x="100" y="344"/>
                </a:lnTo>
              </a:path>
            </a:pathLst>
          </a:custGeom>
          <a:noFill/>
          <a:ln w="22225">
            <a:solidFill>
              <a:srgbClr val="000000"/>
            </a:solidFill>
            <a:prstDash val="solid"/>
            <a:round/>
            <a:headEnd/>
            <a:tailEnd/>
          </a:ln>
        </p:spPr>
        <p:txBody>
          <a:bodyPr/>
          <a:lstStyle/>
          <a:p>
            <a:endParaRPr lang="en-US"/>
          </a:p>
        </p:txBody>
      </p:sp>
      <p:sp>
        <p:nvSpPr>
          <p:cNvPr id="78896" name="Freeform 48"/>
          <p:cNvSpPr>
            <a:spLocks/>
          </p:cNvSpPr>
          <p:nvPr/>
        </p:nvSpPr>
        <p:spPr bwMode="auto">
          <a:xfrm>
            <a:off x="6408738" y="2755900"/>
            <a:ext cx="80962" cy="273050"/>
          </a:xfrm>
          <a:custGeom>
            <a:avLst/>
            <a:gdLst/>
            <a:ahLst/>
            <a:cxnLst>
              <a:cxn ang="0">
                <a:pos x="5" y="332"/>
              </a:cxn>
              <a:cxn ang="0">
                <a:pos x="13" y="322"/>
              </a:cxn>
              <a:cxn ang="0">
                <a:pos x="17" y="314"/>
              </a:cxn>
              <a:cxn ang="0">
                <a:pos x="21" y="307"/>
              </a:cxn>
              <a:cxn ang="0">
                <a:pos x="24" y="301"/>
              </a:cxn>
              <a:cxn ang="0">
                <a:pos x="26" y="295"/>
              </a:cxn>
              <a:cxn ang="0">
                <a:pos x="28" y="289"/>
              </a:cxn>
              <a:cxn ang="0">
                <a:pos x="31" y="282"/>
              </a:cxn>
              <a:cxn ang="0">
                <a:pos x="34" y="276"/>
              </a:cxn>
              <a:cxn ang="0">
                <a:pos x="37" y="271"/>
              </a:cxn>
              <a:cxn ang="0">
                <a:pos x="38" y="265"/>
              </a:cxn>
              <a:cxn ang="0">
                <a:pos x="40" y="261"/>
              </a:cxn>
              <a:cxn ang="0">
                <a:pos x="43" y="256"/>
              </a:cxn>
              <a:cxn ang="0">
                <a:pos x="44" y="252"/>
              </a:cxn>
              <a:cxn ang="0">
                <a:pos x="47" y="245"/>
              </a:cxn>
              <a:cxn ang="0">
                <a:pos x="50" y="238"/>
              </a:cxn>
              <a:cxn ang="0">
                <a:pos x="53" y="230"/>
              </a:cxn>
              <a:cxn ang="0">
                <a:pos x="56" y="223"/>
              </a:cxn>
              <a:cxn ang="0">
                <a:pos x="57" y="216"/>
              </a:cxn>
              <a:cxn ang="0">
                <a:pos x="60" y="210"/>
              </a:cxn>
              <a:cxn ang="0">
                <a:pos x="62" y="206"/>
              </a:cxn>
              <a:cxn ang="0">
                <a:pos x="63" y="200"/>
              </a:cxn>
              <a:cxn ang="0">
                <a:pos x="64" y="194"/>
              </a:cxn>
              <a:cxn ang="0">
                <a:pos x="67" y="187"/>
              </a:cxn>
              <a:cxn ang="0">
                <a:pos x="69" y="181"/>
              </a:cxn>
              <a:cxn ang="0">
                <a:pos x="72" y="173"/>
              </a:cxn>
              <a:cxn ang="0">
                <a:pos x="74" y="166"/>
              </a:cxn>
              <a:cxn ang="0">
                <a:pos x="76" y="160"/>
              </a:cxn>
              <a:cxn ang="0">
                <a:pos x="77" y="154"/>
              </a:cxn>
              <a:cxn ang="0">
                <a:pos x="79" y="150"/>
              </a:cxn>
              <a:cxn ang="0">
                <a:pos x="80" y="144"/>
              </a:cxn>
              <a:cxn ang="0">
                <a:pos x="83" y="137"/>
              </a:cxn>
              <a:cxn ang="0">
                <a:pos x="85" y="128"/>
              </a:cxn>
              <a:cxn ang="0">
                <a:pos x="87" y="122"/>
              </a:cxn>
              <a:cxn ang="0">
                <a:pos x="90" y="115"/>
              </a:cxn>
              <a:cxn ang="0">
                <a:pos x="92" y="109"/>
              </a:cxn>
              <a:cxn ang="0">
                <a:pos x="93" y="104"/>
              </a:cxn>
              <a:cxn ang="0">
                <a:pos x="93" y="99"/>
              </a:cxn>
              <a:cxn ang="0">
                <a:pos x="95" y="95"/>
              </a:cxn>
              <a:cxn ang="0">
                <a:pos x="95" y="89"/>
              </a:cxn>
              <a:cxn ang="0">
                <a:pos x="95" y="82"/>
              </a:cxn>
              <a:cxn ang="0">
                <a:pos x="96" y="76"/>
              </a:cxn>
              <a:cxn ang="0">
                <a:pos x="96" y="69"/>
              </a:cxn>
              <a:cxn ang="0">
                <a:pos x="96" y="65"/>
              </a:cxn>
              <a:cxn ang="0">
                <a:pos x="97" y="61"/>
              </a:cxn>
              <a:cxn ang="0">
                <a:pos x="97" y="58"/>
              </a:cxn>
              <a:cxn ang="0">
                <a:pos x="97" y="53"/>
              </a:cxn>
              <a:cxn ang="0">
                <a:pos x="99" y="50"/>
              </a:cxn>
              <a:cxn ang="0">
                <a:pos x="99" y="46"/>
              </a:cxn>
              <a:cxn ang="0">
                <a:pos x="100" y="43"/>
              </a:cxn>
              <a:cxn ang="0">
                <a:pos x="100" y="39"/>
              </a:cxn>
              <a:cxn ang="0">
                <a:pos x="102" y="35"/>
              </a:cxn>
              <a:cxn ang="0">
                <a:pos x="102" y="32"/>
              </a:cxn>
              <a:cxn ang="0">
                <a:pos x="102" y="27"/>
              </a:cxn>
              <a:cxn ang="0">
                <a:pos x="102" y="23"/>
              </a:cxn>
              <a:cxn ang="0">
                <a:pos x="102" y="16"/>
              </a:cxn>
              <a:cxn ang="0">
                <a:pos x="102" y="7"/>
              </a:cxn>
            </a:cxnLst>
            <a:rect l="0" t="0" r="r" b="b"/>
            <a:pathLst>
              <a:path w="102" h="344">
                <a:moveTo>
                  <a:pt x="0" y="344"/>
                </a:moveTo>
                <a:lnTo>
                  <a:pt x="2" y="340"/>
                </a:lnTo>
                <a:lnTo>
                  <a:pt x="4" y="337"/>
                </a:lnTo>
                <a:lnTo>
                  <a:pt x="5" y="332"/>
                </a:lnTo>
                <a:lnTo>
                  <a:pt x="8" y="330"/>
                </a:lnTo>
                <a:lnTo>
                  <a:pt x="10" y="327"/>
                </a:lnTo>
                <a:lnTo>
                  <a:pt x="11" y="324"/>
                </a:lnTo>
                <a:lnTo>
                  <a:pt x="13" y="322"/>
                </a:lnTo>
                <a:lnTo>
                  <a:pt x="14" y="320"/>
                </a:lnTo>
                <a:lnTo>
                  <a:pt x="15" y="317"/>
                </a:lnTo>
                <a:lnTo>
                  <a:pt x="15" y="315"/>
                </a:lnTo>
                <a:lnTo>
                  <a:pt x="17" y="314"/>
                </a:lnTo>
                <a:lnTo>
                  <a:pt x="18" y="311"/>
                </a:lnTo>
                <a:lnTo>
                  <a:pt x="20" y="309"/>
                </a:lnTo>
                <a:lnTo>
                  <a:pt x="20" y="308"/>
                </a:lnTo>
                <a:lnTo>
                  <a:pt x="21" y="307"/>
                </a:lnTo>
                <a:lnTo>
                  <a:pt x="21" y="305"/>
                </a:lnTo>
                <a:lnTo>
                  <a:pt x="23" y="304"/>
                </a:lnTo>
                <a:lnTo>
                  <a:pt x="23" y="302"/>
                </a:lnTo>
                <a:lnTo>
                  <a:pt x="24" y="301"/>
                </a:lnTo>
                <a:lnTo>
                  <a:pt x="24" y="299"/>
                </a:lnTo>
                <a:lnTo>
                  <a:pt x="26" y="298"/>
                </a:lnTo>
                <a:lnTo>
                  <a:pt x="26" y="297"/>
                </a:lnTo>
                <a:lnTo>
                  <a:pt x="26" y="295"/>
                </a:lnTo>
                <a:lnTo>
                  <a:pt x="27" y="294"/>
                </a:lnTo>
                <a:lnTo>
                  <a:pt x="27" y="292"/>
                </a:lnTo>
                <a:lnTo>
                  <a:pt x="28" y="291"/>
                </a:lnTo>
                <a:lnTo>
                  <a:pt x="28" y="289"/>
                </a:lnTo>
                <a:lnTo>
                  <a:pt x="30" y="288"/>
                </a:lnTo>
                <a:lnTo>
                  <a:pt x="30" y="286"/>
                </a:lnTo>
                <a:lnTo>
                  <a:pt x="31" y="285"/>
                </a:lnTo>
                <a:lnTo>
                  <a:pt x="31" y="282"/>
                </a:lnTo>
                <a:lnTo>
                  <a:pt x="33" y="281"/>
                </a:lnTo>
                <a:lnTo>
                  <a:pt x="33" y="281"/>
                </a:lnTo>
                <a:lnTo>
                  <a:pt x="33" y="279"/>
                </a:lnTo>
                <a:lnTo>
                  <a:pt x="34" y="276"/>
                </a:lnTo>
                <a:lnTo>
                  <a:pt x="34" y="275"/>
                </a:lnTo>
                <a:lnTo>
                  <a:pt x="36" y="274"/>
                </a:lnTo>
                <a:lnTo>
                  <a:pt x="36" y="272"/>
                </a:lnTo>
                <a:lnTo>
                  <a:pt x="37" y="271"/>
                </a:lnTo>
                <a:lnTo>
                  <a:pt x="37" y="269"/>
                </a:lnTo>
                <a:lnTo>
                  <a:pt x="37" y="268"/>
                </a:lnTo>
                <a:lnTo>
                  <a:pt x="38" y="266"/>
                </a:lnTo>
                <a:lnTo>
                  <a:pt x="38" y="265"/>
                </a:lnTo>
                <a:lnTo>
                  <a:pt x="38" y="265"/>
                </a:lnTo>
                <a:lnTo>
                  <a:pt x="40" y="263"/>
                </a:lnTo>
                <a:lnTo>
                  <a:pt x="40" y="262"/>
                </a:lnTo>
                <a:lnTo>
                  <a:pt x="40" y="261"/>
                </a:lnTo>
                <a:lnTo>
                  <a:pt x="41" y="259"/>
                </a:lnTo>
                <a:lnTo>
                  <a:pt x="41" y="259"/>
                </a:lnTo>
                <a:lnTo>
                  <a:pt x="41" y="258"/>
                </a:lnTo>
                <a:lnTo>
                  <a:pt x="43" y="256"/>
                </a:lnTo>
                <a:lnTo>
                  <a:pt x="43" y="255"/>
                </a:lnTo>
                <a:lnTo>
                  <a:pt x="43" y="253"/>
                </a:lnTo>
                <a:lnTo>
                  <a:pt x="44" y="253"/>
                </a:lnTo>
                <a:lnTo>
                  <a:pt x="44" y="252"/>
                </a:lnTo>
                <a:lnTo>
                  <a:pt x="44" y="250"/>
                </a:lnTo>
                <a:lnTo>
                  <a:pt x="46" y="249"/>
                </a:lnTo>
                <a:lnTo>
                  <a:pt x="46" y="248"/>
                </a:lnTo>
                <a:lnTo>
                  <a:pt x="47" y="245"/>
                </a:lnTo>
                <a:lnTo>
                  <a:pt x="47" y="243"/>
                </a:lnTo>
                <a:lnTo>
                  <a:pt x="49" y="242"/>
                </a:lnTo>
                <a:lnTo>
                  <a:pt x="49" y="240"/>
                </a:lnTo>
                <a:lnTo>
                  <a:pt x="50" y="238"/>
                </a:lnTo>
                <a:lnTo>
                  <a:pt x="50" y="235"/>
                </a:lnTo>
                <a:lnTo>
                  <a:pt x="51" y="233"/>
                </a:lnTo>
                <a:lnTo>
                  <a:pt x="51" y="233"/>
                </a:lnTo>
                <a:lnTo>
                  <a:pt x="53" y="230"/>
                </a:lnTo>
                <a:lnTo>
                  <a:pt x="53" y="229"/>
                </a:lnTo>
                <a:lnTo>
                  <a:pt x="54" y="226"/>
                </a:lnTo>
                <a:lnTo>
                  <a:pt x="54" y="225"/>
                </a:lnTo>
                <a:lnTo>
                  <a:pt x="56" y="223"/>
                </a:lnTo>
                <a:lnTo>
                  <a:pt x="56" y="220"/>
                </a:lnTo>
                <a:lnTo>
                  <a:pt x="57" y="219"/>
                </a:lnTo>
                <a:lnTo>
                  <a:pt x="57" y="217"/>
                </a:lnTo>
                <a:lnTo>
                  <a:pt x="57" y="216"/>
                </a:lnTo>
                <a:lnTo>
                  <a:pt x="59" y="215"/>
                </a:lnTo>
                <a:lnTo>
                  <a:pt x="59" y="213"/>
                </a:lnTo>
                <a:lnTo>
                  <a:pt x="59" y="212"/>
                </a:lnTo>
                <a:lnTo>
                  <a:pt x="60" y="210"/>
                </a:lnTo>
                <a:lnTo>
                  <a:pt x="60" y="209"/>
                </a:lnTo>
                <a:lnTo>
                  <a:pt x="60" y="209"/>
                </a:lnTo>
                <a:lnTo>
                  <a:pt x="62" y="207"/>
                </a:lnTo>
                <a:lnTo>
                  <a:pt x="62" y="206"/>
                </a:lnTo>
                <a:lnTo>
                  <a:pt x="62" y="204"/>
                </a:lnTo>
                <a:lnTo>
                  <a:pt x="62" y="203"/>
                </a:lnTo>
                <a:lnTo>
                  <a:pt x="63" y="202"/>
                </a:lnTo>
                <a:lnTo>
                  <a:pt x="63" y="200"/>
                </a:lnTo>
                <a:lnTo>
                  <a:pt x="63" y="199"/>
                </a:lnTo>
                <a:lnTo>
                  <a:pt x="64" y="197"/>
                </a:lnTo>
                <a:lnTo>
                  <a:pt x="64" y="196"/>
                </a:lnTo>
                <a:lnTo>
                  <a:pt x="64" y="194"/>
                </a:lnTo>
                <a:lnTo>
                  <a:pt x="66" y="193"/>
                </a:lnTo>
                <a:lnTo>
                  <a:pt x="66" y="191"/>
                </a:lnTo>
                <a:lnTo>
                  <a:pt x="66" y="190"/>
                </a:lnTo>
                <a:lnTo>
                  <a:pt x="67" y="187"/>
                </a:lnTo>
                <a:lnTo>
                  <a:pt x="67" y="186"/>
                </a:lnTo>
                <a:lnTo>
                  <a:pt x="69" y="183"/>
                </a:lnTo>
                <a:lnTo>
                  <a:pt x="69" y="181"/>
                </a:lnTo>
                <a:lnTo>
                  <a:pt x="69" y="181"/>
                </a:lnTo>
                <a:lnTo>
                  <a:pt x="70" y="179"/>
                </a:lnTo>
                <a:lnTo>
                  <a:pt x="70" y="176"/>
                </a:lnTo>
                <a:lnTo>
                  <a:pt x="72" y="174"/>
                </a:lnTo>
                <a:lnTo>
                  <a:pt x="72" y="173"/>
                </a:lnTo>
                <a:lnTo>
                  <a:pt x="73" y="170"/>
                </a:lnTo>
                <a:lnTo>
                  <a:pt x="73" y="168"/>
                </a:lnTo>
                <a:lnTo>
                  <a:pt x="73" y="167"/>
                </a:lnTo>
                <a:lnTo>
                  <a:pt x="74" y="166"/>
                </a:lnTo>
                <a:lnTo>
                  <a:pt x="74" y="164"/>
                </a:lnTo>
                <a:lnTo>
                  <a:pt x="74" y="163"/>
                </a:lnTo>
                <a:lnTo>
                  <a:pt x="76" y="161"/>
                </a:lnTo>
                <a:lnTo>
                  <a:pt x="76" y="160"/>
                </a:lnTo>
                <a:lnTo>
                  <a:pt x="76" y="158"/>
                </a:lnTo>
                <a:lnTo>
                  <a:pt x="76" y="157"/>
                </a:lnTo>
                <a:lnTo>
                  <a:pt x="77" y="156"/>
                </a:lnTo>
                <a:lnTo>
                  <a:pt x="77" y="154"/>
                </a:lnTo>
                <a:lnTo>
                  <a:pt x="77" y="154"/>
                </a:lnTo>
                <a:lnTo>
                  <a:pt x="77" y="153"/>
                </a:lnTo>
                <a:lnTo>
                  <a:pt x="79" y="151"/>
                </a:lnTo>
                <a:lnTo>
                  <a:pt x="79" y="150"/>
                </a:lnTo>
                <a:lnTo>
                  <a:pt x="79" y="148"/>
                </a:lnTo>
                <a:lnTo>
                  <a:pt x="80" y="147"/>
                </a:lnTo>
                <a:lnTo>
                  <a:pt x="80" y="145"/>
                </a:lnTo>
                <a:lnTo>
                  <a:pt x="80" y="144"/>
                </a:lnTo>
                <a:lnTo>
                  <a:pt x="80" y="143"/>
                </a:lnTo>
                <a:lnTo>
                  <a:pt x="82" y="141"/>
                </a:lnTo>
                <a:lnTo>
                  <a:pt x="82" y="140"/>
                </a:lnTo>
                <a:lnTo>
                  <a:pt x="83" y="137"/>
                </a:lnTo>
                <a:lnTo>
                  <a:pt x="83" y="135"/>
                </a:lnTo>
                <a:lnTo>
                  <a:pt x="83" y="134"/>
                </a:lnTo>
                <a:lnTo>
                  <a:pt x="85" y="131"/>
                </a:lnTo>
                <a:lnTo>
                  <a:pt x="85" y="128"/>
                </a:lnTo>
                <a:lnTo>
                  <a:pt x="85" y="128"/>
                </a:lnTo>
                <a:lnTo>
                  <a:pt x="86" y="127"/>
                </a:lnTo>
                <a:lnTo>
                  <a:pt x="87" y="124"/>
                </a:lnTo>
                <a:lnTo>
                  <a:pt x="87" y="122"/>
                </a:lnTo>
                <a:lnTo>
                  <a:pt x="87" y="120"/>
                </a:lnTo>
                <a:lnTo>
                  <a:pt x="89" y="118"/>
                </a:lnTo>
                <a:lnTo>
                  <a:pt x="89" y="117"/>
                </a:lnTo>
                <a:lnTo>
                  <a:pt x="90" y="115"/>
                </a:lnTo>
                <a:lnTo>
                  <a:pt x="90" y="114"/>
                </a:lnTo>
                <a:lnTo>
                  <a:pt x="90" y="112"/>
                </a:lnTo>
                <a:lnTo>
                  <a:pt x="90" y="111"/>
                </a:lnTo>
                <a:lnTo>
                  <a:pt x="92" y="109"/>
                </a:lnTo>
                <a:lnTo>
                  <a:pt x="92" y="108"/>
                </a:lnTo>
                <a:lnTo>
                  <a:pt x="92" y="107"/>
                </a:lnTo>
                <a:lnTo>
                  <a:pt x="92" y="105"/>
                </a:lnTo>
                <a:lnTo>
                  <a:pt x="93" y="104"/>
                </a:lnTo>
                <a:lnTo>
                  <a:pt x="93" y="104"/>
                </a:lnTo>
                <a:lnTo>
                  <a:pt x="93" y="102"/>
                </a:lnTo>
                <a:lnTo>
                  <a:pt x="93" y="101"/>
                </a:lnTo>
                <a:lnTo>
                  <a:pt x="93" y="99"/>
                </a:lnTo>
                <a:lnTo>
                  <a:pt x="93" y="98"/>
                </a:lnTo>
                <a:lnTo>
                  <a:pt x="93" y="98"/>
                </a:lnTo>
                <a:lnTo>
                  <a:pt x="93" y="97"/>
                </a:lnTo>
                <a:lnTo>
                  <a:pt x="95" y="95"/>
                </a:lnTo>
                <a:lnTo>
                  <a:pt x="95" y="94"/>
                </a:lnTo>
                <a:lnTo>
                  <a:pt x="95" y="92"/>
                </a:lnTo>
                <a:lnTo>
                  <a:pt x="95" y="91"/>
                </a:lnTo>
                <a:lnTo>
                  <a:pt x="95" y="89"/>
                </a:lnTo>
                <a:lnTo>
                  <a:pt x="95" y="88"/>
                </a:lnTo>
                <a:lnTo>
                  <a:pt x="95" y="86"/>
                </a:lnTo>
                <a:lnTo>
                  <a:pt x="95" y="84"/>
                </a:lnTo>
                <a:lnTo>
                  <a:pt x="95" y="82"/>
                </a:lnTo>
                <a:lnTo>
                  <a:pt x="95" y="81"/>
                </a:lnTo>
                <a:lnTo>
                  <a:pt x="95" y="81"/>
                </a:lnTo>
                <a:lnTo>
                  <a:pt x="96" y="78"/>
                </a:lnTo>
                <a:lnTo>
                  <a:pt x="96" y="76"/>
                </a:lnTo>
                <a:lnTo>
                  <a:pt x="96" y="75"/>
                </a:lnTo>
                <a:lnTo>
                  <a:pt x="96" y="72"/>
                </a:lnTo>
                <a:lnTo>
                  <a:pt x="96" y="71"/>
                </a:lnTo>
                <a:lnTo>
                  <a:pt x="96" y="69"/>
                </a:lnTo>
                <a:lnTo>
                  <a:pt x="96" y="68"/>
                </a:lnTo>
                <a:lnTo>
                  <a:pt x="96" y="66"/>
                </a:lnTo>
                <a:lnTo>
                  <a:pt x="96" y="66"/>
                </a:lnTo>
                <a:lnTo>
                  <a:pt x="96" y="65"/>
                </a:lnTo>
                <a:lnTo>
                  <a:pt x="96" y="63"/>
                </a:lnTo>
                <a:lnTo>
                  <a:pt x="96" y="62"/>
                </a:lnTo>
                <a:lnTo>
                  <a:pt x="97" y="62"/>
                </a:lnTo>
                <a:lnTo>
                  <a:pt x="97" y="61"/>
                </a:lnTo>
                <a:lnTo>
                  <a:pt x="97" y="59"/>
                </a:lnTo>
                <a:lnTo>
                  <a:pt x="97" y="59"/>
                </a:lnTo>
                <a:lnTo>
                  <a:pt x="97" y="58"/>
                </a:lnTo>
                <a:lnTo>
                  <a:pt x="97" y="58"/>
                </a:lnTo>
                <a:lnTo>
                  <a:pt x="97" y="56"/>
                </a:lnTo>
                <a:lnTo>
                  <a:pt x="97" y="56"/>
                </a:lnTo>
                <a:lnTo>
                  <a:pt x="97" y="55"/>
                </a:lnTo>
                <a:lnTo>
                  <a:pt x="97" y="53"/>
                </a:lnTo>
                <a:lnTo>
                  <a:pt x="97" y="53"/>
                </a:lnTo>
                <a:lnTo>
                  <a:pt x="97" y="52"/>
                </a:lnTo>
                <a:lnTo>
                  <a:pt x="99" y="52"/>
                </a:lnTo>
                <a:lnTo>
                  <a:pt x="99" y="50"/>
                </a:lnTo>
                <a:lnTo>
                  <a:pt x="99" y="49"/>
                </a:lnTo>
                <a:lnTo>
                  <a:pt x="99" y="49"/>
                </a:lnTo>
                <a:lnTo>
                  <a:pt x="99" y="48"/>
                </a:lnTo>
                <a:lnTo>
                  <a:pt x="99" y="46"/>
                </a:lnTo>
                <a:lnTo>
                  <a:pt x="99" y="45"/>
                </a:lnTo>
                <a:lnTo>
                  <a:pt x="99" y="45"/>
                </a:lnTo>
                <a:lnTo>
                  <a:pt x="99" y="45"/>
                </a:lnTo>
                <a:lnTo>
                  <a:pt x="100" y="43"/>
                </a:lnTo>
                <a:lnTo>
                  <a:pt x="100" y="42"/>
                </a:lnTo>
                <a:lnTo>
                  <a:pt x="100" y="40"/>
                </a:lnTo>
                <a:lnTo>
                  <a:pt x="100" y="39"/>
                </a:lnTo>
                <a:lnTo>
                  <a:pt x="100" y="39"/>
                </a:lnTo>
                <a:lnTo>
                  <a:pt x="100" y="38"/>
                </a:lnTo>
                <a:lnTo>
                  <a:pt x="102" y="36"/>
                </a:lnTo>
                <a:lnTo>
                  <a:pt x="102" y="36"/>
                </a:lnTo>
                <a:lnTo>
                  <a:pt x="102" y="35"/>
                </a:lnTo>
                <a:lnTo>
                  <a:pt x="102" y="35"/>
                </a:lnTo>
                <a:lnTo>
                  <a:pt x="102" y="33"/>
                </a:lnTo>
                <a:lnTo>
                  <a:pt x="102" y="32"/>
                </a:lnTo>
                <a:lnTo>
                  <a:pt x="102" y="32"/>
                </a:lnTo>
                <a:lnTo>
                  <a:pt x="102" y="30"/>
                </a:lnTo>
                <a:lnTo>
                  <a:pt x="102" y="29"/>
                </a:lnTo>
                <a:lnTo>
                  <a:pt x="102" y="29"/>
                </a:lnTo>
                <a:lnTo>
                  <a:pt x="102" y="27"/>
                </a:lnTo>
                <a:lnTo>
                  <a:pt x="102" y="26"/>
                </a:lnTo>
                <a:lnTo>
                  <a:pt x="102" y="25"/>
                </a:lnTo>
                <a:lnTo>
                  <a:pt x="102" y="25"/>
                </a:lnTo>
                <a:lnTo>
                  <a:pt x="102" y="23"/>
                </a:lnTo>
                <a:lnTo>
                  <a:pt x="102" y="22"/>
                </a:lnTo>
                <a:lnTo>
                  <a:pt x="102" y="20"/>
                </a:lnTo>
                <a:lnTo>
                  <a:pt x="102" y="17"/>
                </a:lnTo>
                <a:lnTo>
                  <a:pt x="102" y="16"/>
                </a:lnTo>
                <a:lnTo>
                  <a:pt x="102" y="15"/>
                </a:lnTo>
                <a:lnTo>
                  <a:pt x="102" y="13"/>
                </a:lnTo>
                <a:lnTo>
                  <a:pt x="102" y="10"/>
                </a:lnTo>
                <a:lnTo>
                  <a:pt x="102" y="7"/>
                </a:lnTo>
                <a:lnTo>
                  <a:pt x="100" y="6"/>
                </a:lnTo>
                <a:lnTo>
                  <a:pt x="100" y="3"/>
                </a:lnTo>
                <a:lnTo>
                  <a:pt x="100" y="0"/>
                </a:lnTo>
              </a:path>
            </a:pathLst>
          </a:custGeom>
          <a:noFill/>
          <a:ln w="22225">
            <a:solidFill>
              <a:srgbClr val="000000"/>
            </a:solidFill>
            <a:prstDash val="solid"/>
            <a:round/>
            <a:headEnd/>
            <a:tailEnd/>
          </a:ln>
        </p:spPr>
        <p:txBody>
          <a:bodyPr/>
          <a:lstStyle/>
          <a:p>
            <a:endParaRPr lang="en-US"/>
          </a:p>
        </p:txBody>
      </p:sp>
      <p:sp>
        <p:nvSpPr>
          <p:cNvPr id="78897" name="Rectangle 49"/>
          <p:cNvSpPr>
            <a:spLocks noChangeArrowheads="1"/>
          </p:cNvSpPr>
          <p:nvPr/>
        </p:nvSpPr>
        <p:spPr bwMode="auto">
          <a:xfrm>
            <a:off x="4229100" y="4013200"/>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Times-Roman" charset="0"/>
              </a:rPr>
              <a:t>3 </a:t>
            </a:r>
            <a:endParaRPr lang="en-US"/>
          </a:p>
        </p:txBody>
      </p:sp>
      <p:sp>
        <p:nvSpPr>
          <p:cNvPr id="78898" name="Freeform 50"/>
          <p:cNvSpPr>
            <a:spLocks/>
          </p:cNvSpPr>
          <p:nvPr/>
        </p:nvSpPr>
        <p:spPr bwMode="auto">
          <a:xfrm>
            <a:off x="5430838" y="2274888"/>
            <a:ext cx="1050925" cy="411162"/>
          </a:xfrm>
          <a:custGeom>
            <a:avLst/>
            <a:gdLst/>
            <a:ahLst/>
            <a:cxnLst>
              <a:cxn ang="0">
                <a:pos x="1324" y="518"/>
              </a:cxn>
              <a:cxn ang="0">
                <a:pos x="461" y="518"/>
              </a:cxn>
              <a:cxn ang="0">
                <a:pos x="461" y="0"/>
              </a:cxn>
              <a:cxn ang="0">
                <a:pos x="0" y="0"/>
              </a:cxn>
            </a:cxnLst>
            <a:rect l="0" t="0" r="r" b="b"/>
            <a:pathLst>
              <a:path w="1324" h="518">
                <a:moveTo>
                  <a:pt x="1324" y="518"/>
                </a:moveTo>
                <a:lnTo>
                  <a:pt x="461" y="518"/>
                </a:lnTo>
                <a:lnTo>
                  <a:pt x="461" y="0"/>
                </a:lnTo>
                <a:lnTo>
                  <a:pt x="0" y="0"/>
                </a:lnTo>
              </a:path>
            </a:pathLst>
          </a:custGeom>
          <a:noFill/>
          <a:ln w="19050" cmpd="sng">
            <a:solidFill>
              <a:srgbClr val="000000"/>
            </a:solidFill>
            <a:prstDash val="solid"/>
            <a:round/>
            <a:headEnd/>
            <a:tailEnd/>
          </a:ln>
        </p:spPr>
        <p:txBody>
          <a:bodyPr/>
          <a:lstStyle/>
          <a:p>
            <a:endParaRPr lang="en-US"/>
          </a:p>
        </p:txBody>
      </p:sp>
      <p:sp>
        <p:nvSpPr>
          <p:cNvPr id="78899" name="Freeform 51"/>
          <p:cNvSpPr>
            <a:spLocks/>
          </p:cNvSpPr>
          <p:nvPr/>
        </p:nvSpPr>
        <p:spPr bwMode="auto">
          <a:xfrm>
            <a:off x="5453063" y="2824163"/>
            <a:ext cx="1028700" cy="433387"/>
          </a:xfrm>
          <a:custGeom>
            <a:avLst/>
            <a:gdLst/>
            <a:ahLst/>
            <a:cxnLst>
              <a:cxn ang="0">
                <a:pos x="1295" y="0"/>
              </a:cxn>
              <a:cxn ang="0">
                <a:pos x="432" y="0"/>
              </a:cxn>
              <a:cxn ang="0">
                <a:pos x="432" y="547"/>
              </a:cxn>
              <a:cxn ang="0">
                <a:pos x="0" y="547"/>
              </a:cxn>
            </a:cxnLst>
            <a:rect l="0" t="0" r="r" b="b"/>
            <a:pathLst>
              <a:path w="1295" h="547">
                <a:moveTo>
                  <a:pt x="1295" y="0"/>
                </a:moveTo>
                <a:lnTo>
                  <a:pt x="432" y="0"/>
                </a:lnTo>
                <a:lnTo>
                  <a:pt x="432" y="547"/>
                </a:lnTo>
                <a:lnTo>
                  <a:pt x="0" y="547"/>
                </a:lnTo>
              </a:path>
            </a:pathLst>
          </a:custGeom>
          <a:noFill/>
          <a:ln w="19050" cmpd="sng">
            <a:solidFill>
              <a:srgbClr val="000000"/>
            </a:solidFill>
            <a:prstDash val="solid"/>
            <a:round/>
            <a:headEnd/>
            <a:tailEnd/>
          </a:ln>
        </p:spPr>
        <p:txBody>
          <a:bodyPr/>
          <a:lstStyle/>
          <a:p>
            <a:endParaRPr lang="en-US"/>
          </a:p>
        </p:txBody>
      </p:sp>
      <p:sp>
        <p:nvSpPr>
          <p:cNvPr id="78900" name="Freeform 52"/>
          <p:cNvSpPr>
            <a:spLocks/>
          </p:cNvSpPr>
          <p:nvPr/>
        </p:nvSpPr>
        <p:spPr bwMode="auto">
          <a:xfrm>
            <a:off x="5453063" y="2960688"/>
            <a:ext cx="982662" cy="1255712"/>
          </a:xfrm>
          <a:custGeom>
            <a:avLst/>
            <a:gdLst/>
            <a:ahLst/>
            <a:cxnLst>
              <a:cxn ang="0">
                <a:pos x="1238" y="0"/>
              </a:cxn>
              <a:cxn ang="0">
                <a:pos x="835" y="0"/>
              </a:cxn>
              <a:cxn ang="0">
                <a:pos x="835" y="1582"/>
              </a:cxn>
              <a:cxn ang="0">
                <a:pos x="0" y="1582"/>
              </a:cxn>
            </a:cxnLst>
            <a:rect l="0" t="0" r="r" b="b"/>
            <a:pathLst>
              <a:path w="1238" h="1582">
                <a:moveTo>
                  <a:pt x="1238" y="0"/>
                </a:moveTo>
                <a:lnTo>
                  <a:pt x="835" y="0"/>
                </a:lnTo>
                <a:lnTo>
                  <a:pt x="835" y="1582"/>
                </a:lnTo>
                <a:lnTo>
                  <a:pt x="0" y="1582"/>
                </a:lnTo>
              </a:path>
            </a:pathLst>
          </a:custGeom>
          <a:noFill/>
          <a:ln w="19050" cmpd="sng">
            <a:solidFill>
              <a:srgbClr val="000000"/>
            </a:solidFill>
            <a:prstDash val="solid"/>
            <a:round/>
            <a:headEnd/>
            <a:tailEnd/>
          </a:ln>
        </p:spPr>
        <p:txBody>
          <a:bodyPr/>
          <a:lstStyle/>
          <a:p>
            <a:endParaRPr lang="en-US"/>
          </a:p>
        </p:txBody>
      </p:sp>
      <p:sp>
        <p:nvSpPr>
          <p:cNvPr id="78901" name="Rectangle 53"/>
          <p:cNvSpPr>
            <a:spLocks noChangeArrowheads="1"/>
          </p:cNvSpPr>
          <p:nvPr/>
        </p:nvSpPr>
        <p:spPr bwMode="auto">
          <a:xfrm>
            <a:off x="7620000" y="2632075"/>
            <a:ext cx="201613"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0000"/>
                </a:solidFill>
                <a:latin typeface="Times-Roman" charset="0"/>
              </a:rPr>
              <a:t>f </a:t>
            </a:r>
            <a:endParaRPr lang="en-US"/>
          </a:p>
        </p:txBody>
      </p:sp>
      <p:sp>
        <p:nvSpPr>
          <p:cNvPr id="78902" name="Rectangle 54"/>
          <p:cNvSpPr>
            <a:spLocks noChangeArrowheads="1"/>
          </p:cNvSpPr>
          <p:nvPr/>
        </p:nvSpPr>
        <p:spPr bwMode="auto">
          <a:xfrm>
            <a:off x="1524000" y="2300288"/>
            <a:ext cx="225425"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0000"/>
                </a:solidFill>
                <a:latin typeface="Times-Roman" charset="0"/>
              </a:rPr>
              <a:t>s </a:t>
            </a:r>
            <a:endParaRPr lang="en-US"/>
          </a:p>
        </p:txBody>
      </p:sp>
      <p:sp>
        <p:nvSpPr>
          <p:cNvPr id="78903" name="Rectangle 55"/>
          <p:cNvSpPr>
            <a:spLocks noChangeArrowheads="1"/>
          </p:cNvSpPr>
          <p:nvPr/>
        </p:nvSpPr>
        <p:spPr bwMode="auto">
          <a:xfrm>
            <a:off x="1612900" y="2405063"/>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Times-Roman" charset="0"/>
              </a:rPr>
              <a:t>0 </a:t>
            </a:r>
            <a:endParaRPr lang="en-US"/>
          </a:p>
        </p:txBody>
      </p:sp>
      <p:sp>
        <p:nvSpPr>
          <p:cNvPr id="78904" name="Rectangle 56"/>
          <p:cNvSpPr>
            <a:spLocks noChangeArrowheads="1"/>
          </p:cNvSpPr>
          <p:nvPr/>
        </p:nvSpPr>
        <p:spPr bwMode="auto">
          <a:xfrm>
            <a:off x="1524000" y="2582863"/>
            <a:ext cx="225425" cy="288925"/>
          </a:xfrm>
          <a:prstGeom prst="rect">
            <a:avLst/>
          </a:prstGeom>
          <a:noFill/>
          <a:ln w="9525">
            <a:noFill/>
            <a:miter lim="800000"/>
            <a:headEnd/>
            <a:tailEnd/>
          </a:ln>
        </p:spPr>
        <p:txBody>
          <a:bodyPr wrap="none" lIns="0" tIns="0" rIns="0" bIns="0">
            <a:spAutoFit/>
          </a:bodyPr>
          <a:lstStyle/>
          <a:p>
            <a:pPr eaLnBrk="0" hangingPunct="0"/>
            <a:r>
              <a:rPr lang="en-US" sz="1600" i="1">
                <a:solidFill>
                  <a:srgbClr val="000000"/>
                </a:solidFill>
                <a:latin typeface="Times-Roman" charset="0"/>
              </a:rPr>
              <a:t>s </a:t>
            </a:r>
            <a:endParaRPr lang="en-US"/>
          </a:p>
        </p:txBody>
      </p:sp>
      <p:sp>
        <p:nvSpPr>
          <p:cNvPr id="78905" name="Rectangle 57"/>
          <p:cNvSpPr>
            <a:spLocks noChangeArrowheads="1"/>
          </p:cNvSpPr>
          <p:nvPr/>
        </p:nvSpPr>
        <p:spPr bwMode="auto">
          <a:xfrm>
            <a:off x="1612900" y="2687638"/>
            <a:ext cx="190500" cy="228600"/>
          </a:xfrm>
          <a:prstGeom prst="rect">
            <a:avLst/>
          </a:prstGeom>
          <a:noFill/>
          <a:ln w="9525">
            <a:noFill/>
            <a:miter lim="800000"/>
            <a:headEnd/>
            <a:tailEnd/>
          </a:ln>
        </p:spPr>
        <p:txBody>
          <a:bodyPr wrap="none" lIns="0" tIns="0" rIns="0" bIns="0">
            <a:spAutoFit/>
          </a:bodyPr>
          <a:lstStyle/>
          <a:p>
            <a:pPr eaLnBrk="0" hangingPunct="0"/>
            <a:r>
              <a:rPr lang="en-US" sz="1300">
                <a:solidFill>
                  <a:srgbClr val="000000"/>
                </a:solidFill>
                <a:latin typeface="Times-Roman" charset="0"/>
              </a:rPr>
              <a:t>1 </a:t>
            </a:r>
            <a:endParaRPr lang="en-US"/>
          </a:p>
        </p:txBody>
      </p:sp>
      <p:sp>
        <p:nvSpPr>
          <p:cNvPr id="78906" name="Rectangle 58"/>
          <p:cNvSpPr>
            <a:spLocks noChangeArrowheads="1"/>
          </p:cNvSpPr>
          <p:nvPr/>
        </p:nvSpPr>
        <p:spPr bwMode="auto">
          <a:xfrm>
            <a:off x="1568450" y="3254375"/>
            <a:ext cx="249238" cy="290513"/>
          </a:xfrm>
          <a:prstGeom prst="rect">
            <a:avLst/>
          </a:prstGeom>
          <a:noFill/>
          <a:ln w="9525">
            <a:noFill/>
            <a:miter lim="800000"/>
            <a:headEnd/>
            <a:tailEnd/>
          </a:ln>
        </p:spPr>
        <p:txBody>
          <a:bodyPr wrap="none" lIns="0" tIns="0" rIns="0" bIns="0">
            <a:spAutoFit/>
          </a:bodyPr>
          <a:lstStyle/>
          <a:p>
            <a:pPr eaLnBrk="0" hangingPunct="0"/>
            <a:r>
              <a:rPr lang="en-US" sz="1600">
                <a:solidFill>
                  <a:srgbClr val="000000"/>
                </a:solidFill>
                <a:latin typeface="Times-Roman" charset="0"/>
              </a:rPr>
              <a:t>1 </a:t>
            </a:r>
            <a:endParaRPr lang="en-US"/>
          </a:p>
        </p:txBody>
      </p:sp>
      <p:sp>
        <p:nvSpPr>
          <p:cNvPr id="78907" name="AutoShape 59"/>
          <p:cNvSpPr>
            <a:spLocks noChangeArrowheads="1"/>
          </p:cNvSpPr>
          <p:nvPr/>
        </p:nvSpPr>
        <p:spPr bwMode="auto">
          <a:xfrm>
            <a:off x="4802188" y="1047750"/>
            <a:ext cx="628650" cy="527050"/>
          </a:xfrm>
          <a:prstGeom prst="flowChartDelay">
            <a:avLst/>
          </a:prstGeom>
          <a:solidFill>
            <a:schemeClr val="bg1"/>
          </a:solidFill>
          <a:ln w="28575">
            <a:solidFill>
              <a:schemeClr val="tx1"/>
            </a:solidFill>
            <a:miter lim="800000"/>
            <a:headEnd/>
            <a:tailEnd/>
          </a:ln>
          <a:effectLst/>
        </p:spPr>
        <p:txBody>
          <a:bodyPr wrap="none" anchor="ctr"/>
          <a:lstStyle/>
          <a:p>
            <a:endParaRPr lang="en-US"/>
          </a:p>
        </p:txBody>
      </p:sp>
      <p:sp>
        <p:nvSpPr>
          <p:cNvPr id="78908" name="AutoShape 60"/>
          <p:cNvSpPr>
            <a:spLocks noChangeArrowheads="1"/>
          </p:cNvSpPr>
          <p:nvPr/>
        </p:nvSpPr>
        <p:spPr bwMode="auto">
          <a:xfrm>
            <a:off x="4811713" y="2014538"/>
            <a:ext cx="628650" cy="527050"/>
          </a:xfrm>
          <a:prstGeom prst="flowChartDelay">
            <a:avLst/>
          </a:prstGeom>
          <a:solidFill>
            <a:schemeClr val="bg1"/>
          </a:solidFill>
          <a:ln w="28575">
            <a:solidFill>
              <a:schemeClr val="tx1"/>
            </a:solidFill>
            <a:miter lim="800000"/>
            <a:headEnd/>
            <a:tailEnd/>
          </a:ln>
          <a:effectLst/>
        </p:spPr>
        <p:txBody>
          <a:bodyPr wrap="none" anchor="ctr"/>
          <a:lstStyle/>
          <a:p>
            <a:endParaRPr lang="en-US"/>
          </a:p>
        </p:txBody>
      </p:sp>
      <p:sp>
        <p:nvSpPr>
          <p:cNvPr id="78909" name="AutoShape 61"/>
          <p:cNvSpPr>
            <a:spLocks noChangeArrowheads="1"/>
          </p:cNvSpPr>
          <p:nvPr/>
        </p:nvSpPr>
        <p:spPr bwMode="auto">
          <a:xfrm>
            <a:off x="4802188" y="2994025"/>
            <a:ext cx="628650" cy="527050"/>
          </a:xfrm>
          <a:prstGeom prst="flowChartDelay">
            <a:avLst/>
          </a:prstGeom>
          <a:solidFill>
            <a:schemeClr val="bg1"/>
          </a:solidFill>
          <a:ln w="28575">
            <a:solidFill>
              <a:schemeClr val="tx1"/>
            </a:solidFill>
            <a:miter lim="800000"/>
            <a:headEnd/>
            <a:tailEnd/>
          </a:ln>
          <a:effectLst/>
        </p:spPr>
        <p:txBody>
          <a:bodyPr wrap="none" anchor="ctr"/>
          <a:lstStyle/>
          <a:p>
            <a:endParaRPr lang="en-US"/>
          </a:p>
        </p:txBody>
      </p:sp>
      <p:sp>
        <p:nvSpPr>
          <p:cNvPr id="78910" name="AutoShape 62"/>
          <p:cNvSpPr>
            <a:spLocks noChangeArrowheads="1"/>
          </p:cNvSpPr>
          <p:nvPr/>
        </p:nvSpPr>
        <p:spPr bwMode="auto">
          <a:xfrm>
            <a:off x="4814888" y="3956050"/>
            <a:ext cx="628650" cy="527050"/>
          </a:xfrm>
          <a:prstGeom prst="flowChartDelay">
            <a:avLst/>
          </a:prstGeom>
          <a:solidFill>
            <a:schemeClr val="bg1"/>
          </a:solidFill>
          <a:ln w="28575">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762000" y="381000"/>
            <a:ext cx="7772400" cy="1143000"/>
          </a:xfrm>
          <a:prstGeom prst="rect">
            <a:avLst/>
          </a:prstGeom>
          <a:noFill/>
          <a:ln w="9525">
            <a:noFill/>
            <a:miter lim="800000"/>
            <a:headEnd/>
            <a:tailEnd/>
          </a:ln>
          <a:effectLst/>
        </p:spPr>
        <p:txBody>
          <a:bodyPr anchor="b"/>
          <a:lstStyle/>
          <a:p>
            <a:pPr algn="ctr"/>
            <a:r>
              <a:rPr lang="en-GB" sz="3600" b="1">
                <a:solidFill>
                  <a:schemeClr val="tx2"/>
                </a:solidFill>
              </a:rPr>
              <a:t>Multiplexer</a:t>
            </a:r>
            <a:endParaRPr lang="en-GB" sz="4000">
              <a:solidFill>
                <a:schemeClr val="tx2"/>
              </a:solidFill>
            </a:endParaRPr>
          </a:p>
        </p:txBody>
      </p:sp>
      <p:sp>
        <p:nvSpPr>
          <p:cNvPr id="49155" name="Rectangle 3"/>
          <p:cNvSpPr>
            <a:spLocks noChangeArrowheads="1"/>
          </p:cNvSpPr>
          <p:nvPr/>
        </p:nvSpPr>
        <p:spPr bwMode="auto">
          <a:xfrm>
            <a:off x="457200" y="1981200"/>
            <a:ext cx="8458200" cy="4038600"/>
          </a:xfrm>
          <a:prstGeom prst="rect">
            <a:avLst/>
          </a:prstGeom>
          <a:noFill/>
          <a:ln w="9525">
            <a:noFill/>
            <a:miter lim="800000"/>
            <a:headEnd/>
            <a:tailEnd/>
          </a:ln>
          <a:effectLst/>
        </p:spPr>
        <p:txBody>
          <a:bodyPr/>
          <a:lstStyle/>
          <a:p>
            <a:pPr marL="342900" indent="-342900">
              <a:lnSpc>
                <a:spcPct val="90000"/>
              </a:lnSpc>
              <a:spcBef>
                <a:spcPct val="20000"/>
              </a:spcBef>
              <a:buSzPct val="120000"/>
              <a:buFont typeface="Wingdings" pitchFamily="2" charset="2"/>
              <a:buChar char="§"/>
            </a:pPr>
            <a:r>
              <a:rPr lang="en-GB"/>
              <a:t>Output of multiplexer is</a:t>
            </a:r>
          </a:p>
          <a:p>
            <a:pPr marL="342900" indent="-342900">
              <a:lnSpc>
                <a:spcPct val="90000"/>
              </a:lnSpc>
              <a:spcBef>
                <a:spcPct val="20000"/>
              </a:spcBef>
            </a:pPr>
            <a:r>
              <a:rPr lang="en-GB" sz="2200"/>
              <a:t>	    “sum of the (product of </a:t>
            </a:r>
            <a:r>
              <a:rPr lang="en-GB" sz="2200" i="1"/>
              <a:t>data lines</a:t>
            </a:r>
            <a:r>
              <a:rPr lang="en-GB" sz="2200"/>
              <a:t> and </a:t>
            </a:r>
            <a:r>
              <a:rPr lang="en-GB" sz="2200" i="1"/>
              <a:t>selection lines</a:t>
            </a:r>
            <a:r>
              <a:rPr lang="en-GB" sz="2200"/>
              <a:t>)”</a:t>
            </a:r>
          </a:p>
          <a:p>
            <a:pPr marL="342900" indent="-342900">
              <a:lnSpc>
                <a:spcPct val="90000"/>
              </a:lnSpc>
              <a:spcBef>
                <a:spcPct val="20000"/>
              </a:spcBef>
            </a:pPr>
            <a:endParaRPr lang="en-GB"/>
          </a:p>
          <a:p>
            <a:pPr marL="342900" indent="-342900">
              <a:lnSpc>
                <a:spcPct val="90000"/>
              </a:lnSpc>
              <a:spcBef>
                <a:spcPct val="50000"/>
              </a:spcBef>
              <a:buSzPct val="120000"/>
              <a:buFont typeface="Wingdings" pitchFamily="2" charset="2"/>
              <a:buChar char="§"/>
            </a:pPr>
            <a:r>
              <a:rPr lang="en-GB"/>
              <a:t>Example: the output of a 4-to-1 multiplexer is:</a:t>
            </a:r>
          </a:p>
          <a:p>
            <a:pPr marL="342900" indent="-342900">
              <a:lnSpc>
                <a:spcPct val="90000"/>
              </a:lnSpc>
              <a:spcBef>
                <a:spcPct val="20000"/>
              </a:spcBef>
            </a:pPr>
            <a:r>
              <a:rPr lang="en-GB"/>
              <a:t>	    Y = I</a:t>
            </a:r>
            <a:r>
              <a:rPr lang="en-GB" baseline="-25000"/>
              <a:t>0</a:t>
            </a:r>
            <a:r>
              <a:rPr lang="en-GB"/>
              <a:t>.(S</a:t>
            </a:r>
            <a:r>
              <a:rPr lang="en-GB" baseline="-25000"/>
              <a:t>1</a:t>
            </a:r>
            <a:r>
              <a:rPr lang="en-GB"/>
              <a:t>’.S</a:t>
            </a:r>
            <a:r>
              <a:rPr lang="en-GB" baseline="-25000"/>
              <a:t>0</a:t>
            </a:r>
            <a:r>
              <a:rPr lang="en-GB"/>
              <a:t>') + I</a:t>
            </a:r>
            <a:r>
              <a:rPr lang="en-GB" baseline="-25000"/>
              <a:t>1</a:t>
            </a:r>
            <a:r>
              <a:rPr lang="en-GB"/>
              <a:t>.(S</a:t>
            </a:r>
            <a:r>
              <a:rPr lang="en-GB" baseline="-25000"/>
              <a:t>1</a:t>
            </a:r>
            <a:r>
              <a:rPr lang="en-GB"/>
              <a:t>’.S</a:t>
            </a:r>
            <a:r>
              <a:rPr lang="en-GB" baseline="-25000"/>
              <a:t>0</a:t>
            </a:r>
            <a:r>
              <a:rPr lang="en-GB"/>
              <a:t>) + I</a:t>
            </a:r>
            <a:r>
              <a:rPr lang="en-GB" baseline="-25000"/>
              <a:t>2</a:t>
            </a:r>
            <a:r>
              <a:rPr lang="en-GB"/>
              <a:t>.(S</a:t>
            </a:r>
            <a:r>
              <a:rPr lang="en-GB" baseline="-25000"/>
              <a:t>1</a:t>
            </a:r>
            <a:r>
              <a:rPr lang="en-GB"/>
              <a:t>.S</a:t>
            </a:r>
            <a:r>
              <a:rPr lang="en-GB" baseline="-25000"/>
              <a:t>0</a:t>
            </a:r>
            <a:r>
              <a:rPr lang="en-GB"/>
              <a:t>') + I</a:t>
            </a:r>
            <a:r>
              <a:rPr lang="en-GB" baseline="-25000"/>
              <a:t>3</a:t>
            </a:r>
            <a:r>
              <a:rPr lang="en-GB"/>
              <a:t>.(S</a:t>
            </a:r>
            <a:r>
              <a:rPr lang="en-GB" baseline="-25000"/>
              <a:t>1</a:t>
            </a:r>
            <a:r>
              <a:rPr lang="en-GB"/>
              <a:t>.S</a:t>
            </a:r>
            <a:r>
              <a:rPr lang="en-GB" baseline="-25000"/>
              <a:t>0</a:t>
            </a:r>
            <a:r>
              <a:rPr lang="en-GB"/>
              <a:t>)</a:t>
            </a:r>
          </a:p>
          <a:p>
            <a:pPr marL="342900" indent="-342900">
              <a:lnSpc>
                <a:spcPct val="90000"/>
              </a:lnSpc>
              <a:spcBef>
                <a:spcPct val="20000"/>
              </a:spcBef>
            </a:pPr>
            <a:endParaRPr lang="en-GB"/>
          </a:p>
          <a:p>
            <a:pPr marL="342900" indent="-342900">
              <a:lnSpc>
                <a:spcPct val="90000"/>
              </a:lnSpc>
              <a:spcBef>
                <a:spcPct val="50000"/>
              </a:spcBef>
              <a:buSzPct val="120000"/>
              <a:buFont typeface="Wingdings" pitchFamily="2" charset="2"/>
              <a:buChar char="§"/>
            </a:pPr>
            <a:r>
              <a:rPr lang="en-GB"/>
              <a:t>A 2</a:t>
            </a:r>
            <a:r>
              <a:rPr lang="en-GB" i="1" baseline="50000"/>
              <a:t>n</a:t>
            </a:r>
            <a:r>
              <a:rPr lang="en-GB"/>
              <a:t>-to-1-line multiplexer, or simply 2</a:t>
            </a:r>
            <a:r>
              <a:rPr lang="en-GB" i="1" baseline="50000"/>
              <a:t>n</a:t>
            </a:r>
            <a:r>
              <a:rPr lang="en-GB"/>
              <a:t>:1 MUX, is made from an </a:t>
            </a:r>
            <a:r>
              <a:rPr lang="en-GB" i="1"/>
              <a:t>n</a:t>
            </a:r>
            <a:r>
              <a:rPr lang="en-GB"/>
              <a:t>: 2</a:t>
            </a:r>
            <a:r>
              <a:rPr lang="en-GB" i="1" baseline="50000"/>
              <a:t>n</a:t>
            </a:r>
            <a:r>
              <a:rPr lang="en-GB"/>
              <a:t> decoder by adding to it 2</a:t>
            </a:r>
            <a:r>
              <a:rPr lang="en-GB" i="1" baseline="50000"/>
              <a:t>n</a:t>
            </a:r>
            <a:r>
              <a:rPr lang="en-GB"/>
              <a:t> input lines, one to each AND gate.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990600" y="152400"/>
            <a:ext cx="7772400" cy="1143000"/>
          </a:xfrm>
          <a:prstGeom prst="rect">
            <a:avLst/>
          </a:prstGeom>
          <a:noFill/>
          <a:ln w="9525">
            <a:noFill/>
            <a:miter lim="800000"/>
            <a:headEnd/>
            <a:tailEnd/>
          </a:ln>
          <a:effectLst/>
        </p:spPr>
        <p:txBody>
          <a:bodyPr anchor="b"/>
          <a:lstStyle/>
          <a:p>
            <a:r>
              <a:rPr lang="en-GB" sz="3600" b="1">
                <a:solidFill>
                  <a:schemeClr val="tx2"/>
                </a:solidFill>
              </a:rPr>
              <a:t>                     Multiplexer</a:t>
            </a:r>
            <a:endParaRPr lang="en-GB" sz="4000">
              <a:solidFill>
                <a:schemeClr val="tx2"/>
              </a:solidFill>
            </a:endParaRPr>
          </a:p>
        </p:txBody>
      </p:sp>
      <p:grpSp>
        <p:nvGrpSpPr>
          <p:cNvPr id="2" name="Group 3"/>
          <p:cNvGrpSpPr>
            <a:grpSpLocks/>
          </p:cNvGrpSpPr>
          <p:nvPr/>
        </p:nvGrpSpPr>
        <p:grpSpPr bwMode="auto">
          <a:xfrm>
            <a:off x="3352800" y="1752600"/>
            <a:ext cx="3505200" cy="3689350"/>
            <a:chOff x="3360" y="816"/>
            <a:chExt cx="2208" cy="2324"/>
          </a:xfrm>
        </p:grpSpPr>
        <p:grpSp>
          <p:nvGrpSpPr>
            <p:cNvPr id="3" name="Group 4"/>
            <p:cNvGrpSpPr>
              <a:grpSpLocks/>
            </p:cNvGrpSpPr>
            <p:nvPr/>
          </p:nvGrpSpPr>
          <p:grpSpPr bwMode="auto">
            <a:xfrm flipV="1">
              <a:off x="3936" y="2352"/>
              <a:ext cx="176" cy="180"/>
              <a:chOff x="3096" y="3240"/>
              <a:chExt cx="792" cy="792"/>
            </a:xfrm>
          </p:grpSpPr>
          <p:sp>
            <p:nvSpPr>
              <p:cNvPr id="50181" name="AutoShape 5"/>
              <p:cNvSpPr>
                <a:spLocks noChangeArrowheads="1"/>
              </p:cNvSpPr>
              <p:nvPr/>
            </p:nvSpPr>
            <p:spPr bwMode="auto">
              <a:xfrm>
                <a:off x="3096" y="3240"/>
                <a:ext cx="792" cy="648"/>
              </a:xfrm>
              <a:prstGeom prst="flowChartMerge">
                <a:avLst/>
              </a:prstGeom>
              <a:noFill/>
              <a:ln w="15875">
                <a:solidFill>
                  <a:srgbClr val="000000"/>
                </a:solidFill>
                <a:miter lim="800000"/>
                <a:headEnd/>
                <a:tailEnd/>
              </a:ln>
            </p:spPr>
            <p:txBody>
              <a:bodyPr/>
              <a:lstStyle/>
              <a:p>
                <a:endParaRPr lang="en-US"/>
              </a:p>
            </p:txBody>
          </p:sp>
          <p:sp>
            <p:nvSpPr>
              <p:cNvPr id="50182" name="Oval 6"/>
              <p:cNvSpPr>
                <a:spLocks noChangeArrowheads="1"/>
              </p:cNvSpPr>
              <p:nvPr/>
            </p:nvSpPr>
            <p:spPr bwMode="auto">
              <a:xfrm>
                <a:off x="3438" y="3888"/>
                <a:ext cx="144" cy="144"/>
              </a:xfrm>
              <a:prstGeom prst="ellipse">
                <a:avLst/>
              </a:prstGeom>
              <a:noFill/>
              <a:ln w="15875">
                <a:solidFill>
                  <a:srgbClr val="000000"/>
                </a:solidFill>
                <a:round/>
                <a:headEnd/>
                <a:tailEnd/>
              </a:ln>
            </p:spPr>
            <p:txBody>
              <a:bodyPr/>
              <a:lstStyle/>
              <a:p>
                <a:endParaRPr lang="en-US"/>
              </a:p>
            </p:txBody>
          </p:sp>
        </p:grpSp>
        <p:sp>
          <p:nvSpPr>
            <p:cNvPr id="50183" name="Oval 7"/>
            <p:cNvSpPr>
              <a:spLocks noChangeArrowheads="1"/>
            </p:cNvSpPr>
            <p:nvPr/>
          </p:nvSpPr>
          <p:spPr bwMode="auto">
            <a:xfrm>
              <a:off x="4156" y="2044"/>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184" name="Oval 8"/>
            <p:cNvSpPr>
              <a:spLocks noChangeArrowheads="1"/>
            </p:cNvSpPr>
            <p:nvPr/>
          </p:nvSpPr>
          <p:spPr bwMode="auto">
            <a:xfrm>
              <a:off x="3720" y="129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185" name="Oval 9"/>
            <p:cNvSpPr>
              <a:spLocks noChangeArrowheads="1"/>
            </p:cNvSpPr>
            <p:nvPr/>
          </p:nvSpPr>
          <p:spPr bwMode="auto">
            <a:xfrm>
              <a:off x="3864" y="2660"/>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186" name="Line 10"/>
            <p:cNvSpPr>
              <a:spLocks noChangeShapeType="1"/>
            </p:cNvSpPr>
            <p:nvPr/>
          </p:nvSpPr>
          <p:spPr bwMode="auto">
            <a:xfrm>
              <a:off x="4032" y="1056"/>
              <a:ext cx="288" cy="0"/>
            </a:xfrm>
            <a:prstGeom prst="line">
              <a:avLst/>
            </a:prstGeom>
            <a:noFill/>
            <a:ln w="15875">
              <a:solidFill>
                <a:srgbClr val="000000"/>
              </a:solidFill>
              <a:round/>
              <a:headEnd/>
              <a:tailEnd/>
            </a:ln>
          </p:spPr>
          <p:txBody>
            <a:bodyPr/>
            <a:lstStyle/>
            <a:p>
              <a:endParaRPr lang="en-US"/>
            </a:p>
          </p:txBody>
        </p:sp>
        <p:sp>
          <p:nvSpPr>
            <p:cNvPr id="50187" name="Oval 11"/>
            <p:cNvSpPr>
              <a:spLocks noChangeArrowheads="1"/>
            </p:cNvSpPr>
            <p:nvPr/>
          </p:nvSpPr>
          <p:spPr bwMode="auto">
            <a:xfrm>
              <a:off x="4152" y="265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188" name="AutoShape 12"/>
            <p:cNvSpPr>
              <a:spLocks noChangeArrowheads="1"/>
            </p:cNvSpPr>
            <p:nvPr/>
          </p:nvSpPr>
          <p:spPr bwMode="auto">
            <a:xfrm>
              <a:off x="4320" y="1872"/>
              <a:ext cx="288" cy="240"/>
            </a:xfrm>
            <a:prstGeom prst="flowChartDelay">
              <a:avLst/>
            </a:prstGeom>
            <a:noFill/>
            <a:ln w="15875">
              <a:solidFill>
                <a:srgbClr val="000000"/>
              </a:solidFill>
              <a:miter lim="800000"/>
              <a:headEnd/>
              <a:tailEnd/>
            </a:ln>
          </p:spPr>
          <p:txBody>
            <a:bodyPr/>
            <a:lstStyle/>
            <a:p>
              <a:endParaRPr lang="en-US"/>
            </a:p>
          </p:txBody>
        </p:sp>
        <p:sp>
          <p:nvSpPr>
            <p:cNvPr id="50189" name="Line 13"/>
            <p:cNvSpPr>
              <a:spLocks noChangeShapeType="1"/>
            </p:cNvSpPr>
            <p:nvPr/>
          </p:nvSpPr>
          <p:spPr bwMode="auto">
            <a:xfrm>
              <a:off x="3552" y="912"/>
              <a:ext cx="768" cy="0"/>
            </a:xfrm>
            <a:prstGeom prst="line">
              <a:avLst/>
            </a:prstGeom>
            <a:noFill/>
            <a:ln w="15875">
              <a:solidFill>
                <a:srgbClr val="0000FF"/>
              </a:solidFill>
              <a:round/>
              <a:headEnd/>
              <a:tailEnd/>
            </a:ln>
          </p:spPr>
          <p:txBody>
            <a:bodyPr/>
            <a:lstStyle/>
            <a:p>
              <a:endParaRPr lang="en-US"/>
            </a:p>
          </p:txBody>
        </p:sp>
        <p:sp>
          <p:nvSpPr>
            <p:cNvPr id="50190" name="Line 14"/>
            <p:cNvSpPr>
              <a:spLocks noChangeShapeType="1"/>
            </p:cNvSpPr>
            <p:nvPr/>
          </p:nvSpPr>
          <p:spPr bwMode="auto">
            <a:xfrm>
              <a:off x="4800" y="980"/>
              <a:ext cx="0" cy="432"/>
            </a:xfrm>
            <a:prstGeom prst="line">
              <a:avLst/>
            </a:prstGeom>
            <a:noFill/>
            <a:ln w="15875">
              <a:solidFill>
                <a:srgbClr val="000000"/>
              </a:solidFill>
              <a:round/>
              <a:headEnd/>
              <a:tailEnd/>
            </a:ln>
          </p:spPr>
          <p:txBody>
            <a:bodyPr/>
            <a:lstStyle/>
            <a:p>
              <a:endParaRPr lang="en-US"/>
            </a:p>
          </p:txBody>
        </p:sp>
        <p:sp>
          <p:nvSpPr>
            <p:cNvPr id="50191" name="Line 15"/>
            <p:cNvSpPr>
              <a:spLocks noChangeShapeType="1"/>
            </p:cNvSpPr>
            <p:nvPr/>
          </p:nvSpPr>
          <p:spPr bwMode="auto">
            <a:xfrm>
              <a:off x="4752" y="1316"/>
              <a:ext cx="0" cy="144"/>
            </a:xfrm>
            <a:prstGeom prst="line">
              <a:avLst/>
            </a:prstGeom>
            <a:noFill/>
            <a:ln w="15875">
              <a:solidFill>
                <a:srgbClr val="000000"/>
              </a:solidFill>
              <a:round/>
              <a:headEnd/>
              <a:tailEnd/>
            </a:ln>
          </p:spPr>
          <p:txBody>
            <a:bodyPr/>
            <a:lstStyle/>
            <a:p>
              <a:endParaRPr lang="en-US"/>
            </a:p>
          </p:txBody>
        </p:sp>
        <p:sp>
          <p:nvSpPr>
            <p:cNvPr id="50192" name="Line 16"/>
            <p:cNvSpPr>
              <a:spLocks noChangeShapeType="1"/>
            </p:cNvSpPr>
            <p:nvPr/>
          </p:nvSpPr>
          <p:spPr bwMode="auto">
            <a:xfrm flipH="1">
              <a:off x="3888" y="1648"/>
              <a:ext cx="1" cy="1280"/>
            </a:xfrm>
            <a:prstGeom prst="line">
              <a:avLst/>
            </a:prstGeom>
            <a:noFill/>
            <a:ln w="15875">
              <a:solidFill>
                <a:srgbClr val="000000"/>
              </a:solidFill>
              <a:round/>
              <a:headEnd/>
              <a:tailEnd/>
            </a:ln>
          </p:spPr>
          <p:txBody>
            <a:bodyPr/>
            <a:lstStyle/>
            <a:p>
              <a:endParaRPr lang="en-US"/>
            </a:p>
          </p:txBody>
        </p:sp>
        <p:sp>
          <p:nvSpPr>
            <p:cNvPr id="50193" name="AutoShape 17"/>
            <p:cNvSpPr>
              <a:spLocks noChangeArrowheads="1"/>
            </p:cNvSpPr>
            <p:nvPr/>
          </p:nvSpPr>
          <p:spPr bwMode="auto">
            <a:xfrm>
              <a:off x="4320" y="864"/>
              <a:ext cx="288" cy="240"/>
            </a:xfrm>
            <a:prstGeom prst="flowChartDelay">
              <a:avLst/>
            </a:prstGeom>
            <a:noFill/>
            <a:ln w="15875">
              <a:solidFill>
                <a:srgbClr val="000000"/>
              </a:solidFill>
              <a:miter lim="800000"/>
              <a:headEnd/>
              <a:tailEnd/>
            </a:ln>
          </p:spPr>
          <p:txBody>
            <a:bodyPr/>
            <a:lstStyle/>
            <a:p>
              <a:endParaRPr lang="en-US"/>
            </a:p>
          </p:txBody>
        </p:sp>
        <p:sp>
          <p:nvSpPr>
            <p:cNvPr id="50194" name="AutoShape 18"/>
            <p:cNvSpPr>
              <a:spLocks noChangeArrowheads="1"/>
            </p:cNvSpPr>
            <p:nvPr/>
          </p:nvSpPr>
          <p:spPr bwMode="auto">
            <a:xfrm>
              <a:off x="4320" y="1200"/>
              <a:ext cx="288" cy="240"/>
            </a:xfrm>
            <a:prstGeom prst="flowChartDelay">
              <a:avLst/>
            </a:prstGeom>
            <a:noFill/>
            <a:ln w="15875">
              <a:solidFill>
                <a:srgbClr val="000000"/>
              </a:solidFill>
              <a:miter lim="800000"/>
              <a:headEnd/>
              <a:tailEnd/>
            </a:ln>
          </p:spPr>
          <p:txBody>
            <a:bodyPr/>
            <a:lstStyle/>
            <a:p>
              <a:endParaRPr lang="en-US"/>
            </a:p>
          </p:txBody>
        </p:sp>
        <p:sp>
          <p:nvSpPr>
            <p:cNvPr id="50195" name="AutoShape 19"/>
            <p:cNvSpPr>
              <a:spLocks noChangeArrowheads="1"/>
            </p:cNvSpPr>
            <p:nvPr/>
          </p:nvSpPr>
          <p:spPr bwMode="auto">
            <a:xfrm>
              <a:off x="4320" y="1536"/>
              <a:ext cx="288" cy="240"/>
            </a:xfrm>
            <a:prstGeom prst="flowChartDelay">
              <a:avLst/>
            </a:prstGeom>
            <a:noFill/>
            <a:ln w="15875">
              <a:solidFill>
                <a:srgbClr val="000000"/>
              </a:solidFill>
              <a:miter lim="800000"/>
              <a:headEnd/>
              <a:tailEnd/>
            </a:ln>
          </p:spPr>
          <p:txBody>
            <a:bodyPr/>
            <a:lstStyle/>
            <a:p>
              <a:endParaRPr lang="en-US"/>
            </a:p>
          </p:txBody>
        </p:sp>
        <p:sp>
          <p:nvSpPr>
            <p:cNvPr id="50196" name="Line 20"/>
            <p:cNvSpPr>
              <a:spLocks noChangeShapeType="1"/>
            </p:cNvSpPr>
            <p:nvPr/>
          </p:nvSpPr>
          <p:spPr bwMode="auto">
            <a:xfrm>
              <a:off x="4032" y="1056"/>
              <a:ext cx="0" cy="1296"/>
            </a:xfrm>
            <a:prstGeom prst="line">
              <a:avLst/>
            </a:prstGeom>
            <a:noFill/>
            <a:ln w="15875">
              <a:solidFill>
                <a:srgbClr val="000000"/>
              </a:solidFill>
              <a:round/>
              <a:headEnd/>
              <a:tailEnd/>
            </a:ln>
          </p:spPr>
          <p:txBody>
            <a:bodyPr/>
            <a:lstStyle/>
            <a:p>
              <a:endParaRPr lang="en-US"/>
            </a:p>
          </p:txBody>
        </p:sp>
        <p:sp>
          <p:nvSpPr>
            <p:cNvPr id="50197" name="Line 21"/>
            <p:cNvSpPr>
              <a:spLocks noChangeShapeType="1"/>
            </p:cNvSpPr>
            <p:nvPr/>
          </p:nvSpPr>
          <p:spPr bwMode="auto">
            <a:xfrm>
              <a:off x="3744" y="960"/>
              <a:ext cx="0" cy="1389"/>
            </a:xfrm>
            <a:prstGeom prst="line">
              <a:avLst/>
            </a:prstGeom>
            <a:noFill/>
            <a:ln w="15875">
              <a:solidFill>
                <a:srgbClr val="000000"/>
              </a:solidFill>
              <a:round/>
              <a:headEnd/>
              <a:tailEnd/>
            </a:ln>
          </p:spPr>
          <p:txBody>
            <a:bodyPr/>
            <a:lstStyle/>
            <a:p>
              <a:endParaRPr lang="en-US"/>
            </a:p>
          </p:txBody>
        </p:sp>
        <p:sp>
          <p:nvSpPr>
            <p:cNvPr id="50198" name="Line 22"/>
            <p:cNvSpPr>
              <a:spLocks noChangeShapeType="1"/>
            </p:cNvSpPr>
            <p:nvPr/>
          </p:nvSpPr>
          <p:spPr bwMode="auto">
            <a:xfrm>
              <a:off x="4176" y="2064"/>
              <a:ext cx="144" cy="0"/>
            </a:xfrm>
            <a:prstGeom prst="line">
              <a:avLst/>
            </a:prstGeom>
            <a:noFill/>
            <a:ln w="15875">
              <a:solidFill>
                <a:srgbClr val="000000"/>
              </a:solidFill>
              <a:round/>
              <a:headEnd/>
              <a:tailEnd/>
            </a:ln>
          </p:spPr>
          <p:txBody>
            <a:bodyPr/>
            <a:lstStyle/>
            <a:p>
              <a:endParaRPr lang="en-US"/>
            </a:p>
          </p:txBody>
        </p:sp>
        <p:sp>
          <p:nvSpPr>
            <p:cNvPr id="50199" name="Line 23"/>
            <p:cNvSpPr>
              <a:spLocks noChangeShapeType="1"/>
            </p:cNvSpPr>
            <p:nvPr/>
          </p:nvSpPr>
          <p:spPr bwMode="auto">
            <a:xfrm flipV="1">
              <a:off x="4032" y="1728"/>
              <a:ext cx="288" cy="0"/>
            </a:xfrm>
            <a:prstGeom prst="line">
              <a:avLst/>
            </a:prstGeom>
            <a:noFill/>
            <a:ln w="15875">
              <a:solidFill>
                <a:srgbClr val="000000"/>
              </a:solidFill>
              <a:round/>
              <a:headEnd/>
              <a:tailEnd/>
            </a:ln>
          </p:spPr>
          <p:txBody>
            <a:bodyPr/>
            <a:lstStyle/>
            <a:p>
              <a:endParaRPr lang="en-US"/>
            </a:p>
          </p:txBody>
        </p:sp>
        <p:sp>
          <p:nvSpPr>
            <p:cNvPr id="50200" name="Line 24"/>
            <p:cNvSpPr>
              <a:spLocks noChangeShapeType="1"/>
            </p:cNvSpPr>
            <p:nvPr/>
          </p:nvSpPr>
          <p:spPr bwMode="auto">
            <a:xfrm>
              <a:off x="4752" y="1460"/>
              <a:ext cx="144" cy="0"/>
            </a:xfrm>
            <a:prstGeom prst="line">
              <a:avLst/>
            </a:prstGeom>
            <a:noFill/>
            <a:ln w="15875">
              <a:solidFill>
                <a:srgbClr val="000000"/>
              </a:solidFill>
              <a:round/>
              <a:headEnd/>
              <a:tailEnd/>
            </a:ln>
          </p:spPr>
          <p:txBody>
            <a:bodyPr/>
            <a:lstStyle/>
            <a:p>
              <a:endParaRPr lang="en-US"/>
            </a:p>
          </p:txBody>
        </p:sp>
        <p:sp>
          <p:nvSpPr>
            <p:cNvPr id="50201" name="Line 25"/>
            <p:cNvSpPr>
              <a:spLocks noChangeShapeType="1"/>
            </p:cNvSpPr>
            <p:nvPr/>
          </p:nvSpPr>
          <p:spPr bwMode="auto">
            <a:xfrm flipV="1">
              <a:off x="5182" y="1473"/>
              <a:ext cx="171" cy="0"/>
            </a:xfrm>
            <a:prstGeom prst="line">
              <a:avLst/>
            </a:prstGeom>
            <a:noFill/>
            <a:ln w="15875">
              <a:solidFill>
                <a:srgbClr val="000000"/>
              </a:solidFill>
              <a:round/>
              <a:headEnd/>
              <a:tailEnd/>
            </a:ln>
          </p:spPr>
          <p:txBody>
            <a:bodyPr/>
            <a:lstStyle/>
            <a:p>
              <a:endParaRPr lang="en-US"/>
            </a:p>
          </p:txBody>
        </p:sp>
        <p:sp>
          <p:nvSpPr>
            <p:cNvPr id="50202" name="Line 26"/>
            <p:cNvSpPr>
              <a:spLocks noChangeShapeType="1"/>
            </p:cNvSpPr>
            <p:nvPr/>
          </p:nvSpPr>
          <p:spPr bwMode="auto">
            <a:xfrm>
              <a:off x="3552" y="1248"/>
              <a:ext cx="768" cy="0"/>
            </a:xfrm>
            <a:prstGeom prst="line">
              <a:avLst/>
            </a:prstGeom>
            <a:noFill/>
            <a:ln w="15875">
              <a:solidFill>
                <a:srgbClr val="0000FF"/>
              </a:solidFill>
              <a:round/>
              <a:headEnd/>
              <a:tailEnd/>
            </a:ln>
          </p:spPr>
          <p:txBody>
            <a:bodyPr/>
            <a:lstStyle/>
            <a:p>
              <a:endParaRPr lang="en-US"/>
            </a:p>
          </p:txBody>
        </p:sp>
        <p:sp>
          <p:nvSpPr>
            <p:cNvPr id="50203" name="Line 27"/>
            <p:cNvSpPr>
              <a:spLocks noChangeShapeType="1"/>
            </p:cNvSpPr>
            <p:nvPr/>
          </p:nvSpPr>
          <p:spPr bwMode="auto">
            <a:xfrm>
              <a:off x="3750" y="970"/>
              <a:ext cx="576" cy="0"/>
            </a:xfrm>
            <a:prstGeom prst="line">
              <a:avLst/>
            </a:prstGeom>
            <a:noFill/>
            <a:ln w="15875">
              <a:solidFill>
                <a:srgbClr val="000000"/>
              </a:solidFill>
              <a:round/>
              <a:headEnd/>
              <a:tailEnd/>
            </a:ln>
          </p:spPr>
          <p:txBody>
            <a:bodyPr/>
            <a:lstStyle/>
            <a:p>
              <a:endParaRPr lang="en-US"/>
            </a:p>
          </p:txBody>
        </p:sp>
        <p:sp>
          <p:nvSpPr>
            <p:cNvPr id="50204" name="Line 28"/>
            <p:cNvSpPr>
              <a:spLocks noChangeShapeType="1"/>
            </p:cNvSpPr>
            <p:nvPr/>
          </p:nvSpPr>
          <p:spPr bwMode="auto">
            <a:xfrm>
              <a:off x="4608" y="980"/>
              <a:ext cx="192" cy="0"/>
            </a:xfrm>
            <a:prstGeom prst="line">
              <a:avLst/>
            </a:prstGeom>
            <a:noFill/>
            <a:ln w="15875">
              <a:solidFill>
                <a:srgbClr val="000000"/>
              </a:solidFill>
              <a:round/>
              <a:headEnd/>
              <a:tailEnd/>
            </a:ln>
          </p:spPr>
          <p:txBody>
            <a:bodyPr/>
            <a:lstStyle/>
            <a:p>
              <a:endParaRPr lang="en-US"/>
            </a:p>
          </p:txBody>
        </p:sp>
        <p:sp>
          <p:nvSpPr>
            <p:cNvPr id="50205" name="Line 29"/>
            <p:cNvSpPr>
              <a:spLocks noChangeShapeType="1"/>
            </p:cNvSpPr>
            <p:nvPr/>
          </p:nvSpPr>
          <p:spPr bwMode="auto">
            <a:xfrm>
              <a:off x="4608" y="1316"/>
              <a:ext cx="144" cy="0"/>
            </a:xfrm>
            <a:prstGeom prst="line">
              <a:avLst/>
            </a:prstGeom>
            <a:noFill/>
            <a:ln w="15875">
              <a:solidFill>
                <a:srgbClr val="000000"/>
              </a:solidFill>
              <a:round/>
              <a:headEnd/>
              <a:tailEnd/>
            </a:ln>
          </p:spPr>
          <p:txBody>
            <a:bodyPr/>
            <a:lstStyle/>
            <a:p>
              <a:endParaRPr lang="en-US"/>
            </a:p>
          </p:txBody>
        </p:sp>
        <p:sp>
          <p:nvSpPr>
            <p:cNvPr id="50206" name="Line 30"/>
            <p:cNvSpPr>
              <a:spLocks noChangeShapeType="1"/>
            </p:cNvSpPr>
            <p:nvPr/>
          </p:nvSpPr>
          <p:spPr bwMode="auto">
            <a:xfrm>
              <a:off x="4608" y="1652"/>
              <a:ext cx="144" cy="0"/>
            </a:xfrm>
            <a:prstGeom prst="line">
              <a:avLst/>
            </a:prstGeom>
            <a:noFill/>
            <a:ln w="15875">
              <a:solidFill>
                <a:srgbClr val="000000"/>
              </a:solidFill>
              <a:round/>
              <a:headEnd/>
              <a:tailEnd/>
            </a:ln>
          </p:spPr>
          <p:txBody>
            <a:bodyPr/>
            <a:lstStyle/>
            <a:p>
              <a:endParaRPr lang="en-US"/>
            </a:p>
          </p:txBody>
        </p:sp>
        <p:sp>
          <p:nvSpPr>
            <p:cNvPr id="50207" name="Line 31"/>
            <p:cNvSpPr>
              <a:spLocks noChangeShapeType="1"/>
            </p:cNvSpPr>
            <p:nvPr/>
          </p:nvSpPr>
          <p:spPr bwMode="auto">
            <a:xfrm>
              <a:off x="4608" y="1988"/>
              <a:ext cx="192" cy="0"/>
            </a:xfrm>
            <a:prstGeom prst="line">
              <a:avLst/>
            </a:prstGeom>
            <a:noFill/>
            <a:ln w="15875">
              <a:solidFill>
                <a:srgbClr val="000000"/>
              </a:solidFill>
              <a:round/>
              <a:headEnd/>
              <a:tailEnd/>
            </a:ln>
          </p:spPr>
          <p:txBody>
            <a:bodyPr/>
            <a:lstStyle/>
            <a:p>
              <a:endParaRPr lang="en-US"/>
            </a:p>
          </p:txBody>
        </p:sp>
        <p:sp>
          <p:nvSpPr>
            <p:cNvPr id="50208" name="Text Box 32"/>
            <p:cNvSpPr txBox="1">
              <a:spLocks noChangeArrowheads="1"/>
            </p:cNvSpPr>
            <p:nvPr/>
          </p:nvSpPr>
          <p:spPr bwMode="auto">
            <a:xfrm>
              <a:off x="3792" y="2928"/>
              <a:ext cx="288"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S</a:t>
              </a:r>
              <a:r>
                <a:rPr lang="en-GB" sz="1600" baseline="-25000">
                  <a:latin typeface="Arial" pitchFamily="34" charset="0"/>
                </a:rPr>
                <a:t>1</a:t>
              </a:r>
              <a:endParaRPr lang="en-GB" sz="1600">
                <a:latin typeface="Arial" pitchFamily="34" charset="0"/>
              </a:endParaRPr>
            </a:p>
          </p:txBody>
        </p:sp>
        <p:sp>
          <p:nvSpPr>
            <p:cNvPr id="50209" name="Text Box 33"/>
            <p:cNvSpPr txBox="1">
              <a:spLocks noChangeArrowheads="1"/>
            </p:cNvSpPr>
            <p:nvPr/>
          </p:nvSpPr>
          <p:spPr bwMode="auto">
            <a:xfrm>
              <a:off x="4080" y="2928"/>
              <a:ext cx="312"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S</a:t>
              </a:r>
              <a:r>
                <a:rPr lang="en-GB" sz="1600" baseline="-25000">
                  <a:latin typeface="Arial" pitchFamily="34" charset="0"/>
                </a:rPr>
                <a:t>0</a:t>
              </a:r>
              <a:endParaRPr lang="en-GB" sz="1800">
                <a:latin typeface="Arial" pitchFamily="34" charset="0"/>
              </a:endParaRPr>
            </a:p>
          </p:txBody>
        </p:sp>
        <p:sp>
          <p:nvSpPr>
            <p:cNvPr id="50210" name="Line 34"/>
            <p:cNvSpPr>
              <a:spLocks noChangeShapeType="1"/>
            </p:cNvSpPr>
            <p:nvPr/>
          </p:nvSpPr>
          <p:spPr bwMode="auto">
            <a:xfrm>
              <a:off x="3552" y="1584"/>
              <a:ext cx="768" cy="0"/>
            </a:xfrm>
            <a:prstGeom prst="line">
              <a:avLst/>
            </a:prstGeom>
            <a:noFill/>
            <a:ln w="15875">
              <a:solidFill>
                <a:srgbClr val="0000FF"/>
              </a:solidFill>
              <a:round/>
              <a:headEnd/>
              <a:tailEnd/>
            </a:ln>
          </p:spPr>
          <p:txBody>
            <a:bodyPr/>
            <a:lstStyle/>
            <a:p>
              <a:endParaRPr lang="en-US"/>
            </a:p>
          </p:txBody>
        </p:sp>
        <p:sp>
          <p:nvSpPr>
            <p:cNvPr id="50211" name="Line 35"/>
            <p:cNvSpPr>
              <a:spLocks noChangeShapeType="1"/>
            </p:cNvSpPr>
            <p:nvPr/>
          </p:nvSpPr>
          <p:spPr bwMode="auto">
            <a:xfrm>
              <a:off x="3552" y="1920"/>
              <a:ext cx="768" cy="0"/>
            </a:xfrm>
            <a:prstGeom prst="line">
              <a:avLst/>
            </a:prstGeom>
            <a:noFill/>
            <a:ln w="15875">
              <a:solidFill>
                <a:srgbClr val="0000FF"/>
              </a:solidFill>
              <a:round/>
              <a:headEnd/>
              <a:tailEnd/>
            </a:ln>
          </p:spPr>
          <p:txBody>
            <a:bodyPr/>
            <a:lstStyle/>
            <a:p>
              <a:endParaRPr lang="en-US"/>
            </a:p>
          </p:txBody>
        </p:sp>
        <p:sp>
          <p:nvSpPr>
            <p:cNvPr id="50212" name="Line 36"/>
            <p:cNvSpPr>
              <a:spLocks noChangeShapeType="1"/>
            </p:cNvSpPr>
            <p:nvPr/>
          </p:nvSpPr>
          <p:spPr bwMode="auto">
            <a:xfrm>
              <a:off x="4176" y="1392"/>
              <a:ext cx="144" cy="0"/>
            </a:xfrm>
            <a:prstGeom prst="line">
              <a:avLst/>
            </a:prstGeom>
            <a:noFill/>
            <a:ln w="15875">
              <a:solidFill>
                <a:srgbClr val="000000"/>
              </a:solidFill>
              <a:round/>
              <a:headEnd/>
              <a:tailEnd/>
            </a:ln>
          </p:spPr>
          <p:txBody>
            <a:bodyPr/>
            <a:lstStyle/>
            <a:p>
              <a:endParaRPr lang="en-US"/>
            </a:p>
          </p:txBody>
        </p:sp>
        <p:sp>
          <p:nvSpPr>
            <p:cNvPr id="50213" name="Line 37"/>
            <p:cNvSpPr>
              <a:spLocks noChangeShapeType="1"/>
            </p:cNvSpPr>
            <p:nvPr/>
          </p:nvSpPr>
          <p:spPr bwMode="auto">
            <a:xfrm>
              <a:off x="4176" y="1392"/>
              <a:ext cx="0" cy="1536"/>
            </a:xfrm>
            <a:prstGeom prst="line">
              <a:avLst/>
            </a:prstGeom>
            <a:noFill/>
            <a:ln w="15875">
              <a:solidFill>
                <a:srgbClr val="000000"/>
              </a:solidFill>
              <a:round/>
              <a:headEnd/>
              <a:tailEnd/>
            </a:ln>
          </p:spPr>
          <p:txBody>
            <a:bodyPr/>
            <a:lstStyle/>
            <a:p>
              <a:endParaRPr lang="en-US"/>
            </a:p>
          </p:txBody>
        </p:sp>
        <p:sp>
          <p:nvSpPr>
            <p:cNvPr id="50214" name="Line 38"/>
            <p:cNvSpPr>
              <a:spLocks noChangeShapeType="1"/>
            </p:cNvSpPr>
            <p:nvPr/>
          </p:nvSpPr>
          <p:spPr bwMode="auto">
            <a:xfrm>
              <a:off x="4752" y="1508"/>
              <a:ext cx="0" cy="144"/>
            </a:xfrm>
            <a:prstGeom prst="line">
              <a:avLst/>
            </a:prstGeom>
            <a:noFill/>
            <a:ln w="15875">
              <a:solidFill>
                <a:srgbClr val="000000"/>
              </a:solidFill>
              <a:round/>
              <a:headEnd/>
              <a:tailEnd/>
            </a:ln>
          </p:spPr>
          <p:txBody>
            <a:bodyPr/>
            <a:lstStyle/>
            <a:p>
              <a:endParaRPr lang="en-US"/>
            </a:p>
          </p:txBody>
        </p:sp>
        <p:sp>
          <p:nvSpPr>
            <p:cNvPr id="50215" name="Line 39"/>
            <p:cNvSpPr>
              <a:spLocks noChangeShapeType="1"/>
            </p:cNvSpPr>
            <p:nvPr/>
          </p:nvSpPr>
          <p:spPr bwMode="auto">
            <a:xfrm>
              <a:off x="4752" y="1508"/>
              <a:ext cx="144" cy="0"/>
            </a:xfrm>
            <a:prstGeom prst="line">
              <a:avLst/>
            </a:prstGeom>
            <a:noFill/>
            <a:ln w="15875">
              <a:solidFill>
                <a:srgbClr val="000000"/>
              </a:solidFill>
              <a:round/>
              <a:headEnd/>
              <a:tailEnd/>
            </a:ln>
          </p:spPr>
          <p:txBody>
            <a:bodyPr/>
            <a:lstStyle/>
            <a:p>
              <a:endParaRPr lang="en-US"/>
            </a:p>
          </p:txBody>
        </p:sp>
        <p:sp>
          <p:nvSpPr>
            <p:cNvPr id="50216" name="Line 40"/>
            <p:cNvSpPr>
              <a:spLocks noChangeShapeType="1"/>
            </p:cNvSpPr>
            <p:nvPr/>
          </p:nvSpPr>
          <p:spPr bwMode="auto">
            <a:xfrm>
              <a:off x="4800" y="1556"/>
              <a:ext cx="96" cy="0"/>
            </a:xfrm>
            <a:prstGeom prst="line">
              <a:avLst/>
            </a:prstGeom>
            <a:noFill/>
            <a:ln w="15875">
              <a:solidFill>
                <a:srgbClr val="000000"/>
              </a:solidFill>
              <a:round/>
              <a:headEnd/>
              <a:tailEnd/>
            </a:ln>
          </p:spPr>
          <p:txBody>
            <a:bodyPr/>
            <a:lstStyle/>
            <a:p>
              <a:endParaRPr lang="en-US"/>
            </a:p>
          </p:txBody>
        </p:sp>
        <p:sp>
          <p:nvSpPr>
            <p:cNvPr id="50217" name="Line 41"/>
            <p:cNvSpPr>
              <a:spLocks noChangeShapeType="1"/>
            </p:cNvSpPr>
            <p:nvPr/>
          </p:nvSpPr>
          <p:spPr bwMode="auto">
            <a:xfrm>
              <a:off x="4800" y="1412"/>
              <a:ext cx="96" cy="0"/>
            </a:xfrm>
            <a:prstGeom prst="line">
              <a:avLst/>
            </a:prstGeom>
            <a:noFill/>
            <a:ln w="15875">
              <a:solidFill>
                <a:srgbClr val="000000"/>
              </a:solidFill>
              <a:round/>
              <a:headEnd/>
              <a:tailEnd/>
            </a:ln>
          </p:spPr>
          <p:txBody>
            <a:bodyPr/>
            <a:lstStyle/>
            <a:p>
              <a:endParaRPr lang="en-US"/>
            </a:p>
          </p:txBody>
        </p:sp>
        <p:sp>
          <p:nvSpPr>
            <p:cNvPr id="50218" name="Line 42"/>
            <p:cNvSpPr>
              <a:spLocks noChangeShapeType="1"/>
            </p:cNvSpPr>
            <p:nvPr/>
          </p:nvSpPr>
          <p:spPr bwMode="auto">
            <a:xfrm>
              <a:off x="4800" y="1556"/>
              <a:ext cx="0" cy="432"/>
            </a:xfrm>
            <a:prstGeom prst="line">
              <a:avLst/>
            </a:prstGeom>
            <a:noFill/>
            <a:ln w="15875">
              <a:solidFill>
                <a:srgbClr val="000000"/>
              </a:solidFill>
              <a:round/>
              <a:headEnd/>
              <a:tailEnd/>
            </a:ln>
          </p:spPr>
          <p:txBody>
            <a:bodyPr/>
            <a:lstStyle/>
            <a:p>
              <a:endParaRPr lang="en-US"/>
            </a:p>
          </p:txBody>
        </p:sp>
        <p:grpSp>
          <p:nvGrpSpPr>
            <p:cNvPr id="4" name="Group 43"/>
            <p:cNvGrpSpPr>
              <a:grpSpLocks/>
            </p:cNvGrpSpPr>
            <p:nvPr/>
          </p:nvGrpSpPr>
          <p:grpSpPr bwMode="auto">
            <a:xfrm>
              <a:off x="4873" y="1361"/>
              <a:ext cx="311" cy="240"/>
              <a:chOff x="6768" y="11808"/>
              <a:chExt cx="1008" cy="792"/>
            </a:xfrm>
          </p:grpSpPr>
          <p:sp>
            <p:nvSpPr>
              <p:cNvPr id="50220" name="Freeform 44"/>
              <p:cNvSpPr>
                <a:spLocks/>
              </p:cNvSpPr>
              <p:nvPr/>
            </p:nvSpPr>
            <p:spPr bwMode="auto">
              <a:xfrm>
                <a:off x="6768" y="11808"/>
                <a:ext cx="144" cy="792"/>
              </a:xfrm>
              <a:custGeom>
                <a:avLst/>
                <a:gdLst/>
                <a:ahLst/>
                <a:cxnLst>
                  <a:cxn ang="0">
                    <a:pos x="0" y="0"/>
                  </a:cxn>
                  <a:cxn ang="0">
                    <a:pos x="288" y="432"/>
                  </a:cxn>
                  <a:cxn ang="0">
                    <a:pos x="0" y="864"/>
                  </a:cxn>
                </a:cxnLst>
                <a:rect l="0" t="0" r="r" b="b"/>
                <a:pathLst>
                  <a:path w="288" h="864">
                    <a:moveTo>
                      <a:pt x="0" y="0"/>
                    </a:moveTo>
                    <a:cubicBezTo>
                      <a:pt x="144" y="144"/>
                      <a:pt x="288" y="288"/>
                      <a:pt x="288" y="432"/>
                    </a:cubicBezTo>
                    <a:cubicBezTo>
                      <a:pt x="288" y="576"/>
                      <a:pt x="48" y="792"/>
                      <a:pt x="0" y="864"/>
                    </a:cubicBezTo>
                  </a:path>
                </a:pathLst>
              </a:custGeom>
              <a:noFill/>
              <a:ln w="15875">
                <a:solidFill>
                  <a:srgbClr val="000000"/>
                </a:solidFill>
                <a:round/>
                <a:headEnd/>
                <a:tailEnd/>
              </a:ln>
            </p:spPr>
            <p:txBody>
              <a:bodyPr/>
              <a:lstStyle/>
              <a:p>
                <a:endParaRPr lang="en-US"/>
              </a:p>
            </p:txBody>
          </p:sp>
          <p:sp>
            <p:nvSpPr>
              <p:cNvPr id="50221" name="Line 45"/>
              <p:cNvSpPr>
                <a:spLocks noChangeShapeType="1"/>
              </p:cNvSpPr>
              <p:nvPr/>
            </p:nvSpPr>
            <p:spPr bwMode="auto">
              <a:xfrm>
                <a:off x="6768" y="11808"/>
                <a:ext cx="360" cy="0"/>
              </a:xfrm>
              <a:prstGeom prst="line">
                <a:avLst/>
              </a:prstGeom>
              <a:noFill/>
              <a:ln w="15875">
                <a:solidFill>
                  <a:srgbClr val="000000"/>
                </a:solidFill>
                <a:round/>
                <a:headEnd/>
                <a:tailEnd/>
              </a:ln>
            </p:spPr>
            <p:txBody>
              <a:bodyPr/>
              <a:lstStyle/>
              <a:p>
                <a:endParaRPr lang="en-US"/>
              </a:p>
            </p:txBody>
          </p:sp>
          <p:sp>
            <p:nvSpPr>
              <p:cNvPr id="50222" name="Line 46"/>
              <p:cNvSpPr>
                <a:spLocks noChangeShapeType="1"/>
              </p:cNvSpPr>
              <p:nvPr/>
            </p:nvSpPr>
            <p:spPr bwMode="auto">
              <a:xfrm>
                <a:off x="6768" y="12600"/>
                <a:ext cx="360" cy="0"/>
              </a:xfrm>
              <a:prstGeom prst="line">
                <a:avLst/>
              </a:prstGeom>
              <a:noFill/>
              <a:ln w="15875">
                <a:solidFill>
                  <a:srgbClr val="000000"/>
                </a:solidFill>
                <a:round/>
                <a:headEnd/>
                <a:tailEnd/>
              </a:ln>
            </p:spPr>
            <p:txBody>
              <a:bodyPr/>
              <a:lstStyle/>
              <a:p>
                <a:endParaRPr lang="en-US"/>
              </a:p>
            </p:txBody>
          </p:sp>
          <p:sp>
            <p:nvSpPr>
              <p:cNvPr id="50223" name="Freeform 47"/>
              <p:cNvSpPr>
                <a:spLocks/>
              </p:cNvSpPr>
              <p:nvPr/>
            </p:nvSpPr>
            <p:spPr bwMode="auto">
              <a:xfrm>
                <a:off x="7128" y="11808"/>
                <a:ext cx="648" cy="432"/>
              </a:xfrm>
              <a:custGeom>
                <a:avLst/>
                <a:gdLst/>
                <a:ahLst/>
                <a:cxnLst>
                  <a:cxn ang="0">
                    <a:pos x="0" y="0"/>
                  </a:cxn>
                  <a:cxn ang="0">
                    <a:pos x="432" y="144"/>
                  </a:cxn>
                  <a:cxn ang="0">
                    <a:pos x="576" y="432"/>
                  </a:cxn>
                </a:cxnLst>
                <a:rect l="0" t="0" r="r" b="b"/>
                <a:pathLst>
                  <a:path w="576" h="432">
                    <a:moveTo>
                      <a:pt x="0" y="0"/>
                    </a:moveTo>
                    <a:cubicBezTo>
                      <a:pt x="168" y="36"/>
                      <a:pt x="336" y="72"/>
                      <a:pt x="432" y="144"/>
                    </a:cubicBezTo>
                    <a:cubicBezTo>
                      <a:pt x="528" y="216"/>
                      <a:pt x="552" y="324"/>
                      <a:pt x="576" y="432"/>
                    </a:cubicBezTo>
                  </a:path>
                </a:pathLst>
              </a:custGeom>
              <a:noFill/>
              <a:ln w="15875">
                <a:solidFill>
                  <a:srgbClr val="000000"/>
                </a:solidFill>
                <a:round/>
                <a:headEnd/>
                <a:tailEnd/>
              </a:ln>
            </p:spPr>
            <p:txBody>
              <a:bodyPr/>
              <a:lstStyle/>
              <a:p>
                <a:endParaRPr lang="en-US"/>
              </a:p>
            </p:txBody>
          </p:sp>
          <p:sp>
            <p:nvSpPr>
              <p:cNvPr id="50224" name="Freeform 48"/>
              <p:cNvSpPr>
                <a:spLocks/>
              </p:cNvSpPr>
              <p:nvPr/>
            </p:nvSpPr>
            <p:spPr bwMode="auto">
              <a:xfrm flipV="1">
                <a:off x="7128" y="12168"/>
                <a:ext cx="648" cy="432"/>
              </a:xfrm>
              <a:custGeom>
                <a:avLst/>
                <a:gdLst/>
                <a:ahLst/>
                <a:cxnLst>
                  <a:cxn ang="0">
                    <a:pos x="0" y="0"/>
                  </a:cxn>
                  <a:cxn ang="0">
                    <a:pos x="432" y="144"/>
                  </a:cxn>
                  <a:cxn ang="0">
                    <a:pos x="576" y="432"/>
                  </a:cxn>
                </a:cxnLst>
                <a:rect l="0" t="0" r="r" b="b"/>
                <a:pathLst>
                  <a:path w="576" h="432">
                    <a:moveTo>
                      <a:pt x="0" y="0"/>
                    </a:moveTo>
                    <a:cubicBezTo>
                      <a:pt x="168" y="36"/>
                      <a:pt x="336" y="72"/>
                      <a:pt x="432" y="144"/>
                    </a:cubicBezTo>
                    <a:cubicBezTo>
                      <a:pt x="528" y="216"/>
                      <a:pt x="552" y="324"/>
                      <a:pt x="576" y="432"/>
                    </a:cubicBezTo>
                  </a:path>
                </a:pathLst>
              </a:custGeom>
              <a:noFill/>
              <a:ln w="15875">
                <a:solidFill>
                  <a:srgbClr val="000000"/>
                </a:solidFill>
                <a:round/>
                <a:headEnd/>
                <a:tailEnd/>
              </a:ln>
            </p:spPr>
            <p:txBody>
              <a:bodyPr/>
              <a:lstStyle/>
              <a:p>
                <a:endParaRPr lang="en-US"/>
              </a:p>
            </p:txBody>
          </p:sp>
        </p:grpSp>
        <p:sp>
          <p:nvSpPr>
            <p:cNvPr id="50225" name="Text Box 49"/>
            <p:cNvSpPr txBox="1">
              <a:spLocks noChangeArrowheads="1"/>
            </p:cNvSpPr>
            <p:nvPr/>
          </p:nvSpPr>
          <p:spPr bwMode="auto">
            <a:xfrm>
              <a:off x="3360" y="816"/>
              <a:ext cx="240"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0</a:t>
              </a:r>
              <a:endParaRPr lang="en-GB" sz="1800">
                <a:latin typeface="Arial" pitchFamily="34" charset="0"/>
              </a:endParaRPr>
            </a:p>
          </p:txBody>
        </p:sp>
        <p:sp>
          <p:nvSpPr>
            <p:cNvPr id="50226" name="Text Box 50"/>
            <p:cNvSpPr txBox="1">
              <a:spLocks noChangeArrowheads="1"/>
            </p:cNvSpPr>
            <p:nvPr/>
          </p:nvSpPr>
          <p:spPr bwMode="auto">
            <a:xfrm>
              <a:off x="3360" y="1152"/>
              <a:ext cx="240"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1</a:t>
              </a:r>
              <a:endParaRPr lang="en-GB" sz="1800">
                <a:latin typeface="Arial" pitchFamily="34" charset="0"/>
              </a:endParaRPr>
            </a:p>
          </p:txBody>
        </p:sp>
        <p:sp>
          <p:nvSpPr>
            <p:cNvPr id="50227" name="Text Box 51"/>
            <p:cNvSpPr txBox="1">
              <a:spLocks noChangeArrowheads="1"/>
            </p:cNvSpPr>
            <p:nvPr/>
          </p:nvSpPr>
          <p:spPr bwMode="auto">
            <a:xfrm>
              <a:off x="3360" y="1440"/>
              <a:ext cx="240"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2</a:t>
              </a:r>
              <a:endParaRPr lang="en-GB" sz="1800">
                <a:latin typeface="Arial" pitchFamily="34" charset="0"/>
              </a:endParaRPr>
            </a:p>
          </p:txBody>
        </p:sp>
        <p:sp>
          <p:nvSpPr>
            <p:cNvPr id="50228" name="Text Box 52"/>
            <p:cNvSpPr txBox="1">
              <a:spLocks noChangeArrowheads="1"/>
            </p:cNvSpPr>
            <p:nvPr/>
          </p:nvSpPr>
          <p:spPr bwMode="auto">
            <a:xfrm>
              <a:off x="3360" y="1776"/>
              <a:ext cx="240"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I</a:t>
              </a:r>
              <a:r>
                <a:rPr lang="en-GB" sz="1600" baseline="-25000">
                  <a:latin typeface="Arial" pitchFamily="34" charset="0"/>
                </a:rPr>
                <a:t>3</a:t>
              </a:r>
              <a:endParaRPr lang="en-GB" sz="1800">
                <a:latin typeface="Arial" pitchFamily="34" charset="0"/>
              </a:endParaRPr>
            </a:p>
          </p:txBody>
        </p:sp>
        <p:sp>
          <p:nvSpPr>
            <p:cNvPr id="50229" name="Text Box 53"/>
            <p:cNvSpPr txBox="1">
              <a:spLocks noChangeArrowheads="1"/>
            </p:cNvSpPr>
            <p:nvPr/>
          </p:nvSpPr>
          <p:spPr bwMode="auto">
            <a:xfrm>
              <a:off x="5328" y="1344"/>
              <a:ext cx="240" cy="212"/>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Y</a:t>
              </a:r>
              <a:endParaRPr lang="en-GB" sz="1800">
                <a:latin typeface="Arial" pitchFamily="34" charset="0"/>
              </a:endParaRPr>
            </a:p>
          </p:txBody>
        </p:sp>
        <p:sp>
          <p:nvSpPr>
            <p:cNvPr id="50230" name="Line 54"/>
            <p:cNvSpPr>
              <a:spLocks noChangeShapeType="1"/>
            </p:cNvSpPr>
            <p:nvPr/>
          </p:nvSpPr>
          <p:spPr bwMode="auto">
            <a:xfrm>
              <a:off x="4032" y="2688"/>
              <a:ext cx="144" cy="0"/>
            </a:xfrm>
            <a:prstGeom prst="line">
              <a:avLst/>
            </a:prstGeom>
            <a:noFill/>
            <a:ln w="15875">
              <a:solidFill>
                <a:srgbClr val="000000"/>
              </a:solidFill>
              <a:round/>
              <a:headEnd/>
              <a:tailEnd/>
            </a:ln>
          </p:spPr>
          <p:txBody>
            <a:bodyPr/>
            <a:lstStyle/>
            <a:p>
              <a:endParaRPr lang="en-US"/>
            </a:p>
          </p:txBody>
        </p:sp>
        <p:sp>
          <p:nvSpPr>
            <p:cNvPr id="50231" name="Line 55"/>
            <p:cNvSpPr>
              <a:spLocks noChangeShapeType="1"/>
            </p:cNvSpPr>
            <p:nvPr/>
          </p:nvSpPr>
          <p:spPr bwMode="auto">
            <a:xfrm>
              <a:off x="4032" y="2528"/>
              <a:ext cx="0" cy="160"/>
            </a:xfrm>
            <a:prstGeom prst="line">
              <a:avLst/>
            </a:prstGeom>
            <a:noFill/>
            <a:ln w="15875">
              <a:solidFill>
                <a:srgbClr val="000000"/>
              </a:solidFill>
              <a:round/>
              <a:headEnd/>
              <a:tailEnd/>
            </a:ln>
          </p:spPr>
          <p:txBody>
            <a:bodyPr/>
            <a:lstStyle/>
            <a:p>
              <a:endParaRPr lang="en-US"/>
            </a:p>
          </p:txBody>
        </p:sp>
        <p:grpSp>
          <p:nvGrpSpPr>
            <p:cNvPr id="5" name="Group 56"/>
            <p:cNvGrpSpPr>
              <a:grpSpLocks/>
            </p:cNvGrpSpPr>
            <p:nvPr/>
          </p:nvGrpSpPr>
          <p:grpSpPr bwMode="auto">
            <a:xfrm flipV="1">
              <a:off x="3648" y="2352"/>
              <a:ext cx="176" cy="180"/>
              <a:chOff x="3096" y="3240"/>
              <a:chExt cx="792" cy="792"/>
            </a:xfrm>
          </p:grpSpPr>
          <p:sp>
            <p:nvSpPr>
              <p:cNvPr id="50233" name="AutoShape 57"/>
              <p:cNvSpPr>
                <a:spLocks noChangeArrowheads="1"/>
              </p:cNvSpPr>
              <p:nvPr/>
            </p:nvSpPr>
            <p:spPr bwMode="auto">
              <a:xfrm>
                <a:off x="3096" y="3240"/>
                <a:ext cx="792" cy="648"/>
              </a:xfrm>
              <a:prstGeom prst="flowChartMerge">
                <a:avLst/>
              </a:prstGeom>
              <a:noFill/>
              <a:ln w="15875">
                <a:solidFill>
                  <a:srgbClr val="000000"/>
                </a:solidFill>
                <a:miter lim="800000"/>
                <a:headEnd/>
                <a:tailEnd/>
              </a:ln>
            </p:spPr>
            <p:txBody>
              <a:bodyPr/>
              <a:lstStyle/>
              <a:p>
                <a:endParaRPr lang="en-US"/>
              </a:p>
            </p:txBody>
          </p:sp>
          <p:sp>
            <p:nvSpPr>
              <p:cNvPr id="50234" name="Oval 58"/>
              <p:cNvSpPr>
                <a:spLocks noChangeArrowheads="1"/>
              </p:cNvSpPr>
              <p:nvPr/>
            </p:nvSpPr>
            <p:spPr bwMode="auto">
              <a:xfrm>
                <a:off x="3438" y="3888"/>
                <a:ext cx="144" cy="144"/>
              </a:xfrm>
              <a:prstGeom prst="ellipse">
                <a:avLst/>
              </a:prstGeom>
              <a:noFill/>
              <a:ln w="15875">
                <a:solidFill>
                  <a:srgbClr val="000000"/>
                </a:solidFill>
                <a:round/>
                <a:headEnd/>
                <a:tailEnd/>
              </a:ln>
            </p:spPr>
            <p:txBody>
              <a:bodyPr/>
              <a:lstStyle/>
              <a:p>
                <a:endParaRPr lang="en-US"/>
              </a:p>
            </p:txBody>
          </p:sp>
        </p:grpSp>
        <p:sp>
          <p:nvSpPr>
            <p:cNvPr id="50235" name="Line 59"/>
            <p:cNvSpPr>
              <a:spLocks noChangeShapeType="1"/>
            </p:cNvSpPr>
            <p:nvPr/>
          </p:nvSpPr>
          <p:spPr bwMode="auto">
            <a:xfrm>
              <a:off x="3744" y="2688"/>
              <a:ext cx="144" cy="0"/>
            </a:xfrm>
            <a:prstGeom prst="line">
              <a:avLst/>
            </a:prstGeom>
            <a:noFill/>
            <a:ln w="15875">
              <a:solidFill>
                <a:srgbClr val="000000"/>
              </a:solidFill>
              <a:round/>
              <a:headEnd/>
              <a:tailEnd/>
            </a:ln>
          </p:spPr>
          <p:txBody>
            <a:bodyPr/>
            <a:lstStyle/>
            <a:p>
              <a:endParaRPr lang="en-US"/>
            </a:p>
          </p:txBody>
        </p:sp>
        <p:sp>
          <p:nvSpPr>
            <p:cNvPr id="50236" name="Line 60"/>
            <p:cNvSpPr>
              <a:spLocks noChangeShapeType="1"/>
            </p:cNvSpPr>
            <p:nvPr/>
          </p:nvSpPr>
          <p:spPr bwMode="auto">
            <a:xfrm>
              <a:off x="3744" y="2532"/>
              <a:ext cx="0" cy="156"/>
            </a:xfrm>
            <a:prstGeom prst="line">
              <a:avLst/>
            </a:prstGeom>
            <a:noFill/>
            <a:ln w="15875">
              <a:solidFill>
                <a:srgbClr val="000000"/>
              </a:solidFill>
              <a:round/>
              <a:headEnd/>
              <a:tailEnd/>
            </a:ln>
          </p:spPr>
          <p:txBody>
            <a:bodyPr/>
            <a:lstStyle/>
            <a:p>
              <a:endParaRPr lang="en-US"/>
            </a:p>
          </p:txBody>
        </p:sp>
        <p:sp>
          <p:nvSpPr>
            <p:cNvPr id="50237" name="Line 61"/>
            <p:cNvSpPr>
              <a:spLocks noChangeShapeType="1"/>
            </p:cNvSpPr>
            <p:nvPr/>
          </p:nvSpPr>
          <p:spPr bwMode="auto">
            <a:xfrm flipV="1">
              <a:off x="3888" y="1983"/>
              <a:ext cx="432" cy="0"/>
            </a:xfrm>
            <a:prstGeom prst="line">
              <a:avLst/>
            </a:prstGeom>
            <a:noFill/>
            <a:ln w="15875">
              <a:solidFill>
                <a:srgbClr val="000000"/>
              </a:solidFill>
              <a:round/>
              <a:headEnd/>
              <a:tailEnd/>
            </a:ln>
          </p:spPr>
          <p:txBody>
            <a:bodyPr/>
            <a:lstStyle/>
            <a:p>
              <a:endParaRPr lang="en-US"/>
            </a:p>
          </p:txBody>
        </p:sp>
        <p:sp>
          <p:nvSpPr>
            <p:cNvPr id="50238" name="Oval 62"/>
            <p:cNvSpPr>
              <a:spLocks noChangeArrowheads="1"/>
            </p:cNvSpPr>
            <p:nvPr/>
          </p:nvSpPr>
          <p:spPr bwMode="auto">
            <a:xfrm>
              <a:off x="3860" y="1956"/>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239" name="Line 63"/>
            <p:cNvSpPr>
              <a:spLocks noChangeShapeType="1"/>
            </p:cNvSpPr>
            <p:nvPr/>
          </p:nvSpPr>
          <p:spPr bwMode="auto">
            <a:xfrm flipV="1">
              <a:off x="3886" y="1650"/>
              <a:ext cx="432" cy="0"/>
            </a:xfrm>
            <a:prstGeom prst="line">
              <a:avLst/>
            </a:prstGeom>
            <a:noFill/>
            <a:ln w="15875">
              <a:solidFill>
                <a:srgbClr val="000000"/>
              </a:solidFill>
              <a:round/>
              <a:headEnd/>
              <a:tailEnd/>
            </a:ln>
          </p:spPr>
          <p:txBody>
            <a:bodyPr/>
            <a:lstStyle/>
            <a:p>
              <a:endParaRPr lang="en-US"/>
            </a:p>
          </p:txBody>
        </p:sp>
        <p:sp>
          <p:nvSpPr>
            <p:cNvPr id="50240" name="Oval 64"/>
            <p:cNvSpPr>
              <a:spLocks noChangeArrowheads="1"/>
            </p:cNvSpPr>
            <p:nvPr/>
          </p:nvSpPr>
          <p:spPr bwMode="auto">
            <a:xfrm>
              <a:off x="4012" y="1708"/>
              <a:ext cx="48" cy="48"/>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50241" name="Line 65"/>
            <p:cNvSpPr>
              <a:spLocks noChangeShapeType="1"/>
            </p:cNvSpPr>
            <p:nvPr/>
          </p:nvSpPr>
          <p:spPr bwMode="auto">
            <a:xfrm flipV="1">
              <a:off x="3744" y="1321"/>
              <a:ext cx="573" cy="0"/>
            </a:xfrm>
            <a:prstGeom prst="line">
              <a:avLst/>
            </a:prstGeom>
            <a:noFill/>
            <a:ln w="15875">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143000" y="152400"/>
            <a:ext cx="7772400" cy="1143000"/>
          </a:xfrm>
          <a:prstGeom prst="rect">
            <a:avLst/>
          </a:prstGeom>
          <a:noFill/>
          <a:ln w="9525">
            <a:noFill/>
            <a:miter lim="800000"/>
            <a:headEnd/>
            <a:tailEnd/>
          </a:ln>
          <a:effectLst/>
        </p:spPr>
        <p:txBody>
          <a:bodyPr anchor="b"/>
          <a:lstStyle/>
          <a:p>
            <a:pPr algn="ctr"/>
            <a:r>
              <a:rPr lang="en-GB" sz="3600" b="1">
                <a:solidFill>
                  <a:schemeClr val="tx2"/>
                </a:solidFill>
              </a:rPr>
              <a:t>Multiplexer</a:t>
            </a:r>
            <a:endParaRPr lang="en-GB" sz="4000">
              <a:solidFill>
                <a:schemeClr val="tx2"/>
              </a:solidFill>
            </a:endParaRPr>
          </a:p>
        </p:txBody>
      </p:sp>
      <p:sp>
        <p:nvSpPr>
          <p:cNvPr id="51203" name="Rectangle 3"/>
          <p:cNvSpPr>
            <a:spLocks noChangeArrowheads="1"/>
          </p:cNvSpPr>
          <p:nvPr/>
        </p:nvSpPr>
        <p:spPr bwMode="auto">
          <a:xfrm>
            <a:off x="1143000" y="1295400"/>
            <a:ext cx="7772400" cy="533400"/>
          </a:xfrm>
          <a:prstGeom prst="rect">
            <a:avLst/>
          </a:prstGeom>
          <a:noFill/>
          <a:ln w="9525">
            <a:noFill/>
            <a:miter lim="800000"/>
            <a:headEnd/>
            <a:tailEnd/>
          </a:ln>
          <a:effectLst/>
        </p:spPr>
        <p:txBody>
          <a:bodyPr/>
          <a:lstStyle/>
          <a:p>
            <a:pPr marL="342900" indent="-342900">
              <a:spcBef>
                <a:spcPct val="20000"/>
              </a:spcBef>
              <a:buSzPct val="120000"/>
              <a:buFont typeface="Wingdings" pitchFamily="2" charset="2"/>
              <a:buChar char="§"/>
            </a:pPr>
            <a:r>
              <a:rPr lang="en-GB"/>
              <a:t>An application:</a:t>
            </a:r>
          </a:p>
        </p:txBody>
      </p:sp>
      <p:sp>
        <p:nvSpPr>
          <p:cNvPr id="51204" name="Rectangle 4"/>
          <p:cNvSpPr>
            <a:spLocks noChangeArrowheads="1"/>
          </p:cNvSpPr>
          <p:nvPr/>
        </p:nvSpPr>
        <p:spPr bwMode="auto">
          <a:xfrm>
            <a:off x="1752600" y="4724400"/>
            <a:ext cx="5943600" cy="1371600"/>
          </a:xfrm>
          <a:prstGeom prst="rect">
            <a:avLst/>
          </a:prstGeom>
          <a:noFill/>
          <a:ln w="9525">
            <a:noFill/>
            <a:miter lim="800000"/>
            <a:headEnd/>
            <a:tailEnd/>
          </a:ln>
          <a:effectLst/>
        </p:spPr>
        <p:txBody>
          <a:bodyPr/>
          <a:lstStyle/>
          <a:p>
            <a:pPr eaLnBrk="0" hangingPunct="0"/>
            <a:r>
              <a:rPr lang="en-GB" sz="2000">
                <a:latin typeface="Arial" pitchFamily="34" charset="0"/>
              </a:rPr>
              <a:t>Helps share a </a:t>
            </a:r>
            <a:r>
              <a:rPr lang="en-GB" sz="2000" i="1">
                <a:latin typeface="Arial" pitchFamily="34" charset="0"/>
              </a:rPr>
              <a:t>single communication line</a:t>
            </a:r>
            <a:r>
              <a:rPr lang="en-GB" sz="2000">
                <a:latin typeface="Arial" pitchFamily="34" charset="0"/>
              </a:rPr>
              <a:t> among a number of devices.</a:t>
            </a:r>
          </a:p>
          <a:p>
            <a:pPr eaLnBrk="0" hangingPunct="0"/>
            <a:r>
              <a:rPr lang="en-GB" sz="2000">
                <a:latin typeface="Arial" pitchFamily="34" charset="0"/>
              </a:rPr>
              <a:t>At any time, only one source and one destination can use the communication line.</a:t>
            </a:r>
            <a:endParaRPr lang="en-GB"/>
          </a:p>
        </p:txBody>
      </p:sp>
      <p:pic>
        <p:nvPicPr>
          <p:cNvPr id="51205" name="Picture 5" descr="Image271"/>
          <p:cNvPicPr>
            <a:picLocks noChangeAspect="1" noChangeArrowheads="1"/>
          </p:cNvPicPr>
          <p:nvPr/>
        </p:nvPicPr>
        <p:blipFill>
          <a:blip r:embed="rId2"/>
          <a:srcRect/>
          <a:stretch>
            <a:fillRect/>
          </a:stretch>
        </p:blipFill>
        <p:spPr bwMode="auto">
          <a:xfrm>
            <a:off x="2057400" y="1981200"/>
            <a:ext cx="4876800" cy="232886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152400"/>
            <a:ext cx="7772400" cy="838200"/>
          </a:xfrm>
          <a:prstGeom prst="rect">
            <a:avLst/>
          </a:prstGeom>
          <a:noFill/>
          <a:ln w="9525">
            <a:noFill/>
            <a:miter lim="800000"/>
            <a:headEnd/>
            <a:tailEnd/>
          </a:ln>
          <a:effectLst/>
        </p:spPr>
        <p:txBody>
          <a:bodyPr anchor="b"/>
          <a:lstStyle/>
          <a:p>
            <a:pPr algn="ctr"/>
            <a:r>
              <a:rPr lang="en-GB" sz="3600" b="1">
                <a:solidFill>
                  <a:schemeClr val="tx2"/>
                </a:solidFill>
              </a:rPr>
              <a:t>Larger Multiplexers</a:t>
            </a:r>
            <a:endParaRPr lang="en-GB" sz="4400">
              <a:solidFill>
                <a:schemeClr val="tx2"/>
              </a:solidFill>
            </a:endParaRPr>
          </a:p>
        </p:txBody>
      </p:sp>
      <p:sp>
        <p:nvSpPr>
          <p:cNvPr id="52227" name="Rectangle 3"/>
          <p:cNvSpPr>
            <a:spLocks noChangeArrowheads="1"/>
          </p:cNvSpPr>
          <p:nvPr/>
        </p:nvSpPr>
        <p:spPr bwMode="auto">
          <a:xfrm>
            <a:off x="533400" y="1219200"/>
            <a:ext cx="7772400" cy="2057400"/>
          </a:xfrm>
          <a:prstGeom prst="rect">
            <a:avLst/>
          </a:prstGeom>
          <a:noFill/>
          <a:ln w="9525">
            <a:noFill/>
            <a:miter lim="800000"/>
            <a:headEnd/>
            <a:tailEnd/>
          </a:ln>
          <a:effectLst/>
        </p:spPr>
        <p:txBody>
          <a:bodyPr/>
          <a:lstStyle/>
          <a:p>
            <a:pPr marL="342900" indent="-342900">
              <a:lnSpc>
                <a:spcPct val="90000"/>
              </a:lnSpc>
              <a:spcBef>
                <a:spcPct val="20000"/>
              </a:spcBef>
              <a:buSzPct val="120000"/>
              <a:buFont typeface="Wingdings" pitchFamily="2" charset="2"/>
              <a:buChar char="§"/>
            </a:pPr>
            <a:r>
              <a:rPr lang="en-GB"/>
              <a:t>Larger multiplexers can be constructed from smaller ones.</a:t>
            </a:r>
          </a:p>
          <a:p>
            <a:pPr marL="342900" indent="-342900">
              <a:lnSpc>
                <a:spcPct val="90000"/>
              </a:lnSpc>
              <a:spcBef>
                <a:spcPct val="40000"/>
              </a:spcBef>
              <a:buSzPct val="120000"/>
              <a:buFont typeface="Wingdings" pitchFamily="2" charset="2"/>
              <a:buChar char="§"/>
            </a:pPr>
            <a:r>
              <a:rPr lang="en-GB"/>
              <a:t>An 8-to-1 multiplexer can be constructed from smaller multiplexers like this (note placement of selector lines):</a:t>
            </a:r>
          </a:p>
        </p:txBody>
      </p:sp>
      <p:grpSp>
        <p:nvGrpSpPr>
          <p:cNvPr id="2" name="Group 4"/>
          <p:cNvGrpSpPr>
            <a:grpSpLocks/>
          </p:cNvGrpSpPr>
          <p:nvPr/>
        </p:nvGrpSpPr>
        <p:grpSpPr bwMode="auto">
          <a:xfrm>
            <a:off x="1828800" y="3124200"/>
            <a:ext cx="3657600" cy="3076575"/>
            <a:chOff x="1056" y="2064"/>
            <a:chExt cx="2304" cy="1938"/>
          </a:xfrm>
        </p:grpSpPr>
        <p:grpSp>
          <p:nvGrpSpPr>
            <p:cNvPr id="3" name="Group 5"/>
            <p:cNvGrpSpPr>
              <a:grpSpLocks/>
            </p:cNvGrpSpPr>
            <p:nvPr/>
          </p:nvGrpSpPr>
          <p:grpSpPr bwMode="auto">
            <a:xfrm>
              <a:off x="1056" y="2064"/>
              <a:ext cx="1002" cy="978"/>
              <a:chOff x="1056" y="2064"/>
              <a:chExt cx="1002" cy="978"/>
            </a:xfrm>
          </p:grpSpPr>
          <p:sp>
            <p:nvSpPr>
              <p:cNvPr id="52230" name="Rectangle 6"/>
              <p:cNvSpPr>
                <a:spLocks noChangeArrowheads="1"/>
              </p:cNvSpPr>
              <p:nvPr/>
            </p:nvSpPr>
            <p:spPr bwMode="auto">
              <a:xfrm>
                <a:off x="1482" y="2110"/>
                <a:ext cx="528" cy="624"/>
              </a:xfrm>
              <a:prstGeom prst="rect">
                <a:avLst/>
              </a:prstGeom>
              <a:noFill/>
              <a:ln w="19050">
                <a:solidFill>
                  <a:schemeClr val="tx1"/>
                </a:solidFill>
                <a:miter lim="800000"/>
                <a:headEnd/>
                <a:tailEnd/>
              </a:ln>
              <a:effectLst/>
            </p:spPr>
            <p:txBody>
              <a:bodyPr wrap="none" anchor="ctr"/>
              <a:lstStyle/>
              <a:p>
                <a:endParaRPr lang="en-US"/>
              </a:p>
            </p:txBody>
          </p:sp>
          <p:sp>
            <p:nvSpPr>
              <p:cNvPr id="52231" name="Text Box 7"/>
              <p:cNvSpPr txBox="1">
                <a:spLocks noChangeArrowheads="1"/>
              </p:cNvSpPr>
              <p:nvPr/>
            </p:nvSpPr>
            <p:spPr bwMode="auto">
              <a:xfrm>
                <a:off x="1530" y="2254"/>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4:1 MUX</a:t>
                </a:r>
              </a:p>
            </p:txBody>
          </p:sp>
          <p:sp>
            <p:nvSpPr>
              <p:cNvPr id="52232" name="Line 8"/>
              <p:cNvSpPr>
                <a:spLocks noChangeShapeType="1"/>
              </p:cNvSpPr>
              <p:nvPr/>
            </p:nvSpPr>
            <p:spPr bwMode="auto">
              <a:xfrm flipV="1">
                <a:off x="1626" y="273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33" name="Line 9"/>
              <p:cNvSpPr>
                <a:spLocks noChangeShapeType="1"/>
              </p:cNvSpPr>
              <p:nvPr/>
            </p:nvSpPr>
            <p:spPr bwMode="auto">
              <a:xfrm flipV="1">
                <a:off x="1818" y="273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34" name="Line 10"/>
              <p:cNvSpPr>
                <a:spLocks noChangeShapeType="1"/>
              </p:cNvSpPr>
              <p:nvPr/>
            </p:nvSpPr>
            <p:spPr bwMode="auto">
              <a:xfrm flipV="1">
                <a:off x="1242" y="220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35" name="Line 11"/>
              <p:cNvSpPr>
                <a:spLocks noChangeShapeType="1"/>
              </p:cNvSpPr>
              <p:nvPr/>
            </p:nvSpPr>
            <p:spPr bwMode="auto">
              <a:xfrm flipV="1">
                <a:off x="1242" y="2350"/>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36" name="Line 12"/>
              <p:cNvSpPr>
                <a:spLocks noChangeShapeType="1"/>
              </p:cNvSpPr>
              <p:nvPr/>
            </p:nvSpPr>
            <p:spPr bwMode="auto">
              <a:xfrm flipV="1">
                <a:off x="1242" y="249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37" name="Line 13"/>
              <p:cNvSpPr>
                <a:spLocks noChangeShapeType="1"/>
              </p:cNvSpPr>
              <p:nvPr/>
            </p:nvSpPr>
            <p:spPr bwMode="auto">
              <a:xfrm flipV="1">
                <a:off x="1242" y="2638"/>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38" name="Text Box 14"/>
              <p:cNvSpPr txBox="1">
                <a:spLocks noChangeArrowheads="1"/>
              </p:cNvSpPr>
              <p:nvPr/>
            </p:nvSpPr>
            <p:spPr bwMode="auto">
              <a:xfrm>
                <a:off x="1056" y="2064"/>
                <a:ext cx="240" cy="674"/>
              </a:xfrm>
              <a:prstGeom prst="rect">
                <a:avLst/>
              </a:prstGeom>
              <a:noFill/>
              <a:ln w="9525">
                <a:noFill/>
                <a:miter lim="800000"/>
                <a:headEnd/>
                <a:tailEnd/>
              </a:ln>
              <a:effectLst/>
            </p:spPr>
            <p:txBody>
              <a:bodyPr>
                <a:spAutoFit/>
              </a:bodyPr>
              <a:lstStyle/>
              <a:p>
                <a:pPr eaLnBrk="0" hangingPunct="0"/>
                <a:r>
                  <a:rPr lang="en-GB" sz="1600">
                    <a:latin typeface="Arial" pitchFamily="34" charset="0"/>
                  </a:rPr>
                  <a:t>I</a:t>
                </a:r>
                <a:r>
                  <a:rPr lang="en-GB" sz="1600" baseline="-25000">
                    <a:latin typeface="Arial" pitchFamily="34" charset="0"/>
                  </a:rPr>
                  <a:t>0</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1</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2</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3</a:t>
                </a:r>
                <a:endParaRPr lang="en-GB" sz="1600">
                  <a:latin typeface="Arial" pitchFamily="34" charset="0"/>
                </a:endParaRPr>
              </a:p>
            </p:txBody>
          </p:sp>
          <p:sp>
            <p:nvSpPr>
              <p:cNvPr id="52239" name="Text Box 15"/>
              <p:cNvSpPr txBox="1">
                <a:spLocks noChangeArrowheads="1"/>
              </p:cNvSpPr>
              <p:nvPr/>
            </p:nvSpPr>
            <p:spPr bwMode="auto">
              <a:xfrm>
                <a:off x="1530" y="2830"/>
                <a:ext cx="52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1</a:t>
                </a:r>
                <a:r>
                  <a:rPr lang="en-GB" sz="1600">
                    <a:latin typeface="Arial" pitchFamily="34" charset="0"/>
                  </a:rPr>
                  <a:t>  S</a:t>
                </a:r>
                <a:r>
                  <a:rPr lang="en-GB" sz="1600" baseline="-25000">
                    <a:latin typeface="Arial" pitchFamily="34" charset="0"/>
                  </a:rPr>
                  <a:t>0</a:t>
                </a:r>
                <a:endParaRPr lang="en-GB" sz="1600">
                  <a:latin typeface="Arial" pitchFamily="34" charset="0"/>
                </a:endParaRPr>
              </a:p>
            </p:txBody>
          </p:sp>
        </p:grpSp>
        <p:grpSp>
          <p:nvGrpSpPr>
            <p:cNvPr id="4" name="Group 16"/>
            <p:cNvGrpSpPr>
              <a:grpSpLocks/>
            </p:cNvGrpSpPr>
            <p:nvPr/>
          </p:nvGrpSpPr>
          <p:grpSpPr bwMode="auto">
            <a:xfrm>
              <a:off x="1056" y="3024"/>
              <a:ext cx="1002" cy="978"/>
              <a:chOff x="1056" y="3024"/>
              <a:chExt cx="1002" cy="978"/>
            </a:xfrm>
          </p:grpSpPr>
          <p:sp>
            <p:nvSpPr>
              <p:cNvPr id="52241" name="Rectangle 17"/>
              <p:cNvSpPr>
                <a:spLocks noChangeArrowheads="1"/>
              </p:cNvSpPr>
              <p:nvPr/>
            </p:nvSpPr>
            <p:spPr bwMode="auto">
              <a:xfrm>
                <a:off x="1482" y="3070"/>
                <a:ext cx="528" cy="624"/>
              </a:xfrm>
              <a:prstGeom prst="rect">
                <a:avLst/>
              </a:prstGeom>
              <a:noFill/>
              <a:ln w="19050">
                <a:solidFill>
                  <a:schemeClr val="tx1"/>
                </a:solidFill>
                <a:miter lim="800000"/>
                <a:headEnd/>
                <a:tailEnd/>
              </a:ln>
              <a:effectLst/>
            </p:spPr>
            <p:txBody>
              <a:bodyPr wrap="none" anchor="ctr"/>
              <a:lstStyle/>
              <a:p>
                <a:endParaRPr lang="en-US"/>
              </a:p>
            </p:txBody>
          </p:sp>
          <p:sp>
            <p:nvSpPr>
              <p:cNvPr id="52242" name="Text Box 18"/>
              <p:cNvSpPr txBox="1">
                <a:spLocks noChangeArrowheads="1"/>
              </p:cNvSpPr>
              <p:nvPr/>
            </p:nvSpPr>
            <p:spPr bwMode="auto">
              <a:xfrm>
                <a:off x="1530" y="3214"/>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4:1 MUX</a:t>
                </a:r>
              </a:p>
            </p:txBody>
          </p:sp>
          <p:sp>
            <p:nvSpPr>
              <p:cNvPr id="52243" name="Line 19"/>
              <p:cNvSpPr>
                <a:spLocks noChangeShapeType="1"/>
              </p:cNvSpPr>
              <p:nvPr/>
            </p:nvSpPr>
            <p:spPr bwMode="auto">
              <a:xfrm flipV="1">
                <a:off x="1626" y="369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44" name="Line 20"/>
              <p:cNvSpPr>
                <a:spLocks noChangeShapeType="1"/>
              </p:cNvSpPr>
              <p:nvPr/>
            </p:nvSpPr>
            <p:spPr bwMode="auto">
              <a:xfrm flipV="1">
                <a:off x="1818" y="369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45" name="Line 21"/>
              <p:cNvSpPr>
                <a:spLocks noChangeShapeType="1"/>
              </p:cNvSpPr>
              <p:nvPr/>
            </p:nvSpPr>
            <p:spPr bwMode="auto">
              <a:xfrm flipV="1">
                <a:off x="1242" y="316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46" name="Line 22"/>
              <p:cNvSpPr>
                <a:spLocks noChangeShapeType="1"/>
              </p:cNvSpPr>
              <p:nvPr/>
            </p:nvSpPr>
            <p:spPr bwMode="auto">
              <a:xfrm flipV="1">
                <a:off x="1242" y="3310"/>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47" name="Line 23"/>
              <p:cNvSpPr>
                <a:spLocks noChangeShapeType="1"/>
              </p:cNvSpPr>
              <p:nvPr/>
            </p:nvSpPr>
            <p:spPr bwMode="auto">
              <a:xfrm flipV="1">
                <a:off x="1242" y="345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48" name="Line 24"/>
              <p:cNvSpPr>
                <a:spLocks noChangeShapeType="1"/>
              </p:cNvSpPr>
              <p:nvPr/>
            </p:nvSpPr>
            <p:spPr bwMode="auto">
              <a:xfrm flipV="1">
                <a:off x="1242" y="3598"/>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49" name="Text Box 25"/>
              <p:cNvSpPr txBox="1">
                <a:spLocks noChangeArrowheads="1"/>
              </p:cNvSpPr>
              <p:nvPr/>
            </p:nvSpPr>
            <p:spPr bwMode="auto">
              <a:xfrm>
                <a:off x="1056" y="3024"/>
                <a:ext cx="240" cy="674"/>
              </a:xfrm>
              <a:prstGeom prst="rect">
                <a:avLst/>
              </a:prstGeom>
              <a:noFill/>
              <a:ln w="9525">
                <a:noFill/>
                <a:miter lim="800000"/>
                <a:headEnd/>
                <a:tailEnd/>
              </a:ln>
              <a:effectLst/>
            </p:spPr>
            <p:txBody>
              <a:bodyPr>
                <a:spAutoFit/>
              </a:bodyPr>
              <a:lstStyle/>
              <a:p>
                <a:pPr eaLnBrk="0" hangingPunct="0"/>
                <a:r>
                  <a:rPr lang="en-GB" sz="1600">
                    <a:latin typeface="Arial" pitchFamily="34" charset="0"/>
                  </a:rPr>
                  <a:t>I</a:t>
                </a:r>
                <a:r>
                  <a:rPr lang="en-GB" sz="1600" baseline="-25000">
                    <a:latin typeface="Arial" pitchFamily="34" charset="0"/>
                  </a:rPr>
                  <a:t>4</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5</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6</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7</a:t>
                </a:r>
                <a:endParaRPr lang="en-GB" sz="1600">
                  <a:latin typeface="Arial" pitchFamily="34" charset="0"/>
                </a:endParaRPr>
              </a:p>
            </p:txBody>
          </p:sp>
          <p:sp>
            <p:nvSpPr>
              <p:cNvPr id="52250" name="Text Box 26"/>
              <p:cNvSpPr txBox="1">
                <a:spLocks noChangeArrowheads="1"/>
              </p:cNvSpPr>
              <p:nvPr/>
            </p:nvSpPr>
            <p:spPr bwMode="auto">
              <a:xfrm>
                <a:off x="1530" y="3790"/>
                <a:ext cx="52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1</a:t>
                </a:r>
                <a:r>
                  <a:rPr lang="en-GB" sz="1600">
                    <a:latin typeface="Arial" pitchFamily="34" charset="0"/>
                  </a:rPr>
                  <a:t>  S</a:t>
                </a:r>
                <a:r>
                  <a:rPr lang="en-GB" sz="1600" baseline="-25000">
                    <a:latin typeface="Arial" pitchFamily="34" charset="0"/>
                  </a:rPr>
                  <a:t>0</a:t>
                </a:r>
                <a:endParaRPr lang="en-GB" sz="1600">
                  <a:latin typeface="Arial" pitchFamily="34" charset="0"/>
                </a:endParaRPr>
              </a:p>
            </p:txBody>
          </p:sp>
        </p:grpSp>
        <p:sp>
          <p:nvSpPr>
            <p:cNvPr id="52251" name="Line 27"/>
            <p:cNvSpPr>
              <a:spLocks noChangeShapeType="1"/>
            </p:cNvSpPr>
            <p:nvPr/>
          </p:nvSpPr>
          <p:spPr bwMode="auto">
            <a:xfrm>
              <a:off x="2016" y="2400"/>
              <a:ext cx="192" cy="0"/>
            </a:xfrm>
            <a:prstGeom prst="line">
              <a:avLst/>
            </a:prstGeom>
            <a:noFill/>
            <a:ln w="15875">
              <a:solidFill>
                <a:schemeClr val="tx1"/>
              </a:solidFill>
              <a:round/>
              <a:headEnd/>
              <a:tailEnd/>
            </a:ln>
            <a:effectLst/>
          </p:spPr>
          <p:txBody>
            <a:bodyPr wrap="none" anchor="ctr"/>
            <a:lstStyle/>
            <a:p>
              <a:endParaRPr lang="en-US"/>
            </a:p>
          </p:txBody>
        </p:sp>
        <p:sp>
          <p:nvSpPr>
            <p:cNvPr id="52252" name="Line 28"/>
            <p:cNvSpPr>
              <a:spLocks noChangeShapeType="1"/>
            </p:cNvSpPr>
            <p:nvPr/>
          </p:nvSpPr>
          <p:spPr bwMode="auto">
            <a:xfrm>
              <a:off x="2016" y="3408"/>
              <a:ext cx="192" cy="0"/>
            </a:xfrm>
            <a:prstGeom prst="line">
              <a:avLst/>
            </a:prstGeom>
            <a:noFill/>
            <a:ln w="15875">
              <a:solidFill>
                <a:schemeClr val="tx1"/>
              </a:solidFill>
              <a:round/>
              <a:headEnd/>
              <a:tailEnd/>
            </a:ln>
            <a:effectLst/>
          </p:spPr>
          <p:txBody>
            <a:bodyPr wrap="none" anchor="ctr"/>
            <a:lstStyle/>
            <a:p>
              <a:endParaRPr lang="en-US"/>
            </a:p>
          </p:txBody>
        </p:sp>
        <p:sp>
          <p:nvSpPr>
            <p:cNvPr id="52253" name="Line 29"/>
            <p:cNvSpPr>
              <a:spLocks noChangeShapeType="1"/>
            </p:cNvSpPr>
            <p:nvPr/>
          </p:nvSpPr>
          <p:spPr bwMode="auto">
            <a:xfrm>
              <a:off x="2208" y="2400"/>
              <a:ext cx="0" cy="384"/>
            </a:xfrm>
            <a:prstGeom prst="line">
              <a:avLst/>
            </a:prstGeom>
            <a:noFill/>
            <a:ln w="15875">
              <a:solidFill>
                <a:schemeClr val="tx1"/>
              </a:solidFill>
              <a:round/>
              <a:headEnd/>
              <a:tailEnd/>
            </a:ln>
            <a:effectLst/>
          </p:spPr>
          <p:txBody>
            <a:bodyPr wrap="none" anchor="ctr"/>
            <a:lstStyle/>
            <a:p>
              <a:endParaRPr lang="en-US"/>
            </a:p>
          </p:txBody>
        </p:sp>
        <p:sp>
          <p:nvSpPr>
            <p:cNvPr id="52254" name="Line 30"/>
            <p:cNvSpPr>
              <a:spLocks noChangeShapeType="1"/>
            </p:cNvSpPr>
            <p:nvPr/>
          </p:nvSpPr>
          <p:spPr bwMode="auto">
            <a:xfrm flipV="1">
              <a:off x="2208" y="278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55" name="Line 31"/>
            <p:cNvSpPr>
              <a:spLocks noChangeShapeType="1"/>
            </p:cNvSpPr>
            <p:nvPr/>
          </p:nvSpPr>
          <p:spPr bwMode="auto">
            <a:xfrm>
              <a:off x="2208" y="3024"/>
              <a:ext cx="0" cy="384"/>
            </a:xfrm>
            <a:prstGeom prst="line">
              <a:avLst/>
            </a:prstGeom>
            <a:noFill/>
            <a:ln w="15875">
              <a:solidFill>
                <a:schemeClr val="tx1"/>
              </a:solidFill>
              <a:round/>
              <a:headEnd/>
              <a:tailEnd/>
            </a:ln>
            <a:effectLst/>
          </p:spPr>
          <p:txBody>
            <a:bodyPr wrap="none" anchor="ctr"/>
            <a:lstStyle/>
            <a:p>
              <a:endParaRPr lang="en-US"/>
            </a:p>
          </p:txBody>
        </p:sp>
        <p:sp>
          <p:nvSpPr>
            <p:cNvPr id="52256" name="Line 32"/>
            <p:cNvSpPr>
              <a:spLocks noChangeShapeType="1"/>
            </p:cNvSpPr>
            <p:nvPr/>
          </p:nvSpPr>
          <p:spPr bwMode="auto">
            <a:xfrm flipV="1">
              <a:off x="2208" y="302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57" name="Rectangle 33"/>
            <p:cNvSpPr>
              <a:spLocks noChangeArrowheads="1"/>
            </p:cNvSpPr>
            <p:nvPr/>
          </p:nvSpPr>
          <p:spPr bwMode="auto">
            <a:xfrm>
              <a:off x="2448" y="2640"/>
              <a:ext cx="432" cy="576"/>
            </a:xfrm>
            <a:prstGeom prst="rect">
              <a:avLst/>
            </a:prstGeom>
            <a:noFill/>
            <a:ln w="19050">
              <a:solidFill>
                <a:schemeClr val="tx1"/>
              </a:solidFill>
              <a:miter lim="800000"/>
              <a:headEnd/>
              <a:tailEnd/>
            </a:ln>
            <a:effectLst/>
          </p:spPr>
          <p:txBody>
            <a:bodyPr wrap="none" anchor="ctr"/>
            <a:lstStyle/>
            <a:p>
              <a:endParaRPr lang="en-US"/>
            </a:p>
          </p:txBody>
        </p:sp>
        <p:sp>
          <p:nvSpPr>
            <p:cNvPr id="52258" name="Text Box 34"/>
            <p:cNvSpPr txBox="1">
              <a:spLocks noChangeArrowheads="1"/>
            </p:cNvSpPr>
            <p:nvPr/>
          </p:nvSpPr>
          <p:spPr bwMode="auto">
            <a:xfrm>
              <a:off x="2448" y="2736"/>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2:1 MUX</a:t>
              </a:r>
            </a:p>
          </p:txBody>
        </p:sp>
        <p:sp>
          <p:nvSpPr>
            <p:cNvPr id="52259" name="Line 35"/>
            <p:cNvSpPr>
              <a:spLocks noChangeShapeType="1"/>
            </p:cNvSpPr>
            <p:nvPr/>
          </p:nvSpPr>
          <p:spPr bwMode="auto">
            <a:xfrm flipV="1">
              <a:off x="2640" y="3216"/>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60" name="Text Box 36"/>
            <p:cNvSpPr txBox="1">
              <a:spLocks noChangeArrowheads="1"/>
            </p:cNvSpPr>
            <p:nvPr/>
          </p:nvSpPr>
          <p:spPr bwMode="auto">
            <a:xfrm>
              <a:off x="2496" y="3408"/>
              <a:ext cx="336"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2</a:t>
              </a:r>
              <a:endParaRPr lang="en-GB" sz="1600">
                <a:latin typeface="Arial" pitchFamily="34" charset="0"/>
              </a:endParaRPr>
            </a:p>
          </p:txBody>
        </p:sp>
        <p:sp>
          <p:nvSpPr>
            <p:cNvPr id="52261" name="Line 37"/>
            <p:cNvSpPr>
              <a:spLocks noChangeShapeType="1"/>
            </p:cNvSpPr>
            <p:nvPr/>
          </p:nvSpPr>
          <p:spPr bwMode="auto">
            <a:xfrm flipV="1">
              <a:off x="2880" y="2928"/>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2262" name="Text Box 38"/>
            <p:cNvSpPr txBox="1">
              <a:spLocks noChangeArrowheads="1"/>
            </p:cNvSpPr>
            <p:nvPr/>
          </p:nvSpPr>
          <p:spPr bwMode="auto">
            <a:xfrm>
              <a:off x="3120" y="2832"/>
              <a:ext cx="240"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Y</a:t>
              </a:r>
            </a:p>
          </p:txBody>
        </p:sp>
      </p:grpSp>
      <p:grpSp>
        <p:nvGrpSpPr>
          <p:cNvPr id="5" name="Group 39"/>
          <p:cNvGrpSpPr>
            <a:grpSpLocks/>
          </p:cNvGrpSpPr>
          <p:nvPr/>
        </p:nvGrpSpPr>
        <p:grpSpPr bwMode="auto">
          <a:xfrm>
            <a:off x="5867400" y="3276600"/>
            <a:ext cx="1695450" cy="2595563"/>
            <a:chOff x="4080" y="2064"/>
            <a:chExt cx="1068" cy="1635"/>
          </a:xfrm>
        </p:grpSpPr>
        <p:graphicFrame>
          <p:nvGraphicFramePr>
            <p:cNvPr id="52264" name="Object 40"/>
            <p:cNvGraphicFramePr>
              <a:graphicFrameLocks noChangeAspect="1"/>
            </p:cNvGraphicFramePr>
            <p:nvPr/>
          </p:nvGraphicFramePr>
          <p:xfrm>
            <a:off x="4080" y="2064"/>
            <a:ext cx="1068" cy="1635"/>
          </p:xfrm>
          <a:graphic>
            <a:graphicData uri="http://schemas.openxmlformats.org/presentationml/2006/ole">
              <p:oleObj spid="_x0000_s2050" name="Document" r:id="rId3" imgW="1720080" imgH="2625480" progId="Word.Document.8">
                <p:embed/>
              </p:oleObj>
            </a:graphicData>
          </a:graphic>
        </p:graphicFrame>
        <p:sp>
          <p:nvSpPr>
            <p:cNvPr id="52265" name="Line 41"/>
            <p:cNvSpPr>
              <a:spLocks noChangeShapeType="1"/>
            </p:cNvSpPr>
            <p:nvPr/>
          </p:nvSpPr>
          <p:spPr bwMode="auto">
            <a:xfrm>
              <a:off x="4128" y="2271"/>
              <a:ext cx="1008" cy="0"/>
            </a:xfrm>
            <a:prstGeom prst="line">
              <a:avLst/>
            </a:prstGeom>
            <a:noFill/>
            <a:ln w="9525">
              <a:solidFill>
                <a:srgbClr val="008000"/>
              </a:solidFill>
              <a:round/>
              <a:headEnd/>
              <a:tailEnd/>
            </a:ln>
            <a:effectLst/>
          </p:spPr>
          <p:txBody>
            <a:bodyPr wrap="none" anchor="ctr"/>
            <a:lstStyle/>
            <a:p>
              <a:endParaRPr lang="en-US"/>
            </a:p>
          </p:txBody>
        </p:sp>
        <p:sp>
          <p:nvSpPr>
            <p:cNvPr id="52266" name="Line 42"/>
            <p:cNvSpPr>
              <a:spLocks noChangeShapeType="1"/>
            </p:cNvSpPr>
            <p:nvPr/>
          </p:nvSpPr>
          <p:spPr bwMode="auto">
            <a:xfrm>
              <a:off x="4128" y="2951"/>
              <a:ext cx="1008" cy="0"/>
            </a:xfrm>
            <a:prstGeom prst="line">
              <a:avLst/>
            </a:prstGeom>
            <a:noFill/>
            <a:ln w="9525">
              <a:solidFill>
                <a:srgbClr val="008000"/>
              </a:solidFill>
              <a:round/>
              <a:headEnd/>
              <a:tailEnd/>
            </a:ln>
            <a:effectLst/>
          </p:spPr>
          <p:txBody>
            <a:bodyPr wrap="none" anchor="ctr"/>
            <a:lstStyle/>
            <a:p>
              <a:endParaRPr lang="en-US"/>
            </a:p>
          </p:txBody>
        </p:sp>
      </p:grpSp>
      <p:sp>
        <p:nvSpPr>
          <p:cNvPr id="43" name="Rectangle 42"/>
          <p:cNvSpPr/>
          <p:nvPr/>
        </p:nvSpPr>
        <p:spPr>
          <a:xfrm>
            <a:off x="1676400" y="46482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57600" y="33528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943600" y="3276600"/>
            <a:ext cx="3048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943600" y="4648200"/>
            <a:ext cx="19050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43"/>
                                        </p:tgtEl>
                                      </p:cBhvr>
                                    </p:animEffect>
                                    <p:set>
                                      <p:cBhvr>
                                        <p:cTn id="7" dur="1" fill="hold">
                                          <p:stCondLst>
                                            <p:cond delay="499"/>
                                          </p:stCondLst>
                                        </p:cTn>
                                        <p:tgtEl>
                                          <p:spTgt spid="4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46"/>
                                        </p:tgtEl>
                                        <p:attrNameLst>
                                          <p:attrName>ppt_x</p:attrName>
                                        </p:attrNameLst>
                                      </p:cBhvr>
                                      <p:tavLst>
                                        <p:tav tm="0">
                                          <p:val>
                                            <p:strVal val="ppt_x"/>
                                          </p:val>
                                        </p:tav>
                                        <p:tav tm="100000">
                                          <p:val>
                                            <p:strVal val="ppt_x"/>
                                          </p:val>
                                        </p:tav>
                                      </p:tavLst>
                                    </p:anim>
                                    <p:anim calcmode="lin" valueType="num">
                                      <p:cBhvr additive="base">
                                        <p:cTn id="12" dur="500"/>
                                        <p:tgtEl>
                                          <p:spTgt spid="46"/>
                                        </p:tgtEl>
                                        <p:attrNameLst>
                                          <p:attrName>ppt_y</p:attrName>
                                        </p:attrNameLst>
                                      </p:cBhvr>
                                      <p:tavLst>
                                        <p:tav tm="0">
                                          <p:val>
                                            <p:strVal val="ppt_y"/>
                                          </p:val>
                                        </p:tav>
                                        <p:tav tm="100000">
                                          <p:val>
                                            <p:strVal val="1+ppt_h/2"/>
                                          </p:val>
                                        </p:tav>
                                      </p:tavLst>
                                    </p:anim>
                                    <p:set>
                                      <p:cBhvr>
                                        <p:cTn id="13" dur="1" fill="hold">
                                          <p:stCondLst>
                                            <p:cond delay="499"/>
                                          </p:stCondLst>
                                        </p:cTn>
                                        <p:tgtEl>
                                          <p:spTgt spid="4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 presetClass="exit" presetSubtype="16" fill="hold" grpId="0" nodeType="clickEffect">
                                  <p:stCondLst>
                                    <p:cond delay="0"/>
                                  </p:stCondLst>
                                  <p:childTnLst>
                                    <p:animEffect transition="out" filter="box(in)">
                                      <p:cBhvr>
                                        <p:cTn id="17" dur="500"/>
                                        <p:tgtEl>
                                          <p:spTgt spid="45"/>
                                        </p:tgtEl>
                                      </p:cBhvr>
                                    </p:animEffect>
                                    <p:set>
                                      <p:cBhvr>
                                        <p:cTn id="18" dur="1" fill="hold">
                                          <p:stCondLst>
                                            <p:cond delay="499"/>
                                          </p:stCondLst>
                                        </p:cTn>
                                        <p:tgtEl>
                                          <p:spTgt spid="4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0" nodeType="clickEffect">
                                  <p:stCondLst>
                                    <p:cond delay="0"/>
                                  </p:stCondLst>
                                  <p:childTnLst>
                                    <p:animEffect transition="out" filter="blinds(horizontal)">
                                      <p:cBhvr>
                                        <p:cTn id="22" dur="500"/>
                                        <p:tgtEl>
                                          <p:spTgt spid="44"/>
                                        </p:tgtEl>
                                      </p:cBhvr>
                                    </p:animEffect>
                                    <p:set>
                                      <p:cBhvr>
                                        <p:cTn id="23"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09600" y="276225"/>
            <a:ext cx="7772400" cy="1143000"/>
          </a:xfrm>
          <a:prstGeom prst="rect">
            <a:avLst/>
          </a:prstGeom>
          <a:noFill/>
          <a:ln w="9525">
            <a:noFill/>
            <a:miter lim="800000"/>
            <a:headEnd/>
            <a:tailEnd/>
          </a:ln>
          <a:effectLst/>
        </p:spPr>
        <p:txBody>
          <a:bodyPr anchor="b"/>
          <a:lstStyle/>
          <a:p>
            <a:pPr algn="ctr"/>
            <a:r>
              <a:rPr lang="en-GB" sz="3600" b="1">
                <a:solidFill>
                  <a:schemeClr val="tx2"/>
                </a:solidFill>
              </a:rPr>
              <a:t>Larger Multiplexers</a:t>
            </a:r>
            <a:endParaRPr lang="en-GB" sz="4400">
              <a:solidFill>
                <a:schemeClr val="tx2"/>
              </a:solidFill>
            </a:endParaRPr>
          </a:p>
        </p:txBody>
      </p:sp>
      <p:grpSp>
        <p:nvGrpSpPr>
          <p:cNvPr id="2" name="Group 3"/>
          <p:cNvGrpSpPr>
            <a:grpSpLocks/>
          </p:cNvGrpSpPr>
          <p:nvPr/>
        </p:nvGrpSpPr>
        <p:grpSpPr bwMode="auto">
          <a:xfrm>
            <a:off x="1219200" y="1905000"/>
            <a:ext cx="3657600" cy="3076575"/>
            <a:chOff x="1104" y="816"/>
            <a:chExt cx="2304" cy="1938"/>
          </a:xfrm>
        </p:grpSpPr>
        <p:grpSp>
          <p:nvGrpSpPr>
            <p:cNvPr id="3" name="Group 4"/>
            <p:cNvGrpSpPr>
              <a:grpSpLocks/>
            </p:cNvGrpSpPr>
            <p:nvPr/>
          </p:nvGrpSpPr>
          <p:grpSpPr bwMode="auto">
            <a:xfrm>
              <a:off x="1104" y="816"/>
              <a:ext cx="2064" cy="1938"/>
              <a:chOff x="1104" y="816"/>
              <a:chExt cx="2064" cy="1938"/>
            </a:xfrm>
          </p:grpSpPr>
          <p:grpSp>
            <p:nvGrpSpPr>
              <p:cNvPr id="4" name="Group 5"/>
              <p:cNvGrpSpPr>
                <a:grpSpLocks/>
              </p:cNvGrpSpPr>
              <p:nvPr/>
            </p:nvGrpSpPr>
            <p:grpSpPr bwMode="auto">
              <a:xfrm>
                <a:off x="1104" y="816"/>
                <a:ext cx="1002" cy="978"/>
                <a:chOff x="1056" y="2064"/>
                <a:chExt cx="1002" cy="978"/>
              </a:xfrm>
            </p:grpSpPr>
            <p:sp>
              <p:nvSpPr>
                <p:cNvPr id="53254" name="Rectangle 6"/>
                <p:cNvSpPr>
                  <a:spLocks noChangeArrowheads="1"/>
                </p:cNvSpPr>
                <p:nvPr/>
              </p:nvSpPr>
              <p:spPr bwMode="auto">
                <a:xfrm>
                  <a:off x="1482" y="2110"/>
                  <a:ext cx="528" cy="624"/>
                </a:xfrm>
                <a:prstGeom prst="rect">
                  <a:avLst/>
                </a:prstGeom>
                <a:noFill/>
                <a:ln w="19050">
                  <a:solidFill>
                    <a:schemeClr val="tx1"/>
                  </a:solidFill>
                  <a:miter lim="800000"/>
                  <a:headEnd/>
                  <a:tailEnd/>
                </a:ln>
                <a:effectLst/>
              </p:spPr>
              <p:txBody>
                <a:bodyPr wrap="none" anchor="ctr"/>
                <a:lstStyle/>
                <a:p>
                  <a:endParaRPr lang="en-US"/>
                </a:p>
              </p:txBody>
            </p:sp>
            <p:sp>
              <p:nvSpPr>
                <p:cNvPr id="53255" name="Text Box 7"/>
                <p:cNvSpPr txBox="1">
                  <a:spLocks noChangeArrowheads="1"/>
                </p:cNvSpPr>
                <p:nvPr/>
              </p:nvSpPr>
              <p:spPr bwMode="auto">
                <a:xfrm>
                  <a:off x="1530" y="2254"/>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4:1 MUX</a:t>
                  </a:r>
                </a:p>
              </p:txBody>
            </p:sp>
            <p:sp>
              <p:nvSpPr>
                <p:cNvPr id="53256" name="Line 8"/>
                <p:cNvSpPr>
                  <a:spLocks noChangeShapeType="1"/>
                </p:cNvSpPr>
                <p:nvPr/>
              </p:nvSpPr>
              <p:spPr bwMode="auto">
                <a:xfrm flipV="1">
                  <a:off x="1626" y="273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57" name="Line 9"/>
                <p:cNvSpPr>
                  <a:spLocks noChangeShapeType="1"/>
                </p:cNvSpPr>
                <p:nvPr/>
              </p:nvSpPr>
              <p:spPr bwMode="auto">
                <a:xfrm flipV="1">
                  <a:off x="1818" y="273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58" name="Line 10"/>
                <p:cNvSpPr>
                  <a:spLocks noChangeShapeType="1"/>
                </p:cNvSpPr>
                <p:nvPr/>
              </p:nvSpPr>
              <p:spPr bwMode="auto">
                <a:xfrm flipV="1">
                  <a:off x="1242" y="220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59" name="Line 11"/>
                <p:cNvSpPr>
                  <a:spLocks noChangeShapeType="1"/>
                </p:cNvSpPr>
                <p:nvPr/>
              </p:nvSpPr>
              <p:spPr bwMode="auto">
                <a:xfrm flipV="1">
                  <a:off x="1242" y="2350"/>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60" name="Line 12"/>
                <p:cNvSpPr>
                  <a:spLocks noChangeShapeType="1"/>
                </p:cNvSpPr>
                <p:nvPr/>
              </p:nvSpPr>
              <p:spPr bwMode="auto">
                <a:xfrm flipV="1">
                  <a:off x="1242" y="249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61" name="Line 13"/>
                <p:cNvSpPr>
                  <a:spLocks noChangeShapeType="1"/>
                </p:cNvSpPr>
                <p:nvPr/>
              </p:nvSpPr>
              <p:spPr bwMode="auto">
                <a:xfrm flipV="1">
                  <a:off x="1242" y="2638"/>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62" name="Text Box 14"/>
                <p:cNvSpPr txBox="1">
                  <a:spLocks noChangeArrowheads="1"/>
                </p:cNvSpPr>
                <p:nvPr/>
              </p:nvSpPr>
              <p:spPr bwMode="auto">
                <a:xfrm>
                  <a:off x="1056" y="2064"/>
                  <a:ext cx="240" cy="674"/>
                </a:xfrm>
                <a:prstGeom prst="rect">
                  <a:avLst/>
                </a:prstGeom>
                <a:noFill/>
                <a:ln w="9525">
                  <a:noFill/>
                  <a:miter lim="800000"/>
                  <a:headEnd/>
                  <a:tailEnd/>
                </a:ln>
                <a:effectLst/>
              </p:spPr>
              <p:txBody>
                <a:bodyPr>
                  <a:spAutoFit/>
                </a:bodyPr>
                <a:lstStyle/>
                <a:p>
                  <a:pPr eaLnBrk="0" hangingPunct="0"/>
                  <a:r>
                    <a:rPr lang="en-GB" sz="1600">
                      <a:latin typeface="Arial" pitchFamily="34" charset="0"/>
                    </a:rPr>
                    <a:t>I</a:t>
                  </a:r>
                  <a:r>
                    <a:rPr lang="en-GB" sz="1600" baseline="-25000">
                      <a:latin typeface="Arial" pitchFamily="34" charset="0"/>
                    </a:rPr>
                    <a:t>0</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1</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2</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3</a:t>
                  </a:r>
                  <a:endParaRPr lang="en-GB" sz="1600">
                    <a:latin typeface="Arial" pitchFamily="34" charset="0"/>
                  </a:endParaRPr>
                </a:p>
              </p:txBody>
            </p:sp>
            <p:sp>
              <p:nvSpPr>
                <p:cNvPr id="53263" name="Text Box 15"/>
                <p:cNvSpPr txBox="1">
                  <a:spLocks noChangeArrowheads="1"/>
                </p:cNvSpPr>
                <p:nvPr/>
              </p:nvSpPr>
              <p:spPr bwMode="auto">
                <a:xfrm>
                  <a:off x="1530" y="2830"/>
                  <a:ext cx="52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1</a:t>
                  </a:r>
                  <a:r>
                    <a:rPr lang="en-GB" sz="1600">
                      <a:latin typeface="Arial" pitchFamily="34" charset="0"/>
                    </a:rPr>
                    <a:t>  S</a:t>
                  </a:r>
                  <a:r>
                    <a:rPr lang="en-GB" sz="1600" baseline="-25000">
                      <a:latin typeface="Arial" pitchFamily="34" charset="0"/>
                    </a:rPr>
                    <a:t>0</a:t>
                  </a:r>
                  <a:endParaRPr lang="en-GB" sz="1600">
                    <a:latin typeface="Arial" pitchFamily="34" charset="0"/>
                  </a:endParaRPr>
                </a:p>
              </p:txBody>
            </p:sp>
          </p:grpSp>
          <p:grpSp>
            <p:nvGrpSpPr>
              <p:cNvPr id="5" name="Group 16"/>
              <p:cNvGrpSpPr>
                <a:grpSpLocks/>
              </p:cNvGrpSpPr>
              <p:nvPr/>
            </p:nvGrpSpPr>
            <p:grpSpPr bwMode="auto">
              <a:xfrm>
                <a:off x="1104" y="1776"/>
                <a:ext cx="1002" cy="978"/>
                <a:chOff x="1056" y="3024"/>
                <a:chExt cx="1002" cy="978"/>
              </a:xfrm>
            </p:grpSpPr>
            <p:sp>
              <p:nvSpPr>
                <p:cNvPr id="53265" name="Rectangle 17"/>
                <p:cNvSpPr>
                  <a:spLocks noChangeArrowheads="1"/>
                </p:cNvSpPr>
                <p:nvPr/>
              </p:nvSpPr>
              <p:spPr bwMode="auto">
                <a:xfrm>
                  <a:off x="1482" y="3070"/>
                  <a:ext cx="528" cy="624"/>
                </a:xfrm>
                <a:prstGeom prst="rect">
                  <a:avLst/>
                </a:prstGeom>
                <a:noFill/>
                <a:ln w="19050">
                  <a:solidFill>
                    <a:schemeClr val="tx1"/>
                  </a:solidFill>
                  <a:miter lim="800000"/>
                  <a:headEnd/>
                  <a:tailEnd/>
                </a:ln>
                <a:effectLst/>
              </p:spPr>
              <p:txBody>
                <a:bodyPr wrap="none" anchor="ctr"/>
                <a:lstStyle/>
                <a:p>
                  <a:endParaRPr lang="en-US"/>
                </a:p>
              </p:txBody>
            </p:sp>
            <p:sp>
              <p:nvSpPr>
                <p:cNvPr id="53266" name="Text Box 18"/>
                <p:cNvSpPr txBox="1">
                  <a:spLocks noChangeArrowheads="1"/>
                </p:cNvSpPr>
                <p:nvPr/>
              </p:nvSpPr>
              <p:spPr bwMode="auto">
                <a:xfrm>
                  <a:off x="1530" y="3214"/>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4:1 MUX</a:t>
                  </a:r>
                </a:p>
              </p:txBody>
            </p:sp>
            <p:sp>
              <p:nvSpPr>
                <p:cNvPr id="53267" name="Line 19"/>
                <p:cNvSpPr>
                  <a:spLocks noChangeShapeType="1"/>
                </p:cNvSpPr>
                <p:nvPr/>
              </p:nvSpPr>
              <p:spPr bwMode="auto">
                <a:xfrm flipV="1">
                  <a:off x="1626" y="369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68" name="Line 20"/>
                <p:cNvSpPr>
                  <a:spLocks noChangeShapeType="1"/>
                </p:cNvSpPr>
                <p:nvPr/>
              </p:nvSpPr>
              <p:spPr bwMode="auto">
                <a:xfrm flipV="1">
                  <a:off x="1818" y="369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69" name="Line 21"/>
                <p:cNvSpPr>
                  <a:spLocks noChangeShapeType="1"/>
                </p:cNvSpPr>
                <p:nvPr/>
              </p:nvSpPr>
              <p:spPr bwMode="auto">
                <a:xfrm flipV="1">
                  <a:off x="1242" y="316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70" name="Line 22"/>
                <p:cNvSpPr>
                  <a:spLocks noChangeShapeType="1"/>
                </p:cNvSpPr>
                <p:nvPr/>
              </p:nvSpPr>
              <p:spPr bwMode="auto">
                <a:xfrm flipV="1">
                  <a:off x="1242" y="3310"/>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71" name="Line 23"/>
                <p:cNvSpPr>
                  <a:spLocks noChangeShapeType="1"/>
                </p:cNvSpPr>
                <p:nvPr/>
              </p:nvSpPr>
              <p:spPr bwMode="auto">
                <a:xfrm flipV="1">
                  <a:off x="1242" y="345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72" name="Line 24"/>
                <p:cNvSpPr>
                  <a:spLocks noChangeShapeType="1"/>
                </p:cNvSpPr>
                <p:nvPr/>
              </p:nvSpPr>
              <p:spPr bwMode="auto">
                <a:xfrm flipV="1">
                  <a:off x="1242" y="3598"/>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73" name="Text Box 25"/>
                <p:cNvSpPr txBox="1">
                  <a:spLocks noChangeArrowheads="1"/>
                </p:cNvSpPr>
                <p:nvPr/>
              </p:nvSpPr>
              <p:spPr bwMode="auto">
                <a:xfrm>
                  <a:off x="1056" y="3024"/>
                  <a:ext cx="240" cy="674"/>
                </a:xfrm>
                <a:prstGeom prst="rect">
                  <a:avLst/>
                </a:prstGeom>
                <a:noFill/>
                <a:ln w="9525">
                  <a:noFill/>
                  <a:miter lim="800000"/>
                  <a:headEnd/>
                  <a:tailEnd/>
                </a:ln>
                <a:effectLst/>
              </p:spPr>
              <p:txBody>
                <a:bodyPr>
                  <a:spAutoFit/>
                </a:bodyPr>
                <a:lstStyle/>
                <a:p>
                  <a:pPr eaLnBrk="0" hangingPunct="0"/>
                  <a:r>
                    <a:rPr lang="en-GB" sz="1600">
                      <a:latin typeface="Arial" pitchFamily="34" charset="0"/>
                    </a:rPr>
                    <a:t>I</a:t>
                  </a:r>
                  <a:r>
                    <a:rPr lang="en-GB" sz="1600" baseline="-25000">
                      <a:latin typeface="Arial" pitchFamily="34" charset="0"/>
                    </a:rPr>
                    <a:t>4</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5</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6</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7</a:t>
                  </a:r>
                  <a:endParaRPr lang="en-GB" sz="1600">
                    <a:latin typeface="Arial" pitchFamily="34" charset="0"/>
                  </a:endParaRPr>
                </a:p>
              </p:txBody>
            </p:sp>
            <p:sp>
              <p:nvSpPr>
                <p:cNvPr id="53274" name="Text Box 26"/>
                <p:cNvSpPr txBox="1">
                  <a:spLocks noChangeArrowheads="1"/>
                </p:cNvSpPr>
                <p:nvPr/>
              </p:nvSpPr>
              <p:spPr bwMode="auto">
                <a:xfrm>
                  <a:off x="1530" y="3790"/>
                  <a:ext cx="52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1</a:t>
                  </a:r>
                  <a:r>
                    <a:rPr lang="en-GB" sz="1600">
                      <a:latin typeface="Arial" pitchFamily="34" charset="0"/>
                    </a:rPr>
                    <a:t>  S</a:t>
                  </a:r>
                  <a:r>
                    <a:rPr lang="en-GB" sz="1600" baseline="-25000">
                      <a:latin typeface="Arial" pitchFamily="34" charset="0"/>
                    </a:rPr>
                    <a:t>0</a:t>
                  </a:r>
                  <a:endParaRPr lang="en-GB" sz="1600">
                    <a:latin typeface="Arial" pitchFamily="34" charset="0"/>
                  </a:endParaRPr>
                </a:p>
              </p:txBody>
            </p:sp>
          </p:grpSp>
          <p:sp>
            <p:nvSpPr>
              <p:cNvPr id="53275" name="Line 27"/>
              <p:cNvSpPr>
                <a:spLocks noChangeShapeType="1"/>
              </p:cNvSpPr>
              <p:nvPr/>
            </p:nvSpPr>
            <p:spPr bwMode="auto">
              <a:xfrm>
                <a:off x="2064" y="1152"/>
                <a:ext cx="192" cy="0"/>
              </a:xfrm>
              <a:prstGeom prst="line">
                <a:avLst/>
              </a:prstGeom>
              <a:noFill/>
              <a:ln w="15875">
                <a:solidFill>
                  <a:schemeClr val="tx1"/>
                </a:solidFill>
                <a:round/>
                <a:headEnd/>
                <a:tailEnd/>
              </a:ln>
              <a:effectLst/>
            </p:spPr>
            <p:txBody>
              <a:bodyPr wrap="none" anchor="ctr"/>
              <a:lstStyle/>
              <a:p>
                <a:endParaRPr lang="en-US"/>
              </a:p>
            </p:txBody>
          </p:sp>
          <p:sp>
            <p:nvSpPr>
              <p:cNvPr id="53276" name="Line 28"/>
              <p:cNvSpPr>
                <a:spLocks noChangeShapeType="1"/>
              </p:cNvSpPr>
              <p:nvPr/>
            </p:nvSpPr>
            <p:spPr bwMode="auto">
              <a:xfrm>
                <a:off x="2064" y="2160"/>
                <a:ext cx="192" cy="0"/>
              </a:xfrm>
              <a:prstGeom prst="line">
                <a:avLst/>
              </a:prstGeom>
              <a:noFill/>
              <a:ln w="15875">
                <a:solidFill>
                  <a:schemeClr val="tx1"/>
                </a:solidFill>
                <a:round/>
                <a:headEnd/>
                <a:tailEnd/>
              </a:ln>
              <a:effectLst/>
            </p:spPr>
            <p:txBody>
              <a:bodyPr wrap="none" anchor="ctr"/>
              <a:lstStyle/>
              <a:p>
                <a:endParaRPr lang="en-US"/>
              </a:p>
            </p:txBody>
          </p:sp>
          <p:sp>
            <p:nvSpPr>
              <p:cNvPr id="53277" name="Line 29"/>
              <p:cNvSpPr>
                <a:spLocks noChangeShapeType="1"/>
              </p:cNvSpPr>
              <p:nvPr/>
            </p:nvSpPr>
            <p:spPr bwMode="auto">
              <a:xfrm>
                <a:off x="2256" y="1152"/>
                <a:ext cx="0" cy="384"/>
              </a:xfrm>
              <a:prstGeom prst="line">
                <a:avLst/>
              </a:prstGeom>
              <a:noFill/>
              <a:ln w="15875">
                <a:solidFill>
                  <a:schemeClr val="tx1"/>
                </a:solidFill>
                <a:round/>
                <a:headEnd/>
                <a:tailEnd/>
              </a:ln>
              <a:effectLst/>
            </p:spPr>
            <p:txBody>
              <a:bodyPr wrap="none" anchor="ctr"/>
              <a:lstStyle/>
              <a:p>
                <a:endParaRPr lang="en-US"/>
              </a:p>
            </p:txBody>
          </p:sp>
          <p:sp>
            <p:nvSpPr>
              <p:cNvPr id="53278" name="Line 30"/>
              <p:cNvSpPr>
                <a:spLocks noChangeShapeType="1"/>
              </p:cNvSpPr>
              <p:nvPr/>
            </p:nvSpPr>
            <p:spPr bwMode="auto">
              <a:xfrm flipV="1">
                <a:off x="2256" y="153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79" name="Line 31"/>
              <p:cNvSpPr>
                <a:spLocks noChangeShapeType="1"/>
              </p:cNvSpPr>
              <p:nvPr/>
            </p:nvSpPr>
            <p:spPr bwMode="auto">
              <a:xfrm>
                <a:off x="2256" y="1776"/>
                <a:ext cx="0" cy="384"/>
              </a:xfrm>
              <a:prstGeom prst="line">
                <a:avLst/>
              </a:prstGeom>
              <a:noFill/>
              <a:ln w="15875">
                <a:solidFill>
                  <a:schemeClr val="tx1"/>
                </a:solidFill>
                <a:round/>
                <a:headEnd/>
                <a:tailEnd/>
              </a:ln>
              <a:effectLst/>
            </p:spPr>
            <p:txBody>
              <a:bodyPr wrap="none" anchor="ctr"/>
              <a:lstStyle/>
              <a:p>
                <a:endParaRPr lang="en-US"/>
              </a:p>
            </p:txBody>
          </p:sp>
          <p:sp>
            <p:nvSpPr>
              <p:cNvPr id="53280" name="Line 32"/>
              <p:cNvSpPr>
                <a:spLocks noChangeShapeType="1"/>
              </p:cNvSpPr>
              <p:nvPr/>
            </p:nvSpPr>
            <p:spPr bwMode="auto">
              <a:xfrm flipV="1">
                <a:off x="2256" y="177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81" name="Rectangle 33"/>
              <p:cNvSpPr>
                <a:spLocks noChangeArrowheads="1"/>
              </p:cNvSpPr>
              <p:nvPr/>
            </p:nvSpPr>
            <p:spPr bwMode="auto">
              <a:xfrm>
                <a:off x="2496" y="1392"/>
                <a:ext cx="432" cy="576"/>
              </a:xfrm>
              <a:prstGeom prst="rect">
                <a:avLst/>
              </a:prstGeom>
              <a:noFill/>
              <a:ln w="19050">
                <a:solidFill>
                  <a:schemeClr val="tx1"/>
                </a:solidFill>
                <a:miter lim="800000"/>
                <a:headEnd/>
                <a:tailEnd/>
              </a:ln>
              <a:effectLst/>
            </p:spPr>
            <p:txBody>
              <a:bodyPr wrap="none" anchor="ctr"/>
              <a:lstStyle/>
              <a:p>
                <a:endParaRPr lang="en-US"/>
              </a:p>
            </p:txBody>
          </p:sp>
          <p:sp>
            <p:nvSpPr>
              <p:cNvPr id="53282" name="Text Box 34"/>
              <p:cNvSpPr txBox="1">
                <a:spLocks noChangeArrowheads="1"/>
              </p:cNvSpPr>
              <p:nvPr/>
            </p:nvSpPr>
            <p:spPr bwMode="auto">
              <a:xfrm>
                <a:off x="2496" y="1488"/>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2:1 MUX</a:t>
                </a:r>
              </a:p>
            </p:txBody>
          </p:sp>
          <p:sp>
            <p:nvSpPr>
              <p:cNvPr id="53283" name="Line 35"/>
              <p:cNvSpPr>
                <a:spLocks noChangeShapeType="1"/>
              </p:cNvSpPr>
              <p:nvPr/>
            </p:nvSpPr>
            <p:spPr bwMode="auto">
              <a:xfrm flipV="1">
                <a:off x="2688" y="1968"/>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3284" name="Text Box 36"/>
              <p:cNvSpPr txBox="1">
                <a:spLocks noChangeArrowheads="1"/>
              </p:cNvSpPr>
              <p:nvPr/>
            </p:nvSpPr>
            <p:spPr bwMode="auto">
              <a:xfrm>
                <a:off x="2544" y="2160"/>
                <a:ext cx="336"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2</a:t>
                </a:r>
                <a:endParaRPr lang="en-GB" sz="1600">
                  <a:latin typeface="Arial" pitchFamily="34" charset="0"/>
                </a:endParaRPr>
              </a:p>
            </p:txBody>
          </p:sp>
          <p:sp>
            <p:nvSpPr>
              <p:cNvPr id="53285" name="Line 37"/>
              <p:cNvSpPr>
                <a:spLocks noChangeShapeType="1"/>
              </p:cNvSpPr>
              <p:nvPr/>
            </p:nvSpPr>
            <p:spPr bwMode="auto">
              <a:xfrm flipV="1">
                <a:off x="2928" y="1680"/>
                <a:ext cx="240" cy="0"/>
              </a:xfrm>
              <a:prstGeom prst="line">
                <a:avLst/>
              </a:prstGeom>
              <a:noFill/>
              <a:ln w="15875">
                <a:solidFill>
                  <a:schemeClr val="tx1"/>
                </a:solidFill>
                <a:round/>
                <a:headEnd/>
                <a:tailEnd type="triangle" w="med" len="sm"/>
              </a:ln>
              <a:effectLst/>
            </p:spPr>
            <p:txBody>
              <a:bodyPr wrap="none" anchor="ctr"/>
              <a:lstStyle/>
              <a:p>
                <a:endParaRPr lang="en-US"/>
              </a:p>
            </p:txBody>
          </p:sp>
        </p:grpSp>
        <p:sp>
          <p:nvSpPr>
            <p:cNvPr id="53286" name="Text Box 38"/>
            <p:cNvSpPr txBox="1">
              <a:spLocks noChangeArrowheads="1"/>
            </p:cNvSpPr>
            <p:nvPr/>
          </p:nvSpPr>
          <p:spPr bwMode="auto">
            <a:xfrm>
              <a:off x="3168" y="1584"/>
              <a:ext cx="240"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Y</a:t>
              </a:r>
            </a:p>
          </p:txBody>
        </p:sp>
      </p:grpSp>
      <p:grpSp>
        <p:nvGrpSpPr>
          <p:cNvPr id="6" name="Group 39"/>
          <p:cNvGrpSpPr>
            <a:grpSpLocks/>
          </p:cNvGrpSpPr>
          <p:nvPr/>
        </p:nvGrpSpPr>
        <p:grpSpPr bwMode="auto">
          <a:xfrm>
            <a:off x="6705600" y="2133600"/>
            <a:ext cx="1695450" cy="2595563"/>
            <a:chOff x="4080" y="2064"/>
            <a:chExt cx="1068" cy="1635"/>
          </a:xfrm>
        </p:grpSpPr>
        <p:graphicFrame>
          <p:nvGraphicFramePr>
            <p:cNvPr id="53288" name="Object 40"/>
            <p:cNvGraphicFramePr>
              <a:graphicFrameLocks noChangeAspect="1"/>
            </p:cNvGraphicFramePr>
            <p:nvPr/>
          </p:nvGraphicFramePr>
          <p:xfrm>
            <a:off x="4080" y="2064"/>
            <a:ext cx="1068" cy="1635"/>
          </p:xfrm>
          <a:graphic>
            <a:graphicData uri="http://schemas.openxmlformats.org/presentationml/2006/ole">
              <p:oleObj spid="_x0000_s3074" name="Document" r:id="rId3" imgW="1720080" imgH="2625480" progId="Word.Document.8">
                <p:embed/>
              </p:oleObj>
            </a:graphicData>
          </a:graphic>
        </p:graphicFrame>
        <p:sp>
          <p:nvSpPr>
            <p:cNvPr id="53289" name="Line 41"/>
            <p:cNvSpPr>
              <a:spLocks noChangeShapeType="1"/>
            </p:cNvSpPr>
            <p:nvPr/>
          </p:nvSpPr>
          <p:spPr bwMode="auto">
            <a:xfrm>
              <a:off x="4128" y="2271"/>
              <a:ext cx="1008" cy="0"/>
            </a:xfrm>
            <a:prstGeom prst="line">
              <a:avLst/>
            </a:prstGeom>
            <a:noFill/>
            <a:ln w="9525">
              <a:solidFill>
                <a:srgbClr val="008000"/>
              </a:solidFill>
              <a:round/>
              <a:headEnd/>
              <a:tailEnd/>
            </a:ln>
            <a:effectLst/>
          </p:spPr>
          <p:txBody>
            <a:bodyPr wrap="none" anchor="ctr"/>
            <a:lstStyle/>
            <a:p>
              <a:endParaRPr lang="en-US"/>
            </a:p>
          </p:txBody>
        </p:sp>
        <p:sp>
          <p:nvSpPr>
            <p:cNvPr id="53290" name="Line 42"/>
            <p:cNvSpPr>
              <a:spLocks noChangeShapeType="1"/>
            </p:cNvSpPr>
            <p:nvPr/>
          </p:nvSpPr>
          <p:spPr bwMode="auto">
            <a:xfrm>
              <a:off x="4128" y="2951"/>
              <a:ext cx="1008" cy="0"/>
            </a:xfrm>
            <a:prstGeom prst="line">
              <a:avLst/>
            </a:prstGeom>
            <a:noFill/>
            <a:ln w="9525">
              <a:solidFill>
                <a:srgbClr val="008000"/>
              </a:solidFill>
              <a:round/>
              <a:headEnd/>
              <a:tailEnd/>
            </a:ln>
            <a:effectLst/>
          </p:spPr>
          <p:txBody>
            <a:bodyPr wrap="none" anchor="ctr"/>
            <a:lstStyle/>
            <a:p>
              <a:endParaRPr lang="en-US"/>
            </a:p>
          </p:txBody>
        </p:sp>
      </p:grpSp>
      <p:grpSp>
        <p:nvGrpSpPr>
          <p:cNvPr id="7" name="Group 43"/>
          <p:cNvGrpSpPr>
            <a:grpSpLocks/>
          </p:cNvGrpSpPr>
          <p:nvPr/>
        </p:nvGrpSpPr>
        <p:grpSpPr bwMode="auto">
          <a:xfrm>
            <a:off x="4191000" y="1828800"/>
            <a:ext cx="2209800" cy="914400"/>
            <a:chOff x="2928" y="720"/>
            <a:chExt cx="1392" cy="576"/>
          </a:xfrm>
        </p:grpSpPr>
        <p:sp>
          <p:nvSpPr>
            <p:cNvPr id="53292" name="Text Box 44"/>
            <p:cNvSpPr txBox="1">
              <a:spLocks noChangeArrowheads="1"/>
            </p:cNvSpPr>
            <p:nvPr/>
          </p:nvSpPr>
          <p:spPr bwMode="auto">
            <a:xfrm>
              <a:off x="2928" y="720"/>
              <a:ext cx="1056" cy="404"/>
            </a:xfrm>
            <a:prstGeom prst="rect">
              <a:avLst/>
            </a:prstGeom>
            <a:noFill/>
            <a:ln w="9525">
              <a:noFill/>
              <a:miter lim="800000"/>
              <a:headEnd/>
              <a:tailEnd/>
            </a:ln>
            <a:effectLst/>
          </p:spPr>
          <p:txBody>
            <a:bodyPr>
              <a:spAutoFit/>
            </a:bodyPr>
            <a:lstStyle/>
            <a:p>
              <a:pPr eaLnBrk="0" hangingPunct="0">
                <a:spcBef>
                  <a:spcPct val="50000"/>
                </a:spcBef>
              </a:pPr>
              <a:r>
                <a:rPr lang="en-GB" sz="1800" b="1">
                  <a:latin typeface="Arial" pitchFamily="34" charset="0"/>
                </a:rPr>
                <a:t>When </a:t>
              </a:r>
            </a:p>
            <a:p>
              <a:pPr eaLnBrk="0" hangingPunct="0"/>
              <a:r>
                <a:rPr lang="en-GB" sz="1800" b="1">
                  <a:latin typeface="Arial" pitchFamily="34" charset="0"/>
                </a:rPr>
                <a:t>S</a:t>
              </a:r>
              <a:r>
                <a:rPr lang="en-GB" sz="1800" b="1" baseline="-25000">
                  <a:latin typeface="Arial" pitchFamily="34" charset="0"/>
                </a:rPr>
                <a:t>2</a:t>
              </a:r>
              <a:r>
                <a:rPr lang="en-GB" sz="1800" b="1">
                  <a:latin typeface="Arial" pitchFamily="34" charset="0"/>
                </a:rPr>
                <a:t>S</a:t>
              </a:r>
              <a:r>
                <a:rPr lang="en-GB" sz="1800" b="1" baseline="-25000">
                  <a:latin typeface="Arial" pitchFamily="34" charset="0"/>
                </a:rPr>
                <a:t>1</a:t>
              </a:r>
              <a:r>
                <a:rPr lang="en-GB" sz="1800" b="1">
                  <a:latin typeface="Arial" pitchFamily="34" charset="0"/>
                </a:rPr>
                <a:t>S</a:t>
              </a:r>
              <a:r>
                <a:rPr lang="en-GB" sz="1800" b="1" baseline="-25000">
                  <a:latin typeface="Arial" pitchFamily="34" charset="0"/>
                </a:rPr>
                <a:t>0</a:t>
              </a:r>
              <a:r>
                <a:rPr lang="en-GB" sz="1800" b="1">
                  <a:latin typeface="Arial" pitchFamily="34" charset="0"/>
                </a:rPr>
                <a:t> = 000</a:t>
              </a:r>
              <a:endParaRPr lang="en-GB" sz="1800" b="1" baseline="-25000">
                <a:latin typeface="Arial" pitchFamily="34" charset="0"/>
              </a:endParaRPr>
            </a:p>
          </p:txBody>
        </p:sp>
        <p:sp>
          <p:nvSpPr>
            <p:cNvPr id="53293" name="AutoShape 45"/>
            <p:cNvSpPr>
              <a:spLocks noChangeArrowheads="1"/>
            </p:cNvSpPr>
            <p:nvPr/>
          </p:nvSpPr>
          <p:spPr bwMode="auto">
            <a:xfrm>
              <a:off x="3936" y="1152"/>
              <a:ext cx="384"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n-US"/>
            </a:p>
          </p:txBody>
        </p:sp>
      </p:grpSp>
      <p:grpSp>
        <p:nvGrpSpPr>
          <p:cNvPr id="8" name="Group 46"/>
          <p:cNvGrpSpPr>
            <a:grpSpLocks/>
          </p:cNvGrpSpPr>
          <p:nvPr/>
        </p:nvGrpSpPr>
        <p:grpSpPr bwMode="auto">
          <a:xfrm>
            <a:off x="2743200" y="1981200"/>
            <a:ext cx="381000" cy="2073275"/>
            <a:chOff x="2256" y="1056"/>
            <a:chExt cx="240" cy="1306"/>
          </a:xfrm>
        </p:grpSpPr>
        <p:sp>
          <p:nvSpPr>
            <p:cNvPr id="53295" name="Text Box 47"/>
            <p:cNvSpPr txBox="1">
              <a:spLocks noChangeArrowheads="1"/>
            </p:cNvSpPr>
            <p:nvPr/>
          </p:nvSpPr>
          <p:spPr bwMode="auto">
            <a:xfrm>
              <a:off x="2256" y="1056"/>
              <a:ext cx="240" cy="250"/>
            </a:xfrm>
            <a:prstGeom prst="rect">
              <a:avLst/>
            </a:prstGeom>
            <a:noFill/>
            <a:ln w="9525">
              <a:noFill/>
              <a:miter lim="800000"/>
              <a:headEnd/>
              <a:tailEnd/>
            </a:ln>
            <a:effectLst/>
          </p:spPr>
          <p:txBody>
            <a:bodyPr>
              <a:spAutoFit/>
            </a:bodyPr>
            <a:lstStyle/>
            <a:p>
              <a:pPr eaLnBrk="0" hangingPunct="0">
                <a:spcBef>
                  <a:spcPct val="50000"/>
                </a:spcBef>
              </a:pPr>
              <a:r>
                <a:rPr lang="en-GB" sz="2000" b="1">
                  <a:solidFill>
                    <a:srgbClr val="0000CC"/>
                  </a:solidFill>
                  <a:latin typeface="Arial" pitchFamily="34" charset="0"/>
                </a:rPr>
                <a:t>I</a:t>
              </a:r>
              <a:r>
                <a:rPr lang="en-GB" sz="2000" b="1" baseline="-25000">
                  <a:solidFill>
                    <a:srgbClr val="0000CC"/>
                  </a:solidFill>
                  <a:latin typeface="Arial" pitchFamily="34" charset="0"/>
                </a:rPr>
                <a:t>0</a:t>
              </a:r>
            </a:p>
          </p:txBody>
        </p:sp>
        <p:sp>
          <p:nvSpPr>
            <p:cNvPr id="53296" name="Text Box 48"/>
            <p:cNvSpPr txBox="1">
              <a:spLocks noChangeArrowheads="1"/>
            </p:cNvSpPr>
            <p:nvPr/>
          </p:nvSpPr>
          <p:spPr bwMode="auto">
            <a:xfrm>
              <a:off x="2256" y="2112"/>
              <a:ext cx="240" cy="250"/>
            </a:xfrm>
            <a:prstGeom prst="rect">
              <a:avLst/>
            </a:prstGeom>
            <a:noFill/>
            <a:ln w="9525">
              <a:noFill/>
              <a:miter lim="800000"/>
              <a:headEnd/>
              <a:tailEnd/>
            </a:ln>
            <a:effectLst/>
          </p:spPr>
          <p:txBody>
            <a:bodyPr>
              <a:spAutoFit/>
            </a:bodyPr>
            <a:lstStyle/>
            <a:p>
              <a:pPr eaLnBrk="0" hangingPunct="0">
                <a:spcBef>
                  <a:spcPct val="50000"/>
                </a:spcBef>
              </a:pPr>
              <a:r>
                <a:rPr lang="en-GB" sz="2000" b="1">
                  <a:solidFill>
                    <a:srgbClr val="0000CC"/>
                  </a:solidFill>
                  <a:latin typeface="Arial" pitchFamily="34" charset="0"/>
                </a:rPr>
                <a:t>I</a:t>
              </a:r>
              <a:r>
                <a:rPr lang="en-GB" sz="2000" b="1" baseline="-25000">
                  <a:solidFill>
                    <a:srgbClr val="0000CC"/>
                  </a:solidFill>
                  <a:latin typeface="Arial" pitchFamily="34" charset="0"/>
                </a:rPr>
                <a:t>4</a:t>
              </a:r>
              <a:endParaRPr lang="en-GB" sz="2000" b="1" baseline="-25000">
                <a:latin typeface="Arial" pitchFamily="34" charset="0"/>
              </a:endParaRPr>
            </a:p>
          </p:txBody>
        </p:sp>
      </p:grpSp>
      <p:sp>
        <p:nvSpPr>
          <p:cNvPr id="53297" name="Text Box 49"/>
          <p:cNvSpPr txBox="1">
            <a:spLocks noChangeArrowheads="1"/>
          </p:cNvSpPr>
          <p:nvPr/>
        </p:nvSpPr>
        <p:spPr bwMode="auto">
          <a:xfrm>
            <a:off x="4191000" y="2879725"/>
            <a:ext cx="381000" cy="396875"/>
          </a:xfrm>
          <a:prstGeom prst="rect">
            <a:avLst/>
          </a:prstGeom>
          <a:noFill/>
          <a:ln w="9525">
            <a:noFill/>
            <a:miter lim="800000"/>
            <a:headEnd/>
            <a:tailEnd/>
          </a:ln>
          <a:effectLst/>
        </p:spPr>
        <p:txBody>
          <a:bodyPr>
            <a:spAutoFit/>
          </a:bodyPr>
          <a:lstStyle/>
          <a:p>
            <a:pPr eaLnBrk="0" hangingPunct="0">
              <a:spcBef>
                <a:spcPct val="50000"/>
              </a:spcBef>
            </a:pPr>
            <a:r>
              <a:rPr lang="en-GB" sz="2000" b="1">
                <a:solidFill>
                  <a:srgbClr val="990033"/>
                </a:solidFill>
                <a:latin typeface="Arial" pitchFamily="34" charset="0"/>
              </a:rPr>
              <a:t>I</a:t>
            </a:r>
            <a:r>
              <a:rPr lang="en-GB" sz="2000" b="1" baseline="-25000">
                <a:solidFill>
                  <a:srgbClr val="990033"/>
                </a:solidFill>
                <a:latin typeface="Arial" pitchFamily="34" charset="0"/>
              </a:rPr>
              <a:t>0</a:t>
            </a:r>
            <a:endParaRPr lang="en-GB" sz="2000" b="1" baseline="-25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143000" y="152400"/>
            <a:ext cx="7772400" cy="1143000"/>
          </a:xfrm>
          <a:prstGeom prst="rect">
            <a:avLst/>
          </a:prstGeom>
          <a:noFill/>
          <a:ln w="9525">
            <a:noFill/>
            <a:miter lim="800000"/>
            <a:headEnd/>
            <a:tailEnd/>
          </a:ln>
          <a:effectLst/>
        </p:spPr>
        <p:txBody>
          <a:bodyPr anchor="b"/>
          <a:lstStyle/>
          <a:p>
            <a:pPr algn="ctr"/>
            <a:r>
              <a:rPr lang="en-GB" sz="3600" b="1">
                <a:solidFill>
                  <a:schemeClr val="tx2"/>
                </a:solidFill>
              </a:rPr>
              <a:t>Larger Multiplexers</a:t>
            </a:r>
            <a:endParaRPr lang="en-GB" sz="4400">
              <a:solidFill>
                <a:schemeClr val="tx2"/>
              </a:solidFill>
            </a:endParaRPr>
          </a:p>
        </p:txBody>
      </p:sp>
      <p:grpSp>
        <p:nvGrpSpPr>
          <p:cNvPr id="2" name="Group 3"/>
          <p:cNvGrpSpPr>
            <a:grpSpLocks/>
          </p:cNvGrpSpPr>
          <p:nvPr/>
        </p:nvGrpSpPr>
        <p:grpSpPr bwMode="auto">
          <a:xfrm>
            <a:off x="1143000" y="2105025"/>
            <a:ext cx="3657600" cy="3076575"/>
            <a:chOff x="1104" y="816"/>
            <a:chExt cx="2304" cy="1938"/>
          </a:xfrm>
        </p:grpSpPr>
        <p:grpSp>
          <p:nvGrpSpPr>
            <p:cNvPr id="3" name="Group 4"/>
            <p:cNvGrpSpPr>
              <a:grpSpLocks/>
            </p:cNvGrpSpPr>
            <p:nvPr/>
          </p:nvGrpSpPr>
          <p:grpSpPr bwMode="auto">
            <a:xfrm>
              <a:off x="1104" y="816"/>
              <a:ext cx="2064" cy="1938"/>
              <a:chOff x="1104" y="816"/>
              <a:chExt cx="2064" cy="1938"/>
            </a:xfrm>
          </p:grpSpPr>
          <p:grpSp>
            <p:nvGrpSpPr>
              <p:cNvPr id="4" name="Group 5"/>
              <p:cNvGrpSpPr>
                <a:grpSpLocks/>
              </p:cNvGrpSpPr>
              <p:nvPr/>
            </p:nvGrpSpPr>
            <p:grpSpPr bwMode="auto">
              <a:xfrm>
                <a:off x="1104" y="816"/>
                <a:ext cx="1002" cy="978"/>
                <a:chOff x="1056" y="2064"/>
                <a:chExt cx="1002" cy="978"/>
              </a:xfrm>
            </p:grpSpPr>
            <p:sp>
              <p:nvSpPr>
                <p:cNvPr id="55302" name="Rectangle 6"/>
                <p:cNvSpPr>
                  <a:spLocks noChangeArrowheads="1"/>
                </p:cNvSpPr>
                <p:nvPr/>
              </p:nvSpPr>
              <p:spPr bwMode="auto">
                <a:xfrm>
                  <a:off x="1482" y="2110"/>
                  <a:ext cx="528" cy="624"/>
                </a:xfrm>
                <a:prstGeom prst="rect">
                  <a:avLst/>
                </a:prstGeom>
                <a:noFill/>
                <a:ln w="19050">
                  <a:solidFill>
                    <a:schemeClr val="tx1"/>
                  </a:solidFill>
                  <a:miter lim="800000"/>
                  <a:headEnd/>
                  <a:tailEnd/>
                </a:ln>
                <a:effectLst/>
              </p:spPr>
              <p:txBody>
                <a:bodyPr wrap="none" anchor="ctr"/>
                <a:lstStyle/>
                <a:p>
                  <a:endParaRPr lang="en-US"/>
                </a:p>
              </p:txBody>
            </p:sp>
            <p:sp>
              <p:nvSpPr>
                <p:cNvPr id="55303" name="Text Box 7"/>
                <p:cNvSpPr txBox="1">
                  <a:spLocks noChangeArrowheads="1"/>
                </p:cNvSpPr>
                <p:nvPr/>
              </p:nvSpPr>
              <p:spPr bwMode="auto">
                <a:xfrm>
                  <a:off x="1530" y="2254"/>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4:1 MUX</a:t>
                  </a:r>
                </a:p>
              </p:txBody>
            </p:sp>
            <p:sp>
              <p:nvSpPr>
                <p:cNvPr id="55304" name="Line 8"/>
                <p:cNvSpPr>
                  <a:spLocks noChangeShapeType="1"/>
                </p:cNvSpPr>
                <p:nvPr/>
              </p:nvSpPr>
              <p:spPr bwMode="auto">
                <a:xfrm flipV="1">
                  <a:off x="1626" y="273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05" name="Line 9"/>
                <p:cNvSpPr>
                  <a:spLocks noChangeShapeType="1"/>
                </p:cNvSpPr>
                <p:nvPr/>
              </p:nvSpPr>
              <p:spPr bwMode="auto">
                <a:xfrm flipV="1">
                  <a:off x="1818" y="273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06" name="Line 10"/>
                <p:cNvSpPr>
                  <a:spLocks noChangeShapeType="1"/>
                </p:cNvSpPr>
                <p:nvPr/>
              </p:nvSpPr>
              <p:spPr bwMode="auto">
                <a:xfrm flipV="1">
                  <a:off x="1242" y="220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07" name="Line 11"/>
                <p:cNvSpPr>
                  <a:spLocks noChangeShapeType="1"/>
                </p:cNvSpPr>
                <p:nvPr/>
              </p:nvSpPr>
              <p:spPr bwMode="auto">
                <a:xfrm flipV="1">
                  <a:off x="1242" y="2350"/>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08" name="Line 12"/>
                <p:cNvSpPr>
                  <a:spLocks noChangeShapeType="1"/>
                </p:cNvSpPr>
                <p:nvPr/>
              </p:nvSpPr>
              <p:spPr bwMode="auto">
                <a:xfrm flipV="1">
                  <a:off x="1242" y="249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09" name="Line 13"/>
                <p:cNvSpPr>
                  <a:spLocks noChangeShapeType="1"/>
                </p:cNvSpPr>
                <p:nvPr/>
              </p:nvSpPr>
              <p:spPr bwMode="auto">
                <a:xfrm flipV="1">
                  <a:off x="1242" y="2638"/>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10" name="Text Box 14"/>
                <p:cNvSpPr txBox="1">
                  <a:spLocks noChangeArrowheads="1"/>
                </p:cNvSpPr>
                <p:nvPr/>
              </p:nvSpPr>
              <p:spPr bwMode="auto">
                <a:xfrm>
                  <a:off x="1056" y="2064"/>
                  <a:ext cx="240" cy="674"/>
                </a:xfrm>
                <a:prstGeom prst="rect">
                  <a:avLst/>
                </a:prstGeom>
                <a:noFill/>
                <a:ln w="9525">
                  <a:noFill/>
                  <a:miter lim="800000"/>
                  <a:headEnd/>
                  <a:tailEnd/>
                </a:ln>
                <a:effectLst/>
              </p:spPr>
              <p:txBody>
                <a:bodyPr>
                  <a:spAutoFit/>
                </a:bodyPr>
                <a:lstStyle/>
                <a:p>
                  <a:pPr eaLnBrk="0" hangingPunct="0"/>
                  <a:r>
                    <a:rPr lang="en-GB" sz="1600">
                      <a:latin typeface="Arial" pitchFamily="34" charset="0"/>
                    </a:rPr>
                    <a:t>I</a:t>
                  </a:r>
                  <a:r>
                    <a:rPr lang="en-GB" sz="1600" baseline="-25000">
                      <a:latin typeface="Arial" pitchFamily="34" charset="0"/>
                    </a:rPr>
                    <a:t>0</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1</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2</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3</a:t>
                  </a:r>
                  <a:endParaRPr lang="en-GB" sz="1600">
                    <a:latin typeface="Arial" pitchFamily="34" charset="0"/>
                  </a:endParaRPr>
                </a:p>
              </p:txBody>
            </p:sp>
            <p:sp>
              <p:nvSpPr>
                <p:cNvPr id="55311" name="Text Box 15"/>
                <p:cNvSpPr txBox="1">
                  <a:spLocks noChangeArrowheads="1"/>
                </p:cNvSpPr>
                <p:nvPr/>
              </p:nvSpPr>
              <p:spPr bwMode="auto">
                <a:xfrm>
                  <a:off x="1530" y="2830"/>
                  <a:ext cx="52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1</a:t>
                  </a:r>
                  <a:r>
                    <a:rPr lang="en-GB" sz="1600">
                      <a:latin typeface="Arial" pitchFamily="34" charset="0"/>
                    </a:rPr>
                    <a:t>  S</a:t>
                  </a:r>
                  <a:r>
                    <a:rPr lang="en-GB" sz="1600" baseline="-25000">
                      <a:latin typeface="Arial" pitchFamily="34" charset="0"/>
                    </a:rPr>
                    <a:t>0</a:t>
                  </a:r>
                  <a:endParaRPr lang="en-GB" sz="1600">
                    <a:latin typeface="Arial" pitchFamily="34" charset="0"/>
                  </a:endParaRPr>
                </a:p>
              </p:txBody>
            </p:sp>
          </p:grpSp>
          <p:grpSp>
            <p:nvGrpSpPr>
              <p:cNvPr id="5" name="Group 16"/>
              <p:cNvGrpSpPr>
                <a:grpSpLocks/>
              </p:cNvGrpSpPr>
              <p:nvPr/>
            </p:nvGrpSpPr>
            <p:grpSpPr bwMode="auto">
              <a:xfrm>
                <a:off x="1104" y="1776"/>
                <a:ext cx="1002" cy="978"/>
                <a:chOff x="1056" y="3024"/>
                <a:chExt cx="1002" cy="978"/>
              </a:xfrm>
            </p:grpSpPr>
            <p:sp>
              <p:nvSpPr>
                <p:cNvPr id="55313" name="Rectangle 17"/>
                <p:cNvSpPr>
                  <a:spLocks noChangeArrowheads="1"/>
                </p:cNvSpPr>
                <p:nvPr/>
              </p:nvSpPr>
              <p:spPr bwMode="auto">
                <a:xfrm>
                  <a:off x="1482" y="3070"/>
                  <a:ext cx="528" cy="624"/>
                </a:xfrm>
                <a:prstGeom prst="rect">
                  <a:avLst/>
                </a:prstGeom>
                <a:noFill/>
                <a:ln w="19050">
                  <a:solidFill>
                    <a:schemeClr val="tx1"/>
                  </a:solidFill>
                  <a:miter lim="800000"/>
                  <a:headEnd/>
                  <a:tailEnd/>
                </a:ln>
                <a:effectLst/>
              </p:spPr>
              <p:txBody>
                <a:bodyPr wrap="none" anchor="ctr"/>
                <a:lstStyle/>
                <a:p>
                  <a:endParaRPr lang="en-US"/>
                </a:p>
              </p:txBody>
            </p:sp>
            <p:sp>
              <p:nvSpPr>
                <p:cNvPr id="55314" name="Text Box 18"/>
                <p:cNvSpPr txBox="1">
                  <a:spLocks noChangeArrowheads="1"/>
                </p:cNvSpPr>
                <p:nvPr/>
              </p:nvSpPr>
              <p:spPr bwMode="auto">
                <a:xfrm>
                  <a:off x="1530" y="3214"/>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4:1 MUX</a:t>
                  </a:r>
                </a:p>
              </p:txBody>
            </p:sp>
            <p:sp>
              <p:nvSpPr>
                <p:cNvPr id="55315" name="Line 19"/>
                <p:cNvSpPr>
                  <a:spLocks noChangeShapeType="1"/>
                </p:cNvSpPr>
                <p:nvPr/>
              </p:nvSpPr>
              <p:spPr bwMode="auto">
                <a:xfrm flipV="1">
                  <a:off x="1626" y="369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16" name="Line 20"/>
                <p:cNvSpPr>
                  <a:spLocks noChangeShapeType="1"/>
                </p:cNvSpPr>
                <p:nvPr/>
              </p:nvSpPr>
              <p:spPr bwMode="auto">
                <a:xfrm flipV="1">
                  <a:off x="1818" y="3694"/>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17" name="Line 21"/>
                <p:cNvSpPr>
                  <a:spLocks noChangeShapeType="1"/>
                </p:cNvSpPr>
                <p:nvPr/>
              </p:nvSpPr>
              <p:spPr bwMode="auto">
                <a:xfrm flipV="1">
                  <a:off x="1242" y="316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18" name="Line 22"/>
                <p:cNvSpPr>
                  <a:spLocks noChangeShapeType="1"/>
                </p:cNvSpPr>
                <p:nvPr/>
              </p:nvSpPr>
              <p:spPr bwMode="auto">
                <a:xfrm flipV="1">
                  <a:off x="1242" y="3310"/>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19" name="Line 23"/>
                <p:cNvSpPr>
                  <a:spLocks noChangeShapeType="1"/>
                </p:cNvSpPr>
                <p:nvPr/>
              </p:nvSpPr>
              <p:spPr bwMode="auto">
                <a:xfrm flipV="1">
                  <a:off x="1242" y="345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20" name="Line 24"/>
                <p:cNvSpPr>
                  <a:spLocks noChangeShapeType="1"/>
                </p:cNvSpPr>
                <p:nvPr/>
              </p:nvSpPr>
              <p:spPr bwMode="auto">
                <a:xfrm flipV="1">
                  <a:off x="1242" y="3598"/>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21" name="Text Box 25"/>
                <p:cNvSpPr txBox="1">
                  <a:spLocks noChangeArrowheads="1"/>
                </p:cNvSpPr>
                <p:nvPr/>
              </p:nvSpPr>
              <p:spPr bwMode="auto">
                <a:xfrm>
                  <a:off x="1056" y="3024"/>
                  <a:ext cx="240" cy="674"/>
                </a:xfrm>
                <a:prstGeom prst="rect">
                  <a:avLst/>
                </a:prstGeom>
                <a:noFill/>
                <a:ln w="9525">
                  <a:noFill/>
                  <a:miter lim="800000"/>
                  <a:headEnd/>
                  <a:tailEnd/>
                </a:ln>
                <a:effectLst/>
              </p:spPr>
              <p:txBody>
                <a:bodyPr>
                  <a:spAutoFit/>
                </a:bodyPr>
                <a:lstStyle/>
                <a:p>
                  <a:pPr eaLnBrk="0" hangingPunct="0"/>
                  <a:r>
                    <a:rPr lang="en-GB" sz="1600">
                      <a:latin typeface="Arial" pitchFamily="34" charset="0"/>
                    </a:rPr>
                    <a:t>I</a:t>
                  </a:r>
                  <a:r>
                    <a:rPr lang="en-GB" sz="1600" baseline="-25000">
                      <a:latin typeface="Arial" pitchFamily="34" charset="0"/>
                    </a:rPr>
                    <a:t>4</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5</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6</a:t>
                  </a:r>
                  <a:endParaRPr lang="en-GB" sz="1600">
                    <a:latin typeface="Arial" pitchFamily="34" charset="0"/>
                  </a:endParaRPr>
                </a:p>
                <a:p>
                  <a:pPr eaLnBrk="0" hangingPunct="0"/>
                  <a:r>
                    <a:rPr lang="en-GB" sz="1600">
                      <a:latin typeface="Arial" pitchFamily="34" charset="0"/>
                    </a:rPr>
                    <a:t>I</a:t>
                  </a:r>
                  <a:r>
                    <a:rPr lang="en-GB" sz="1600" baseline="-25000">
                      <a:latin typeface="Arial" pitchFamily="34" charset="0"/>
                    </a:rPr>
                    <a:t>7</a:t>
                  </a:r>
                  <a:endParaRPr lang="en-GB" sz="1600">
                    <a:latin typeface="Arial" pitchFamily="34" charset="0"/>
                  </a:endParaRPr>
                </a:p>
              </p:txBody>
            </p:sp>
            <p:sp>
              <p:nvSpPr>
                <p:cNvPr id="55322" name="Text Box 26"/>
                <p:cNvSpPr txBox="1">
                  <a:spLocks noChangeArrowheads="1"/>
                </p:cNvSpPr>
                <p:nvPr/>
              </p:nvSpPr>
              <p:spPr bwMode="auto">
                <a:xfrm>
                  <a:off x="1530" y="3790"/>
                  <a:ext cx="52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1</a:t>
                  </a:r>
                  <a:r>
                    <a:rPr lang="en-GB" sz="1600">
                      <a:latin typeface="Arial" pitchFamily="34" charset="0"/>
                    </a:rPr>
                    <a:t>  S</a:t>
                  </a:r>
                  <a:r>
                    <a:rPr lang="en-GB" sz="1600" baseline="-25000">
                      <a:latin typeface="Arial" pitchFamily="34" charset="0"/>
                    </a:rPr>
                    <a:t>0</a:t>
                  </a:r>
                  <a:endParaRPr lang="en-GB" sz="1600">
                    <a:latin typeface="Arial" pitchFamily="34" charset="0"/>
                  </a:endParaRPr>
                </a:p>
              </p:txBody>
            </p:sp>
          </p:grpSp>
          <p:sp>
            <p:nvSpPr>
              <p:cNvPr id="55323" name="Line 27"/>
              <p:cNvSpPr>
                <a:spLocks noChangeShapeType="1"/>
              </p:cNvSpPr>
              <p:nvPr/>
            </p:nvSpPr>
            <p:spPr bwMode="auto">
              <a:xfrm>
                <a:off x="2064" y="1152"/>
                <a:ext cx="192" cy="0"/>
              </a:xfrm>
              <a:prstGeom prst="line">
                <a:avLst/>
              </a:prstGeom>
              <a:noFill/>
              <a:ln w="15875">
                <a:solidFill>
                  <a:schemeClr val="tx1"/>
                </a:solidFill>
                <a:round/>
                <a:headEnd/>
                <a:tailEnd/>
              </a:ln>
              <a:effectLst/>
            </p:spPr>
            <p:txBody>
              <a:bodyPr wrap="none" anchor="ctr"/>
              <a:lstStyle/>
              <a:p>
                <a:endParaRPr lang="en-US"/>
              </a:p>
            </p:txBody>
          </p:sp>
          <p:sp>
            <p:nvSpPr>
              <p:cNvPr id="55324" name="Line 28"/>
              <p:cNvSpPr>
                <a:spLocks noChangeShapeType="1"/>
              </p:cNvSpPr>
              <p:nvPr/>
            </p:nvSpPr>
            <p:spPr bwMode="auto">
              <a:xfrm>
                <a:off x="2064" y="2160"/>
                <a:ext cx="192" cy="0"/>
              </a:xfrm>
              <a:prstGeom prst="line">
                <a:avLst/>
              </a:prstGeom>
              <a:noFill/>
              <a:ln w="15875">
                <a:solidFill>
                  <a:schemeClr val="tx1"/>
                </a:solidFill>
                <a:round/>
                <a:headEnd/>
                <a:tailEnd/>
              </a:ln>
              <a:effectLst/>
            </p:spPr>
            <p:txBody>
              <a:bodyPr wrap="none" anchor="ctr"/>
              <a:lstStyle/>
              <a:p>
                <a:endParaRPr lang="en-US"/>
              </a:p>
            </p:txBody>
          </p:sp>
          <p:sp>
            <p:nvSpPr>
              <p:cNvPr id="55325" name="Line 29"/>
              <p:cNvSpPr>
                <a:spLocks noChangeShapeType="1"/>
              </p:cNvSpPr>
              <p:nvPr/>
            </p:nvSpPr>
            <p:spPr bwMode="auto">
              <a:xfrm>
                <a:off x="2256" y="1152"/>
                <a:ext cx="0" cy="384"/>
              </a:xfrm>
              <a:prstGeom prst="line">
                <a:avLst/>
              </a:prstGeom>
              <a:noFill/>
              <a:ln w="15875">
                <a:solidFill>
                  <a:schemeClr val="tx1"/>
                </a:solidFill>
                <a:round/>
                <a:headEnd/>
                <a:tailEnd/>
              </a:ln>
              <a:effectLst/>
            </p:spPr>
            <p:txBody>
              <a:bodyPr wrap="none" anchor="ctr"/>
              <a:lstStyle/>
              <a:p>
                <a:endParaRPr lang="en-US"/>
              </a:p>
            </p:txBody>
          </p:sp>
          <p:sp>
            <p:nvSpPr>
              <p:cNvPr id="55326" name="Line 30"/>
              <p:cNvSpPr>
                <a:spLocks noChangeShapeType="1"/>
              </p:cNvSpPr>
              <p:nvPr/>
            </p:nvSpPr>
            <p:spPr bwMode="auto">
              <a:xfrm flipV="1">
                <a:off x="2256" y="153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27" name="Line 31"/>
              <p:cNvSpPr>
                <a:spLocks noChangeShapeType="1"/>
              </p:cNvSpPr>
              <p:nvPr/>
            </p:nvSpPr>
            <p:spPr bwMode="auto">
              <a:xfrm>
                <a:off x="2256" y="1776"/>
                <a:ext cx="0" cy="384"/>
              </a:xfrm>
              <a:prstGeom prst="line">
                <a:avLst/>
              </a:prstGeom>
              <a:noFill/>
              <a:ln w="15875">
                <a:solidFill>
                  <a:schemeClr val="tx1"/>
                </a:solidFill>
                <a:round/>
                <a:headEnd/>
                <a:tailEnd/>
              </a:ln>
              <a:effectLst/>
            </p:spPr>
            <p:txBody>
              <a:bodyPr wrap="none" anchor="ctr"/>
              <a:lstStyle/>
              <a:p>
                <a:endParaRPr lang="en-US"/>
              </a:p>
            </p:txBody>
          </p:sp>
          <p:sp>
            <p:nvSpPr>
              <p:cNvPr id="55328" name="Line 32"/>
              <p:cNvSpPr>
                <a:spLocks noChangeShapeType="1"/>
              </p:cNvSpPr>
              <p:nvPr/>
            </p:nvSpPr>
            <p:spPr bwMode="auto">
              <a:xfrm flipV="1">
                <a:off x="2256" y="177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29" name="Rectangle 33"/>
              <p:cNvSpPr>
                <a:spLocks noChangeArrowheads="1"/>
              </p:cNvSpPr>
              <p:nvPr/>
            </p:nvSpPr>
            <p:spPr bwMode="auto">
              <a:xfrm>
                <a:off x="2496" y="1392"/>
                <a:ext cx="432" cy="576"/>
              </a:xfrm>
              <a:prstGeom prst="rect">
                <a:avLst/>
              </a:prstGeom>
              <a:noFill/>
              <a:ln w="19050">
                <a:solidFill>
                  <a:schemeClr val="tx1"/>
                </a:solidFill>
                <a:miter lim="800000"/>
                <a:headEnd/>
                <a:tailEnd/>
              </a:ln>
              <a:effectLst/>
            </p:spPr>
            <p:txBody>
              <a:bodyPr wrap="none" anchor="ctr"/>
              <a:lstStyle/>
              <a:p>
                <a:endParaRPr lang="en-US"/>
              </a:p>
            </p:txBody>
          </p:sp>
          <p:sp>
            <p:nvSpPr>
              <p:cNvPr id="55330" name="Text Box 34"/>
              <p:cNvSpPr txBox="1">
                <a:spLocks noChangeArrowheads="1"/>
              </p:cNvSpPr>
              <p:nvPr/>
            </p:nvSpPr>
            <p:spPr bwMode="auto">
              <a:xfrm>
                <a:off x="2496" y="1488"/>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2:1 MUX</a:t>
                </a:r>
              </a:p>
            </p:txBody>
          </p:sp>
          <p:sp>
            <p:nvSpPr>
              <p:cNvPr id="55331" name="Line 35"/>
              <p:cNvSpPr>
                <a:spLocks noChangeShapeType="1"/>
              </p:cNvSpPr>
              <p:nvPr/>
            </p:nvSpPr>
            <p:spPr bwMode="auto">
              <a:xfrm flipV="1">
                <a:off x="2688" y="1968"/>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5332" name="Text Box 36"/>
              <p:cNvSpPr txBox="1">
                <a:spLocks noChangeArrowheads="1"/>
              </p:cNvSpPr>
              <p:nvPr/>
            </p:nvSpPr>
            <p:spPr bwMode="auto">
              <a:xfrm>
                <a:off x="2544" y="2160"/>
                <a:ext cx="336"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2</a:t>
                </a:r>
                <a:endParaRPr lang="en-GB" sz="1600">
                  <a:latin typeface="Arial" pitchFamily="34" charset="0"/>
                </a:endParaRPr>
              </a:p>
            </p:txBody>
          </p:sp>
          <p:sp>
            <p:nvSpPr>
              <p:cNvPr id="55333" name="Line 37"/>
              <p:cNvSpPr>
                <a:spLocks noChangeShapeType="1"/>
              </p:cNvSpPr>
              <p:nvPr/>
            </p:nvSpPr>
            <p:spPr bwMode="auto">
              <a:xfrm flipV="1">
                <a:off x="2928" y="1680"/>
                <a:ext cx="240" cy="0"/>
              </a:xfrm>
              <a:prstGeom prst="line">
                <a:avLst/>
              </a:prstGeom>
              <a:noFill/>
              <a:ln w="15875">
                <a:solidFill>
                  <a:schemeClr val="tx1"/>
                </a:solidFill>
                <a:round/>
                <a:headEnd/>
                <a:tailEnd type="triangle" w="med" len="sm"/>
              </a:ln>
              <a:effectLst/>
            </p:spPr>
            <p:txBody>
              <a:bodyPr wrap="none" anchor="ctr"/>
              <a:lstStyle/>
              <a:p>
                <a:endParaRPr lang="en-US"/>
              </a:p>
            </p:txBody>
          </p:sp>
        </p:grpSp>
        <p:sp>
          <p:nvSpPr>
            <p:cNvPr id="55334" name="Text Box 38"/>
            <p:cNvSpPr txBox="1">
              <a:spLocks noChangeArrowheads="1"/>
            </p:cNvSpPr>
            <p:nvPr/>
          </p:nvSpPr>
          <p:spPr bwMode="auto">
            <a:xfrm>
              <a:off x="3168" y="1584"/>
              <a:ext cx="240"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Y</a:t>
              </a:r>
            </a:p>
          </p:txBody>
        </p:sp>
      </p:grpSp>
      <p:grpSp>
        <p:nvGrpSpPr>
          <p:cNvPr id="6" name="Group 39"/>
          <p:cNvGrpSpPr>
            <a:grpSpLocks/>
          </p:cNvGrpSpPr>
          <p:nvPr/>
        </p:nvGrpSpPr>
        <p:grpSpPr bwMode="auto">
          <a:xfrm>
            <a:off x="6248400" y="2257425"/>
            <a:ext cx="1695450" cy="2595563"/>
            <a:chOff x="4080" y="2064"/>
            <a:chExt cx="1068" cy="1635"/>
          </a:xfrm>
        </p:grpSpPr>
        <p:graphicFrame>
          <p:nvGraphicFramePr>
            <p:cNvPr id="55336" name="Object 40"/>
            <p:cNvGraphicFramePr>
              <a:graphicFrameLocks noChangeAspect="1"/>
            </p:cNvGraphicFramePr>
            <p:nvPr/>
          </p:nvGraphicFramePr>
          <p:xfrm>
            <a:off x="4080" y="2064"/>
            <a:ext cx="1068" cy="1635"/>
          </p:xfrm>
          <a:graphic>
            <a:graphicData uri="http://schemas.openxmlformats.org/presentationml/2006/ole">
              <p:oleObj spid="_x0000_s4098" name="Document" r:id="rId3" imgW="1720080" imgH="2625480" progId="Word.Document.8">
                <p:embed/>
              </p:oleObj>
            </a:graphicData>
          </a:graphic>
        </p:graphicFrame>
        <p:sp>
          <p:nvSpPr>
            <p:cNvPr id="55337" name="Line 41"/>
            <p:cNvSpPr>
              <a:spLocks noChangeShapeType="1"/>
            </p:cNvSpPr>
            <p:nvPr/>
          </p:nvSpPr>
          <p:spPr bwMode="auto">
            <a:xfrm>
              <a:off x="4128" y="2271"/>
              <a:ext cx="1008" cy="0"/>
            </a:xfrm>
            <a:prstGeom prst="line">
              <a:avLst/>
            </a:prstGeom>
            <a:noFill/>
            <a:ln w="9525">
              <a:solidFill>
                <a:srgbClr val="008000"/>
              </a:solidFill>
              <a:round/>
              <a:headEnd/>
              <a:tailEnd/>
            </a:ln>
            <a:effectLst/>
          </p:spPr>
          <p:txBody>
            <a:bodyPr wrap="none" anchor="ctr"/>
            <a:lstStyle/>
            <a:p>
              <a:endParaRPr lang="en-US"/>
            </a:p>
          </p:txBody>
        </p:sp>
        <p:sp>
          <p:nvSpPr>
            <p:cNvPr id="55338" name="Line 42"/>
            <p:cNvSpPr>
              <a:spLocks noChangeShapeType="1"/>
            </p:cNvSpPr>
            <p:nvPr/>
          </p:nvSpPr>
          <p:spPr bwMode="auto">
            <a:xfrm>
              <a:off x="4128" y="2951"/>
              <a:ext cx="1008" cy="0"/>
            </a:xfrm>
            <a:prstGeom prst="line">
              <a:avLst/>
            </a:prstGeom>
            <a:noFill/>
            <a:ln w="9525">
              <a:solidFill>
                <a:srgbClr val="008000"/>
              </a:solidFill>
              <a:round/>
              <a:headEnd/>
              <a:tailEnd/>
            </a:ln>
            <a:effectLst/>
          </p:spPr>
          <p:txBody>
            <a:bodyPr wrap="none" anchor="ctr"/>
            <a:lstStyle/>
            <a:p>
              <a:endParaRPr lang="en-US"/>
            </a:p>
          </p:txBody>
        </p:sp>
      </p:grpSp>
      <p:grpSp>
        <p:nvGrpSpPr>
          <p:cNvPr id="7" name="Group 43"/>
          <p:cNvGrpSpPr>
            <a:grpSpLocks/>
          </p:cNvGrpSpPr>
          <p:nvPr/>
        </p:nvGrpSpPr>
        <p:grpSpPr bwMode="auto">
          <a:xfrm>
            <a:off x="4038600" y="1952625"/>
            <a:ext cx="2209800" cy="2438400"/>
            <a:chOff x="2928" y="720"/>
            <a:chExt cx="1392" cy="1536"/>
          </a:xfrm>
        </p:grpSpPr>
        <p:sp>
          <p:nvSpPr>
            <p:cNvPr id="55340" name="Text Box 44"/>
            <p:cNvSpPr txBox="1">
              <a:spLocks noChangeArrowheads="1"/>
            </p:cNvSpPr>
            <p:nvPr/>
          </p:nvSpPr>
          <p:spPr bwMode="auto">
            <a:xfrm>
              <a:off x="2928" y="720"/>
              <a:ext cx="1056" cy="404"/>
            </a:xfrm>
            <a:prstGeom prst="rect">
              <a:avLst/>
            </a:prstGeom>
            <a:noFill/>
            <a:ln w="9525">
              <a:noFill/>
              <a:miter lim="800000"/>
              <a:headEnd/>
              <a:tailEnd/>
            </a:ln>
            <a:effectLst/>
          </p:spPr>
          <p:txBody>
            <a:bodyPr>
              <a:spAutoFit/>
            </a:bodyPr>
            <a:lstStyle/>
            <a:p>
              <a:pPr eaLnBrk="0" hangingPunct="0">
                <a:spcBef>
                  <a:spcPct val="50000"/>
                </a:spcBef>
              </a:pPr>
              <a:r>
                <a:rPr lang="en-GB" sz="1800" b="1">
                  <a:latin typeface="Arial" pitchFamily="34" charset="0"/>
                </a:rPr>
                <a:t>When </a:t>
              </a:r>
            </a:p>
            <a:p>
              <a:pPr eaLnBrk="0" hangingPunct="0"/>
              <a:r>
                <a:rPr lang="en-GB" sz="1800" b="1">
                  <a:latin typeface="Arial" pitchFamily="34" charset="0"/>
                </a:rPr>
                <a:t>S</a:t>
              </a:r>
              <a:r>
                <a:rPr lang="en-GB" sz="1800" b="1" baseline="-25000">
                  <a:latin typeface="Arial" pitchFamily="34" charset="0"/>
                </a:rPr>
                <a:t>2</a:t>
              </a:r>
              <a:r>
                <a:rPr lang="en-GB" sz="1800" b="1">
                  <a:latin typeface="Arial" pitchFamily="34" charset="0"/>
                </a:rPr>
                <a:t>S</a:t>
              </a:r>
              <a:r>
                <a:rPr lang="en-GB" sz="1800" b="1" baseline="-25000">
                  <a:latin typeface="Arial" pitchFamily="34" charset="0"/>
                </a:rPr>
                <a:t>1</a:t>
              </a:r>
              <a:r>
                <a:rPr lang="en-GB" sz="1800" b="1">
                  <a:latin typeface="Arial" pitchFamily="34" charset="0"/>
                </a:rPr>
                <a:t>S</a:t>
              </a:r>
              <a:r>
                <a:rPr lang="en-GB" sz="1800" b="1" baseline="-25000">
                  <a:latin typeface="Arial" pitchFamily="34" charset="0"/>
                </a:rPr>
                <a:t>0</a:t>
              </a:r>
              <a:r>
                <a:rPr lang="en-GB" sz="1800" b="1">
                  <a:latin typeface="Arial" pitchFamily="34" charset="0"/>
                </a:rPr>
                <a:t> = 110</a:t>
              </a:r>
              <a:endParaRPr lang="en-GB" sz="1800" b="1" baseline="-25000">
                <a:latin typeface="Arial" pitchFamily="34" charset="0"/>
              </a:endParaRPr>
            </a:p>
          </p:txBody>
        </p:sp>
        <p:sp>
          <p:nvSpPr>
            <p:cNvPr id="55341" name="AutoShape 45"/>
            <p:cNvSpPr>
              <a:spLocks noChangeArrowheads="1"/>
            </p:cNvSpPr>
            <p:nvPr/>
          </p:nvSpPr>
          <p:spPr bwMode="auto">
            <a:xfrm>
              <a:off x="3936" y="2112"/>
              <a:ext cx="384" cy="14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en-US"/>
            </a:p>
          </p:txBody>
        </p:sp>
      </p:grpSp>
      <p:grpSp>
        <p:nvGrpSpPr>
          <p:cNvPr id="8" name="Group 50"/>
          <p:cNvGrpSpPr>
            <a:grpSpLocks/>
          </p:cNvGrpSpPr>
          <p:nvPr/>
        </p:nvGrpSpPr>
        <p:grpSpPr bwMode="auto">
          <a:xfrm>
            <a:off x="2590800" y="2193925"/>
            <a:ext cx="381000" cy="2073275"/>
            <a:chOff x="2256" y="1056"/>
            <a:chExt cx="240" cy="1306"/>
          </a:xfrm>
        </p:grpSpPr>
        <p:sp>
          <p:nvSpPr>
            <p:cNvPr id="55347" name="Text Box 51"/>
            <p:cNvSpPr txBox="1">
              <a:spLocks noChangeArrowheads="1"/>
            </p:cNvSpPr>
            <p:nvPr/>
          </p:nvSpPr>
          <p:spPr bwMode="auto">
            <a:xfrm>
              <a:off x="2256" y="1056"/>
              <a:ext cx="240" cy="250"/>
            </a:xfrm>
            <a:prstGeom prst="rect">
              <a:avLst/>
            </a:prstGeom>
            <a:noFill/>
            <a:ln w="9525">
              <a:noFill/>
              <a:miter lim="800000"/>
              <a:headEnd/>
              <a:tailEnd/>
            </a:ln>
            <a:effectLst/>
          </p:spPr>
          <p:txBody>
            <a:bodyPr>
              <a:spAutoFit/>
            </a:bodyPr>
            <a:lstStyle/>
            <a:p>
              <a:pPr eaLnBrk="0" hangingPunct="0">
                <a:spcBef>
                  <a:spcPct val="50000"/>
                </a:spcBef>
              </a:pPr>
              <a:r>
                <a:rPr lang="en-GB" sz="2000" b="1">
                  <a:solidFill>
                    <a:srgbClr val="0000CC"/>
                  </a:solidFill>
                  <a:latin typeface="Arial" pitchFamily="34" charset="0"/>
                </a:rPr>
                <a:t>I</a:t>
              </a:r>
              <a:r>
                <a:rPr lang="en-GB" sz="2000" b="1" baseline="-25000">
                  <a:solidFill>
                    <a:srgbClr val="0000CC"/>
                  </a:solidFill>
                  <a:latin typeface="Arial" pitchFamily="34" charset="0"/>
                </a:rPr>
                <a:t>2</a:t>
              </a:r>
            </a:p>
          </p:txBody>
        </p:sp>
        <p:sp>
          <p:nvSpPr>
            <p:cNvPr id="55348" name="Text Box 52"/>
            <p:cNvSpPr txBox="1">
              <a:spLocks noChangeArrowheads="1"/>
            </p:cNvSpPr>
            <p:nvPr/>
          </p:nvSpPr>
          <p:spPr bwMode="auto">
            <a:xfrm>
              <a:off x="2256" y="2112"/>
              <a:ext cx="240" cy="250"/>
            </a:xfrm>
            <a:prstGeom prst="rect">
              <a:avLst/>
            </a:prstGeom>
            <a:noFill/>
            <a:ln w="9525">
              <a:noFill/>
              <a:miter lim="800000"/>
              <a:headEnd/>
              <a:tailEnd/>
            </a:ln>
            <a:effectLst/>
          </p:spPr>
          <p:txBody>
            <a:bodyPr>
              <a:spAutoFit/>
            </a:bodyPr>
            <a:lstStyle/>
            <a:p>
              <a:pPr eaLnBrk="0" hangingPunct="0">
                <a:spcBef>
                  <a:spcPct val="50000"/>
                </a:spcBef>
              </a:pPr>
              <a:r>
                <a:rPr lang="en-GB" sz="2000" b="1">
                  <a:solidFill>
                    <a:srgbClr val="0000CC"/>
                  </a:solidFill>
                  <a:latin typeface="Arial" pitchFamily="34" charset="0"/>
                </a:rPr>
                <a:t>I</a:t>
              </a:r>
              <a:r>
                <a:rPr lang="en-GB" sz="2000" b="1" baseline="-25000">
                  <a:solidFill>
                    <a:srgbClr val="0000CC"/>
                  </a:solidFill>
                  <a:latin typeface="Arial" pitchFamily="34" charset="0"/>
                </a:rPr>
                <a:t>6</a:t>
              </a:r>
              <a:endParaRPr lang="en-GB" sz="2000" b="1" baseline="-25000">
                <a:latin typeface="Arial" pitchFamily="34" charset="0"/>
              </a:endParaRPr>
            </a:p>
          </p:txBody>
        </p:sp>
      </p:grpSp>
      <p:sp>
        <p:nvSpPr>
          <p:cNvPr id="55349" name="Text Box 53"/>
          <p:cNvSpPr txBox="1">
            <a:spLocks noChangeArrowheads="1"/>
          </p:cNvSpPr>
          <p:nvPr/>
        </p:nvSpPr>
        <p:spPr bwMode="auto">
          <a:xfrm>
            <a:off x="4038600" y="3108325"/>
            <a:ext cx="381000" cy="396875"/>
          </a:xfrm>
          <a:prstGeom prst="rect">
            <a:avLst/>
          </a:prstGeom>
          <a:noFill/>
          <a:ln w="9525">
            <a:noFill/>
            <a:miter lim="800000"/>
            <a:headEnd/>
            <a:tailEnd/>
          </a:ln>
          <a:effectLst/>
        </p:spPr>
        <p:txBody>
          <a:bodyPr>
            <a:spAutoFit/>
          </a:bodyPr>
          <a:lstStyle/>
          <a:p>
            <a:pPr eaLnBrk="0" hangingPunct="0">
              <a:spcBef>
                <a:spcPct val="50000"/>
              </a:spcBef>
            </a:pPr>
            <a:r>
              <a:rPr lang="en-GB" sz="2000" b="1">
                <a:solidFill>
                  <a:srgbClr val="990033"/>
                </a:solidFill>
                <a:latin typeface="Arial" pitchFamily="34" charset="0"/>
              </a:rPr>
              <a:t>I</a:t>
            </a:r>
            <a:r>
              <a:rPr lang="en-GB" sz="2000" b="1" baseline="-25000">
                <a:solidFill>
                  <a:srgbClr val="990033"/>
                </a:solidFill>
                <a:latin typeface="Arial" pitchFamily="34" charset="0"/>
              </a:rPr>
              <a:t>6</a:t>
            </a:r>
            <a:endParaRPr lang="en-GB" sz="2000" b="1" baseline="-2500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5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4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143000" y="152400"/>
            <a:ext cx="7772400" cy="1143000"/>
          </a:xfrm>
          <a:prstGeom prst="rect">
            <a:avLst/>
          </a:prstGeom>
          <a:noFill/>
          <a:ln w="9525">
            <a:noFill/>
            <a:miter lim="800000"/>
            <a:headEnd/>
            <a:tailEnd/>
          </a:ln>
          <a:effectLst/>
        </p:spPr>
        <p:txBody>
          <a:bodyPr anchor="b"/>
          <a:lstStyle/>
          <a:p>
            <a:pPr algn="ctr"/>
            <a:r>
              <a:rPr lang="en-GB" sz="3600" b="1">
                <a:solidFill>
                  <a:schemeClr val="tx2"/>
                </a:solidFill>
              </a:rPr>
              <a:t>Larger Multiplexers</a:t>
            </a:r>
            <a:endParaRPr lang="en-GB" sz="4400">
              <a:solidFill>
                <a:schemeClr val="tx2"/>
              </a:solidFill>
            </a:endParaRPr>
          </a:p>
        </p:txBody>
      </p:sp>
      <p:sp>
        <p:nvSpPr>
          <p:cNvPr id="56323" name="Rectangle 3"/>
          <p:cNvSpPr>
            <a:spLocks noChangeArrowheads="1"/>
          </p:cNvSpPr>
          <p:nvPr/>
        </p:nvSpPr>
        <p:spPr bwMode="auto">
          <a:xfrm>
            <a:off x="1143000" y="1219200"/>
            <a:ext cx="7772400" cy="914400"/>
          </a:xfrm>
          <a:prstGeom prst="rect">
            <a:avLst/>
          </a:prstGeom>
          <a:noFill/>
          <a:ln w="9525">
            <a:noFill/>
            <a:miter lim="800000"/>
            <a:headEnd/>
            <a:tailEnd/>
          </a:ln>
          <a:effectLst/>
        </p:spPr>
        <p:txBody>
          <a:bodyPr/>
          <a:lstStyle/>
          <a:p>
            <a:pPr marL="342900" indent="-342900">
              <a:spcBef>
                <a:spcPct val="40000"/>
              </a:spcBef>
              <a:buSzPct val="120000"/>
              <a:buFont typeface="Wingdings" pitchFamily="2" charset="2"/>
              <a:buChar char="§"/>
            </a:pPr>
            <a:r>
              <a:rPr lang="en-GB"/>
              <a:t>Another implementation of an 8-to-1 multiplexer using smaller multiplexers:</a:t>
            </a:r>
          </a:p>
        </p:txBody>
      </p:sp>
      <p:grpSp>
        <p:nvGrpSpPr>
          <p:cNvPr id="2" name="Group 4"/>
          <p:cNvGrpSpPr>
            <a:grpSpLocks/>
          </p:cNvGrpSpPr>
          <p:nvPr/>
        </p:nvGrpSpPr>
        <p:grpSpPr bwMode="auto">
          <a:xfrm>
            <a:off x="1981200" y="2209800"/>
            <a:ext cx="4267200" cy="4070350"/>
            <a:chOff x="1248" y="1392"/>
            <a:chExt cx="2688" cy="2564"/>
          </a:xfrm>
        </p:grpSpPr>
        <p:sp>
          <p:nvSpPr>
            <p:cNvPr id="56325" name="Rectangle 5"/>
            <p:cNvSpPr>
              <a:spLocks noChangeArrowheads="1"/>
            </p:cNvSpPr>
            <p:nvPr/>
          </p:nvSpPr>
          <p:spPr bwMode="auto">
            <a:xfrm>
              <a:off x="3168" y="2208"/>
              <a:ext cx="528" cy="624"/>
            </a:xfrm>
            <a:prstGeom prst="rect">
              <a:avLst/>
            </a:prstGeom>
            <a:noFill/>
            <a:ln w="19050">
              <a:solidFill>
                <a:schemeClr val="tx1"/>
              </a:solidFill>
              <a:miter lim="800000"/>
              <a:headEnd/>
              <a:tailEnd/>
            </a:ln>
            <a:effectLst/>
          </p:spPr>
          <p:txBody>
            <a:bodyPr wrap="none" anchor="ctr"/>
            <a:lstStyle/>
            <a:p>
              <a:endParaRPr lang="en-US"/>
            </a:p>
          </p:txBody>
        </p:sp>
        <p:sp>
          <p:nvSpPr>
            <p:cNvPr id="56326" name="Text Box 6"/>
            <p:cNvSpPr txBox="1">
              <a:spLocks noChangeArrowheads="1"/>
            </p:cNvSpPr>
            <p:nvPr/>
          </p:nvSpPr>
          <p:spPr bwMode="auto">
            <a:xfrm>
              <a:off x="3216" y="2352"/>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4:1 MUX</a:t>
              </a:r>
            </a:p>
          </p:txBody>
        </p:sp>
        <p:sp>
          <p:nvSpPr>
            <p:cNvPr id="56327" name="Line 7"/>
            <p:cNvSpPr>
              <a:spLocks noChangeShapeType="1"/>
            </p:cNvSpPr>
            <p:nvPr/>
          </p:nvSpPr>
          <p:spPr bwMode="auto">
            <a:xfrm flipV="1">
              <a:off x="3360" y="2832"/>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28" name="Line 8"/>
            <p:cNvSpPr>
              <a:spLocks noChangeShapeType="1"/>
            </p:cNvSpPr>
            <p:nvPr/>
          </p:nvSpPr>
          <p:spPr bwMode="auto">
            <a:xfrm flipV="1">
              <a:off x="2256" y="2592"/>
              <a:ext cx="912"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29" name="Line 9"/>
            <p:cNvSpPr>
              <a:spLocks noChangeShapeType="1"/>
            </p:cNvSpPr>
            <p:nvPr/>
          </p:nvSpPr>
          <p:spPr bwMode="auto">
            <a:xfrm flipV="1">
              <a:off x="2928" y="2736"/>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30" name="Text Box 10"/>
            <p:cNvSpPr txBox="1">
              <a:spLocks noChangeArrowheads="1"/>
            </p:cNvSpPr>
            <p:nvPr/>
          </p:nvSpPr>
          <p:spPr bwMode="auto">
            <a:xfrm>
              <a:off x="3216" y="2976"/>
              <a:ext cx="52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2</a:t>
              </a:r>
              <a:r>
                <a:rPr lang="en-GB" sz="1600">
                  <a:latin typeface="Arial" pitchFamily="34" charset="0"/>
                </a:rPr>
                <a:t>  S</a:t>
              </a:r>
              <a:r>
                <a:rPr lang="en-GB" sz="1600" baseline="-25000">
                  <a:latin typeface="Arial" pitchFamily="34" charset="0"/>
                </a:rPr>
                <a:t>1</a:t>
              </a:r>
              <a:endParaRPr lang="en-GB" sz="1600">
                <a:latin typeface="Arial" pitchFamily="34" charset="0"/>
              </a:endParaRPr>
            </a:p>
          </p:txBody>
        </p:sp>
        <p:sp>
          <p:nvSpPr>
            <p:cNvPr id="56331" name="Line 11"/>
            <p:cNvSpPr>
              <a:spLocks noChangeShapeType="1"/>
            </p:cNvSpPr>
            <p:nvPr/>
          </p:nvSpPr>
          <p:spPr bwMode="auto">
            <a:xfrm>
              <a:off x="2928" y="1632"/>
              <a:ext cx="0" cy="672"/>
            </a:xfrm>
            <a:prstGeom prst="line">
              <a:avLst/>
            </a:prstGeom>
            <a:noFill/>
            <a:ln w="15875">
              <a:solidFill>
                <a:schemeClr val="tx1"/>
              </a:solidFill>
              <a:round/>
              <a:headEnd/>
              <a:tailEnd/>
            </a:ln>
            <a:effectLst/>
          </p:spPr>
          <p:txBody>
            <a:bodyPr wrap="none" anchor="ctr"/>
            <a:lstStyle/>
            <a:p>
              <a:endParaRPr lang="en-US"/>
            </a:p>
          </p:txBody>
        </p:sp>
        <p:sp>
          <p:nvSpPr>
            <p:cNvPr id="56332" name="Line 12"/>
            <p:cNvSpPr>
              <a:spLocks noChangeShapeType="1"/>
            </p:cNvSpPr>
            <p:nvPr/>
          </p:nvSpPr>
          <p:spPr bwMode="auto">
            <a:xfrm>
              <a:off x="2928" y="2736"/>
              <a:ext cx="0" cy="720"/>
            </a:xfrm>
            <a:prstGeom prst="line">
              <a:avLst/>
            </a:prstGeom>
            <a:noFill/>
            <a:ln w="15875">
              <a:solidFill>
                <a:schemeClr val="tx1"/>
              </a:solidFill>
              <a:round/>
              <a:headEnd/>
              <a:tailEnd/>
            </a:ln>
            <a:effectLst/>
          </p:spPr>
          <p:txBody>
            <a:bodyPr wrap="none" anchor="ctr"/>
            <a:lstStyle/>
            <a:p>
              <a:endParaRPr lang="en-US"/>
            </a:p>
          </p:txBody>
        </p:sp>
        <p:sp>
          <p:nvSpPr>
            <p:cNvPr id="56333" name="Line 13"/>
            <p:cNvSpPr>
              <a:spLocks noChangeShapeType="1"/>
            </p:cNvSpPr>
            <p:nvPr/>
          </p:nvSpPr>
          <p:spPr bwMode="auto">
            <a:xfrm flipV="1">
              <a:off x="2208" y="1536"/>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34" name="Line 14"/>
            <p:cNvSpPr>
              <a:spLocks noChangeShapeType="1"/>
            </p:cNvSpPr>
            <p:nvPr/>
          </p:nvSpPr>
          <p:spPr bwMode="auto">
            <a:xfrm flipV="1">
              <a:off x="2208" y="1728"/>
              <a:ext cx="144"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35" name="Text Box 15"/>
            <p:cNvSpPr txBox="1">
              <a:spLocks noChangeArrowheads="1"/>
            </p:cNvSpPr>
            <p:nvPr/>
          </p:nvSpPr>
          <p:spPr bwMode="auto">
            <a:xfrm>
              <a:off x="2016" y="1392"/>
              <a:ext cx="240" cy="428"/>
            </a:xfrm>
            <a:prstGeom prst="rect">
              <a:avLst/>
            </a:prstGeom>
            <a:noFill/>
            <a:ln w="9525">
              <a:noFill/>
              <a:miter lim="800000"/>
              <a:headEnd/>
              <a:tailEnd/>
            </a:ln>
            <a:effectLst/>
          </p:spPr>
          <p:txBody>
            <a:bodyPr>
              <a:spAutoFit/>
            </a:bodyPr>
            <a:lstStyle/>
            <a:p>
              <a:pPr eaLnBrk="0" hangingPunct="0">
                <a:lnSpc>
                  <a:spcPct val="120000"/>
                </a:lnSpc>
              </a:pPr>
              <a:r>
                <a:rPr lang="en-GB" sz="1600">
                  <a:latin typeface="Arial" pitchFamily="34" charset="0"/>
                </a:rPr>
                <a:t>I</a:t>
              </a:r>
              <a:r>
                <a:rPr lang="en-GB" sz="1600" baseline="-25000">
                  <a:latin typeface="Arial" pitchFamily="34" charset="0"/>
                </a:rPr>
                <a:t>0</a:t>
              </a:r>
              <a:endParaRPr lang="en-GB" sz="1600">
                <a:latin typeface="Arial" pitchFamily="34" charset="0"/>
              </a:endParaRPr>
            </a:p>
            <a:p>
              <a:pPr eaLnBrk="0" hangingPunct="0">
                <a:lnSpc>
                  <a:spcPct val="120000"/>
                </a:lnSpc>
              </a:pPr>
              <a:r>
                <a:rPr lang="en-GB" sz="1600">
                  <a:latin typeface="Arial" pitchFamily="34" charset="0"/>
                </a:rPr>
                <a:t>I</a:t>
              </a:r>
              <a:r>
                <a:rPr lang="en-GB" sz="1600" baseline="-25000">
                  <a:latin typeface="Arial" pitchFamily="34" charset="0"/>
                </a:rPr>
                <a:t>1</a:t>
              </a:r>
              <a:endParaRPr lang="en-GB" sz="1600">
                <a:latin typeface="Arial" pitchFamily="34" charset="0"/>
              </a:endParaRPr>
            </a:p>
          </p:txBody>
        </p:sp>
        <p:sp>
          <p:nvSpPr>
            <p:cNvPr id="56336" name="Rectangle 16"/>
            <p:cNvSpPr>
              <a:spLocks noChangeArrowheads="1"/>
            </p:cNvSpPr>
            <p:nvPr/>
          </p:nvSpPr>
          <p:spPr bwMode="auto">
            <a:xfrm>
              <a:off x="2352" y="1392"/>
              <a:ext cx="432" cy="480"/>
            </a:xfrm>
            <a:prstGeom prst="rect">
              <a:avLst/>
            </a:prstGeom>
            <a:noFill/>
            <a:ln w="19050">
              <a:solidFill>
                <a:schemeClr val="tx1"/>
              </a:solidFill>
              <a:miter lim="800000"/>
              <a:headEnd/>
              <a:tailEnd/>
            </a:ln>
            <a:effectLst/>
          </p:spPr>
          <p:txBody>
            <a:bodyPr wrap="none" anchor="ctr"/>
            <a:lstStyle/>
            <a:p>
              <a:endParaRPr lang="en-US"/>
            </a:p>
          </p:txBody>
        </p:sp>
        <p:sp>
          <p:nvSpPr>
            <p:cNvPr id="56337" name="Text Box 17"/>
            <p:cNvSpPr txBox="1">
              <a:spLocks noChangeArrowheads="1"/>
            </p:cNvSpPr>
            <p:nvPr/>
          </p:nvSpPr>
          <p:spPr bwMode="auto">
            <a:xfrm>
              <a:off x="2352" y="1440"/>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2:1 MUX</a:t>
              </a:r>
            </a:p>
          </p:txBody>
        </p:sp>
        <p:sp>
          <p:nvSpPr>
            <p:cNvPr id="56338" name="Line 18"/>
            <p:cNvSpPr>
              <a:spLocks noChangeShapeType="1"/>
            </p:cNvSpPr>
            <p:nvPr/>
          </p:nvSpPr>
          <p:spPr bwMode="auto">
            <a:xfrm flipV="1">
              <a:off x="2544" y="1872"/>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39" name="Text Box 19"/>
            <p:cNvSpPr txBox="1">
              <a:spLocks noChangeArrowheads="1"/>
            </p:cNvSpPr>
            <p:nvPr/>
          </p:nvSpPr>
          <p:spPr bwMode="auto">
            <a:xfrm>
              <a:off x="2496" y="1920"/>
              <a:ext cx="28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0</a:t>
              </a:r>
              <a:endParaRPr lang="en-GB" sz="1600">
                <a:latin typeface="Arial" pitchFamily="34" charset="0"/>
              </a:endParaRPr>
            </a:p>
          </p:txBody>
        </p:sp>
        <p:sp>
          <p:nvSpPr>
            <p:cNvPr id="56340" name="Line 20"/>
            <p:cNvSpPr>
              <a:spLocks noChangeShapeType="1"/>
            </p:cNvSpPr>
            <p:nvPr/>
          </p:nvSpPr>
          <p:spPr bwMode="auto">
            <a:xfrm flipV="1">
              <a:off x="3696" y="254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41" name="Line 21"/>
            <p:cNvSpPr>
              <a:spLocks noChangeShapeType="1"/>
            </p:cNvSpPr>
            <p:nvPr/>
          </p:nvSpPr>
          <p:spPr bwMode="auto">
            <a:xfrm flipV="1">
              <a:off x="3504" y="2832"/>
              <a:ext cx="0" cy="144"/>
            </a:xfrm>
            <a:prstGeom prst="line">
              <a:avLst/>
            </a:prstGeom>
            <a:noFill/>
            <a:ln w="15875">
              <a:solidFill>
                <a:schemeClr val="tx1"/>
              </a:solidFill>
              <a:round/>
              <a:headEnd/>
              <a:tailEnd type="triangle" w="med" len="sm"/>
            </a:ln>
            <a:effectLst/>
          </p:spPr>
          <p:txBody>
            <a:bodyPr wrap="none" anchor="ctr"/>
            <a:lstStyle/>
            <a:p>
              <a:endParaRPr lang="en-US"/>
            </a:p>
          </p:txBody>
        </p:sp>
        <p:grpSp>
          <p:nvGrpSpPr>
            <p:cNvPr id="3" name="Group 22"/>
            <p:cNvGrpSpPr>
              <a:grpSpLocks/>
            </p:cNvGrpSpPr>
            <p:nvPr/>
          </p:nvGrpSpPr>
          <p:grpSpPr bwMode="auto">
            <a:xfrm>
              <a:off x="1248" y="1920"/>
              <a:ext cx="864" cy="740"/>
              <a:chOff x="1248" y="1920"/>
              <a:chExt cx="864" cy="740"/>
            </a:xfrm>
          </p:grpSpPr>
          <p:sp>
            <p:nvSpPr>
              <p:cNvPr id="56343" name="Line 23"/>
              <p:cNvSpPr>
                <a:spLocks noChangeShapeType="1"/>
              </p:cNvSpPr>
              <p:nvPr/>
            </p:nvSpPr>
            <p:spPr bwMode="auto">
              <a:xfrm flipV="1">
                <a:off x="1440" y="2064"/>
                <a:ext cx="192"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44" name="Line 24"/>
              <p:cNvSpPr>
                <a:spLocks noChangeShapeType="1"/>
              </p:cNvSpPr>
              <p:nvPr/>
            </p:nvSpPr>
            <p:spPr bwMode="auto">
              <a:xfrm flipV="1">
                <a:off x="1440" y="2256"/>
                <a:ext cx="192"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45" name="Text Box 25"/>
              <p:cNvSpPr txBox="1">
                <a:spLocks noChangeArrowheads="1"/>
              </p:cNvSpPr>
              <p:nvPr/>
            </p:nvSpPr>
            <p:spPr bwMode="auto">
              <a:xfrm>
                <a:off x="1248" y="1920"/>
                <a:ext cx="240" cy="428"/>
              </a:xfrm>
              <a:prstGeom prst="rect">
                <a:avLst/>
              </a:prstGeom>
              <a:noFill/>
              <a:ln w="9525">
                <a:noFill/>
                <a:miter lim="800000"/>
                <a:headEnd/>
                <a:tailEnd/>
              </a:ln>
              <a:effectLst/>
            </p:spPr>
            <p:txBody>
              <a:bodyPr>
                <a:spAutoFit/>
              </a:bodyPr>
              <a:lstStyle/>
              <a:p>
                <a:pPr eaLnBrk="0" hangingPunct="0">
                  <a:lnSpc>
                    <a:spcPct val="120000"/>
                  </a:lnSpc>
                </a:pPr>
                <a:r>
                  <a:rPr lang="en-GB" sz="1600">
                    <a:latin typeface="Arial" pitchFamily="34" charset="0"/>
                  </a:rPr>
                  <a:t>I</a:t>
                </a:r>
                <a:r>
                  <a:rPr lang="en-GB" sz="1600" baseline="-25000">
                    <a:latin typeface="Arial" pitchFamily="34" charset="0"/>
                  </a:rPr>
                  <a:t>2</a:t>
                </a:r>
                <a:endParaRPr lang="en-GB" sz="1600">
                  <a:latin typeface="Arial" pitchFamily="34" charset="0"/>
                </a:endParaRPr>
              </a:p>
              <a:p>
                <a:pPr eaLnBrk="0" hangingPunct="0">
                  <a:lnSpc>
                    <a:spcPct val="120000"/>
                  </a:lnSpc>
                </a:pPr>
                <a:r>
                  <a:rPr lang="en-GB" sz="1600">
                    <a:latin typeface="Arial" pitchFamily="34" charset="0"/>
                  </a:rPr>
                  <a:t>I</a:t>
                </a:r>
                <a:r>
                  <a:rPr lang="en-GB" sz="1600" baseline="-25000">
                    <a:latin typeface="Arial" pitchFamily="34" charset="0"/>
                  </a:rPr>
                  <a:t>3</a:t>
                </a:r>
                <a:endParaRPr lang="en-GB" sz="1600">
                  <a:latin typeface="Arial" pitchFamily="34" charset="0"/>
                </a:endParaRPr>
              </a:p>
            </p:txBody>
          </p:sp>
          <p:sp>
            <p:nvSpPr>
              <p:cNvPr id="56346" name="Rectangle 26"/>
              <p:cNvSpPr>
                <a:spLocks noChangeArrowheads="1"/>
              </p:cNvSpPr>
              <p:nvPr/>
            </p:nvSpPr>
            <p:spPr bwMode="auto">
              <a:xfrm>
                <a:off x="1632" y="1920"/>
                <a:ext cx="432" cy="480"/>
              </a:xfrm>
              <a:prstGeom prst="rect">
                <a:avLst/>
              </a:prstGeom>
              <a:noFill/>
              <a:ln w="19050">
                <a:solidFill>
                  <a:schemeClr val="tx1"/>
                </a:solidFill>
                <a:miter lim="800000"/>
                <a:headEnd/>
                <a:tailEnd/>
              </a:ln>
              <a:effectLst/>
            </p:spPr>
            <p:txBody>
              <a:bodyPr wrap="none" anchor="ctr"/>
              <a:lstStyle/>
              <a:p>
                <a:endParaRPr lang="en-US"/>
              </a:p>
            </p:txBody>
          </p:sp>
          <p:sp>
            <p:nvSpPr>
              <p:cNvPr id="56347" name="Text Box 27"/>
              <p:cNvSpPr txBox="1">
                <a:spLocks noChangeArrowheads="1"/>
              </p:cNvSpPr>
              <p:nvPr/>
            </p:nvSpPr>
            <p:spPr bwMode="auto">
              <a:xfrm>
                <a:off x="1632" y="1968"/>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2:1 MUX</a:t>
                </a:r>
              </a:p>
            </p:txBody>
          </p:sp>
          <p:sp>
            <p:nvSpPr>
              <p:cNvPr id="56348" name="Line 28"/>
              <p:cNvSpPr>
                <a:spLocks noChangeShapeType="1"/>
              </p:cNvSpPr>
              <p:nvPr/>
            </p:nvSpPr>
            <p:spPr bwMode="auto">
              <a:xfrm flipV="1">
                <a:off x="1824" y="2400"/>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49" name="Text Box 29"/>
              <p:cNvSpPr txBox="1">
                <a:spLocks noChangeArrowheads="1"/>
              </p:cNvSpPr>
              <p:nvPr/>
            </p:nvSpPr>
            <p:spPr bwMode="auto">
              <a:xfrm>
                <a:off x="1776" y="2448"/>
                <a:ext cx="28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0</a:t>
                </a:r>
                <a:endParaRPr lang="en-GB" sz="1600">
                  <a:latin typeface="Arial" pitchFamily="34" charset="0"/>
                </a:endParaRPr>
              </a:p>
            </p:txBody>
          </p:sp>
        </p:grpSp>
        <p:sp>
          <p:nvSpPr>
            <p:cNvPr id="56350" name="Line 30"/>
            <p:cNvSpPr>
              <a:spLocks noChangeShapeType="1"/>
            </p:cNvSpPr>
            <p:nvPr/>
          </p:nvSpPr>
          <p:spPr bwMode="auto">
            <a:xfrm flipV="1">
              <a:off x="2928" y="2304"/>
              <a:ext cx="240"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51" name="Line 31"/>
            <p:cNvSpPr>
              <a:spLocks noChangeShapeType="1"/>
            </p:cNvSpPr>
            <p:nvPr/>
          </p:nvSpPr>
          <p:spPr bwMode="auto">
            <a:xfrm flipV="1">
              <a:off x="2256" y="2448"/>
              <a:ext cx="912" cy="0"/>
            </a:xfrm>
            <a:prstGeom prst="line">
              <a:avLst/>
            </a:prstGeom>
            <a:noFill/>
            <a:ln w="15875">
              <a:solidFill>
                <a:schemeClr val="tx1"/>
              </a:solidFill>
              <a:round/>
              <a:headEnd/>
              <a:tailEnd type="triangle" w="med" len="sm"/>
            </a:ln>
            <a:effectLst/>
          </p:spPr>
          <p:txBody>
            <a:bodyPr wrap="none" anchor="ctr"/>
            <a:lstStyle/>
            <a:p>
              <a:endParaRPr lang="en-US"/>
            </a:p>
          </p:txBody>
        </p:sp>
        <p:grpSp>
          <p:nvGrpSpPr>
            <p:cNvPr id="4" name="Group 32"/>
            <p:cNvGrpSpPr>
              <a:grpSpLocks/>
            </p:cNvGrpSpPr>
            <p:nvPr/>
          </p:nvGrpSpPr>
          <p:grpSpPr bwMode="auto">
            <a:xfrm>
              <a:off x="1248" y="2688"/>
              <a:ext cx="864" cy="740"/>
              <a:chOff x="1248" y="2688"/>
              <a:chExt cx="864" cy="740"/>
            </a:xfrm>
          </p:grpSpPr>
          <p:sp>
            <p:nvSpPr>
              <p:cNvPr id="56353" name="Line 33"/>
              <p:cNvSpPr>
                <a:spLocks noChangeShapeType="1"/>
              </p:cNvSpPr>
              <p:nvPr/>
            </p:nvSpPr>
            <p:spPr bwMode="auto">
              <a:xfrm flipV="1">
                <a:off x="1440" y="2832"/>
                <a:ext cx="192"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54" name="Line 34"/>
              <p:cNvSpPr>
                <a:spLocks noChangeShapeType="1"/>
              </p:cNvSpPr>
              <p:nvPr/>
            </p:nvSpPr>
            <p:spPr bwMode="auto">
              <a:xfrm flipV="1">
                <a:off x="1440" y="3024"/>
                <a:ext cx="192"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55" name="Text Box 35"/>
              <p:cNvSpPr txBox="1">
                <a:spLocks noChangeArrowheads="1"/>
              </p:cNvSpPr>
              <p:nvPr/>
            </p:nvSpPr>
            <p:spPr bwMode="auto">
              <a:xfrm>
                <a:off x="1248" y="2688"/>
                <a:ext cx="240" cy="428"/>
              </a:xfrm>
              <a:prstGeom prst="rect">
                <a:avLst/>
              </a:prstGeom>
              <a:noFill/>
              <a:ln w="9525">
                <a:noFill/>
                <a:miter lim="800000"/>
                <a:headEnd/>
                <a:tailEnd/>
              </a:ln>
              <a:effectLst/>
            </p:spPr>
            <p:txBody>
              <a:bodyPr>
                <a:spAutoFit/>
              </a:bodyPr>
              <a:lstStyle/>
              <a:p>
                <a:pPr eaLnBrk="0" hangingPunct="0">
                  <a:lnSpc>
                    <a:spcPct val="120000"/>
                  </a:lnSpc>
                </a:pPr>
                <a:r>
                  <a:rPr lang="en-GB" sz="1600">
                    <a:latin typeface="Arial" pitchFamily="34" charset="0"/>
                  </a:rPr>
                  <a:t>I</a:t>
                </a:r>
                <a:r>
                  <a:rPr lang="en-GB" sz="1600" baseline="-25000">
                    <a:latin typeface="Arial" pitchFamily="34" charset="0"/>
                  </a:rPr>
                  <a:t>4</a:t>
                </a:r>
                <a:endParaRPr lang="en-GB" sz="1600">
                  <a:latin typeface="Arial" pitchFamily="34" charset="0"/>
                </a:endParaRPr>
              </a:p>
              <a:p>
                <a:pPr eaLnBrk="0" hangingPunct="0">
                  <a:lnSpc>
                    <a:spcPct val="120000"/>
                  </a:lnSpc>
                </a:pPr>
                <a:r>
                  <a:rPr lang="en-GB" sz="1600">
                    <a:latin typeface="Arial" pitchFamily="34" charset="0"/>
                  </a:rPr>
                  <a:t>I</a:t>
                </a:r>
                <a:r>
                  <a:rPr lang="en-GB" sz="1600" baseline="-25000">
                    <a:latin typeface="Arial" pitchFamily="34" charset="0"/>
                  </a:rPr>
                  <a:t>5</a:t>
                </a:r>
                <a:endParaRPr lang="en-GB" sz="1600">
                  <a:latin typeface="Arial" pitchFamily="34" charset="0"/>
                </a:endParaRPr>
              </a:p>
            </p:txBody>
          </p:sp>
          <p:sp>
            <p:nvSpPr>
              <p:cNvPr id="56356" name="Rectangle 36"/>
              <p:cNvSpPr>
                <a:spLocks noChangeArrowheads="1"/>
              </p:cNvSpPr>
              <p:nvPr/>
            </p:nvSpPr>
            <p:spPr bwMode="auto">
              <a:xfrm>
                <a:off x="1632" y="2688"/>
                <a:ext cx="432" cy="480"/>
              </a:xfrm>
              <a:prstGeom prst="rect">
                <a:avLst/>
              </a:prstGeom>
              <a:noFill/>
              <a:ln w="19050">
                <a:solidFill>
                  <a:schemeClr val="tx1"/>
                </a:solidFill>
                <a:miter lim="800000"/>
                <a:headEnd/>
                <a:tailEnd/>
              </a:ln>
              <a:effectLst/>
            </p:spPr>
            <p:txBody>
              <a:bodyPr wrap="none" anchor="ctr"/>
              <a:lstStyle/>
              <a:p>
                <a:endParaRPr lang="en-US"/>
              </a:p>
            </p:txBody>
          </p:sp>
          <p:sp>
            <p:nvSpPr>
              <p:cNvPr id="56357" name="Text Box 37"/>
              <p:cNvSpPr txBox="1">
                <a:spLocks noChangeArrowheads="1"/>
              </p:cNvSpPr>
              <p:nvPr/>
            </p:nvSpPr>
            <p:spPr bwMode="auto">
              <a:xfrm>
                <a:off x="1632" y="2736"/>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2:1 MUX</a:t>
                </a:r>
              </a:p>
            </p:txBody>
          </p:sp>
          <p:sp>
            <p:nvSpPr>
              <p:cNvPr id="56358" name="Line 38"/>
              <p:cNvSpPr>
                <a:spLocks noChangeShapeType="1"/>
              </p:cNvSpPr>
              <p:nvPr/>
            </p:nvSpPr>
            <p:spPr bwMode="auto">
              <a:xfrm flipV="1">
                <a:off x="1824" y="3168"/>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59" name="Text Box 39"/>
              <p:cNvSpPr txBox="1">
                <a:spLocks noChangeArrowheads="1"/>
              </p:cNvSpPr>
              <p:nvPr/>
            </p:nvSpPr>
            <p:spPr bwMode="auto">
              <a:xfrm>
                <a:off x="1776" y="3216"/>
                <a:ext cx="28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0</a:t>
                </a:r>
                <a:endParaRPr lang="en-GB" sz="1600">
                  <a:latin typeface="Arial" pitchFamily="34" charset="0"/>
                </a:endParaRPr>
              </a:p>
            </p:txBody>
          </p:sp>
        </p:grpSp>
        <p:grpSp>
          <p:nvGrpSpPr>
            <p:cNvPr id="5" name="Group 40"/>
            <p:cNvGrpSpPr>
              <a:grpSpLocks/>
            </p:cNvGrpSpPr>
            <p:nvPr/>
          </p:nvGrpSpPr>
          <p:grpSpPr bwMode="auto">
            <a:xfrm>
              <a:off x="1968" y="3216"/>
              <a:ext cx="864" cy="740"/>
              <a:chOff x="2016" y="3216"/>
              <a:chExt cx="864" cy="740"/>
            </a:xfrm>
          </p:grpSpPr>
          <p:sp>
            <p:nvSpPr>
              <p:cNvPr id="56361" name="Line 41"/>
              <p:cNvSpPr>
                <a:spLocks noChangeShapeType="1"/>
              </p:cNvSpPr>
              <p:nvPr/>
            </p:nvSpPr>
            <p:spPr bwMode="auto">
              <a:xfrm flipV="1">
                <a:off x="2208" y="3360"/>
                <a:ext cx="192"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62" name="Line 42"/>
              <p:cNvSpPr>
                <a:spLocks noChangeShapeType="1"/>
              </p:cNvSpPr>
              <p:nvPr/>
            </p:nvSpPr>
            <p:spPr bwMode="auto">
              <a:xfrm flipV="1">
                <a:off x="2208" y="3552"/>
                <a:ext cx="192" cy="0"/>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63" name="Text Box 43"/>
              <p:cNvSpPr txBox="1">
                <a:spLocks noChangeArrowheads="1"/>
              </p:cNvSpPr>
              <p:nvPr/>
            </p:nvSpPr>
            <p:spPr bwMode="auto">
              <a:xfrm>
                <a:off x="2016" y="3216"/>
                <a:ext cx="240" cy="428"/>
              </a:xfrm>
              <a:prstGeom prst="rect">
                <a:avLst/>
              </a:prstGeom>
              <a:noFill/>
              <a:ln w="9525">
                <a:noFill/>
                <a:miter lim="800000"/>
                <a:headEnd/>
                <a:tailEnd/>
              </a:ln>
              <a:effectLst/>
            </p:spPr>
            <p:txBody>
              <a:bodyPr>
                <a:spAutoFit/>
              </a:bodyPr>
              <a:lstStyle/>
              <a:p>
                <a:pPr eaLnBrk="0" hangingPunct="0">
                  <a:lnSpc>
                    <a:spcPct val="120000"/>
                  </a:lnSpc>
                </a:pPr>
                <a:r>
                  <a:rPr lang="en-GB" sz="1600">
                    <a:latin typeface="Arial" pitchFamily="34" charset="0"/>
                  </a:rPr>
                  <a:t>I</a:t>
                </a:r>
                <a:r>
                  <a:rPr lang="en-GB" sz="1600" baseline="-25000">
                    <a:latin typeface="Arial" pitchFamily="34" charset="0"/>
                  </a:rPr>
                  <a:t>6</a:t>
                </a:r>
                <a:endParaRPr lang="en-GB" sz="1600">
                  <a:latin typeface="Arial" pitchFamily="34" charset="0"/>
                </a:endParaRPr>
              </a:p>
              <a:p>
                <a:pPr eaLnBrk="0" hangingPunct="0">
                  <a:lnSpc>
                    <a:spcPct val="120000"/>
                  </a:lnSpc>
                </a:pPr>
                <a:r>
                  <a:rPr lang="en-GB" sz="1600">
                    <a:latin typeface="Arial" pitchFamily="34" charset="0"/>
                  </a:rPr>
                  <a:t>I</a:t>
                </a:r>
                <a:r>
                  <a:rPr lang="en-GB" sz="1600" baseline="-25000">
                    <a:latin typeface="Arial" pitchFamily="34" charset="0"/>
                  </a:rPr>
                  <a:t>7</a:t>
                </a:r>
                <a:endParaRPr lang="en-GB" sz="1600">
                  <a:latin typeface="Arial" pitchFamily="34" charset="0"/>
                </a:endParaRPr>
              </a:p>
            </p:txBody>
          </p:sp>
          <p:sp>
            <p:nvSpPr>
              <p:cNvPr id="56364" name="Rectangle 44"/>
              <p:cNvSpPr>
                <a:spLocks noChangeArrowheads="1"/>
              </p:cNvSpPr>
              <p:nvPr/>
            </p:nvSpPr>
            <p:spPr bwMode="auto">
              <a:xfrm>
                <a:off x="2400" y="3216"/>
                <a:ext cx="432" cy="480"/>
              </a:xfrm>
              <a:prstGeom prst="rect">
                <a:avLst/>
              </a:prstGeom>
              <a:noFill/>
              <a:ln w="19050">
                <a:solidFill>
                  <a:schemeClr val="tx1"/>
                </a:solidFill>
                <a:miter lim="800000"/>
                <a:headEnd/>
                <a:tailEnd/>
              </a:ln>
              <a:effectLst/>
            </p:spPr>
            <p:txBody>
              <a:bodyPr wrap="none" anchor="ctr"/>
              <a:lstStyle/>
              <a:p>
                <a:endParaRPr lang="en-US"/>
              </a:p>
            </p:txBody>
          </p:sp>
          <p:sp>
            <p:nvSpPr>
              <p:cNvPr id="56365" name="Text Box 45"/>
              <p:cNvSpPr txBox="1">
                <a:spLocks noChangeArrowheads="1"/>
              </p:cNvSpPr>
              <p:nvPr/>
            </p:nvSpPr>
            <p:spPr bwMode="auto">
              <a:xfrm>
                <a:off x="2400" y="3264"/>
                <a:ext cx="480" cy="366"/>
              </a:xfrm>
              <a:prstGeom prst="rect">
                <a:avLst/>
              </a:prstGeom>
              <a:noFill/>
              <a:ln w="9525">
                <a:noFill/>
                <a:miter lim="800000"/>
                <a:headEnd/>
                <a:tailEnd/>
              </a:ln>
              <a:effectLst/>
            </p:spPr>
            <p:txBody>
              <a:bodyPr>
                <a:spAutoFit/>
              </a:bodyPr>
              <a:lstStyle/>
              <a:p>
                <a:pPr algn="ctr" eaLnBrk="0" hangingPunct="0">
                  <a:spcBef>
                    <a:spcPct val="50000"/>
                  </a:spcBef>
                </a:pPr>
                <a:r>
                  <a:rPr lang="en-GB" sz="1600">
                    <a:latin typeface="Arial" pitchFamily="34" charset="0"/>
                  </a:rPr>
                  <a:t>2:1 MUX</a:t>
                </a:r>
              </a:p>
            </p:txBody>
          </p:sp>
          <p:sp>
            <p:nvSpPr>
              <p:cNvPr id="56366" name="Line 46"/>
              <p:cNvSpPr>
                <a:spLocks noChangeShapeType="1"/>
              </p:cNvSpPr>
              <p:nvPr/>
            </p:nvSpPr>
            <p:spPr bwMode="auto">
              <a:xfrm flipV="1">
                <a:off x="2592" y="3696"/>
                <a:ext cx="0" cy="144"/>
              </a:xfrm>
              <a:prstGeom prst="line">
                <a:avLst/>
              </a:prstGeom>
              <a:noFill/>
              <a:ln w="15875">
                <a:solidFill>
                  <a:schemeClr val="tx1"/>
                </a:solidFill>
                <a:round/>
                <a:headEnd/>
                <a:tailEnd type="triangle" w="med" len="sm"/>
              </a:ln>
              <a:effectLst/>
            </p:spPr>
            <p:txBody>
              <a:bodyPr wrap="none" anchor="ctr"/>
              <a:lstStyle/>
              <a:p>
                <a:endParaRPr lang="en-US"/>
              </a:p>
            </p:txBody>
          </p:sp>
          <p:sp>
            <p:nvSpPr>
              <p:cNvPr id="56367" name="Text Box 47"/>
              <p:cNvSpPr txBox="1">
                <a:spLocks noChangeArrowheads="1"/>
              </p:cNvSpPr>
              <p:nvPr/>
            </p:nvSpPr>
            <p:spPr bwMode="auto">
              <a:xfrm>
                <a:off x="2544" y="3744"/>
                <a:ext cx="288" cy="212"/>
              </a:xfrm>
              <a:prstGeom prst="rect">
                <a:avLst/>
              </a:prstGeom>
              <a:noFill/>
              <a:ln w="9525">
                <a:noFill/>
                <a:miter lim="800000"/>
                <a:headEnd/>
                <a:tailEnd/>
              </a:ln>
              <a:effectLst/>
            </p:spPr>
            <p:txBody>
              <a:bodyPr>
                <a:spAutoFit/>
              </a:bodyPr>
              <a:lstStyle/>
              <a:p>
                <a:pPr eaLnBrk="0" hangingPunct="0"/>
                <a:r>
                  <a:rPr lang="en-GB" sz="1600">
                    <a:latin typeface="Arial" pitchFamily="34" charset="0"/>
                  </a:rPr>
                  <a:t>S</a:t>
                </a:r>
                <a:r>
                  <a:rPr lang="en-GB" sz="1600" baseline="-25000">
                    <a:latin typeface="Arial" pitchFamily="34" charset="0"/>
                  </a:rPr>
                  <a:t>0</a:t>
                </a:r>
                <a:endParaRPr lang="en-GB" sz="1600">
                  <a:latin typeface="Arial" pitchFamily="34" charset="0"/>
                </a:endParaRPr>
              </a:p>
            </p:txBody>
          </p:sp>
        </p:grpSp>
        <p:sp>
          <p:nvSpPr>
            <p:cNvPr id="56368" name="Line 48"/>
            <p:cNvSpPr>
              <a:spLocks noChangeShapeType="1"/>
            </p:cNvSpPr>
            <p:nvPr/>
          </p:nvSpPr>
          <p:spPr bwMode="auto">
            <a:xfrm>
              <a:off x="2784" y="1632"/>
              <a:ext cx="144" cy="0"/>
            </a:xfrm>
            <a:prstGeom prst="line">
              <a:avLst/>
            </a:prstGeom>
            <a:noFill/>
            <a:ln w="15875">
              <a:solidFill>
                <a:schemeClr val="tx1"/>
              </a:solidFill>
              <a:round/>
              <a:headEnd/>
              <a:tailEnd/>
            </a:ln>
            <a:effectLst/>
          </p:spPr>
          <p:txBody>
            <a:bodyPr wrap="none" anchor="ctr"/>
            <a:lstStyle/>
            <a:p>
              <a:endParaRPr lang="en-US"/>
            </a:p>
          </p:txBody>
        </p:sp>
        <p:sp>
          <p:nvSpPr>
            <p:cNvPr id="56369" name="Line 49"/>
            <p:cNvSpPr>
              <a:spLocks noChangeShapeType="1"/>
            </p:cNvSpPr>
            <p:nvPr/>
          </p:nvSpPr>
          <p:spPr bwMode="auto">
            <a:xfrm>
              <a:off x="2784" y="3456"/>
              <a:ext cx="144" cy="0"/>
            </a:xfrm>
            <a:prstGeom prst="line">
              <a:avLst/>
            </a:prstGeom>
            <a:noFill/>
            <a:ln w="15875">
              <a:solidFill>
                <a:schemeClr val="tx1"/>
              </a:solidFill>
              <a:round/>
              <a:headEnd/>
              <a:tailEnd/>
            </a:ln>
            <a:effectLst/>
          </p:spPr>
          <p:txBody>
            <a:bodyPr wrap="none" anchor="ctr"/>
            <a:lstStyle/>
            <a:p>
              <a:endParaRPr lang="en-US"/>
            </a:p>
          </p:txBody>
        </p:sp>
        <p:sp>
          <p:nvSpPr>
            <p:cNvPr id="56370" name="Line 50"/>
            <p:cNvSpPr>
              <a:spLocks noChangeShapeType="1"/>
            </p:cNvSpPr>
            <p:nvPr/>
          </p:nvSpPr>
          <p:spPr bwMode="auto">
            <a:xfrm>
              <a:off x="2064" y="2160"/>
              <a:ext cx="192" cy="0"/>
            </a:xfrm>
            <a:prstGeom prst="line">
              <a:avLst/>
            </a:prstGeom>
            <a:noFill/>
            <a:ln w="15875">
              <a:solidFill>
                <a:schemeClr val="tx1"/>
              </a:solidFill>
              <a:round/>
              <a:headEnd/>
              <a:tailEnd/>
            </a:ln>
            <a:effectLst/>
          </p:spPr>
          <p:txBody>
            <a:bodyPr wrap="none" anchor="ctr"/>
            <a:lstStyle/>
            <a:p>
              <a:endParaRPr lang="en-US"/>
            </a:p>
          </p:txBody>
        </p:sp>
        <p:sp>
          <p:nvSpPr>
            <p:cNvPr id="56371" name="Line 51"/>
            <p:cNvSpPr>
              <a:spLocks noChangeShapeType="1"/>
            </p:cNvSpPr>
            <p:nvPr/>
          </p:nvSpPr>
          <p:spPr bwMode="auto">
            <a:xfrm>
              <a:off x="2064" y="2928"/>
              <a:ext cx="192" cy="0"/>
            </a:xfrm>
            <a:prstGeom prst="line">
              <a:avLst/>
            </a:prstGeom>
            <a:noFill/>
            <a:ln w="15875">
              <a:solidFill>
                <a:schemeClr val="tx1"/>
              </a:solidFill>
              <a:round/>
              <a:headEnd/>
              <a:tailEnd/>
            </a:ln>
            <a:effectLst/>
          </p:spPr>
          <p:txBody>
            <a:bodyPr wrap="none" anchor="ctr"/>
            <a:lstStyle/>
            <a:p>
              <a:endParaRPr lang="en-US"/>
            </a:p>
          </p:txBody>
        </p:sp>
        <p:sp>
          <p:nvSpPr>
            <p:cNvPr id="56372" name="Line 52"/>
            <p:cNvSpPr>
              <a:spLocks noChangeShapeType="1"/>
            </p:cNvSpPr>
            <p:nvPr/>
          </p:nvSpPr>
          <p:spPr bwMode="auto">
            <a:xfrm>
              <a:off x="2256" y="2160"/>
              <a:ext cx="0" cy="288"/>
            </a:xfrm>
            <a:prstGeom prst="line">
              <a:avLst/>
            </a:prstGeom>
            <a:noFill/>
            <a:ln w="15875">
              <a:solidFill>
                <a:schemeClr val="tx1"/>
              </a:solidFill>
              <a:round/>
              <a:headEnd/>
              <a:tailEnd/>
            </a:ln>
            <a:effectLst/>
          </p:spPr>
          <p:txBody>
            <a:bodyPr wrap="none" anchor="ctr"/>
            <a:lstStyle/>
            <a:p>
              <a:endParaRPr lang="en-US"/>
            </a:p>
          </p:txBody>
        </p:sp>
        <p:sp>
          <p:nvSpPr>
            <p:cNvPr id="56373" name="Line 53"/>
            <p:cNvSpPr>
              <a:spLocks noChangeShapeType="1"/>
            </p:cNvSpPr>
            <p:nvPr/>
          </p:nvSpPr>
          <p:spPr bwMode="auto">
            <a:xfrm>
              <a:off x="2256" y="2592"/>
              <a:ext cx="0" cy="336"/>
            </a:xfrm>
            <a:prstGeom prst="line">
              <a:avLst/>
            </a:prstGeom>
            <a:noFill/>
            <a:ln w="15875">
              <a:solidFill>
                <a:schemeClr val="tx1"/>
              </a:solidFill>
              <a:round/>
              <a:headEnd/>
              <a:tailEnd/>
            </a:ln>
            <a:effectLst/>
          </p:spPr>
          <p:txBody>
            <a:bodyPr wrap="none" anchor="ctr"/>
            <a:lstStyle/>
            <a:p>
              <a:endParaRPr lang="en-US"/>
            </a:p>
          </p:txBody>
        </p:sp>
      </p:grpSp>
      <p:grpSp>
        <p:nvGrpSpPr>
          <p:cNvPr id="6" name="Group 55"/>
          <p:cNvGrpSpPr>
            <a:grpSpLocks/>
          </p:cNvGrpSpPr>
          <p:nvPr/>
        </p:nvGrpSpPr>
        <p:grpSpPr bwMode="auto">
          <a:xfrm>
            <a:off x="7086600" y="2209800"/>
            <a:ext cx="1695450" cy="2595563"/>
            <a:chOff x="4464" y="1392"/>
            <a:chExt cx="1068" cy="1635"/>
          </a:xfrm>
        </p:grpSpPr>
        <p:graphicFrame>
          <p:nvGraphicFramePr>
            <p:cNvPr id="56376" name="Object 56"/>
            <p:cNvGraphicFramePr>
              <a:graphicFrameLocks noChangeAspect="1"/>
            </p:cNvGraphicFramePr>
            <p:nvPr/>
          </p:nvGraphicFramePr>
          <p:xfrm>
            <a:off x="4464" y="1392"/>
            <a:ext cx="1068" cy="1635"/>
          </p:xfrm>
          <a:graphic>
            <a:graphicData uri="http://schemas.openxmlformats.org/presentationml/2006/ole">
              <p:oleObj spid="_x0000_s5122" name="Document" r:id="rId3" imgW="1720080" imgH="2625480" progId="Word.Document.8">
                <p:embed/>
              </p:oleObj>
            </a:graphicData>
          </a:graphic>
        </p:graphicFrame>
        <p:sp>
          <p:nvSpPr>
            <p:cNvPr id="56377" name="Line 57"/>
            <p:cNvSpPr>
              <a:spLocks noChangeShapeType="1"/>
            </p:cNvSpPr>
            <p:nvPr/>
          </p:nvSpPr>
          <p:spPr bwMode="auto">
            <a:xfrm flipV="1">
              <a:off x="4512" y="1602"/>
              <a:ext cx="1008" cy="0"/>
            </a:xfrm>
            <a:prstGeom prst="line">
              <a:avLst/>
            </a:prstGeom>
            <a:noFill/>
            <a:ln w="9525">
              <a:solidFill>
                <a:srgbClr val="008000"/>
              </a:solidFill>
              <a:round/>
              <a:headEnd/>
              <a:tailEnd/>
            </a:ln>
            <a:effectLst/>
          </p:spPr>
          <p:txBody>
            <a:bodyPr wrap="none" anchor="ctr"/>
            <a:lstStyle/>
            <a:p>
              <a:endParaRPr lang="en-US"/>
            </a:p>
          </p:txBody>
        </p:sp>
        <p:sp>
          <p:nvSpPr>
            <p:cNvPr id="56378" name="Line 58"/>
            <p:cNvSpPr>
              <a:spLocks noChangeShapeType="1"/>
            </p:cNvSpPr>
            <p:nvPr/>
          </p:nvSpPr>
          <p:spPr bwMode="auto">
            <a:xfrm>
              <a:off x="4512" y="1938"/>
              <a:ext cx="1008" cy="0"/>
            </a:xfrm>
            <a:prstGeom prst="line">
              <a:avLst/>
            </a:prstGeom>
            <a:noFill/>
            <a:ln w="9525">
              <a:solidFill>
                <a:srgbClr val="008000"/>
              </a:solidFill>
              <a:round/>
              <a:headEnd/>
              <a:tailEnd/>
            </a:ln>
            <a:effectLst/>
          </p:spPr>
          <p:txBody>
            <a:bodyPr wrap="none" anchor="ctr"/>
            <a:lstStyle/>
            <a:p>
              <a:endParaRPr lang="en-US"/>
            </a:p>
          </p:txBody>
        </p:sp>
        <p:sp>
          <p:nvSpPr>
            <p:cNvPr id="56379" name="Line 59"/>
            <p:cNvSpPr>
              <a:spLocks noChangeShapeType="1"/>
            </p:cNvSpPr>
            <p:nvPr/>
          </p:nvSpPr>
          <p:spPr bwMode="auto">
            <a:xfrm>
              <a:off x="4512" y="2262"/>
              <a:ext cx="1008" cy="0"/>
            </a:xfrm>
            <a:prstGeom prst="line">
              <a:avLst/>
            </a:prstGeom>
            <a:noFill/>
            <a:ln w="9525">
              <a:solidFill>
                <a:srgbClr val="008000"/>
              </a:solidFill>
              <a:round/>
              <a:headEnd/>
              <a:tailEnd/>
            </a:ln>
            <a:effectLst/>
          </p:spPr>
          <p:txBody>
            <a:bodyPr wrap="none" anchor="ctr"/>
            <a:lstStyle/>
            <a:p>
              <a:endParaRPr lang="en-US"/>
            </a:p>
          </p:txBody>
        </p:sp>
        <p:sp>
          <p:nvSpPr>
            <p:cNvPr id="56380" name="Line 60"/>
            <p:cNvSpPr>
              <a:spLocks noChangeShapeType="1"/>
            </p:cNvSpPr>
            <p:nvPr/>
          </p:nvSpPr>
          <p:spPr bwMode="auto">
            <a:xfrm>
              <a:off x="4512" y="2604"/>
              <a:ext cx="1008" cy="0"/>
            </a:xfrm>
            <a:prstGeom prst="line">
              <a:avLst/>
            </a:prstGeom>
            <a:noFill/>
            <a:ln w="9525">
              <a:solidFill>
                <a:srgbClr val="008000"/>
              </a:solidFill>
              <a:round/>
              <a:headEnd/>
              <a:tailEnd/>
            </a:ln>
            <a:effectLst/>
          </p:spPr>
          <p:txBody>
            <a:bodyPr wrap="none" anchor="ctr"/>
            <a:lstStyle/>
            <a:p>
              <a:endParaRPr lang="en-US"/>
            </a:p>
          </p:txBody>
        </p:sp>
      </p:grpSp>
      <p:sp>
        <p:nvSpPr>
          <p:cNvPr id="56381" name="Text Box 61"/>
          <p:cNvSpPr txBox="1">
            <a:spLocks noChangeArrowheads="1"/>
          </p:cNvSpPr>
          <p:nvPr/>
        </p:nvSpPr>
        <p:spPr bwMode="auto">
          <a:xfrm>
            <a:off x="5943600" y="3657600"/>
            <a:ext cx="381000" cy="336550"/>
          </a:xfrm>
          <a:prstGeom prst="rect">
            <a:avLst/>
          </a:prstGeom>
          <a:noFill/>
          <a:ln w="9525">
            <a:noFill/>
            <a:miter lim="800000"/>
            <a:headEnd/>
            <a:tailEnd/>
          </a:ln>
          <a:effectLst/>
        </p:spPr>
        <p:txBody>
          <a:bodyPr>
            <a:spAutoFit/>
          </a:bodyPr>
          <a:lstStyle/>
          <a:p>
            <a:pPr eaLnBrk="0" hangingPunct="0">
              <a:spcBef>
                <a:spcPct val="50000"/>
              </a:spcBef>
            </a:pPr>
            <a:r>
              <a:rPr lang="en-GB" sz="1600">
                <a:solidFill>
                  <a:srgbClr val="990033"/>
                </a:solidFill>
                <a:latin typeface="Arial" pitchFamily="34" charset="0"/>
              </a:rPr>
              <a:t>I</a:t>
            </a:r>
            <a:r>
              <a:rPr lang="en-GB" sz="1600" baseline="-25000">
                <a:solidFill>
                  <a:srgbClr val="990033"/>
                </a:solidFill>
                <a:latin typeface="Arial" pitchFamily="34" charset="0"/>
              </a:rPr>
              <a:t>0</a:t>
            </a:r>
            <a:endParaRPr lang="en-GB" sz="1600" baseline="-25000">
              <a:latin typeface="Arial" pitchFamily="34" charset="0"/>
            </a:endParaRPr>
          </a:p>
        </p:txBody>
      </p:sp>
      <p:sp>
        <p:nvSpPr>
          <p:cNvPr id="56382" name="Text Box 62"/>
          <p:cNvSpPr txBox="1">
            <a:spLocks noChangeArrowheads="1"/>
          </p:cNvSpPr>
          <p:nvPr/>
        </p:nvSpPr>
        <p:spPr bwMode="auto">
          <a:xfrm>
            <a:off x="5181600" y="1981200"/>
            <a:ext cx="1524000" cy="581025"/>
          </a:xfrm>
          <a:prstGeom prst="rect">
            <a:avLst/>
          </a:prstGeom>
          <a:noFill/>
          <a:ln w="9525">
            <a:noFill/>
            <a:miter lim="800000"/>
            <a:headEnd/>
            <a:tailEnd/>
          </a:ln>
          <a:effectLst/>
        </p:spPr>
        <p:txBody>
          <a:bodyPr>
            <a:spAutoFit/>
          </a:bodyPr>
          <a:lstStyle/>
          <a:p>
            <a:pPr eaLnBrk="0" hangingPunct="0">
              <a:spcBef>
                <a:spcPct val="50000"/>
              </a:spcBef>
            </a:pPr>
            <a:r>
              <a:rPr lang="en-GB" sz="1600">
                <a:latin typeface="Arial" pitchFamily="34" charset="0"/>
              </a:rPr>
              <a:t>When </a:t>
            </a:r>
          </a:p>
          <a:p>
            <a:pPr eaLnBrk="0" hangingPunct="0"/>
            <a:r>
              <a:rPr lang="en-GB" sz="1600">
                <a:latin typeface="Arial" pitchFamily="34" charset="0"/>
              </a:rPr>
              <a:t>S</a:t>
            </a:r>
            <a:r>
              <a:rPr lang="en-GB" sz="1600" baseline="-25000">
                <a:latin typeface="Arial" pitchFamily="34" charset="0"/>
              </a:rPr>
              <a:t>2</a:t>
            </a:r>
            <a:r>
              <a:rPr lang="en-GB" sz="1600">
                <a:latin typeface="Arial" pitchFamily="34" charset="0"/>
              </a:rPr>
              <a:t>S</a:t>
            </a:r>
            <a:r>
              <a:rPr lang="en-GB" sz="1600" baseline="-25000">
                <a:latin typeface="Arial" pitchFamily="34" charset="0"/>
              </a:rPr>
              <a:t>1</a:t>
            </a:r>
            <a:r>
              <a:rPr lang="en-GB" sz="1600">
                <a:latin typeface="Arial" pitchFamily="34" charset="0"/>
              </a:rPr>
              <a:t>S</a:t>
            </a:r>
            <a:r>
              <a:rPr lang="en-GB" sz="1600" baseline="-25000">
                <a:latin typeface="Arial" pitchFamily="34" charset="0"/>
              </a:rPr>
              <a:t>0</a:t>
            </a:r>
            <a:r>
              <a:rPr lang="en-GB" sz="1600">
                <a:latin typeface="Arial" pitchFamily="34" charset="0"/>
              </a:rPr>
              <a:t> = 000</a:t>
            </a:r>
            <a:endParaRPr lang="en-GB" sz="1600" baseline="-25000">
              <a:latin typeface="Arial" pitchFamily="34" charset="0"/>
            </a:endParaRPr>
          </a:p>
        </p:txBody>
      </p:sp>
      <p:grpSp>
        <p:nvGrpSpPr>
          <p:cNvPr id="7" name="Group 63"/>
          <p:cNvGrpSpPr>
            <a:grpSpLocks/>
          </p:cNvGrpSpPr>
          <p:nvPr/>
        </p:nvGrpSpPr>
        <p:grpSpPr bwMode="auto">
          <a:xfrm>
            <a:off x="3276600" y="2286000"/>
            <a:ext cx="1676400" cy="3460750"/>
            <a:chOff x="2064" y="1440"/>
            <a:chExt cx="1056" cy="2180"/>
          </a:xfrm>
        </p:grpSpPr>
        <p:sp>
          <p:nvSpPr>
            <p:cNvPr id="56384" name="Text Box 64"/>
            <p:cNvSpPr txBox="1">
              <a:spLocks noChangeArrowheads="1"/>
            </p:cNvSpPr>
            <p:nvPr/>
          </p:nvSpPr>
          <p:spPr bwMode="auto">
            <a:xfrm>
              <a:off x="2880" y="1440"/>
              <a:ext cx="240" cy="212"/>
            </a:xfrm>
            <a:prstGeom prst="rect">
              <a:avLst/>
            </a:prstGeom>
            <a:noFill/>
            <a:ln w="9525">
              <a:noFill/>
              <a:miter lim="800000"/>
              <a:headEnd/>
              <a:tailEnd/>
            </a:ln>
            <a:effectLst/>
          </p:spPr>
          <p:txBody>
            <a:bodyPr>
              <a:spAutoFit/>
            </a:bodyPr>
            <a:lstStyle/>
            <a:p>
              <a:pPr eaLnBrk="0" hangingPunct="0">
                <a:spcBef>
                  <a:spcPct val="50000"/>
                </a:spcBef>
              </a:pPr>
              <a:r>
                <a:rPr lang="en-GB" sz="1600">
                  <a:solidFill>
                    <a:srgbClr val="0000CC"/>
                  </a:solidFill>
                  <a:latin typeface="Arial" pitchFamily="34" charset="0"/>
                </a:rPr>
                <a:t>I</a:t>
              </a:r>
              <a:r>
                <a:rPr lang="en-GB" sz="1600" baseline="-25000">
                  <a:solidFill>
                    <a:srgbClr val="0000CC"/>
                  </a:solidFill>
                  <a:latin typeface="Arial" pitchFamily="34" charset="0"/>
                </a:rPr>
                <a:t>0</a:t>
              </a:r>
            </a:p>
          </p:txBody>
        </p:sp>
        <p:sp>
          <p:nvSpPr>
            <p:cNvPr id="56385" name="Text Box 65"/>
            <p:cNvSpPr txBox="1">
              <a:spLocks noChangeArrowheads="1"/>
            </p:cNvSpPr>
            <p:nvPr/>
          </p:nvSpPr>
          <p:spPr bwMode="auto">
            <a:xfrm>
              <a:off x="2064" y="2688"/>
              <a:ext cx="240" cy="212"/>
            </a:xfrm>
            <a:prstGeom prst="rect">
              <a:avLst/>
            </a:prstGeom>
            <a:noFill/>
            <a:ln w="9525">
              <a:noFill/>
              <a:miter lim="800000"/>
              <a:headEnd/>
              <a:tailEnd/>
            </a:ln>
            <a:effectLst/>
          </p:spPr>
          <p:txBody>
            <a:bodyPr>
              <a:spAutoFit/>
            </a:bodyPr>
            <a:lstStyle/>
            <a:p>
              <a:pPr eaLnBrk="0" hangingPunct="0">
                <a:spcBef>
                  <a:spcPct val="50000"/>
                </a:spcBef>
              </a:pPr>
              <a:r>
                <a:rPr lang="en-GB" sz="1600">
                  <a:solidFill>
                    <a:srgbClr val="0000CC"/>
                  </a:solidFill>
                  <a:latin typeface="Arial" pitchFamily="34" charset="0"/>
                </a:rPr>
                <a:t>I</a:t>
              </a:r>
              <a:r>
                <a:rPr lang="en-GB" sz="1600" baseline="-25000">
                  <a:solidFill>
                    <a:srgbClr val="0000CC"/>
                  </a:solidFill>
                  <a:latin typeface="Arial" pitchFamily="34" charset="0"/>
                </a:rPr>
                <a:t>4</a:t>
              </a:r>
              <a:endParaRPr lang="en-GB" sz="1600" baseline="-25000">
                <a:latin typeface="Arial" pitchFamily="34" charset="0"/>
              </a:endParaRPr>
            </a:p>
          </p:txBody>
        </p:sp>
        <p:sp>
          <p:nvSpPr>
            <p:cNvPr id="56386" name="Text Box 66"/>
            <p:cNvSpPr txBox="1">
              <a:spLocks noChangeArrowheads="1"/>
            </p:cNvSpPr>
            <p:nvPr/>
          </p:nvSpPr>
          <p:spPr bwMode="auto">
            <a:xfrm>
              <a:off x="2112" y="1920"/>
              <a:ext cx="240" cy="212"/>
            </a:xfrm>
            <a:prstGeom prst="rect">
              <a:avLst/>
            </a:prstGeom>
            <a:noFill/>
            <a:ln w="9525">
              <a:noFill/>
              <a:miter lim="800000"/>
              <a:headEnd/>
              <a:tailEnd/>
            </a:ln>
            <a:effectLst/>
          </p:spPr>
          <p:txBody>
            <a:bodyPr>
              <a:spAutoFit/>
            </a:bodyPr>
            <a:lstStyle/>
            <a:p>
              <a:pPr eaLnBrk="0" hangingPunct="0">
                <a:spcBef>
                  <a:spcPct val="50000"/>
                </a:spcBef>
              </a:pPr>
              <a:r>
                <a:rPr lang="en-GB" sz="1600">
                  <a:solidFill>
                    <a:srgbClr val="0000CC"/>
                  </a:solidFill>
                  <a:latin typeface="Arial" pitchFamily="34" charset="0"/>
                </a:rPr>
                <a:t>I</a:t>
              </a:r>
              <a:r>
                <a:rPr lang="en-GB" sz="1600" baseline="-25000">
                  <a:solidFill>
                    <a:srgbClr val="0000CC"/>
                  </a:solidFill>
                  <a:latin typeface="Arial" pitchFamily="34" charset="0"/>
                </a:rPr>
                <a:t>2</a:t>
              </a:r>
              <a:endParaRPr lang="en-GB" sz="1600" baseline="-25000">
                <a:latin typeface="Arial" pitchFamily="34" charset="0"/>
              </a:endParaRPr>
            </a:p>
          </p:txBody>
        </p:sp>
        <p:sp>
          <p:nvSpPr>
            <p:cNvPr id="56387" name="Text Box 67"/>
            <p:cNvSpPr txBox="1">
              <a:spLocks noChangeArrowheads="1"/>
            </p:cNvSpPr>
            <p:nvPr/>
          </p:nvSpPr>
          <p:spPr bwMode="auto">
            <a:xfrm>
              <a:off x="2880" y="3408"/>
              <a:ext cx="240" cy="212"/>
            </a:xfrm>
            <a:prstGeom prst="rect">
              <a:avLst/>
            </a:prstGeom>
            <a:noFill/>
            <a:ln w="9525">
              <a:noFill/>
              <a:miter lim="800000"/>
              <a:headEnd/>
              <a:tailEnd/>
            </a:ln>
            <a:effectLst/>
          </p:spPr>
          <p:txBody>
            <a:bodyPr>
              <a:spAutoFit/>
            </a:bodyPr>
            <a:lstStyle/>
            <a:p>
              <a:pPr eaLnBrk="0" hangingPunct="0">
                <a:spcBef>
                  <a:spcPct val="50000"/>
                </a:spcBef>
              </a:pPr>
              <a:r>
                <a:rPr lang="en-GB" sz="1600">
                  <a:solidFill>
                    <a:srgbClr val="0000CC"/>
                  </a:solidFill>
                  <a:latin typeface="Arial" pitchFamily="34" charset="0"/>
                </a:rPr>
                <a:t>I</a:t>
              </a:r>
              <a:r>
                <a:rPr lang="en-GB" sz="1600" baseline="-25000">
                  <a:solidFill>
                    <a:srgbClr val="0000CC"/>
                  </a:solidFill>
                  <a:latin typeface="Arial" pitchFamily="34" charset="0"/>
                </a:rPr>
                <a:t>6</a:t>
              </a:r>
              <a:endParaRPr lang="en-GB" sz="1600" baseline="-25000">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82"/>
                                        </p:tgtEl>
                                        <p:attrNameLst>
                                          <p:attrName>style.visibility</p:attrName>
                                        </p:attrNameLst>
                                      </p:cBhvr>
                                      <p:to>
                                        <p:strVal val="visible"/>
                                      </p:to>
                                    </p:set>
                                    <p:animEffect transition="in" filter="box(out)">
                                      <p:cBhvr>
                                        <p:cTn id="7" dur="500"/>
                                        <p:tgtEl>
                                          <p:spTgt spid="563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6381"/>
                                        </p:tgtEl>
                                        <p:attrNameLst>
                                          <p:attrName>style.visibility</p:attrName>
                                        </p:attrNameLst>
                                      </p:cBhvr>
                                      <p:to>
                                        <p:strVal val="visible"/>
                                      </p:to>
                                    </p:set>
                                    <p:animEffect transition="in" filter="box(out)">
                                      <p:cBhvr>
                                        <p:cTn id="17" dur="500"/>
                                        <p:tgtEl>
                                          <p:spTgt spid="56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81" grpId="0" autoUpdateAnimBg="0"/>
      <p:bldP spid="56382"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1043</Words>
  <Application>Microsoft Office PowerPoint</Application>
  <PresentationFormat>On-screen Show (4:3)</PresentationFormat>
  <Paragraphs>422</Paragraphs>
  <Slides>27</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Document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Multiplexers: Implementing Functions</vt:lpstr>
      <vt:lpstr>Multiplexers: Implementing Functions</vt:lpstr>
      <vt:lpstr>Using Smaller Multiplexers</vt:lpstr>
      <vt:lpstr>Using Smaller Multiplexers</vt:lpstr>
      <vt:lpstr>Using Smaller Multiplexers</vt:lpstr>
      <vt:lpstr>Using Smaller Multiplexers</vt:lpstr>
      <vt:lpstr>Using Smaller Multiplexers</vt:lpstr>
      <vt:lpstr>Using Smaller Multiplexers</vt:lpstr>
      <vt:lpstr>Slide 22</vt:lpstr>
      <vt:lpstr>Slide 23</vt:lpstr>
      <vt:lpstr>Implement the following function using 4x1 MUX- F(A,B,C,D)=∑m(0,1,3,4,7,8,9,11,14,15) </vt:lpstr>
      <vt:lpstr>Slide 25</vt:lpstr>
      <vt:lpstr>Slide 26</vt:lpstr>
      <vt:lpstr>Slide 27</vt:lpstr>
    </vt:vector>
  </TitlesOfParts>
  <Company>Jiitu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atul.srivastava</dc:creator>
  <cp:lastModifiedBy>atul.srivastava</cp:lastModifiedBy>
  <cp:revision>5</cp:revision>
  <dcterms:created xsi:type="dcterms:W3CDTF">2012-09-12T03:34:04Z</dcterms:created>
  <dcterms:modified xsi:type="dcterms:W3CDTF">2012-09-13T04:56:16Z</dcterms:modified>
</cp:coreProperties>
</file>