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96172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85145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0B8D29-282F-4668-B15E-9CAB37EF387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5940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4122376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0B8D29-282F-4668-B15E-9CAB37EF387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7462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29153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610408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768363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1828873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393435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76538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450113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55024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264C44-528F-4593-BFFA-269675F600A7}" type="datetimeFigureOut">
              <a:rPr lang="en-IN" smtClean="0"/>
              <a:t>05-09-2020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5980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264C44-528F-4593-BFFA-269675F600A7}" type="datetimeFigureOut">
              <a:rPr lang="en-IN" smtClean="0"/>
              <a:t>05-09-2020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298717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64C44-528F-4593-BFFA-269675F600A7}" type="datetimeFigureOut">
              <a:rPr lang="en-IN" smtClean="0"/>
              <a:t>05-09-2020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416610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764654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7765419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173325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0B8D29-282F-4668-B15E-9CAB37EF387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0022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154856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0B8D29-282F-4668-B15E-9CAB37EF387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565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5363827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993416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241917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264C44-528F-4593-BFFA-269675F600A7}"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04174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9535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264C44-528F-4593-BFFA-269675F600A7}" type="datetimeFigureOut">
              <a:rPr lang="en-IN" smtClean="0"/>
              <a:t>05-09-2020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3047767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264C44-528F-4593-BFFA-269675F600A7}" type="datetimeFigureOut">
              <a:rPr lang="en-IN" smtClean="0"/>
              <a:t>05-09-2020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87636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64C44-528F-4593-BFFA-269675F600A7}" type="datetimeFigureOut">
              <a:rPr lang="en-IN" smtClean="0"/>
              <a:t>05-09-2020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171620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7961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264C44-528F-4593-BFFA-269675F600A7}"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0B8D29-282F-4668-B15E-9CAB37EF3872}" type="slidenum">
              <a:rPr lang="en-IN" smtClean="0"/>
              <a:t>‹#›</a:t>
            </a:fld>
            <a:endParaRPr lang="en-IN"/>
          </a:p>
        </p:txBody>
      </p:sp>
    </p:spTree>
    <p:extLst>
      <p:ext uri="{BB962C8B-B14F-4D97-AF65-F5344CB8AC3E}">
        <p14:creationId xmlns:p14="http://schemas.microsoft.com/office/powerpoint/2010/main" val="221927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264C44-528F-4593-BFFA-269675F600A7}" type="datetimeFigureOut">
              <a:rPr lang="en-IN" smtClean="0"/>
              <a:t>05-09-2020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80B8D29-282F-4668-B15E-9CAB37EF3872}" type="slidenum">
              <a:rPr lang="en-IN" smtClean="0"/>
              <a:t>‹#›</a:t>
            </a:fld>
            <a:endParaRPr lang="en-IN"/>
          </a:p>
        </p:txBody>
      </p:sp>
    </p:spTree>
    <p:extLst>
      <p:ext uri="{BB962C8B-B14F-4D97-AF65-F5344CB8AC3E}">
        <p14:creationId xmlns:p14="http://schemas.microsoft.com/office/powerpoint/2010/main" val="6092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264C44-528F-4593-BFFA-269675F600A7}" type="datetimeFigureOut">
              <a:rPr lang="en-IN" smtClean="0"/>
              <a:t>05-09-2020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80B8D29-282F-4668-B15E-9CAB37EF3872}" type="slidenum">
              <a:rPr lang="en-IN" smtClean="0"/>
              <a:t>‹#›</a:t>
            </a:fld>
            <a:endParaRPr lang="en-IN"/>
          </a:p>
        </p:txBody>
      </p:sp>
    </p:spTree>
    <p:extLst>
      <p:ext uri="{BB962C8B-B14F-4D97-AF65-F5344CB8AC3E}">
        <p14:creationId xmlns:p14="http://schemas.microsoft.com/office/powerpoint/2010/main" val="3911741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opbelisi.com/images/Photos/Panguna/mine.jpg"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hyperlink" Target="http://images.google.co.in/imgres?imgurl=http://theangle.org/wp-content/uploads/2009/11/Young-Bougainville-Fighter.-Credit-Damain-Baker-266x400.jpg&amp;imgrefurl=http://theangle.org/2009/11/14/bougainvilles-eco-revolution/&amp;usg=__g4EbqONjvHKfvCBp5ekMBUBp3Tc=&amp;h=400&amp;w=266&amp;sz=40&amp;hl=en&amp;start=5&amp;um=1&amp;tbnid=Qtg4Yns6S8hLSM:&amp;tbnh=124&amp;tbnw=82&amp;prev=/images%3Fq%3Dbougainvelle%252Bpanguna%26hl%3Den%26safe%3Dactive%26sa%3DN%26um%3D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Papua_New_Guinea" TargetMode="External"/><Relationship Id="rId3" Type="http://schemas.openxmlformats.org/officeDocument/2006/relationships/hyperlink" Target="http://en.wikipedia.org/wiki/Gold" TargetMode="External"/><Relationship Id="rId7" Type="http://schemas.openxmlformats.org/officeDocument/2006/relationships/hyperlink" Target="http://en.wikipedia.org/wiki/Bougainville_Island" TargetMode="External"/><Relationship Id="rId12" Type="http://schemas.openxmlformats.org/officeDocument/2006/relationships/image" Target="../media/image15.png"/><Relationship Id="rId2" Type="http://schemas.openxmlformats.org/officeDocument/2006/relationships/hyperlink" Target="http://en.wikipedia.org/wiki/Copper" TargetMode="External"/><Relationship Id="rId1" Type="http://schemas.openxmlformats.org/officeDocument/2006/relationships/slideLayout" Target="../slideLayouts/slideLayout2.xml"/><Relationship Id="rId6" Type="http://schemas.openxmlformats.org/officeDocument/2006/relationships/hyperlink" Target="http://en.wikipedia.org/wiki/Open-pit_mining" TargetMode="External"/><Relationship Id="rId11" Type="http://schemas.openxmlformats.org/officeDocument/2006/relationships/image" Target="../media/image14.jpeg"/><Relationship Id="rId5" Type="http://schemas.openxmlformats.org/officeDocument/2006/relationships/hyperlink" Target="http://en.wikipedia.org/wiki/Panguna" TargetMode="External"/><Relationship Id="rId10" Type="http://schemas.openxmlformats.org/officeDocument/2006/relationships/hyperlink" Target="http://en.wikipedia.org/wiki/Secession" TargetMode="External"/><Relationship Id="rId4" Type="http://schemas.openxmlformats.org/officeDocument/2006/relationships/hyperlink" Target="http://en.wikipedia.org/wiki/Silver" TargetMode="External"/><Relationship Id="rId9" Type="http://schemas.openxmlformats.org/officeDocument/2006/relationships/hyperlink" Target="http://en.wikipedia.org/wiki/Bougainville_Revolutionary_Army"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lideshare.net/manojsiddartha/bt-crops-ppt"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businessinsider.com/richard-branson-dives-into-sinkhole-to-prove-effects-of-climate-change-2018-12?IR=T" TargetMode="External"/><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travelingislanders.com/world-renowned-butchart-gardens-on-vancouver-island/"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google.com/search?q=deep+shaft+mining&amp;rlz=1C1CHBF_enIN805IN805&amp;source=lnms&amp;tbm=isch&amp;sa=X&amp;ved=2ahUKEwjRz6LKms_rAhWBe30KHZW1DSkQ_AUoAXoECBIQAw&amp;biw=1920&amp;bih=920#imgrc=4UFnm9u3p5j79M" TargetMode="External"/><Relationship Id="rId3" Type="http://schemas.openxmlformats.org/officeDocument/2006/relationships/hyperlink" Target="http://en.wikipedia.org/wiki/Minerals" TargetMode="External"/><Relationship Id="rId7" Type="http://schemas.openxmlformats.org/officeDocument/2006/relationships/image" Target="../media/image3.png"/><Relationship Id="rId2" Type="http://schemas.openxmlformats.org/officeDocument/2006/relationships/hyperlink" Target="http://en.wikipedia.org/wiki/Rock_%28geology%29"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n.wikipedia.org/wiki/Borrow_pit" TargetMode="External"/><Relationship Id="rId4" Type="http://schemas.openxmlformats.org/officeDocument/2006/relationships/hyperlink" Target="http://en.wiktionary.org/wiki/pi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search?q=open+pit+mining&amp;rlz=1C1CHBF_enIN805IN805&amp;tbm=isch&amp;source=iu&amp;ictx=1&amp;fir=zFWxowpBIG1W2M%252CBNfQNkv9smgsdM%252C%252Fm%252F01dlxy&amp;vet=1&amp;usg=AI4_-kTBB5Yu87KfjNmBA6T7HctrVEb_Ow&amp;sa=X&amp;ved=2ahUKEwiEg9T4m8_rAhWMaCsKHUt3BlAQ_B16BAgMEAM#imgrc=rGOWKzUo4PXulM"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google.com/url?sa=i&amp;url=https%3A%2F%2Fwww.gia.edu%2Fgems-gemology%2Fsummer-2016-diamonds-canadian-arctic-diavik-mine&amp;psig=AOvVaw0sOeUonadeKTCeI0923PRA&amp;ust=1599299357645000&amp;source=images&amp;cd=vfe&amp;ved=0CA0QjhxqFwoTCKiGysOcz-sCFQAAAAAdAAAAABAb" TargetMode="External"/><Relationship Id="rId5" Type="http://schemas.openxmlformats.org/officeDocument/2006/relationships/hyperlink" Target="https://www.google.com/search?q=open+pit+mining&amp;rlz=1C1CHBF_enIN805IN805&amp;tbm=isch&amp;source=iu&amp;ictx=1&amp;fir=zFWxowpBIG1W2M%252CBNfQNkv9smgsdM%252C%252Fm%252F01dlxy&amp;vet=1&amp;usg=AI4_-kTBB5Yu87KfjNmBA6T7HctrVEb_Ow&amp;sa=X&amp;ved=2ahUKEwiEg9T4m8_rAhWMaCsKHUt3BlAQ_B16BAgMEAM#imgrc=DJ37XH_OjHwFcM&amp;imgdii=0UZILiPnGpmhFM" TargetMode="Externa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search?q=deep+shaft+mining&amp;rlz=1C1CHBF_enIN805IN805&amp;source=lnms&amp;tbm=isch&amp;sa=X&amp;ved=2ahUKEwjRz6LKms_rAhWBe30KHZW1DSkQ_AUoAXoECBIQAw&amp;biw=1920&amp;bih=920#imgrc=4UFnm9u3p5j79M&amp;imgdii=FgbiEIsVlP_q_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sgs.gov/mission-areas/water-resources/science/mine-drainage?qt-science_center_objects=0#qt-science_center_objects"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hyperlink" Target="https://abcnews.go.com/Health/black-lung-basics-inside-miners-malady/story?id=20718855" TargetMode="Externa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034" y="1608826"/>
            <a:ext cx="8915399" cy="2262781"/>
          </a:xfrm>
        </p:spPr>
        <p:txBody>
          <a:bodyPr/>
          <a:lstStyle/>
          <a:p>
            <a:pPr algn="ctr"/>
            <a:r>
              <a:rPr lang="en-IN" dirty="0" smtClean="0"/>
              <a:t>Natural resources </a:t>
            </a:r>
            <a:br>
              <a:rPr lang="en-IN" dirty="0" smtClean="0"/>
            </a:br>
            <a:r>
              <a:rPr lang="en-IN" sz="1800" dirty="0" smtClean="0"/>
              <a:t>Module</a:t>
            </a:r>
            <a:r>
              <a:rPr lang="en-IN" dirty="0" smtClean="0"/>
              <a:t> </a:t>
            </a:r>
            <a:r>
              <a:rPr lang="en-IN" sz="1800" dirty="0" smtClean="0"/>
              <a:t>2.4</a:t>
            </a:r>
            <a:endParaRPr lang="en-IN" sz="1800" dirty="0"/>
          </a:p>
        </p:txBody>
      </p:sp>
      <p:sp>
        <p:nvSpPr>
          <p:cNvPr id="3" name="Subtitle 2"/>
          <p:cNvSpPr>
            <a:spLocks noGrp="1"/>
          </p:cNvSpPr>
          <p:nvPr>
            <p:ph type="subTitle" idx="1"/>
          </p:nvPr>
        </p:nvSpPr>
        <p:spPr>
          <a:xfrm>
            <a:off x="2347671" y="4061386"/>
            <a:ext cx="8915399" cy="1126283"/>
          </a:xfrm>
        </p:spPr>
        <p:txBody>
          <a:bodyPr/>
          <a:lstStyle/>
          <a:p>
            <a:pPr algn="ctr"/>
            <a:r>
              <a:rPr lang="en-IN" dirty="0" smtClean="0"/>
              <a:t>Land and food</a:t>
            </a:r>
            <a:endParaRPr lang="en-IN" dirty="0"/>
          </a:p>
        </p:txBody>
      </p:sp>
    </p:spTree>
    <p:extLst>
      <p:ext uri="{BB962C8B-B14F-4D97-AF65-F5344CB8AC3E}">
        <p14:creationId xmlns:p14="http://schemas.microsoft.com/office/powerpoint/2010/main" val="261572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468688" y="623888"/>
            <a:ext cx="6589712" cy="1281112"/>
          </a:xfrm>
        </p:spPr>
        <p:txBody>
          <a:bodyPr/>
          <a:lstStyle/>
          <a:p>
            <a:pPr eaLnBrk="1" hangingPunct="1"/>
            <a:endParaRPr lang="en-US" altLang="en-US" smtClean="0"/>
          </a:p>
        </p:txBody>
      </p:sp>
      <p:sp>
        <p:nvSpPr>
          <p:cNvPr id="53251" name="Rectangle 3"/>
          <p:cNvSpPr>
            <a:spLocks noGrp="1" noChangeArrowheads="1"/>
          </p:cNvSpPr>
          <p:nvPr>
            <p:ph idx="1"/>
          </p:nvPr>
        </p:nvSpPr>
        <p:spPr>
          <a:xfrm>
            <a:off x="3467100" y="2133600"/>
            <a:ext cx="6591300" cy="3778250"/>
          </a:xfrm>
        </p:spPr>
        <p:txBody>
          <a:bodyPr/>
          <a:lstStyle/>
          <a:p>
            <a:pPr eaLnBrk="1" hangingPunct="1"/>
            <a:endParaRPr lang="en-US" altLang="en-US" smtClean="0"/>
          </a:p>
        </p:txBody>
      </p:sp>
      <p:pic>
        <p:nvPicPr>
          <p:cNvPr id="53252" name="Picture 4" descr="co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035050"/>
            <a:ext cx="7010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6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1981200" y="1981200"/>
            <a:ext cx="4114800" cy="3276600"/>
          </a:xfrm>
        </p:spPr>
        <p:txBody>
          <a:bodyPr/>
          <a:lstStyle/>
          <a:p>
            <a:pPr eaLnBrk="1" hangingPunct="1"/>
            <a:r>
              <a:rPr lang="en-US" altLang="en-US" smtClean="0">
                <a:solidFill>
                  <a:schemeClr val="tx1"/>
                </a:solidFill>
              </a:rPr>
              <a:t>India-</a:t>
            </a:r>
          </a:p>
          <a:p>
            <a:pPr lvl="1" eaLnBrk="1" hangingPunct="1"/>
            <a:r>
              <a:rPr lang="en-US" altLang="en-US" sz="1800"/>
              <a:t>Chromite, Barytes – Second</a:t>
            </a:r>
          </a:p>
          <a:p>
            <a:pPr lvl="1" eaLnBrk="1" hangingPunct="1"/>
            <a:r>
              <a:rPr lang="en-US" altLang="en-US" sz="1800"/>
              <a:t>Coal , Lignite, Bauxite – third</a:t>
            </a:r>
          </a:p>
          <a:p>
            <a:pPr lvl="1" eaLnBrk="1" hangingPunct="1"/>
            <a:r>
              <a:rPr lang="en-US" altLang="en-US" sz="1800"/>
              <a:t>Iron, Steel – Fourth</a:t>
            </a:r>
          </a:p>
          <a:p>
            <a:pPr lvl="1" eaLnBrk="1" hangingPunct="1"/>
            <a:r>
              <a:rPr lang="en-US" altLang="en-US" sz="1800"/>
              <a:t>Mica - Eleventh</a:t>
            </a:r>
          </a:p>
          <a:p>
            <a:pPr lvl="1" eaLnBrk="1" hangingPunct="1"/>
            <a:endParaRPr lang="en-US" altLang="en-US" sz="1800"/>
          </a:p>
        </p:txBody>
      </p:sp>
      <p:sp>
        <p:nvSpPr>
          <p:cNvPr id="54275" name="TextBox 3"/>
          <p:cNvSpPr txBox="1">
            <a:spLocks noChangeArrowheads="1"/>
          </p:cNvSpPr>
          <p:nvPr/>
        </p:nvSpPr>
        <p:spPr bwMode="auto">
          <a:xfrm>
            <a:off x="3390900" y="381001"/>
            <a:ext cx="586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2400">
                <a:solidFill>
                  <a:schemeClr val="tx1"/>
                </a:solidFill>
                <a:latin typeface="Times New Roman" panose="02020603050405020304" pitchFamily="18" charset="0"/>
              </a:rPr>
              <a:t>India’s Global position in Mineral wealth</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l="33968" t="20833" r="34407" b="16667"/>
          <a:stretch>
            <a:fillRect/>
          </a:stretch>
        </p:blipFill>
        <p:spPr bwMode="auto">
          <a:xfrm>
            <a:off x="6324600" y="1219200"/>
            <a:ext cx="39624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6179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895600" y="160338"/>
            <a:ext cx="8534400" cy="533400"/>
          </a:xfrm>
        </p:spPr>
        <p:txBody>
          <a:bodyPr/>
          <a:lstStyle/>
          <a:p>
            <a:pPr eaLnBrk="1" hangingPunct="1"/>
            <a:r>
              <a:rPr lang="en-US" altLang="en-US" sz="2000">
                <a:solidFill>
                  <a:srgbClr val="000066"/>
                </a:solidFill>
              </a:rPr>
              <a:t>Bougainville copper mine -  PANGUNA</a:t>
            </a:r>
            <a:endParaRPr lang="en-US" altLang="en-US" sz="2000"/>
          </a:p>
        </p:txBody>
      </p:sp>
      <p:sp>
        <p:nvSpPr>
          <p:cNvPr id="55299" name="Rectangle 3"/>
          <p:cNvSpPr>
            <a:spLocks noGrp="1" noChangeArrowheads="1"/>
          </p:cNvSpPr>
          <p:nvPr>
            <p:ph idx="1"/>
          </p:nvPr>
        </p:nvSpPr>
        <p:spPr>
          <a:xfrm>
            <a:off x="1828800" y="5029200"/>
            <a:ext cx="4724400" cy="1600200"/>
          </a:xfrm>
        </p:spPr>
        <p:txBody>
          <a:bodyPr>
            <a:normAutofit/>
          </a:bodyPr>
          <a:lstStyle/>
          <a:p>
            <a:pPr lvl="1" eaLnBrk="1" hangingPunct="1"/>
            <a:r>
              <a:rPr lang="en-US" altLang="en-US" smtClean="0">
                <a:solidFill>
                  <a:srgbClr val="000066"/>
                </a:solidFill>
              </a:rPr>
              <a:t>Solomon islands</a:t>
            </a:r>
          </a:p>
          <a:p>
            <a:pPr lvl="1" eaLnBrk="1" hangingPunct="1"/>
            <a:r>
              <a:rPr lang="en-US" altLang="en-US" smtClean="0">
                <a:solidFill>
                  <a:srgbClr val="000066"/>
                </a:solidFill>
              </a:rPr>
              <a:t>Compensation</a:t>
            </a:r>
          </a:p>
          <a:p>
            <a:pPr lvl="1" eaLnBrk="1" hangingPunct="1"/>
            <a:r>
              <a:rPr lang="en-US" altLang="en-US" smtClean="0">
                <a:solidFill>
                  <a:srgbClr val="000066"/>
                </a:solidFill>
              </a:rPr>
              <a:t>Jaba river</a:t>
            </a:r>
          </a:p>
          <a:p>
            <a:pPr lvl="1" eaLnBrk="1" hangingPunct="1"/>
            <a:r>
              <a:rPr lang="en-US" altLang="en-US" smtClean="0">
                <a:solidFill>
                  <a:srgbClr val="000066"/>
                </a:solidFill>
              </a:rPr>
              <a:t>Most serious conflicts of 1990’s</a:t>
            </a:r>
          </a:p>
          <a:p>
            <a:pPr eaLnBrk="1" hangingPunct="1"/>
            <a:endParaRPr lang="en-US" altLang="en-US" smtClean="0">
              <a:solidFill>
                <a:srgbClr val="000066"/>
              </a:solidFill>
            </a:endParaRPr>
          </a:p>
          <a:p>
            <a:pPr eaLnBrk="1" hangingPunct="1"/>
            <a:endParaRPr lang="en-US" altLang="en-US" smtClean="0"/>
          </a:p>
        </p:txBody>
      </p:sp>
      <p:pic>
        <p:nvPicPr>
          <p:cNvPr id="55300" name="Picture 4" descr="Pangun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638" y="1371600"/>
            <a:ext cx="3657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descr="Young-Bougainville-Fighter">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8910" y="3708400"/>
            <a:ext cx="222274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7" descr="SalBougainvil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350" y="838200"/>
            <a:ext cx="43053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273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353573" y="557842"/>
            <a:ext cx="7772400" cy="563563"/>
          </a:xfrm>
        </p:spPr>
        <p:txBody>
          <a:bodyPr>
            <a:noAutofit/>
          </a:bodyPr>
          <a:lstStyle/>
          <a:p>
            <a:pPr eaLnBrk="1" hangingPunct="1"/>
            <a:r>
              <a:rPr lang="en-US" altLang="en-US" sz="1800" dirty="0">
                <a:solidFill>
                  <a:schemeClr val="tx1"/>
                </a:solidFill>
              </a:rPr>
              <a:t>Bougainville copper mine – PANGUNA</a:t>
            </a:r>
            <a:br>
              <a:rPr lang="en-US" altLang="en-US" sz="1800" dirty="0">
                <a:solidFill>
                  <a:schemeClr val="tx1"/>
                </a:solidFill>
              </a:rPr>
            </a:br>
            <a:endParaRPr lang="en-US" altLang="en-US" sz="1800" dirty="0">
              <a:solidFill>
                <a:schemeClr val="tx1"/>
              </a:solidFill>
            </a:endParaRPr>
          </a:p>
        </p:txBody>
      </p:sp>
      <p:sp>
        <p:nvSpPr>
          <p:cNvPr id="56323" name="Rectangle 3"/>
          <p:cNvSpPr>
            <a:spLocks noGrp="1" noChangeArrowheads="1"/>
          </p:cNvSpPr>
          <p:nvPr>
            <p:ph idx="1"/>
          </p:nvPr>
        </p:nvSpPr>
        <p:spPr>
          <a:xfrm>
            <a:off x="474453" y="1752601"/>
            <a:ext cx="6556075" cy="5287963"/>
          </a:xfrm>
        </p:spPr>
        <p:txBody>
          <a:bodyPr>
            <a:normAutofit/>
          </a:bodyPr>
          <a:lstStyle/>
          <a:p>
            <a:pPr lvl="1" algn="just" eaLnBrk="1" hangingPunct="1">
              <a:lnSpc>
                <a:spcPct val="80000"/>
              </a:lnSpc>
            </a:pPr>
            <a:r>
              <a:rPr lang="en-US" altLang="en-US" sz="1400" b="1" dirty="0">
                <a:solidFill>
                  <a:srgbClr val="000000"/>
                </a:solidFill>
              </a:rPr>
              <a:t>Bougainville Copper Ltd</a:t>
            </a:r>
            <a:r>
              <a:rPr lang="en-US" altLang="en-US" sz="1400" dirty="0">
                <a:solidFill>
                  <a:srgbClr val="000000"/>
                </a:solidFill>
              </a:rPr>
              <a:t> </a:t>
            </a:r>
            <a:r>
              <a:rPr lang="en-US" altLang="en-US" sz="1400" dirty="0" smtClean="0">
                <a:solidFill>
                  <a:srgbClr val="000000"/>
                </a:solidFill>
              </a:rPr>
              <a:t>- Australian </a:t>
            </a:r>
            <a:r>
              <a:rPr lang="en-US" altLang="en-US" sz="1400" dirty="0">
                <a:solidFill>
                  <a:srgbClr val="000000"/>
                </a:solidFill>
                <a:hlinkClick r:id="rId2" tooltip="Copper"/>
              </a:rPr>
              <a:t>copper</a:t>
            </a:r>
            <a:r>
              <a:rPr lang="en-US" altLang="en-US" sz="1400" dirty="0">
                <a:solidFill>
                  <a:srgbClr val="000000"/>
                </a:solidFill>
              </a:rPr>
              <a:t>, </a:t>
            </a:r>
            <a:r>
              <a:rPr lang="en-US" altLang="en-US" sz="1400" dirty="0">
                <a:solidFill>
                  <a:srgbClr val="000000"/>
                </a:solidFill>
                <a:hlinkClick r:id="rId3" tooltip="Gold"/>
              </a:rPr>
              <a:t>gold</a:t>
            </a:r>
            <a:r>
              <a:rPr lang="en-US" altLang="en-US" sz="1400" dirty="0">
                <a:solidFill>
                  <a:srgbClr val="000000"/>
                </a:solidFill>
              </a:rPr>
              <a:t>, and </a:t>
            </a:r>
            <a:r>
              <a:rPr lang="en-US" altLang="en-US" sz="1400" dirty="0">
                <a:solidFill>
                  <a:srgbClr val="000000"/>
                </a:solidFill>
                <a:hlinkClick r:id="rId4" tooltip="Silver"/>
              </a:rPr>
              <a:t>silver</a:t>
            </a:r>
            <a:r>
              <a:rPr lang="en-US" altLang="en-US" sz="1400" dirty="0">
                <a:solidFill>
                  <a:srgbClr val="000000"/>
                </a:solidFill>
              </a:rPr>
              <a:t> mining company </a:t>
            </a:r>
            <a:endParaRPr lang="en-US" altLang="en-US" sz="1400" dirty="0" smtClean="0">
              <a:solidFill>
                <a:srgbClr val="000000"/>
              </a:solidFill>
            </a:endParaRPr>
          </a:p>
          <a:p>
            <a:pPr lvl="1" algn="just" eaLnBrk="1" hangingPunct="1">
              <a:lnSpc>
                <a:spcPct val="80000"/>
              </a:lnSpc>
            </a:pPr>
            <a:r>
              <a:rPr lang="en-US" altLang="en-US" sz="1400" dirty="0" smtClean="0">
                <a:solidFill>
                  <a:srgbClr val="000000"/>
                </a:solidFill>
              </a:rPr>
              <a:t>operates </a:t>
            </a:r>
            <a:r>
              <a:rPr lang="en-US" altLang="en-US" sz="1400" dirty="0">
                <a:solidFill>
                  <a:srgbClr val="000000"/>
                </a:solidFill>
              </a:rPr>
              <a:t>the </a:t>
            </a:r>
            <a:r>
              <a:rPr lang="en-US" altLang="en-US" sz="1400" dirty="0" err="1">
                <a:solidFill>
                  <a:srgbClr val="000000"/>
                </a:solidFill>
                <a:hlinkClick r:id="rId5" tooltip="Panguna"/>
              </a:rPr>
              <a:t>Panguna</a:t>
            </a:r>
            <a:r>
              <a:rPr lang="en-US" altLang="en-US" sz="1400" dirty="0">
                <a:solidFill>
                  <a:srgbClr val="000000"/>
                </a:solidFill>
              </a:rPr>
              <a:t> </a:t>
            </a:r>
            <a:r>
              <a:rPr lang="en-US" altLang="en-US" sz="1400" dirty="0">
                <a:solidFill>
                  <a:srgbClr val="000000"/>
                </a:solidFill>
                <a:hlinkClick r:id="rId6" tooltip="Open-pit &#10;mining"/>
              </a:rPr>
              <a:t>open cut</a:t>
            </a:r>
            <a:r>
              <a:rPr lang="en-US" altLang="en-US" sz="1400" dirty="0">
                <a:solidFill>
                  <a:srgbClr val="000000"/>
                </a:solidFill>
              </a:rPr>
              <a:t> mine on the island of </a:t>
            </a:r>
            <a:r>
              <a:rPr lang="en-US" altLang="en-US" sz="1400" dirty="0">
                <a:solidFill>
                  <a:srgbClr val="000000"/>
                </a:solidFill>
                <a:hlinkClick r:id="rId7" tooltip="Bougainville Island"/>
              </a:rPr>
              <a:t>Bougainville</a:t>
            </a:r>
            <a:r>
              <a:rPr lang="en-US" altLang="en-US" sz="1400" dirty="0">
                <a:solidFill>
                  <a:srgbClr val="000000"/>
                </a:solidFill>
              </a:rPr>
              <a:t> in </a:t>
            </a:r>
            <a:r>
              <a:rPr lang="en-US" altLang="en-US" sz="1400" dirty="0">
                <a:solidFill>
                  <a:srgbClr val="000000"/>
                </a:solidFill>
                <a:hlinkClick r:id="rId8" tooltip="Papua New &#10;Guinea"/>
              </a:rPr>
              <a:t>Papua New Guinea</a:t>
            </a:r>
            <a:r>
              <a:rPr lang="en-US" altLang="en-US" sz="1400" dirty="0">
                <a:solidFill>
                  <a:srgbClr val="000000"/>
                </a:solidFill>
              </a:rPr>
              <a:t> (PNG). </a:t>
            </a:r>
            <a:endParaRPr lang="en-US" altLang="en-US" sz="1400" dirty="0" smtClean="0">
              <a:solidFill>
                <a:srgbClr val="000000"/>
              </a:solidFill>
            </a:endParaRPr>
          </a:p>
          <a:p>
            <a:pPr lvl="1" algn="just" eaLnBrk="1" hangingPunct="1">
              <a:lnSpc>
                <a:spcPct val="80000"/>
              </a:lnSpc>
            </a:pPr>
            <a:r>
              <a:rPr lang="en-US" altLang="en-US" sz="1400" dirty="0" smtClean="0">
                <a:solidFill>
                  <a:srgbClr val="000000"/>
                </a:solidFill>
              </a:rPr>
              <a:t>world's </a:t>
            </a:r>
            <a:r>
              <a:rPr lang="en-US" altLang="en-US" sz="1400" dirty="0">
                <a:solidFill>
                  <a:srgbClr val="000000"/>
                </a:solidFill>
              </a:rPr>
              <a:t>largest open-pit mines. </a:t>
            </a:r>
          </a:p>
          <a:p>
            <a:pPr lvl="1" algn="just" eaLnBrk="1" hangingPunct="1">
              <a:lnSpc>
                <a:spcPct val="80000"/>
              </a:lnSpc>
            </a:pPr>
            <a:r>
              <a:rPr lang="en-US" altLang="en-US" sz="1400" dirty="0" smtClean="0">
                <a:solidFill>
                  <a:srgbClr val="000000"/>
                </a:solidFill>
              </a:rPr>
              <a:t>vitally </a:t>
            </a:r>
            <a:r>
              <a:rPr lang="en-US" altLang="en-US" sz="1400" dirty="0">
                <a:solidFill>
                  <a:srgbClr val="000000"/>
                </a:solidFill>
              </a:rPr>
              <a:t>important to the economy of Papua New Guinea, </a:t>
            </a:r>
          </a:p>
          <a:p>
            <a:pPr lvl="1" algn="just" eaLnBrk="1" hangingPunct="1">
              <a:lnSpc>
                <a:spcPct val="80000"/>
              </a:lnSpc>
            </a:pPr>
            <a:r>
              <a:rPr lang="en-US" altLang="en-US" sz="1400" dirty="0" err="1">
                <a:solidFill>
                  <a:srgbClr val="000000"/>
                </a:solidFill>
              </a:rPr>
              <a:t>Bougainvillean</a:t>
            </a:r>
            <a:r>
              <a:rPr lang="en-US" altLang="en-US" sz="1400" dirty="0">
                <a:solidFill>
                  <a:srgbClr val="000000"/>
                </a:solidFill>
              </a:rPr>
              <a:t> leaders alleged </a:t>
            </a:r>
            <a:r>
              <a:rPr lang="en-US" altLang="en-US" sz="1400" dirty="0" smtClean="0">
                <a:solidFill>
                  <a:srgbClr val="000000"/>
                </a:solidFill>
              </a:rPr>
              <a:t>- mine </a:t>
            </a:r>
            <a:r>
              <a:rPr lang="en-US" altLang="en-US" sz="1400" dirty="0">
                <a:solidFill>
                  <a:srgbClr val="000000"/>
                </a:solidFill>
              </a:rPr>
              <a:t>had devastating environmental consequences for the island. </a:t>
            </a:r>
          </a:p>
          <a:p>
            <a:pPr lvl="2" algn="just">
              <a:lnSpc>
                <a:spcPct val="80000"/>
              </a:lnSpc>
            </a:pPr>
            <a:r>
              <a:rPr lang="en-US" altLang="en-US" sz="1200" dirty="0" smtClean="0">
                <a:solidFill>
                  <a:srgbClr val="000000"/>
                </a:solidFill>
              </a:rPr>
              <a:t>poisoning -</a:t>
            </a:r>
            <a:r>
              <a:rPr lang="en-US" altLang="en-US" sz="1200" dirty="0" err="1" smtClean="0">
                <a:solidFill>
                  <a:srgbClr val="000000"/>
                </a:solidFill>
              </a:rPr>
              <a:t>Jaba</a:t>
            </a:r>
            <a:r>
              <a:rPr lang="en-US" altLang="en-US" sz="1200" dirty="0" smtClean="0">
                <a:solidFill>
                  <a:srgbClr val="000000"/>
                </a:solidFill>
              </a:rPr>
              <a:t> River</a:t>
            </a:r>
          </a:p>
          <a:p>
            <a:pPr lvl="2" algn="just">
              <a:lnSpc>
                <a:spcPct val="80000"/>
              </a:lnSpc>
            </a:pPr>
            <a:r>
              <a:rPr lang="en-US" altLang="en-US" sz="1200" dirty="0" smtClean="0">
                <a:solidFill>
                  <a:srgbClr val="000000"/>
                </a:solidFill>
              </a:rPr>
              <a:t>birth </a:t>
            </a:r>
            <a:r>
              <a:rPr lang="en-US" altLang="en-US" sz="1200" dirty="0">
                <a:solidFill>
                  <a:srgbClr val="000000"/>
                </a:solidFill>
              </a:rPr>
              <a:t>defects, </a:t>
            </a:r>
            <a:endParaRPr lang="en-US" altLang="en-US" sz="1200" dirty="0" smtClean="0">
              <a:solidFill>
                <a:srgbClr val="000000"/>
              </a:solidFill>
            </a:endParaRPr>
          </a:p>
          <a:p>
            <a:pPr lvl="2" algn="just">
              <a:lnSpc>
                <a:spcPct val="80000"/>
              </a:lnSpc>
            </a:pPr>
            <a:r>
              <a:rPr lang="en-US" altLang="en-US" sz="1200" dirty="0" smtClean="0">
                <a:solidFill>
                  <a:srgbClr val="000000"/>
                </a:solidFill>
              </a:rPr>
              <a:t>extinction </a:t>
            </a:r>
            <a:r>
              <a:rPr lang="en-US" altLang="en-US" sz="1200" dirty="0">
                <a:solidFill>
                  <a:srgbClr val="000000"/>
                </a:solidFill>
              </a:rPr>
              <a:t>of the flying fox on the island. </a:t>
            </a:r>
          </a:p>
          <a:p>
            <a:pPr lvl="1" algn="just" eaLnBrk="1" hangingPunct="1">
              <a:lnSpc>
                <a:spcPct val="80000"/>
              </a:lnSpc>
            </a:pPr>
            <a:r>
              <a:rPr lang="en-US" altLang="en-US" sz="1400" dirty="0" smtClean="0">
                <a:solidFill>
                  <a:srgbClr val="000000"/>
                </a:solidFill>
              </a:rPr>
              <a:t>mine </a:t>
            </a:r>
            <a:r>
              <a:rPr lang="en-US" altLang="en-US" sz="1400" dirty="0">
                <a:solidFill>
                  <a:srgbClr val="000000"/>
                </a:solidFill>
              </a:rPr>
              <a:t>closed in 1989 </a:t>
            </a:r>
            <a:r>
              <a:rPr lang="en-US" altLang="en-US" sz="1400" dirty="0" smtClean="0">
                <a:solidFill>
                  <a:srgbClr val="000000"/>
                </a:solidFill>
              </a:rPr>
              <a:t>- of </a:t>
            </a:r>
            <a:r>
              <a:rPr lang="en-US" altLang="en-US" sz="1400" dirty="0">
                <a:solidFill>
                  <a:srgbClr val="000000"/>
                </a:solidFill>
              </a:rPr>
              <a:t>sabotage by the </a:t>
            </a:r>
            <a:r>
              <a:rPr lang="en-US" altLang="en-US" sz="1400" dirty="0">
                <a:solidFill>
                  <a:srgbClr val="000000"/>
                </a:solidFill>
                <a:hlinkClick r:id="rId9" tooltip="Bougainville Revolutionary Army"/>
              </a:rPr>
              <a:t>Bougainville Revolutionary Army</a:t>
            </a:r>
            <a:r>
              <a:rPr lang="en-US" altLang="en-US" sz="1400" dirty="0">
                <a:solidFill>
                  <a:srgbClr val="000000"/>
                </a:solidFill>
              </a:rPr>
              <a:t> and associated forces, which sought Bougainville's </a:t>
            </a:r>
            <a:r>
              <a:rPr lang="en-US" altLang="en-US" sz="1400" dirty="0">
                <a:solidFill>
                  <a:srgbClr val="000000"/>
                </a:solidFill>
                <a:hlinkClick r:id="rId10" tooltip="Secession"/>
              </a:rPr>
              <a:t>succession</a:t>
            </a:r>
            <a:r>
              <a:rPr lang="en-US" altLang="en-US" sz="1400" dirty="0">
                <a:solidFill>
                  <a:srgbClr val="000000"/>
                </a:solidFill>
              </a:rPr>
              <a:t> from PNG and an end to the mining on environmental grounds. </a:t>
            </a:r>
          </a:p>
          <a:p>
            <a:pPr lvl="1" algn="just" eaLnBrk="1" hangingPunct="1">
              <a:lnSpc>
                <a:spcPct val="80000"/>
              </a:lnSpc>
            </a:pPr>
            <a:r>
              <a:rPr lang="en-US" altLang="en-US" sz="1400" dirty="0">
                <a:solidFill>
                  <a:srgbClr val="000000"/>
                </a:solidFill>
              </a:rPr>
              <a:t>The mine nowadays remains closed </a:t>
            </a:r>
          </a:p>
          <a:p>
            <a:pPr eaLnBrk="1" hangingPunct="1">
              <a:lnSpc>
                <a:spcPct val="80000"/>
              </a:lnSpc>
            </a:pPr>
            <a:endParaRPr lang="en-US" altLang="en-US" sz="1400" dirty="0">
              <a:solidFill>
                <a:srgbClr val="000000"/>
              </a:solidFill>
            </a:endParaRPr>
          </a:p>
        </p:txBody>
      </p:sp>
      <p:pic>
        <p:nvPicPr>
          <p:cNvPr id="56324" name="Picture 5" descr="http://volcano.si.edu/volcanoes/region05/bougain/bagana/3311bag1.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227148"/>
            <a:ext cx="3801373" cy="325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9000" y="3540438"/>
            <a:ext cx="3801373" cy="33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83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http://ramumine.files.wordpress.com/2013/08/mine-waste-pollute-environ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853" y="715993"/>
            <a:ext cx="7518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92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366514" y="701676"/>
            <a:ext cx="9144000" cy="715962"/>
          </a:xfrm>
        </p:spPr>
        <p:txBody>
          <a:bodyPr>
            <a:noAutofit/>
          </a:bodyPr>
          <a:lstStyle/>
          <a:p>
            <a:pPr eaLnBrk="1" hangingPunct="1"/>
            <a:r>
              <a:rPr lang="en-US" altLang="en-US" sz="1600" dirty="0">
                <a:solidFill>
                  <a:srgbClr val="000000"/>
                </a:solidFill>
              </a:rPr>
              <a:t>Environmental squabble forces </a:t>
            </a:r>
            <a:r>
              <a:rPr lang="en-US" altLang="en-US" sz="1600" dirty="0">
                <a:solidFill>
                  <a:srgbClr val="FF0000"/>
                </a:solidFill>
              </a:rPr>
              <a:t>Vedanta</a:t>
            </a:r>
            <a:r>
              <a:rPr lang="en-US" altLang="en-US" sz="1600" dirty="0">
                <a:solidFill>
                  <a:srgbClr val="000000"/>
                </a:solidFill>
              </a:rPr>
              <a:t> to </a:t>
            </a:r>
            <a:br>
              <a:rPr lang="en-US" altLang="en-US" sz="1600" dirty="0">
                <a:solidFill>
                  <a:srgbClr val="000000"/>
                </a:solidFill>
              </a:rPr>
            </a:br>
            <a:r>
              <a:rPr lang="en-US" altLang="en-US" sz="1600" dirty="0">
                <a:solidFill>
                  <a:srgbClr val="000000"/>
                </a:solidFill>
              </a:rPr>
              <a:t>look for new mines</a:t>
            </a:r>
            <a:br>
              <a:rPr lang="en-US" altLang="en-US" sz="1600" dirty="0">
                <a:solidFill>
                  <a:srgbClr val="000000"/>
                </a:solidFill>
              </a:rPr>
            </a:br>
            <a:endParaRPr lang="en-US" altLang="en-US" sz="1600" dirty="0">
              <a:solidFill>
                <a:srgbClr val="000000"/>
              </a:solidFill>
            </a:endParaRPr>
          </a:p>
        </p:txBody>
      </p:sp>
      <p:sp>
        <p:nvSpPr>
          <p:cNvPr id="58371" name="Rectangle 3"/>
          <p:cNvSpPr>
            <a:spLocks noGrp="1" noChangeArrowheads="1"/>
          </p:cNvSpPr>
          <p:nvPr>
            <p:ph idx="1"/>
          </p:nvPr>
        </p:nvSpPr>
        <p:spPr>
          <a:xfrm>
            <a:off x="793630" y="1889215"/>
            <a:ext cx="8376249" cy="4114770"/>
          </a:xfrm>
        </p:spPr>
        <p:txBody>
          <a:bodyPr>
            <a:normAutofit/>
          </a:bodyPr>
          <a:lstStyle/>
          <a:p>
            <a:pPr algn="just" eaLnBrk="1" hangingPunct="1">
              <a:lnSpc>
                <a:spcPct val="90000"/>
              </a:lnSpc>
            </a:pPr>
            <a:r>
              <a:rPr lang="en-US" altLang="en-US" sz="1600" dirty="0"/>
              <a:t>The Odisha Mining Corporation Limited (OMC) and </a:t>
            </a:r>
            <a:r>
              <a:rPr lang="en-US" altLang="en-US" sz="1600" dirty="0" err="1"/>
              <a:t>Sterlite</a:t>
            </a:r>
            <a:r>
              <a:rPr lang="en-US" altLang="en-US" sz="1600" dirty="0"/>
              <a:t> </a:t>
            </a:r>
            <a:r>
              <a:rPr lang="en-US" altLang="en-US" sz="1600" dirty="0" smtClean="0"/>
              <a:t>Industries-</a:t>
            </a:r>
          </a:p>
          <a:p>
            <a:pPr algn="just" eaLnBrk="1" hangingPunct="1">
              <a:lnSpc>
                <a:spcPct val="90000"/>
              </a:lnSpc>
            </a:pPr>
            <a:r>
              <a:rPr lang="en-US" altLang="en-US" sz="1600" dirty="0" smtClean="0"/>
              <a:t>Indian </a:t>
            </a:r>
            <a:r>
              <a:rPr lang="en-US" altLang="en-US" sz="1600" dirty="0"/>
              <a:t>arm of Vedanta, </a:t>
            </a:r>
            <a:endParaRPr lang="en-US" altLang="en-US" sz="1600" dirty="0" smtClean="0"/>
          </a:p>
          <a:p>
            <a:pPr algn="just">
              <a:lnSpc>
                <a:spcPct val="90000"/>
              </a:lnSpc>
            </a:pPr>
            <a:r>
              <a:rPr lang="en-US" altLang="en-US" sz="1600" dirty="0" smtClean="0"/>
              <a:t>proposed </a:t>
            </a:r>
            <a:r>
              <a:rPr lang="en-US" altLang="en-US" sz="1600" dirty="0"/>
              <a:t>to mine bauxite from 660 hectares (ha) of forestland on </a:t>
            </a:r>
            <a:r>
              <a:rPr lang="en-US" altLang="en-US" sz="1600" dirty="0" err="1"/>
              <a:t>Niyamgiri</a:t>
            </a:r>
            <a:r>
              <a:rPr lang="en-US" altLang="en-US" sz="1600" dirty="0"/>
              <a:t> hills </a:t>
            </a:r>
            <a:r>
              <a:rPr lang="en-US" altLang="en-US" sz="1600" dirty="0" smtClean="0">
                <a:solidFill>
                  <a:srgbClr val="660066"/>
                </a:solidFill>
              </a:rPr>
              <a:t>(Kalahandi district)</a:t>
            </a:r>
            <a:r>
              <a:rPr lang="en-US" altLang="en-US" sz="1600" dirty="0" smtClean="0"/>
              <a:t>for </a:t>
            </a:r>
            <a:r>
              <a:rPr lang="en-US" altLang="en-US" sz="1600" dirty="0"/>
              <a:t>Vedanta’s alumina refinery in nearby </a:t>
            </a:r>
            <a:r>
              <a:rPr lang="en-US" altLang="en-US" sz="1600" dirty="0" err="1"/>
              <a:t>Lanjigarh</a:t>
            </a:r>
            <a:r>
              <a:rPr lang="en-US" altLang="en-US" sz="1600" dirty="0"/>
              <a:t>.</a:t>
            </a:r>
            <a:endParaRPr lang="en-US" altLang="en-US" sz="1600" dirty="0">
              <a:solidFill>
                <a:srgbClr val="660066"/>
              </a:solidFill>
            </a:endParaRPr>
          </a:p>
          <a:p>
            <a:pPr algn="just" eaLnBrk="1" hangingPunct="1">
              <a:lnSpc>
                <a:spcPct val="90000"/>
              </a:lnSpc>
            </a:pPr>
            <a:r>
              <a:rPr lang="en-US" altLang="en-US" sz="1600" dirty="0">
                <a:solidFill>
                  <a:srgbClr val="660066"/>
                </a:solidFill>
              </a:rPr>
              <a:t>Vedanta Alumina set up one million </a:t>
            </a:r>
            <a:r>
              <a:rPr lang="en-US" altLang="en-US" sz="1600" dirty="0" err="1">
                <a:solidFill>
                  <a:srgbClr val="660066"/>
                </a:solidFill>
              </a:rPr>
              <a:t>tonne</a:t>
            </a:r>
            <a:r>
              <a:rPr lang="en-US" altLang="en-US" sz="1600" dirty="0">
                <a:solidFill>
                  <a:srgbClr val="660066"/>
                </a:solidFill>
              </a:rPr>
              <a:t> alumina refinery in the area</a:t>
            </a:r>
            <a:r>
              <a:rPr lang="en-US" altLang="en-US" sz="1600" dirty="0" smtClean="0">
                <a:solidFill>
                  <a:srgbClr val="660066"/>
                </a:solidFill>
              </a:rPr>
              <a:t>,</a:t>
            </a:r>
            <a:endParaRPr lang="en-US" altLang="en-US" sz="1600" dirty="0">
              <a:solidFill>
                <a:srgbClr val="660066"/>
              </a:solidFill>
            </a:endParaRPr>
          </a:p>
          <a:p>
            <a:pPr algn="just" eaLnBrk="1" hangingPunct="1">
              <a:lnSpc>
                <a:spcPct val="90000"/>
              </a:lnSpc>
            </a:pPr>
            <a:r>
              <a:rPr lang="en-US" altLang="en-US" sz="1600" dirty="0">
                <a:solidFill>
                  <a:srgbClr val="000000"/>
                </a:solidFill>
              </a:rPr>
              <a:t>Orissa State Pollution Control Board </a:t>
            </a:r>
            <a:r>
              <a:rPr lang="en-US" altLang="en-US" sz="1600" dirty="0" smtClean="0">
                <a:solidFill>
                  <a:srgbClr val="000000"/>
                </a:solidFill>
              </a:rPr>
              <a:t>- people </a:t>
            </a:r>
            <a:r>
              <a:rPr lang="en-US" altLang="en-US" sz="1600" dirty="0">
                <a:solidFill>
                  <a:srgbClr val="000000"/>
                </a:solidFill>
              </a:rPr>
              <a:t>reported dust from the plant settling on clothes, crops and food. </a:t>
            </a:r>
          </a:p>
          <a:p>
            <a:pPr algn="just" eaLnBrk="1" hangingPunct="1">
              <a:lnSpc>
                <a:spcPct val="90000"/>
              </a:lnSpc>
            </a:pPr>
            <a:r>
              <a:rPr lang="en-US" altLang="en-US" sz="1600" dirty="0" smtClean="0">
                <a:solidFill>
                  <a:srgbClr val="000000"/>
                </a:solidFill>
              </a:rPr>
              <a:t>environmental </a:t>
            </a:r>
            <a:r>
              <a:rPr lang="en-US" altLang="en-US" sz="1600" dirty="0">
                <a:solidFill>
                  <a:srgbClr val="000000"/>
                </a:solidFill>
              </a:rPr>
              <a:t>inspection </a:t>
            </a:r>
            <a:r>
              <a:rPr lang="en-US" altLang="en-US" sz="1600" dirty="0" smtClean="0">
                <a:solidFill>
                  <a:srgbClr val="000000"/>
                </a:solidFill>
              </a:rPr>
              <a:t>– </a:t>
            </a:r>
          </a:p>
          <a:p>
            <a:pPr lvl="1" algn="just">
              <a:lnSpc>
                <a:spcPct val="90000"/>
              </a:lnSpc>
            </a:pPr>
            <a:r>
              <a:rPr lang="en-US" altLang="en-US" sz="1400" dirty="0" smtClean="0">
                <a:solidFill>
                  <a:srgbClr val="000000"/>
                </a:solidFill>
              </a:rPr>
              <a:t>water </a:t>
            </a:r>
            <a:r>
              <a:rPr lang="en-US" altLang="en-US" sz="1400" dirty="0">
                <a:solidFill>
                  <a:srgbClr val="000000"/>
                </a:solidFill>
              </a:rPr>
              <a:t>pollution </a:t>
            </a:r>
            <a:endParaRPr lang="en-US" altLang="en-US" sz="1400" dirty="0" smtClean="0">
              <a:solidFill>
                <a:srgbClr val="000000"/>
              </a:solidFill>
            </a:endParaRPr>
          </a:p>
          <a:p>
            <a:pPr lvl="1" algn="just">
              <a:lnSpc>
                <a:spcPct val="90000"/>
              </a:lnSpc>
            </a:pPr>
            <a:r>
              <a:rPr lang="en-US" altLang="en-US" sz="1400" dirty="0" smtClean="0">
                <a:solidFill>
                  <a:srgbClr val="000000"/>
                </a:solidFill>
              </a:rPr>
              <a:t>increasing </a:t>
            </a:r>
            <a:r>
              <a:rPr lang="en-US" altLang="en-US" sz="1400" dirty="0">
                <a:solidFill>
                  <a:srgbClr val="000000"/>
                </a:solidFill>
              </a:rPr>
              <a:t>the pH value of the river </a:t>
            </a:r>
            <a:r>
              <a:rPr lang="en-US" altLang="en-US" sz="1400" dirty="0" err="1">
                <a:solidFill>
                  <a:srgbClr val="000000"/>
                </a:solidFill>
              </a:rPr>
              <a:t>Vamshadhara</a:t>
            </a:r>
            <a:r>
              <a:rPr lang="en-US" altLang="en-US" sz="1400" dirty="0">
                <a:solidFill>
                  <a:srgbClr val="000000"/>
                </a:solidFill>
              </a:rPr>
              <a:t> </a:t>
            </a:r>
            <a:endParaRPr lang="en-US" altLang="en-US" sz="1400" dirty="0" smtClean="0">
              <a:solidFill>
                <a:srgbClr val="000000"/>
              </a:solidFill>
            </a:endParaRPr>
          </a:p>
          <a:p>
            <a:pPr lvl="1" algn="just">
              <a:lnSpc>
                <a:spcPct val="90000"/>
              </a:lnSpc>
            </a:pPr>
            <a:r>
              <a:rPr lang="en-US" altLang="en-US" sz="1400" dirty="0" smtClean="0">
                <a:solidFill>
                  <a:srgbClr val="000000"/>
                </a:solidFill>
              </a:rPr>
              <a:t>high </a:t>
            </a:r>
            <a:r>
              <a:rPr lang="en-US" altLang="en-US" sz="1400" dirty="0">
                <a:solidFill>
                  <a:srgbClr val="000000"/>
                </a:solidFill>
              </a:rPr>
              <a:t>level of SPM in the stack emissions.</a:t>
            </a:r>
          </a:p>
          <a:p>
            <a:pPr algn="just" eaLnBrk="1" hangingPunct="1">
              <a:lnSpc>
                <a:spcPct val="90000"/>
              </a:lnSpc>
            </a:pPr>
            <a:r>
              <a:rPr lang="en-US" altLang="en-US" sz="1600" dirty="0" err="1" smtClean="0">
                <a:solidFill>
                  <a:srgbClr val="660066"/>
                </a:solidFill>
              </a:rPr>
              <a:t>Niyamagiri</a:t>
            </a:r>
            <a:r>
              <a:rPr lang="en-US" altLang="en-US" sz="1600" dirty="0" smtClean="0">
                <a:solidFill>
                  <a:srgbClr val="660066"/>
                </a:solidFill>
              </a:rPr>
              <a:t> </a:t>
            </a:r>
            <a:r>
              <a:rPr lang="en-US" altLang="en-US" sz="1600" dirty="0">
                <a:solidFill>
                  <a:srgbClr val="660066"/>
                </a:solidFill>
              </a:rPr>
              <a:t>hills </a:t>
            </a:r>
            <a:r>
              <a:rPr lang="en-US" altLang="en-US" sz="1600" dirty="0" smtClean="0">
                <a:solidFill>
                  <a:srgbClr val="660066"/>
                </a:solidFill>
              </a:rPr>
              <a:t>- </a:t>
            </a:r>
            <a:r>
              <a:rPr lang="en-US" altLang="en-US" sz="1600" dirty="0">
                <a:solidFill>
                  <a:srgbClr val="660066"/>
                </a:solidFill>
              </a:rPr>
              <a:t>thick forest </a:t>
            </a:r>
            <a:r>
              <a:rPr lang="en-US" altLang="en-US" sz="1600" dirty="0" smtClean="0">
                <a:solidFill>
                  <a:srgbClr val="660066"/>
                </a:solidFill>
              </a:rPr>
              <a:t>area - </a:t>
            </a:r>
            <a:r>
              <a:rPr lang="en-US" altLang="en-US" sz="1600" dirty="0">
                <a:solidFill>
                  <a:srgbClr val="660066"/>
                </a:solidFill>
              </a:rPr>
              <a:t>housing many exquisite flora and </a:t>
            </a:r>
            <a:r>
              <a:rPr lang="en-US" altLang="en-US" sz="1600" dirty="0" smtClean="0">
                <a:solidFill>
                  <a:srgbClr val="660066"/>
                </a:solidFill>
              </a:rPr>
              <a:t>fauna - danger </a:t>
            </a:r>
            <a:r>
              <a:rPr lang="en-US" altLang="en-US" sz="1600" dirty="0">
                <a:solidFill>
                  <a:srgbClr val="660066"/>
                </a:solidFill>
              </a:rPr>
              <a:t>to the ecology.</a:t>
            </a:r>
          </a:p>
          <a:p>
            <a:pPr eaLnBrk="1" hangingPunct="1">
              <a:lnSpc>
                <a:spcPct val="90000"/>
              </a:lnSpc>
            </a:pPr>
            <a:endParaRPr lang="en-US" altLang="en-US" sz="1600" dirty="0">
              <a:solidFill>
                <a:srgbClr val="660066"/>
              </a:solidFill>
            </a:endParaRPr>
          </a:p>
          <a:p>
            <a:pPr eaLnBrk="1" hangingPunct="1">
              <a:lnSpc>
                <a:spcPct val="90000"/>
              </a:lnSpc>
            </a:pPr>
            <a:endParaRPr lang="en-US" altLang="en-US" sz="1600" dirty="0"/>
          </a:p>
        </p:txBody>
      </p:sp>
      <p:pic>
        <p:nvPicPr>
          <p:cNvPr id="58372" name="Picture 5" descr="Vedanta Aluminium Ltd's plant at the foothills of Niyamgiri Hills. Tribals have opposed Vedanta's plan to extract bauxite from the Niyamgiri Hills for use in its aluminium refinery. Photo: Ashoke Chakrabar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091" y="701676"/>
            <a:ext cx="234156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7" descr="http://static.guim.co.uk/sys-images/Guardian/Pix/maps_and_graphs/2009/10/12/IndiaMin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869" y="3798498"/>
            <a:ext cx="23558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8133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1440610" y="1478532"/>
            <a:ext cx="4813541" cy="2839977"/>
          </a:xfrm>
        </p:spPr>
        <p:txBody>
          <a:bodyPr/>
          <a:lstStyle/>
          <a:p>
            <a:pPr algn="just" eaLnBrk="1" hangingPunct="1">
              <a:lnSpc>
                <a:spcPct val="90000"/>
              </a:lnSpc>
            </a:pPr>
            <a:r>
              <a:rPr lang="en-US" altLang="en-US" sz="1600" dirty="0">
                <a:solidFill>
                  <a:srgbClr val="660066"/>
                </a:solidFill>
              </a:rPr>
              <a:t>The Union Environment Ministry </a:t>
            </a:r>
            <a:r>
              <a:rPr lang="en-US" altLang="en-US" sz="1600" dirty="0" smtClean="0">
                <a:solidFill>
                  <a:srgbClr val="660066"/>
                </a:solidFill>
              </a:rPr>
              <a:t>-  </a:t>
            </a:r>
            <a:r>
              <a:rPr lang="en-US" altLang="en-US" sz="1600" dirty="0">
                <a:solidFill>
                  <a:srgbClr val="660066"/>
                </a:solidFill>
              </a:rPr>
              <a:t>August 2010 rejected earlier clearances granted to a joint </a:t>
            </a:r>
            <a:r>
              <a:rPr lang="en-US" altLang="en-US" sz="1600" dirty="0" smtClean="0">
                <a:solidFill>
                  <a:srgbClr val="660066"/>
                </a:solidFill>
              </a:rPr>
              <a:t>venture</a:t>
            </a:r>
          </a:p>
          <a:p>
            <a:pPr algn="just" eaLnBrk="1" hangingPunct="1">
              <a:lnSpc>
                <a:spcPct val="90000"/>
              </a:lnSpc>
            </a:pPr>
            <a:endParaRPr lang="en-US" altLang="en-US" sz="1600" dirty="0">
              <a:solidFill>
                <a:srgbClr val="660066"/>
              </a:solidFill>
            </a:endParaRPr>
          </a:p>
          <a:p>
            <a:pPr eaLnBrk="1" hangingPunct="1">
              <a:lnSpc>
                <a:spcPct val="90000"/>
              </a:lnSpc>
            </a:pPr>
            <a:r>
              <a:rPr lang="en-US" altLang="en-US" sz="1600" dirty="0"/>
              <a:t>The government is planning </a:t>
            </a:r>
            <a:r>
              <a:rPr lang="en-US" altLang="en-US" sz="1600" dirty="0" smtClean="0"/>
              <a:t>- more </a:t>
            </a:r>
            <a:r>
              <a:rPr lang="en-US" altLang="en-US" sz="1600" dirty="0"/>
              <a:t>transparent mining policy </a:t>
            </a:r>
            <a:r>
              <a:rPr lang="en-US" altLang="en-US" sz="1600" dirty="0" smtClean="0"/>
              <a:t>to</a:t>
            </a:r>
          </a:p>
          <a:p>
            <a:pPr lvl="1">
              <a:lnSpc>
                <a:spcPct val="90000"/>
              </a:lnSpc>
            </a:pPr>
            <a:r>
              <a:rPr lang="en-US" altLang="en-US" sz="1400" dirty="0"/>
              <a:t>A</a:t>
            </a:r>
            <a:r>
              <a:rPr lang="en-US" altLang="en-US" sz="1400" dirty="0" smtClean="0"/>
              <a:t>void </a:t>
            </a:r>
            <a:r>
              <a:rPr lang="en-US" altLang="en-US" sz="1400" dirty="0"/>
              <a:t>episodes such as the recent ban on mining at </a:t>
            </a:r>
            <a:r>
              <a:rPr lang="en-US" altLang="en-US" sz="1400" dirty="0" err="1"/>
              <a:t>Niyamgiri</a:t>
            </a:r>
            <a:r>
              <a:rPr lang="en-US" altLang="en-US" sz="1400" dirty="0"/>
              <a:t> in Orissa </a:t>
            </a:r>
            <a:endParaRPr lang="en-US" altLang="en-US" sz="1400" dirty="0" smtClean="0"/>
          </a:p>
          <a:p>
            <a:pPr lvl="1">
              <a:lnSpc>
                <a:spcPct val="90000"/>
              </a:lnSpc>
            </a:pPr>
            <a:r>
              <a:rPr lang="en-US" altLang="en-US" sz="1400" dirty="0" smtClean="0"/>
              <a:t>Avoid hurt om expansion </a:t>
            </a:r>
            <a:r>
              <a:rPr lang="en-US" altLang="en-US" sz="1400" dirty="0"/>
              <a:t>plans of companies located in such areas. </a:t>
            </a:r>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626" y="2414587"/>
            <a:ext cx="2894012"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1626" y="152400"/>
            <a:ext cx="285273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1626" y="4648200"/>
            <a:ext cx="2905125"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7" descr="http://media2.intoday.in/btmt/images/stories/septemebr2013/orissa-mining_08241301140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6626" y="1647645"/>
            <a:ext cx="19050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831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6324600" y="152401"/>
            <a:ext cx="3962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spcBef>
                <a:spcPct val="0"/>
              </a:spcBef>
              <a:buClrTx/>
              <a:buFont typeface="Arial" panose="020B0604020202020204" pitchFamily="34" charset="0"/>
              <a:buChar char="•"/>
            </a:pPr>
            <a:r>
              <a:rPr lang="en-US" altLang="en-US">
                <a:solidFill>
                  <a:srgbClr val="000000"/>
                </a:solidFill>
                <a:latin typeface="Times New Roman" panose="02020603050405020304" pitchFamily="18" charset="0"/>
              </a:rPr>
              <a:t>Government rejects Vedanta’s bauxite mining plans in Niyamgiri</a:t>
            </a:r>
          </a:p>
          <a:p>
            <a:pPr algn="just">
              <a:spcBef>
                <a:spcPct val="0"/>
              </a:spcBef>
              <a:buClrTx/>
              <a:buFont typeface="Arial" panose="020B0604020202020204" pitchFamily="34" charset="0"/>
              <a:buChar char="•"/>
            </a:pPr>
            <a:r>
              <a:rPr lang="en-US" altLang="en-US">
                <a:solidFill>
                  <a:srgbClr val="000000"/>
                </a:solidFill>
                <a:latin typeface="Times New Roman" panose="02020603050405020304" pitchFamily="18" charset="0"/>
              </a:rPr>
              <a:t>Move comes after twelve villages in the Niyamgiri hills of Odisha had unanimously rejected the controversial proposal in August 2013</a:t>
            </a:r>
          </a:p>
          <a:p>
            <a:pPr algn="just">
              <a:spcBef>
                <a:spcPct val="0"/>
              </a:spcBef>
              <a:buClrTx/>
              <a:buFont typeface="Arial" panose="020B0604020202020204" pitchFamily="34" charset="0"/>
              <a:buChar char="•"/>
            </a:pPr>
            <a:r>
              <a:rPr lang="en-US" altLang="en-US">
                <a:solidFill>
                  <a:srgbClr val="000000"/>
                </a:solidFill>
                <a:latin typeface="Times New Roman" panose="02020603050405020304" pitchFamily="18" charset="0"/>
              </a:rPr>
              <a:t>The MoEF has rejected the stage-II approval under the Forest (Conservation) Act, 1980. This prevents diversion of more than 660 hetares of forest land in the two districts of Odisha for mining.</a:t>
            </a:r>
          </a:p>
        </p:txBody>
      </p:sp>
      <p:pic>
        <p:nvPicPr>
          <p:cNvPr id="60419" name="Picture 6" descr="http://media2.intoday.in/btmt/images/stories/septemebr2013/niyamgiri-row_08241301064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590550"/>
            <a:ext cx="30448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7"/>
          <p:cNvPicPr>
            <a:picLocks noChangeAspect="1" noChangeArrowheads="1"/>
          </p:cNvPicPr>
          <p:nvPr/>
        </p:nvPicPr>
        <p:blipFill>
          <a:blip r:embed="rId3">
            <a:extLst>
              <a:ext uri="{28A0092B-C50C-407E-A947-70E740481C1C}">
                <a14:useLocalDpi xmlns:a14="http://schemas.microsoft.com/office/drawing/2010/main" val="0"/>
              </a:ext>
            </a:extLst>
          </a:blip>
          <a:srcRect t="10753" r="30646" b="3226"/>
          <a:stretch>
            <a:fillRect/>
          </a:stretch>
        </p:blipFill>
        <p:spPr bwMode="auto">
          <a:xfrm>
            <a:off x="6324600" y="3429000"/>
            <a:ext cx="3962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75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http://thethreewisemonkeys.com/wp-content/uploads/2011/06/2posco-map.jpg"/>
          <p:cNvPicPr>
            <a:picLocks noChangeAspect="1" noChangeArrowheads="1"/>
          </p:cNvPicPr>
          <p:nvPr/>
        </p:nvPicPr>
        <p:blipFill>
          <a:blip r:embed="rId2">
            <a:extLst>
              <a:ext uri="{28A0092B-C50C-407E-A947-70E740481C1C}">
                <a14:useLocalDpi xmlns:a14="http://schemas.microsoft.com/office/drawing/2010/main" val="0"/>
              </a:ext>
            </a:extLst>
          </a:blip>
          <a:srcRect r="1675"/>
          <a:stretch>
            <a:fillRect/>
          </a:stretch>
        </p:blipFill>
        <p:spPr bwMode="auto">
          <a:xfrm>
            <a:off x="2111375" y="342900"/>
            <a:ext cx="406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4" descr="http://www.livemint.com/r/LiveMint/Period1/2013/01/31/Photos/w_Pos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42900"/>
            <a:ext cx="3429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6" descr="http://cms.outlookindia.com/Uploads/outlookindia/2014/20140127/map_orissa_2014012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76" y="3733800"/>
            <a:ext cx="407511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893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343400" y="609601"/>
            <a:ext cx="5638800" cy="487363"/>
          </a:xfrm>
        </p:spPr>
        <p:txBody>
          <a:bodyPr/>
          <a:lstStyle/>
          <a:p>
            <a:pPr eaLnBrk="1" hangingPunct="1"/>
            <a:r>
              <a:rPr lang="en-US" altLang="en-US" sz="2000"/>
              <a:t>POSCO mines in Orrisa</a:t>
            </a:r>
          </a:p>
        </p:txBody>
      </p:sp>
      <p:sp>
        <p:nvSpPr>
          <p:cNvPr id="62467" name="Rectangle 3"/>
          <p:cNvSpPr>
            <a:spLocks noGrp="1" noChangeArrowheads="1"/>
          </p:cNvSpPr>
          <p:nvPr>
            <p:ph idx="1"/>
          </p:nvPr>
        </p:nvSpPr>
        <p:spPr>
          <a:xfrm>
            <a:off x="1466490" y="1430547"/>
            <a:ext cx="10325819" cy="3926456"/>
          </a:xfrm>
        </p:spPr>
        <p:txBody>
          <a:bodyPr/>
          <a:lstStyle/>
          <a:p>
            <a:pPr algn="just" eaLnBrk="1" hangingPunct="1">
              <a:lnSpc>
                <a:spcPct val="80000"/>
              </a:lnSpc>
            </a:pPr>
            <a:r>
              <a:rPr lang="en-US" altLang="en-US" sz="1200" dirty="0"/>
              <a:t>POSCO - India Private Limited, a subsidiary of Pohang Steel Limited of South Korea, was expected to be the largest foreign investment project in India. </a:t>
            </a:r>
          </a:p>
          <a:p>
            <a:pPr algn="just" eaLnBrk="1" hangingPunct="1">
              <a:lnSpc>
                <a:spcPct val="80000"/>
              </a:lnSpc>
            </a:pPr>
            <a:r>
              <a:rPr lang="en-US" altLang="en-US" sz="1200" dirty="0"/>
              <a:t>Pohang Steel Company or </a:t>
            </a:r>
            <a:r>
              <a:rPr lang="en-US" altLang="en-US" sz="1200" dirty="0" err="1"/>
              <a:t>Posco</a:t>
            </a:r>
            <a:r>
              <a:rPr lang="en-US" altLang="en-US" sz="1200" dirty="0"/>
              <a:t>, had planned to set up a 12 MT steel plant in Orissa’s </a:t>
            </a:r>
            <a:r>
              <a:rPr lang="en-US" altLang="en-US" sz="1200" dirty="0" err="1"/>
              <a:t>Jagatsinghpur</a:t>
            </a:r>
            <a:r>
              <a:rPr lang="en-US" altLang="en-US" sz="1200" dirty="0"/>
              <a:t> district entailing an investment of over </a:t>
            </a:r>
            <a:r>
              <a:rPr lang="en-US" altLang="en-US" sz="1200" dirty="0" err="1"/>
              <a:t>Rs</a:t>
            </a:r>
            <a:r>
              <a:rPr lang="en-US" altLang="en-US" sz="1200" dirty="0"/>
              <a:t> 52,000 crore.</a:t>
            </a:r>
          </a:p>
          <a:p>
            <a:pPr algn="just" eaLnBrk="1" hangingPunct="1">
              <a:lnSpc>
                <a:spcPct val="80000"/>
              </a:lnSpc>
            </a:pPr>
            <a:r>
              <a:rPr lang="en-US" altLang="en-US" sz="1200" dirty="0"/>
              <a:t>2005- </a:t>
            </a:r>
            <a:r>
              <a:rPr lang="en-US" altLang="en-US" sz="1200" dirty="0" err="1"/>
              <a:t>MoU</a:t>
            </a:r>
            <a:r>
              <a:rPr lang="en-US" altLang="en-US" sz="1200" dirty="0"/>
              <a:t> between Ministry of Environment and Forest (</a:t>
            </a:r>
            <a:r>
              <a:rPr lang="en-US" altLang="en-US" sz="1200" dirty="0" err="1"/>
              <a:t>MoEF</a:t>
            </a:r>
            <a:r>
              <a:rPr lang="en-US" altLang="en-US" sz="1200" dirty="0"/>
              <a:t>) and POSCO -a final forest clearance to commence the construction, despite breach of laws in India and foreseeable damage to the forest. </a:t>
            </a:r>
          </a:p>
          <a:p>
            <a:pPr algn="just" eaLnBrk="1" hangingPunct="1">
              <a:lnSpc>
                <a:spcPct val="80000"/>
              </a:lnSpc>
            </a:pPr>
            <a:r>
              <a:rPr lang="en-US" altLang="en-US" sz="1200" dirty="0"/>
              <a:t>First, the US12.1 billion steel project requires 4004 acres of land out of which 3,700 acres are forest land being cultivated by people who grow betel leaves since 1920. POSCO steel plant will kill about 1,800 betel farms, which provides </a:t>
            </a:r>
            <a:r>
              <a:rPr lang="en-US" altLang="en-US" sz="1200" dirty="0" err="1"/>
              <a:t>Rs</a:t>
            </a:r>
            <a:r>
              <a:rPr lang="en-US" altLang="en-US" sz="1200" dirty="0"/>
              <a:t>. 300,000-500,000 (approximately USD 6,000-10,000) annual income to 2,500 farmers. </a:t>
            </a:r>
          </a:p>
          <a:p>
            <a:pPr algn="just" eaLnBrk="1" hangingPunct="1">
              <a:lnSpc>
                <a:spcPct val="80000"/>
              </a:lnSpc>
            </a:pPr>
            <a:r>
              <a:rPr lang="en-US" altLang="en-US" sz="1200" dirty="0"/>
              <a:t>The POSCO steel plant, to be completed in two phases by 2016, with a capacity of 12 million tones will require water supply from the </a:t>
            </a:r>
            <a:r>
              <a:rPr lang="en-US" altLang="en-US" sz="1200" dirty="0" err="1"/>
              <a:t>Mahanandi</a:t>
            </a:r>
            <a:r>
              <a:rPr lang="en-US" altLang="en-US" sz="1200" dirty="0"/>
              <a:t> River. This will heavily affect the current water supply for domestic use and irrigation in the city and farm lands of Cuttack, </a:t>
            </a:r>
            <a:r>
              <a:rPr lang="en-US" altLang="en-US" sz="1200" dirty="0" err="1"/>
              <a:t>Puri</a:t>
            </a:r>
            <a:r>
              <a:rPr lang="en-US" altLang="en-US" sz="1200" dirty="0"/>
              <a:t> and </a:t>
            </a:r>
            <a:r>
              <a:rPr lang="en-US" altLang="en-US" sz="1200" dirty="0" err="1"/>
              <a:t>Jagatsinghpur</a:t>
            </a:r>
            <a:r>
              <a:rPr lang="en-US" altLang="en-US" sz="1200" dirty="0"/>
              <a:t> districts of Orissa. </a:t>
            </a:r>
          </a:p>
          <a:p>
            <a:pPr algn="just" eaLnBrk="1" hangingPunct="1">
              <a:lnSpc>
                <a:spcPct val="80000"/>
              </a:lnSpc>
            </a:pPr>
            <a:r>
              <a:rPr lang="en-US" altLang="en-US" sz="1200" dirty="0"/>
              <a:t>The </a:t>
            </a:r>
            <a:r>
              <a:rPr lang="en-US" altLang="en-US" sz="1200" dirty="0" err="1"/>
              <a:t>Khandadhar</a:t>
            </a:r>
            <a:r>
              <a:rPr lang="en-US" altLang="en-US" sz="1200" dirty="0"/>
              <a:t> hills, where the iron mines allotted to POSCO spreads over 6000 hectares, are covered with forests and inhabited by a wide variety of wildlife. The iron mining will affect 10,000 hectares of forest and displace more than 50 tribal villages in </a:t>
            </a:r>
            <a:r>
              <a:rPr lang="en-US" altLang="en-US" sz="1200" dirty="0" err="1"/>
              <a:t>Lahunipada</a:t>
            </a:r>
            <a:r>
              <a:rPr lang="en-US" altLang="en-US" sz="1200" dirty="0"/>
              <a:t> block in </a:t>
            </a:r>
            <a:r>
              <a:rPr lang="en-US" altLang="en-US" sz="1200" dirty="0" err="1"/>
              <a:t>Sundargarh</a:t>
            </a:r>
            <a:r>
              <a:rPr lang="en-US" altLang="en-US" sz="1200" dirty="0"/>
              <a:t> district. In August 2011, 600,000 trees were chopped down. These well-known “cyclone savers” protected villagers from a cyclone in 1999. </a:t>
            </a:r>
          </a:p>
          <a:p>
            <a:pPr algn="just" eaLnBrk="1" hangingPunct="1">
              <a:lnSpc>
                <a:spcPct val="80000"/>
              </a:lnSpc>
            </a:pPr>
            <a:r>
              <a:rPr lang="en-US" altLang="en-US" sz="1200" dirty="0"/>
              <a:t>Moreover, the construction of a captive port will disturb the water flow in the </a:t>
            </a:r>
            <a:r>
              <a:rPr lang="en-US" altLang="en-US" sz="1200" dirty="0" err="1"/>
              <a:t>Jatadhar</a:t>
            </a:r>
            <a:r>
              <a:rPr lang="en-US" altLang="en-US" sz="1200" dirty="0"/>
              <a:t> River, resulting in water-logging, while the expected contamination of the port will affect livelihood of approximately 30,000 fishermen. The port proposed to be established on the banks of Bay of Bengal would violate the Costal Regulation Zone and threaten the nesting habitat of the endangered Olive Ridley turtles. </a:t>
            </a:r>
          </a:p>
        </p:txBody>
      </p:sp>
    </p:spTree>
    <p:extLst>
      <p:ext uri="{BB962C8B-B14F-4D97-AF65-F5344CB8AC3E}">
        <p14:creationId xmlns:p14="http://schemas.microsoft.com/office/powerpoint/2010/main" val="3692042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0" y="411163"/>
            <a:ext cx="8229600" cy="609600"/>
          </a:xfrm>
        </p:spPr>
        <p:txBody>
          <a:bodyPr>
            <a:normAutofit fontScale="90000"/>
          </a:bodyPr>
          <a:lstStyle/>
          <a:p>
            <a:pPr eaLnBrk="1" hangingPunct="1"/>
            <a:r>
              <a:rPr lang="en-US" altLang="en-US" sz="4000">
                <a:solidFill>
                  <a:srgbClr val="FF0000"/>
                </a:solidFill>
              </a:rPr>
              <a:t>Bt- Brinjal</a:t>
            </a:r>
          </a:p>
        </p:txBody>
      </p:sp>
      <p:sp>
        <p:nvSpPr>
          <p:cNvPr id="45059" name="Rectangle 3"/>
          <p:cNvSpPr>
            <a:spLocks noGrp="1" noChangeArrowheads="1"/>
          </p:cNvSpPr>
          <p:nvPr>
            <p:ph idx="1"/>
          </p:nvPr>
        </p:nvSpPr>
        <p:spPr>
          <a:xfrm>
            <a:off x="1768415" y="5148533"/>
            <a:ext cx="9730237" cy="1442048"/>
          </a:xfrm>
        </p:spPr>
        <p:txBody>
          <a:bodyPr/>
          <a:lstStyle/>
          <a:p>
            <a:pPr algn="just" eaLnBrk="1" hangingPunct="1"/>
            <a:r>
              <a:rPr lang="en-US" altLang="en-US" sz="1600" dirty="0">
                <a:solidFill>
                  <a:srgbClr val="000000"/>
                </a:solidFill>
              </a:rPr>
              <a:t>Transgenic </a:t>
            </a:r>
            <a:r>
              <a:rPr lang="en-US" altLang="en-US" sz="1600" dirty="0" err="1">
                <a:solidFill>
                  <a:srgbClr val="000000"/>
                </a:solidFill>
              </a:rPr>
              <a:t>brinjal</a:t>
            </a:r>
            <a:r>
              <a:rPr lang="en-US" altLang="en-US" sz="1600" dirty="0">
                <a:solidFill>
                  <a:srgbClr val="000000"/>
                </a:solidFill>
              </a:rPr>
              <a:t> created by inserting a gene cry1AC from the soil bacterium </a:t>
            </a:r>
            <a:r>
              <a:rPr lang="en-US" altLang="en-US" sz="1600" i="1" dirty="0">
                <a:solidFill>
                  <a:srgbClr val="000000"/>
                </a:solidFill>
              </a:rPr>
              <a:t>Bacillus </a:t>
            </a:r>
            <a:r>
              <a:rPr lang="en-US" altLang="en-US" sz="1600" i="1" dirty="0" err="1">
                <a:solidFill>
                  <a:srgbClr val="000000"/>
                </a:solidFill>
              </a:rPr>
              <a:t>thuringiensis</a:t>
            </a:r>
            <a:r>
              <a:rPr lang="en-US" altLang="en-US" sz="1600" dirty="0">
                <a:solidFill>
                  <a:srgbClr val="000000"/>
                </a:solidFill>
              </a:rPr>
              <a:t> into </a:t>
            </a:r>
            <a:r>
              <a:rPr lang="en-US" altLang="en-US" sz="1600" dirty="0" err="1">
                <a:solidFill>
                  <a:srgbClr val="000000"/>
                </a:solidFill>
              </a:rPr>
              <a:t>Brinjal</a:t>
            </a:r>
            <a:r>
              <a:rPr lang="en-US" altLang="en-US" sz="1600" dirty="0">
                <a:solidFill>
                  <a:srgbClr val="000000"/>
                </a:solidFill>
              </a:rPr>
              <a:t>. </a:t>
            </a:r>
          </a:p>
          <a:p>
            <a:pPr algn="just" eaLnBrk="1" hangingPunct="1"/>
            <a:r>
              <a:rPr lang="en-US" altLang="en-US" sz="1600" dirty="0">
                <a:solidFill>
                  <a:srgbClr val="000000"/>
                </a:solidFill>
              </a:rPr>
              <a:t>Induces the plant to produce its own </a:t>
            </a:r>
            <a:r>
              <a:rPr lang="en-US" altLang="en-US" sz="1600" dirty="0" err="1">
                <a:solidFill>
                  <a:srgbClr val="000000"/>
                </a:solidFill>
              </a:rPr>
              <a:t>Bt</a:t>
            </a:r>
            <a:r>
              <a:rPr lang="en-US" altLang="en-US" sz="1600" dirty="0">
                <a:solidFill>
                  <a:srgbClr val="000000"/>
                </a:solidFill>
              </a:rPr>
              <a:t> toxin</a:t>
            </a:r>
          </a:p>
          <a:p>
            <a:pPr algn="just" eaLnBrk="1" hangingPunct="1"/>
            <a:r>
              <a:rPr lang="en-US" altLang="en-US" sz="1600" dirty="0" err="1">
                <a:solidFill>
                  <a:srgbClr val="000000"/>
                </a:solidFill>
              </a:rPr>
              <a:t>Bt</a:t>
            </a:r>
            <a:r>
              <a:rPr lang="en-US" altLang="en-US" sz="1600" dirty="0">
                <a:solidFill>
                  <a:srgbClr val="000000"/>
                </a:solidFill>
              </a:rPr>
              <a:t> toxin binds to mid gut surface, disrupts digestive processes and thus kills the insects</a:t>
            </a:r>
          </a:p>
          <a:p>
            <a:pPr eaLnBrk="1" hangingPunct="1"/>
            <a:endParaRPr lang="en-US" altLang="en-US" sz="1600" dirty="0">
              <a:solidFill>
                <a:srgbClr val="000000"/>
              </a:solidFill>
            </a:endParaRPr>
          </a:p>
        </p:txBody>
      </p:sp>
      <p:pic>
        <p:nvPicPr>
          <p:cNvPr id="45060" name="Picture 2" descr="Bt. crops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020763"/>
            <a:ext cx="60769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1"/>
          <p:cNvSpPr>
            <a:spLocks noChangeArrowheads="1"/>
          </p:cNvSpPr>
          <p:nvPr/>
        </p:nvSpPr>
        <p:spPr bwMode="auto">
          <a:xfrm>
            <a:off x="6238875" y="19526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IN" altLang="en-US" sz="800">
                <a:hlinkClick r:id="rId3"/>
              </a:rPr>
              <a:t>https://www.slideshare.net/manojsiddartha/bt-crops-ppt</a:t>
            </a:r>
            <a:endParaRPr lang="en-IN" altLang="en-US" sz="800"/>
          </a:p>
        </p:txBody>
      </p:sp>
    </p:spTree>
    <p:extLst>
      <p:ext uri="{BB962C8B-B14F-4D97-AF65-F5344CB8AC3E}">
        <p14:creationId xmlns:p14="http://schemas.microsoft.com/office/powerpoint/2010/main" val="1399133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a:xfrm>
            <a:off x="1452831" y="1285335"/>
            <a:ext cx="10339478" cy="5175849"/>
          </a:xfrm>
        </p:spPr>
        <p:txBody>
          <a:bodyPr>
            <a:noAutofit/>
          </a:bodyPr>
          <a:lstStyle/>
          <a:p>
            <a:pPr algn="just" eaLnBrk="1" hangingPunct="1">
              <a:lnSpc>
                <a:spcPct val="80000"/>
              </a:lnSpc>
            </a:pPr>
            <a:r>
              <a:rPr lang="en-US" altLang="en-US" sz="1200" dirty="0">
                <a:solidFill>
                  <a:srgbClr val="000066"/>
                </a:solidFill>
              </a:rPr>
              <a:t>05 June </a:t>
            </a:r>
            <a:r>
              <a:rPr lang="en-US" altLang="en-US" sz="1200" dirty="0" err="1">
                <a:solidFill>
                  <a:srgbClr val="000066"/>
                </a:solidFill>
              </a:rPr>
              <a:t>MoU</a:t>
            </a:r>
            <a:r>
              <a:rPr lang="en-US" altLang="en-US" sz="1200" dirty="0">
                <a:solidFill>
                  <a:srgbClr val="000066"/>
                </a:solidFill>
              </a:rPr>
              <a:t> signing between POSCO and </a:t>
            </a:r>
            <a:r>
              <a:rPr lang="en-US" altLang="en-US" sz="1200" dirty="0" err="1">
                <a:solidFill>
                  <a:srgbClr val="000066"/>
                </a:solidFill>
              </a:rPr>
              <a:t>Govt</a:t>
            </a:r>
            <a:r>
              <a:rPr lang="en-US" altLang="en-US" sz="1200" dirty="0">
                <a:solidFill>
                  <a:srgbClr val="000066"/>
                </a:solidFill>
              </a:rPr>
              <a:t> of Odisha</a:t>
            </a:r>
          </a:p>
          <a:p>
            <a:pPr algn="just" eaLnBrk="1" hangingPunct="1">
              <a:lnSpc>
                <a:spcPct val="80000"/>
              </a:lnSpc>
            </a:pPr>
            <a:r>
              <a:rPr lang="en-US" altLang="en-US" sz="1200" dirty="0">
                <a:solidFill>
                  <a:srgbClr val="000066"/>
                </a:solidFill>
              </a:rPr>
              <a:t>’07 July Environmental Clearance for setting up the steel plant</a:t>
            </a:r>
          </a:p>
          <a:p>
            <a:pPr algn="just" eaLnBrk="1" hangingPunct="1">
              <a:lnSpc>
                <a:spcPct val="80000"/>
              </a:lnSpc>
            </a:pPr>
            <a:r>
              <a:rPr lang="en-US" altLang="en-US" sz="1200" dirty="0">
                <a:solidFill>
                  <a:srgbClr val="000066"/>
                </a:solidFill>
              </a:rPr>
              <a:t>’08 August Supreme Court’s approval for Forest diversion of plant site</a:t>
            </a:r>
          </a:p>
          <a:p>
            <a:pPr algn="just" eaLnBrk="1" hangingPunct="1">
              <a:lnSpc>
                <a:spcPct val="80000"/>
              </a:lnSpc>
            </a:pPr>
            <a:r>
              <a:rPr lang="en-US" altLang="en-US" sz="1200" dirty="0">
                <a:solidFill>
                  <a:srgbClr val="000066"/>
                </a:solidFill>
              </a:rPr>
              <a:t>’09 January State Govt.’s recommendation of PL for </a:t>
            </a:r>
            <a:r>
              <a:rPr lang="en-US" altLang="en-US" sz="1200" dirty="0" err="1">
                <a:solidFill>
                  <a:srgbClr val="000066"/>
                </a:solidFill>
              </a:rPr>
              <a:t>Khandadhar</a:t>
            </a:r>
            <a:r>
              <a:rPr lang="en-US" altLang="en-US" sz="1200" dirty="0">
                <a:solidFill>
                  <a:srgbClr val="000066"/>
                </a:solidFill>
              </a:rPr>
              <a:t> Mines to Centre</a:t>
            </a:r>
          </a:p>
          <a:p>
            <a:pPr algn="just" eaLnBrk="1" hangingPunct="1">
              <a:lnSpc>
                <a:spcPct val="80000"/>
              </a:lnSpc>
            </a:pPr>
            <a:r>
              <a:rPr lang="en-US" altLang="en-US" sz="1200" dirty="0">
                <a:solidFill>
                  <a:srgbClr val="000066"/>
                </a:solidFill>
              </a:rPr>
              <a:t>’10 May Land evacuation and Removal of betel vines started</a:t>
            </a:r>
          </a:p>
          <a:p>
            <a:pPr algn="just" eaLnBrk="1" hangingPunct="1">
              <a:lnSpc>
                <a:spcPct val="80000"/>
              </a:lnSpc>
            </a:pPr>
            <a:r>
              <a:rPr lang="en-US" altLang="en-US" sz="1200" dirty="0">
                <a:solidFill>
                  <a:srgbClr val="000066"/>
                </a:solidFill>
              </a:rPr>
              <a:t>’10 July Odisha </a:t>
            </a:r>
            <a:r>
              <a:rPr lang="en-US" altLang="en-US" sz="1200" dirty="0" err="1">
                <a:solidFill>
                  <a:srgbClr val="000066"/>
                </a:solidFill>
              </a:rPr>
              <a:t>Govt</a:t>
            </a:r>
            <a:r>
              <a:rPr lang="en-US" altLang="en-US" sz="1200" dirty="0">
                <a:solidFill>
                  <a:srgbClr val="000066"/>
                </a:solidFill>
              </a:rPr>
              <a:t> lost the case of mines recommendation at Odisha HC</a:t>
            </a:r>
          </a:p>
          <a:p>
            <a:pPr algn="just" eaLnBrk="1" hangingPunct="1">
              <a:lnSpc>
                <a:spcPct val="80000"/>
              </a:lnSpc>
            </a:pPr>
            <a:r>
              <a:rPr lang="en-US" altLang="en-US" sz="1200" dirty="0">
                <a:solidFill>
                  <a:srgbClr val="000066"/>
                </a:solidFill>
              </a:rPr>
              <a:t>’10 August </a:t>
            </a:r>
            <a:r>
              <a:rPr lang="en-US" altLang="en-US" sz="1200" dirty="0" err="1">
                <a:solidFill>
                  <a:srgbClr val="000066"/>
                </a:solidFill>
              </a:rPr>
              <a:t>MoEF</a:t>
            </a:r>
            <a:r>
              <a:rPr lang="en-US" altLang="en-US" sz="1200" dirty="0">
                <a:solidFill>
                  <a:srgbClr val="000066"/>
                </a:solidFill>
              </a:rPr>
              <a:t> stopped land evacuation work by Odisha </a:t>
            </a:r>
            <a:r>
              <a:rPr lang="en-US" altLang="en-US" sz="1200" dirty="0" err="1">
                <a:solidFill>
                  <a:srgbClr val="000066"/>
                </a:solidFill>
              </a:rPr>
              <a:t>Govt</a:t>
            </a:r>
            <a:endParaRPr lang="en-US" altLang="en-US" sz="1200" dirty="0">
              <a:solidFill>
                <a:srgbClr val="000066"/>
              </a:solidFill>
            </a:endParaRPr>
          </a:p>
          <a:p>
            <a:pPr algn="just" eaLnBrk="1" hangingPunct="1">
              <a:lnSpc>
                <a:spcPct val="80000"/>
              </a:lnSpc>
            </a:pPr>
            <a:r>
              <a:rPr lang="en-US" altLang="en-US" sz="1200" dirty="0">
                <a:solidFill>
                  <a:srgbClr val="000066"/>
                </a:solidFill>
              </a:rPr>
              <a:t>’11 January </a:t>
            </a:r>
            <a:r>
              <a:rPr lang="en-US" altLang="en-US" sz="1200" dirty="0" err="1">
                <a:solidFill>
                  <a:srgbClr val="000066"/>
                </a:solidFill>
              </a:rPr>
              <a:t>MoEF’s</a:t>
            </a:r>
            <a:r>
              <a:rPr lang="en-US" altLang="en-US" sz="1200" dirty="0">
                <a:solidFill>
                  <a:srgbClr val="000066"/>
                </a:solidFill>
              </a:rPr>
              <a:t> conditional approval after the </a:t>
            </a:r>
            <a:r>
              <a:rPr lang="en-US" altLang="en-US" sz="1200" dirty="0" err="1">
                <a:solidFill>
                  <a:srgbClr val="000066"/>
                </a:solidFill>
              </a:rPr>
              <a:t>Meena</a:t>
            </a:r>
            <a:r>
              <a:rPr lang="en-US" altLang="en-US" sz="1200" dirty="0">
                <a:solidFill>
                  <a:srgbClr val="000066"/>
                </a:solidFill>
              </a:rPr>
              <a:t> Gupta Committee report</a:t>
            </a:r>
          </a:p>
          <a:p>
            <a:pPr algn="just" eaLnBrk="1" hangingPunct="1">
              <a:lnSpc>
                <a:spcPct val="80000"/>
              </a:lnSpc>
            </a:pPr>
            <a:r>
              <a:rPr lang="en-US" altLang="en-US" sz="1200" dirty="0">
                <a:solidFill>
                  <a:srgbClr val="000066"/>
                </a:solidFill>
              </a:rPr>
              <a:t>’11 May </a:t>
            </a:r>
            <a:r>
              <a:rPr lang="en-US" altLang="en-US" sz="1200" dirty="0" err="1">
                <a:solidFill>
                  <a:srgbClr val="000066"/>
                </a:solidFill>
              </a:rPr>
              <a:t>MoEF’s</a:t>
            </a:r>
            <a:r>
              <a:rPr lang="en-US" altLang="en-US" sz="1200" dirty="0">
                <a:solidFill>
                  <a:srgbClr val="000066"/>
                </a:solidFill>
              </a:rPr>
              <a:t> final approval for “Forest conversion”</a:t>
            </a:r>
          </a:p>
          <a:p>
            <a:pPr algn="just" eaLnBrk="1" hangingPunct="1">
              <a:lnSpc>
                <a:spcPct val="80000"/>
              </a:lnSpc>
            </a:pPr>
            <a:r>
              <a:rPr lang="en-US" altLang="en-US" sz="1200" dirty="0">
                <a:solidFill>
                  <a:srgbClr val="000066"/>
                </a:solidFill>
              </a:rPr>
              <a:t>’11 September Odisha High Court ordered Status Quo on Private land acquisition</a:t>
            </a:r>
          </a:p>
          <a:p>
            <a:pPr algn="just" eaLnBrk="1" hangingPunct="1">
              <a:lnSpc>
                <a:spcPct val="80000"/>
              </a:lnSpc>
            </a:pPr>
            <a:r>
              <a:rPr lang="en-US" altLang="en-US" sz="1200" dirty="0">
                <a:solidFill>
                  <a:srgbClr val="000066"/>
                </a:solidFill>
              </a:rPr>
              <a:t>’12 March NGT suspended additional conditions of Jan ’11 on the ECs but kept the ECs intact</a:t>
            </a:r>
          </a:p>
          <a:p>
            <a:pPr algn="just" eaLnBrk="1" hangingPunct="1">
              <a:lnSpc>
                <a:spcPct val="80000"/>
              </a:lnSpc>
            </a:pPr>
            <a:r>
              <a:rPr lang="en-US" altLang="en-US" sz="1200" dirty="0">
                <a:solidFill>
                  <a:srgbClr val="000066"/>
                </a:solidFill>
              </a:rPr>
              <a:t>As of June 2012, controversies and regulatory delays have prevented </a:t>
            </a:r>
            <a:r>
              <a:rPr lang="en-US" altLang="en-US" sz="1200" dirty="0" err="1">
                <a:solidFill>
                  <a:srgbClr val="000066"/>
                </a:solidFill>
              </a:rPr>
              <a:t>Posco</a:t>
            </a:r>
            <a:r>
              <a:rPr lang="en-US" altLang="en-US" sz="1200" dirty="0">
                <a:solidFill>
                  <a:srgbClr val="000066"/>
                </a:solidFill>
              </a:rPr>
              <a:t> India's Odisha project to proceed beyond the concept. </a:t>
            </a:r>
            <a:r>
              <a:rPr lang="en-US" altLang="en-US" sz="1200" dirty="0" err="1">
                <a:solidFill>
                  <a:srgbClr val="000066"/>
                </a:solidFill>
              </a:rPr>
              <a:t>Posco</a:t>
            </a:r>
            <a:r>
              <a:rPr lang="en-US" altLang="en-US" sz="1200" dirty="0">
                <a:solidFill>
                  <a:srgbClr val="000066"/>
                </a:solidFill>
              </a:rPr>
              <a:t> India has no mining or manufacturing operations in Odisha</a:t>
            </a:r>
          </a:p>
          <a:p>
            <a:pPr algn="just" eaLnBrk="1" hangingPunct="1">
              <a:lnSpc>
                <a:spcPct val="80000"/>
              </a:lnSpc>
            </a:pPr>
            <a:r>
              <a:rPr lang="en-US" altLang="en-US" sz="1200" dirty="0">
                <a:solidFill>
                  <a:srgbClr val="000066"/>
                </a:solidFill>
              </a:rPr>
              <a:t>’13 February Odisha Govt. resumed Land  evacuation of </a:t>
            </a:r>
            <a:r>
              <a:rPr lang="en-US" altLang="en-US" sz="1200" dirty="0" err="1">
                <a:solidFill>
                  <a:srgbClr val="000066"/>
                </a:solidFill>
              </a:rPr>
              <a:t>Govt</a:t>
            </a:r>
            <a:r>
              <a:rPr lang="en-US" altLang="en-US" sz="1200" dirty="0">
                <a:solidFill>
                  <a:srgbClr val="000066"/>
                </a:solidFill>
              </a:rPr>
              <a:t> land (later stopped in July ‘13)</a:t>
            </a:r>
          </a:p>
          <a:p>
            <a:pPr algn="just" eaLnBrk="1" hangingPunct="1">
              <a:lnSpc>
                <a:spcPct val="80000"/>
              </a:lnSpc>
            </a:pPr>
            <a:r>
              <a:rPr lang="en-US" altLang="en-US" sz="1200" dirty="0">
                <a:solidFill>
                  <a:srgbClr val="000066"/>
                </a:solidFill>
              </a:rPr>
              <a:t>’13 May Final Verdict on PL case by Hon’ble Supreme Court in favor of Odisha </a:t>
            </a:r>
            <a:r>
              <a:rPr lang="en-US" altLang="en-US" sz="1200" dirty="0" err="1">
                <a:solidFill>
                  <a:srgbClr val="000066"/>
                </a:solidFill>
              </a:rPr>
              <a:t>Govt</a:t>
            </a:r>
            <a:r>
              <a:rPr lang="en-US" altLang="en-US" sz="1200" dirty="0">
                <a:solidFill>
                  <a:srgbClr val="000066"/>
                </a:solidFill>
              </a:rPr>
              <a:t> and POSCO (Central </a:t>
            </a:r>
            <a:r>
              <a:rPr lang="en-US" altLang="en-US" sz="1200" dirty="0" err="1">
                <a:solidFill>
                  <a:srgbClr val="000066"/>
                </a:solidFill>
              </a:rPr>
              <a:t>Govt’s</a:t>
            </a:r>
            <a:r>
              <a:rPr lang="en-US" altLang="en-US" sz="1200" dirty="0">
                <a:solidFill>
                  <a:srgbClr val="000066"/>
                </a:solidFill>
              </a:rPr>
              <a:t> Approval in-progress now)</a:t>
            </a:r>
          </a:p>
          <a:p>
            <a:pPr algn="just" eaLnBrk="1" hangingPunct="1">
              <a:lnSpc>
                <a:spcPct val="80000"/>
              </a:lnSpc>
            </a:pPr>
            <a:r>
              <a:rPr lang="en-US" altLang="en-US" sz="1200" dirty="0">
                <a:solidFill>
                  <a:srgbClr val="000066"/>
                </a:solidFill>
              </a:rPr>
              <a:t>Apr 7, 2014- Orissa unable to </a:t>
            </a:r>
            <a:r>
              <a:rPr lang="en-US" altLang="en-US" sz="1200" dirty="0" err="1">
                <a:solidFill>
                  <a:srgbClr val="000066"/>
                </a:solidFill>
              </a:rPr>
              <a:t>finalise</a:t>
            </a:r>
            <a:r>
              <a:rPr lang="en-US" altLang="en-US" sz="1200" dirty="0">
                <a:solidFill>
                  <a:srgbClr val="000066"/>
                </a:solidFill>
              </a:rPr>
              <a:t> mining area for </a:t>
            </a:r>
            <a:r>
              <a:rPr lang="en-US" altLang="en-US" sz="1200" dirty="0" err="1">
                <a:solidFill>
                  <a:srgbClr val="000066"/>
                </a:solidFill>
              </a:rPr>
              <a:t>Posco</a:t>
            </a:r>
            <a:r>
              <a:rPr lang="en-US" altLang="en-US" sz="1200" dirty="0">
                <a:solidFill>
                  <a:srgbClr val="000066"/>
                </a:solidFill>
              </a:rPr>
              <a:t> steel plant, more delays expected</a:t>
            </a:r>
          </a:p>
          <a:p>
            <a:pPr algn="just" eaLnBrk="1" hangingPunct="1">
              <a:lnSpc>
                <a:spcPct val="80000"/>
              </a:lnSpc>
            </a:pPr>
            <a:r>
              <a:rPr lang="en-US" altLang="en-US" sz="1200" dirty="0">
                <a:solidFill>
                  <a:srgbClr val="000066"/>
                </a:solidFill>
              </a:rPr>
              <a:t>Mar-July 2015- Report Suggest POSCO may walk out</a:t>
            </a:r>
          </a:p>
          <a:p>
            <a:pPr algn="just" eaLnBrk="1" hangingPunct="1">
              <a:lnSpc>
                <a:spcPct val="80000"/>
              </a:lnSpc>
            </a:pPr>
            <a:endParaRPr lang="en-US" altLang="en-US" sz="1200" dirty="0">
              <a:solidFill>
                <a:srgbClr val="000066"/>
              </a:solidFill>
            </a:endParaRPr>
          </a:p>
        </p:txBody>
      </p:sp>
      <p:sp>
        <p:nvSpPr>
          <p:cNvPr id="63491" name="TextBox 5"/>
          <p:cNvSpPr txBox="1">
            <a:spLocks noChangeArrowheads="1"/>
          </p:cNvSpPr>
          <p:nvPr/>
        </p:nvSpPr>
        <p:spPr bwMode="auto">
          <a:xfrm>
            <a:off x="5552536" y="575095"/>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z="2000" dirty="0">
                <a:solidFill>
                  <a:schemeClr val="tx1"/>
                </a:solidFill>
                <a:latin typeface="Times New Roman" panose="02020603050405020304" pitchFamily="18" charset="0"/>
              </a:rPr>
              <a:t>Timeline</a:t>
            </a:r>
          </a:p>
        </p:txBody>
      </p:sp>
    </p:spTree>
    <p:extLst>
      <p:ext uri="{BB962C8B-B14F-4D97-AF65-F5344CB8AC3E}">
        <p14:creationId xmlns:p14="http://schemas.microsoft.com/office/powerpoint/2010/main" val="2018504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1777042" y="1756914"/>
            <a:ext cx="7696200" cy="3429000"/>
          </a:xfrm>
        </p:spPr>
        <p:txBody>
          <a:bodyPr/>
          <a:lstStyle/>
          <a:p>
            <a:pPr eaLnBrk="1" hangingPunct="1"/>
            <a:r>
              <a:rPr lang="en-US" altLang="en-US" dirty="0" smtClean="0">
                <a:solidFill>
                  <a:schemeClr val="tx1"/>
                </a:solidFill>
              </a:rPr>
              <a:t>Solutions for sustainability</a:t>
            </a:r>
          </a:p>
          <a:p>
            <a:pPr lvl="1" eaLnBrk="1" hangingPunct="1"/>
            <a:r>
              <a:rPr lang="en-US" altLang="en-US" dirty="0" smtClean="0">
                <a:solidFill>
                  <a:schemeClr val="tx1"/>
                </a:solidFill>
              </a:rPr>
              <a:t>Usage economy</a:t>
            </a:r>
          </a:p>
          <a:p>
            <a:pPr lvl="1" eaLnBrk="1" hangingPunct="1"/>
            <a:r>
              <a:rPr lang="en-US" altLang="en-US" dirty="0" smtClean="0">
                <a:solidFill>
                  <a:schemeClr val="tx1"/>
                </a:solidFill>
              </a:rPr>
              <a:t>Long life of finished goods</a:t>
            </a:r>
          </a:p>
          <a:p>
            <a:pPr lvl="1" eaLnBrk="1" hangingPunct="1"/>
            <a:r>
              <a:rPr lang="en-US" altLang="en-US" dirty="0" smtClean="0">
                <a:solidFill>
                  <a:schemeClr val="tx1"/>
                </a:solidFill>
              </a:rPr>
              <a:t>Re-use &amp; re-cycle</a:t>
            </a:r>
          </a:p>
          <a:p>
            <a:pPr lvl="1" eaLnBrk="1" hangingPunct="1"/>
            <a:r>
              <a:rPr lang="en-US" altLang="en-US" dirty="0" smtClean="0">
                <a:solidFill>
                  <a:schemeClr val="tx1"/>
                </a:solidFill>
              </a:rPr>
              <a:t>Efficient recovery methods</a:t>
            </a:r>
          </a:p>
          <a:p>
            <a:pPr lvl="1" eaLnBrk="1" hangingPunct="1"/>
            <a:r>
              <a:rPr lang="en-US" altLang="en-US" dirty="0" smtClean="0">
                <a:solidFill>
                  <a:schemeClr val="tx1"/>
                </a:solidFill>
              </a:rPr>
              <a:t>Alternates/substitutes</a:t>
            </a:r>
          </a:p>
          <a:p>
            <a:pPr eaLnBrk="1" hangingPunct="1"/>
            <a:endParaRPr lang="en-US" altLang="en-US" dirty="0" smtClean="0">
              <a:solidFill>
                <a:schemeClr val="tx1"/>
              </a:solidFill>
            </a:endParaRPr>
          </a:p>
        </p:txBody>
      </p:sp>
    </p:spTree>
    <p:extLst>
      <p:ext uri="{BB962C8B-B14F-4D97-AF65-F5344CB8AC3E}">
        <p14:creationId xmlns:p14="http://schemas.microsoft.com/office/powerpoint/2010/main" val="2605733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55" y="1804358"/>
            <a:ext cx="5540734" cy="2517476"/>
          </a:xfrm>
        </p:spPr>
        <p:txBody>
          <a:bodyPr rtlCol="0">
            <a:noAutofit/>
          </a:bodyPr>
          <a:lstStyle/>
          <a:p>
            <a:pPr marL="742950" lvl="1" indent="-285750" algn="l" defTabSz="457200" rtl="0">
              <a:spcBef>
                <a:spcPts val="1000"/>
              </a:spcBef>
              <a:buClr>
                <a:schemeClr val="accent1"/>
              </a:buClr>
              <a:buFont typeface="Wingdings 3" charset="2"/>
              <a:buChar char=""/>
              <a:defRPr/>
            </a:pPr>
            <a:r>
              <a:rPr lang="en-IN" sz="1600" kern="1200" dirty="0">
                <a:solidFill>
                  <a:schemeClr val="tx1"/>
                </a:solidFill>
                <a:latin typeface="+mn-lt"/>
                <a:ea typeface="+mn-ea"/>
                <a:cs typeface="+mn-cs"/>
              </a:rPr>
              <a:t>The largest underwater sinkhole is The Great Blue Hole, </a:t>
            </a:r>
            <a:r>
              <a:rPr lang="en-IN" sz="1600" kern="1200" dirty="0">
                <a:solidFill>
                  <a:schemeClr val="tx1"/>
                </a:solidFill>
                <a:latin typeface="+mn-lt"/>
                <a:ea typeface="+mn-ea"/>
                <a:cs typeface="+mn-cs"/>
              </a:rPr>
              <a:t/>
            </a:r>
            <a:br>
              <a:rPr lang="en-IN" sz="1600" kern="1200" dirty="0">
                <a:solidFill>
                  <a:schemeClr val="tx1"/>
                </a:solidFill>
                <a:latin typeface="+mn-lt"/>
                <a:ea typeface="+mn-ea"/>
                <a:cs typeface="+mn-cs"/>
              </a:rPr>
            </a:br>
            <a:r>
              <a:rPr lang="en-IN" sz="1600" kern="1200" dirty="0">
                <a:solidFill>
                  <a:schemeClr val="tx1"/>
                </a:solidFill>
                <a:latin typeface="+mn-lt"/>
                <a:ea typeface="+mn-ea"/>
                <a:cs typeface="+mn-cs"/>
              </a:rPr>
              <a:t/>
            </a:r>
            <a:br>
              <a:rPr lang="en-IN" sz="1600" kern="1200" dirty="0">
                <a:solidFill>
                  <a:schemeClr val="tx1"/>
                </a:solidFill>
                <a:latin typeface="+mn-lt"/>
                <a:ea typeface="+mn-ea"/>
                <a:cs typeface="+mn-cs"/>
              </a:rPr>
            </a:br>
            <a:r>
              <a:rPr lang="en-IN" sz="1600" kern="1200" dirty="0">
                <a:solidFill>
                  <a:schemeClr val="tx1"/>
                </a:solidFill>
                <a:latin typeface="+mn-lt"/>
                <a:ea typeface="+mn-ea"/>
                <a:cs typeface="+mn-cs"/>
              </a:rPr>
              <a:t>popular </a:t>
            </a:r>
            <a:r>
              <a:rPr lang="en-IN" sz="1600" kern="1200" dirty="0">
                <a:solidFill>
                  <a:schemeClr val="tx1"/>
                </a:solidFill>
                <a:latin typeface="+mn-lt"/>
                <a:ea typeface="+mn-ea"/>
                <a:cs typeface="+mn-cs"/>
              </a:rPr>
              <a:t>diving site, at Lighthouse Reef, Belize, in the Caribbean. </a:t>
            </a:r>
            <a:br>
              <a:rPr lang="en-IN" sz="1600" kern="1200" dirty="0">
                <a:solidFill>
                  <a:schemeClr val="tx1"/>
                </a:solidFill>
                <a:latin typeface="+mn-lt"/>
                <a:ea typeface="+mn-ea"/>
                <a:cs typeface="+mn-cs"/>
              </a:rPr>
            </a:br>
            <a:r>
              <a:rPr lang="en-IN" sz="1600" kern="1200" dirty="0">
                <a:solidFill>
                  <a:schemeClr val="tx1"/>
                </a:solidFill>
                <a:latin typeface="+mn-lt"/>
                <a:ea typeface="+mn-ea"/>
                <a:cs typeface="+mn-cs"/>
              </a:rPr>
              <a:t/>
            </a:r>
            <a:br>
              <a:rPr lang="en-IN" sz="1600" kern="1200" dirty="0">
                <a:solidFill>
                  <a:schemeClr val="tx1"/>
                </a:solidFill>
                <a:latin typeface="+mn-lt"/>
                <a:ea typeface="+mn-ea"/>
                <a:cs typeface="+mn-cs"/>
              </a:rPr>
            </a:br>
            <a:r>
              <a:rPr lang="en-IN" sz="1600" kern="1200" dirty="0">
                <a:solidFill>
                  <a:schemeClr val="tx1"/>
                </a:solidFill>
                <a:latin typeface="+mn-lt"/>
                <a:ea typeface="+mn-ea"/>
                <a:cs typeface="+mn-cs"/>
              </a:rPr>
              <a:t>300 </a:t>
            </a:r>
            <a:r>
              <a:rPr lang="en-IN" sz="1600" kern="1200" dirty="0">
                <a:solidFill>
                  <a:schemeClr val="tx1"/>
                </a:solidFill>
                <a:latin typeface="+mn-lt"/>
                <a:ea typeface="+mn-ea"/>
                <a:cs typeface="+mn-cs"/>
              </a:rPr>
              <a:t>metres (984 ft) across and 125 metres (410 ft) deep, </a:t>
            </a:r>
            <a:br>
              <a:rPr lang="en-IN" sz="1600" kern="1200" dirty="0">
                <a:solidFill>
                  <a:schemeClr val="tx1"/>
                </a:solidFill>
                <a:latin typeface="+mn-lt"/>
                <a:ea typeface="+mn-ea"/>
                <a:cs typeface="+mn-cs"/>
              </a:rPr>
            </a:br>
            <a:r>
              <a:rPr lang="en-IN" sz="1600" kern="1200" dirty="0">
                <a:solidFill>
                  <a:schemeClr val="tx1"/>
                </a:solidFill>
                <a:latin typeface="+mn-lt"/>
                <a:ea typeface="+mn-ea"/>
                <a:cs typeface="+mn-cs"/>
              </a:rPr>
              <a:t/>
            </a:r>
            <a:br>
              <a:rPr lang="en-IN" sz="1600" kern="1200" dirty="0">
                <a:solidFill>
                  <a:schemeClr val="tx1"/>
                </a:solidFill>
                <a:latin typeface="+mn-lt"/>
                <a:ea typeface="+mn-ea"/>
                <a:cs typeface="+mn-cs"/>
              </a:rPr>
            </a:br>
            <a:r>
              <a:rPr lang="en-IN" sz="1600" kern="1200" dirty="0">
                <a:solidFill>
                  <a:schemeClr val="tx1"/>
                </a:solidFill>
                <a:latin typeface="+mn-lt"/>
                <a:ea typeface="+mn-ea"/>
                <a:cs typeface="+mn-cs"/>
              </a:rPr>
              <a:t>formed </a:t>
            </a:r>
            <a:r>
              <a:rPr lang="en-IN" sz="1600" kern="1200" dirty="0">
                <a:solidFill>
                  <a:schemeClr val="tx1"/>
                </a:solidFill>
                <a:latin typeface="+mn-lt"/>
                <a:ea typeface="+mn-ea"/>
                <a:cs typeface="+mn-cs"/>
              </a:rPr>
              <a:t>due to limestone cave's roof collapsed</a:t>
            </a:r>
          </a:p>
        </p:txBody>
      </p:sp>
      <p:pic>
        <p:nvPicPr>
          <p:cNvPr id="65539" name="Picture 2" descr="C:\Users\pammi.gauba\Desktop\blue-hole_1655041i.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355331" y="1742282"/>
            <a:ext cx="5644614" cy="3778250"/>
          </a:xfrm>
          <a:noFill/>
        </p:spPr>
      </p:pic>
      <p:sp>
        <p:nvSpPr>
          <p:cNvPr id="65540" name="Rectangle 2"/>
          <p:cNvSpPr>
            <a:spLocks noChangeArrowheads="1"/>
          </p:cNvSpPr>
          <p:nvPr/>
        </p:nvSpPr>
        <p:spPr bwMode="auto">
          <a:xfrm>
            <a:off x="6350359" y="5782902"/>
            <a:ext cx="457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800" dirty="0">
                <a:solidFill>
                  <a:schemeClr val="tx1"/>
                </a:solidFill>
                <a:hlinkClick r:id="rId3"/>
              </a:rPr>
              <a:t>https://www.businessinsider.com/richard-branson-dives-into-sinkhole-to-prove-effects-of-climate-change-2018-12?IR=T</a:t>
            </a:r>
            <a:endParaRPr lang="en-IN" altLang="en-US" sz="800" dirty="0">
              <a:solidFill>
                <a:schemeClr val="tx1"/>
              </a:solidFill>
            </a:endParaRPr>
          </a:p>
        </p:txBody>
      </p:sp>
      <p:sp>
        <p:nvSpPr>
          <p:cNvPr id="65541" name="Rectangle 3"/>
          <p:cNvSpPr>
            <a:spLocks noChangeArrowheads="1"/>
          </p:cNvSpPr>
          <p:nvPr/>
        </p:nvSpPr>
        <p:spPr bwMode="auto">
          <a:xfrm>
            <a:off x="4892675" y="588964"/>
            <a:ext cx="2400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b="1" dirty="0">
                <a:solidFill>
                  <a:schemeClr val="tx1"/>
                </a:solidFill>
              </a:rPr>
              <a:t>The Great Blue Hole</a:t>
            </a:r>
          </a:p>
        </p:txBody>
      </p:sp>
    </p:spTree>
    <p:extLst>
      <p:ext uri="{BB962C8B-B14F-4D97-AF65-F5344CB8AC3E}">
        <p14:creationId xmlns:p14="http://schemas.microsoft.com/office/powerpoint/2010/main" val="3073809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232695" y="905144"/>
            <a:ext cx="3581400" cy="487363"/>
          </a:xfrm>
        </p:spPr>
        <p:txBody>
          <a:bodyPr>
            <a:noAutofit/>
          </a:bodyPr>
          <a:lstStyle/>
          <a:p>
            <a:pPr eaLnBrk="1" hangingPunct="1"/>
            <a:r>
              <a:rPr lang="en-IN" altLang="en-US" sz="1800" b="1" dirty="0" err="1"/>
              <a:t>Butchart</a:t>
            </a:r>
            <a:r>
              <a:rPr lang="en-IN" altLang="en-US" sz="1800" b="1" dirty="0"/>
              <a:t> Gardens</a:t>
            </a:r>
          </a:p>
        </p:txBody>
      </p:sp>
      <p:sp>
        <p:nvSpPr>
          <p:cNvPr id="66563" name="Rectangle 3"/>
          <p:cNvSpPr>
            <a:spLocks noChangeArrowheads="1"/>
          </p:cNvSpPr>
          <p:nvPr/>
        </p:nvSpPr>
        <p:spPr bwMode="auto">
          <a:xfrm>
            <a:off x="715992" y="1933321"/>
            <a:ext cx="614200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 typeface="Arial" panose="020B0604020202020204" pitchFamily="34" charset="0"/>
              <a:buChar char="•"/>
            </a:pPr>
            <a:r>
              <a:rPr lang="en-IN" altLang="en-US" sz="1600" dirty="0">
                <a:solidFill>
                  <a:schemeClr val="tx1"/>
                </a:solidFill>
                <a:latin typeface="+mn-lt"/>
              </a:rPr>
              <a:t>Reclaimed from a </a:t>
            </a:r>
            <a:r>
              <a:rPr lang="en-IN" altLang="en-US" sz="1600" dirty="0" smtClean="0">
                <a:solidFill>
                  <a:schemeClr val="tx1"/>
                </a:solidFill>
                <a:latin typeface="+mn-lt"/>
              </a:rPr>
              <a:t>quarry</a:t>
            </a:r>
          </a:p>
          <a:p>
            <a:pPr eaLnBrk="1" hangingPunct="1">
              <a:spcBef>
                <a:spcPct val="0"/>
              </a:spcBef>
              <a:buClrTx/>
              <a:buFont typeface="Arial" panose="020B0604020202020204" pitchFamily="34" charset="0"/>
              <a:buChar char="•"/>
            </a:pPr>
            <a:r>
              <a:rPr lang="en-IN" altLang="en-US" sz="1600" dirty="0" smtClean="0">
                <a:solidFill>
                  <a:schemeClr val="tx1"/>
                </a:solidFill>
                <a:latin typeface="+mn-lt"/>
              </a:rPr>
              <a:t> </a:t>
            </a:r>
            <a:endParaRPr lang="en-IN" altLang="en-US" sz="1600" dirty="0">
              <a:solidFill>
                <a:schemeClr val="tx1"/>
              </a:solidFill>
              <a:latin typeface="+mn-lt"/>
            </a:endParaRPr>
          </a:p>
          <a:p>
            <a:pPr eaLnBrk="1" hangingPunct="1">
              <a:spcBef>
                <a:spcPct val="0"/>
              </a:spcBef>
              <a:buClrTx/>
              <a:buFont typeface="Arial" panose="020B0604020202020204" pitchFamily="34" charset="0"/>
              <a:buChar char="•"/>
            </a:pPr>
            <a:r>
              <a:rPr lang="en-IN" altLang="en-US" sz="1600" dirty="0" err="1">
                <a:solidFill>
                  <a:schemeClr val="tx1"/>
                </a:solidFill>
                <a:latin typeface="+mn-lt"/>
              </a:rPr>
              <a:t>Butchart</a:t>
            </a:r>
            <a:r>
              <a:rPr lang="en-IN" altLang="en-US" sz="1600" dirty="0">
                <a:solidFill>
                  <a:schemeClr val="tx1"/>
                </a:solidFill>
                <a:latin typeface="+mn-lt"/>
              </a:rPr>
              <a:t> Gardens on Vancouver Island, </a:t>
            </a:r>
            <a:r>
              <a:rPr lang="en-IN" altLang="en-US" sz="1600" dirty="0" smtClean="0">
                <a:solidFill>
                  <a:schemeClr val="tx1"/>
                </a:solidFill>
                <a:latin typeface="+mn-lt"/>
              </a:rPr>
              <a:t>Canada</a:t>
            </a:r>
          </a:p>
          <a:p>
            <a:pPr eaLnBrk="1" hangingPunct="1">
              <a:spcBef>
                <a:spcPct val="0"/>
              </a:spcBef>
              <a:buClrTx/>
              <a:buFont typeface="Arial" panose="020B0604020202020204" pitchFamily="34" charset="0"/>
              <a:buChar char="•"/>
            </a:pPr>
            <a:endParaRPr lang="en-IN" altLang="en-US" sz="1600" dirty="0">
              <a:solidFill>
                <a:schemeClr val="tx1"/>
              </a:solidFill>
              <a:latin typeface="+mn-lt"/>
            </a:endParaRPr>
          </a:p>
          <a:p>
            <a:pPr eaLnBrk="1" hangingPunct="1">
              <a:spcBef>
                <a:spcPct val="0"/>
              </a:spcBef>
              <a:buClrTx/>
              <a:buFont typeface="Arial" panose="020B0604020202020204" pitchFamily="34" charset="0"/>
              <a:buChar char="•"/>
            </a:pPr>
            <a:r>
              <a:rPr lang="en-IN" altLang="en-US" sz="1600" dirty="0">
                <a:solidFill>
                  <a:schemeClr val="tx1"/>
                </a:solidFill>
                <a:latin typeface="+mn-lt"/>
              </a:rPr>
              <a:t>Mined for limestone - Portland Cement </a:t>
            </a:r>
            <a:r>
              <a:rPr lang="en-IN" altLang="en-US" sz="1600" dirty="0" smtClean="0">
                <a:solidFill>
                  <a:schemeClr val="tx1"/>
                </a:solidFill>
                <a:latin typeface="+mn-lt"/>
              </a:rPr>
              <a:t>Company</a:t>
            </a:r>
          </a:p>
          <a:p>
            <a:pPr eaLnBrk="1" hangingPunct="1">
              <a:spcBef>
                <a:spcPct val="0"/>
              </a:spcBef>
              <a:buClrTx/>
              <a:buFont typeface="Arial" panose="020B0604020202020204" pitchFamily="34" charset="0"/>
              <a:buChar char="•"/>
            </a:pPr>
            <a:endParaRPr lang="en-IN" altLang="en-US" sz="1600" dirty="0">
              <a:solidFill>
                <a:schemeClr val="tx1"/>
              </a:solidFill>
              <a:latin typeface="+mn-lt"/>
            </a:endParaRPr>
          </a:p>
          <a:p>
            <a:pPr eaLnBrk="1" hangingPunct="1">
              <a:spcBef>
                <a:spcPct val="0"/>
              </a:spcBef>
              <a:buClrTx/>
              <a:buFont typeface="Arial" panose="020B0604020202020204" pitchFamily="34" charset="0"/>
              <a:buChar char="•"/>
            </a:pPr>
            <a:r>
              <a:rPr lang="en-IN" altLang="en-US" sz="1600" dirty="0">
                <a:solidFill>
                  <a:schemeClr val="tx1"/>
                </a:solidFill>
                <a:latin typeface="+mn-lt"/>
              </a:rPr>
              <a:t>Reclamation efforts:</a:t>
            </a:r>
          </a:p>
          <a:p>
            <a:pPr lvl="1" eaLnBrk="1" hangingPunct="1">
              <a:spcBef>
                <a:spcPct val="0"/>
              </a:spcBef>
              <a:buClrTx/>
              <a:buFont typeface="Arial" panose="020B0604020202020204" pitchFamily="34" charset="0"/>
              <a:buChar char="•"/>
            </a:pPr>
            <a:r>
              <a:rPr lang="en-IN" altLang="en-US" dirty="0">
                <a:solidFill>
                  <a:schemeClr val="tx1"/>
                </a:solidFill>
                <a:latin typeface="+mn-lt"/>
              </a:rPr>
              <a:t>Filled the quarry with topsoil </a:t>
            </a:r>
            <a:endParaRPr lang="en-IN" altLang="en-US" dirty="0" smtClean="0">
              <a:solidFill>
                <a:schemeClr val="tx1"/>
              </a:solidFill>
              <a:latin typeface="+mn-lt"/>
            </a:endParaRPr>
          </a:p>
          <a:p>
            <a:pPr lvl="1" eaLnBrk="1" hangingPunct="1">
              <a:spcBef>
                <a:spcPct val="0"/>
              </a:spcBef>
              <a:buClrTx/>
              <a:buFont typeface="Arial" panose="020B0604020202020204" pitchFamily="34" charset="0"/>
              <a:buChar char="•"/>
            </a:pPr>
            <a:endParaRPr lang="en-IN" altLang="en-US" dirty="0">
              <a:solidFill>
                <a:schemeClr val="tx1"/>
              </a:solidFill>
              <a:latin typeface="+mn-lt"/>
            </a:endParaRPr>
          </a:p>
          <a:p>
            <a:pPr lvl="1" eaLnBrk="1" hangingPunct="1">
              <a:spcBef>
                <a:spcPct val="0"/>
              </a:spcBef>
              <a:buClrTx/>
              <a:buFont typeface="Arial" panose="020B0604020202020204" pitchFamily="34" charset="0"/>
              <a:buChar char="•"/>
            </a:pPr>
            <a:r>
              <a:rPr lang="en-IN" altLang="en-US" dirty="0">
                <a:solidFill>
                  <a:schemeClr val="tx1"/>
                </a:solidFill>
                <a:latin typeface="+mn-lt"/>
              </a:rPr>
              <a:t>The fifty-acre “Sunken Garden” transformed into a Japanese Garden, Italian Garden, and Rose Garden</a:t>
            </a:r>
            <a:r>
              <a:rPr lang="en-IN" altLang="en-US" dirty="0" smtClean="0">
                <a:solidFill>
                  <a:schemeClr val="tx1"/>
                </a:solidFill>
                <a:latin typeface="+mn-lt"/>
              </a:rPr>
              <a:t>.</a:t>
            </a:r>
          </a:p>
          <a:p>
            <a:pPr lvl="1" eaLnBrk="1" hangingPunct="1">
              <a:spcBef>
                <a:spcPct val="0"/>
              </a:spcBef>
              <a:buClrTx/>
              <a:buFont typeface="Arial" panose="020B0604020202020204" pitchFamily="34" charset="0"/>
              <a:buChar char="•"/>
            </a:pPr>
            <a:endParaRPr lang="en-IN" altLang="en-US" dirty="0">
              <a:solidFill>
                <a:schemeClr val="tx1"/>
              </a:solidFill>
              <a:latin typeface="+mn-lt"/>
            </a:endParaRPr>
          </a:p>
          <a:p>
            <a:pPr lvl="1" eaLnBrk="1" hangingPunct="1">
              <a:spcBef>
                <a:spcPct val="0"/>
              </a:spcBef>
              <a:buClrTx/>
              <a:buFont typeface="Arial" panose="020B0604020202020204" pitchFamily="34" charset="0"/>
              <a:buChar char="•"/>
            </a:pPr>
            <a:r>
              <a:rPr lang="en-IN" altLang="en-US" dirty="0">
                <a:solidFill>
                  <a:schemeClr val="tx1"/>
                </a:solidFill>
                <a:latin typeface="+mn-lt"/>
              </a:rPr>
              <a:t>Now serves as the premier garden on the West Coast, admitting over one million visitors a year</a:t>
            </a:r>
          </a:p>
        </p:txBody>
      </p:sp>
      <p:pic>
        <p:nvPicPr>
          <p:cNvPr id="66565" name="Picture 6" descr="World Renowned Butchart Gardens On Vancouver Island - Traveling Islan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99" y="1933321"/>
            <a:ext cx="4568825"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Rectangle 3"/>
          <p:cNvSpPr>
            <a:spLocks noChangeArrowheads="1"/>
          </p:cNvSpPr>
          <p:nvPr/>
        </p:nvSpPr>
        <p:spPr bwMode="auto">
          <a:xfrm>
            <a:off x="7094538" y="5400291"/>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900" dirty="0">
                <a:solidFill>
                  <a:schemeClr val="tx1"/>
                </a:solidFill>
                <a:hlinkClick r:id="rId3"/>
              </a:rPr>
              <a:t>http://www.travelingislanders.com/world-renowned-butchart-gardens-on-vancouver-island/</a:t>
            </a:r>
            <a:endParaRPr lang="en-IN" altLang="en-US" sz="900" dirty="0">
              <a:solidFill>
                <a:schemeClr val="tx1"/>
              </a:solidFill>
            </a:endParaRPr>
          </a:p>
        </p:txBody>
      </p:sp>
      <p:sp>
        <p:nvSpPr>
          <p:cNvPr id="66567" name="Rectangle 4"/>
          <p:cNvSpPr>
            <a:spLocks noChangeArrowheads="1"/>
          </p:cNvSpPr>
          <p:nvPr/>
        </p:nvSpPr>
        <p:spPr bwMode="auto">
          <a:xfrm>
            <a:off x="2004953" y="6067016"/>
            <a:ext cx="3581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1200" b="1" dirty="0">
                <a:solidFill>
                  <a:srgbClr val="FF0000"/>
                </a:solidFill>
              </a:rPr>
              <a:t>Watch video</a:t>
            </a:r>
            <a:r>
              <a:rPr lang="en-IN" altLang="en-US" sz="1200" b="1" dirty="0">
                <a:solidFill>
                  <a:schemeClr val="tx1"/>
                </a:solidFill>
              </a:rPr>
              <a:t>: https://youtu.be/J55mVCe_gy4</a:t>
            </a:r>
          </a:p>
        </p:txBody>
      </p:sp>
    </p:spTree>
    <p:extLst>
      <p:ext uri="{BB962C8B-B14F-4D97-AF65-F5344CB8AC3E}">
        <p14:creationId xmlns:p14="http://schemas.microsoft.com/office/powerpoint/2010/main" val="2837884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3048000" y="609601"/>
            <a:ext cx="7467600" cy="563563"/>
          </a:xfrm>
        </p:spPr>
        <p:txBody>
          <a:bodyPr>
            <a:normAutofit/>
          </a:bodyPr>
          <a:lstStyle/>
          <a:p>
            <a:pPr eaLnBrk="1" hangingPunct="1"/>
            <a:r>
              <a:rPr lang="en-IN" altLang="en-US" sz="1800" b="1" dirty="0"/>
              <a:t>at the Fossil Trace Golf Club - Colorado</a:t>
            </a:r>
          </a:p>
        </p:txBody>
      </p:sp>
      <p:sp>
        <p:nvSpPr>
          <p:cNvPr id="67587" name="Rectangle 2"/>
          <p:cNvSpPr>
            <a:spLocks noChangeArrowheads="1"/>
          </p:cNvSpPr>
          <p:nvPr/>
        </p:nvSpPr>
        <p:spPr bwMode="auto">
          <a:xfrm>
            <a:off x="1199072" y="1608608"/>
            <a:ext cx="600719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285750" indent="-285750">
              <a:spcBef>
                <a:spcPct val="0"/>
              </a:spcBef>
              <a:buClrTx/>
            </a:pPr>
            <a:r>
              <a:rPr lang="en-IN" altLang="en-US" sz="1600" dirty="0">
                <a:solidFill>
                  <a:schemeClr val="tx1"/>
                </a:solidFill>
                <a:latin typeface="+mn-lt"/>
              </a:rPr>
              <a:t>The Perfect Clay Pits in Colorado </a:t>
            </a:r>
            <a:r>
              <a:rPr lang="en-IN" altLang="en-US" sz="1600" dirty="0" smtClean="0">
                <a:solidFill>
                  <a:schemeClr val="tx1"/>
                </a:solidFill>
                <a:latin typeface="+mn-lt"/>
              </a:rPr>
              <a:t>- </a:t>
            </a:r>
            <a:r>
              <a:rPr lang="en-IN" altLang="en-US" sz="1600" dirty="0">
                <a:solidFill>
                  <a:schemeClr val="tx1"/>
                </a:solidFill>
                <a:latin typeface="+mn-lt"/>
              </a:rPr>
              <a:t>large amounts of clay in the 1900's. </a:t>
            </a:r>
            <a:endParaRPr lang="en-IN" altLang="en-US" sz="1600" dirty="0" smtClean="0">
              <a:solidFill>
                <a:schemeClr val="tx1"/>
              </a:solidFill>
              <a:latin typeface="+mn-lt"/>
            </a:endParaRPr>
          </a:p>
          <a:p>
            <a:pPr marL="285750" indent="-285750">
              <a:spcBef>
                <a:spcPct val="0"/>
              </a:spcBef>
              <a:buClrTx/>
            </a:pPr>
            <a:endParaRPr lang="en-IN" altLang="en-US" sz="1600" dirty="0">
              <a:solidFill>
                <a:schemeClr val="tx1"/>
              </a:solidFill>
              <a:latin typeface="+mn-lt"/>
            </a:endParaRPr>
          </a:p>
          <a:p>
            <a:pPr marL="285750" indent="-285750">
              <a:spcBef>
                <a:spcPct val="0"/>
              </a:spcBef>
              <a:buClrTx/>
            </a:pPr>
            <a:r>
              <a:rPr lang="en-IN" altLang="en-US" sz="1600" dirty="0" smtClean="0">
                <a:solidFill>
                  <a:schemeClr val="tx1"/>
                </a:solidFill>
                <a:latin typeface="+mn-lt"/>
              </a:rPr>
              <a:t>During </a:t>
            </a:r>
            <a:r>
              <a:rPr lang="en-IN" altLang="en-US" sz="1600" dirty="0">
                <a:solidFill>
                  <a:schemeClr val="tx1"/>
                </a:solidFill>
                <a:latin typeface="+mn-lt"/>
              </a:rPr>
              <a:t>mining, many fossils emerged from the walls of the pit. </a:t>
            </a:r>
            <a:endParaRPr lang="en-IN" altLang="en-US" sz="1600" dirty="0" smtClean="0">
              <a:solidFill>
                <a:schemeClr val="tx1"/>
              </a:solidFill>
              <a:latin typeface="+mn-lt"/>
            </a:endParaRPr>
          </a:p>
          <a:p>
            <a:pPr marL="285750" indent="-285750">
              <a:spcBef>
                <a:spcPct val="0"/>
              </a:spcBef>
              <a:buClrTx/>
            </a:pPr>
            <a:endParaRPr lang="en-IN" altLang="en-US" sz="1600" dirty="0">
              <a:solidFill>
                <a:schemeClr val="tx1"/>
              </a:solidFill>
              <a:latin typeface="+mn-lt"/>
            </a:endParaRPr>
          </a:p>
          <a:p>
            <a:pPr marL="285750" indent="-285750">
              <a:spcBef>
                <a:spcPct val="0"/>
              </a:spcBef>
              <a:buClrTx/>
            </a:pPr>
            <a:r>
              <a:rPr lang="en-IN" altLang="en-US" sz="1600" dirty="0" smtClean="0">
                <a:solidFill>
                  <a:schemeClr val="tx1"/>
                </a:solidFill>
                <a:latin typeface="+mn-lt"/>
              </a:rPr>
              <a:t>Lagoons </a:t>
            </a:r>
            <a:r>
              <a:rPr lang="en-IN" altLang="en-US" sz="1600" dirty="0">
                <a:solidFill>
                  <a:schemeClr val="tx1"/>
                </a:solidFill>
                <a:latin typeface="+mn-lt"/>
              </a:rPr>
              <a:t>also appeared, created when mining pits filled with water. </a:t>
            </a:r>
            <a:endParaRPr lang="en-IN" altLang="en-US" sz="1600" dirty="0" smtClean="0">
              <a:solidFill>
                <a:schemeClr val="tx1"/>
              </a:solidFill>
              <a:latin typeface="+mn-lt"/>
            </a:endParaRPr>
          </a:p>
          <a:p>
            <a:pPr marL="285750" indent="-285750">
              <a:spcBef>
                <a:spcPct val="0"/>
              </a:spcBef>
              <a:buClrTx/>
            </a:pPr>
            <a:endParaRPr lang="en-IN" altLang="en-US" sz="1600" dirty="0">
              <a:solidFill>
                <a:schemeClr val="tx1"/>
              </a:solidFill>
              <a:latin typeface="+mn-lt"/>
            </a:endParaRPr>
          </a:p>
          <a:p>
            <a:pPr marL="285750" indent="-285750">
              <a:spcBef>
                <a:spcPct val="0"/>
              </a:spcBef>
              <a:buClrTx/>
            </a:pPr>
            <a:r>
              <a:rPr lang="en-IN" altLang="en-US" sz="1600" dirty="0" smtClean="0">
                <a:solidFill>
                  <a:schemeClr val="tx1"/>
                </a:solidFill>
                <a:latin typeface="+mn-lt"/>
              </a:rPr>
              <a:t>landscape </a:t>
            </a:r>
            <a:r>
              <a:rPr lang="en-IN" altLang="en-US" sz="1600" dirty="0">
                <a:solidFill>
                  <a:schemeClr val="tx1"/>
                </a:solidFill>
                <a:latin typeface="+mn-lt"/>
              </a:rPr>
              <a:t>of the pit created a perfect setting for a golf course. </a:t>
            </a:r>
            <a:endParaRPr lang="en-IN" altLang="en-US" sz="1600" dirty="0" smtClean="0">
              <a:solidFill>
                <a:schemeClr val="tx1"/>
              </a:solidFill>
              <a:latin typeface="+mn-lt"/>
            </a:endParaRPr>
          </a:p>
          <a:p>
            <a:pPr marL="285750" indent="-285750">
              <a:spcBef>
                <a:spcPct val="0"/>
              </a:spcBef>
              <a:buClrTx/>
            </a:pPr>
            <a:endParaRPr lang="en-IN" altLang="en-US" sz="1600" dirty="0">
              <a:solidFill>
                <a:schemeClr val="tx1"/>
              </a:solidFill>
              <a:latin typeface="+mn-lt"/>
            </a:endParaRPr>
          </a:p>
          <a:p>
            <a:pPr marL="285750" indent="-285750">
              <a:spcBef>
                <a:spcPct val="0"/>
              </a:spcBef>
              <a:buClrTx/>
            </a:pPr>
            <a:r>
              <a:rPr lang="en-IN" altLang="en-US" sz="1600" dirty="0" smtClean="0">
                <a:solidFill>
                  <a:schemeClr val="tx1"/>
                </a:solidFill>
                <a:latin typeface="+mn-lt"/>
              </a:rPr>
              <a:t>The </a:t>
            </a:r>
            <a:r>
              <a:rPr lang="en-IN" altLang="en-US" sz="1600" dirty="0">
                <a:solidFill>
                  <a:schemeClr val="tx1"/>
                </a:solidFill>
                <a:latin typeface="+mn-lt"/>
              </a:rPr>
              <a:t>lagoons </a:t>
            </a:r>
            <a:r>
              <a:rPr lang="en-IN" altLang="en-US" sz="1600" dirty="0" smtClean="0">
                <a:solidFill>
                  <a:schemeClr val="tx1"/>
                </a:solidFill>
                <a:latin typeface="+mn-lt"/>
              </a:rPr>
              <a:t>- water </a:t>
            </a:r>
            <a:r>
              <a:rPr lang="en-IN" altLang="en-US" sz="1600" dirty="0">
                <a:solidFill>
                  <a:schemeClr val="tx1"/>
                </a:solidFill>
                <a:latin typeface="+mn-lt"/>
              </a:rPr>
              <a:t>holes</a:t>
            </a:r>
            <a:r>
              <a:rPr lang="en-IN" altLang="en-US" sz="1600" dirty="0" smtClean="0">
                <a:solidFill>
                  <a:schemeClr val="tx1"/>
                </a:solidFill>
                <a:latin typeface="+mn-lt"/>
              </a:rPr>
              <a:t>,</a:t>
            </a:r>
          </a:p>
          <a:p>
            <a:pPr>
              <a:spcBef>
                <a:spcPct val="0"/>
              </a:spcBef>
              <a:buClrTx/>
              <a:buNone/>
            </a:pPr>
            <a:endParaRPr lang="en-IN" altLang="en-US" sz="1600" dirty="0" smtClean="0">
              <a:solidFill>
                <a:schemeClr val="tx1"/>
              </a:solidFill>
              <a:latin typeface="+mn-lt"/>
            </a:endParaRPr>
          </a:p>
          <a:p>
            <a:pPr marL="285750" indent="-285750">
              <a:spcBef>
                <a:spcPct val="0"/>
              </a:spcBef>
              <a:buClrTx/>
            </a:pPr>
            <a:r>
              <a:rPr lang="en-IN" altLang="en-US" sz="1600" dirty="0" smtClean="0">
                <a:solidFill>
                  <a:schemeClr val="tx1"/>
                </a:solidFill>
                <a:latin typeface="+mn-lt"/>
              </a:rPr>
              <a:t>the </a:t>
            </a:r>
            <a:r>
              <a:rPr lang="en-IN" altLang="en-US" sz="1600" dirty="0">
                <a:solidFill>
                  <a:schemeClr val="tx1"/>
                </a:solidFill>
                <a:latin typeface="+mn-lt"/>
              </a:rPr>
              <a:t>fossil walls </a:t>
            </a:r>
            <a:r>
              <a:rPr lang="en-IN" altLang="en-US" sz="1600" dirty="0" smtClean="0">
                <a:solidFill>
                  <a:schemeClr val="tx1"/>
                </a:solidFill>
                <a:latin typeface="+mn-lt"/>
              </a:rPr>
              <a:t>- </a:t>
            </a:r>
            <a:r>
              <a:rPr lang="en-IN" altLang="en-US" sz="1600" dirty="0">
                <a:solidFill>
                  <a:schemeClr val="tx1"/>
                </a:solidFill>
                <a:latin typeface="+mn-lt"/>
              </a:rPr>
              <a:t>landscape that only exists at the Fossil Trace Golf Club, </a:t>
            </a:r>
            <a:endParaRPr lang="en-IN" altLang="en-US" sz="1600" dirty="0" smtClean="0">
              <a:solidFill>
                <a:schemeClr val="tx1"/>
              </a:solidFill>
              <a:latin typeface="+mn-lt"/>
            </a:endParaRPr>
          </a:p>
          <a:p>
            <a:pPr marL="285750" indent="-285750">
              <a:spcBef>
                <a:spcPct val="0"/>
              </a:spcBef>
              <a:buClrTx/>
            </a:pPr>
            <a:endParaRPr lang="en-IN" altLang="en-US" sz="1600" dirty="0">
              <a:solidFill>
                <a:schemeClr val="tx1"/>
              </a:solidFill>
              <a:latin typeface="+mn-lt"/>
            </a:endParaRPr>
          </a:p>
          <a:p>
            <a:pPr marL="285750" indent="-285750">
              <a:spcBef>
                <a:spcPct val="0"/>
              </a:spcBef>
              <a:buClrTx/>
            </a:pPr>
            <a:r>
              <a:rPr lang="en-IN" altLang="en-US" sz="1600" dirty="0" smtClean="0">
                <a:solidFill>
                  <a:schemeClr val="tx1"/>
                </a:solidFill>
                <a:latin typeface="+mn-lt"/>
              </a:rPr>
              <a:t>topography </a:t>
            </a:r>
            <a:r>
              <a:rPr lang="en-IN" altLang="en-US" sz="1600" dirty="0">
                <a:solidFill>
                  <a:schemeClr val="tx1"/>
                </a:solidFill>
                <a:latin typeface="+mn-lt"/>
              </a:rPr>
              <a:t>creates </a:t>
            </a:r>
            <a:r>
              <a:rPr lang="en-IN" altLang="en-US" sz="1600" dirty="0" smtClean="0">
                <a:solidFill>
                  <a:schemeClr val="tx1"/>
                </a:solidFill>
                <a:latin typeface="+mn-lt"/>
              </a:rPr>
              <a:t>- </a:t>
            </a:r>
            <a:r>
              <a:rPr lang="en-IN" altLang="en-US" sz="1600" dirty="0">
                <a:solidFill>
                  <a:schemeClr val="tx1"/>
                </a:solidFill>
                <a:latin typeface="+mn-lt"/>
              </a:rPr>
              <a:t>challenging course layout. </a:t>
            </a:r>
            <a:endParaRPr lang="en-IN" altLang="en-US" sz="1600" dirty="0">
              <a:solidFill>
                <a:schemeClr val="tx1"/>
              </a:solidFill>
              <a:latin typeface="Times New Roman" panose="02020603050405020304" pitchFamily="18" charset="0"/>
            </a:endParaRPr>
          </a:p>
        </p:txBody>
      </p:sp>
      <p:pic>
        <p:nvPicPr>
          <p:cNvPr id="67588" name="Picture 2" descr="http://www.fossiltrace.com/PC/Images/Gallery/Denver%20Golf%20Course%20Fossil%20Trace%20Golf%20Course%2016%20Water%20l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176" y="2118504"/>
            <a:ext cx="408622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485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1768415" y="1584386"/>
            <a:ext cx="9144000" cy="4492625"/>
          </a:xfrm>
        </p:spPr>
        <p:txBody>
          <a:bodyPr>
            <a:normAutofit/>
          </a:bodyPr>
          <a:lstStyle/>
          <a:p>
            <a:pPr eaLnBrk="1" hangingPunct="1"/>
            <a:r>
              <a:rPr lang="en-US" altLang="en-US" dirty="0" smtClean="0">
                <a:solidFill>
                  <a:srgbClr val="000000"/>
                </a:solidFill>
              </a:rPr>
              <a:t>Tolerance / Resistant to:</a:t>
            </a:r>
          </a:p>
          <a:p>
            <a:pPr lvl="1" eaLnBrk="1" hangingPunct="1"/>
            <a:r>
              <a:rPr lang="en-US" altLang="en-US" dirty="0" smtClean="0">
                <a:solidFill>
                  <a:srgbClr val="000000"/>
                </a:solidFill>
              </a:rPr>
              <a:t>Pests (less pesticides used)</a:t>
            </a:r>
          </a:p>
          <a:p>
            <a:pPr lvl="1" eaLnBrk="1" hangingPunct="1"/>
            <a:r>
              <a:rPr lang="en-US" altLang="en-US" dirty="0" smtClean="0">
                <a:solidFill>
                  <a:srgbClr val="000000"/>
                </a:solidFill>
              </a:rPr>
              <a:t>Herbicides</a:t>
            </a:r>
          </a:p>
          <a:p>
            <a:pPr lvl="1" eaLnBrk="1" hangingPunct="1"/>
            <a:r>
              <a:rPr lang="en-US" altLang="en-US" dirty="0" smtClean="0">
                <a:solidFill>
                  <a:srgbClr val="000000"/>
                </a:solidFill>
              </a:rPr>
              <a:t>Diseases</a:t>
            </a:r>
          </a:p>
          <a:p>
            <a:pPr lvl="1" eaLnBrk="1" hangingPunct="1"/>
            <a:r>
              <a:rPr lang="en-US" altLang="en-US" dirty="0" smtClean="0">
                <a:solidFill>
                  <a:srgbClr val="000000"/>
                </a:solidFill>
              </a:rPr>
              <a:t>Cold</a:t>
            </a:r>
          </a:p>
          <a:p>
            <a:pPr lvl="1" eaLnBrk="1" hangingPunct="1"/>
            <a:r>
              <a:rPr lang="en-US" altLang="en-US" dirty="0" smtClean="0">
                <a:solidFill>
                  <a:srgbClr val="000000"/>
                </a:solidFill>
              </a:rPr>
              <a:t>Drought</a:t>
            </a:r>
          </a:p>
          <a:p>
            <a:pPr lvl="1" eaLnBrk="1" hangingPunct="1"/>
            <a:r>
              <a:rPr lang="en-US" altLang="en-US" dirty="0" smtClean="0">
                <a:solidFill>
                  <a:srgbClr val="000000"/>
                </a:solidFill>
              </a:rPr>
              <a:t>Salinity</a:t>
            </a:r>
          </a:p>
          <a:p>
            <a:pPr lvl="1" eaLnBrk="1" hangingPunct="1"/>
            <a:endParaRPr lang="en-US" altLang="en-US" dirty="0" smtClean="0">
              <a:solidFill>
                <a:srgbClr val="000000"/>
              </a:solidFill>
            </a:endParaRPr>
          </a:p>
          <a:p>
            <a:pPr eaLnBrk="1" hangingPunct="1"/>
            <a:r>
              <a:rPr lang="en-US" altLang="en-US" dirty="0" smtClean="0">
                <a:solidFill>
                  <a:srgbClr val="000000"/>
                </a:solidFill>
              </a:rPr>
              <a:t>Increases survival of crops </a:t>
            </a:r>
            <a:r>
              <a:rPr lang="en-US" altLang="en-US" dirty="0" smtClean="0">
                <a:solidFill>
                  <a:srgbClr val="000000"/>
                </a:solidFill>
                <a:sym typeface="Wingdings" panose="05000000000000000000" pitchFamily="2" charset="2"/>
              </a:rPr>
              <a:t> Higher crop yield</a:t>
            </a:r>
          </a:p>
          <a:p>
            <a:pPr eaLnBrk="1" hangingPunct="1"/>
            <a:r>
              <a:rPr lang="en-US" altLang="en-US" dirty="0" smtClean="0">
                <a:solidFill>
                  <a:srgbClr val="000000"/>
                </a:solidFill>
              </a:rPr>
              <a:t>More crops can be grown in less arable land</a:t>
            </a:r>
          </a:p>
          <a:p>
            <a:pPr eaLnBrk="1" hangingPunct="1"/>
            <a:r>
              <a:rPr lang="en-US" altLang="en-US" dirty="0" smtClean="0">
                <a:solidFill>
                  <a:srgbClr val="000000"/>
                </a:solidFill>
              </a:rPr>
              <a:t>Increased nutritional value</a:t>
            </a:r>
            <a:endParaRPr lang="en-US" altLang="en-US" dirty="0" smtClean="0"/>
          </a:p>
        </p:txBody>
      </p:sp>
      <p:sp>
        <p:nvSpPr>
          <p:cNvPr id="46083" name="Text Box 4"/>
          <p:cNvSpPr txBox="1">
            <a:spLocks noChangeArrowheads="1"/>
          </p:cNvSpPr>
          <p:nvPr/>
        </p:nvSpPr>
        <p:spPr bwMode="auto">
          <a:xfrm>
            <a:off x="4191000" y="457201"/>
            <a:ext cx="556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en-US" altLang="en-US" sz="2800">
                <a:solidFill>
                  <a:schemeClr val="tx1"/>
                </a:solidFill>
                <a:latin typeface="Times New Roman" panose="02020603050405020304" pitchFamily="18" charset="0"/>
              </a:rPr>
              <a:t>Benefits of GM crops</a:t>
            </a:r>
          </a:p>
        </p:txBody>
      </p:sp>
    </p:spTree>
    <p:extLst>
      <p:ext uri="{BB962C8B-B14F-4D97-AF65-F5344CB8AC3E}">
        <p14:creationId xmlns:p14="http://schemas.microsoft.com/office/powerpoint/2010/main" val="2790085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0" y="762001"/>
            <a:ext cx="2286000" cy="677863"/>
          </a:xfrm>
        </p:spPr>
        <p:txBody>
          <a:bodyPr/>
          <a:lstStyle/>
          <a:p>
            <a:pPr eaLnBrk="1" hangingPunct="1"/>
            <a:r>
              <a:rPr lang="en-US" altLang="en-US" sz="2400"/>
              <a:t>Controversies</a:t>
            </a:r>
          </a:p>
        </p:txBody>
      </p:sp>
      <p:sp>
        <p:nvSpPr>
          <p:cNvPr id="47107" name="Rectangle 3"/>
          <p:cNvSpPr>
            <a:spLocks noGrp="1" noChangeArrowheads="1"/>
          </p:cNvSpPr>
          <p:nvPr>
            <p:ph idx="1"/>
          </p:nvPr>
        </p:nvSpPr>
        <p:spPr>
          <a:xfrm>
            <a:off x="1009291" y="1752600"/>
            <a:ext cx="9989388" cy="3810000"/>
          </a:xfrm>
        </p:spPr>
        <p:txBody>
          <a:bodyPr>
            <a:normAutofit/>
          </a:bodyPr>
          <a:lstStyle/>
          <a:p>
            <a:pPr marL="722313" indent="120650">
              <a:lnSpc>
                <a:spcPct val="80000"/>
              </a:lnSpc>
            </a:pPr>
            <a:r>
              <a:rPr lang="en-US" altLang="en-US" sz="1600" dirty="0"/>
              <a:t>Safety is a major issue in this controversy.</a:t>
            </a:r>
          </a:p>
          <a:p>
            <a:pPr marL="1484313" lvl="1">
              <a:lnSpc>
                <a:spcPct val="80000"/>
              </a:lnSpc>
              <a:buFont typeface="Wingdings" panose="05000000000000000000" pitchFamily="2" charset="2"/>
              <a:buChar char="ü"/>
            </a:pPr>
            <a:r>
              <a:rPr lang="en-US" altLang="en-US" dirty="0" smtClean="0">
                <a:solidFill>
                  <a:schemeClr val="tx1"/>
                </a:solidFill>
              </a:rPr>
              <a:t>Might pose health risks to consumers though none of such cases have been documented.  </a:t>
            </a:r>
          </a:p>
          <a:p>
            <a:pPr marL="1484313" lvl="1">
              <a:lnSpc>
                <a:spcPct val="80000"/>
              </a:lnSpc>
              <a:buFont typeface="Wingdings" panose="05000000000000000000" pitchFamily="2" charset="2"/>
              <a:buChar char="ü"/>
            </a:pPr>
            <a:endParaRPr lang="en-US" altLang="en-US" dirty="0" smtClean="0">
              <a:solidFill>
                <a:schemeClr val="tx1"/>
              </a:solidFill>
            </a:endParaRPr>
          </a:p>
          <a:p>
            <a:pPr marL="722313" indent="120650">
              <a:lnSpc>
                <a:spcPct val="80000"/>
              </a:lnSpc>
            </a:pPr>
            <a:r>
              <a:rPr lang="en-US" altLang="en-US" sz="1600" dirty="0"/>
              <a:t>Effects on ecosystems</a:t>
            </a:r>
          </a:p>
          <a:p>
            <a:pPr marL="722313" indent="120650">
              <a:lnSpc>
                <a:spcPct val="80000"/>
              </a:lnSpc>
            </a:pPr>
            <a:endParaRPr lang="en-US" altLang="en-US" sz="1600" dirty="0"/>
          </a:p>
          <a:p>
            <a:pPr marL="722313" indent="120650">
              <a:lnSpc>
                <a:spcPct val="80000"/>
              </a:lnSpc>
              <a:buFont typeface="Wingdings" panose="05000000000000000000" pitchFamily="2" charset="2"/>
              <a:buChar char="ü"/>
            </a:pPr>
            <a:r>
              <a:rPr lang="en-US" altLang="en-US" sz="1600" dirty="0"/>
              <a:t>Reducing the numbers of pest insects in farmland and impacting biodiversity</a:t>
            </a:r>
          </a:p>
          <a:p>
            <a:pPr marL="722313" indent="120650">
              <a:lnSpc>
                <a:spcPct val="80000"/>
              </a:lnSpc>
              <a:buFont typeface="Wingdings" panose="05000000000000000000" pitchFamily="2" charset="2"/>
              <a:buChar char="ü"/>
            </a:pPr>
            <a:r>
              <a:rPr lang="en-US" altLang="en-US" sz="1600" dirty="0"/>
              <a:t>The risk and effects of horizontal gene transfer have also been cited as concerns, with the possibility that genes might spread from modified crops to wild relatives</a:t>
            </a:r>
          </a:p>
          <a:p>
            <a:pPr marL="722313" indent="120650">
              <a:lnSpc>
                <a:spcPct val="80000"/>
              </a:lnSpc>
              <a:buFont typeface="Wingdings" panose="05000000000000000000" pitchFamily="2" charset="2"/>
              <a:buChar char="ü"/>
            </a:pPr>
            <a:endParaRPr lang="en-US" altLang="en-US" sz="1600" dirty="0"/>
          </a:p>
          <a:p>
            <a:pPr marL="722313" indent="120650">
              <a:lnSpc>
                <a:spcPct val="80000"/>
              </a:lnSpc>
            </a:pPr>
            <a:r>
              <a:rPr lang="en-US" altLang="en-US" sz="1600" dirty="0"/>
              <a:t>Scientists and pressure groups such as Greenpeace and WWF insist that there is no guarantee.</a:t>
            </a:r>
          </a:p>
        </p:txBody>
      </p:sp>
    </p:spTree>
    <p:extLst>
      <p:ext uri="{BB962C8B-B14F-4D97-AF65-F5344CB8AC3E}">
        <p14:creationId xmlns:p14="http://schemas.microsoft.com/office/powerpoint/2010/main" val="1917073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257799" y="537713"/>
            <a:ext cx="2590800" cy="585788"/>
          </a:xfrm>
        </p:spPr>
        <p:txBody>
          <a:bodyPr>
            <a:normAutofit fontScale="90000"/>
          </a:bodyPr>
          <a:lstStyle/>
          <a:p>
            <a:pPr eaLnBrk="1" hangingPunct="1"/>
            <a:r>
              <a:rPr lang="en-US" altLang="en-US" dirty="0" smtClean="0">
                <a:solidFill>
                  <a:srgbClr val="FF0000"/>
                </a:solidFill>
              </a:rPr>
              <a:t>Mining </a:t>
            </a:r>
          </a:p>
        </p:txBody>
      </p:sp>
      <p:sp>
        <p:nvSpPr>
          <p:cNvPr id="48131" name="Rectangle 3"/>
          <p:cNvSpPr>
            <a:spLocks noGrp="1" noChangeArrowheads="1"/>
          </p:cNvSpPr>
          <p:nvPr>
            <p:ph idx="1"/>
          </p:nvPr>
        </p:nvSpPr>
        <p:spPr>
          <a:xfrm>
            <a:off x="1614577" y="1526875"/>
            <a:ext cx="9877245" cy="4724400"/>
          </a:xfrm>
        </p:spPr>
        <p:txBody>
          <a:bodyPr/>
          <a:lstStyle/>
          <a:p>
            <a:pPr eaLnBrk="1" hangingPunct="1">
              <a:lnSpc>
                <a:spcPct val="90000"/>
              </a:lnSpc>
            </a:pPr>
            <a:r>
              <a:rPr lang="en-US" altLang="en-US" sz="1600" dirty="0"/>
              <a:t>The act of extracting ores</a:t>
            </a:r>
          </a:p>
          <a:p>
            <a:pPr eaLnBrk="1" hangingPunct="1">
              <a:lnSpc>
                <a:spcPct val="90000"/>
              </a:lnSpc>
            </a:pPr>
            <a:r>
              <a:rPr lang="en-US" altLang="en-US" sz="1600" dirty="0"/>
              <a:t>Types:</a:t>
            </a:r>
          </a:p>
          <a:p>
            <a:pPr lvl="1" eaLnBrk="1" hangingPunct="1">
              <a:lnSpc>
                <a:spcPct val="90000"/>
              </a:lnSpc>
            </a:pPr>
            <a:r>
              <a:rPr lang="en-US" altLang="en-US" dirty="0" smtClean="0">
                <a:solidFill>
                  <a:schemeClr val="tx1"/>
                </a:solidFill>
              </a:rPr>
              <a:t>Metallic </a:t>
            </a:r>
          </a:p>
          <a:p>
            <a:pPr lvl="1" eaLnBrk="1" hangingPunct="1">
              <a:lnSpc>
                <a:spcPct val="90000"/>
              </a:lnSpc>
            </a:pPr>
            <a:r>
              <a:rPr lang="en-US" altLang="en-US" dirty="0" smtClean="0">
                <a:solidFill>
                  <a:schemeClr val="tx1"/>
                </a:solidFill>
              </a:rPr>
              <a:t>Non-metallic </a:t>
            </a:r>
          </a:p>
          <a:p>
            <a:pPr eaLnBrk="1" hangingPunct="1">
              <a:lnSpc>
                <a:spcPct val="90000"/>
              </a:lnSpc>
            </a:pPr>
            <a:r>
              <a:rPr lang="en-US" altLang="en-US" sz="1600" dirty="0"/>
              <a:t>In exhaustible and Non renewable</a:t>
            </a:r>
          </a:p>
          <a:p>
            <a:pPr eaLnBrk="1" hangingPunct="1">
              <a:lnSpc>
                <a:spcPct val="90000"/>
              </a:lnSpc>
            </a:pPr>
            <a:r>
              <a:rPr lang="en-US" altLang="en-US" sz="1600" dirty="0"/>
              <a:t>Role of microbes</a:t>
            </a:r>
          </a:p>
          <a:p>
            <a:pPr lvl="1" eaLnBrk="1" hangingPunct="1">
              <a:lnSpc>
                <a:spcPct val="90000"/>
              </a:lnSpc>
            </a:pPr>
            <a:r>
              <a:rPr lang="en-US" altLang="en-US" dirty="0" err="1" smtClean="0">
                <a:solidFill>
                  <a:schemeClr val="tx1"/>
                </a:solidFill>
              </a:rPr>
              <a:t>Biomining</a:t>
            </a:r>
            <a:r>
              <a:rPr lang="en-US" altLang="en-US" dirty="0" smtClean="0">
                <a:solidFill>
                  <a:schemeClr val="tx1"/>
                </a:solidFill>
              </a:rPr>
              <a:t>: </a:t>
            </a:r>
          </a:p>
          <a:p>
            <a:pPr lvl="2" eaLnBrk="1" hangingPunct="1">
              <a:lnSpc>
                <a:spcPct val="90000"/>
              </a:lnSpc>
            </a:pPr>
            <a:r>
              <a:rPr lang="en-US" altLang="en-US" sz="1600" dirty="0"/>
              <a:t>application of biotechnology in recovery of various minerals from ore </a:t>
            </a:r>
          </a:p>
          <a:p>
            <a:pPr lvl="2" eaLnBrk="1" hangingPunct="1"/>
            <a:r>
              <a:rPr lang="en-US" altLang="en-US" sz="1600" dirty="0"/>
              <a:t>extraction of specific metals from their ores through biological means usually Bacteria, rather than the traditional methods of extreme heat or toxic chemicals, which have a deleterious effect on the environment. </a:t>
            </a:r>
          </a:p>
          <a:p>
            <a:pPr lvl="1" eaLnBrk="1" hangingPunct="1">
              <a:lnSpc>
                <a:spcPct val="90000"/>
              </a:lnSpc>
            </a:pPr>
            <a:r>
              <a:rPr lang="en-US" altLang="en-US" i="1" dirty="0" err="1" smtClean="0">
                <a:solidFill>
                  <a:schemeClr val="tx1"/>
                </a:solidFill>
              </a:rPr>
              <a:t>Thiobacillus</a:t>
            </a:r>
            <a:r>
              <a:rPr lang="en-US" altLang="en-US" i="1" dirty="0" smtClean="0">
                <a:solidFill>
                  <a:schemeClr val="tx1"/>
                </a:solidFill>
              </a:rPr>
              <a:t> </a:t>
            </a:r>
            <a:r>
              <a:rPr lang="en-US" altLang="en-US" i="1" dirty="0" err="1" smtClean="0">
                <a:solidFill>
                  <a:schemeClr val="tx1"/>
                </a:solidFill>
              </a:rPr>
              <a:t>ferrooxidans</a:t>
            </a:r>
            <a:endParaRPr lang="en-US" altLang="en-US" dirty="0" smtClean="0">
              <a:solidFill>
                <a:schemeClr val="tx1"/>
              </a:solidFill>
            </a:endParaRPr>
          </a:p>
          <a:p>
            <a:pPr eaLnBrk="1" hangingPunct="1">
              <a:lnSpc>
                <a:spcPct val="90000"/>
              </a:lnSpc>
              <a:buFontTx/>
              <a:buNone/>
            </a:pPr>
            <a:endParaRPr lang="en-US" altLang="en-US" sz="1600" dirty="0"/>
          </a:p>
        </p:txBody>
      </p:sp>
    </p:spTree>
    <p:extLst>
      <p:ext uri="{BB962C8B-B14F-4D97-AF65-F5344CB8AC3E}">
        <p14:creationId xmlns:p14="http://schemas.microsoft.com/office/powerpoint/2010/main" val="37281927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581400" y="298451"/>
            <a:ext cx="7467600" cy="487363"/>
          </a:xfrm>
        </p:spPr>
        <p:txBody>
          <a:bodyPr rtlCol="0">
            <a:normAutofit fontScale="90000"/>
          </a:bodyPr>
          <a:lstStyle/>
          <a:p>
            <a:pPr>
              <a:defRPr/>
            </a:pPr>
            <a:r>
              <a:rPr lang="en-US" dirty="0" smtClean="0">
                <a:solidFill>
                  <a:schemeClr val="tx1">
                    <a:lumMod val="85000"/>
                    <a:lumOff val="15000"/>
                  </a:schemeClr>
                </a:solidFill>
              </a:rPr>
              <a:t>Mining &amp; </a:t>
            </a:r>
            <a:r>
              <a:rPr lang="en-US" dirty="0" smtClean="0">
                <a:solidFill>
                  <a:srgbClr val="000066"/>
                </a:solidFill>
              </a:rPr>
              <a:t>Concerns </a:t>
            </a:r>
            <a:r>
              <a:rPr lang="en-US" dirty="0">
                <a:solidFill>
                  <a:srgbClr val="000066"/>
                </a:solidFill>
              </a:rPr>
              <a:t/>
            </a:r>
            <a:br>
              <a:rPr lang="en-US" dirty="0">
                <a:solidFill>
                  <a:srgbClr val="000066"/>
                </a:solidFill>
              </a:rPr>
            </a:br>
            <a:r>
              <a:rPr lang="en-US" sz="2000" dirty="0">
                <a:solidFill>
                  <a:srgbClr val="000066"/>
                </a:solidFill>
              </a:rPr>
              <a:t> </a:t>
            </a:r>
            <a:br>
              <a:rPr lang="en-US" sz="2000" dirty="0">
                <a:solidFill>
                  <a:srgbClr val="000066"/>
                </a:solidFill>
              </a:rPr>
            </a:br>
            <a:endParaRPr lang="en-US" sz="2000" dirty="0">
              <a:solidFill>
                <a:schemeClr val="tx1">
                  <a:lumMod val="85000"/>
                  <a:lumOff val="15000"/>
                </a:schemeClr>
              </a:solidFill>
            </a:endParaRPr>
          </a:p>
        </p:txBody>
      </p:sp>
      <p:sp>
        <p:nvSpPr>
          <p:cNvPr id="49154" name="Rectangle 3"/>
          <p:cNvSpPr>
            <a:spLocks noGrp="1" noChangeArrowheads="1"/>
          </p:cNvSpPr>
          <p:nvPr>
            <p:ph idx="1"/>
          </p:nvPr>
        </p:nvSpPr>
        <p:spPr>
          <a:xfrm>
            <a:off x="664234" y="1308100"/>
            <a:ext cx="4669766" cy="4953000"/>
          </a:xfrm>
        </p:spPr>
        <p:txBody>
          <a:bodyPr>
            <a:normAutofit/>
          </a:bodyPr>
          <a:lstStyle/>
          <a:p>
            <a:pPr lvl="1" eaLnBrk="1" hangingPunct="1"/>
            <a:r>
              <a:rPr lang="en-US" altLang="en-US" dirty="0" smtClean="0">
                <a:solidFill>
                  <a:srgbClr val="000066"/>
                </a:solidFill>
              </a:rPr>
              <a:t>Open-pit mining: </a:t>
            </a:r>
            <a:r>
              <a:rPr lang="en-US" altLang="en-US" dirty="0" smtClean="0"/>
              <a:t>a method of extracting </a:t>
            </a:r>
            <a:r>
              <a:rPr lang="en-US" altLang="en-US" dirty="0" smtClean="0">
                <a:hlinkClick r:id="rId2" tooltip="Rock &#10;(geology)"/>
              </a:rPr>
              <a:t>rock</a:t>
            </a:r>
            <a:r>
              <a:rPr lang="en-US" altLang="en-US" dirty="0" smtClean="0"/>
              <a:t> or </a:t>
            </a:r>
            <a:r>
              <a:rPr lang="en-US" altLang="en-US" dirty="0" smtClean="0">
                <a:hlinkClick r:id="rId3" tooltip="Minerals"/>
              </a:rPr>
              <a:t>minerals</a:t>
            </a:r>
            <a:r>
              <a:rPr lang="en-US" altLang="en-US" dirty="0" smtClean="0"/>
              <a:t> from the earth by their removal from an open </a:t>
            </a:r>
            <a:r>
              <a:rPr lang="en-US" altLang="en-US" dirty="0" smtClean="0">
                <a:hlinkClick r:id="rId4" tooltip="wikt:pit"/>
              </a:rPr>
              <a:t>pit</a:t>
            </a:r>
            <a:r>
              <a:rPr lang="en-US" altLang="en-US" dirty="0" smtClean="0"/>
              <a:t> or </a:t>
            </a:r>
            <a:r>
              <a:rPr lang="en-US" altLang="en-US" dirty="0" smtClean="0">
                <a:hlinkClick r:id="rId5" tooltip="Borrow pit"/>
              </a:rPr>
              <a:t>borrow</a:t>
            </a:r>
            <a:r>
              <a:rPr lang="en-US" altLang="en-US" dirty="0" smtClean="0"/>
              <a:t>. </a:t>
            </a:r>
            <a:endParaRPr lang="en-US" altLang="en-US" dirty="0" smtClean="0">
              <a:solidFill>
                <a:srgbClr val="000066"/>
              </a:solidFill>
            </a:endParaRPr>
          </a:p>
          <a:p>
            <a:pPr lvl="1" eaLnBrk="1" hangingPunct="1"/>
            <a:endParaRPr lang="en-US" altLang="en-US" dirty="0" smtClean="0">
              <a:solidFill>
                <a:srgbClr val="000066"/>
              </a:solidFill>
            </a:endParaRPr>
          </a:p>
          <a:p>
            <a:pPr lvl="1" eaLnBrk="1" hangingPunct="1"/>
            <a:endParaRPr lang="en-US" altLang="en-US" dirty="0">
              <a:solidFill>
                <a:srgbClr val="000066"/>
              </a:solidFill>
            </a:endParaRPr>
          </a:p>
          <a:p>
            <a:pPr lvl="1" eaLnBrk="1" hangingPunct="1"/>
            <a:endParaRPr lang="en-US" altLang="en-US" dirty="0" smtClean="0">
              <a:solidFill>
                <a:srgbClr val="000066"/>
              </a:solidFill>
            </a:endParaRPr>
          </a:p>
          <a:p>
            <a:pPr lvl="1" eaLnBrk="1" hangingPunct="1"/>
            <a:endParaRPr lang="en-US" altLang="en-US" dirty="0">
              <a:solidFill>
                <a:srgbClr val="000066"/>
              </a:solidFill>
            </a:endParaRPr>
          </a:p>
          <a:p>
            <a:pPr lvl="1" eaLnBrk="1" hangingPunct="1"/>
            <a:endParaRPr lang="en-US" altLang="en-US" dirty="0" smtClean="0">
              <a:solidFill>
                <a:srgbClr val="000066"/>
              </a:solidFill>
            </a:endParaRPr>
          </a:p>
          <a:p>
            <a:pPr lvl="1" eaLnBrk="1" hangingPunct="1"/>
            <a:r>
              <a:rPr lang="en-US" altLang="en-US" dirty="0" smtClean="0">
                <a:solidFill>
                  <a:srgbClr val="000066"/>
                </a:solidFill>
              </a:rPr>
              <a:t>Deep Shaft mining: </a:t>
            </a:r>
            <a:r>
              <a:rPr lang="en-US" altLang="en-US" i="1" dirty="0" smtClean="0"/>
              <a:t>Deep Shaft Mining</a:t>
            </a:r>
            <a:r>
              <a:rPr lang="en-US" altLang="en-US" dirty="0" smtClean="0"/>
              <a:t> is two tunnels going deep underground, on tunnel for the miners to come up and down and the other for the coal to be lifted up to the ground </a:t>
            </a:r>
            <a:endParaRPr lang="en-US" altLang="en-US" dirty="0" smtClean="0">
              <a:solidFill>
                <a:srgbClr val="000066"/>
              </a:solidFill>
            </a:endParaRPr>
          </a:p>
          <a:p>
            <a:pPr lvl="1" eaLnBrk="1" hangingPunct="1"/>
            <a:endParaRPr lang="en-US" altLang="en-US" dirty="0" smtClean="0">
              <a:solidFill>
                <a:srgbClr val="000066"/>
              </a:solidFill>
            </a:endParaRPr>
          </a:p>
        </p:txBody>
      </p:sp>
      <p:pic>
        <p:nvPicPr>
          <p:cNvPr id="49155"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1041400"/>
            <a:ext cx="4267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038600"/>
            <a:ext cx="4267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2"/>
          <p:cNvSpPr>
            <a:spLocks noChangeArrowheads="1"/>
          </p:cNvSpPr>
          <p:nvPr/>
        </p:nvSpPr>
        <p:spPr bwMode="auto">
          <a:xfrm>
            <a:off x="1416440" y="6500982"/>
            <a:ext cx="4572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500" dirty="0">
                <a:solidFill>
                  <a:schemeClr val="tx1"/>
                </a:solidFill>
                <a:hlinkClick r:id="rId8"/>
              </a:rPr>
              <a:t>https://www.google.com/search?q=deep+shaft+mining&amp;rlz=1C1CHBF_enIN805IN805&amp;source=lnms&amp;tbm=isch&amp;sa=X&amp;ved=2ahUKEwjRz6LKms_rAhWBe30KHZW1DSkQ_AUoAXoECBIQAw&amp;biw=1920&amp;bih=920#imgrc=4UFnm9u3p5j79M</a:t>
            </a:r>
            <a:endParaRPr lang="en-IN" altLang="en-US" sz="500" dirty="0">
              <a:solidFill>
                <a:schemeClr val="tx1"/>
              </a:solidFill>
            </a:endParaRPr>
          </a:p>
        </p:txBody>
      </p:sp>
    </p:spTree>
    <p:extLst>
      <p:ext uri="{BB962C8B-B14F-4D97-AF65-F5344CB8AC3E}">
        <p14:creationId xmlns:p14="http://schemas.microsoft.com/office/powerpoint/2010/main" val="407264545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1147314" y="1638300"/>
            <a:ext cx="5482088" cy="1752600"/>
          </a:xfrm>
          <a:prstGeom prst="rect">
            <a:avLst/>
          </a:prstGeom>
          <a:noFill/>
          <a:ln w="9525">
            <a:no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marL="273050" indent="-273050" eaLnBrk="1" hangingPunct="1">
              <a:spcBef>
                <a:spcPts val="600"/>
              </a:spcBef>
              <a:buClr>
                <a:schemeClr val="accent1"/>
              </a:buClr>
              <a:buSzPct val="70000"/>
              <a:buFont typeface="Wingdings" pitchFamily="2" charset="2"/>
              <a:buChar char=""/>
              <a:defRPr/>
            </a:pPr>
            <a:r>
              <a:rPr lang="en-US" sz="1400" dirty="0">
                <a:solidFill>
                  <a:srgbClr val="000066"/>
                </a:solidFill>
                <a:latin typeface="+mn-lt"/>
              </a:rPr>
              <a:t>Advantages</a:t>
            </a:r>
          </a:p>
          <a:p>
            <a:pPr marL="639763" lvl="1" indent="-273050">
              <a:spcBef>
                <a:spcPct val="20000"/>
              </a:spcBef>
              <a:buClr>
                <a:schemeClr val="accent1"/>
              </a:buClr>
              <a:buSzPct val="80000"/>
              <a:buFont typeface="Wingdings 2" pitchFamily="18" charset="2"/>
              <a:buChar char=""/>
              <a:defRPr/>
            </a:pPr>
            <a:r>
              <a:rPr lang="en-IN" sz="1400" dirty="0">
                <a:latin typeface="+mn-lt"/>
              </a:rPr>
              <a:t>Less expensive than underground mining.</a:t>
            </a:r>
          </a:p>
          <a:p>
            <a:pPr marL="639763" lvl="1" indent="-273050">
              <a:spcBef>
                <a:spcPct val="20000"/>
              </a:spcBef>
              <a:buClr>
                <a:schemeClr val="accent1"/>
              </a:buClr>
              <a:buSzPct val="80000"/>
              <a:buFont typeface="Wingdings 2" pitchFamily="18" charset="2"/>
              <a:buChar char=""/>
              <a:defRPr/>
            </a:pPr>
            <a:r>
              <a:rPr lang="en-IN" sz="1400" dirty="0">
                <a:latin typeface="+mn-lt"/>
              </a:rPr>
              <a:t>Better ventilation (open-air).</a:t>
            </a:r>
          </a:p>
          <a:p>
            <a:pPr marL="639763" lvl="1" indent="-273050">
              <a:spcBef>
                <a:spcPct val="20000"/>
              </a:spcBef>
              <a:buClr>
                <a:schemeClr val="accent1"/>
              </a:buClr>
              <a:buSzPct val="80000"/>
              <a:buFont typeface="Wingdings 2" pitchFamily="18" charset="2"/>
              <a:buChar char=""/>
              <a:defRPr/>
            </a:pPr>
            <a:r>
              <a:rPr lang="en-IN" sz="1400" dirty="0">
                <a:latin typeface="+mn-lt"/>
              </a:rPr>
              <a:t>New mines must follow much stricter environmental, safety and health guidelines </a:t>
            </a:r>
          </a:p>
          <a:p>
            <a:pPr marL="639763" lvl="1" indent="-273050" eaLnBrk="1" hangingPunct="1">
              <a:spcBef>
                <a:spcPct val="20000"/>
              </a:spcBef>
              <a:buClr>
                <a:schemeClr val="accent1"/>
              </a:buClr>
              <a:buSzPct val="80000"/>
              <a:buFont typeface="Wingdings 2" pitchFamily="18" charset="2"/>
              <a:buChar char=""/>
              <a:defRPr/>
            </a:pPr>
            <a:endParaRPr lang="en-US" sz="1400" dirty="0">
              <a:solidFill>
                <a:srgbClr val="000066"/>
              </a:solidFill>
              <a:latin typeface="+mn-lt"/>
            </a:endParaRPr>
          </a:p>
        </p:txBody>
      </p:sp>
      <p:sp>
        <p:nvSpPr>
          <p:cNvPr id="10" name="TextBox 9"/>
          <p:cNvSpPr txBox="1">
            <a:spLocks noChangeArrowheads="1"/>
          </p:cNvSpPr>
          <p:nvPr/>
        </p:nvSpPr>
        <p:spPr bwMode="auto">
          <a:xfrm>
            <a:off x="1216325" y="3511550"/>
            <a:ext cx="5811538" cy="2266950"/>
          </a:xfrm>
          <a:prstGeom prst="rect">
            <a:avLst/>
          </a:prstGeom>
          <a:noFill/>
          <a:ln w="9525">
            <a:no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marL="273050" indent="-273050" eaLnBrk="1" hangingPunct="1">
              <a:spcBef>
                <a:spcPts val="600"/>
              </a:spcBef>
              <a:buClr>
                <a:schemeClr val="accent1"/>
              </a:buClr>
              <a:buSzPct val="70000"/>
              <a:buFont typeface="Wingdings" pitchFamily="2" charset="2"/>
              <a:buChar char=""/>
              <a:defRPr/>
            </a:pPr>
            <a:r>
              <a:rPr lang="en-US" sz="1400" dirty="0">
                <a:solidFill>
                  <a:srgbClr val="000066"/>
                </a:solidFill>
                <a:latin typeface="+mn-lt"/>
              </a:rPr>
              <a:t>Disadvantages</a:t>
            </a:r>
          </a:p>
          <a:p>
            <a:pPr marL="639763" lvl="1" indent="-273050">
              <a:spcBef>
                <a:spcPct val="20000"/>
              </a:spcBef>
              <a:buClr>
                <a:schemeClr val="accent1"/>
              </a:buClr>
              <a:buSzPct val="80000"/>
              <a:buFont typeface="Wingdings 2" pitchFamily="18" charset="2"/>
              <a:buChar char=""/>
              <a:defRPr/>
            </a:pPr>
            <a:r>
              <a:rPr lang="en-IN" sz="1400" dirty="0">
                <a:latin typeface="+mn-lt"/>
              </a:rPr>
              <a:t>HUGE footprint</a:t>
            </a:r>
          </a:p>
          <a:p>
            <a:pPr marL="639763" lvl="1" indent="-273050">
              <a:spcBef>
                <a:spcPct val="20000"/>
              </a:spcBef>
              <a:buClr>
                <a:schemeClr val="accent1"/>
              </a:buClr>
              <a:buSzPct val="80000"/>
              <a:buFont typeface="Wingdings 2" pitchFamily="18" charset="2"/>
              <a:buChar char=""/>
              <a:defRPr/>
            </a:pPr>
            <a:r>
              <a:rPr lang="en-IN" sz="1400" dirty="0">
                <a:latin typeface="+mn-lt"/>
              </a:rPr>
              <a:t>Enormous  waste rock piles</a:t>
            </a:r>
          </a:p>
          <a:p>
            <a:pPr marL="639763" lvl="1" indent="-273050">
              <a:spcBef>
                <a:spcPct val="20000"/>
              </a:spcBef>
              <a:buClr>
                <a:schemeClr val="accent1"/>
              </a:buClr>
              <a:buSzPct val="80000"/>
              <a:buFont typeface="Wingdings 2" pitchFamily="18" charset="2"/>
              <a:buChar char=""/>
              <a:defRPr/>
            </a:pPr>
            <a:r>
              <a:rPr lang="en-IN" sz="1400" dirty="0">
                <a:latin typeface="+mn-lt"/>
              </a:rPr>
              <a:t>Re mediation is extremely costly and time consuming. Groundwater restoration can be extremely costly. </a:t>
            </a:r>
          </a:p>
          <a:p>
            <a:pPr marL="639763" lvl="1" indent="-273050">
              <a:spcBef>
                <a:spcPct val="20000"/>
              </a:spcBef>
              <a:buClr>
                <a:schemeClr val="accent1"/>
              </a:buClr>
              <a:buSzPct val="80000"/>
              <a:buFont typeface="Wingdings 2" pitchFamily="18" charset="2"/>
              <a:buChar char=""/>
              <a:defRPr/>
            </a:pPr>
            <a:r>
              <a:rPr lang="en-IN" sz="1400" dirty="0">
                <a:latin typeface="+mn-lt"/>
              </a:rPr>
              <a:t>Mine workers’ and nearby communities health can be compromised due to dust, noise and radon exposure</a:t>
            </a:r>
          </a:p>
          <a:p>
            <a:pPr marL="639763" lvl="1" indent="-273050" eaLnBrk="1" hangingPunct="1">
              <a:spcBef>
                <a:spcPct val="20000"/>
              </a:spcBef>
              <a:buClr>
                <a:schemeClr val="accent1"/>
              </a:buClr>
              <a:buSzPct val="80000"/>
              <a:buFont typeface="Wingdings 2" pitchFamily="18" charset="2"/>
              <a:buChar char=""/>
              <a:defRPr/>
            </a:pPr>
            <a:endParaRPr lang="en-US" sz="1400" dirty="0">
              <a:solidFill>
                <a:srgbClr val="000066"/>
              </a:solidFill>
              <a:latin typeface="+mn-lt"/>
            </a:endParaRPr>
          </a:p>
        </p:txBody>
      </p:sp>
      <p:sp>
        <p:nvSpPr>
          <p:cNvPr id="50180" name="Rectangle 1"/>
          <p:cNvSpPr>
            <a:spLocks noChangeArrowheads="1"/>
          </p:cNvSpPr>
          <p:nvPr/>
        </p:nvSpPr>
        <p:spPr bwMode="auto">
          <a:xfrm>
            <a:off x="3799937" y="650080"/>
            <a:ext cx="197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en-US" dirty="0">
                <a:solidFill>
                  <a:srgbClr val="000066"/>
                </a:solidFill>
              </a:rPr>
              <a:t>OPEN PIT mining</a:t>
            </a:r>
            <a:endParaRPr lang="en-IN" altLang="en-US" dirty="0">
              <a:solidFill>
                <a:schemeClr val="tx1"/>
              </a:solidFill>
            </a:endParaRPr>
          </a:p>
        </p:txBody>
      </p:sp>
      <p:pic>
        <p:nvPicPr>
          <p:cNvPr id="50181" name="Picture 8" descr="Most Amazing Open-pit Mines in The World (diamonds, gold, silver,  copper...) [igeoNew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8738"/>
            <a:ext cx="3454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2"/>
          <p:cNvSpPr>
            <a:spLocks noChangeArrowheads="1"/>
          </p:cNvSpPr>
          <p:nvPr/>
        </p:nvSpPr>
        <p:spPr bwMode="auto">
          <a:xfrm>
            <a:off x="6715125" y="2838450"/>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400">
                <a:solidFill>
                  <a:schemeClr val="tx1"/>
                </a:solidFill>
                <a:hlinkClick r:id="rId3"/>
              </a:rPr>
              <a:t>https://www.google.com/search?q=open+pit+mining&amp;rlz=1C1CHBF_enIN805IN805&amp;tbm=isch&amp;source=iu&amp;ictx=1&amp;fir=zFWxowpBIG1W2M%252CBNfQNkv9smgsdM%252C%252Fm%252F01dlxy&amp;vet=1&amp;usg=AI4_-kTBB5Yu87KfjNmBA6T7HctrVEb_Ow&amp;sa=X&amp;ved=2ahUKEwiEg9T4m8_rAhWMaCsKHUt3BlAQ_B16BAgMEAM#imgrc=rGOWKzUo4PXulM</a:t>
            </a:r>
            <a:endParaRPr lang="en-IN" altLang="en-US" sz="400">
              <a:solidFill>
                <a:schemeClr val="tx1"/>
              </a:solidFill>
            </a:endParaRPr>
          </a:p>
        </p:txBody>
      </p:sp>
      <p:pic>
        <p:nvPicPr>
          <p:cNvPr id="50183" name="Picture 10" descr="Mining Diamonds in the Canadian Arctic: The Diavik Mine | Gems &amp; Gemolog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3511551"/>
            <a:ext cx="230505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Rectangle 3"/>
          <p:cNvSpPr>
            <a:spLocks noChangeArrowheads="1"/>
          </p:cNvSpPr>
          <p:nvPr/>
        </p:nvSpPr>
        <p:spPr bwMode="auto">
          <a:xfrm>
            <a:off x="6324600" y="6581776"/>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400">
                <a:solidFill>
                  <a:schemeClr val="tx1"/>
                </a:solidFill>
                <a:hlinkClick r:id="rId5"/>
              </a:rPr>
              <a:t>https://www.google.com/search?q=open+pit+mining&amp;rlz=1C1CHBF_enIN805IN805&amp;tbm=isch&amp;source=iu&amp;ictx=1&amp;fir=zFWxowpBIG1W2M%252CBNfQNkv9smgsdM%252C%252Fm%252F01dlxy&amp;vet=1&amp;usg=AI4_-kTBB5Yu87KfjNmBA6T7HctrVEb_Ow&amp;sa=X&amp;ved=2ahUKEwiEg9T4m8_rAhWMaCsKHUt3BlAQ_B16BAgMEAM#imgrc=DJ37XH_OjHwFcM&amp;imgdii=0UZILiPnGpmhFM</a:t>
            </a:r>
            <a:endParaRPr lang="en-IN" altLang="en-US" sz="400">
              <a:solidFill>
                <a:schemeClr val="tx1"/>
              </a:solidFill>
            </a:endParaRPr>
          </a:p>
        </p:txBody>
      </p:sp>
      <p:sp>
        <p:nvSpPr>
          <p:cNvPr id="50185" name="Rectangle 4"/>
          <p:cNvSpPr>
            <a:spLocks noChangeArrowheads="1"/>
          </p:cNvSpPr>
          <p:nvPr/>
        </p:nvSpPr>
        <p:spPr bwMode="auto">
          <a:xfrm>
            <a:off x="7086600" y="3133725"/>
            <a:ext cx="4572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1400" u="sng">
                <a:solidFill>
                  <a:srgbClr val="F1F3F4"/>
                </a:solidFill>
                <a:latin typeface="Roboto"/>
                <a:hlinkClick r:id="rId6" tooltip="Mining Diamonds in the Canadian Arctic: The Diavik Mine | Gems &amp; Gemology"/>
              </a:rPr>
              <a:t>Mining Diamonds in the Canadian Arctic: </a:t>
            </a:r>
            <a:r>
              <a:rPr lang="en-IN" altLang="en-US" sz="1400" b="1">
                <a:solidFill>
                  <a:srgbClr val="F1F3F4"/>
                </a:solidFill>
                <a:latin typeface="Roboto"/>
              </a:rPr>
              <a:t>Related images</a:t>
            </a:r>
          </a:p>
        </p:txBody>
      </p:sp>
    </p:spTree>
    <p:extLst>
      <p:ext uri="{BB962C8B-B14F-4D97-AF65-F5344CB8AC3E}">
        <p14:creationId xmlns:p14="http://schemas.microsoft.com/office/powerpoint/2010/main" val="29896402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2726" y="1848120"/>
            <a:ext cx="5451535" cy="1335027"/>
          </a:xfrm>
          <a:prstGeom prst="rect">
            <a:avLst/>
          </a:prstGeom>
          <a:noFill/>
          <a:ln w="9525">
            <a:noFill/>
            <a:miter lim="800000"/>
            <a:headEnd/>
            <a:tailEnd/>
          </a:ln>
        </p:spPr>
        <p:txBody>
          <a:bodyPr/>
          <a:lstStyle/>
          <a:p>
            <a:pPr marL="273050" indent="-273050">
              <a:spcBef>
                <a:spcPts val="600"/>
              </a:spcBef>
              <a:buClr>
                <a:schemeClr val="accent1"/>
              </a:buClr>
              <a:buSzPct val="70000"/>
              <a:buFont typeface="Wingdings" pitchFamily="2" charset="2"/>
              <a:buChar char=""/>
              <a:defRPr/>
            </a:pPr>
            <a:r>
              <a:rPr lang="en-US" sz="1400" dirty="0">
                <a:solidFill>
                  <a:srgbClr val="000066"/>
                </a:solidFill>
              </a:rPr>
              <a:t>Advantages</a:t>
            </a:r>
          </a:p>
          <a:p>
            <a:pPr>
              <a:buFont typeface="Arial" pitchFamily="34" charset="0"/>
              <a:buChar char="•"/>
              <a:defRPr/>
            </a:pPr>
            <a:r>
              <a:rPr lang="en-IN" sz="1400" dirty="0"/>
              <a:t>Has a smaller surface footprint. </a:t>
            </a:r>
          </a:p>
          <a:p>
            <a:pPr>
              <a:buFont typeface="Arial" pitchFamily="34" charset="0"/>
              <a:buChar char="•"/>
              <a:defRPr/>
            </a:pPr>
            <a:r>
              <a:rPr lang="en-IN" sz="1400" dirty="0"/>
              <a:t>Less waste rock. </a:t>
            </a:r>
          </a:p>
          <a:p>
            <a:pPr>
              <a:buFont typeface="Arial" pitchFamily="34" charset="0"/>
              <a:buChar char="•"/>
              <a:defRPr/>
            </a:pPr>
            <a:r>
              <a:rPr lang="en-IN" sz="1400" dirty="0"/>
              <a:t>Advances in mining technology (better ventilation systems, possible robotic mining) and safety monitoring limits many of the radiation/health issues. </a:t>
            </a:r>
            <a:endParaRPr lang="en-US" sz="1400" dirty="0">
              <a:solidFill>
                <a:srgbClr val="000066"/>
              </a:solidFill>
            </a:endParaRPr>
          </a:p>
        </p:txBody>
      </p:sp>
      <p:sp>
        <p:nvSpPr>
          <p:cNvPr id="6" name="Rectangle 3"/>
          <p:cNvSpPr txBox="1">
            <a:spLocks noChangeArrowheads="1"/>
          </p:cNvSpPr>
          <p:nvPr/>
        </p:nvSpPr>
        <p:spPr bwMode="auto">
          <a:xfrm>
            <a:off x="1522726" y="3947124"/>
            <a:ext cx="5028512" cy="1504770"/>
          </a:xfrm>
          <a:prstGeom prst="rect">
            <a:avLst/>
          </a:prstGeom>
          <a:noFill/>
          <a:ln w="9525">
            <a:noFill/>
            <a:miter lim="800000"/>
            <a:headEnd/>
            <a:tailEnd/>
          </a:ln>
        </p:spPr>
        <p:txBody>
          <a:bodyPr/>
          <a:lstStyle/>
          <a:p>
            <a:pPr marL="273050" indent="-273050">
              <a:spcBef>
                <a:spcPts val="600"/>
              </a:spcBef>
              <a:buClr>
                <a:schemeClr val="accent1"/>
              </a:buClr>
              <a:buSzPct val="70000"/>
              <a:buFont typeface="Wingdings" pitchFamily="2" charset="2"/>
              <a:buChar char=""/>
              <a:defRPr/>
            </a:pPr>
            <a:r>
              <a:rPr lang="en-US" sz="1400" dirty="0">
                <a:solidFill>
                  <a:srgbClr val="000066"/>
                </a:solidFill>
              </a:rPr>
              <a:t>Disadvantages</a:t>
            </a:r>
          </a:p>
          <a:p>
            <a:pPr>
              <a:buFont typeface="Arial" pitchFamily="34" charset="0"/>
              <a:buChar char="•"/>
              <a:defRPr/>
            </a:pPr>
            <a:r>
              <a:rPr lang="en-IN" sz="1400" dirty="0"/>
              <a:t>Expensive. </a:t>
            </a:r>
          </a:p>
          <a:p>
            <a:pPr>
              <a:buFont typeface="Arial" pitchFamily="34" charset="0"/>
              <a:buChar char="•"/>
              <a:defRPr/>
            </a:pPr>
            <a:r>
              <a:rPr lang="en-IN" sz="1400" dirty="0"/>
              <a:t>Potential to seriously impact local aquifers and expensive to remediate. </a:t>
            </a:r>
          </a:p>
          <a:p>
            <a:pPr>
              <a:buFont typeface="Arial" pitchFamily="34" charset="0"/>
              <a:buChar char="•"/>
              <a:defRPr/>
            </a:pPr>
            <a:r>
              <a:rPr lang="en-IN" sz="1400" dirty="0"/>
              <a:t>In old underground mines, dust, radon and diesel fumes were a serious threat to miners’ health because of poor ventilation</a:t>
            </a:r>
          </a:p>
          <a:p>
            <a:pPr marL="639763" lvl="1" indent="-273050">
              <a:spcBef>
                <a:spcPct val="20000"/>
              </a:spcBef>
              <a:buClr>
                <a:schemeClr val="accent1"/>
              </a:buClr>
              <a:buSzPct val="80000"/>
              <a:buFont typeface="Wingdings 2" pitchFamily="18" charset="2"/>
              <a:buChar char=""/>
              <a:defRPr/>
            </a:pPr>
            <a:endParaRPr lang="en-US" sz="1400" dirty="0">
              <a:solidFill>
                <a:srgbClr val="000066"/>
              </a:solidFill>
            </a:endParaRPr>
          </a:p>
        </p:txBody>
      </p:sp>
      <p:sp>
        <p:nvSpPr>
          <p:cNvPr id="51204" name="Rectangle 1"/>
          <p:cNvSpPr>
            <a:spLocks noChangeArrowheads="1"/>
          </p:cNvSpPr>
          <p:nvPr/>
        </p:nvSpPr>
        <p:spPr bwMode="auto">
          <a:xfrm>
            <a:off x="4968875" y="457200"/>
            <a:ext cx="2254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ts val="600"/>
              </a:spcBef>
              <a:buSzPct val="70000"/>
              <a:buNone/>
            </a:pPr>
            <a:r>
              <a:rPr lang="en-US" altLang="en-US">
                <a:solidFill>
                  <a:srgbClr val="000066"/>
                </a:solidFill>
              </a:rPr>
              <a:t>Deep Shaft mining</a:t>
            </a:r>
          </a:p>
        </p:txBody>
      </p:sp>
      <p:sp>
        <p:nvSpPr>
          <p:cNvPr id="51205" name="AutoShape 9" descr="What is the difference between shaft mining and drilling? - Quora"/>
          <p:cNvSpPr>
            <a:spLocks noChangeAspect="1" noChangeArrowheads="1"/>
          </p:cNvSpPr>
          <p:nvPr/>
        </p:nvSpPr>
        <p:spPr bwMode="auto">
          <a:xfrm>
            <a:off x="167322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en-IN" altLang="en-US">
              <a:solidFill>
                <a:schemeClr val="tx1"/>
              </a:solidFill>
            </a:endParaRPr>
          </a:p>
        </p:txBody>
      </p:sp>
      <p:pic>
        <p:nvPicPr>
          <p:cNvPr id="5120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6868" y="2126456"/>
            <a:ext cx="30988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Rectangle 8"/>
          <p:cNvSpPr>
            <a:spLocks noChangeArrowheads="1"/>
          </p:cNvSpPr>
          <p:nvPr/>
        </p:nvSpPr>
        <p:spPr bwMode="auto">
          <a:xfrm>
            <a:off x="7315200" y="6289676"/>
            <a:ext cx="4572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500">
                <a:solidFill>
                  <a:schemeClr val="tx1"/>
                </a:solidFill>
                <a:hlinkClick r:id="rId3"/>
              </a:rPr>
              <a:t>https://www.google.com/search?q=deep+shaft+mining&amp;rlz=1C1CHBF_enIN805IN805&amp;source=lnms&amp;tbm=isch&amp;sa=X&amp;ved=2ahUKEwjRz6LKms_rAhWBe30KHZW1DSkQ_AUoAXoECBIQAw&amp;biw=1920&amp;bih=920#imgrc=4UFnm9u3p5j79M&amp;imgdii=FgbiEIsVlP_q_M</a:t>
            </a:r>
            <a:endParaRPr lang="en-IN" altLang="en-US" sz="500">
              <a:solidFill>
                <a:schemeClr val="tx1"/>
              </a:solidFill>
            </a:endParaRPr>
          </a:p>
        </p:txBody>
      </p:sp>
    </p:spTree>
    <p:extLst>
      <p:ext uri="{BB962C8B-B14F-4D97-AF65-F5344CB8AC3E}">
        <p14:creationId xmlns:p14="http://schemas.microsoft.com/office/powerpoint/2010/main" val="4079216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505200" y="241301"/>
            <a:ext cx="5638800" cy="563563"/>
          </a:xfrm>
        </p:spPr>
        <p:txBody>
          <a:bodyPr/>
          <a:lstStyle/>
          <a:p>
            <a:pPr eaLnBrk="1" hangingPunct="1"/>
            <a:r>
              <a:rPr lang="en-US" altLang="en-US" sz="2000">
                <a:solidFill>
                  <a:srgbClr val="000066"/>
                </a:solidFill>
              </a:rPr>
              <a:t>Environmental Impact of mining</a:t>
            </a:r>
          </a:p>
        </p:txBody>
      </p:sp>
      <p:sp>
        <p:nvSpPr>
          <p:cNvPr id="52227" name="Rectangle 3"/>
          <p:cNvSpPr>
            <a:spLocks noGrp="1" noChangeArrowheads="1"/>
          </p:cNvSpPr>
          <p:nvPr>
            <p:ph idx="1"/>
          </p:nvPr>
        </p:nvSpPr>
        <p:spPr>
          <a:xfrm>
            <a:off x="1028911" y="1811338"/>
            <a:ext cx="6189453" cy="2895600"/>
          </a:xfrm>
        </p:spPr>
        <p:txBody>
          <a:bodyPr>
            <a:normAutofit/>
          </a:bodyPr>
          <a:lstStyle/>
          <a:p>
            <a:pPr eaLnBrk="1" hangingPunct="1"/>
            <a:r>
              <a:rPr lang="en-IN" altLang="en-US" sz="1600" dirty="0"/>
              <a:t>Acid Mine drainage</a:t>
            </a:r>
          </a:p>
          <a:p>
            <a:pPr lvl="1" eaLnBrk="1" hangingPunct="1"/>
            <a:r>
              <a:rPr lang="en-IN" altLang="en-US" dirty="0" smtClean="0">
                <a:solidFill>
                  <a:schemeClr val="tx1"/>
                </a:solidFill>
              </a:rPr>
              <a:t>Surface water or groundwater that is highly acidic due to oxidation of </a:t>
            </a:r>
            <a:r>
              <a:rPr lang="en-IN" altLang="en-US" dirty="0" err="1" smtClean="0">
                <a:solidFill>
                  <a:schemeClr val="tx1"/>
                </a:solidFill>
              </a:rPr>
              <a:t>sulfide</a:t>
            </a:r>
            <a:r>
              <a:rPr lang="en-IN" altLang="en-US" dirty="0" smtClean="0">
                <a:solidFill>
                  <a:schemeClr val="tx1"/>
                </a:solidFill>
              </a:rPr>
              <a:t> minerals at a mineral mine.</a:t>
            </a:r>
          </a:p>
          <a:p>
            <a:pPr eaLnBrk="1" hangingPunct="1"/>
            <a:r>
              <a:rPr lang="en-US" altLang="en-US" sz="1600" dirty="0"/>
              <a:t>Erosion</a:t>
            </a:r>
          </a:p>
          <a:p>
            <a:pPr eaLnBrk="1" hangingPunct="1"/>
            <a:r>
              <a:rPr lang="en-US" altLang="en-US" sz="1600" dirty="0"/>
              <a:t>Sedimentation</a:t>
            </a:r>
          </a:p>
          <a:p>
            <a:pPr eaLnBrk="1" hangingPunct="1"/>
            <a:r>
              <a:rPr lang="en-US" altLang="en-US" sz="1600" dirty="0"/>
              <a:t>Acid rain</a:t>
            </a:r>
          </a:p>
          <a:p>
            <a:pPr eaLnBrk="1" hangingPunct="1"/>
            <a:r>
              <a:rPr lang="en-US" altLang="en-US" sz="1600" dirty="0"/>
              <a:t>Dust storms</a:t>
            </a:r>
          </a:p>
          <a:p>
            <a:pPr eaLnBrk="1" hangingPunct="1"/>
            <a:r>
              <a:rPr lang="en-US" altLang="en-US" sz="1600" dirty="0"/>
              <a:t>Appropriation of land belonging to locals</a:t>
            </a:r>
          </a:p>
          <a:p>
            <a:pPr eaLnBrk="1" hangingPunct="1"/>
            <a:endParaRPr lang="en-IN" altLang="en-US" sz="1600" dirty="0"/>
          </a:p>
          <a:p>
            <a:pPr eaLnBrk="1" hangingPunct="1"/>
            <a:endParaRPr lang="en-US" altLang="en-US" sz="1600" dirty="0"/>
          </a:p>
        </p:txBody>
      </p:sp>
      <p:sp>
        <p:nvSpPr>
          <p:cNvPr id="52228" name="TextBox 8"/>
          <p:cNvSpPr txBox="1">
            <a:spLocks noChangeArrowheads="1"/>
          </p:cNvSpPr>
          <p:nvPr/>
        </p:nvSpPr>
        <p:spPr bwMode="auto">
          <a:xfrm>
            <a:off x="7689850" y="5938838"/>
            <a:ext cx="220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2400">
                <a:solidFill>
                  <a:schemeClr val="tx1"/>
                </a:solidFill>
                <a:latin typeface="Times New Roman" panose="02020603050405020304" pitchFamily="18" charset="0"/>
              </a:rPr>
              <a:t>Acid mine drain</a:t>
            </a:r>
          </a:p>
        </p:txBody>
      </p:sp>
      <p:pic>
        <p:nvPicPr>
          <p:cNvPr id="52229" name="Picture 11" descr="Acid mine drainage near the Tulsequa 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4413" y="3678238"/>
            <a:ext cx="32385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1"/>
          <p:cNvSpPr>
            <a:spLocks noChangeArrowheads="1"/>
          </p:cNvSpPr>
          <p:nvPr/>
        </p:nvSpPr>
        <p:spPr bwMode="auto">
          <a:xfrm>
            <a:off x="7218364" y="6370638"/>
            <a:ext cx="35321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500" dirty="0">
                <a:solidFill>
                  <a:schemeClr val="tx1"/>
                </a:solidFill>
                <a:hlinkClick r:id="rId3"/>
              </a:rPr>
              <a:t>https://www.usgs.gov/mission-areas/water-resources/science/mine-drainage?qt-science_center_objects=0#qt-science_center_objects</a:t>
            </a:r>
            <a:endParaRPr lang="en-IN" altLang="en-US" sz="500" dirty="0">
              <a:solidFill>
                <a:schemeClr val="tx1"/>
              </a:solidFill>
            </a:endParaRPr>
          </a:p>
        </p:txBody>
      </p:sp>
      <p:pic>
        <p:nvPicPr>
          <p:cNvPr id="52231" name="Picture 13" descr="Black Lung Basics: Inside the Miner's Malady - ABC Ne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1" y="804864"/>
            <a:ext cx="3173413"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Rectangle 2"/>
          <p:cNvSpPr>
            <a:spLocks noChangeArrowheads="1"/>
          </p:cNvSpPr>
          <p:nvPr/>
        </p:nvSpPr>
        <p:spPr bwMode="auto">
          <a:xfrm>
            <a:off x="7364413" y="3302038"/>
            <a:ext cx="28590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IN" altLang="en-US" sz="500">
                <a:solidFill>
                  <a:schemeClr val="tx1"/>
                </a:solidFill>
                <a:hlinkClick r:id="rId5"/>
              </a:rPr>
              <a:t>https://abcnews.go.com/Health/black-lung-basics-inside-miners-malady/story?id=20718855</a:t>
            </a:r>
            <a:endParaRPr lang="en-IN" altLang="en-US" sz="500">
              <a:solidFill>
                <a:schemeClr val="tx1"/>
              </a:solidFill>
            </a:endParaRPr>
          </a:p>
        </p:txBody>
      </p:sp>
    </p:spTree>
    <p:extLst>
      <p:ext uri="{BB962C8B-B14F-4D97-AF65-F5344CB8AC3E}">
        <p14:creationId xmlns:p14="http://schemas.microsoft.com/office/powerpoint/2010/main" val="3039238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41</TotalTime>
  <Words>1148</Words>
  <Application>Microsoft Office PowerPoint</Application>
  <PresentationFormat>Widescreen</PresentationFormat>
  <Paragraphs>187</Paragraphs>
  <Slides>24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Century Gothic</vt:lpstr>
      <vt:lpstr>Roboto</vt:lpstr>
      <vt:lpstr>Times New Roman</vt:lpstr>
      <vt:lpstr>Wingdings</vt:lpstr>
      <vt:lpstr>Wingdings 2</vt:lpstr>
      <vt:lpstr>Wingdings 3</vt:lpstr>
      <vt:lpstr>Wisp</vt:lpstr>
      <vt:lpstr>1_Wisp</vt:lpstr>
      <vt:lpstr>Natural resources  Module 2.4</vt:lpstr>
      <vt:lpstr>Bt- Brinjal</vt:lpstr>
      <vt:lpstr>PowerPoint Presentation</vt:lpstr>
      <vt:lpstr>Controversies</vt:lpstr>
      <vt:lpstr>Mining </vt:lpstr>
      <vt:lpstr>Mining &amp; Concerns    </vt:lpstr>
      <vt:lpstr>PowerPoint Presentation</vt:lpstr>
      <vt:lpstr>PowerPoint Presentation</vt:lpstr>
      <vt:lpstr>Environmental Impact of mining</vt:lpstr>
      <vt:lpstr>PowerPoint Presentation</vt:lpstr>
      <vt:lpstr>PowerPoint Presentation</vt:lpstr>
      <vt:lpstr>Bougainville copper mine -  PANGUNA</vt:lpstr>
      <vt:lpstr>Bougainville copper mine – PANGUNA </vt:lpstr>
      <vt:lpstr>PowerPoint Presentation</vt:lpstr>
      <vt:lpstr>Environmental squabble forces Vedanta to  look for new mines </vt:lpstr>
      <vt:lpstr>PowerPoint Presentation</vt:lpstr>
      <vt:lpstr>PowerPoint Presentation</vt:lpstr>
      <vt:lpstr>PowerPoint Presentation</vt:lpstr>
      <vt:lpstr>POSCO mines in Orrisa</vt:lpstr>
      <vt:lpstr>PowerPoint Presentation</vt:lpstr>
      <vt:lpstr>PowerPoint Presentation</vt:lpstr>
      <vt:lpstr>The largest underwater sinkhole is The Great Blue Hole,   popular diving site, at Lighthouse Reef, Belize, in the Caribbean.   300 metres (984 ft) across and 125 metres (410 ft) deep,   formed due to limestone cave's roof collapsed</vt:lpstr>
      <vt:lpstr>Butchart Gardens</vt:lpstr>
      <vt:lpstr>at the Fossil Trace Golf Club - Colorado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resources 2.4</dc:title>
  <dc:creator>dell</dc:creator>
  <cp:lastModifiedBy>dell</cp:lastModifiedBy>
  <cp:revision>7</cp:revision>
  <dcterms:created xsi:type="dcterms:W3CDTF">2020-09-05T18:27:36Z</dcterms:created>
  <dcterms:modified xsi:type="dcterms:W3CDTF">2020-09-05T19:09:03Z</dcterms:modified>
</cp:coreProperties>
</file>