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6" r:id="rId4"/>
    <p:sldId id="259" r:id="rId5"/>
    <p:sldId id="260" r:id="rId6"/>
    <p:sldId id="261" r:id="rId7"/>
    <p:sldId id="262" r:id="rId8"/>
    <p:sldId id="264" r:id="rId9"/>
    <p:sldId id="267" r:id="rId10"/>
    <p:sldId id="269"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036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722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569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740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100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658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451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58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269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0153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125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873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981200"/>
          </a:xfrm>
        </p:spPr>
        <p:txBody>
          <a:bodyPr>
            <a:normAutofit fontScale="90000"/>
          </a:bodyPr>
          <a:lstStyle/>
          <a:p>
            <a:r>
              <a:rPr lang="en-IN" b="1" dirty="0"/>
              <a:t>Subject </a:t>
            </a:r>
            <a:r>
              <a:rPr lang="en-IN" b="1" dirty="0" smtClean="0"/>
              <a:t>Name- </a:t>
            </a:r>
            <a:r>
              <a:rPr lang="en-IN" b="1" dirty="0"/>
              <a:t>Environmental </a:t>
            </a:r>
            <a:r>
              <a:rPr lang="en-IN" b="1" dirty="0" smtClean="0"/>
              <a:t>Studies (</a:t>
            </a:r>
            <a:r>
              <a:rPr lang="en-IN" b="1" dirty="0" smtClean="0"/>
              <a:t>19B13BT211-ODD Semester, </a:t>
            </a:r>
            <a:r>
              <a:rPr lang="en-IN" b="1" dirty="0"/>
              <a:t>C</a:t>
            </a:r>
            <a:r>
              <a:rPr lang="en-IN" b="1" dirty="0" smtClean="0"/>
              <a:t>ourse Introduction)</a:t>
            </a:r>
            <a:endParaRPr lang="en-US" dirty="0"/>
          </a:p>
        </p:txBody>
      </p:sp>
      <p:sp>
        <p:nvSpPr>
          <p:cNvPr id="3" name="Subtitle 2"/>
          <p:cNvSpPr>
            <a:spLocks noGrp="1"/>
          </p:cNvSpPr>
          <p:nvPr>
            <p:ph type="subTitle" idx="1"/>
          </p:nvPr>
        </p:nvSpPr>
        <p:spPr>
          <a:xfrm>
            <a:off x="1371600" y="2819400"/>
            <a:ext cx="6400800" cy="2819400"/>
          </a:xfrm>
        </p:spPr>
        <p:txBody>
          <a:bodyPr/>
          <a:lstStyle/>
          <a:p>
            <a:endParaRPr lang="en-US" dirty="0"/>
          </a:p>
        </p:txBody>
      </p:sp>
      <p:pic>
        <p:nvPicPr>
          <p:cNvPr id="2052" name="Picture 4" descr="C:\Users\sony\Desktop\han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06700"/>
            <a:ext cx="8382000" cy="359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1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4400" y="381000"/>
            <a:ext cx="7772400" cy="609600"/>
          </a:xfrm>
        </p:spPr>
        <p:txBody>
          <a:bodyPr>
            <a:normAutofit/>
          </a:bodyPr>
          <a:lstStyle/>
          <a:p>
            <a:pPr eaLnBrk="1" hangingPunct="1"/>
            <a:r>
              <a:rPr lang="en-US" sz="3200" smtClean="0"/>
              <a:t>Course objective</a:t>
            </a:r>
          </a:p>
        </p:txBody>
      </p:sp>
      <p:sp>
        <p:nvSpPr>
          <p:cNvPr id="40963" name="Rectangle 3"/>
          <p:cNvSpPr>
            <a:spLocks noGrp="1" noChangeArrowheads="1"/>
          </p:cNvSpPr>
          <p:nvPr>
            <p:ph idx="1"/>
          </p:nvPr>
        </p:nvSpPr>
        <p:spPr>
          <a:xfrm>
            <a:off x="1066800" y="1066800"/>
            <a:ext cx="8077200" cy="2209800"/>
          </a:xfrm>
        </p:spPr>
        <p:txBody>
          <a:bodyPr/>
          <a:lstStyle/>
          <a:p>
            <a:pPr algn="ctr" eaLnBrk="1" hangingPunct="1">
              <a:buFontTx/>
              <a:buNone/>
            </a:pPr>
            <a:r>
              <a:rPr lang="en-US" smtClean="0">
                <a:solidFill>
                  <a:srgbClr val="993300"/>
                </a:solidFill>
              </a:rPr>
              <a:t>Awaken Eco - ‘logical’ sense and trigger pro environmental approach in action, incorporating simple solutions in day to day developments</a:t>
            </a:r>
          </a:p>
        </p:txBody>
      </p:sp>
      <p:pic>
        <p:nvPicPr>
          <p:cNvPr id="40964" name="Picture 5" descr="3. At present, the establishment of a resource-recirculating society is underway and being carried out in phases."/>
          <p:cNvPicPr>
            <a:picLocks noChangeAspect="1" noChangeArrowheads="1"/>
          </p:cNvPicPr>
          <p:nvPr/>
        </p:nvPicPr>
        <p:blipFill>
          <a:blip r:embed="rId2"/>
          <a:srcRect/>
          <a:stretch>
            <a:fillRect/>
          </a:stretch>
        </p:blipFill>
        <p:spPr bwMode="auto">
          <a:xfrm>
            <a:off x="914400" y="3048000"/>
            <a:ext cx="7239000" cy="3810000"/>
          </a:xfrm>
          <a:prstGeom prst="rect">
            <a:avLst/>
          </a:prstGeom>
          <a:noFill/>
          <a:ln w="9525">
            <a:noFill/>
            <a:miter lim="800000"/>
            <a:headEnd/>
            <a:tailEnd/>
          </a:ln>
        </p:spPr>
      </p:pic>
    </p:spTree>
    <p:extLst>
      <p:ext uri="{BB962C8B-B14F-4D97-AF65-F5344CB8AC3E}">
        <p14:creationId xmlns:p14="http://schemas.microsoft.com/office/powerpoint/2010/main" val="2557706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smtClean="0"/>
              <a:t>The ideal scenario</a:t>
            </a:r>
          </a:p>
        </p:txBody>
      </p:sp>
      <p:pic>
        <p:nvPicPr>
          <p:cNvPr id="41987" name="Picture 5" descr="4. Our aim is to build a society whose environmental impact is within the abilities of the natural environment to restore itself."/>
          <p:cNvPicPr>
            <a:picLocks noChangeAspect="1" noChangeArrowheads="1"/>
          </p:cNvPicPr>
          <p:nvPr/>
        </p:nvPicPr>
        <p:blipFill>
          <a:blip r:embed="rId2"/>
          <a:srcRect/>
          <a:stretch>
            <a:fillRect/>
          </a:stretch>
        </p:blipFill>
        <p:spPr bwMode="auto">
          <a:xfrm>
            <a:off x="838200" y="1371600"/>
            <a:ext cx="7924800" cy="4924425"/>
          </a:xfrm>
          <a:prstGeom prst="rect">
            <a:avLst/>
          </a:prstGeom>
          <a:noFill/>
          <a:ln w="9525">
            <a:noFill/>
            <a:miter lim="800000"/>
            <a:headEnd/>
            <a:tailEnd/>
          </a:ln>
        </p:spPr>
      </p:pic>
    </p:spTree>
    <p:extLst>
      <p:ext uri="{BB962C8B-B14F-4D97-AF65-F5344CB8AC3E}">
        <p14:creationId xmlns:p14="http://schemas.microsoft.com/office/powerpoint/2010/main" val="2993705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09281771"/>
              </p:ext>
            </p:extLst>
          </p:nvPr>
        </p:nvGraphicFramePr>
        <p:xfrm>
          <a:off x="114300" y="914400"/>
          <a:ext cx="8915400" cy="5716613"/>
        </p:xfrm>
        <a:graphic>
          <a:graphicData uri="http://schemas.openxmlformats.org/drawingml/2006/table">
            <a:tbl>
              <a:tblPr firstRow="1" bandRow="1">
                <a:tableStyleId>{5940675A-B579-460E-94D1-54222C63F5DA}</a:tableStyleId>
              </a:tblPr>
              <a:tblGrid>
                <a:gridCol w="1181100"/>
                <a:gridCol w="5372099"/>
                <a:gridCol w="2362201"/>
              </a:tblGrid>
              <a:tr h="679052">
                <a:tc>
                  <a:txBody>
                    <a:bodyPr/>
                    <a:lstStyle/>
                    <a:p>
                      <a:endParaRPr lang="en-US" dirty="0"/>
                    </a:p>
                  </a:txBody>
                  <a:tcPr/>
                </a:tc>
                <a:tc>
                  <a:txBody>
                    <a:bodyPr/>
                    <a:lstStyle/>
                    <a:p>
                      <a:pPr algn="ctr"/>
                      <a:r>
                        <a:rPr lang="en-IN" sz="1800" b="1" kern="1200" dirty="0" smtClean="0">
                          <a:solidFill>
                            <a:schemeClr val="tx1"/>
                          </a:solidFill>
                          <a:effectLst/>
                          <a:latin typeface="+mn-lt"/>
                          <a:ea typeface="+mn-ea"/>
                          <a:cs typeface="+mn-cs"/>
                        </a:rPr>
                        <a:t>COURSE OUTCOMES</a:t>
                      </a:r>
                      <a:endParaRPr lang="en-US" dirty="0"/>
                    </a:p>
                  </a:txBody>
                  <a:tcPr/>
                </a:tc>
                <a:tc>
                  <a:txBody>
                    <a:bodyPr/>
                    <a:lstStyle/>
                    <a:p>
                      <a:pPr algn="ctr"/>
                      <a:r>
                        <a:rPr lang="en-IN" sz="1800" b="1" kern="1200" dirty="0" smtClean="0">
                          <a:solidFill>
                            <a:schemeClr val="tx1"/>
                          </a:solidFill>
                          <a:effectLst/>
                          <a:latin typeface="+mn-lt"/>
                          <a:ea typeface="+mn-ea"/>
                          <a:cs typeface="+mn-cs"/>
                        </a:rPr>
                        <a:t>COGNITIVE LEVELS</a:t>
                      </a:r>
                      <a:endParaRPr lang="en-US" dirty="0"/>
                    </a:p>
                  </a:txBody>
                  <a:tcPr/>
                </a:tc>
              </a:tr>
              <a:tr h="921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CO205.1</a:t>
                      </a:r>
                      <a:endParaRPr lang="en-US" sz="1800" kern="1200" dirty="0" smtClean="0">
                        <a:solidFill>
                          <a:schemeClr val="tx1"/>
                        </a:solidFill>
                        <a:effectLst/>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solidFill>
                            <a:schemeClr val="tx1"/>
                          </a:solidFill>
                          <a:effectLst/>
                          <a:latin typeface="Times New Roman" pitchFamily="18" charset="0"/>
                          <a:ea typeface="+mn-ea"/>
                          <a:cs typeface="Times New Roman" pitchFamily="18" charset="0"/>
                        </a:rPr>
                        <a:t>Explain diversity of environment, ecosystem resources and conservation .</a:t>
                      </a:r>
                      <a:endParaRPr lang="en-US" sz="2000" kern="1200" dirty="0" smtClean="0">
                        <a:solidFill>
                          <a:schemeClr val="tx1"/>
                        </a:solidFill>
                        <a:effectLst/>
                        <a:latin typeface="Times New Roman" pitchFamily="18" charset="0"/>
                        <a:ea typeface="+mn-ea"/>
                        <a:cs typeface="Times New Roman" pitchFamily="18" charset="0"/>
                      </a:endParaRPr>
                    </a:p>
                    <a:p>
                      <a:endParaRPr lang="en-US" sz="2000" dirty="0">
                        <a:latin typeface="Times New Roman" pitchFamily="18" charset="0"/>
                        <a:cs typeface="Times New Roman" pitchFamily="18" charset="0"/>
                      </a:endParaRPr>
                    </a:p>
                  </a:txBody>
                  <a:tcPr/>
                </a:tc>
                <a:tc>
                  <a:txBody>
                    <a:bodyPr/>
                    <a:lstStyle/>
                    <a:p>
                      <a:r>
                        <a:rPr lang="en-IN" sz="2000" kern="1200" dirty="0" smtClean="0">
                          <a:solidFill>
                            <a:schemeClr val="tx1"/>
                          </a:solidFill>
                          <a:effectLst/>
                          <a:latin typeface="Times New Roman" pitchFamily="18" charset="0"/>
                          <a:ea typeface="+mn-ea"/>
                          <a:cs typeface="Times New Roman" pitchFamily="18" charset="0"/>
                        </a:rPr>
                        <a:t>Understand Level</a:t>
                      </a:r>
                      <a:endParaRPr lang="en-US" sz="2000" kern="1200" dirty="0" smtClean="0">
                        <a:solidFill>
                          <a:schemeClr val="tx1"/>
                        </a:solidFill>
                        <a:effectLst/>
                        <a:latin typeface="Times New Roman" pitchFamily="18" charset="0"/>
                        <a:ea typeface="+mn-ea"/>
                        <a:cs typeface="Times New Roman" pitchFamily="18" charset="0"/>
                      </a:endParaRPr>
                    </a:p>
                    <a:p>
                      <a:r>
                        <a:rPr lang="en-IN" sz="2000" kern="1200" dirty="0" smtClean="0">
                          <a:solidFill>
                            <a:schemeClr val="tx1"/>
                          </a:solidFill>
                          <a:effectLst/>
                          <a:latin typeface="Times New Roman" pitchFamily="18" charset="0"/>
                          <a:ea typeface="+mn-ea"/>
                          <a:cs typeface="Times New Roman" pitchFamily="18" charset="0"/>
                        </a:rPr>
                        <a:t> (C2)</a:t>
                      </a:r>
                      <a:endParaRPr lang="en-US" sz="2000" dirty="0">
                        <a:latin typeface="Times New Roman" pitchFamily="18" charset="0"/>
                        <a:cs typeface="Times New Roman" pitchFamily="18" charset="0"/>
                      </a:endParaRPr>
                    </a:p>
                  </a:txBody>
                  <a:tcPr/>
                </a:tc>
              </a:tr>
              <a:tr h="829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CO205.2</a:t>
                      </a:r>
                      <a:endParaRPr lang="en-US" sz="1800" kern="1200" dirty="0" smtClean="0">
                        <a:solidFill>
                          <a:schemeClr val="tx1"/>
                        </a:solidFill>
                        <a:effectLst/>
                        <a:latin typeface="+mn-lt"/>
                        <a:ea typeface="+mn-ea"/>
                        <a:cs typeface="+mn-cs"/>
                      </a:endParaRPr>
                    </a:p>
                    <a:p>
                      <a:endParaRPr lang="en-US" dirty="0"/>
                    </a:p>
                  </a:txBody>
                  <a:tcPr/>
                </a:tc>
                <a:tc>
                  <a:txBody>
                    <a:bodyPr/>
                    <a:lstStyle/>
                    <a:p>
                      <a:pPr marL="0" marR="0" algn="just">
                        <a:lnSpc>
                          <a:spcPct val="115000"/>
                        </a:lnSpc>
                        <a:spcBef>
                          <a:spcPts val="0"/>
                        </a:spcBef>
                        <a:spcAft>
                          <a:spcPts val="0"/>
                        </a:spcAft>
                      </a:pPr>
                      <a:r>
                        <a:rPr lang="en-IN" sz="2000" dirty="0">
                          <a:solidFill>
                            <a:srgbClr val="000000"/>
                          </a:solidFill>
                          <a:effectLst/>
                          <a:latin typeface="Times New Roman" pitchFamily="18" charset="0"/>
                          <a:ea typeface="Calibri"/>
                          <a:cs typeface="Times New Roman" pitchFamily="18" charset="0"/>
                        </a:rPr>
                        <a:t>Identify   various  pollution related hazard  and their  safe management</a:t>
                      </a:r>
                      <a:endParaRPr lang="en-US" sz="2000" dirty="0">
                        <a:effectLst/>
                        <a:latin typeface="Times New Roman" pitchFamily="18" charset="0"/>
                        <a:ea typeface="Calibri"/>
                        <a:cs typeface="Times New Roman" pitchFamily="18" charset="0"/>
                      </a:endParaRPr>
                    </a:p>
                    <a:p>
                      <a:pPr marL="0" marR="0" algn="just">
                        <a:lnSpc>
                          <a:spcPct val="115000"/>
                        </a:lnSpc>
                        <a:spcBef>
                          <a:spcPts val="0"/>
                        </a:spcBef>
                        <a:spcAft>
                          <a:spcPts val="0"/>
                        </a:spcAft>
                      </a:pPr>
                      <a:r>
                        <a:rPr lang="en-IN" sz="2000" dirty="0">
                          <a:effectLst/>
                          <a:latin typeface="Times New Roman" pitchFamily="18" charset="0"/>
                          <a:ea typeface="Calibri"/>
                          <a:cs typeface="Times New Roman" pitchFamily="18" charset="0"/>
                        </a:rPr>
                        <a:t> </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IN" sz="2000" dirty="0">
                          <a:effectLst/>
                          <a:latin typeface="Times New Roman" pitchFamily="18" charset="0"/>
                          <a:ea typeface="Calibri"/>
                          <a:cs typeface="Times New Roman" pitchFamily="18" charset="0"/>
                        </a:rPr>
                        <a:t>Apply Level(C3)</a:t>
                      </a:r>
                      <a:endParaRPr lang="en-US" sz="2000" dirty="0">
                        <a:effectLst/>
                        <a:latin typeface="Times New Roman" pitchFamily="18" charset="0"/>
                        <a:ea typeface="Calibri"/>
                        <a:cs typeface="Times New Roman" pitchFamily="18" charset="0"/>
                      </a:endParaRPr>
                    </a:p>
                    <a:p>
                      <a:pPr marL="0" marR="0">
                        <a:lnSpc>
                          <a:spcPct val="115000"/>
                        </a:lnSpc>
                        <a:spcBef>
                          <a:spcPts val="0"/>
                        </a:spcBef>
                        <a:spcAft>
                          <a:spcPts val="0"/>
                        </a:spcAft>
                      </a:pPr>
                      <a:r>
                        <a:rPr lang="en-IN" sz="2000" dirty="0">
                          <a:effectLst/>
                          <a:latin typeface="Times New Roman" pitchFamily="18" charset="0"/>
                          <a:ea typeface="Calibri"/>
                          <a:cs typeface="Times New Roman" pitchFamily="18" charset="0"/>
                        </a:rPr>
                        <a:t> </a:t>
                      </a:r>
                      <a:endParaRPr lang="en-US" sz="2000" dirty="0">
                        <a:effectLst/>
                        <a:latin typeface="Times New Roman" pitchFamily="18" charset="0"/>
                        <a:ea typeface="Calibri"/>
                        <a:cs typeface="Times New Roman" pitchFamily="18" charset="0"/>
                      </a:endParaRPr>
                    </a:p>
                  </a:txBody>
                  <a:tcPr marL="68580" marR="68580" marT="0" marB="0"/>
                </a:tc>
              </a:tr>
              <a:tr h="796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CO205.3</a:t>
                      </a:r>
                      <a:endParaRPr lang="en-US" sz="1800" kern="1200" dirty="0" smtClean="0">
                        <a:solidFill>
                          <a:schemeClr val="tx1"/>
                        </a:solidFill>
                        <a:effectLst/>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Apply modern techniques for  sustainable Urban planning and Disaster management</a:t>
                      </a:r>
                      <a:endParaRPr lang="en-US" sz="1800" kern="1200" dirty="0" smtClean="0">
                        <a:solidFill>
                          <a:schemeClr val="tx1"/>
                        </a:solidFill>
                        <a:effectLst/>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Apply Level(C3)</a:t>
                      </a:r>
                      <a:endParaRPr lang="en-US" sz="1800" kern="1200" dirty="0" smtClean="0">
                        <a:solidFill>
                          <a:schemeClr val="tx1"/>
                        </a:solidFill>
                        <a:effectLst/>
                        <a:latin typeface="+mn-lt"/>
                        <a:ea typeface="+mn-ea"/>
                        <a:cs typeface="+mn-cs"/>
                      </a:endParaRPr>
                    </a:p>
                    <a:p>
                      <a:endParaRPr lang="en-US" dirty="0"/>
                    </a:p>
                  </a:txBody>
                  <a:tcPr/>
                </a:tc>
              </a:tr>
              <a:tr h="720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CO205.4</a:t>
                      </a:r>
                      <a:endParaRPr lang="en-US" sz="1800" kern="1200" dirty="0" smtClean="0">
                        <a:solidFill>
                          <a:schemeClr val="tx1"/>
                        </a:solidFill>
                        <a:effectLst/>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Recall  Government regulations,  Environmental Policies, Laws &amp; ethics</a:t>
                      </a:r>
                      <a:endParaRPr lang="en-US" sz="1800" kern="1200" dirty="0" smtClean="0">
                        <a:solidFill>
                          <a:schemeClr val="tx1"/>
                        </a:solidFill>
                        <a:effectLst/>
                        <a:latin typeface="+mn-lt"/>
                        <a:ea typeface="+mn-ea"/>
                        <a:cs typeface="+mn-cs"/>
                      </a:endParaRPr>
                    </a:p>
                    <a:p>
                      <a:endParaRPr lang="en-US" dirty="0"/>
                    </a:p>
                  </a:txBody>
                  <a:tcPr/>
                </a:tc>
                <a:tc>
                  <a:txBody>
                    <a:bodyPr/>
                    <a:lstStyle/>
                    <a:p>
                      <a:r>
                        <a:rPr lang="en-IN" sz="1800" kern="1200" dirty="0" smtClean="0">
                          <a:solidFill>
                            <a:schemeClr val="tx1"/>
                          </a:solidFill>
                          <a:effectLst/>
                          <a:latin typeface="+mn-lt"/>
                          <a:ea typeface="+mn-ea"/>
                          <a:cs typeface="+mn-cs"/>
                        </a:rPr>
                        <a:t>Understand Level</a:t>
                      </a:r>
                      <a:endParaRPr lang="en-US" sz="1800" kern="1200" dirty="0" smtClean="0">
                        <a:solidFill>
                          <a:schemeClr val="tx1"/>
                        </a:solidFill>
                        <a:effectLst/>
                        <a:latin typeface="+mn-lt"/>
                        <a:ea typeface="+mn-ea"/>
                        <a:cs typeface="+mn-cs"/>
                      </a:endParaRPr>
                    </a:p>
                    <a:p>
                      <a:r>
                        <a:rPr lang="en-IN" sz="1800" kern="1200" dirty="0" smtClean="0">
                          <a:solidFill>
                            <a:schemeClr val="tx1"/>
                          </a:solidFill>
                          <a:effectLst/>
                          <a:latin typeface="+mn-lt"/>
                          <a:ea typeface="+mn-ea"/>
                          <a:cs typeface="+mn-cs"/>
                        </a:rPr>
                        <a:t> (C2)</a:t>
                      </a:r>
                      <a:endParaRPr lang="en-US" dirty="0"/>
                    </a:p>
                  </a:txBody>
                  <a:tcPr/>
                </a:tc>
              </a:tr>
              <a:tr h="11513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CO205.5</a:t>
                      </a:r>
                      <a:endParaRPr lang="en-US" sz="1800" kern="1200" dirty="0" smtClean="0">
                        <a:solidFill>
                          <a:schemeClr val="tx1"/>
                        </a:solidFill>
                        <a:effectLst/>
                        <a:latin typeface="+mn-lt"/>
                        <a:ea typeface="+mn-ea"/>
                        <a:cs typeface="+mn-cs"/>
                      </a:endParaRPr>
                    </a:p>
                    <a:p>
                      <a:endParaRPr lang="en-US" dirty="0"/>
                    </a:p>
                  </a:txBody>
                  <a:tcPr/>
                </a:tc>
                <a:tc>
                  <a:txBody>
                    <a:bodyPr/>
                    <a:lstStyle/>
                    <a:p>
                      <a:r>
                        <a:rPr lang="en-IN" sz="1800" kern="1200" dirty="0" smtClean="0">
                          <a:solidFill>
                            <a:schemeClr val="tx1"/>
                          </a:solidFill>
                          <a:effectLst/>
                          <a:latin typeface="+mn-lt"/>
                          <a:ea typeface="+mn-ea"/>
                          <a:cs typeface="+mn-cs"/>
                        </a:rPr>
                        <a:t>Survey ground situation on specific environmental aspects, examine risks involved, make a field report and present the findings </a:t>
                      </a:r>
                      <a:endParaRPr lang="en-US" dirty="0"/>
                    </a:p>
                  </a:txBody>
                  <a:tcPr/>
                </a:tc>
                <a:tc>
                  <a:txBody>
                    <a:bodyPr/>
                    <a:lstStyle/>
                    <a:p>
                      <a:r>
                        <a:rPr lang="en-IN" sz="1800" kern="1200" dirty="0" err="1" smtClean="0">
                          <a:solidFill>
                            <a:schemeClr val="tx1"/>
                          </a:solidFill>
                          <a:effectLst/>
                          <a:latin typeface="+mn-lt"/>
                          <a:ea typeface="+mn-ea"/>
                          <a:cs typeface="+mn-cs"/>
                        </a:rPr>
                        <a:t>Analyzing</a:t>
                      </a:r>
                      <a:r>
                        <a:rPr lang="en-IN" sz="1800" kern="1200" dirty="0" smtClean="0">
                          <a:solidFill>
                            <a:schemeClr val="tx1"/>
                          </a:solidFill>
                          <a:effectLst/>
                          <a:latin typeface="+mn-lt"/>
                          <a:ea typeface="+mn-ea"/>
                          <a:cs typeface="+mn-cs"/>
                        </a:rPr>
                        <a:t> Level(C4)</a:t>
                      </a:r>
                      <a:endParaRPr lang="en-US" dirty="0"/>
                    </a:p>
                  </a:txBody>
                  <a:tcPr/>
                </a:tc>
              </a:tr>
            </a:tbl>
          </a:graphicData>
        </a:graphic>
      </p:graphicFrame>
      <p:sp>
        <p:nvSpPr>
          <p:cNvPr id="6" name="TextBox 5"/>
          <p:cNvSpPr txBox="1"/>
          <p:nvPr/>
        </p:nvSpPr>
        <p:spPr>
          <a:xfrm>
            <a:off x="685800" y="304800"/>
            <a:ext cx="7772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At the end of this course students are able to learn about</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598247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PO,PSO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5282671"/>
              </p:ext>
            </p:extLst>
          </p:nvPr>
        </p:nvGraphicFramePr>
        <p:xfrm>
          <a:off x="457200" y="1524000"/>
          <a:ext cx="8229602" cy="4098260"/>
        </p:xfrm>
        <a:graphic>
          <a:graphicData uri="http://schemas.openxmlformats.org/drawingml/2006/table">
            <a:tbl>
              <a:tblPr firstRow="1" firstCol="1" bandRow="1">
                <a:tableStyleId>{5940675A-B579-460E-94D1-54222C63F5DA}</a:tableStyleId>
              </a:tblPr>
              <a:tblGrid>
                <a:gridCol w="676473"/>
                <a:gridCol w="483900"/>
                <a:gridCol w="483900"/>
                <a:gridCol w="475671"/>
                <a:gridCol w="475671"/>
                <a:gridCol w="475671"/>
                <a:gridCol w="475671"/>
                <a:gridCol w="475671"/>
                <a:gridCol w="475671"/>
                <a:gridCol w="474025"/>
                <a:gridCol w="543154"/>
                <a:gridCol w="543154"/>
                <a:gridCol w="543154"/>
                <a:gridCol w="544800"/>
                <a:gridCol w="544800"/>
                <a:gridCol w="538216"/>
              </a:tblGrid>
              <a:tr h="622520">
                <a:tc>
                  <a:txBody>
                    <a:bodyPr/>
                    <a:lstStyle/>
                    <a:p>
                      <a:pPr marL="0" marR="0" algn="ctr">
                        <a:lnSpc>
                          <a:spcPct val="115000"/>
                        </a:lnSpc>
                        <a:spcBef>
                          <a:spcPts val="300"/>
                        </a:spcBef>
                        <a:spcAft>
                          <a:spcPts val="0"/>
                        </a:spcAft>
                      </a:pPr>
                      <a:r>
                        <a:rPr lang="en-US" sz="1200">
                          <a:effectLst/>
                        </a:rPr>
                        <a:t>COs</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3</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4</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5</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6</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7</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8</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9</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10</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11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PO 12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PSO1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US" sz="1200">
                          <a:effectLst/>
                        </a:rPr>
                        <a:t>PSO2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300"/>
                        </a:spcBef>
                        <a:spcAft>
                          <a:spcPts val="0"/>
                        </a:spcAft>
                      </a:pPr>
                      <a:r>
                        <a:rPr lang="en-IN" sz="1200">
                          <a:effectLst/>
                        </a:rPr>
                        <a:t>PSO3</a:t>
                      </a:r>
                      <a:endParaRPr lang="en-US" sz="1100">
                        <a:effectLst/>
                        <a:latin typeface="Calibri"/>
                        <a:ea typeface="Times New Roman"/>
                        <a:cs typeface="Times New Roman"/>
                      </a:endParaRPr>
                    </a:p>
                  </a:txBody>
                  <a:tcPr marL="68580" marR="68580" marT="0" marB="0"/>
                </a:tc>
              </a:tr>
              <a:tr h="570644">
                <a:tc>
                  <a:txBody>
                    <a:bodyPr/>
                    <a:lstStyle/>
                    <a:p>
                      <a:pPr marL="0" marR="0">
                        <a:lnSpc>
                          <a:spcPct val="115000"/>
                        </a:lnSpc>
                        <a:spcBef>
                          <a:spcPts val="0"/>
                        </a:spcBef>
                        <a:spcAft>
                          <a:spcPts val="0"/>
                        </a:spcAft>
                      </a:pPr>
                      <a:r>
                        <a:rPr lang="en-US" sz="1100">
                          <a:effectLst/>
                        </a:rPr>
                        <a:t>CO205.1</a:t>
                      </a:r>
                      <a:endParaRPr lang="en-US" sz="11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r>
              <a:tr h="570644">
                <a:tc>
                  <a:txBody>
                    <a:bodyPr/>
                    <a:lstStyle/>
                    <a:p>
                      <a:pPr marL="0" marR="0">
                        <a:lnSpc>
                          <a:spcPct val="115000"/>
                        </a:lnSpc>
                        <a:spcBef>
                          <a:spcPts val="0"/>
                        </a:spcBef>
                        <a:spcAft>
                          <a:spcPts val="0"/>
                        </a:spcAft>
                      </a:pPr>
                      <a:r>
                        <a:rPr lang="en-US" sz="1100">
                          <a:effectLst/>
                        </a:rPr>
                        <a:t>CO205.2</a:t>
                      </a:r>
                      <a:endParaRPr lang="en-US" sz="11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r>
              <a:tr h="570644">
                <a:tc>
                  <a:txBody>
                    <a:bodyPr/>
                    <a:lstStyle/>
                    <a:p>
                      <a:pPr marL="0" marR="0">
                        <a:lnSpc>
                          <a:spcPct val="115000"/>
                        </a:lnSpc>
                        <a:spcBef>
                          <a:spcPts val="0"/>
                        </a:spcBef>
                        <a:spcAft>
                          <a:spcPts val="0"/>
                        </a:spcAft>
                      </a:pPr>
                      <a:r>
                        <a:rPr lang="en-US" sz="1100">
                          <a:effectLst/>
                        </a:rPr>
                        <a:t>CO205.3</a:t>
                      </a:r>
                      <a:endParaRPr lang="en-US" sz="11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3</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3</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r>
              <a:tr h="570644">
                <a:tc>
                  <a:txBody>
                    <a:bodyPr/>
                    <a:lstStyle/>
                    <a:p>
                      <a:pPr marL="0" marR="0">
                        <a:lnSpc>
                          <a:spcPct val="115000"/>
                        </a:lnSpc>
                        <a:spcBef>
                          <a:spcPts val="0"/>
                        </a:spcBef>
                        <a:spcAft>
                          <a:spcPts val="0"/>
                        </a:spcAft>
                      </a:pPr>
                      <a:r>
                        <a:rPr lang="en-US" sz="1100">
                          <a:effectLst/>
                        </a:rPr>
                        <a:t>CO205.4</a:t>
                      </a:r>
                      <a:endParaRPr lang="en-US" sz="1100">
                        <a:effectLst/>
                        <a:latin typeface="Calibri"/>
                        <a:ea typeface="Times New Roman"/>
                        <a:cs typeface="Times New Roman"/>
                      </a:endParaRPr>
                    </a:p>
                  </a:txBody>
                  <a:tcPr marL="68580" marR="68580" marT="0" marB="0"/>
                </a:tc>
                <a:tc>
                  <a:txBody>
                    <a:bodyPr/>
                    <a:lstStyle/>
                    <a:p>
                      <a:endParaRPr lang="en-US" sz="1000">
                        <a:effectLst/>
                        <a:latin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r>
              <a:tr h="570644">
                <a:tc>
                  <a:txBody>
                    <a:bodyPr/>
                    <a:lstStyle/>
                    <a:p>
                      <a:pPr marL="0" marR="0">
                        <a:lnSpc>
                          <a:spcPct val="115000"/>
                        </a:lnSpc>
                        <a:spcBef>
                          <a:spcPts val="0"/>
                        </a:spcBef>
                        <a:spcAft>
                          <a:spcPts val="0"/>
                        </a:spcAft>
                      </a:pPr>
                      <a:r>
                        <a:rPr lang="en-US" sz="1100">
                          <a:effectLst/>
                        </a:rPr>
                        <a:t>CO205.5</a:t>
                      </a:r>
                      <a:endParaRPr lang="en-US" sz="11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r>
              <a:tr h="622520">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Calibri"/>
                        <a:ea typeface="Times New Roman"/>
                        <a:cs typeface="Times New Roman"/>
                      </a:endParaRPr>
                    </a:p>
                  </a:txBody>
                  <a:tcPr marL="68580" marR="68580" marT="0" marB="0" anchor="ctr"/>
                </a:tc>
                <a:tc>
                  <a:txBody>
                    <a:bodyPr/>
                    <a:lstStyle/>
                    <a:p>
                      <a:endParaRPr lang="en-US" sz="1000">
                        <a:effectLst/>
                        <a:latin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100" dirty="0">
                        <a:effectLst/>
                        <a:latin typeface="Calibri"/>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160863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Detail Syllabus of Environment Studies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21039726"/>
              </p:ext>
            </p:extLst>
          </p:nvPr>
        </p:nvGraphicFramePr>
        <p:xfrm>
          <a:off x="228600" y="838200"/>
          <a:ext cx="8763000" cy="5935559"/>
        </p:xfrm>
        <a:graphic>
          <a:graphicData uri="http://schemas.openxmlformats.org/drawingml/2006/table">
            <a:tbl>
              <a:tblPr firstRow="1" bandRow="1">
                <a:tableStyleId>{5940675A-B579-460E-94D1-54222C63F5DA}</a:tableStyleId>
              </a:tblPr>
              <a:tblGrid>
                <a:gridCol w="1066800"/>
                <a:gridCol w="3657600"/>
                <a:gridCol w="4038600"/>
              </a:tblGrid>
              <a:tr h="740535">
                <a:tc>
                  <a:txBody>
                    <a:bodyPr/>
                    <a:lstStyle/>
                    <a:p>
                      <a:r>
                        <a:rPr lang="en-IN" sz="2000" b="1" kern="1200" dirty="0" smtClean="0">
                          <a:solidFill>
                            <a:schemeClr val="tx1"/>
                          </a:solidFill>
                          <a:effectLst/>
                          <a:latin typeface="Times New Roman" pitchFamily="18" charset="0"/>
                          <a:ea typeface="+mn-ea"/>
                          <a:cs typeface="Times New Roman" pitchFamily="18" charset="0"/>
                        </a:rPr>
                        <a:t>Module No.</a:t>
                      </a:r>
                      <a:endParaRPr lang="en-US" sz="2000" dirty="0">
                        <a:latin typeface="Times New Roman" pitchFamily="18" charset="0"/>
                        <a:cs typeface="Times New Roman" pitchFamily="18" charset="0"/>
                      </a:endParaRPr>
                    </a:p>
                  </a:txBody>
                  <a:tcPr/>
                </a:tc>
                <a:tc>
                  <a:txBody>
                    <a:bodyPr/>
                    <a:lstStyle/>
                    <a:p>
                      <a:r>
                        <a:rPr lang="en-IN" sz="2000" b="1" kern="1200" dirty="0" smtClean="0">
                          <a:solidFill>
                            <a:schemeClr val="tx1"/>
                          </a:solidFill>
                          <a:effectLst/>
                          <a:latin typeface="Times New Roman" pitchFamily="18" charset="0"/>
                          <a:ea typeface="+mn-ea"/>
                          <a:cs typeface="Times New Roman" pitchFamily="18" charset="0"/>
                        </a:rPr>
                        <a:t>Subtitle of the Module</a:t>
                      </a:r>
                      <a:endParaRPr lang="en-US" sz="2000" dirty="0">
                        <a:latin typeface="Times New Roman" pitchFamily="18" charset="0"/>
                        <a:cs typeface="Times New Roman" pitchFamily="18" charset="0"/>
                      </a:endParaRPr>
                    </a:p>
                  </a:txBody>
                  <a:tcPr/>
                </a:tc>
                <a:tc>
                  <a:txBody>
                    <a:bodyPr/>
                    <a:lstStyle/>
                    <a:p>
                      <a:endParaRPr lang="en-US" sz="2000">
                        <a:latin typeface="Times New Roman" pitchFamily="18" charset="0"/>
                        <a:cs typeface="Times New Roman" pitchFamily="18" charset="0"/>
                      </a:endParaRPr>
                    </a:p>
                  </a:txBody>
                  <a:tcPr/>
                </a:tc>
              </a:tr>
              <a:tr h="2460839">
                <a:tc>
                  <a:txBody>
                    <a:bodyPr/>
                    <a:lstStyle/>
                    <a:p>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r>
                        <a:rPr lang="en-IN" sz="2000" kern="1200" dirty="0" smtClean="0">
                          <a:solidFill>
                            <a:schemeClr val="tx1"/>
                          </a:solidFill>
                          <a:effectLst/>
                          <a:latin typeface="Times New Roman" pitchFamily="18" charset="0"/>
                          <a:ea typeface="+mn-ea"/>
                          <a:cs typeface="Times New Roman" pitchFamily="18" charset="0"/>
                        </a:rPr>
                        <a:t>The Multidisciplinary nature of environment, Biodiversity</a:t>
                      </a:r>
                      <a:endParaRPr lang="en-US" sz="2000" dirty="0">
                        <a:latin typeface="Times New Roman" pitchFamily="18" charset="0"/>
                        <a:cs typeface="Times New Roman" pitchFamily="18" charset="0"/>
                      </a:endParaRPr>
                    </a:p>
                  </a:txBody>
                  <a:tcPr/>
                </a:tc>
                <a:tc>
                  <a:txBody>
                    <a:bodyPr/>
                    <a:lstStyle/>
                    <a:p>
                      <a:r>
                        <a:rPr lang="en-IN" sz="2000" kern="1200" dirty="0" smtClean="0">
                          <a:solidFill>
                            <a:schemeClr val="tx1"/>
                          </a:solidFill>
                          <a:effectLst/>
                          <a:latin typeface="Times New Roman" pitchFamily="18" charset="0"/>
                          <a:ea typeface="+mn-ea"/>
                          <a:cs typeface="Times New Roman" pitchFamily="18" charset="0"/>
                        </a:rPr>
                        <a:t>Definition, scope and importance, Need for public awareness, Types of Ecosystems, World Biomes, Ecosystem functioning, Diversity of flora and fauna, species and wild life diversity, Biodiversity hotspots, threats to biodiversity, Case studies.</a:t>
                      </a:r>
                      <a:endParaRPr lang="en-US" sz="2000" dirty="0">
                        <a:latin typeface="Times New Roman" pitchFamily="18" charset="0"/>
                        <a:cs typeface="Times New Roman" pitchFamily="18" charset="0"/>
                      </a:endParaRPr>
                    </a:p>
                  </a:txBody>
                  <a:tcPr/>
                </a:tc>
              </a:tr>
              <a:tr h="1545465">
                <a:tc>
                  <a:txBody>
                    <a:bodyPr/>
                    <a:lstStyle/>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Natural resources, Energy consumption &amp; conservation</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Water, Land, Energy (Renewable, non-renewable, wind, solar, hydro, Biomass), Mineral, Forest, &amp; Food resources, Global Conventions on Energy, Kyoto protocol, Case studies.</a:t>
                      </a:r>
                      <a:endParaRPr lang="en-US" dirty="0">
                        <a:latin typeface="Times New Roman" pitchFamily="18" charset="0"/>
                        <a:cs typeface="Times New Roman" pitchFamily="18" charset="0"/>
                      </a:endParaRPr>
                    </a:p>
                  </a:txBody>
                  <a:tcPr/>
                </a:tc>
              </a:tr>
              <a:tr h="968161">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Pollution, hazardous waste management</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Air, Water &amp; Land, chemical, noise pollution, sources &amp; causes, effects, Electronic waste, nuclear hazards, Case studies.</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329397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03480678"/>
              </p:ext>
            </p:extLst>
          </p:nvPr>
        </p:nvGraphicFramePr>
        <p:xfrm>
          <a:off x="228600" y="228600"/>
          <a:ext cx="8686800" cy="6019800"/>
        </p:xfrm>
        <a:graphic>
          <a:graphicData uri="http://schemas.openxmlformats.org/drawingml/2006/table">
            <a:tbl>
              <a:tblPr firstRow="1" bandRow="1">
                <a:tableStyleId>{5940675A-B579-460E-94D1-54222C63F5DA}</a:tableStyleId>
              </a:tblPr>
              <a:tblGrid>
                <a:gridCol w="914400"/>
                <a:gridCol w="3657600"/>
                <a:gridCol w="4114800"/>
              </a:tblGrid>
              <a:tr h="3180272">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Urban planning, human communities, Disaster management</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Sustainable building, Disaster Management and Contingency Planning, human population, resettlement, rehabilitation environmental movements, environmental ethics, Critical issues concerning Global environment Urbanization, population growth, global warming, climate change, acid rain, ozone depletion </a:t>
                      </a:r>
                      <a:r>
                        <a:rPr lang="en-IN" sz="1800" kern="1200" dirty="0" err="1" smtClean="0">
                          <a:solidFill>
                            <a:schemeClr val="tx1"/>
                          </a:solidFill>
                          <a:effectLst/>
                          <a:latin typeface="Times New Roman" pitchFamily="18" charset="0"/>
                          <a:ea typeface="+mn-ea"/>
                          <a:cs typeface="Times New Roman" pitchFamily="18" charset="0"/>
                        </a:rPr>
                        <a:t>etc</a:t>
                      </a:r>
                      <a:r>
                        <a:rPr lang="en-IN" sz="1800" kern="1200" dirty="0" smtClean="0">
                          <a:solidFill>
                            <a:schemeClr val="tx1"/>
                          </a:solidFill>
                          <a:effectLst/>
                          <a:latin typeface="Times New Roman" pitchFamily="18" charset="0"/>
                          <a:ea typeface="+mn-ea"/>
                          <a:cs typeface="Times New Roman" pitchFamily="18" charset="0"/>
                        </a:rPr>
                        <a:t> Case studies.</a:t>
                      </a:r>
                      <a:endParaRPr lang="en-US" dirty="0">
                        <a:latin typeface="Times New Roman" pitchFamily="18" charset="0"/>
                        <a:cs typeface="Times New Roman" pitchFamily="18" charset="0"/>
                      </a:endParaRPr>
                    </a:p>
                  </a:txBody>
                  <a:tcPr/>
                </a:tc>
              </a:tr>
              <a:tr h="2839528">
                <a:tc>
                  <a:txBody>
                    <a:bodyPr/>
                    <a:lstStyle/>
                    <a:p>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Environmental Policies, Laws, Regulations &amp; ethics</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Regulation of technology and innovation, Policy and laws, Different Acts such as: Environmental Protection Act, Air and Water Acts, Wildlife and Forest Acts), US-EPA, National Environmental Policy; Function of pollution control boards (SPCB and CPCB), their roles and responsibilities, Case studies.</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688641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62165807"/>
              </p:ext>
            </p:extLst>
          </p:nvPr>
        </p:nvGraphicFramePr>
        <p:xfrm>
          <a:off x="152400" y="914400"/>
          <a:ext cx="8458200" cy="2641600"/>
        </p:xfrm>
        <a:graphic>
          <a:graphicData uri="http://schemas.openxmlformats.org/drawingml/2006/table">
            <a:tbl>
              <a:tblPr firstRow="1" bandRow="1">
                <a:tableStyleId>{5940675A-B579-460E-94D1-54222C63F5DA}</a:tableStyleId>
              </a:tblPr>
              <a:tblGrid>
                <a:gridCol w="838200"/>
                <a:gridCol w="1524000"/>
                <a:gridCol w="6096000"/>
              </a:tblGrid>
              <a:tr h="2641600">
                <a:tc>
                  <a:txBody>
                    <a:bodyPr/>
                    <a:lstStyle/>
                    <a:p>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Field Work</a:t>
                      </a:r>
                      <a:endParaRPr lang="en-US"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Explore the current environment related occurrences at national and international level, Study of successful sustainable measures, a know-how of industries in local region and their possible effects, measure of water, air and land quality, Visit to a local polluted site-Urban/Rural /Industrial / Agricultural, Study of simple ecosystems.</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307953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a:bodyPr>
          <a:lstStyle/>
          <a:p>
            <a:r>
              <a:rPr lang="en-IN" b="1" dirty="0"/>
              <a:t>Recommended Reading material: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83662708"/>
              </p:ext>
            </p:extLst>
          </p:nvPr>
        </p:nvGraphicFramePr>
        <p:xfrm>
          <a:off x="457200" y="1397000"/>
          <a:ext cx="8458200" cy="5003800"/>
        </p:xfrm>
        <a:graphic>
          <a:graphicData uri="http://schemas.openxmlformats.org/drawingml/2006/table">
            <a:tbl>
              <a:tblPr firstRow="1" bandRow="1">
                <a:tableStyleId>{5940675A-B579-460E-94D1-54222C63F5DA}</a:tableStyleId>
              </a:tblPr>
              <a:tblGrid>
                <a:gridCol w="1295400"/>
                <a:gridCol w="7162800"/>
              </a:tblGrid>
              <a:tr h="1250950">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IN" sz="1800" kern="1200" dirty="0" err="1" smtClean="0">
                          <a:solidFill>
                            <a:schemeClr val="tx1"/>
                          </a:solidFill>
                          <a:effectLst/>
                          <a:latin typeface="Times New Roman" pitchFamily="18" charset="0"/>
                          <a:ea typeface="+mn-ea"/>
                          <a:cs typeface="Times New Roman" pitchFamily="18" charset="0"/>
                        </a:rPr>
                        <a:t>Chiras</a:t>
                      </a:r>
                      <a:r>
                        <a:rPr lang="en-IN" sz="1800" kern="1200" dirty="0" smtClean="0">
                          <a:solidFill>
                            <a:schemeClr val="tx1"/>
                          </a:solidFill>
                          <a:effectLst/>
                          <a:latin typeface="Times New Roman" pitchFamily="18" charset="0"/>
                          <a:ea typeface="+mn-ea"/>
                          <a:cs typeface="Times New Roman" pitchFamily="18" charset="0"/>
                        </a:rPr>
                        <a:t> D D.(Ed.). 2001. Environmental Science – Creating a sustainable future. 6</a:t>
                      </a:r>
                      <a:r>
                        <a:rPr lang="en-IN" sz="1800" kern="1200" baseline="30000" dirty="0" smtClean="0">
                          <a:solidFill>
                            <a:schemeClr val="tx1"/>
                          </a:solidFill>
                          <a:effectLst/>
                          <a:latin typeface="Times New Roman" pitchFamily="18" charset="0"/>
                          <a:ea typeface="+mn-ea"/>
                          <a:cs typeface="Times New Roman" pitchFamily="18" charset="0"/>
                        </a:rPr>
                        <a:t>th</a:t>
                      </a:r>
                      <a:r>
                        <a:rPr lang="en-IN" sz="1800" kern="1200" dirty="0" smtClean="0">
                          <a:solidFill>
                            <a:schemeClr val="tx1"/>
                          </a:solidFill>
                          <a:effectLst/>
                          <a:latin typeface="Times New Roman" pitchFamily="18" charset="0"/>
                          <a:ea typeface="+mn-ea"/>
                          <a:cs typeface="Times New Roman" pitchFamily="18" charset="0"/>
                        </a:rPr>
                        <a:t> ed. Jones &amp; </a:t>
                      </a:r>
                      <a:r>
                        <a:rPr lang="en-IN" sz="1800" kern="1200" dirty="0" err="1" smtClean="0">
                          <a:solidFill>
                            <a:schemeClr val="tx1"/>
                          </a:solidFill>
                          <a:effectLst/>
                          <a:latin typeface="Times New Roman" pitchFamily="18" charset="0"/>
                          <a:ea typeface="+mn-ea"/>
                          <a:cs typeface="Times New Roman" pitchFamily="18" charset="0"/>
                        </a:rPr>
                        <a:t>Barlett</a:t>
                      </a:r>
                      <a:r>
                        <a:rPr lang="en-IN" sz="1800" kern="1200" dirty="0" smtClean="0">
                          <a:solidFill>
                            <a:schemeClr val="tx1"/>
                          </a:solidFill>
                          <a:effectLst/>
                          <a:latin typeface="Times New Roman" pitchFamily="18" charset="0"/>
                          <a:ea typeface="+mn-ea"/>
                          <a:cs typeface="Times New Roman" pitchFamily="18" charset="0"/>
                        </a:rPr>
                        <a:t> Publishers.</a:t>
                      </a:r>
                      <a:endParaRPr lang="en-US" sz="1800" dirty="0">
                        <a:latin typeface="Times New Roman" pitchFamily="18" charset="0"/>
                        <a:cs typeface="Times New Roman" pitchFamily="18" charset="0"/>
                      </a:endParaRPr>
                    </a:p>
                  </a:txBody>
                  <a:tcPr/>
                </a:tc>
              </a:tr>
              <a:tr h="1250950">
                <a:tc>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Joseph, B., 2005, Environmental Studies, Tata McGraw Hill, India</a:t>
                      </a:r>
                      <a:endParaRPr lang="en-US" sz="1800" dirty="0">
                        <a:latin typeface="Times New Roman" pitchFamily="18" charset="0"/>
                        <a:cs typeface="Times New Roman" pitchFamily="18" charset="0"/>
                      </a:endParaRPr>
                    </a:p>
                  </a:txBody>
                  <a:tcPr/>
                </a:tc>
              </a:tr>
              <a:tr h="1250950">
                <a:tc>
                  <a:txBody>
                    <a:bodyPr/>
                    <a:lstStyle/>
                    <a:p>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pPr marL="0" marR="0" algn="just">
                        <a:lnSpc>
                          <a:spcPct val="115000"/>
                        </a:lnSpc>
                        <a:spcBef>
                          <a:spcPts val="360"/>
                        </a:spcBef>
                        <a:spcAft>
                          <a:spcPts val="360"/>
                        </a:spcAft>
                      </a:pPr>
                      <a:r>
                        <a:rPr lang="en-IN" sz="1800" dirty="0">
                          <a:effectLst/>
                          <a:latin typeface="Times New Roman" pitchFamily="18" charset="0"/>
                          <a:ea typeface="Calibri"/>
                          <a:cs typeface="Times New Roman" pitchFamily="18" charset="0"/>
                        </a:rPr>
                        <a:t>Textbook of Environmental Studies for UG Courses - </a:t>
                      </a:r>
                      <a:r>
                        <a:rPr lang="en-IN" sz="1800" dirty="0" err="1">
                          <a:effectLst/>
                          <a:latin typeface="Times New Roman" pitchFamily="18" charset="0"/>
                          <a:ea typeface="Calibri"/>
                          <a:cs typeface="Times New Roman" pitchFamily="18" charset="0"/>
                        </a:rPr>
                        <a:t>Erach</a:t>
                      </a:r>
                      <a:r>
                        <a:rPr lang="en-IN" sz="1800" dirty="0">
                          <a:effectLst/>
                          <a:latin typeface="Times New Roman" pitchFamily="18" charset="0"/>
                          <a:ea typeface="Calibri"/>
                          <a:cs typeface="Times New Roman" pitchFamily="18" charset="0"/>
                        </a:rPr>
                        <a:t> </a:t>
                      </a:r>
                      <a:r>
                        <a:rPr lang="en-IN" sz="1800" dirty="0" err="1">
                          <a:effectLst/>
                          <a:latin typeface="Times New Roman" pitchFamily="18" charset="0"/>
                          <a:ea typeface="Calibri"/>
                          <a:cs typeface="Times New Roman" pitchFamily="18" charset="0"/>
                        </a:rPr>
                        <a:t>Bharucha</a:t>
                      </a:r>
                      <a:r>
                        <a:rPr lang="en-IN" sz="1800" dirty="0">
                          <a:effectLst/>
                          <a:latin typeface="Times New Roman" pitchFamily="18" charset="0"/>
                          <a:ea typeface="Calibri"/>
                          <a:cs typeface="Times New Roman" pitchFamily="18" charset="0"/>
                        </a:rPr>
                        <a:t>, University Press</a:t>
                      </a:r>
                      <a:endParaRPr lang="en-US" sz="1800" dirty="0">
                        <a:effectLst/>
                        <a:latin typeface="Times New Roman" pitchFamily="18" charset="0"/>
                        <a:ea typeface="Calibri"/>
                        <a:cs typeface="Times New Roman" pitchFamily="18" charset="0"/>
                      </a:endParaRPr>
                    </a:p>
                  </a:txBody>
                  <a:tcPr marL="68580" marR="68580" marT="0" marB="0"/>
                </a:tc>
              </a:tr>
              <a:tr h="1250950">
                <a:tc>
                  <a:txBody>
                    <a:bodyPr/>
                    <a:lstStyle/>
                    <a:p>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pPr marL="0" marR="0" algn="just">
                        <a:lnSpc>
                          <a:spcPct val="115000"/>
                        </a:lnSpc>
                        <a:spcBef>
                          <a:spcPts val="360"/>
                        </a:spcBef>
                        <a:spcAft>
                          <a:spcPts val="360"/>
                        </a:spcAft>
                      </a:pPr>
                      <a:r>
                        <a:rPr lang="en-IN" sz="1800" dirty="0">
                          <a:effectLst/>
                          <a:latin typeface="Times New Roman" pitchFamily="18" charset="0"/>
                          <a:ea typeface="Calibri"/>
                          <a:cs typeface="Times New Roman" pitchFamily="18" charset="0"/>
                        </a:rPr>
                        <a:t>Issues of the Journal: Down to Earth, published by Centre for Science and Environment </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982764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b="1" dirty="0" smtClean="0"/>
              <a:t>Evaluation Scheme</a:t>
            </a:r>
            <a:r>
              <a:rPr lang="en-IN" dirty="0" smtClean="0"/>
              <a:t>:</a:t>
            </a:r>
            <a:endParaRPr lang="en-US" dirty="0"/>
          </a:p>
        </p:txBody>
      </p:sp>
      <p:sp>
        <p:nvSpPr>
          <p:cNvPr id="3" name="Content Placeholder 2"/>
          <p:cNvSpPr>
            <a:spLocks noGrp="1"/>
          </p:cNvSpPr>
          <p:nvPr>
            <p:ph idx="1"/>
          </p:nvPr>
        </p:nvSpPr>
        <p:spPr/>
        <p:txBody>
          <a:bodyPr/>
          <a:lstStyle/>
          <a:p>
            <a:r>
              <a:rPr lang="en-IN" dirty="0"/>
              <a:t>Mid Semester Examination - 30 marks (To be held along with T-2 Exam) </a:t>
            </a:r>
            <a:endParaRPr lang="en-US" dirty="0"/>
          </a:p>
          <a:p>
            <a:r>
              <a:rPr lang="en-IN" dirty="0"/>
              <a:t>End Semester Examination - 40 marks </a:t>
            </a:r>
            <a:endParaRPr lang="en-US" dirty="0"/>
          </a:p>
          <a:p>
            <a:r>
              <a:rPr lang="en-IN" dirty="0"/>
              <a:t>Teachers Assessment (TA) - 30 </a:t>
            </a:r>
            <a:r>
              <a:rPr lang="en-IN" dirty="0" smtClean="0"/>
              <a:t>marks</a:t>
            </a:r>
          </a:p>
          <a:p>
            <a:r>
              <a:rPr lang="en-IN" sz="2400" dirty="0" smtClean="0">
                <a:latin typeface="Times New Roman" pitchFamily="18" charset="0"/>
                <a:cs typeface="Times New Roman" pitchFamily="18" charset="0"/>
              </a:rPr>
              <a:t>Field Work (20)</a:t>
            </a:r>
          </a:p>
          <a:p>
            <a:r>
              <a:rPr lang="en-IN" sz="2400" dirty="0" smtClean="0">
                <a:latin typeface="Times New Roman" pitchFamily="18" charset="0"/>
                <a:cs typeface="Times New Roman" pitchFamily="18" charset="0"/>
              </a:rPr>
              <a:t>Assignments  (10)</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17777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sz="2800" b="1" dirty="0" smtClean="0">
                <a:latin typeface="Times New Roman" pitchFamily="18" charset="0"/>
                <a:cs typeface="Times New Roman" pitchFamily="18" charset="0"/>
              </a:rPr>
              <a:t>Mid Semester  Examination Course (30):</a:t>
            </a:r>
            <a:endParaRPr lang="en-US" dirty="0" smtClean="0"/>
          </a:p>
          <a:p>
            <a:r>
              <a:rPr lang="en-US" sz="2400" dirty="0" smtClean="0">
                <a:latin typeface="Times New Roman" pitchFamily="18" charset="0"/>
                <a:cs typeface="Times New Roman" pitchFamily="18" charset="0"/>
              </a:rPr>
              <a:t>EVS Audit Module 1.1</a:t>
            </a: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1.2</a:t>
            </a: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1.3</a:t>
            </a: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2.1</a:t>
            </a: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2.2</a:t>
            </a:r>
          </a:p>
          <a:p>
            <a:endParaRPr lang="en-US" sz="24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End </a:t>
            </a:r>
            <a:r>
              <a:rPr lang="en-US" sz="2800" b="1" dirty="0">
                <a:latin typeface="Times New Roman" pitchFamily="18" charset="0"/>
                <a:cs typeface="Times New Roman" pitchFamily="18" charset="0"/>
              </a:rPr>
              <a:t>Semester </a:t>
            </a:r>
            <a:r>
              <a:rPr lang="en-US" sz="2800" b="1" dirty="0" smtClean="0">
                <a:latin typeface="Times New Roman" pitchFamily="18" charset="0"/>
                <a:cs typeface="Times New Roman" pitchFamily="18" charset="0"/>
              </a:rPr>
              <a:t> Examination Course (40):</a:t>
            </a:r>
          </a:p>
          <a:p>
            <a:endParaRPr lang="en-US" sz="2800" b="1"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2.3</a:t>
            </a: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3.1</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3.2</a:t>
            </a: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3.3</a:t>
            </a:r>
          </a:p>
          <a:p>
            <a:r>
              <a:rPr lang="en-US" sz="2400" dirty="0">
                <a:latin typeface="Times New Roman" pitchFamily="18" charset="0"/>
                <a:cs typeface="Times New Roman" pitchFamily="18" charset="0"/>
              </a:rPr>
              <a:t>EVS Audit Module </a:t>
            </a:r>
            <a:r>
              <a:rPr lang="en-US" sz="2400" dirty="0" smtClean="0">
                <a:latin typeface="Times New Roman" pitchFamily="18" charset="0"/>
                <a:cs typeface="Times New Roman" pitchFamily="18" charset="0"/>
              </a:rPr>
              <a:t>4.1</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indent="0">
              <a:buNone/>
            </a:pPr>
            <a:endParaRPr lang="en-US" sz="2800" b="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dirty="0" smtClean="0"/>
          </a:p>
          <a:p>
            <a:endParaRPr lang="en-US" dirty="0"/>
          </a:p>
        </p:txBody>
      </p:sp>
    </p:spTree>
    <p:extLst>
      <p:ext uri="{BB962C8B-B14F-4D97-AF65-F5344CB8AC3E}">
        <p14:creationId xmlns:p14="http://schemas.microsoft.com/office/powerpoint/2010/main" val="1596893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714</Words>
  <Application>Microsoft Office PowerPoint</Application>
  <PresentationFormat>On-screen Show (4:3)</PresentationFormat>
  <Paragraphs>177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Subject Name- Environmental Studies (19B13BT211-ODD Semester, Course Introduction)</vt:lpstr>
      <vt:lpstr>PowerPoint Presentation</vt:lpstr>
      <vt:lpstr>PO,PSO</vt:lpstr>
      <vt:lpstr>Detail Syllabus of Environment Studies</vt:lpstr>
      <vt:lpstr>PowerPoint Presentation</vt:lpstr>
      <vt:lpstr>PowerPoint Presentation</vt:lpstr>
      <vt:lpstr>Recommended Reading material: </vt:lpstr>
      <vt:lpstr>Evaluation Scheme:</vt:lpstr>
      <vt:lpstr>PowerPoint Presentation</vt:lpstr>
      <vt:lpstr>Course objective</vt:lpstr>
      <vt:lpstr>The ideal scenario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Name</dc:title>
  <dc:creator>sony</dc:creator>
  <cp:lastModifiedBy>sony</cp:lastModifiedBy>
  <cp:revision>136</cp:revision>
  <dcterms:created xsi:type="dcterms:W3CDTF">2006-08-16T00:00:00Z</dcterms:created>
  <dcterms:modified xsi:type="dcterms:W3CDTF">2020-08-16T10:53:19Z</dcterms:modified>
</cp:coreProperties>
</file>