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4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0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66"/>
    <a:srgbClr val="660033"/>
    <a:srgbClr val="660066"/>
    <a:srgbClr val="FFFFFF"/>
    <a:srgbClr val="000099"/>
    <a:srgbClr val="0033CC"/>
    <a:srgbClr val="CCEC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9725"/>
            <a:ext cx="3543300" cy="4846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52900" y="1609725"/>
            <a:ext cx="3543300" cy="2346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52900" y="4108450"/>
            <a:ext cx="3543300" cy="2347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6"/>
          <p:cNvSpPr>
            <a:spLocks noGrp="1"/>
          </p:cNvSpPr>
          <p:nvPr>
            <p:ph type="dt" sz="half" idx="10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69B4C-11C6-4319-BEA8-8473D42E7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15B11HS211            </a:t>
            </a:r>
            <a:r>
              <a:rPr lang="en-US" sz="1400" b="1" dirty="0">
                <a:solidFill>
                  <a:schemeClr val="tx1"/>
                </a:solidFill>
              </a:rPr>
              <a:t>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  <p:sldLayoutId id="214748408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828800"/>
          </a:xfrm>
        </p:spPr>
        <p:txBody>
          <a:bodyPr>
            <a:normAutofit/>
          </a:bodyPr>
          <a:lstStyle/>
          <a:p>
            <a:pPr eaLnBrk="0" hangingPunct="0"/>
            <a:r>
              <a:rPr lang="en-US" b="1" dirty="0" smtClean="0">
                <a:solidFill>
                  <a:schemeClr val="hlink"/>
                </a:solidFill>
              </a:rPr>
              <a:t>ELASTICITY</a:t>
            </a: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1447800" y="2667000"/>
            <a:ext cx="0" cy="304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447800" y="5638800"/>
            <a:ext cx="3048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38200" y="2514600"/>
            <a:ext cx="54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Price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48000" y="5715000"/>
            <a:ext cx="1266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Qty Demanded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203325" y="557371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0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343400" y="5638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Q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311275" y="24272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P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105400" y="2667000"/>
            <a:ext cx="0" cy="304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105400" y="5638800"/>
            <a:ext cx="3048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495800" y="2514600"/>
            <a:ext cx="54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Price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324600" y="5715000"/>
            <a:ext cx="1266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Qty Demanded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860925" y="557371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0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772400" y="5638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Q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968875" y="24272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P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2743200" y="2590800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5105400" y="41910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727325" y="2601913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78486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28600" y="1066800"/>
            <a:ext cx="404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tx2"/>
                </a:solidFill>
              </a:rPr>
              <a:t>Perfectly Inelastic Demand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724400" y="1066800"/>
            <a:ext cx="3813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tx2"/>
                </a:solidFill>
              </a:rPr>
              <a:t>Perfectly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body" idx="1"/>
          </p:nvPr>
        </p:nvSpPr>
        <p:spPr>
          <a:xfrm>
            <a:off x="685800" y="228600"/>
            <a:ext cx="7772400" cy="66294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2200" smtClean="0"/>
              <a:t>Perfectly inelastic demand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>
                <a:solidFill>
                  <a:schemeClr val="tx2"/>
                </a:solidFill>
              </a:rPr>
              <a:t>Q</a:t>
            </a:r>
            <a:r>
              <a:rPr lang="en-US" baseline="-25000" smtClean="0">
                <a:solidFill>
                  <a:schemeClr val="tx2"/>
                </a:solidFill>
              </a:rPr>
              <a:t>d</a:t>
            </a:r>
            <a:r>
              <a:rPr lang="en-US" smtClean="0">
                <a:solidFill>
                  <a:schemeClr val="tx2"/>
                </a:solidFill>
              </a:rPr>
              <a:t> does not change at all when price changes</a:t>
            </a:r>
          </a:p>
          <a:p>
            <a:pPr algn="ctr"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z="2200" smtClean="0"/>
              <a:t>Inelastic demand</a:t>
            </a:r>
          </a:p>
          <a:p>
            <a:pPr lvl="1" algn="ctr"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mtClean="0">
                <a:solidFill>
                  <a:schemeClr val="tx2"/>
                </a:solidFill>
              </a:rPr>
              <a:t>-1 &lt; E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 </a:t>
            </a:r>
            <a:r>
              <a:rPr lang="en-US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z="2200" smtClean="0"/>
              <a:t>Unitary elastic demand</a:t>
            </a:r>
          </a:p>
          <a:p>
            <a:pPr algn="ctr"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mtClean="0">
                <a:solidFill>
                  <a:schemeClr val="tx2"/>
                </a:solidFill>
              </a:rPr>
              <a:t>E = -1 </a:t>
            </a:r>
          </a:p>
          <a:p>
            <a:pPr algn="ctr"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z="2200" smtClean="0"/>
              <a:t>Elastic demand</a:t>
            </a:r>
          </a:p>
          <a:p>
            <a:pPr lvl="1" algn="ctr"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mtClean="0">
                <a:solidFill>
                  <a:schemeClr val="tx2"/>
                </a:solidFill>
              </a:rPr>
              <a:t>E &lt; -1</a:t>
            </a:r>
          </a:p>
          <a:p>
            <a:pPr algn="ctr"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z="2200" smtClean="0"/>
              <a:t>Perfectly elastic demand </a:t>
            </a:r>
          </a:p>
          <a:p>
            <a:pPr lvl="1" algn="ctr"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mtClean="0">
                <a:solidFill>
                  <a:schemeClr val="tx2"/>
                </a:solidFill>
              </a:rPr>
              <a:t>Q</a:t>
            </a:r>
            <a:r>
              <a:rPr lang="en-US" baseline="-25000" smtClean="0">
                <a:solidFill>
                  <a:schemeClr val="tx2"/>
                </a:solidFill>
              </a:rPr>
              <a:t>d</a:t>
            </a:r>
            <a:r>
              <a:rPr lang="en-US" smtClean="0">
                <a:solidFill>
                  <a:schemeClr val="tx2"/>
                </a:solidFill>
              </a:rPr>
              <a:t> drops to zero at the slightest increase in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>
                <a:ln>
                  <a:noFill/>
                </a:ln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2971800"/>
          </a:xfrm>
        </p:spPr>
        <p:txBody>
          <a:bodyPr/>
          <a:lstStyle/>
          <a:p>
            <a:pPr eaLnBrk="1" hangingPunct="1"/>
            <a:r>
              <a:rPr lang="en-US" sz="2200" smtClean="0"/>
              <a:t>For each of the following equations, determine whether the demand is elastic, inelastic or unitary elastic at the given price.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a) Q =100 – 4P and P = $20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b) Q =1500 – 20 P and  P = $5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c) P = 50 – 0.1Q and P = $20</a:t>
            </a:r>
          </a:p>
          <a:p>
            <a:pPr lvl="1" eaLnBrk="1" hangingPunct="1"/>
            <a:endParaRPr lang="en-US" smtClean="0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143000" y="4343400"/>
            <a:ext cx="6629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R"/>
            </a:pPr>
            <a:r>
              <a:rPr lang="en-US" sz="2800"/>
              <a:t>-4, elastic</a:t>
            </a:r>
          </a:p>
          <a:p>
            <a:pPr marL="457200" indent="-457200">
              <a:spcBef>
                <a:spcPct val="50000"/>
              </a:spcBef>
              <a:buFontTx/>
              <a:buAutoNum type="alphaLcParenR"/>
            </a:pPr>
            <a:r>
              <a:rPr lang="en-US" sz="2800"/>
              <a:t>-0.07, Inelastic</a:t>
            </a:r>
          </a:p>
          <a:p>
            <a:pPr marL="457200" indent="-457200">
              <a:spcBef>
                <a:spcPct val="50000"/>
              </a:spcBef>
              <a:buFontTx/>
              <a:buAutoNum type="alphaLcParenR"/>
            </a:pPr>
            <a:r>
              <a:rPr lang="en-US" sz="2800"/>
              <a:t>-0.67, Inelastic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xfrm>
            <a:off x="457200" y="2133600"/>
            <a:ext cx="72390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400" cap="none" smtClean="0">
                <a:ln>
                  <a:noFill/>
                </a:ln>
                <a:solidFill>
                  <a:schemeClr val="tx1"/>
                </a:solidFill>
              </a:rPr>
              <a:t>TOTAL AND MARGINAL REVENUE &amp; ELASTICITY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P=Price, Q=Quantity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TR (Total Revenue)=P X Q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MR (Marginal Revenue)= d(TR)/dQ= d(PQ)/dQ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2362200" y="1066800"/>
          <a:ext cx="3352800" cy="5181600"/>
        </p:xfrm>
        <a:graphic>
          <a:graphicData uri="http://schemas.openxmlformats.org/presentationml/2006/ole">
            <p:oleObj spid="_x0000_s75778" name="Worksheet" r:id="rId3" imgW="3700800" imgH="29520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6800" y="1066800"/>
          <a:ext cx="6705600" cy="5181600"/>
        </p:xfrm>
        <a:graphic>
          <a:graphicData uri="http://schemas.openxmlformats.org/presentationml/2006/ole">
            <p:oleObj spid="_x0000_s76802" name="Worksheet" r:id="rId3" imgW="3700800" imgH="2952000" progId="Excel.Sheet.8">
              <p:embed/>
            </p:oleObj>
          </a:graphicData>
        </a:graphic>
      </p:graphicFrame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600200" y="2286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solidFill>
                  <a:schemeClr val="tx2"/>
                </a:solidFill>
              </a:rPr>
              <a:t>Total and Marginal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437313" y="6013450"/>
            <a:ext cx="1919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latin typeface="Arial" charset="0"/>
              </a:rPr>
              <a:t>Quantity Demanded</a:t>
            </a:r>
            <a:endParaRPr lang="en-US" sz="1600">
              <a:latin typeface="Arial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 rot="-5400000">
            <a:off x="636588" y="4622800"/>
            <a:ext cx="869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latin typeface="Arial" charset="0"/>
              </a:rPr>
              <a:t>MR/Price</a:t>
            </a:r>
            <a:endParaRPr lang="en-US" sz="1600">
              <a:latin typeface="Arial" charset="0"/>
            </a:endParaRPr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 flipV="1">
            <a:off x="4306888" y="1060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668463" y="3792538"/>
            <a:ext cx="3175" cy="2979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546225" y="6772275"/>
            <a:ext cx="1222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587500" y="6176963"/>
            <a:ext cx="1222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587500" y="5581650"/>
            <a:ext cx="1222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587500" y="4983163"/>
            <a:ext cx="1222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587500" y="4387850"/>
            <a:ext cx="1222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668463" y="5581650"/>
            <a:ext cx="575786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1709738" y="5581650"/>
            <a:ext cx="3175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2644775" y="5581650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3587750" y="5581650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V="1">
            <a:off x="4564063" y="5581650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5507038" y="5581650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6481763" y="5581650"/>
            <a:ext cx="3175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V="1">
            <a:off x="7426325" y="5581650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Freeform 19"/>
          <p:cNvSpPr>
            <a:spLocks/>
          </p:cNvSpPr>
          <p:nvPr/>
        </p:nvSpPr>
        <p:spPr bwMode="auto">
          <a:xfrm>
            <a:off x="1663700" y="4230688"/>
            <a:ext cx="1193800" cy="630237"/>
          </a:xfrm>
          <a:custGeom>
            <a:avLst/>
            <a:gdLst>
              <a:gd name="T0" fmla="*/ 0 w 752"/>
              <a:gd name="T1" fmla="*/ 0 h 397"/>
              <a:gd name="T2" fmla="*/ 752 w 752"/>
              <a:gd name="T3" fmla="*/ 397 h 397"/>
              <a:gd name="T4" fmla="*/ 0 60000 65536"/>
              <a:gd name="T5" fmla="*/ 0 60000 65536"/>
              <a:gd name="T6" fmla="*/ 0 w 752"/>
              <a:gd name="T7" fmla="*/ 0 h 397"/>
              <a:gd name="T8" fmla="*/ 752 w 752"/>
              <a:gd name="T9" fmla="*/ 397 h 39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2" h="397">
                <a:moveTo>
                  <a:pt x="0" y="0"/>
                </a:moveTo>
                <a:lnTo>
                  <a:pt x="752" y="397"/>
                </a:lnTo>
              </a:path>
            </a:pathLst>
          </a:custGeom>
          <a:solidFill>
            <a:srgbClr val="FFFFFF"/>
          </a:solidFill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2857500" y="4860925"/>
            <a:ext cx="487363" cy="246063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344863" y="5106988"/>
            <a:ext cx="487362" cy="228600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3832225" y="5335588"/>
            <a:ext cx="487363" cy="246062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319588" y="5581650"/>
            <a:ext cx="455612" cy="244475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775200" y="5826125"/>
            <a:ext cx="488950" cy="228600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5264150" y="6054725"/>
            <a:ext cx="487363" cy="246063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5751513" y="6300788"/>
            <a:ext cx="485775" cy="227012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2157413" y="4387850"/>
            <a:ext cx="487362" cy="123825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2644775" y="4511675"/>
            <a:ext cx="455613" cy="122238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3100388" y="4633913"/>
            <a:ext cx="487362" cy="104775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3587750" y="4738688"/>
            <a:ext cx="488950" cy="122237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4076700" y="4860925"/>
            <a:ext cx="487363" cy="122238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4564063" y="4983163"/>
            <a:ext cx="455612" cy="123825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019675" y="5106988"/>
            <a:ext cx="487363" cy="122237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5507038" y="5229225"/>
            <a:ext cx="487362" cy="106363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5994400" y="5335588"/>
            <a:ext cx="487363" cy="122237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1179513" y="6623050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-10</a:t>
            </a:r>
            <a:endParaRPr lang="en-US" sz="1200"/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1338263" y="6035675"/>
            <a:ext cx="1349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-5</a:t>
            </a:r>
            <a:endParaRPr lang="en-US" sz="1200"/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1377950" y="54800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 sz="1200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1377950" y="49482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  <a:endParaRPr lang="en-US" sz="1200"/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1308100" y="4337050"/>
            <a:ext cx="168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912813" y="730250"/>
            <a:ext cx="7356475" cy="3179763"/>
            <a:chOff x="575" y="460"/>
            <a:chExt cx="4749" cy="2003"/>
          </a:xfrm>
        </p:grpSpPr>
        <p:sp>
          <p:nvSpPr>
            <p:cNvPr id="25652" name="Line 42"/>
            <p:cNvSpPr>
              <a:spLocks noChangeShapeType="1"/>
            </p:cNvSpPr>
            <p:nvPr/>
          </p:nvSpPr>
          <p:spPr bwMode="auto">
            <a:xfrm>
              <a:off x="988" y="479"/>
              <a:ext cx="1" cy="15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43"/>
            <p:cNvSpPr>
              <a:spLocks noChangeShapeType="1"/>
            </p:cNvSpPr>
            <p:nvPr/>
          </p:nvSpPr>
          <p:spPr bwMode="auto">
            <a:xfrm>
              <a:off x="967" y="2059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44"/>
            <p:cNvSpPr>
              <a:spLocks noChangeShapeType="1"/>
            </p:cNvSpPr>
            <p:nvPr/>
          </p:nvSpPr>
          <p:spPr bwMode="auto">
            <a:xfrm>
              <a:off x="967" y="1833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45"/>
            <p:cNvSpPr>
              <a:spLocks noChangeShapeType="1"/>
            </p:cNvSpPr>
            <p:nvPr/>
          </p:nvSpPr>
          <p:spPr bwMode="auto">
            <a:xfrm>
              <a:off x="967" y="1609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46"/>
            <p:cNvSpPr>
              <a:spLocks noChangeShapeType="1"/>
            </p:cNvSpPr>
            <p:nvPr/>
          </p:nvSpPr>
          <p:spPr bwMode="auto">
            <a:xfrm>
              <a:off x="967" y="1382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47"/>
            <p:cNvSpPr>
              <a:spLocks noChangeShapeType="1"/>
            </p:cNvSpPr>
            <p:nvPr/>
          </p:nvSpPr>
          <p:spPr bwMode="auto">
            <a:xfrm>
              <a:off x="967" y="1156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48"/>
            <p:cNvSpPr>
              <a:spLocks noChangeShapeType="1"/>
            </p:cNvSpPr>
            <p:nvPr/>
          </p:nvSpPr>
          <p:spPr bwMode="auto">
            <a:xfrm>
              <a:off x="967" y="930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49"/>
            <p:cNvSpPr>
              <a:spLocks noChangeShapeType="1"/>
            </p:cNvSpPr>
            <p:nvPr/>
          </p:nvSpPr>
          <p:spPr bwMode="auto">
            <a:xfrm>
              <a:off x="967" y="706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50"/>
            <p:cNvSpPr>
              <a:spLocks noChangeShapeType="1"/>
            </p:cNvSpPr>
            <p:nvPr/>
          </p:nvSpPr>
          <p:spPr bwMode="auto">
            <a:xfrm>
              <a:off x="967" y="479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51"/>
            <p:cNvSpPr>
              <a:spLocks noChangeShapeType="1"/>
            </p:cNvSpPr>
            <p:nvPr/>
          </p:nvSpPr>
          <p:spPr bwMode="auto">
            <a:xfrm>
              <a:off x="1045" y="2059"/>
              <a:ext cx="37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Line 52"/>
            <p:cNvSpPr>
              <a:spLocks noChangeShapeType="1"/>
            </p:cNvSpPr>
            <p:nvPr/>
          </p:nvSpPr>
          <p:spPr bwMode="auto">
            <a:xfrm flipV="1">
              <a:off x="988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Line 53"/>
            <p:cNvSpPr>
              <a:spLocks noChangeShapeType="1"/>
            </p:cNvSpPr>
            <p:nvPr/>
          </p:nvSpPr>
          <p:spPr bwMode="auto">
            <a:xfrm flipV="1">
              <a:off x="1664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Line 54"/>
            <p:cNvSpPr>
              <a:spLocks noChangeShapeType="1"/>
            </p:cNvSpPr>
            <p:nvPr/>
          </p:nvSpPr>
          <p:spPr bwMode="auto">
            <a:xfrm flipV="1">
              <a:off x="2288" y="2059"/>
              <a:ext cx="2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Line 55"/>
            <p:cNvSpPr>
              <a:spLocks noChangeShapeType="1"/>
            </p:cNvSpPr>
            <p:nvPr/>
          </p:nvSpPr>
          <p:spPr bwMode="auto">
            <a:xfrm flipV="1">
              <a:off x="2909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Line 56"/>
            <p:cNvSpPr>
              <a:spLocks noChangeShapeType="1"/>
            </p:cNvSpPr>
            <p:nvPr/>
          </p:nvSpPr>
          <p:spPr bwMode="auto">
            <a:xfrm flipV="1">
              <a:off x="3528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Line 57"/>
            <p:cNvSpPr>
              <a:spLocks noChangeShapeType="1"/>
            </p:cNvSpPr>
            <p:nvPr/>
          </p:nvSpPr>
          <p:spPr bwMode="auto">
            <a:xfrm flipV="1">
              <a:off x="4153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Line 58"/>
            <p:cNvSpPr>
              <a:spLocks noChangeShapeType="1"/>
            </p:cNvSpPr>
            <p:nvPr/>
          </p:nvSpPr>
          <p:spPr bwMode="auto">
            <a:xfrm flipV="1">
              <a:off x="4772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Freeform 59"/>
            <p:cNvSpPr>
              <a:spLocks/>
            </p:cNvSpPr>
            <p:nvPr/>
          </p:nvSpPr>
          <p:spPr bwMode="auto">
            <a:xfrm>
              <a:off x="1045" y="1609"/>
              <a:ext cx="309" cy="450"/>
            </a:xfrm>
            <a:custGeom>
              <a:avLst/>
              <a:gdLst>
                <a:gd name="T0" fmla="*/ 0 w 260"/>
                <a:gd name="T1" fmla="*/ 450 h 450"/>
                <a:gd name="T2" fmla="*/ 65 w 260"/>
                <a:gd name="T3" fmla="*/ 335 h 450"/>
                <a:gd name="T4" fmla="*/ 130 w 260"/>
                <a:gd name="T5" fmla="*/ 219 h 450"/>
                <a:gd name="T6" fmla="*/ 195 w 260"/>
                <a:gd name="T7" fmla="*/ 106 h 450"/>
                <a:gd name="T8" fmla="*/ 225 w 260"/>
                <a:gd name="T9" fmla="*/ 53 h 450"/>
                <a:gd name="T10" fmla="*/ 260 w 260"/>
                <a:gd name="T11" fmla="*/ 0 h 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"/>
                <a:gd name="T19" fmla="*/ 0 h 450"/>
                <a:gd name="T20" fmla="*/ 260 w 260"/>
                <a:gd name="T21" fmla="*/ 450 h 4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" h="450">
                  <a:moveTo>
                    <a:pt x="0" y="450"/>
                  </a:moveTo>
                  <a:lnTo>
                    <a:pt x="65" y="335"/>
                  </a:lnTo>
                  <a:lnTo>
                    <a:pt x="130" y="219"/>
                  </a:lnTo>
                  <a:lnTo>
                    <a:pt x="195" y="106"/>
                  </a:lnTo>
                  <a:lnTo>
                    <a:pt x="225" y="53"/>
                  </a:lnTo>
                  <a:lnTo>
                    <a:pt x="260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0" name="Freeform 60"/>
            <p:cNvSpPr>
              <a:spLocks/>
            </p:cNvSpPr>
            <p:nvPr/>
          </p:nvSpPr>
          <p:spPr bwMode="auto">
            <a:xfrm>
              <a:off x="1354" y="1248"/>
              <a:ext cx="310" cy="361"/>
            </a:xfrm>
            <a:custGeom>
              <a:avLst/>
              <a:gdLst>
                <a:gd name="T0" fmla="*/ 0 w 260"/>
                <a:gd name="T1" fmla="*/ 361 h 361"/>
                <a:gd name="T2" fmla="*/ 65 w 260"/>
                <a:gd name="T3" fmla="*/ 262 h 361"/>
                <a:gd name="T4" fmla="*/ 130 w 260"/>
                <a:gd name="T5" fmla="*/ 168 h 361"/>
                <a:gd name="T6" fmla="*/ 195 w 260"/>
                <a:gd name="T7" fmla="*/ 82 h 361"/>
                <a:gd name="T8" fmla="*/ 260 w 260"/>
                <a:gd name="T9" fmla="*/ 0 h 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361"/>
                <a:gd name="T17" fmla="*/ 260 w 260"/>
                <a:gd name="T18" fmla="*/ 361 h 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361">
                  <a:moveTo>
                    <a:pt x="0" y="361"/>
                  </a:moveTo>
                  <a:lnTo>
                    <a:pt x="65" y="262"/>
                  </a:lnTo>
                  <a:lnTo>
                    <a:pt x="130" y="168"/>
                  </a:lnTo>
                  <a:lnTo>
                    <a:pt x="195" y="82"/>
                  </a:lnTo>
                  <a:lnTo>
                    <a:pt x="260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1" name="Freeform 61"/>
            <p:cNvSpPr>
              <a:spLocks/>
            </p:cNvSpPr>
            <p:nvPr/>
          </p:nvSpPr>
          <p:spPr bwMode="auto">
            <a:xfrm>
              <a:off x="1664" y="975"/>
              <a:ext cx="315" cy="273"/>
            </a:xfrm>
            <a:custGeom>
              <a:avLst/>
              <a:gdLst>
                <a:gd name="T0" fmla="*/ 0 w 265"/>
                <a:gd name="T1" fmla="*/ 273 h 273"/>
                <a:gd name="T2" fmla="*/ 65 w 265"/>
                <a:gd name="T3" fmla="*/ 196 h 273"/>
                <a:gd name="T4" fmla="*/ 131 w 265"/>
                <a:gd name="T5" fmla="*/ 126 h 273"/>
                <a:gd name="T6" fmla="*/ 200 w 265"/>
                <a:gd name="T7" fmla="*/ 61 h 273"/>
                <a:gd name="T8" fmla="*/ 265 w 265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273"/>
                <a:gd name="T17" fmla="*/ 265 w 265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273">
                  <a:moveTo>
                    <a:pt x="0" y="273"/>
                  </a:moveTo>
                  <a:lnTo>
                    <a:pt x="65" y="196"/>
                  </a:lnTo>
                  <a:lnTo>
                    <a:pt x="131" y="126"/>
                  </a:lnTo>
                  <a:lnTo>
                    <a:pt x="200" y="61"/>
                  </a:lnTo>
                  <a:lnTo>
                    <a:pt x="265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2" name="Freeform 62"/>
            <p:cNvSpPr>
              <a:spLocks/>
            </p:cNvSpPr>
            <p:nvPr/>
          </p:nvSpPr>
          <p:spPr bwMode="auto">
            <a:xfrm>
              <a:off x="1979" y="795"/>
              <a:ext cx="309" cy="180"/>
            </a:xfrm>
            <a:custGeom>
              <a:avLst/>
              <a:gdLst>
                <a:gd name="T0" fmla="*/ 0 w 260"/>
                <a:gd name="T1" fmla="*/ 180 h 180"/>
                <a:gd name="T2" fmla="*/ 65 w 260"/>
                <a:gd name="T3" fmla="*/ 127 h 180"/>
                <a:gd name="T4" fmla="*/ 130 w 260"/>
                <a:gd name="T5" fmla="*/ 79 h 180"/>
                <a:gd name="T6" fmla="*/ 195 w 260"/>
                <a:gd name="T7" fmla="*/ 36 h 180"/>
                <a:gd name="T8" fmla="*/ 260 w 260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80"/>
                <a:gd name="T17" fmla="*/ 260 w 260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80">
                  <a:moveTo>
                    <a:pt x="0" y="180"/>
                  </a:moveTo>
                  <a:lnTo>
                    <a:pt x="65" y="127"/>
                  </a:lnTo>
                  <a:lnTo>
                    <a:pt x="130" y="79"/>
                  </a:lnTo>
                  <a:lnTo>
                    <a:pt x="195" y="36"/>
                  </a:lnTo>
                  <a:lnTo>
                    <a:pt x="260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3" name="Freeform 63"/>
            <p:cNvSpPr>
              <a:spLocks/>
            </p:cNvSpPr>
            <p:nvPr/>
          </p:nvSpPr>
          <p:spPr bwMode="auto">
            <a:xfrm>
              <a:off x="2288" y="706"/>
              <a:ext cx="310" cy="89"/>
            </a:xfrm>
            <a:custGeom>
              <a:avLst/>
              <a:gdLst>
                <a:gd name="T0" fmla="*/ 0 w 260"/>
                <a:gd name="T1" fmla="*/ 89 h 89"/>
                <a:gd name="T2" fmla="*/ 65 w 260"/>
                <a:gd name="T3" fmla="*/ 57 h 89"/>
                <a:gd name="T4" fmla="*/ 130 w 260"/>
                <a:gd name="T5" fmla="*/ 33 h 89"/>
                <a:gd name="T6" fmla="*/ 195 w 260"/>
                <a:gd name="T7" fmla="*/ 14 h 89"/>
                <a:gd name="T8" fmla="*/ 260 w 260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89"/>
                <a:gd name="T17" fmla="*/ 260 w 260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89">
                  <a:moveTo>
                    <a:pt x="0" y="89"/>
                  </a:moveTo>
                  <a:lnTo>
                    <a:pt x="65" y="57"/>
                  </a:lnTo>
                  <a:lnTo>
                    <a:pt x="130" y="33"/>
                  </a:lnTo>
                  <a:lnTo>
                    <a:pt x="195" y="14"/>
                  </a:lnTo>
                  <a:lnTo>
                    <a:pt x="260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4" name="Freeform 64"/>
            <p:cNvSpPr>
              <a:spLocks/>
            </p:cNvSpPr>
            <p:nvPr/>
          </p:nvSpPr>
          <p:spPr bwMode="auto">
            <a:xfrm>
              <a:off x="2598" y="694"/>
              <a:ext cx="311" cy="12"/>
            </a:xfrm>
            <a:custGeom>
              <a:avLst/>
              <a:gdLst>
                <a:gd name="T0" fmla="*/ 0 w 261"/>
                <a:gd name="T1" fmla="*/ 12 h 12"/>
                <a:gd name="T2" fmla="*/ 65 w 261"/>
                <a:gd name="T3" fmla="*/ 4 h 12"/>
                <a:gd name="T4" fmla="*/ 131 w 261"/>
                <a:gd name="T5" fmla="*/ 0 h 12"/>
                <a:gd name="T6" fmla="*/ 196 w 261"/>
                <a:gd name="T7" fmla="*/ 4 h 12"/>
                <a:gd name="T8" fmla="*/ 261 w 261"/>
                <a:gd name="T9" fmla="*/ 12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2"/>
                <a:gd name="T17" fmla="*/ 261 w 26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2">
                  <a:moveTo>
                    <a:pt x="0" y="12"/>
                  </a:moveTo>
                  <a:lnTo>
                    <a:pt x="65" y="4"/>
                  </a:lnTo>
                  <a:lnTo>
                    <a:pt x="131" y="0"/>
                  </a:lnTo>
                  <a:lnTo>
                    <a:pt x="196" y="4"/>
                  </a:lnTo>
                  <a:lnTo>
                    <a:pt x="261" y="12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5" name="Freeform 65"/>
            <p:cNvSpPr>
              <a:spLocks/>
            </p:cNvSpPr>
            <p:nvPr/>
          </p:nvSpPr>
          <p:spPr bwMode="auto">
            <a:xfrm>
              <a:off x="2909" y="706"/>
              <a:ext cx="309" cy="89"/>
            </a:xfrm>
            <a:custGeom>
              <a:avLst/>
              <a:gdLst>
                <a:gd name="T0" fmla="*/ 0 w 260"/>
                <a:gd name="T1" fmla="*/ 0 h 89"/>
                <a:gd name="T2" fmla="*/ 65 w 260"/>
                <a:gd name="T3" fmla="*/ 14 h 89"/>
                <a:gd name="T4" fmla="*/ 130 w 260"/>
                <a:gd name="T5" fmla="*/ 33 h 89"/>
                <a:gd name="T6" fmla="*/ 195 w 260"/>
                <a:gd name="T7" fmla="*/ 57 h 89"/>
                <a:gd name="T8" fmla="*/ 260 w 260"/>
                <a:gd name="T9" fmla="*/ 89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89"/>
                <a:gd name="T17" fmla="*/ 260 w 260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89">
                  <a:moveTo>
                    <a:pt x="0" y="0"/>
                  </a:moveTo>
                  <a:lnTo>
                    <a:pt x="65" y="14"/>
                  </a:lnTo>
                  <a:lnTo>
                    <a:pt x="130" y="33"/>
                  </a:lnTo>
                  <a:lnTo>
                    <a:pt x="195" y="57"/>
                  </a:lnTo>
                  <a:lnTo>
                    <a:pt x="260" y="89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6" name="Freeform 66"/>
            <p:cNvSpPr>
              <a:spLocks/>
            </p:cNvSpPr>
            <p:nvPr/>
          </p:nvSpPr>
          <p:spPr bwMode="auto">
            <a:xfrm>
              <a:off x="3218" y="795"/>
              <a:ext cx="310" cy="180"/>
            </a:xfrm>
            <a:custGeom>
              <a:avLst/>
              <a:gdLst>
                <a:gd name="T0" fmla="*/ 0 w 260"/>
                <a:gd name="T1" fmla="*/ 0 h 180"/>
                <a:gd name="T2" fmla="*/ 65 w 260"/>
                <a:gd name="T3" fmla="*/ 36 h 180"/>
                <a:gd name="T4" fmla="*/ 130 w 260"/>
                <a:gd name="T5" fmla="*/ 79 h 180"/>
                <a:gd name="T6" fmla="*/ 195 w 260"/>
                <a:gd name="T7" fmla="*/ 127 h 180"/>
                <a:gd name="T8" fmla="*/ 260 w 260"/>
                <a:gd name="T9" fmla="*/ 18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80"/>
                <a:gd name="T17" fmla="*/ 260 w 260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80">
                  <a:moveTo>
                    <a:pt x="0" y="0"/>
                  </a:moveTo>
                  <a:lnTo>
                    <a:pt x="65" y="36"/>
                  </a:lnTo>
                  <a:lnTo>
                    <a:pt x="130" y="79"/>
                  </a:lnTo>
                  <a:lnTo>
                    <a:pt x="195" y="127"/>
                  </a:lnTo>
                  <a:lnTo>
                    <a:pt x="260" y="18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7" name="Freeform 67"/>
            <p:cNvSpPr>
              <a:spLocks/>
            </p:cNvSpPr>
            <p:nvPr/>
          </p:nvSpPr>
          <p:spPr bwMode="auto">
            <a:xfrm>
              <a:off x="3528" y="975"/>
              <a:ext cx="315" cy="273"/>
            </a:xfrm>
            <a:custGeom>
              <a:avLst/>
              <a:gdLst>
                <a:gd name="T0" fmla="*/ 0 w 265"/>
                <a:gd name="T1" fmla="*/ 0 h 273"/>
                <a:gd name="T2" fmla="*/ 65 w 265"/>
                <a:gd name="T3" fmla="*/ 61 h 273"/>
                <a:gd name="T4" fmla="*/ 130 w 265"/>
                <a:gd name="T5" fmla="*/ 126 h 273"/>
                <a:gd name="T6" fmla="*/ 200 w 265"/>
                <a:gd name="T7" fmla="*/ 196 h 273"/>
                <a:gd name="T8" fmla="*/ 265 w 265"/>
                <a:gd name="T9" fmla="*/ 273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273"/>
                <a:gd name="T17" fmla="*/ 265 w 265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273">
                  <a:moveTo>
                    <a:pt x="0" y="0"/>
                  </a:moveTo>
                  <a:lnTo>
                    <a:pt x="65" y="61"/>
                  </a:lnTo>
                  <a:lnTo>
                    <a:pt x="130" y="126"/>
                  </a:lnTo>
                  <a:lnTo>
                    <a:pt x="200" y="196"/>
                  </a:lnTo>
                  <a:lnTo>
                    <a:pt x="265" y="273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8" name="Freeform 68"/>
            <p:cNvSpPr>
              <a:spLocks/>
            </p:cNvSpPr>
            <p:nvPr/>
          </p:nvSpPr>
          <p:spPr bwMode="auto">
            <a:xfrm>
              <a:off x="3843" y="1248"/>
              <a:ext cx="310" cy="361"/>
            </a:xfrm>
            <a:custGeom>
              <a:avLst/>
              <a:gdLst>
                <a:gd name="T0" fmla="*/ 0 w 260"/>
                <a:gd name="T1" fmla="*/ 0 h 361"/>
                <a:gd name="T2" fmla="*/ 34 w 260"/>
                <a:gd name="T3" fmla="*/ 41 h 361"/>
                <a:gd name="T4" fmla="*/ 65 w 260"/>
                <a:gd name="T5" fmla="*/ 84 h 361"/>
                <a:gd name="T6" fmla="*/ 130 w 260"/>
                <a:gd name="T7" fmla="*/ 175 h 361"/>
                <a:gd name="T8" fmla="*/ 195 w 260"/>
                <a:gd name="T9" fmla="*/ 269 h 361"/>
                <a:gd name="T10" fmla="*/ 260 w 260"/>
                <a:gd name="T11" fmla="*/ 361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"/>
                <a:gd name="T19" fmla="*/ 0 h 361"/>
                <a:gd name="T20" fmla="*/ 260 w 260"/>
                <a:gd name="T21" fmla="*/ 361 h 3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" h="361">
                  <a:moveTo>
                    <a:pt x="0" y="0"/>
                  </a:moveTo>
                  <a:lnTo>
                    <a:pt x="34" y="41"/>
                  </a:lnTo>
                  <a:lnTo>
                    <a:pt x="65" y="84"/>
                  </a:lnTo>
                  <a:lnTo>
                    <a:pt x="130" y="175"/>
                  </a:lnTo>
                  <a:lnTo>
                    <a:pt x="195" y="269"/>
                  </a:lnTo>
                  <a:lnTo>
                    <a:pt x="260" y="361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79" name="Freeform 69"/>
            <p:cNvSpPr>
              <a:spLocks/>
            </p:cNvSpPr>
            <p:nvPr/>
          </p:nvSpPr>
          <p:spPr bwMode="auto">
            <a:xfrm>
              <a:off x="972" y="2052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7 h 15"/>
                <a:gd name="T4" fmla="*/ 13 w 26"/>
                <a:gd name="T5" fmla="*/ 15 h 15"/>
                <a:gd name="T6" fmla="*/ 0 w 26"/>
                <a:gd name="T7" fmla="*/ 7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7"/>
                  </a:lnTo>
                  <a:lnTo>
                    <a:pt x="13" y="15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0" name="Freeform 70"/>
            <p:cNvSpPr>
              <a:spLocks/>
            </p:cNvSpPr>
            <p:nvPr/>
          </p:nvSpPr>
          <p:spPr bwMode="auto">
            <a:xfrm>
              <a:off x="1339" y="1602"/>
              <a:ext cx="31" cy="14"/>
            </a:xfrm>
            <a:custGeom>
              <a:avLst/>
              <a:gdLst>
                <a:gd name="T0" fmla="*/ 13 w 26"/>
                <a:gd name="T1" fmla="*/ 0 h 14"/>
                <a:gd name="T2" fmla="*/ 26 w 26"/>
                <a:gd name="T3" fmla="*/ 7 h 14"/>
                <a:gd name="T4" fmla="*/ 13 w 26"/>
                <a:gd name="T5" fmla="*/ 14 h 14"/>
                <a:gd name="T6" fmla="*/ 0 w 26"/>
                <a:gd name="T7" fmla="*/ 7 h 14"/>
                <a:gd name="T8" fmla="*/ 13 w 26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"/>
                <a:gd name="T17" fmla="*/ 26 w 2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">
                  <a:moveTo>
                    <a:pt x="13" y="0"/>
                  </a:moveTo>
                  <a:lnTo>
                    <a:pt x="26" y="7"/>
                  </a:lnTo>
                  <a:lnTo>
                    <a:pt x="13" y="14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1" name="Freeform 71"/>
            <p:cNvSpPr>
              <a:spLocks/>
            </p:cNvSpPr>
            <p:nvPr/>
          </p:nvSpPr>
          <p:spPr bwMode="auto">
            <a:xfrm>
              <a:off x="1648" y="1240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8 h 15"/>
                <a:gd name="T4" fmla="*/ 13 w 26"/>
                <a:gd name="T5" fmla="*/ 15 h 15"/>
                <a:gd name="T6" fmla="*/ 0 w 26"/>
                <a:gd name="T7" fmla="*/ 8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8"/>
                  </a:lnTo>
                  <a:lnTo>
                    <a:pt x="13" y="15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2" name="Freeform 72"/>
            <p:cNvSpPr>
              <a:spLocks/>
            </p:cNvSpPr>
            <p:nvPr/>
          </p:nvSpPr>
          <p:spPr bwMode="auto">
            <a:xfrm>
              <a:off x="1964" y="968"/>
              <a:ext cx="30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7 h 15"/>
                <a:gd name="T4" fmla="*/ 13 w 26"/>
                <a:gd name="T5" fmla="*/ 15 h 15"/>
                <a:gd name="T6" fmla="*/ 0 w 26"/>
                <a:gd name="T7" fmla="*/ 7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7"/>
                  </a:lnTo>
                  <a:lnTo>
                    <a:pt x="13" y="15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3" name="Freeform 73"/>
            <p:cNvSpPr>
              <a:spLocks/>
            </p:cNvSpPr>
            <p:nvPr/>
          </p:nvSpPr>
          <p:spPr bwMode="auto">
            <a:xfrm>
              <a:off x="2273" y="788"/>
              <a:ext cx="31" cy="14"/>
            </a:xfrm>
            <a:custGeom>
              <a:avLst/>
              <a:gdLst>
                <a:gd name="T0" fmla="*/ 13 w 26"/>
                <a:gd name="T1" fmla="*/ 0 h 14"/>
                <a:gd name="T2" fmla="*/ 26 w 26"/>
                <a:gd name="T3" fmla="*/ 7 h 14"/>
                <a:gd name="T4" fmla="*/ 13 w 26"/>
                <a:gd name="T5" fmla="*/ 14 h 14"/>
                <a:gd name="T6" fmla="*/ 0 w 26"/>
                <a:gd name="T7" fmla="*/ 7 h 14"/>
                <a:gd name="T8" fmla="*/ 13 w 26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"/>
                <a:gd name="T17" fmla="*/ 26 w 2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">
                  <a:moveTo>
                    <a:pt x="13" y="0"/>
                  </a:moveTo>
                  <a:lnTo>
                    <a:pt x="26" y="7"/>
                  </a:lnTo>
                  <a:lnTo>
                    <a:pt x="13" y="14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4" name="Freeform 74"/>
            <p:cNvSpPr>
              <a:spLocks/>
            </p:cNvSpPr>
            <p:nvPr/>
          </p:nvSpPr>
          <p:spPr bwMode="auto">
            <a:xfrm>
              <a:off x="2583" y="698"/>
              <a:ext cx="30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8 h 15"/>
                <a:gd name="T4" fmla="*/ 13 w 26"/>
                <a:gd name="T5" fmla="*/ 15 h 15"/>
                <a:gd name="T6" fmla="*/ 0 w 26"/>
                <a:gd name="T7" fmla="*/ 8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8"/>
                  </a:lnTo>
                  <a:lnTo>
                    <a:pt x="13" y="15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5" name="Freeform 75"/>
            <p:cNvSpPr>
              <a:spLocks/>
            </p:cNvSpPr>
            <p:nvPr/>
          </p:nvSpPr>
          <p:spPr bwMode="auto">
            <a:xfrm>
              <a:off x="2893" y="698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8 h 15"/>
                <a:gd name="T4" fmla="*/ 13 w 26"/>
                <a:gd name="T5" fmla="*/ 15 h 15"/>
                <a:gd name="T6" fmla="*/ 0 w 26"/>
                <a:gd name="T7" fmla="*/ 8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8"/>
                  </a:lnTo>
                  <a:lnTo>
                    <a:pt x="13" y="15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6" name="Freeform 76"/>
            <p:cNvSpPr>
              <a:spLocks/>
            </p:cNvSpPr>
            <p:nvPr/>
          </p:nvSpPr>
          <p:spPr bwMode="auto">
            <a:xfrm>
              <a:off x="3203" y="788"/>
              <a:ext cx="31" cy="14"/>
            </a:xfrm>
            <a:custGeom>
              <a:avLst/>
              <a:gdLst>
                <a:gd name="T0" fmla="*/ 13 w 26"/>
                <a:gd name="T1" fmla="*/ 0 h 14"/>
                <a:gd name="T2" fmla="*/ 26 w 26"/>
                <a:gd name="T3" fmla="*/ 7 h 14"/>
                <a:gd name="T4" fmla="*/ 13 w 26"/>
                <a:gd name="T5" fmla="*/ 14 h 14"/>
                <a:gd name="T6" fmla="*/ 0 w 26"/>
                <a:gd name="T7" fmla="*/ 7 h 14"/>
                <a:gd name="T8" fmla="*/ 13 w 26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"/>
                <a:gd name="T17" fmla="*/ 26 w 2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">
                  <a:moveTo>
                    <a:pt x="13" y="0"/>
                  </a:moveTo>
                  <a:lnTo>
                    <a:pt x="26" y="7"/>
                  </a:lnTo>
                  <a:lnTo>
                    <a:pt x="13" y="14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7" name="Freeform 77"/>
            <p:cNvSpPr>
              <a:spLocks/>
            </p:cNvSpPr>
            <p:nvPr/>
          </p:nvSpPr>
          <p:spPr bwMode="auto">
            <a:xfrm>
              <a:off x="3512" y="968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7 h 15"/>
                <a:gd name="T4" fmla="*/ 13 w 26"/>
                <a:gd name="T5" fmla="*/ 15 h 15"/>
                <a:gd name="T6" fmla="*/ 0 w 26"/>
                <a:gd name="T7" fmla="*/ 7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7"/>
                  </a:lnTo>
                  <a:lnTo>
                    <a:pt x="13" y="15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8" name="Freeform 78"/>
            <p:cNvSpPr>
              <a:spLocks/>
            </p:cNvSpPr>
            <p:nvPr/>
          </p:nvSpPr>
          <p:spPr bwMode="auto">
            <a:xfrm>
              <a:off x="3828" y="1240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8 h 15"/>
                <a:gd name="T4" fmla="*/ 13 w 26"/>
                <a:gd name="T5" fmla="*/ 15 h 15"/>
                <a:gd name="T6" fmla="*/ 0 w 26"/>
                <a:gd name="T7" fmla="*/ 8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8"/>
                  </a:lnTo>
                  <a:lnTo>
                    <a:pt x="13" y="15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89" name="Freeform 79"/>
            <p:cNvSpPr>
              <a:spLocks/>
            </p:cNvSpPr>
            <p:nvPr/>
          </p:nvSpPr>
          <p:spPr bwMode="auto">
            <a:xfrm>
              <a:off x="4137" y="1602"/>
              <a:ext cx="31" cy="14"/>
            </a:xfrm>
            <a:custGeom>
              <a:avLst/>
              <a:gdLst>
                <a:gd name="T0" fmla="*/ 13 w 26"/>
                <a:gd name="T1" fmla="*/ 0 h 14"/>
                <a:gd name="T2" fmla="*/ 26 w 26"/>
                <a:gd name="T3" fmla="*/ 7 h 14"/>
                <a:gd name="T4" fmla="*/ 13 w 26"/>
                <a:gd name="T5" fmla="*/ 14 h 14"/>
                <a:gd name="T6" fmla="*/ 0 w 26"/>
                <a:gd name="T7" fmla="*/ 7 h 14"/>
                <a:gd name="T8" fmla="*/ 13 w 26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"/>
                <a:gd name="T17" fmla="*/ 26 w 2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">
                  <a:moveTo>
                    <a:pt x="13" y="0"/>
                  </a:moveTo>
                  <a:lnTo>
                    <a:pt x="26" y="7"/>
                  </a:lnTo>
                  <a:lnTo>
                    <a:pt x="13" y="14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690" name="Rectangle 80"/>
            <p:cNvSpPr>
              <a:spLocks noChangeArrowheads="1"/>
            </p:cNvSpPr>
            <p:nvPr/>
          </p:nvSpPr>
          <p:spPr bwMode="auto">
            <a:xfrm>
              <a:off x="3696" y="854"/>
              <a:ext cx="89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Total Revenue</a:t>
              </a:r>
              <a:endParaRPr lang="en-US" sz="1600" b="1"/>
            </a:p>
          </p:txBody>
        </p:sp>
        <p:sp>
          <p:nvSpPr>
            <p:cNvPr id="25691" name="Rectangle 81"/>
            <p:cNvSpPr>
              <a:spLocks noChangeArrowheads="1"/>
            </p:cNvSpPr>
            <p:nvPr/>
          </p:nvSpPr>
          <p:spPr bwMode="auto">
            <a:xfrm>
              <a:off x="956" y="204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/>
            </a:p>
          </p:txBody>
        </p:sp>
        <p:sp>
          <p:nvSpPr>
            <p:cNvPr id="25692" name="Rectangle 82"/>
            <p:cNvSpPr>
              <a:spLocks noChangeArrowheads="1"/>
            </p:cNvSpPr>
            <p:nvPr/>
          </p:nvSpPr>
          <p:spPr bwMode="auto">
            <a:xfrm>
              <a:off x="899" y="181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200"/>
            </a:p>
          </p:txBody>
        </p:sp>
        <p:sp>
          <p:nvSpPr>
            <p:cNvPr id="25693" name="Rectangle 83"/>
            <p:cNvSpPr>
              <a:spLocks noChangeArrowheads="1"/>
            </p:cNvSpPr>
            <p:nvPr/>
          </p:nvSpPr>
          <p:spPr bwMode="auto">
            <a:xfrm>
              <a:off x="864" y="159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1200"/>
            </a:p>
          </p:txBody>
        </p:sp>
        <p:sp>
          <p:nvSpPr>
            <p:cNvPr id="25694" name="Rectangle 84"/>
            <p:cNvSpPr>
              <a:spLocks noChangeArrowheads="1"/>
            </p:cNvSpPr>
            <p:nvPr/>
          </p:nvSpPr>
          <p:spPr bwMode="auto">
            <a:xfrm>
              <a:off x="864" y="1363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 sz="1200"/>
            </a:p>
          </p:txBody>
        </p:sp>
        <p:sp>
          <p:nvSpPr>
            <p:cNvPr id="25695" name="Rectangle 85"/>
            <p:cNvSpPr>
              <a:spLocks noChangeArrowheads="1"/>
            </p:cNvSpPr>
            <p:nvPr/>
          </p:nvSpPr>
          <p:spPr bwMode="auto">
            <a:xfrm>
              <a:off x="864" y="1137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sz="1200"/>
            </a:p>
          </p:txBody>
        </p:sp>
        <p:sp>
          <p:nvSpPr>
            <p:cNvPr id="25696" name="Rectangle 86"/>
            <p:cNvSpPr>
              <a:spLocks noChangeArrowheads="1"/>
            </p:cNvSpPr>
            <p:nvPr/>
          </p:nvSpPr>
          <p:spPr bwMode="auto">
            <a:xfrm>
              <a:off x="864" y="91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25</a:t>
              </a:r>
              <a:endParaRPr lang="en-US" sz="1200"/>
            </a:p>
          </p:txBody>
        </p:sp>
        <p:sp>
          <p:nvSpPr>
            <p:cNvPr id="25697" name="Rectangle 87"/>
            <p:cNvSpPr>
              <a:spLocks noChangeArrowheads="1"/>
            </p:cNvSpPr>
            <p:nvPr/>
          </p:nvSpPr>
          <p:spPr bwMode="auto">
            <a:xfrm>
              <a:off x="864" y="68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 sz="1200"/>
            </a:p>
          </p:txBody>
        </p:sp>
        <p:sp>
          <p:nvSpPr>
            <p:cNvPr id="25698" name="Rectangle 88"/>
            <p:cNvSpPr>
              <a:spLocks noChangeArrowheads="1"/>
            </p:cNvSpPr>
            <p:nvPr/>
          </p:nvSpPr>
          <p:spPr bwMode="auto">
            <a:xfrm>
              <a:off x="864" y="46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35</a:t>
              </a:r>
              <a:endParaRPr lang="en-US" sz="1200"/>
            </a:p>
          </p:txBody>
        </p:sp>
        <p:sp>
          <p:nvSpPr>
            <p:cNvPr id="25699" name="Rectangle 89"/>
            <p:cNvSpPr>
              <a:spLocks noChangeArrowheads="1"/>
            </p:cNvSpPr>
            <p:nvPr/>
          </p:nvSpPr>
          <p:spPr bwMode="auto">
            <a:xfrm>
              <a:off x="1029" y="2086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/>
            </a:p>
          </p:txBody>
        </p:sp>
        <p:sp>
          <p:nvSpPr>
            <p:cNvPr id="25700" name="Rectangle 90"/>
            <p:cNvSpPr>
              <a:spLocks noChangeArrowheads="1"/>
            </p:cNvSpPr>
            <p:nvPr/>
          </p:nvSpPr>
          <p:spPr bwMode="auto">
            <a:xfrm>
              <a:off x="1648" y="208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/>
            </a:p>
          </p:txBody>
        </p:sp>
        <p:sp>
          <p:nvSpPr>
            <p:cNvPr id="25701" name="Rectangle 91"/>
            <p:cNvSpPr>
              <a:spLocks noChangeArrowheads="1"/>
            </p:cNvSpPr>
            <p:nvPr/>
          </p:nvSpPr>
          <p:spPr bwMode="auto">
            <a:xfrm>
              <a:off x="2273" y="208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/>
            </a:p>
          </p:txBody>
        </p:sp>
        <p:sp>
          <p:nvSpPr>
            <p:cNvPr id="25702" name="Rectangle 92"/>
            <p:cNvSpPr>
              <a:spLocks noChangeArrowheads="1"/>
            </p:cNvSpPr>
            <p:nvPr/>
          </p:nvSpPr>
          <p:spPr bwMode="auto">
            <a:xfrm>
              <a:off x="2893" y="208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200"/>
            </a:p>
          </p:txBody>
        </p:sp>
        <p:sp>
          <p:nvSpPr>
            <p:cNvPr id="25703" name="Rectangle 93"/>
            <p:cNvSpPr>
              <a:spLocks noChangeArrowheads="1"/>
            </p:cNvSpPr>
            <p:nvPr/>
          </p:nvSpPr>
          <p:spPr bwMode="auto">
            <a:xfrm>
              <a:off x="3512" y="208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sz="1200"/>
            </a:p>
          </p:txBody>
        </p:sp>
        <p:sp>
          <p:nvSpPr>
            <p:cNvPr id="25704" name="Rectangle 94"/>
            <p:cNvSpPr>
              <a:spLocks noChangeArrowheads="1"/>
            </p:cNvSpPr>
            <p:nvPr/>
          </p:nvSpPr>
          <p:spPr bwMode="auto">
            <a:xfrm>
              <a:off x="4116" y="2086"/>
              <a:ext cx="1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1200"/>
            </a:p>
          </p:txBody>
        </p:sp>
        <p:sp>
          <p:nvSpPr>
            <p:cNvPr id="25705" name="Rectangle 95"/>
            <p:cNvSpPr>
              <a:spLocks noChangeArrowheads="1"/>
            </p:cNvSpPr>
            <p:nvPr/>
          </p:nvSpPr>
          <p:spPr bwMode="auto">
            <a:xfrm>
              <a:off x="4736" y="2086"/>
              <a:ext cx="1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 sz="1200"/>
            </a:p>
          </p:txBody>
        </p:sp>
        <p:sp>
          <p:nvSpPr>
            <p:cNvPr id="25706" name="Rectangle 96"/>
            <p:cNvSpPr>
              <a:spLocks noChangeArrowheads="1"/>
            </p:cNvSpPr>
            <p:nvPr/>
          </p:nvSpPr>
          <p:spPr bwMode="auto">
            <a:xfrm>
              <a:off x="4112" y="2204"/>
              <a:ext cx="12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latin typeface="Arial" charset="0"/>
                </a:rPr>
                <a:t>Quantity per period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25707" name="Rectangle 97"/>
            <p:cNvSpPr>
              <a:spLocks noChangeArrowheads="1"/>
            </p:cNvSpPr>
            <p:nvPr/>
          </p:nvSpPr>
          <p:spPr bwMode="auto">
            <a:xfrm rot="-5400000">
              <a:off x="217" y="1013"/>
              <a:ext cx="87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latin typeface="Arial" charset="0"/>
                </a:rPr>
                <a:t>Total Revenue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25708" name="Line 98"/>
            <p:cNvSpPr>
              <a:spLocks noChangeShapeType="1"/>
            </p:cNvSpPr>
            <p:nvPr/>
          </p:nvSpPr>
          <p:spPr bwMode="auto">
            <a:xfrm>
              <a:off x="1000" y="2389"/>
              <a:ext cx="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9" name="Rectangle 99"/>
            <p:cNvSpPr>
              <a:spLocks noChangeArrowheads="1"/>
            </p:cNvSpPr>
            <p:nvPr/>
          </p:nvSpPr>
          <p:spPr bwMode="auto">
            <a:xfrm>
              <a:off x="802" y="2348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 sz="1200"/>
            </a:p>
          </p:txBody>
        </p:sp>
      </p:grpSp>
      <p:sp>
        <p:nvSpPr>
          <p:cNvPr id="25642" name="Rectangle 100"/>
          <p:cNvSpPr>
            <a:spLocks noChangeArrowheads="1"/>
          </p:cNvSpPr>
          <p:nvPr/>
        </p:nvSpPr>
        <p:spPr bwMode="auto">
          <a:xfrm>
            <a:off x="1619250" y="5773738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/>
          </a:p>
        </p:txBody>
      </p:sp>
      <p:sp>
        <p:nvSpPr>
          <p:cNvPr id="25643" name="Rectangle 101"/>
          <p:cNvSpPr>
            <a:spLocks noChangeArrowheads="1"/>
          </p:cNvSpPr>
          <p:nvPr/>
        </p:nvSpPr>
        <p:spPr bwMode="auto">
          <a:xfrm>
            <a:off x="2552700" y="57737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2</a:t>
            </a:r>
            <a:endParaRPr lang="en-US" sz="1200"/>
          </a:p>
        </p:txBody>
      </p:sp>
      <p:sp>
        <p:nvSpPr>
          <p:cNvPr id="25644" name="Rectangle 102"/>
          <p:cNvSpPr>
            <a:spLocks noChangeArrowheads="1"/>
          </p:cNvSpPr>
          <p:nvPr/>
        </p:nvSpPr>
        <p:spPr bwMode="auto">
          <a:xfrm>
            <a:off x="3497263" y="57737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 sz="1200"/>
          </a:p>
        </p:txBody>
      </p:sp>
      <p:sp>
        <p:nvSpPr>
          <p:cNvPr id="25645" name="Rectangle 103"/>
          <p:cNvSpPr>
            <a:spLocks noChangeArrowheads="1"/>
          </p:cNvSpPr>
          <p:nvPr/>
        </p:nvSpPr>
        <p:spPr bwMode="auto">
          <a:xfrm>
            <a:off x="4471988" y="57737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  <a:endParaRPr lang="en-US" sz="1200"/>
          </a:p>
        </p:txBody>
      </p:sp>
      <p:sp>
        <p:nvSpPr>
          <p:cNvPr id="25646" name="Rectangle 104"/>
          <p:cNvSpPr>
            <a:spLocks noChangeArrowheads="1"/>
          </p:cNvSpPr>
          <p:nvPr/>
        </p:nvSpPr>
        <p:spPr bwMode="auto">
          <a:xfrm>
            <a:off x="5416550" y="57737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8</a:t>
            </a:r>
            <a:endParaRPr lang="en-US" sz="1200"/>
          </a:p>
        </p:txBody>
      </p:sp>
      <p:sp>
        <p:nvSpPr>
          <p:cNvPr id="25647" name="Rectangle 105"/>
          <p:cNvSpPr>
            <a:spLocks noChangeArrowheads="1"/>
          </p:cNvSpPr>
          <p:nvPr/>
        </p:nvSpPr>
        <p:spPr bwMode="auto">
          <a:xfrm>
            <a:off x="6267450" y="5773738"/>
            <a:ext cx="168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/>
          </a:p>
        </p:txBody>
      </p:sp>
      <p:sp>
        <p:nvSpPr>
          <p:cNvPr id="25648" name="Rectangle 106"/>
          <p:cNvSpPr>
            <a:spLocks noChangeArrowheads="1"/>
          </p:cNvSpPr>
          <p:nvPr/>
        </p:nvSpPr>
        <p:spPr bwMode="auto">
          <a:xfrm>
            <a:off x="7213600" y="5773738"/>
            <a:ext cx="168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12</a:t>
            </a:r>
            <a:endParaRPr lang="en-US" sz="1200"/>
          </a:p>
        </p:txBody>
      </p:sp>
      <p:sp>
        <p:nvSpPr>
          <p:cNvPr id="25649" name="Line 107"/>
          <p:cNvSpPr>
            <a:spLocks noChangeShapeType="1"/>
          </p:cNvSpPr>
          <p:nvPr/>
        </p:nvSpPr>
        <p:spPr bwMode="auto">
          <a:xfrm flipH="1" flipV="1">
            <a:off x="1644650" y="4221163"/>
            <a:ext cx="601663" cy="192087"/>
          </a:xfrm>
          <a:prstGeom prst="line">
            <a:avLst/>
          </a:prstGeom>
          <a:noFill/>
          <a:ln w="19050">
            <a:solidFill>
              <a:srgbClr val="F35BD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0" name="Rectangle 108"/>
          <p:cNvSpPr>
            <a:spLocks noChangeArrowheads="1"/>
          </p:cNvSpPr>
          <p:nvPr/>
        </p:nvSpPr>
        <p:spPr bwMode="auto">
          <a:xfrm>
            <a:off x="3922713" y="62484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Marginal Revenue</a:t>
            </a:r>
            <a:endParaRPr lang="en-US" sz="1600" b="1"/>
          </a:p>
        </p:txBody>
      </p:sp>
      <p:sp>
        <p:nvSpPr>
          <p:cNvPr id="25651" name="Rectangle 109"/>
          <p:cNvSpPr>
            <a:spLocks noChangeArrowheads="1"/>
          </p:cNvSpPr>
          <p:nvPr/>
        </p:nvSpPr>
        <p:spPr bwMode="auto">
          <a:xfrm>
            <a:off x="6132513" y="50292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Average Revenue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Marginal Revenue Equation</a:t>
            </a:r>
          </a:p>
        </p:txBody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200" smtClean="0"/>
              <a:t>Demand Equation   Q = B + a</a:t>
            </a:r>
            <a:r>
              <a:rPr lang="en-US" sz="2200" baseline="-25000" smtClean="0"/>
              <a:t>p</a:t>
            </a:r>
            <a:r>
              <a:rPr lang="en-US" sz="2200" smtClean="0"/>
              <a:t> P</a:t>
            </a:r>
          </a:p>
          <a:p>
            <a:pPr algn="ctr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200" smtClean="0"/>
              <a:t>P = -B/a</a:t>
            </a:r>
            <a:r>
              <a:rPr lang="en-US" sz="2200" baseline="-25000" smtClean="0"/>
              <a:t>p </a:t>
            </a:r>
            <a:r>
              <a:rPr lang="en-US" sz="2200" smtClean="0"/>
              <a:t>+ Q/a</a:t>
            </a:r>
            <a:r>
              <a:rPr lang="en-US" sz="2200" baseline="-25000" smtClean="0"/>
              <a:t>p</a:t>
            </a:r>
          </a:p>
          <a:p>
            <a:pPr algn="ctr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200" smtClean="0"/>
              <a:t>TR = PQ = -B/a</a:t>
            </a:r>
            <a:r>
              <a:rPr lang="en-US" sz="2200" baseline="-25000" smtClean="0"/>
              <a:t>p</a:t>
            </a:r>
            <a:r>
              <a:rPr lang="en-US" sz="2200" smtClean="0"/>
              <a:t>*Q</a:t>
            </a:r>
            <a:r>
              <a:rPr lang="en-US" sz="2200" baseline="-25000" smtClean="0"/>
              <a:t> </a:t>
            </a:r>
            <a:r>
              <a:rPr lang="en-US" sz="2200" smtClean="0"/>
              <a:t>+ Q</a:t>
            </a:r>
            <a:r>
              <a:rPr lang="en-US" sz="2200" baseline="30000" smtClean="0"/>
              <a:t>2</a:t>
            </a:r>
            <a:r>
              <a:rPr lang="en-US" sz="2200" smtClean="0"/>
              <a:t>/a</a:t>
            </a:r>
            <a:r>
              <a:rPr lang="en-US" sz="2200" baseline="-25000" smtClean="0"/>
              <a:t>p</a:t>
            </a:r>
          </a:p>
          <a:p>
            <a:pPr algn="ctr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200" smtClean="0"/>
              <a:t>MR = d(PQ)/dQ = -B/a</a:t>
            </a:r>
            <a:r>
              <a:rPr lang="en-US" sz="2200" baseline="-25000" smtClean="0"/>
              <a:t>p</a:t>
            </a:r>
            <a:r>
              <a:rPr lang="en-US" sz="2200" smtClean="0"/>
              <a:t>+ 2Q/a</a:t>
            </a:r>
            <a:r>
              <a:rPr lang="en-US" sz="2200" baseline="-25000" smtClean="0"/>
              <a:t>p</a:t>
            </a:r>
          </a:p>
          <a:p>
            <a:pPr algn="ctr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200" smtClean="0"/>
              <a:t>MR = 0    ,   Q = B/2</a:t>
            </a:r>
          </a:p>
          <a:p>
            <a:pPr algn="ctr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200" smtClean="0"/>
              <a:t>For Q &lt; B/2 , MR = +ve	Q &gt; B/2 , MR = -ve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Relation of Demand &amp; Marginal Revenue Curve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r>
              <a:rPr lang="en-US" sz="2200" smtClean="0"/>
              <a:t>The curves intercept y-axis at same point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Intercept of MR &amp; Demand </a:t>
            </a:r>
            <a:r>
              <a:rPr lang="en-US" sz="2100" b="1" smtClean="0"/>
              <a:t>(DD)</a:t>
            </a:r>
            <a:r>
              <a:rPr lang="en-US" sz="2100" smtClean="0"/>
              <a:t> </a:t>
            </a:r>
            <a:r>
              <a:rPr lang="en-US" smtClean="0"/>
              <a:t>curve = -B/a</a:t>
            </a:r>
            <a:r>
              <a:rPr lang="en-US" baseline="-25000" smtClean="0"/>
              <a:t>p</a:t>
            </a:r>
            <a:endParaRPr lang="en-US" smtClean="0"/>
          </a:p>
          <a:p>
            <a:pPr eaLnBrk="1" hangingPunct="1">
              <a:lnSpc>
                <a:spcPct val="150000"/>
              </a:lnSpc>
            </a:pPr>
            <a:r>
              <a:rPr lang="en-US" sz="2200" smtClean="0"/>
              <a:t>Slope of (DD) curve = 1/ a</a:t>
            </a:r>
            <a:r>
              <a:rPr lang="en-US" sz="2200" baseline="-25000" smtClean="0"/>
              <a:t>p</a:t>
            </a:r>
            <a:r>
              <a:rPr lang="en-US" sz="2200" smtClean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smtClean="0"/>
              <a:t>Slope of MR curve = 2/ a</a:t>
            </a:r>
            <a:r>
              <a:rPr lang="en-US" sz="2200" baseline="-25000" smtClean="0"/>
              <a:t>p</a:t>
            </a:r>
            <a:r>
              <a:rPr lang="en-US" sz="2200" smtClean="0"/>
              <a:t> = 2 DD curve </a:t>
            </a:r>
          </a:p>
          <a:p>
            <a:pPr eaLnBrk="1" hangingPunct="1"/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ELASTICITY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457200" y="1609725"/>
            <a:ext cx="7315200" cy="4846638"/>
          </a:xfrm>
        </p:spPr>
        <p:txBody>
          <a:bodyPr/>
          <a:lstStyle/>
          <a:p>
            <a:pPr eaLnBrk="1" hangingPunct="1"/>
            <a:r>
              <a:rPr lang="en-US" smtClean="0"/>
              <a:t>A general concept used to quantify the response in one variable when another variable changes</a:t>
            </a:r>
          </a:p>
          <a:p>
            <a:pPr eaLnBrk="1" hangingPunct="1"/>
            <a:r>
              <a:rPr lang="en-US" smtClean="0"/>
              <a:t>elasticity of A with respect to B =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mtClean="0"/>
              <a:t>% </a:t>
            </a:r>
            <a:r>
              <a:rPr lang="en-US" smtClean="0">
                <a:sym typeface="Symbol" pitchFamily="18" charset="2"/>
              </a:rPr>
              <a:t>A/</a:t>
            </a:r>
            <a:r>
              <a:rPr lang="en-US" smtClean="0"/>
              <a:t> %</a:t>
            </a:r>
            <a:r>
              <a:rPr lang="en-US" smtClean="0">
                <a:sym typeface="Symbol" pitchFamily="18" charset="2"/>
              </a:rPr>
              <a:t>B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66800" y="1066800"/>
          <a:ext cx="6705600" cy="5181600"/>
        </p:xfrm>
        <a:graphic>
          <a:graphicData uri="http://schemas.openxmlformats.org/presentationml/2006/ole">
            <p:oleObj spid="_x0000_s77826" name="Worksheet" r:id="rId3" imgW="3700800" imgH="2952000" progId="Excel.Sheet.8">
              <p:embed/>
            </p:oleObj>
          </a:graphicData>
        </a:graphic>
      </p:graphicFrame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00200" y="2286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solidFill>
                  <a:schemeClr val="tx2"/>
                </a:solidFill>
              </a:rPr>
              <a:t>Calculate Elasticity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" y="990600"/>
          <a:ext cx="8001000" cy="5343525"/>
        </p:xfrm>
        <a:graphic>
          <a:graphicData uri="http://schemas.openxmlformats.org/presentationml/2006/ole">
            <p:oleObj spid="_x0000_s78850" name="Worksheet" r:id="rId3" imgW="4204800" imgH="2952000" progId="Excel.Sheet.8">
              <p:embed/>
            </p:oleObj>
          </a:graphicData>
        </a:graphic>
      </p:graphicFrame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00200" y="2286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Total Marginal Elasticity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437313" y="6013450"/>
            <a:ext cx="1919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latin typeface="Arial" charset="0"/>
              </a:rPr>
              <a:t>Quantity Demanded</a:t>
            </a:r>
            <a:endParaRPr lang="en-US" sz="1600">
              <a:latin typeface="Arial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 rot="-5400000">
            <a:off x="636588" y="4622800"/>
            <a:ext cx="869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latin typeface="Arial" charset="0"/>
              </a:rPr>
              <a:t>MR/Price</a:t>
            </a:r>
            <a:endParaRPr lang="en-US" sz="1600">
              <a:latin typeface="Arial" charset="0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4306888" y="1060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668463" y="3792538"/>
            <a:ext cx="3175" cy="2979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546225" y="6772275"/>
            <a:ext cx="1222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587500" y="6176963"/>
            <a:ext cx="1222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587500" y="5581650"/>
            <a:ext cx="1222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1587500" y="4983163"/>
            <a:ext cx="1222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1587500" y="4387850"/>
            <a:ext cx="1222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668463" y="5581650"/>
            <a:ext cx="575786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1709738" y="5581650"/>
            <a:ext cx="3175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2644775" y="5581650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3587750" y="5581650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4564063" y="5581650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5507038" y="5581650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6481763" y="5581650"/>
            <a:ext cx="3175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7426325" y="5581650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Freeform 19"/>
          <p:cNvSpPr>
            <a:spLocks/>
          </p:cNvSpPr>
          <p:nvPr/>
        </p:nvSpPr>
        <p:spPr bwMode="auto">
          <a:xfrm>
            <a:off x="1663700" y="4230688"/>
            <a:ext cx="1193800" cy="630237"/>
          </a:xfrm>
          <a:custGeom>
            <a:avLst/>
            <a:gdLst>
              <a:gd name="T0" fmla="*/ 0 w 752"/>
              <a:gd name="T1" fmla="*/ 0 h 397"/>
              <a:gd name="T2" fmla="*/ 752 w 752"/>
              <a:gd name="T3" fmla="*/ 397 h 397"/>
              <a:gd name="T4" fmla="*/ 0 60000 65536"/>
              <a:gd name="T5" fmla="*/ 0 60000 65536"/>
              <a:gd name="T6" fmla="*/ 0 w 752"/>
              <a:gd name="T7" fmla="*/ 0 h 397"/>
              <a:gd name="T8" fmla="*/ 752 w 752"/>
              <a:gd name="T9" fmla="*/ 397 h 39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2" h="397">
                <a:moveTo>
                  <a:pt x="0" y="0"/>
                </a:moveTo>
                <a:lnTo>
                  <a:pt x="752" y="397"/>
                </a:lnTo>
              </a:path>
            </a:pathLst>
          </a:custGeom>
          <a:solidFill>
            <a:srgbClr val="FFFFFF"/>
          </a:solidFill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2857500" y="4860925"/>
            <a:ext cx="487363" cy="246063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344863" y="5106988"/>
            <a:ext cx="487362" cy="228600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832225" y="5335588"/>
            <a:ext cx="487363" cy="246062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4319588" y="5581650"/>
            <a:ext cx="455612" cy="244475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4775200" y="5826125"/>
            <a:ext cx="488950" cy="228600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5264150" y="6054725"/>
            <a:ext cx="487363" cy="246063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5751513" y="6300788"/>
            <a:ext cx="485775" cy="227012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157413" y="4387850"/>
            <a:ext cx="487362" cy="123825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2644775" y="4511675"/>
            <a:ext cx="455613" cy="122238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3100388" y="4633913"/>
            <a:ext cx="487362" cy="104775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3587750" y="4738688"/>
            <a:ext cx="488950" cy="122237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4076700" y="4860925"/>
            <a:ext cx="487363" cy="122238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4564063" y="4983163"/>
            <a:ext cx="455612" cy="123825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5019675" y="5106988"/>
            <a:ext cx="487363" cy="122237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5507038" y="5229225"/>
            <a:ext cx="487362" cy="106363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5994400" y="5335588"/>
            <a:ext cx="487363" cy="122237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1179513" y="6623050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-10</a:t>
            </a:r>
            <a:endParaRPr lang="en-US" sz="1200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338263" y="6035675"/>
            <a:ext cx="1349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-5</a:t>
            </a:r>
            <a:endParaRPr lang="en-US" sz="1200"/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1377950" y="54800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 sz="1200"/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1377950" y="49482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  <a:endParaRPr lang="en-US" sz="1200"/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1308100" y="4337050"/>
            <a:ext cx="168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912813" y="730250"/>
            <a:ext cx="7356475" cy="3179763"/>
            <a:chOff x="575" y="460"/>
            <a:chExt cx="4749" cy="2003"/>
          </a:xfrm>
        </p:grpSpPr>
        <p:sp>
          <p:nvSpPr>
            <p:cNvPr id="28726" name="Line 42"/>
            <p:cNvSpPr>
              <a:spLocks noChangeShapeType="1"/>
            </p:cNvSpPr>
            <p:nvPr/>
          </p:nvSpPr>
          <p:spPr bwMode="auto">
            <a:xfrm>
              <a:off x="988" y="479"/>
              <a:ext cx="1" cy="15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Line 43"/>
            <p:cNvSpPr>
              <a:spLocks noChangeShapeType="1"/>
            </p:cNvSpPr>
            <p:nvPr/>
          </p:nvSpPr>
          <p:spPr bwMode="auto">
            <a:xfrm>
              <a:off x="967" y="2059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Line 44"/>
            <p:cNvSpPr>
              <a:spLocks noChangeShapeType="1"/>
            </p:cNvSpPr>
            <p:nvPr/>
          </p:nvSpPr>
          <p:spPr bwMode="auto">
            <a:xfrm>
              <a:off x="967" y="1833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Line 45"/>
            <p:cNvSpPr>
              <a:spLocks noChangeShapeType="1"/>
            </p:cNvSpPr>
            <p:nvPr/>
          </p:nvSpPr>
          <p:spPr bwMode="auto">
            <a:xfrm>
              <a:off x="967" y="1609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Line 46"/>
            <p:cNvSpPr>
              <a:spLocks noChangeShapeType="1"/>
            </p:cNvSpPr>
            <p:nvPr/>
          </p:nvSpPr>
          <p:spPr bwMode="auto">
            <a:xfrm>
              <a:off x="967" y="1382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Line 47"/>
            <p:cNvSpPr>
              <a:spLocks noChangeShapeType="1"/>
            </p:cNvSpPr>
            <p:nvPr/>
          </p:nvSpPr>
          <p:spPr bwMode="auto">
            <a:xfrm>
              <a:off x="967" y="1156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Line 48"/>
            <p:cNvSpPr>
              <a:spLocks noChangeShapeType="1"/>
            </p:cNvSpPr>
            <p:nvPr/>
          </p:nvSpPr>
          <p:spPr bwMode="auto">
            <a:xfrm>
              <a:off x="967" y="930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Line 49"/>
            <p:cNvSpPr>
              <a:spLocks noChangeShapeType="1"/>
            </p:cNvSpPr>
            <p:nvPr/>
          </p:nvSpPr>
          <p:spPr bwMode="auto">
            <a:xfrm>
              <a:off x="967" y="706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Line 50"/>
            <p:cNvSpPr>
              <a:spLocks noChangeShapeType="1"/>
            </p:cNvSpPr>
            <p:nvPr/>
          </p:nvSpPr>
          <p:spPr bwMode="auto">
            <a:xfrm>
              <a:off x="967" y="479"/>
              <a:ext cx="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Line 51"/>
            <p:cNvSpPr>
              <a:spLocks noChangeShapeType="1"/>
            </p:cNvSpPr>
            <p:nvPr/>
          </p:nvSpPr>
          <p:spPr bwMode="auto">
            <a:xfrm>
              <a:off x="1045" y="2059"/>
              <a:ext cx="37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Line 52"/>
            <p:cNvSpPr>
              <a:spLocks noChangeShapeType="1"/>
            </p:cNvSpPr>
            <p:nvPr/>
          </p:nvSpPr>
          <p:spPr bwMode="auto">
            <a:xfrm flipV="1">
              <a:off x="988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Line 53"/>
            <p:cNvSpPr>
              <a:spLocks noChangeShapeType="1"/>
            </p:cNvSpPr>
            <p:nvPr/>
          </p:nvSpPr>
          <p:spPr bwMode="auto">
            <a:xfrm flipV="1">
              <a:off x="1664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Line 54"/>
            <p:cNvSpPr>
              <a:spLocks noChangeShapeType="1"/>
            </p:cNvSpPr>
            <p:nvPr/>
          </p:nvSpPr>
          <p:spPr bwMode="auto">
            <a:xfrm flipV="1">
              <a:off x="2288" y="2059"/>
              <a:ext cx="2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9" name="Line 55"/>
            <p:cNvSpPr>
              <a:spLocks noChangeShapeType="1"/>
            </p:cNvSpPr>
            <p:nvPr/>
          </p:nvSpPr>
          <p:spPr bwMode="auto">
            <a:xfrm flipV="1">
              <a:off x="2909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0" name="Line 56"/>
            <p:cNvSpPr>
              <a:spLocks noChangeShapeType="1"/>
            </p:cNvSpPr>
            <p:nvPr/>
          </p:nvSpPr>
          <p:spPr bwMode="auto">
            <a:xfrm flipV="1">
              <a:off x="3528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Line 57"/>
            <p:cNvSpPr>
              <a:spLocks noChangeShapeType="1"/>
            </p:cNvSpPr>
            <p:nvPr/>
          </p:nvSpPr>
          <p:spPr bwMode="auto">
            <a:xfrm flipV="1">
              <a:off x="4153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Line 58"/>
            <p:cNvSpPr>
              <a:spLocks noChangeShapeType="1"/>
            </p:cNvSpPr>
            <p:nvPr/>
          </p:nvSpPr>
          <p:spPr bwMode="auto">
            <a:xfrm flipV="1">
              <a:off x="4772" y="205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Freeform 59"/>
            <p:cNvSpPr>
              <a:spLocks/>
            </p:cNvSpPr>
            <p:nvPr/>
          </p:nvSpPr>
          <p:spPr bwMode="auto">
            <a:xfrm>
              <a:off x="1045" y="1609"/>
              <a:ext cx="309" cy="450"/>
            </a:xfrm>
            <a:custGeom>
              <a:avLst/>
              <a:gdLst>
                <a:gd name="T0" fmla="*/ 0 w 260"/>
                <a:gd name="T1" fmla="*/ 450 h 450"/>
                <a:gd name="T2" fmla="*/ 65 w 260"/>
                <a:gd name="T3" fmla="*/ 335 h 450"/>
                <a:gd name="T4" fmla="*/ 130 w 260"/>
                <a:gd name="T5" fmla="*/ 219 h 450"/>
                <a:gd name="T6" fmla="*/ 195 w 260"/>
                <a:gd name="T7" fmla="*/ 106 h 450"/>
                <a:gd name="T8" fmla="*/ 225 w 260"/>
                <a:gd name="T9" fmla="*/ 53 h 450"/>
                <a:gd name="T10" fmla="*/ 260 w 260"/>
                <a:gd name="T11" fmla="*/ 0 h 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"/>
                <a:gd name="T19" fmla="*/ 0 h 450"/>
                <a:gd name="T20" fmla="*/ 260 w 260"/>
                <a:gd name="T21" fmla="*/ 450 h 4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" h="450">
                  <a:moveTo>
                    <a:pt x="0" y="450"/>
                  </a:moveTo>
                  <a:lnTo>
                    <a:pt x="65" y="335"/>
                  </a:lnTo>
                  <a:lnTo>
                    <a:pt x="130" y="219"/>
                  </a:lnTo>
                  <a:lnTo>
                    <a:pt x="195" y="106"/>
                  </a:lnTo>
                  <a:lnTo>
                    <a:pt x="225" y="53"/>
                  </a:lnTo>
                  <a:lnTo>
                    <a:pt x="260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44" name="Freeform 60"/>
            <p:cNvSpPr>
              <a:spLocks/>
            </p:cNvSpPr>
            <p:nvPr/>
          </p:nvSpPr>
          <p:spPr bwMode="auto">
            <a:xfrm>
              <a:off x="1354" y="1248"/>
              <a:ext cx="310" cy="361"/>
            </a:xfrm>
            <a:custGeom>
              <a:avLst/>
              <a:gdLst>
                <a:gd name="T0" fmla="*/ 0 w 260"/>
                <a:gd name="T1" fmla="*/ 361 h 361"/>
                <a:gd name="T2" fmla="*/ 65 w 260"/>
                <a:gd name="T3" fmla="*/ 262 h 361"/>
                <a:gd name="T4" fmla="*/ 130 w 260"/>
                <a:gd name="T5" fmla="*/ 168 h 361"/>
                <a:gd name="T6" fmla="*/ 195 w 260"/>
                <a:gd name="T7" fmla="*/ 82 h 361"/>
                <a:gd name="T8" fmla="*/ 260 w 260"/>
                <a:gd name="T9" fmla="*/ 0 h 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361"/>
                <a:gd name="T17" fmla="*/ 260 w 260"/>
                <a:gd name="T18" fmla="*/ 361 h 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361">
                  <a:moveTo>
                    <a:pt x="0" y="361"/>
                  </a:moveTo>
                  <a:lnTo>
                    <a:pt x="65" y="262"/>
                  </a:lnTo>
                  <a:lnTo>
                    <a:pt x="130" y="168"/>
                  </a:lnTo>
                  <a:lnTo>
                    <a:pt x="195" y="82"/>
                  </a:lnTo>
                  <a:lnTo>
                    <a:pt x="260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45" name="Freeform 61"/>
            <p:cNvSpPr>
              <a:spLocks/>
            </p:cNvSpPr>
            <p:nvPr/>
          </p:nvSpPr>
          <p:spPr bwMode="auto">
            <a:xfrm>
              <a:off x="1664" y="975"/>
              <a:ext cx="315" cy="273"/>
            </a:xfrm>
            <a:custGeom>
              <a:avLst/>
              <a:gdLst>
                <a:gd name="T0" fmla="*/ 0 w 265"/>
                <a:gd name="T1" fmla="*/ 273 h 273"/>
                <a:gd name="T2" fmla="*/ 65 w 265"/>
                <a:gd name="T3" fmla="*/ 196 h 273"/>
                <a:gd name="T4" fmla="*/ 131 w 265"/>
                <a:gd name="T5" fmla="*/ 126 h 273"/>
                <a:gd name="T6" fmla="*/ 200 w 265"/>
                <a:gd name="T7" fmla="*/ 61 h 273"/>
                <a:gd name="T8" fmla="*/ 265 w 265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273"/>
                <a:gd name="T17" fmla="*/ 265 w 265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273">
                  <a:moveTo>
                    <a:pt x="0" y="273"/>
                  </a:moveTo>
                  <a:lnTo>
                    <a:pt x="65" y="196"/>
                  </a:lnTo>
                  <a:lnTo>
                    <a:pt x="131" y="126"/>
                  </a:lnTo>
                  <a:lnTo>
                    <a:pt x="200" y="61"/>
                  </a:lnTo>
                  <a:lnTo>
                    <a:pt x="265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46" name="Freeform 62"/>
            <p:cNvSpPr>
              <a:spLocks/>
            </p:cNvSpPr>
            <p:nvPr/>
          </p:nvSpPr>
          <p:spPr bwMode="auto">
            <a:xfrm>
              <a:off x="1979" y="795"/>
              <a:ext cx="309" cy="180"/>
            </a:xfrm>
            <a:custGeom>
              <a:avLst/>
              <a:gdLst>
                <a:gd name="T0" fmla="*/ 0 w 260"/>
                <a:gd name="T1" fmla="*/ 180 h 180"/>
                <a:gd name="T2" fmla="*/ 65 w 260"/>
                <a:gd name="T3" fmla="*/ 127 h 180"/>
                <a:gd name="T4" fmla="*/ 130 w 260"/>
                <a:gd name="T5" fmla="*/ 79 h 180"/>
                <a:gd name="T6" fmla="*/ 195 w 260"/>
                <a:gd name="T7" fmla="*/ 36 h 180"/>
                <a:gd name="T8" fmla="*/ 260 w 260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80"/>
                <a:gd name="T17" fmla="*/ 260 w 260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80">
                  <a:moveTo>
                    <a:pt x="0" y="180"/>
                  </a:moveTo>
                  <a:lnTo>
                    <a:pt x="65" y="127"/>
                  </a:lnTo>
                  <a:lnTo>
                    <a:pt x="130" y="79"/>
                  </a:lnTo>
                  <a:lnTo>
                    <a:pt x="195" y="36"/>
                  </a:lnTo>
                  <a:lnTo>
                    <a:pt x="260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47" name="Freeform 63"/>
            <p:cNvSpPr>
              <a:spLocks/>
            </p:cNvSpPr>
            <p:nvPr/>
          </p:nvSpPr>
          <p:spPr bwMode="auto">
            <a:xfrm>
              <a:off x="2288" y="706"/>
              <a:ext cx="310" cy="89"/>
            </a:xfrm>
            <a:custGeom>
              <a:avLst/>
              <a:gdLst>
                <a:gd name="T0" fmla="*/ 0 w 260"/>
                <a:gd name="T1" fmla="*/ 89 h 89"/>
                <a:gd name="T2" fmla="*/ 65 w 260"/>
                <a:gd name="T3" fmla="*/ 57 h 89"/>
                <a:gd name="T4" fmla="*/ 130 w 260"/>
                <a:gd name="T5" fmla="*/ 33 h 89"/>
                <a:gd name="T6" fmla="*/ 195 w 260"/>
                <a:gd name="T7" fmla="*/ 14 h 89"/>
                <a:gd name="T8" fmla="*/ 260 w 260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89"/>
                <a:gd name="T17" fmla="*/ 260 w 260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89">
                  <a:moveTo>
                    <a:pt x="0" y="89"/>
                  </a:moveTo>
                  <a:lnTo>
                    <a:pt x="65" y="57"/>
                  </a:lnTo>
                  <a:lnTo>
                    <a:pt x="130" y="33"/>
                  </a:lnTo>
                  <a:lnTo>
                    <a:pt x="195" y="14"/>
                  </a:lnTo>
                  <a:lnTo>
                    <a:pt x="260" y="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48" name="Freeform 64"/>
            <p:cNvSpPr>
              <a:spLocks/>
            </p:cNvSpPr>
            <p:nvPr/>
          </p:nvSpPr>
          <p:spPr bwMode="auto">
            <a:xfrm>
              <a:off x="2598" y="694"/>
              <a:ext cx="311" cy="12"/>
            </a:xfrm>
            <a:custGeom>
              <a:avLst/>
              <a:gdLst>
                <a:gd name="T0" fmla="*/ 0 w 261"/>
                <a:gd name="T1" fmla="*/ 12 h 12"/>
                <a:gd name="T2" fmla="*/ 65 w 261"/>
                <a:gd name="T3" fmla="*/ 4 h 12"/>
                <a:gd name="T4" fmla="*/ 131 w 261"/>
                <a:gd name="T5" fmla="*/ 0 h 12"/>
                <a:gd name="T6" fmla="*/ 196 w 261"/>
                <a:gd name="T7" fmla="*/ 4 h 12"/>
                <a:gd name="T8" fmla="*/ 261 w 261"/>
                <a:gd name="T9" fmla="*/ 12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2"/>
                <a:gd name="T17" fmla="*/ 261 w 26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2">
                  <a:moveTo>
                    <a:pt x="0" y="12"/>
                  </a:moveTo>
                  <a:lnTo>
                    <a:pt x="65" y="4"/>
                  </a:lnTo>
                  <a:lnTo>
                    <a:pt x="131" y="0"/>
                  </a:lnTo>
                  <a:lnTo>
                    <a:pt x="196" y="4"/>
                  </a:lnTo>
                  <a:lnTo>
                    <a:pt x="261" y="12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49" name="Freeform 65"/>
            <p:cNvSpPr>
              <a:spLocks/>
            </p:cNvSpPr>
            <p:nvPr/>
          </p:nvSpPr>
          <p:spPr bwMode="auto">
            <a:xfrm>
              <a:off x="2909" y="706"/>
              <a:ext cx="309" cy="89"/>
            </a:xfrm>
            <a:custGeom>
              <a:avLst/>
              <a:gdLst>
                <a:gd name="T0" fmla="*/ 0 w 260"/>
                <a:gd name="T1" fmla="*/ 0 h 89"/>
                <a:gd name="T2" fmla="*/ 65 w 260"/>
                <a:gd name="T3" fmla="*/ 14 h 89"/>
                <a:gd name="T4" fmla="*/ 130 w 260"/>
                <a:gd name="T5" fmla="*/ 33 h 89"/>
                <a:gd name="T6" fmla="*/ 195 w 260"/>
                <a:gd name="T7" fmla="*/ 57 h 89"/>
                <a:gd name="T8" fmla="*/ 260 w 260"/>
                <a:gd name="T9" fmla="*/ 89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89"/>
                <a:gd name="T17" fmla="*/ 260 w 260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89">
                  <a:moveTo>
                    <a:pt x="0" y="0"/>
                  </a:moveTo>
                  <a:lnTo>
                    <a:pt x="65" y="14"/>
                  </a:lnTo>
                  <a:lnTo>
                    <a:pt x="130" y="33"/>
                  </a:lnTo>
                  <a:lnTo>
                    <a:pt x="195" y="57"/>
                  </a:lnTo>
                  <a:lnTo>
                    <a:pt x="260" y="89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0" name="Freeform 66"/>
            <p:cNvSpPr>
              <a:spLocks/>
            </p:cNvSpPr>
            <p:nvPr/>
          </p:nvSpPr>
          <p:spPr bwMode="auto">
            <a:xfrm>
              <a:off x="3218" y="795"/>
              <a:ext cx="310" cy="180"/>
            </a:xfrm>
            <a:custGeom>
              <a:avLst/>
              <a:gdLst>
                <a:gd name="T0" fmla="*/ 0 w 260"/>
                <a:gd name="T1" fmla="*/ 0 h 180"/>
                <a:gd name="T2" fmla="*/ 65 w 260"/>
                <a:gd name="T3" fmla="*/ 36 h 180"/>
                <a:gd name="T4" fmla="*/ 130 w 260"/>
                <a:gd name="T5" fmla="*/ 79 h 180"/>
                <a:gd name="T6" fmla="*/ 195 w 260"/>
                <a:gd name="T7" fmla="*/ 127 h 180"/>
                <a:gd name="T8" fmla="*/ 260 w 260"/>
                <a:gd name="T9" fmla="*/ 18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80"/>
                <a:gd name="T17" fmla="*/ 260 w 260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80">
                  <a:moveTo>
                    <a:pt x="0" y="0"/>
                  </a:moveTo>
                  <a:lnTo>
                    <a:pt x="65" y="36"/>
                  </a:lnTo>
                  <a:lnTo>
                    <a:pt x="130" y="79"/>
                  </a:lnTo>
                  <a:lnTo>
                    <a:pt x="195" y="127"/>
                  </a:lnTo>
                  <a:lnTo>
                    <a:pt x="260" y="180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1" name="Freeform 67"/>
            <p:cNvSpPr>
              <a:spLocks/>
            </p:cNvSpPr>
            <p:nvPr/>
          </p:nvSpPr>
          <p:spPr bwMode="auto">
            <a:xfrm>
              <a:off x="3528" y="975"/>
              <a:ext cx="315" cy="273"/>
            </a:xfrm>
            <a:custGeom>
              <a:avLst/>
              <a:gdLst>
                <a:gd name="T0" fmla="*/ 0 w 265"/>
                <a:gd name="T1" fmla="*/ 0 h 273"/>
                <a:gd name="T2" fmla="*/ 65 w 265"/>
                <a:gd name="T3" fmla="*/ 61 h 273"/>
                <a:gd name="T4" fmla="*/ 130 w 265"/>
                <a:gd name="T5" fmla="*/ 126 h 273"/>
                <a:gd name="T6" fmla="*/ 200 w 265"/>
                <a:gd name="T7" fmla="*/ 196 h 273"/>
                <a:gd name="T8" fmla="*/ 265 w 265"/>
                <a:gd name="T9" fmla="*/ 273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273"/>
                <a:gd name="T17" fmla="*/ 265 w 265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273">
                  <a:moveTo>
                    <a:pt x="0" y="0"/>
                  </a:moveTo>
                  <a:lnTo>
                    <a:pt x="65" y="61"/>
                  </a:lnTo>
                  <a:lnTo>
                    <a:pt x="130" y="126"/>
                  </a:lnTo>
                  <a:lnTo>
                    <a:pt x="200" y="196"/>
                  </a:lnTo>
                  <a:lnTo>
                    <a:pt x="265" y="273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2" name="Freeform 68"/>
            <p:cNvSpPr>
              <a:spLocks/>
            </p:cNvSpPr>
            <p:nvPr/>
          </p:nvSpPr>
          <p:spPr bwMode="auto">
            <a:xfrm>
              <a:off x="3843" y="1248"/>
              <a:ext cx="310" cy="361"/>
            </a:xfrm>
            <a:custGeom>
              <a:avLst/>
              <a:gdLst>
                <a:gd name="T0" fmla="*/ 0 w 260"/>
                <a:gd name="T1" fmla="*/ 0 h 361"/>
                <a:gd name="T2" fmla="*/ 34 w 260"/>
                <a:gd name="T3" fmla="*/ 41 h 361"/>
                <a:gd name="T4" fmla="*/ 65 w 260"/>
                <a:gd name="T5" fmla="*/ 84 h 361"/>
                <a:gd name="T6" fmla="*/ 130 w 260"/>
                <a:gd name="T7" fmla="*/ 175 h 361"/>
                <a:gd name="T8" fmla="*/ 195 w 260"/>
                <a:gd name="T9" fmla="*/ 269 h 361"/>
                <a:gd name="T10" fmla="*/ 260 w 260"/>
                <a:gd name="T11" fmla="*/ 361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"/>
                <a:gd name="T19" fmla="*/ 0 h 361"/>
                <a:gd name="T20" fmla="*/ 260 w 260"/>
                <a:gd name="T21" fmla="*/ 361 h 3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" h="361">
                  <a:moveTo>
                    <a:pt x="0" y="0"/>
                  </a:moveTo>
                  <a:lnTo>
                    <a:pt x="34" y="41"/>
                  </a:lnTo>
                  <a:lnTo>
                    <a:pt x="65" y="84"/>
                  </a:lnTo>
                  <a:lnTo>
                    <a:pt x="130" y="175"/>
                  </a:lnTo>
                  <a:lnTo>
                    <a:pt x="195" y="269"/>
                  </a:lnTo>
                  <a:lnTo>
                    <a:pt x="260" y="361"/>
                  </a:lnTo>
                </a:path>
              </a:pathLst>
            </a:custGeom>
            <a:noFill/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3" name="Freeform 69"/>
            <p:cNvSpPr>
              <a:spLocks/>
            </p:cNvSpPr>
            <p:nvPr/>
          </p:nvSpPr>
          <p:spPr bwMode="auto">
            <a:xfrm>
              <a:off x="972" y="2052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7 h 15"/>
                <a:gd name="T4" fmla="*/ 13 w 26"/>
                <a:gd name="T5" fmla="*/ 15 h 15"/>
                <a:gd name="T6" fmla="*/ 0 w 26"/>
                <a:gd name="T7" fmla="*/ 7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7"/>
                  </a:lnTo>
                  <a:lnTo>
                    <a:pt x="13" y="15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4" name="Freeform 70"/>
            <p:cNvSpPr>
              <a:spLocks/>
            </p:cNvSpPr>
            <p:nvPr/>
          </p:nvSpPr>
          <p:spPr bwMode="auto">
            <a:xfrm>
              <a:off x="1339" y="1602"/>
              <a:ext cx="31" cy="14"/>
            </a:xfrm>
            <a:custGeom>
              <a:avLst/>
              <a:gdLst>
                <a:gd name="T0" fmla="*/ 13 w 26"/>
                <a:gd name="T1" fmla="*/ 0 h 14"/>
                <a:gd name="T2" fmla="*/ 26 w 26"/>
                <a:gd name="T3" fmla="*/ 7 h 14"/>
                <a:gd name="T4" fmla="*/ 13 w 26"/>
                <a:gd name="T5" fmla="*/ 14 h 14"/>
                <a:gd name="T6" fmla="*/ 0 w 26"/>
                <a:gd name="T7" fmla="*/ 7 h 14"/>
                <a:gd name="T8" fmla="*/ 13 w 26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"/>
                <a:gd name="T17" fmla="*/ 26 w 2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">
                  <a:moveTo>
                    <a:pt x="13" y="0"/>
                  </a:moveTo>
                  <a:lnTo>
                    <a:pt x="26" y="7"/>
                  </a:lnTo>
                  <a:lnTo>
                    <a:pt x="13" y="14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5" name="Freeform 71"/>
            <p:cNvSpPr>
              <a:spLocks/>
            </p:cNvSpPr>
            <p:nvPr/>
          </p:nvSpPr>
          <p:spPr bwMode="auto">
            <a:xfrm>
              <a:off x="1648" y="1240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8 h 15"/>
                <a:gd name="T4" fmla="*/ 13 w 26"/>
                <a:gd name="T5" fmla="*/ 15 h 15"/>
                <a:gd name="T6" fmla="*/ 0 w 26"/>
                <a:gd name="T7" fmla="*/ 8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8"/>
                  </a:lnTo>
                  <a:lnTo>
                    <a:pt x="13" y="15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6" name="Freeform 72"/>
            <p:cNvSpPr>
              <a:spLocks/>
            </p:cNvSpPr>
            <p:nvPr/>
          </p:nvSpPr>
          <p:spPr bwMode="auto">
            <a:xfrm>
              <a:off x="1964" y="968"/>
              <a:ext cx="30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7 h 15"/>
                <a:gd name="T4" fmla="*/ 13 w 26"/>
                <a:gd name="T5" fmla="*/ 15 h 15"/>
                <a:gd name="T6" fmla="*/ 0 w 26"/>
                <a:gd name="T7" fmla="*/ 7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7"/>
                  </a:lnTo>
                  <a:lnTo>
                    <a:pt x="13" y="15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7" name="Freeform 73"/>
            <p:cNvSpPr>
              <a:spLocks/>
            </p:cNvSpPr>
            <p:nvPr/>
          </p:nvSpPr>
          <p:spPr bwMode="auto">
            <a:xfrm>
              <a:off x="2273" y="788"/>
              <a:ext cx="31" cy="14"/>
            </a:xfrm>
            <a:custGeom>
              <a:avLst/>
              <a:gdLst>
                <a:gd name="T0" fmla="*/ 13 w 26"/>
                <a:gd name="T1" fmla="*/ 0 h 14"/>
                <a:gd name="T2" fmla="*/ 26 w 26"/>
                <a:gd name="T3" fmla="*/ 7 h 14"/>
                <a:gd name="T4" fmla="*/ 13 w 26"/>
                <a:gd name="T5" fmla="*/ 14 h 14"/>
                <a:gd name="T6" fmla="*/ 0 w 26"/>
                <a:gd name="T7" fmla="*/ 7 h 14"/>
                <a:gd name="T8" fmla="*/ 13 w 26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"/>
                <a:gd name="T17" fmla="*/ 26 w 2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">
                  <a:moveTo>
                    <a:pt x="13" y="0"/>
                  </a:moveTo>
                  <a:lnTo>
                    <a:pt x="26" y="7"/>
                  </a:lnTo>
                  <a:lnTo>
                    <a:pt x="13" y="14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8" name="Freeform 74"/>
            <p:cNvSpPr>
              <a:spLocks/>
            </p:cNvSpPr>
            <p:nvPr/>
          </p:nvSpPr>
          <p:spPr bwMode="auto">
            <a:xfrm>
              <a:off x="2583" y="698"/>
              <a:ext cx="30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8 h 15"/>
                <a:gd name="T4" fmla="*/ 13 w 26"/>
                <a:gd name="T5" fmla="*/ 15 h 15"/>
                <a:gd name="T6" fmla="*/ 0 w 26"/>
                <a:gd name="T7" fmla="*/ 8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8"/>
                  </a:lnTo>
                  <a:lnTo>
                    <a:pt x="13" y="15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59" name="Freeform 75"/>
            <p:cNvSpPr>
              <a:spLocks/>
            </p:cNvSpPr>
            <p:nvPr/>
          </p:nvSpPr>
          <p:spPr bwMode="auto">
            <a:xfrm>
              <a:off x="2893" y="698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8 h 15"/>
                <a:gd name="T4" fmla="*/ 13 w 26"/>
                <a:gd name="T5" fmla="*/ 15 h 15"/>
                <a:gd name="T6" fmla="*/ 0 w 26"/>
                <a:gd name="T7" fmla="*/ 8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8"/>
                  </a:lnTo>
                  <a:lnTo>
                    <a:pt x="13" y="15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60" name="Freeform 76"/>
            <p:cNvSpPr>
              <a:spLocks/>
            </p:cNvSpPr>
            <p:nvPr/>
          </p:nvSpPr>
          <p:spPr bwMode="auto">
            <a:xfrm>
              <a:off x="3203" y="788"/>
              <a:ext cx="31" cy="14"/>
            </a:xfrm>
            <a:custGeom>
              <a:avLst/>
              <a:gdLst>
                <a:gd name="T0" fmla="*/ 13 w 26"/>
                <a:gd name="T1" fmla="*/ 0 h 14"/>
                <a:gd name="T2" fmla="*/ 26 w 26"/>
                <a:gd name="T3" fmla="*/ 7 h 14"/>
                <a:gd name="T4" fmla="*/ 13 w 26"/>
                <a:gd name="T5" fmla="*/ 14 h 14"/>
                <a:gd name="T6" fmla="*/ 0 w 26"/>
                <a:gd name="T7" fmla="*/ 7 h 14"/>
                <a:gd name="T8" fmla="*/ 13 w 26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"/>
                <a:gd name="T17" fmla="*/ 26 w 2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">
                  <a:moveTo>
                    <a:pt x="13" y="0"/>
                  </a:moveTo>
                  <a:lnTo>
                    <a:pt x="26" y="7"/>
                  </a:lnTo>
                  <a:lnTo>
                    <a:pt x="13" y="14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61" name="Freeform 77"/>
            <p:cNvSpPr>
              <a:spLocks/>
            </p:cNvSpPr>
            <p:nvPr/>
          </p:nvSpPr>
          <p:spPr bwMode="auto">
            <a:xfrm>
              <a:off x="3512" y="968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7 h 15"/>
                <a:gd name="T4" fmla="*/ 13 w 26"/>
                <a:gd name="T5" fmla="*/ 15 h 15"/>
                <a:gd name="T6" fmla="*/ 0 w 26"/>
                <a:gd name="T7" fmla="*/ 7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7"/>
                  </a:lnTo>
                  <a:lnTo>
                    <a:pt x="13" y="15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62" name="Freeform 78"/>
            <p:cNvSpPr>
              <a:spLocks/>
            </p:cNvSpPr>
            <p:nvPr/>
          </p:nvSpPr>
          <p:spPr bwMode="auto">
            <a:xfrm>
              <a:off x="3828" y="1240"/>
              <a:ext cx="31" cy="15"/>
            </a:xfrm>
            <a:custGeom>
              <a:avLst/>
              <a:gdLst>
                <a:gd name="T0" fmla="*/ 13 w 26"/>
                <a:gd name="T1" fmla="*/ 0 h 15"/>
                <a:gd name="T2" fmla="*/ 26 w 26"/>
                <a:gd name="T3" fmla="*/ 8 h 15"/>
                <a:gd name="T4" fmla="*/ 13 w 26"/>
                <a:gd name="T5" fmla="*/ 15 h 15"/>
                <a:gd name="T6" fmla="*/ 0 w 26"/>
                <a:gd name="T7" fmla="*/ 8 h 15"/>
                <a:gd name="T8" fmla="*/ 13 w 2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"/>
                <a:gd name="T17" fmla="*/ 26 w 2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">
                  <a:moveTo>
                    <a:pt x="13" y="0"/>
                  </a:moveTo>
                  <a:lnTo>
                    <a:pt x="26" y="8"/>
                  </a:lnTo>
                  <a:lnTo>
                    <a:pt x="13" y="15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63" name="Freeform 79"/>
            <p:cNvSpPr>
              <a:spLocks/>
            </p:cNvSpPr>
            <p:nvPr/>
          </p:nvSpPr>
          <p:spPr bwMode="auto">
            <a:xfrm>
              <a:off x="4137" y="1602"/>
              <a:ext cx="31" cy="14"/>
            </a:xfrm>
            <a:custGeom>
              <a:avLst/>
              <a:gdLst>
                <a:gd name="T0" fmla="*/ 13 w 26"/>
                <a:gd name="T1" fmla="*/ 0 h 14"/>
                <a:gd name="T2" fmla="*/ 26 w 26"/>
                <a:gd name="T3" fmla="*/ 7 h 14"/>
                <a:gd name="T4" fmla="*/ 13 w 26"/>
                <a:gd name="T5" fmla="*/ 14 h 14"/>
                <a:gd name="T6" fmla="*/ 0 w 26"/>
                <a:gd name="T7" fmla="*/ 7 h 14"/>
                <a:gd name="T8" fmla="*/ 13 w 26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"/>
                <a:gd name="T17" fmla="*/ 26 w 2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">
                  <a:moveTo>
                    <a:pt x="13" y="0"/>
                  </a:moveTo>
                  <a:lnTo>
                    <a:pt x="26" y="7"/>
                  </a:lnTo>
                  <a:lnTo>
                    <a:pt x="13" y="14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764" name="Rectangle 80"/>
            <p:cNvSpPr>
              <a:spLocks noChangeArrowheads="1"/>
            </p:cNvSpPr>
            <p:nvPr/>
          </p:nvSpPr>
          <p:spPr bwMode="auto">
            <a:xfrm>
              <a:off x="3696" y="854"/>
              <a:ext cx="89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Total Revenue</a:t>
              </a:r>
              <a:endParaRPr lang="en-US" sz="1600" b="1"/>
            </a:p>
          </p:txBody>
        </p:sp>
        <p:sp>
          <p:nvSpPr>
            <p:cNvPr id="28765" name="Rectangle 81"/>
            <p:cNvSpPr>
              <a:spLocks noChangeArrowheads="1"/>
            </p:cNvSpPr>
            <p:nvPr/>
          </p:nvSpPr>
          <p:spPr bwMode="auto">
            <a:xfrm>
              <a:off x="956" y="204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/>
            </a:p>
          </p:txBody>
        </p:sp>
        <p:sp>
          <p:nvSpPr>
            <p:cNvPr id="28766" name="Rectangle 82"/>
            <p:cNvSpPr>
              <a:spLocks noChangeArrowheads="1"/>
            </p:cNvSpPr>
            <p:nvPr/>
          </p:nvSpPr>
          <p:spPr bwMode="auto">
            <a:xfrm>
              <a:off x="899" y="181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200"/>
            </a:p>
          </p:txBody>
        </p:sp>
        <p:sp>
          <p:nvSpPr>
            <p:cNvPr id="28767" name="Rectangle 83"/>
            <p:cNvSpPr>
              <a:spLocks noChangeArrowheads="1"/>
            </p:cNvSpPr>
            <p:nvPr/>
          </p:nvSpPr>
          <p:spPr bwMode="auto">
            <a:xfrm>
              <a:off x="864" y="159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1200"/>
            </a:p>
          </p:txBody>
        </p:sp>
        <p:sp>
          <p:nvSpPr>
            <p:cNvPr id="28768" name="Rectangle 84"/>
            <p:cNvSpPr>
              <a:spLocks noChangeArrowheads="1"/>
            </p:cNvSpPr>
            <p:nvPr/>
          </p:nvSpPr>
          <p:spPr bwMode="auto">
            <a:xfrm>
              <a:off x="864" y="1363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 sz="1200"/>
            </a:p>
          </p:txBody>
        </p:sp>
        <p:sp>
          <p:nvSpPr>
            <p:cNvPr id="28769" name="Rectangle 85"/>
            <p:cNvSpPr>
              <a:spLocks noChangeArrowheads="1"/>
            </p:cNvSpPr>
            <p:nvPr/>
          </p:nvSpPr>
          <p:spPr bwMode="auto">
            <a:xfrm>
              <a:off x="864" y="1137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sz="1200"/>
            </a:p>
          </p:txBody>
        </p:sp>
        <p:sp>
          <p:nvSpPr>
            <p:cNvPr id="28770" name="Rectangle 86"/>
            <p:cNvSpPr>
              <a:spLocks noChangeArrowheads="1"/>
            </p:cNvSpPr>
            <p:nvPr/>
          </p:nvSpPr>
          <p:spPr bwMode="auto">
            <a:xfrm>
              <a:off x="864" y="91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25</a:t>
              </a:r>
              <a:endParaRPr lang="en-US" sz="1200"/>
            </a:p>
          </p:txBody>
        </p:sp>
        <p:sp>
          <p:nvSpPr>
            <p:cNvPr id="28771" name="Rectangle 87"/>
            <p:cNvSpPr>
              <a:spLocks noChangeArrowheads="1"/>
            </p:cNvSpPr>
            <p:nvPr/>
          </p:nvSpPr>
          <p:spPr bwMode="auto">
            <a:xfrm>
              <a:off x="864" y="68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 sz="1200"/>
            </a:p>
          </p:txBody>
        </p:sp>
        <p:sp>
          <p:nvSpPr>
            <p:cNvPr id="28772" name="Rectangle 88"/>
            <p:cNvSpPr>
              <a:spLocks noChangeArrowheads="1"/>
            </p:cNvSpPr>
            <p:nvPr/>
          </p:nvSpPr>
          <p:spPr bwMode="auto">
            <a:xfrm>
              <a:off x="864" y="46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35</a:t>
              </a:r>
              <a:endParaRPr lang="en-US" sz="1200"/>
            </a:p>
          </p:txBody>
        </p:sp>
        <p:sp>
          <p:nvSpPr>
            <p:cNvPr id="28773" name="Rectangle 89"/>
            <p:cNvSpPr>
              <a:spLocks noChangeArrowheads="1"/>
            </p:cNvSpPr>
            <p:nvPr/>
          </p:nvSpPr>
          <p:spPr bwMode="auto">
            <a:xfrm>
              <a:off x="1029" y="2086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/>
            </a:p>
          </p:txBody>
        </p:sp>
        <p:sp>
          <p:nvSpPr>
            <p:cNvPr id="28774" name="Rectangle 90"/>
            <p:cNvSpPr>
              <a:spLocks noChangeArrowheads="1"/>
            </p:cNvSpPr>
            <p:nvPr/>
          </p:nvSpPr>
          <p:spPr bwMode="auto">
            <a:xfrm>
              <a:off x="1648" y="208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/>
            </a:p>
          </p:txBody>
        </p:sp>
        <p:sp>
          <p:nvSpPr>
            <p:cNvPr id="28775" name="Rectangle 91"/>
            <p:cNvSpPr>
              <a:spLocks noChangeArrowheads="1"/>
            </p:cNvSpPr>
            <p:nvPr/>
          </p:nvSpPr>
          <p:spPr bwMode="auto">
            <a:xfrm>
              <a:off x="2273" y="208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/>
            </a:p>
          </p:txBody>
        </p:sp>
        <p:sp>
          <p:nvSpPr>
            <p:cNvPr id="28776" name="Rectangle 92"/>
            <p:cNvSpPr>
              <a:spLocks noChangeArrowheads="1"/>
            </p:cNvSpPr>
            <p:nvPr/>
          </p:nvSpPr>
          <p:spPr bwMode="auto">
            <a:xfrm>
              <a:off x="2893" y="208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200"/>
            </a:p>
          </p:txBody>
        </p:sp>
        <p:sp>
          <p:nvSpPr>
            <p:cNvPr id="28777" name="Rectangle 93"/>
            <p:cNvSpPr>
              <a:spLocks noChangeArrowheads="1"/>
            </p:cNvSpPr>
            <p:nvPr/>
          </p:nvSpPr>
          <p:spPr bwMode="auto">
            <a:xfrm>
              <a:off x="3512" y="208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sz="1200"/>
            </a:p>
          </p:txBody>
        </p:sp>
        <p:sp>
          <p:nvSpPr>
            <p:cNvPr id="28778" name="Rectangle 94"/>
            <p:cNvSpPr>
              <a:spLocks noChangeArrowheads="1"/>
            </p:cNvSpPr>
            <p:nvPr/>
          </p:nvSpPr>
          <p:spPr bwMode="auto">
            <a:xfrm>
              <a:off x="4116" y="2086"/>
              <a:ext cx="1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1200"/>
            </a:p>
          </p:txBody>
        </p:sp>
        <p:sp>
          <p:nvSpPr>
            <p:cNvPr id="28779" name="Rectangle 95"/>
            <p:cNvSpPr>
              <a:spLocks noChangeArrowheads="1"/>
            </p:cNvSpPr>
            <p:nvPr/>
          </p:nvSpPr>
          <p:spPr bwMode="auto">
            <a:xfrm>
              <a:off x="4736" y="2086"/>
              <a:ext cx="1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 sz="1200"/>
            </a:p>
          </p:txBody>
        </p:sp>
        <p:sp>
          <p:nvSpPr>
            <p:cNvPr id="28780" name="Rectangle 96"/>
            <p:cNvSpPr>
              <a:spLocks noChangeArrowheads="1"/>
            </p:cNvSpPr>
            <p:nvPr/>
          </p:nvSpPr>
          <p:spPr bwMode="auto">
            <a:xfrm>
              <a:off x="4112" y="2204"/>
              <a:ext cx="12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latin typeface="Arial" charset="0"/>
                </a:rPr>
                <a:t>Quantity per period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28781" name="Rectangle 97"/>
            <p:cNvSpPr>
              <a:spLocks noChangeArrowheads="1"/>
            </p:cNvSpPr>
            <p:nvPr/>
          </p:nvSpPr>
          <p:spPr bwMode="auto">
            <a:xfrm rot="-5400000">
              <a:off x="217" y="1013"/>
              <a:ext cx="87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latin typeface="Arial" charset="0"/>
                </a:rPr>
                <a:t>Total Revenue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28782" name="Line 98"/>
            <p:cNvSpPr>
              <a:spLocks noChangeShapeType="1"/>
            </p:cNvSpPr>
            <p:nvPr/>
          </p:nvSpPr>
          <p:spPr bwMode="auto">
            <a:xfrm>
              <a:off x="1000" y="2389"/>
              <a:ext cx="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3" name="Rectangle 99"/>
            <p:cNvSpPr>
              <a:spLocks noChangeArrowheads="1"/>
            </p:cNvSpPr>
            <p:nvPr/>
          </p:nvSpPr>
          <p:spPr bwMode="auto">
            <a:xfrm>
              <a:off x="802" y="2348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 sz="1200"/>
            </a:p>
          </p:txBody>
        </p:sp>
      </p:grpSp>
      <p:sp>
        <p:nvSpPr>
          <p:cNvPr id="28714" name="Rectangle 100"/>
          <p:cNvSpPr>
            <a:spLocks noChangeArrowheads="1"/>
          </p:cNvSpPr>
          <p:nvPr/>
        </p:nvSpPr>
        <p:spPr bwMode="auto">
          <a:xfrm>
            <a:off x="1619250" y="5773738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/>
          </a:p>
        </p:txBody>
      </p:sp>
      <p:sp>
        <p:nvSpPr>
          <p:cNvPr id="28715" name="Rectangle 101"/>
          <p:cNvSpPr>
            <a:spLocks noChangeArrowheads="1"/>
          </p:cNvSpPr>
          <p:nvPr/>
        </p:nvSpPr>
        <p:spPr bwMode="auto">
          <a:xfrm>
            <a:off x="2552700" y="57737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2</a:t>
            </a:r>
            <a:endParaRPr lang="en-US" sz="1200"/>
          </a:p>
        </p:txBody>
      </p:sp>
      <p:sp>
        <p:nvSpPr>
          <p:cNvPr id="28716" name="Rectangle 102"/>
          <p:cNvSpPr>
            <a:spLocks noChangeArrowheads="1"/>
          </p:cNvSpPr>
          <p:nvPr/>
        </p:nvSpPr>
        <p:spPr bwMode="auto">
          <a:xfrm>
            <a:off x="3497263" y="57737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 sz="1200"/>
          </a:p>
        </p:txBody>
      </p:sp>
      <p:sp>
        <p:nvSpPr>
          <p:cNvPr id="28717" name="Rectangle 103"/>
          <p:cNvSpPr>
            <a:spLocks noChangeArrowheads="1"/>
          </p:cNvSpPr>
          <p:nvPr/>
        </p:nvSpPr>
        <p:spPr bwMode="auto">
          <a:xfrm>
            <a:off x="4471988" y="57737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  <a:endParaRPr lang="en-US" sz="1200"/>
          </a:p>
        </p:txBody>
      </p:sp>
      <p:sp>
        <p:nvSpPr>
          <p:cNvPr id="28718" name="Rectangle 104"/>
          <p:cNvSpPr>
            <a:spLocks noChangeArrowheads="1"/>
          </p:cNvSpPr>
          <p:nvPr/>
        </p:nvSpPr>
        <p:spPr bwMode="auto">
          <a:xfrm>
            <a:off x="5416550" y="57737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8</a:t>
            </a:r>
            <a:endParaRPr lang="en-US" sz="1200"/>
          </a:p>
        </p:txBody>
      </p:sp>
      <p:sp>
        <p:nvSpPr>
          <p:cNvPr id="28719" name="Rectangle 105"/>
          <p:cNvSpPr>
            <a:spLocks noChangeArrowheads="1"/>
          </p:cNvSpPr>
          <p:nvPr/>
        </p:nvSpPr>
        <p:spPr bwMode="auto">
          <a:xfrm>
            <a:off x="6267450" y="5773738"/>
            <a:ext cx="168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/>
          </a:p>
        </p:txBody>
      </p:sp>
      <p:sp>
        <p:nvSpPr>
          <p:cNvPr id="28720" name="Rectangle 106"/>
          <p:cNvSpPr>
            <a:spLocks noChangeArrowheads="1"/>
          </p:cNvSpPr>
          <p:nvPr/>
        </p:nvSpPr>
        <p:spPr bwMode="auto">
          <a:xfrm>
            <a:off x="7213600" y="5773738"/>
            <a:ext cx="168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12</a:t>
            </a:r>
            <a:endParaRPr lang="en-US" sz="1200"/>
          </a:p>
        </p:txBody>
      </p:sp>
      <p:sp>
        <p:nvSpPr>
          <p:cNvPr id="28721" name="Line 107"/>
          <p:cNvSpPr>
            <a:spLocks noChangeShapeType="1"/>
          </p:cNvSpPr>
          <p:nvPr/>
        </p:nvSpPr>
        <p:spPr bwMode="auto">
          <a:xfrm flipH="1" flipV="1">
            <a:off x="1644650" y="4221163"/>
            <a:ext cx="601663" cy="192087"/>
          </a:xfrm>
          <a:prstGeom prst="line">
            <a:avLst/>
          </a:prstGeom>
          <a:noFill/>
          <a:ln w="19050">
            <a:solidFill>
              <a:srgbClr val="F35BD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2" name="Rectangle 108"/>
          <p:cNvSpPr>
            <a:spLocks noChangeArrowheads="1"/>
          </p:cNvSpPr>
          <p:nvPr/>
        </p:nvSpPr>
        <p:spPr bwMode="auto">
          <a:xfrm>
            <a:off x="3922713" y="62484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Marginal Revenue</a:t>
            </a:r>
            <a:endParaRPr lang="en-US" sz="1600" b="1"/>
          </a:p>
        </p:txBody>
      </p:sp>
      <p:sp>
        <p:nvSpPr>
          <p:cNvPr id="28723" name="Text Box 109"/>
          <p:cNvSpPr txBox="1">
            <a:spLocks noChangeArrowheads="1"/>
          </p:cNvSpPr>
          <p:nvPr/>
        </p:nvSpPr>
        <p:spPr bwMode="auto">
          <a:xfrm>
            <a:off x="2362200" y="3886200"/>
            <a:ext cx="1143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>
                <a:cs typeface="Times New Roman" pitchFamily="18" charset="0"/>
              </a:rPr>
              <a:t>Elastic</a:t>
            </a:r>
          </a:p>
          <a:p>
            <a:pPr algn="ctr" eaLnBrk="0" hangingPunct="0"/>
            <a:r>
              <a:rPr lang="en-US" sz="1400" b="1">
                <a:cs typeface="Times New Roman" pitchFamily="18" charset="0"/>
              </a:rPr>
              <a:t>Ep &lt; - 1</a:t>
            </a:r>
            <a:endParaRPr lang="en-US" sz="1400" b="1"/>
          </a:p>
        </p:txBody>
      </p:sp>
      <p:sp>
        <p:nvSpPr>
          <p:cNvPr id="28724" name="Text Box 110"/>
          <p:cNvSpPr txBox="1">
            <a:spLocks noChangeArrowheads="1"/>
          </p:cNvSpPr>
          <p:nvPr/>
        </p:nvSpPr>
        <p:spPr bwMode="auto">
          <a:xfrm>
            <a:off x="4038600" y="4267200"/>
            <a:ext cx="1457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cs typeface="Times New Roman" pitchFamily="18" charset="0"/>
              </a:rPr>
              <a:t>Unitary elastic</a:t>
            </a:r>
          </a:p>
          <a:p>
            <a:pPr algn="ctr" eaLnBrk="0" hangingPunct="0"/>
            <a:r>
              <a:rPr lang="en-US" sz="1600" b="1">
                <a:cs typeface="Times New Roman" pitchFamily="18" charset="0"/>
              </a:rPr>
              <a:t>Ep = - 1</a:t>
            </a:r>
            <a:endParaRPr lang="en-US" sz="1600" b="1"/>
          </a:p>
        </p:txBody>
      </p:sp>
      <p:sp>
        <p:nvSpPr>
          <p:cNvPr id="28725" name="Text Box 111"/>
          <p:cNvSpPr txBox="1">
            <a:spLocks noChangeArrowheads="1"/>
          </p:cNvSpPr>
          <p:nvPr/>
        </p:nvSpPr>
        <p:spPr bwMode="auto">
          <a:xfrm>
            <a:off x="5562600" y="4724400"/>
            <a:ext cx="1108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cs typeface="Times New Roman" pitchFamily="18" charset="0"/>
              </a:rPr>
              <a:t>Inelastic</a:t>
            </a:r>
          </a:p>
          <a:p>
            <a:pPr algn="ctr" eaLnBrk="0" hangingPunct="0"/>
            <a:r>
              <a:rPr lang="en-US" sz="1400" b="1">
                <a:cs typeface="Times New Roman" pitchFamily="18" charset="0"/>
              </a:rPr>
              <a:t>-1 &lt; Ep  </a:t>
            </a:r>
            <a:r>
              <a:rPr lang="en-US" sz="1400" b="1" u="sng">
                <a:cs typeface="Times New Roman" pitchFamily="18" charset="0"/>
              </a:rPr>
              <a:t>&lt;</a:t>
            </a:r>
            <a:r>
              <a:rPr lang="en-US" sz="1400" b="1">
                <a:cs typeface="Times New Roman" pitchFamily="18" charset="0"/>
              </a:rPr>
              <a:t>  0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xfrm>
            <a:off x="457200" y="320675"/>
            <a:ext cx="72390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Marginal Revenue and Price Elasticity of Demand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5194300"/>
            <a:ext cx="269716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057400"/>
            <a:ext cx="4953000" cy="2676525"/>
            <a:chOff x="1488" y="1296"/>
            <a:chExt cx="3120" cy="1686"/>
          </a:xfrm>
        </p:grpSpPr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1488" y="1296"/>
              <a:ext cx="3120" cy="1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2800"/>
                <a:t>MR = d(PQ) = dQ*P + dP*Q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sz="2800"/>
                <a:t>	      dQ      dQ         dQ</a:t>
              </a:r>
            </a:p>
            <a:p>
              <a:pPr algn="ctr" eaLnBrk="0" hangingPunct="0">
                <a:lnSpc>
                  <a:spcPct val="105000"/>
                </a:lnSpc>
              </a:pPr>
              <a:endParaRPr lang="en-US" sz="2800"/>
            </a:p>
            <a:p>
              <a:pPr algn="ctr" eaLnBrk="0" hangingPunct="0"/>
              <a:r>
                <a:rPr lang="en-US" sz="2800"/>
                <a:t>= P +</a:t>
              </a:r>
              <a:r>
                <a:rPr lang="en-US" sz="2800" u="sng"/>
                <a:t> QdP</a:t>
              </a:r>
              <a:r>
                <a:rPr lang="en-US" sz="2800"/>
                <a:t> = P 1 + </a:t>
              </a:r>
              <a:r>
                <a:rPr lang="en-US" sz="2800" u="sng"/>
                <a:t>dP.Q</a:t>
              </a:r>
              <a:r>
                <a:rPr lang="en-US" sz="2800"/>
                <a:t> </a:t>
              </a:r>
            </a:p>
            <a:p>
              <a:pPr eaLnBrk="0" hangingPunct="0"/>
              <a:r>
                <a:rPr lang="en-US" sz="2800"/>
                <a:t>	       dQ	       dQ P</a:t>
              </a:r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auto">
            <a:xfrm>
              <a:off x="3312" y="2352"/>
              <a:ext cx="864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3072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3840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304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endParaRPr lang="en-US" cap="none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 *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d</a:t>
            </a:r>
            <a:r>
              <a:rPr lang="en-US" dirty="0" smtClean="0"/>
              <a:t>  =  TR		 Elastic Demand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 *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d</a:t>
            </a:r>
            <a:r>
              <a:rPr lang="en-US" dirty="0" smtClean="0"/>
              <a:t>  =  TR		 Elastic Demand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 *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d</a:t>
            </a:r>
            <a:r>
              <a:rPr lang="en-US" dirty="0" smtClean="0"/>
              <a:t>  =  TR		 Inelastic Demand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 *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d</a:t>
            </a:r>
            <a:r>
              <a:rPr lang="en-US" dirty="0" smtClean="0"/>
              <a:t>  =  TR		 Inelastic Demand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762000" y="1676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5240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590800" y="1752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762000" y="2895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1524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2590800" y="2895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8382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2590800" y="4038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1447800" y="4114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762000" y="510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1524000" y="5257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590800" y="5257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>
                <a:ln>
                  <a:noFill/>
                </a:ln>
                <a:solidFill>
                  <a:schemeClr val="tx1"/>
                </a:solidFill>
              </a:rPr>
              <a:t>Exercise1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A consultant estimates the price-quantity relationship for New World Pizza to be at                  P = 50 – 5Q</a:t>
            </a:r>
            <a:r>
              <a:rPr lang="en-US" sz="22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At what output rate is demand unitary elastic?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Over what range of output is demand elastic?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At the current price, eight units are demanded each period. If the objective is to increase total revenue, should the price be increased or decreased? Explain. 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endParaRPr lang="en-US" cap="none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9725"/>
            <a:ext cx="6954838" cy="48466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200" smtClean="0"/>
              <a:t>P =50 -5Q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200" smtClean="0"/>
              <a:t>MR = 50-10Q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For unitary elastic MR = 0 so Q =5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MR will be +ve when Q&lt;5, so demand will be elastic when 0&lt;=Q&lt;5.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P for Q=8 is P=50-5*8 = 50-40 = 10</a:t>
            </a:r>
          </a:p>
          <a:p>
            <a:pPr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Ep= -1/5*10/8 = -0.25. As demand is inelastic, when we increase price, TR increases.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954088" y="4840288"/>
          <a:ext cx="2200275" cy="571500"/>
        </p:xfrm>
        <a:graphic>
          <a:graphicData uri="http://schemas.openxmlformats.org/presentationml/2006/ole">
            <p:oleObj spid="_x0000_s79874" name="Equation" r:id="rId3" imgW="990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>
                <a:ln>
                  <a:noFill/>
                </a:ln>
                <a:solidFill>
                  <a:schemeClr val="tx1"/>
                </a:solidFill>
              </a:rPr>
              <a:t>Exercise2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The coefficient of price elasticity of a commodity is given by  –1.5. Find the percentage change in Total Revenue when its price falls by 10%</a:t>
            </a:r>
          </a:p>
          <a:p>
            <a:pPr eaLnBrk="1" hangingPunct="1"/>
            <a:endParaRPr lang="en-US" sz="2200" smtClean="0"/>
          </a:p>
          <a:p>
            <a:pPr eaLnBrk="1" hangingPunct="1"/>
            <a:r>
              <a:rPr lang="en-US" sz="2200" smtClean="0"/>
              <a:t>If Price decreases by 10% corresponding increase in quantity demanded will be 15% and therefore change in TR = (1.15*.9 PQ – PQ)/PQ *100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sz="2400" smtClean="0"/>
              <a:t>      = 3.5%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Determinants of Price Elasticity of Demand</a:t>
            </a:r>
          </a:p>
        </p:txBody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>
          <a:xfrm>
            <a:off x="457200" y="2120900"/>
            <a:ext cx="7239000" cy="433546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z="2200" smtClean="0"/>
              <a:t>	Demand for a commodity will be less elastic if:</a:t>
            </a:r>
          </a:p>
          <a:p>
            <a:pPr eaLnBrk="1" hangingPunct="1">
              <a:lnSpc>
                <a:spcPct val="125000"/>
              </a:lnSpc>
            </a:pPr>
            <a:r>
              <a:rPr lang="en-US" sz="2200" smtClean="0"/>
              <a:t>It has few substitutes</a:t>
            </a:r>
          </a:p>
          <a:p>
            <a:pPr eaLnBrk="1" hangingPunct="1">
              <a:lnSpc>
                <a:spcPct val="125000"/>
              </a:lnSpc>
            </a:pPr>
            <a:r>
              <a:rPr lang="en-US" sz="2200" smtClean="0"/>
              <a:t>Requires small proportion of total expenditure </a:t>
            </a:r>
          </a:p>
          <a:p>
            <a:pPr eaLnBrk="1" hangingPunct="1">
              <a:lnSpc>
                <a:spcPct val="125000"/>
              </a:lnSpc>
            </a:pPr>
            <a:r>
              <a:rPr lang="en-US" sz="2200" smtClean="0"/>
              <a:t>Less time is available to adjust to a price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xfrm>
            <a:off x="381000" y="609600"/>
            <a:ext cx="80772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Determinants of Price Elasticity of Demand</a:t>
            </a:r>
          </a:p>
        </p:txBody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>
          <a:xfrm>
            <a:off x="457200" y="1779588"/>
            <a:ext cx="7239000" cy="43370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 2" pitchFamily="18" charset="2"/>
              <a:buNone/>
            </a:pPr>
            <a:r>
              <a:rPr lang="en-US" sz="2200" smtClean="0"/>
              <a:t>	Demand for a commodity will be more elastic if:</a:t>
            </a:r>
          </a:p>
          <a:p>
            <a:pPr eaLnBrk="1" hangingPunct="1">
              <a:lnSpc>
                <a:spcPct val="125000"/>
              </a:lnSpc>
            </a:pPr>
            <a:r>
              <a:rPr lang="en-US" sz="2200" smtClean="0"/>
              <a:t>It has many close substitutes</a:t>
            </a:r>
          </a:p>
          <a:p>
            <a:pPr eaLnBrk="1" hangingPunct="1">
              <a:lnSpc>
                <a:spcPct val="125000"/>
              </a:lnSpc>
            </a:pPr>
            <a:r>
              <a:rPr lang="en-US" sz="2200" smtClean="0"/>
              <a:t>Requires substantial proportion of  total expenditure </a:t>
            </a:r>
          </a:p>
          <a:p>
            <a:pPr eaLnBrk="1" hangingPunct="1">
              <a:lnSpc>
                <a:spcPct val="125000"/>
              </a:lnSpc>
            </a:pPr>
            <a:r>
              <a:rPr lang="en-US" sz="2200" smtClean="0"/>
              <a:t>More time is available to adjust to a price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362200" y="144463"/>
            <a:ext cx="466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olidFill>
                  <a:schemeClr val="tx2"/>
                </a:solidFill>
              </a:rPr>
              <a:t>Calculating Elasticities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254125"/>
            <a:ext cx="3810000" cy="3475038"/>
            <a:chOff x="384" y="528"/>
            <a:chExt cx="2400" cy="2189"/>
          </a:xfrm>
        </p:grpSpPr>
        <p:sp>
          <p:nvSpPr>
            <p:cNvPr id="13347" name="Line 4"/>
            <p:cNvSpPr>
              <a:spLocks noChangeShapeType="1"/>
            </p:cNvSpPr>
            <p:nvPr/>
          </p:nvSpPr>
          <p:spPr bwMode="auto">
            <a:xfrm>
              <a:off x="912" y="624"/>
              <a:ext cx="0" cy="1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5"/>
            <p:cNvSpPr>
              <a:spLocks noChangeShapeType="1"/>
            </p:cNvSpPr>
            <p:nvPr/>
          </p:nvSpPr>
          <p:spPr bwMode="auto">
            <a:xfrm>
              <a:off x="912" y="24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6"/>
            <p:cNvSpPr>
              <a:spLocks noChangeShapeType="1"/>
            </p:cNvSpPr>
            <p:nvPr/>
          </p:nvSpPr>
          <p:spPr bwMode="auto">
            <a:xfrm>
              <a:off x="1008" y="1008"/>
              <a:ext cx="1488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7"/>
            <p:cNvSpPr>
              <a:spLocks noChangeShapeType="1"/>
            </p:cNvSpPr>
            <p:nvPr/>
          </p:nvSpPr>
          <p:spPr bwMode="auto">
            <a:xfrm>
              <a:off x="912" y="1248"/>
              <a:ext cx="48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8"/>
            <p:cNvSpPr>
              <a:spLocks noChangeShapeType="1"/>
            </p:cNvSpPr>
            <p:nvPr/>
          </p:nvSpPr>
          <p:spPr bwMode="auto">
            <a:xfrm>
              <a:off x="1392" y="1248"/>
              <a:ext cx="0" cy="115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9"/>
            <p:cNvSpPr>
              <a:spLocks noChangeShapeType="1"/>
            </p:cNvSpPr>
            <p:nvPr/>
          </p:nvSpPr>
          <p:spPr bwMode="auto">
            <a:xfrm>
              <a:off x="912" y="1632"/>
              <a:ext cx="115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10"/>
            <p:cNvSpPr>
              <a:spLocks noChangeShapeType="1"/>
            </p:cNvSpPr>
            <p:nvPr/>
          </p:nvSpPr>
          <p:spPr bwMode="auto">
            <a:xfrm>
              <a:off x="2064" y="1632"/>
              <a:ext cx="0" cy="7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Text Box 11"/>
            <p:cNvSpPr txBox="1">
              <a:spLocks noChangeArrowheads="1"/>
            </p:cNvSpPr>
            <p:nvPr/>
          </p:nvSpPr>
          <p:spPr bwMode="auto">
            <a:xfrm>
              <a:off x="528" y="1136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P</a:t>
              </a:r>
              <a:r>
                <a:rPr lang="en-US" sz="1400" baseline="-25000"/>
                <a:t>1</a:t>
              </a:r>
              <a:r>
                <a:rPr lang="en-US" sz="1400"/>
                <a:t> = 3</a:t>
              </a:r>
            </a:p>
          </p:txBody>
        </p:sp>
        <p:sp>
          <p:nvSpPr>
            <p:cNvPr id="13355" name="Text Box 12"/>
            <p:cNvSpPr txBox="1">
              <a:spLocks noChangeArrowheads="1"/>
            </p:cNvSpPr>
            <p:nvPr/>
          </p:nvSpPr>
          <p:spPr bwMode="auto">
            <a:xfrm>
              <a:off x="528" y="1520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P</a:t>
              </a:r>
              <a:r>
                <a:rPr lang="en-US" sz="1400" baseline="-25000"/>
                <a:t>2</a:t>
              </a:r>
              <a:r>
                <a:rPr lang="en-US" sz="1400"/>
                <a:t> = 2</a:t>
              </a:r>
            </a:p>
          </p:txBody>
        </p:sp>
        <p:sp>
          <p:nvSpPr>
            <p:cNvPr id="13356" name="Text Box 13"/>
            <p:cNvSpPr txBox="1">
              <a:spLocks noChangeArrowheads="1"/>
            </p:cNvSpPr>
            <p:nvPr/>
          </p:nvSpPr>
          <p:spPr bwMode="auto">
            <a:xfrm>
              <a:off x="1200" y="2384"/>
              <a:ext cx="4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Q</a:t>
              </a:r>
              <a:r>
                <a:rPr lang="en-US" sz="1400" baseline="-25000"/>
                <a:t>1</a:t>
              </a:r>
              <a:r>
                <a:rPr lang="en-US" sz="1400"/>
                <a:t> = 5</a:t>
              </a:r>
            </a:p>
          </p:txBody>
        </p:sp>
        <p:sp>
          <p:nvSpPr>
            <p:cNvPr id="13357" name="Text Box 14"/>
            <p:cNvSpPr txBox="1">
              <a:spLocks noChangeArrowheads="1"/>
            </p:cNvSpPr>
            <p:nvPr/>
          </p:nvSpPr>
          <p:spPr bwMode="auto">
            <a:xfrm>
              <a:off x="1920" y="24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/>
                <a:t>Q</a:t>
              </a:r>
              <a:r>
                <a:rPr lang="en-US" sz="1400" baseline="-25000"/>
                <a:t>2</a:t>
              </a:r>
              <a:r>
                <a:rPr lang="en-US" sz="1400"/>
                <a:t>= 10</a:t>
              </a:r>
            </a:p>
          </p:txBody>
        </p:sp>
        <p:sp>
          <p:nvSpPr>
            <p:cNvPr id="13358" name="Text Box 15"/>
            <p:cNvSpPr txBox="1">
              <a:spLocks noChangeArrowheads="1"/>
            </p:cNvSpPr>
            <p:nvPr/>
          </p:nvSpPr>
          <p:spPr bwMode="auto">
            <a:xfrm>
              <a:off x="2486" y="1751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D</a:t>
              </a:r>
            </a:p>
          </p:txBody>
        </p:sp>
        <p:sp>
          <p:nvSpPr>
            <p:cNvPr id="13359" name="Text Box 16"/>
            <p:cNvSpPr txBox="1">
              <a:spLocks noChangeArrowheads="1"/>
            </p:cNvSpPr>
            <p:nvPr/>
          </p:nvSpPr>
          <p:spPr bwMode="auto">
            <a:xfrm>
              <a:off x="384" y="528"/>
              <a:ext cx="4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Price per</a:t>
              </a:r>
            </a:p>
            <a:p>
              <a:pPr eaLnBrk="0" hangingPunct="0"/>
              <a:r>
                <a:rPr lang="en-US" sz="1200"/>
                <a:t>Pound</a:t>
              </a:r>
            </a:p>
          </p:txBody>
        </p:sp>
        <p:sp>
          <p:nvSpPr>
            <p:cNvPr id="13360" name="Text Box 17"/>
            <p:cNvSpPr txBox="1">
              <a:spLocks noChangeArrowheads="1"/>
            </p:cNvSpPr>
            <p:nvPr/>
          </p:nvSpPr>
          <p:spPr bwMode="auto">
            <a:xfrm>
              <a:off x="1440" y="2544"/>
              <a:ext cx="1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Pounds of X  per week</a:t>
              </a:r>
            </a:p>
          </p:txBody>
        </p:sp>
      </p:grpSp>
      <p:sp>
        <p:nvSpPr>
          <p:cNvPr id="13316" name="Text Box 18"/>
          <p:cNvSpPr txBox="1">
            <a:spLocks noChangeArrowheads="1"/>
          </p:cNvSpPr>
          <p:nvPr/>
        </p:nvSpPr>
        <p:spPr bwMode="auto">
          <a:xfrm>
            <a:off x="1965325" y="5064125"/>
            <a:ext cx="21494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chemeClr val="tx2"/>
                </a:solidFill>
              </a:rPr>
              <a:t>Pounds of X per month</a:t>
            </a:r>
          </a:p>
          <a:p>
            <a:pPr eaLnBrk="0" hangingPunct="0">
              <a:lnSpc>
                <a:spcPct val="150000"/>
              </a:lnSpc>
            </a:pPr>
            <a:r>
              <a:rPr lang="en-US" sz="1400">
                <a:solidFill>
                  <a:schemeClr val="tx2"/>
                </a:solidFill>
              </a:rPr>
              <a:t>Slope:   </a:t>
            </a: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Y  =  P</a:t>
            </a: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 –  P</a:t>
            </a: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1</a:t>
            </a:r>
          </a:p>
          <a:p>
            <a:pPr eaLnBrk="0" hangingPunct="0">
              <a:lnSpc>
                <a:spcPct val="150000"/>
              </a:lnSpc>
            </a:pP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             X  =  Q</a:t>
            </a: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 –  Q</a:t>
            </a: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1</a:t>
            </a:r>
          </a:p>
          <a:p>
            <a:pPr eaLnBrk="0" hangingPunct="0">
              <a:lnSpc>
                <a:spcPct val="150000"/>
              </a:lnSpc>
            </a:pP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               </a:t>
            </a: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= 2 – 3   =   -1</a:t>
            </a:r>
          </a:p>
          <a:p>
            <a:pPr eaLnBrk="0" hangingPunct="0">
              <a:lnSpc>
                <a:spcPct val="150000"/>
              </a:lnSpc>
            </a:pP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            10 – 5  =    5</a:t>
            </a:r>
          </a:p>
          <a:p>
            <a:pPr eaLnBrk="0" hangingPunct="0"/>
            <a:r>
              <a:rPr lang="en-US" sz="1400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13317" name="Line 19"/>
          <p:cNvSpPr>
            <a:spLocks noChangeShapeType="1"/>
          </p:cNvSpPr>
          <p:nvPr/>
        </p:nvSpPr>
        <p:spPr bwMode="auto">
          <a:xfrm>
            <a:off x="2514600" y="62722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20"/>
          <p:cNvSpPr>
            <a:spLocks noChangeShapeType="1"/>
          </p:cNvSpPr>
          <p:nvPr/>
        </p:nvSpPr>
        <p:spPr bwMode="auto">
          <a:xfrm>
            <a:off x="3276600" y="62722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21"/>
          <p:cNvSpPr txBox="1">
            <a:spLocks noChangeArrowheads="1"/>
          </p:cNvSpPr>
          <p:nvPr/>
        </p:nvSpPr>
        <p:spPr bwMode="auto">
          <a:xfrm>
            <a:off x="5715000" y="4987925"/>
            <a:ext cx="21494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chemeClr val="tx2"/>
                </a:solidFill>
              </a:rPr>
              <a:t>Ounces of X per month</a:t>
            </a:r>
          </a:p>
          <a:p>
            <a:pPr eaLnBrk="0" hangingPunct="0">
              <a:lnSpc>
                <a:spcPct val="150000"/>
              </a:lnSpc>
            </a:pPr>
            <a:r>
              <a:rPr lang="en-US" sz="1400">
                <a:solidFill>
                  <a:schemeClr val="tx2"/>
                </a:solidFill>
              </a:rPr>
              <a:t>Slope:   </a:t>
            </a: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Y  =  P</a:t>
            </a: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 –  P</a:t>
            </a: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1</a:t>
            </a:r>
          </a:p>
          <a:p>
            <a:pPr eaLnBrk="0" hangingPunct="0">
              <a:lnSpc>
                <a:spcPct val="150000"/>
              </a:lnSpc>
            </a:pP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             X  =  Q</a:t>
            </a: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 –  Q</a:t>
            </a: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1</a:t>
            </a:r>
          </a:p>
          <a:p>
            <a:pPr eaLnBrk="0" hangingPunct="0">
              <a:lnSpc>
                <a:spcPct val="150000"/>
              </a:lnSpc>
            </a:pPr>
            <a:r>
              <a:rPr lang="en-US" sz="1400" baseline="-28000">
                <a:solidFill>
                  <a:schemeClr val="tx2"/>
                </a:solidFill>
                <a:sym typeface="Symbol" pitchFamily="18" charset="2"/>
              </a:rPr>
              <a:t>               </a:t>
            </a: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=    2 – 3   =   -1</a:t>
            </a:r>
          </a:p>
          <a:p>
            <a:pPr eaLnBrk="0" hangingPunct="0">
              <a:lnSpc>
                <a:spcPct val="150000"/>
              </a:lnSpc>
            </a:pPr>
            <a:r>
              <a:rPr lang="en-US" sz="1400">
                <a:solidFill>
                  <a:schemeClr val="tx2"/>
                </a:solidFill>
                <a:sym typeface="Symbol" pitchFamily="18" charset="2"/>
              </a:rPr>
              <a:t>            160 –80  =    80</a:t>
            </a:r>
          </a:p>
          <a:p>
            <a:pPr eaLnBrk="0" hangingPunct="0"/>
            <a:r>
              <a:rPr lang="en-US" sz="1400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13320" name="Line 22"/>
          <p:cNvSpPr>
            <a:spLocks noChangeShapeType="1"/>
          </p:cNvSpPr>
          <p:nvPr/>
        </p:nvSpPr>
        <p:spPr bwMode="auto">
          <a:xfrm>
            <a:off x="6400800" y="6207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23"/>
          <p:cNvSpPr>
            <a:spLocks noChangeShapeType="1"/>
          </p:cNvSpPr>
          <p:nvPr/>
        </p:nvSpPr>
        <p:spPr bwMode="auto">
          <a:xfrm>
            <a:off x="7162800" y="62071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1279525" y="121443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P</a:t>
            </a:r>
          </a:p>
        </p:txBody>
      </p:sp>
      <p:sp>
        <p:nvSpPr>
          <p:cNvPr id="13323" name="Text Box 25"/>
          <p:cNvSpPr txBox="1">
            <a:spLocks noChangeArrowheads="1"/>
          </p:cNvSpPr>
          <p:nvPr/>
        </p:nvSpPr>
        <p:spPr bwMode="auto">
          <a:xfrm>
            <a:off x="5029200" y="12954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P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962400" y="1371600"/>
            <a:ext cx="4267200" cy="3330575"/>
            <a:chOff x="2640" y="790"/>
            <a:chExt cx="2681" cy="2197"/>
          </a:xfrm>
        </p:grpSpPr>
        <p:sp>
          <p:nvSpPr>
            <p:cNvPr id="13330" name="Line 27"/>
            <p:cNvSpPr>
              <a:spLocks noChangeShapeType="1"/>
            </p:cNvSpPr>
            <p:nvPr/>
          </p:nvSpPr>
          <p:spPr bwMode="auto">
            <a:xfrm>
              <a:off x="3360" y="886"/>
              <a:ext cx="0" cy="1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28"/>
            <p:cNvSpPr>
              <a:spLocks noChangeShapeType="1"/>
            </p:cNvSpPr>
            <p:nvPr/>
          </p:nvSpPr>
          <p:spPr bwMode="auto">
            <a:xfrm>
              <a:off x="3360" y="266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29"/>
            <p:cNvSpPr>
              <a:spLocks noChangeShapeType="1"/>
            </p:cNvSpPr>
            <p:nvPr/>
          </p:nvSpPr>
          <p:spPr bwMode="auto">
            <a:xfrm>
              <a:off x="3456" y="1270"/>
              <a:ext cx="1488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30"/>
            <p:cNvSpPr>
              <a:spLocks noChangeShapeType="1"/>
            </p:cNvSpPr>
            <p:nvPr/>
          </p:nvSpPr>
          <p:spPr bwMode="auto">
            <a:xfrm>
              <a:off x="3360" y="1510"/>
              <a:ext cx="48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31"/>
            <p:cNvSpPr>
              <a:spLocks noChangeShapeType="1"/>
            </p:cNvSpPr>
            <p:nvPr/>
          </p:nvSpPr>
          <p:spPr bwMode="auto">
            <a:xfrm>
              <a:off x="3840" y="1510"/>
              <a:ext cx="0" cy="115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32"/>
            <p:cNvSpPr>
              <a:spLocks noChangeShapeType="1"/>
            </p:cNvSpPr>
            <p:nvPr/>
          </p:nvSpPr>
          <p:spPr bwMode="auto">
            <a:xfrm>
              <a:off x="3360" y="1894"/>
              <a:ext cx="115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33"/>
            <p:cNvSpPr>
              <a:spLocks noChangeShapeType="1"/>
            </p:cNvSpPr>
            <p:nvPr/>
          </p:nvSpPr>
          <p:spPr bwMode="auto">
            <a:xfrm>
              <a:off x="4512" y="1894"/>
              <a:ext cx="0" cy="7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Text Box 34"/>
            <p:cNvSpPr txBox="1">
              <a:spLocks noChangeArrowheads="1"/>
            </p:cNvSpPr>
            <p:nvPr/>
          </p:nvSpPr>
          <p:spPr bwMode="auto">
            <a:xfrm>
              <a:off x="2976" y="1398"/>
              <a:ext cx="388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P</a:t>
              </a:r>
              <a:r>
                <a:rPr lang="en-US" sz="1400" baseline="-25000"/>
                <a:t>1</a:t>
              </a:r>
              <a:r>
                <a:rPr lang="en-US" sz="1400"/>
                <a:t> = 3</a:t>
              </a:r>
            </a:p>
          </p:txBody>
        </p:sp>
        <p:sp>
          <p:nvSpPr>
            <p:cNvPr id="13338" name="Text Box 35"/>
            <p:cNvSpPr txBox="1">
              <a:spLocks noChangeArrowheads="1"/>
            </p:cNvSpPr>
            <p:nvPr/>
          </p:nvSpPr>
          <p:spPr bwMode="auto">
            <a:xfrm>
              <a:off x="2976" y="1782"/>
              <a:ext cx="388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P</a:t>
              </a:r>
              <a:r>
                <a:rPr lang="en-US" sz="1400" baseline="-25000"/>
                <a:t>2</a:t>
              </a:r>
              <a:r>
                <a:rPr lang="en-US" sz="1400"/>
                <a:t> = 2</a:t>
              </a:r>
            </a:p>
          </p:txBody>
        </p:sp>
        <p:sp>
          <p:nvSpPr>
            <p:cNvPr id="13339" name="Text Box 36"/>
            <p:cNvSpPr txBox="1">
              <a:spLocks noChangeArrowheads="1"/>
            </p:cNvSpPr>
            <p:nvPr/>
          </p:nvSpPr>
          <p:spPr bwMode="auto">
            <a:xfrm>
              <a:off x="3648" y="2646"/>
              <a:ext cx="46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Q</a:t>
              </a:r>
              <a:r>
                <a:rPr lang="en-US" sz="1400" baseline="-25000"/>
                <a:t>1</a:t>
              </a:r>
              <a:r>
                <a:rPr lang="en-US" sz="1400"/>
                <a:t> = 80</a:t>
              </a:r>
            </a:p>
          </p:txBody>
        </p:sp>
        <p:sp>
          <p:nvSpPr>
            <p:cNvPr id="13340" name="Text Box 37"/>
            <p:cNvSpPr txBox="1">
              <a:spLocks noChangeArrowheads="1"/>
            </p:cNvSpPr>
            <p:nvPr/>
          </p:nvSpPr>
          <p:spPr bwMode="auto">
            <a:xfrm>
              <a:off x="4368" y="2662"/>
              <a:ext cx="528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/>
                <a:t>Q</a:t>
              </a:r>
              <a:r>
                <a:rPr lang="en-US" sz="1400" baseline="-25000"/>
                <a:t>2</a:t>
              </a:r>
              <a:r>
                <a:rPr lang="en-US" sz="1400"/>
                <a:t>= 160</a:t>
              </a:r>
            </a:p>
          </p:txBody>
        </p:sp>
        <p:sp>
          <p:nvSpPr>
            <p:cNvPr id="13341" name="Text Box 38"/>
            <p:cNvSpPr txBox="1">
              <a:spLocks noChangeArrowheads="1"/>
            </p:cNvSpPr>
            <p:nvPr/>
          </p:nvSpPr>
          <p:spPr bwMode="auto">
            <a:xfrm>
              <a:off x="4934" y="2013"/>
              <a:ext cx="18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D</a:t>
              </a:r>
            </a:p>
          </p:txBody>
        </p:sp>
        <p:sp>
          <p:nvSpPr>
            <p:cNvPr id="13342" name="Text Box 39"/>
            <p:cNvSpPr txBox="1">
              <a:spLocks noChangeArrowheads="1"/>
            </p:cNvSpPr>
            <p:nvPr/>
          </p:nvSpPr>
          <p:spPr bwMode="auto">
            <a:xfrm>
              <a:off x="2832" y="790"/>
              <a:ext cx="46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Price per</a:t>
              </a:r>
            </a:p>
            <a:p>
              <a:pPr eaLnBrk="0" hangingPunct="0"/>
              <a:r>
                <a:rPr lang="en-US" sz="1200"/>
                <a:t>Pound</a:t>
              </a:r>
            </a:p>
          </p:txBody>
        </p:sp>
        <p:sp>
          <p:nvSpPr>
            <p:cNvPr id="13343" name="Text Box 40"/>
            <p:cNvSpPr txBox="1">
              <a:spLocks noChangeArrowheads="1"/>
            </p:cNvSpPr>
            <p:nvPr/>
          </p:nvSpPr>
          <p:spPr bwMode="auto">
            <a:xfrm>
              <a:off x="3888" y="2806"/>
              <a:ext cx="1104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Ounces of X  per week</a:t>
              </a:r>
            </a:p>
          </p:txBody>
        </p:sp>
        <p:sp>
          <p:nvSpPr>
            <p:cNvPr id="13344" name="Text Box 41"/>
            <p:cNvSpPr txBox="1">
              <a:spLocks noChangeArrowheads="1"/>
            </p:cNvSpPr>
            <p:nvPr/>
          </p:nvSpPr>
          <p:spPr bwMode="auto">
            <a:xfrm>
              <a:off x="2640" y="2662"/>
              <a:ext cx="18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Q</a:t>
              </a:r>
            </a:p>
          </p:txBody>
        </p:sp>
        <p:sp>
          <p:nvSpPr>
            <p:cNvPr id="13345" name="Text Box 42"/>
            <p:cNvSpPr txBox="1">
              <a:spLocks noChangeArrowheads="1"/>
            </p:cNvSpPr>
            <p:nvPr/>
          </p:nvSpPr>
          <p:spPr bwMode="auto">
            <a:xfrm>
              <a:off x="5136" y="2662"/>
              <a:ext cx="18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Q</a:t>
              </a:r>
            </a:p>
          </p:txBody>
        </p:sp>
        <p:sp>
          <p:nvSpPr>
            <p:cNvPr id="13346" name="Text Box 43"/>
            <p:cNvSpPr txBox="1">
              <a:spLocks noChangeArrowheads="1"/>
            </p:cNvSpPr>
            <p:nvPr/>
          </p:nvSpPr>
          <p:spPr bwMode="auto">
            <a:xfrm>
              <a:off x="3216" y="2615"/>
              <a:ext cx="164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0</a:t>
              </a:r>
            </a:p>
          </p:txBody>
        </p:sp>
      </p:grpSp>
      <p:sp>
        <p:nvSpPr>
          <p:cNvPr id="13325" name="Text Box 44"/>
          <p:cNvSpPr txBox="1">
            <a:spLocks noChangeArrowheads="1"/>
          </p:cNvSpPr>
          <p:nvPr/>
        </p:nvSpPr>
        <p:spPr bwMode="auto">
          <a:xfrm>
            <a:off x="1219200" y="414972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13326" name="Line 45"/>
          <p:cNvSpPr>
            <a:spLocks noChangeShapeType="1"/>
          </p:cNvSpPr>
          <p:nvPr/>
        </p:nvSpPr>
        <p:spPr bwMode="auto">
          <a:xfrm>
            <a:off x="2590800" y="5673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46"/>
          <p:cNvSpPr>
            <a:spLocks noChangeShapeType="1"/>
          </p:cNvSpPr>
          <p:nvPr/>
        </p:nvSpPr>
        <p:spPr bwMode="auto">
          <a:xfrm>
            <a:off x="3124200" y="5673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47"/>
          <p:cNvSpPr>
            <a:spLocks noChangeShapeType="1"/>
          </p:cNvSpPr>
          <p:nvPr/>
        </p:nvSpPr>
        <p:spPr bwMode="auto">
          <a:xfrm>
            <a:off x="6324600" y="55975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48"/>
          <p:cNvSpPr>
            <a:spLocks noChangeShapeType="1"/>
          </p:cNvSpPr>
          <p:nvPr/>
        </p:nvSpPr>
        <p:spPr bwMode="auto">
          <a:xfrm>
            <a:off x="6858000" y="5597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 bwMode="auto">
          <a:xfrm>
            <a:off x="457200" y="320675"/>
            <a:ext cx="72390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500" b="0" cap="none" smtClean="0">
                <a:ln>
                  <a:noFill/>
                </a:ln>
                <a:solidFill>
                  <a:schemeClr val="tx1"/>
                </a:solidFill>
              </a:rPr>
              <a:t>Income Elasticity of Demand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914400" y="4876800"/>
            <a:ext cx="2914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Point Definition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4648200"/>
            <a:ext cx="3455988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7772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800"/>
              <a:t>The responsiveness of demand to changes in income.</a:t>
            </a:r>
          </a:p>
          <a:p>
            <a:pPr algn="just" eaLnBrk="0" hangingPunct="0"/>
            <a:r>
              <a:rPr lang="en-US" sz="2800"/>
              <a:t>Other factors held constant, income elasticity of a good is the percentage change in demand associated with a 1% change in income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3" grpId="0" autoUpdateAnimBg="0"/>
      <p:bldP spid="12288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xfrm>
            <a:off x="457200" y="320675"/>
            <a:ext cx="72390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Income Elasticity of Demand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14400" y="3352800"/>
            <a:ext cx="2598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Arc Definition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200400"/>
            <a:ext cx="34099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077200" cy="4648200"/>
          </a:xfrm>
        </p:spPr>
        <p:txBody>
          <a:bodyPr/>
          <a:lstStyle/>
          <a:p>
            <a:pPr eaLnBrk="1" hangingPunct="1"/>
            <a:r>
              <a:rPr lang="en-US" b="1" dirty="0" smtClean="0"/>
              <a:t>Normal Goods</a:t>
            </a:r>
            <a:r>
              <a:rPr lang="en-US" dirty="0" smtClean="0"/>
              <a:t>   ΔQ/ΔI  =  </a:t>
            </a:r>
            <a:r>
              <a:rPr lang="en-US" b="1" dirty="0" smtClean="0"/>
              <a:t>+</a:t>
            </a:r>
            <a:r>
              <a:rPr lang="en-US" b="1" dirty="0" err="1" smtClean="0"/>
              <a:t>ve</a:t>
            </a:r>
            <a:r>
              <a:rPr lang="en-US" b="1" dirty="0" smtClean="0"/>
              <a:t>,  </a:t>
            </a:r>
            <a:r>
              <a:rPr lang="en-US" dirty="0" smtClean="0"/>
              <a:t>E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+</a:t>
            </a:r>
            <a:r>
              <a:rPr lang="en-US" b="1" dirty="0" err="1" smtClean="0"/>
              <a:t>ve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Necessities  0  &lt;  E</a:t>
            </a:r>
            <a:r>
              <a:rPr lang="en-US" baseline="-25000" dirty="0" smtClean="0"/>
              <a:t>I 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 1 </a:t>
            </a:r>
          </a:p>
          <a:p>
            <a:pPr lvl="1" eaLnBrk="1" hangingPunct="1"/>
            <a:r>
              <a:rPr lang="en-US" dirty="0" smtClean="0"/>
              <a:t>Luxuries   E</a:t>
            </a:r>
            <a:r>
              <a:rPr lang="en-US" baseline="-25000" dirty="0" smtClean="0"/>
              <a:t>I </a:t>
            </a:r>
            <a:r>
              <a:rPr lang="en-US" dirty="0" smtClean="0"/>
              <a:t> &gt;  1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Inferior Goods</a:t>
            </a:r>
            <a:r>
              <a:rPr lang="en-US" dirty="0" smtClean="0"/>
              <a:t>  ΔQ/ΔI  =  </a:t>
            </a:r>
            <a:r>
              <a:rPr lang="en-US" b="1" dirty="0" smtClean="0"/>
              <a:t>-</a:t>
            </a:r>
            <a:r>
              <a:rPr lang="en-US" b="1" dirty="0" err="1" smtClean="0"/>
              <a:t>ve</a:t>
            </a:r>
            <a:r>
              <a:rPr lang="en-US" b="1" dirty="0" smtClean="0"/>
              <a:t>,   </a:t>
            </a:r>
            <a:r>
              <a:rPr lang="en-US" dirty="0" smtClean="0"/>
              <a:t>E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-</a:t>
            </a:r>
            <a:r>
              <a:rPr lang="en-US" b="1" dirty="0" err="1" smtClean="0"/>
              <a:t>ve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74158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/>
              <a:t>Demand of automobiles as a function of income is</a:t>
            </a:r>
          </a:p>
          <a:p>
            <a:pPr algn="ctr" eaLnBrk="0" hangingPunct="0"/>
            <a:r>
              <a:rPr lang="en-US" sz="2800" dirty="0"/>
              <a:t>Q = 50,000 + 5(I)</a:t>
            </a:r>
          </a:p>
          <a:p>
            <a:pPr algn="ctr" eaLnBrk="0" hangingPunct="0"/>
            <a:r>
              <a:rPr lang="en-US" sz="2800" dirty="0"/>
              <a:t>Present Income =    $10,000 </a:t>
            </a:r>
          </a:p>
          <a:p>
            <a:pPr algn="ctr" eaLnBrk="0" hangingPunct="0"/>
            <a:r>
              <a:rPr lang="en-US" sz="2800" dirty="0"/>
              <a:t>Changed Income = $11,000 </a:t>
            </a:r>
            <a:endParaRPr lang="en-US" sz="2800" dirty="0" smtClean="0"/>
          </a:p>
          <a:p>
            <a:pPr algn="ctr" eaLnBrk="0" hangingPunct="0"/>
            <a:endParaRPr lang="en-US" sz="2800" dirty="0" smtClean="0"/>
          </a:p>
          <a:p>
            <a:pPr algn="ctr" eaLnBrk="0" hangingPunct="0"/>
            <a:r>
              <a:rPr lang="en-US" sz="2800" dirty="0" smtClean="0"/>
              <a:t>Calculate Income elasticity</a:t>
            </a:r>
            <a:endParaRPr lang="en-US" sz="2800" dirty="0"/>
          </a:p>
          <a:p>
            <a:pPr algn="ctr" eaLnBrk="0" hangingPunct="0"/>
            <a:endParaRPr lang="en-US" sz="2800" dirty="0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905000" y="3810000"/>
            <a:ext cx="46586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I</a:t>
            </a:r>
            <a:r>
              <a:rPr lang="en-US" sz="2800" baseline="-25000" dirty="0"/>
              <a:t>1</a:t>
            </a:r>
            <a:r>
              <a:rPr lang="en-US" dirty="0"/>
              <a:t> = $10,000,		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100,000</a:t>
            </a:r>
          </a:p>
          <a:p>
            <a:pPr eaLnBrk="0" hangingPunct="0"/>
            <a:r>
              <a:rPr lang="en-US" sz="2800" dirty="0"/>
              <a:t>I</a:t>
            </a:r>
            <a:r>
              <a:rPr lang="en-US" sz="2800" baseline="-25000" dirty="0"/>
              <a:t>2</a:t>
            </a:r>
            <a:r>
              <a:rPr lang="en-US" dirty="0"/>
              <a:t> = $11,000,		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105,000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352800" y="4953000"/>
            <a:ext cx="169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/>
              <a:t>E</a:t>
            </a:r>
            <a:r>
              <a:rPr lang="en-US" sz="2800" baseline="-25000"/>
              <a:t>I</a:t>
            </a:r>
            <a:r>
              <a:rPr lang="en-US" sz="2800"/>
              <a:t> = 0.512</a:t>
            </a:r>
            <a:endParaRPr lang="en-US"/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457200" y="320675"/>
            <a:ext cx="7239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45720" bIns="0" anchor="b"/>
          <a:lstStyle/>
          <a:p>
            <a:r>
              <a:rPr lang="en-US" sz="3800" b="1">
                <a:latin typeface="Trebuchet MS" pitchFamily="34" charset="0"/>
              </a:rPr>
              <a:t>Exercise1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  <p:bldP spid="12493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>
                <a:ln>
                  <a:noFill/>
                </a:ln>
                <a:solidFill>
                  <a:schemeClr val="tx1"/>
                </a:solidFill>
              </a:rPr>
              <a:t>Exercise2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200" smtClean="0"/>
              <a:t>The coefficient of income for the quantity demanded for a commodity on price, income and other variables is 10.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200" smtClean="0"/>
              <a:t>Calculate the income elasticity of demand for this commodity at income of $ 10,000 and sales of 80000 units.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200" smtClean="0"/>
              <a:t>What would be the income elasticity of demand if sales increased from 80000 to 90000 units and income rose from $10000 to $11000? What type of good is this commodity?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endParaRPr lang="en-US" cap="none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a</a:t>
            </a:r>
            <a:r>
              <a:rPr lang="en-US" sz="2200" baseline="-25000" smtClean="0"/>
              <a:t>N</a:t>
            </a:r>
            <a:r>
              <a:rPr lang="en-US" sz="2200" smtClean="0"/>
              <a:t> = 10</a:t>
            </a:r>
          </a:p>
          <a:p>
            <a:pPr eaLnBrk="1" hangingPunct="1"/>
            <a:r>
              <a:rPr lang="en-US" sz="2200" smtClean="0"/>
              <a:t>E</a:t>
            </a:r>
            <a:r>
              <a:rPr lang="en-US" sz="2200" baseline="-25000" smtClean="0"/>
              <a:t>I</a:t>
            </a:r>
            <a:r>
              <a:rPr lang="en-US" sz="2200" smtClean="0"/>
              <a:t> = 10*10000/80000= 1.25</a:t>
            </a:r>
          </a:p>
          <a:p>
            <a:pPr eaLnBrk="1" hangingPunct="1"/>
            <a:r>
              <a:rPr lang="en-US" sz="2200" smtClean="0"/>
              <a:t>E</a:t>
            </a:r>
            <a:r>
              <a:rPr lang="en-US" sz="2200" baseline="-25000" smtClean="0"/>
              <a:t>I</a:t>
            </a:r>
            <a:r>
              <a:rPr lang="en-US" sz="2200" smtClean="0"/>
              <a:t> = {(90000-80000)/(11000-10000)}*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200" smtClean="0"/>
              <a:t>          {(11000+10000)/(90000+80000)}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200" smtClean="0"/>
              <a:t>		= 1.235</a:t>
            </a:r>
          </a:p>
          <a:p>
            <a:pPr eaLnBrk="1" hangingPunct="1"/>
            <a:r>
              <a:rPr lang="en-US" sz="2200" smtClean="0"/>
              <a:t>Luxury</a:t>
            </a:r>
          </a:p>
          <a:p>
            <a:pPr eaLnBrk="1" hangingPunct="1"/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 bwMode="auto">
          <a:xfrm>
            <a:off x="304800" y="0"/>
            <a:ext cx="74676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Cross-Price Elasticity of Demand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3400" y="4648200"/>
            <a:ext cx="2914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Point Definition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495800"/>
            <a:ext cx="44799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7315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800" dirty="0"/>
              <a:t>Responsiveness in the demand for commodity X to a change in the price of commodity Y. Other factors held constant, cross price elasticity of a good is the % change in demand for commodity X divided by the % change in the price of commodity 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 bwMode="auto">
          <a:xfrm>
            <a:off x="381000" y="609600"/>
            <a:ext cx="83820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Cross-Price Elasticity of Demand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14400" y="2743200"/>
            <a:ext cx="2598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Arc Definition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590800"/>
            <a:ext cx="44148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4191000"/>
            <a:ext cx="2192338" cy="1381125"/>
            <a:chOff x="720" y="2640"/>
            <a:chExt cx="1381" cy="870"/>
          </a:xfrm>
        </p:grpSpPr>
        <p:sp>
          <p:nvSpPr>
            <p:cNvPr id="43017" name="Text Box 6"/>
            <p:cNvSpPr txBox="1">
              <a:spLocks noChangeArrowheads="1"/>
            </p:cNvSpPr>
            <p:nvPr/>
          </p:nvSpPr>
          <p:spPr bwMode="auto">
            <a:xfrm>
              <a:off x="720" y="2640"/>
              <a:ext cx="13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Arial" charset="0"/>
                </a:rPr>
                <a:t>Substitutes</a:t>
              </a:r>
            </a:p>
          </p:txBody>
        </p:sp>
        <p:pic>
          <p:nvPicPr>
            <p:cNvPr id="4301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8" y="3168"/>
              <a:ext cx="806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00600" y="4191000"/>
            <a:ext cx="2687638" cy="1304925"/>
            <a:chOff x="3024" y="2640"/>
            <a:chExt cx="1693" cy="822"/>
          </a:xfrm>
        </p:grpSpPr>
        <p:sp>
          <p:nvSpPr>
            <p:cNvPr id="43015" name="Text Box 9"/>
            <p:cNvSpPr txBox="1">
              <a:spLocks noChangeArrowheads="1"/>
            </p:cNvSpPr>
            <p:nvPr/>
          </p:nvSpPr>
          <p:spPr bwMode="auto">
            <a:xfrm>
              <a:off x="3024" y="2640"/>
              <a:ext cx="16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Arial" charset="0"/>
                </a:rPr>
                <a:t>Complements</a:t>
              </a:r>
            </a:p>
          </p:txBody>
        </p:sp>
        <p:pic>
          <p:nvPicPr>
            <p:cNvPr id="43016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0" y="3120"/>
              <a:ext cx="806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>
                <a:ln>
                  <a:noFill/>
                </a:ln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Acme Tobacco is currently selling 5000 pounds of pipe tobacco per year. Due to competitive pressures, the average price of a pipe declines from $15 to $12. As a result, the demand for Acme pipe tobacco increase to 6,000 pounds per year. 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What is the cross elasticity of demand for pipes and pipe tobacco?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Assuming that the cross elasticity does not change, at what price of pipes would the demand for the pipe tobacco be 3,000 pounds per year? Use $15 as the initial price of a pipe.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endParaRPr lang="en-US" cap="none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1066800" y="2057400"/>
            <a:ext cx="73914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E</a:t>
            </a:r>
            <a:r>
              <a:rPr lang="en-US" sz="2000" baseline="-25000" smtClean="0"/>
              <a:t>XY</a:t>
            </a:r>
            <a:r>
              <a:rPr lang="en-US" sz="2000" smtClean="0"/>
              <a:t> = {(6000-5000)/(12-15)}*{(12+15)/(6000+5000)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		   = -0.818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  P</a:t>
            </a:r>
            <a:r>
              <a:rPr lang="en-US" sz="2000" baseline="-25000" smtClean="0"/>
              <a:t>1</a:t>
            </a:r>
            <a:r>
              <a:rPr lang="en-US" sz="2000" smtClean="0"/>
              <a:t> = $15, Q</a:t>
            </a:r>
            <a:r>
              <a:rPr lang="en-US" sz="2000" baseline="-25000" smtClean="0"/>
              <a:t>2</a:t>
            </a:r>
            <a:r>
              <a:rPr lang="en-US" sz="2000" smtClean="0"/>
              <a:t> = 3000 and Q</a:t>
            </a:r>
            <a:r>
              <a:rPr lang="en-US" sz="2000" baseline="-25000" smtClean="0"/>
              <a:t>1</a:t>
            </a:r>
            <a:r>
              <a:rPr lang="en-US" sz="2000" smtClean="0"/>
              <a:t> = 5000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  Therefore, P</a:t>
            </a:r>
            <a:r>
              <a:rPr lang="en-US" sz="2000" baseline="-25000" smtClean="0"/>
              <a:t>2</a:t>
            </a:r>
            <a:r>
              <a:rPr lang="en-US" sz="2000" smtClean="0"/>
              <a:t> = 28.23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320675"/>
            <a:ext cx="72390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Point Price Elasticity of Demand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648200"/>
            <a:ext cx="3500438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990600" y="4894263"/>
            <a:ext cx="2914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Point Definition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693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Ratio of the percentage of change in quantity demanded to the percentage change in price.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3013075"/>
            <a:ext cx="2173288" cy="1089025"/>
            <a:chOff x="2064" y="1898"/>
            <a:chExt cx="1369" cy="686"/>
          </a:xfrm>
        </p:grpSpPr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2198" y="189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064" y="1920"/>
              <a:ext cx="1369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5000"/>
                </a:lnSpc>
              </a:pPr>
              <a:r>
                <a:rPr lang="en-US" sz="2800">
                  <a:sym typeface="Symbol" pitchFamily="18" charset="2"/>
                </a:rPr>
                <a:t>	% Q</a:t>
              </a:r>
            </a:p>
            <a:p>
              <a:pPr eaLnBrk="0" hangingPunct="0">
                <a:lnSpc>
                  <a:spcPct val="75000"/>
                </a:lnSpc>
              </a:pPr>
              <a:r>
                <a:rPr lang="en-US" sz="2800">
                  <a:sym typeface="Symbol" pitchFamily="18" charset="2"/>
                </a:rPr>
                <a:t>Ep  =  </a:t>
              </a:r>
            </a:p>
            <a:p>
              <a:pPr eaLnBrk="0" hangingPunct="0">
                <a:lnSpc>
                  <a:spcPct val="75000"/>
                </a:lnSpc>
              </a:pPr>
              <a:r>
                <a:rPr lang="en-US" sz="2800">
                  <a:sym typeface="Symbol" pitchFamily="18" charset="2"/>
                </a:rPr>
                <a:t>	% P  </a:t>
              </a: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2662" y="223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5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Importance of Elasticity in Decision making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1879600"/>
            <a:ext cx="7239000" cy="45767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smtClean="0"/>
              <a:t>To determine the optimal operational policies</a:t>
            </a:r>
          </a:p>
          <a:p>
            <a:pPr eaLnBrk="1" hangingPunct="1">
              <a:lnSpc>
                <a:spcPct val="125000"/>
              </a:lnSpc>
            </a:pPr>
            <a:r>
              <a:rPr lang="en-US" sz="2200" smtClean="0"/>
              <a:t>To determine the most effective way to respond to policies of competing firms</a:t>
            </a:r>
          </a:p>
          <a:p>
            <a:pPr eaLnBrk="1" hangingPunct="1">
              <a:lnSpc>
                <a:spcPct val="125000"/>
              </a:lnSpc>
            </a:pPr>
            <a:r>
              <a:rPr lang="en-US" sz="2200" smtClean="0"/>
              <a:t>To plan growth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Importance of Income Elasticity</a:t>
            </a:r>
            <a:r>
              <a:rPr lang="en-US" sz="3000" cap="none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sz="3000" cap="none" smtClean="0">
                <a:ln>
                  <a:noFill/>
                </a:ln>
                <a:solidFill>
                  <a:schemeClr val="tx1"/>
                </a:solidFill>
              </a:rPr>
            </a:br>
            <a:endParaRPr lang="en-US" sz="3000" cap="none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5000"/>
              </a:lnSpc>
            </a:pPr>
            <a:r>
              <a:rPr lang="en-US" smtClean="0"/>
              <a:t>Forecasting demand  under different economic conditions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smtClean="0"/>
              <a:t>To identify market for the product</a:t>
            </a:r>
          </a:p>
          <a:p>
            <a:pPr lvl="1" eaLnBrk="1" hangingPunct="1">
              <a:lnSpc>
                <a:spcPct val="125000"/>
              </a:lnSpc>
            </a:pPr>
            <a:r>
              <a:rPr lang="en-US" smtClean="0"/>
              <a:t>To identify most suitable promotional campaign</a:t>
            </a:r>
          </a:p>
          <a:p>
            <a:pPr eaLnBrk="1" hangingPunct="1">
              <a:lnSpc>
                <a:spcPct val="125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Importance of Cross price Elasticity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5000"/>
              </a:lnSpc>
            </a:pPr>
            <a:r>
              <a:rPr lang="en-US" smtClean="0"/>
              <a:t>Measures the effect of changing the price of a product on demand of other related products that the firm sells</a:t>
            </a:r>
          </a:p>
          <a:p>
            <a:pPr lvl="1" eaLnBrk="1" hangingPunct="1">
              <a:lnSpc>
                <a:spcPct val="125000"/>
              </a:lnSpc>
              <a:buFont typeface="Wingdings 2" pitchFamily="18" charset="2"/>
              <a:buNone/>
            </a:pPr>
            <a:endParaRPr lang="en-US" smtClean="0"/>
          </a:p>
          <a:p>
            <a:pPr lvl="1" eaLnBrk="1" hangingPunct="1">
              <a:lnSpc>
                <a:spcPct val="125000"/>
              </a:lnSpc>
            </a:pPr>
            <a:r>
              <a:rPr lang="en-US" smtClean="0"/>
              <a:t>High positive cross price elasticity of demand is used to define an industry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7772400" cy="762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458200" cy="53340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2000" dirty="0" err="1" smtClean="0"/>
              <a:t>Qx</a:t>
            </a:r>
            <a:r>
              <a:rPr lang="en-US" sz="2000" dirty="0" smtClean="0"/>
              <a:t> = 1.5 – 3.0P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 + 0.8I + 2.0P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– 0.6P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 + 1.2A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dirty="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err="1" smtClean="0"/>
              <a:t>P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=$2		I=$2.5		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=$1.8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/>
              <a:t> 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=$0.50		A=$1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dirty="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err="1" smtClean="0"/>
              <a:t>Qx</a:t>
            </a:r>
            <a:r>
              <a:rPr lang="en-US" sz="2000" dirty="0" smtClean="0"/>
              <a:t> =1.5 – 3*2 + 0.8*2.5 + 2*1.8 – 0.6*0.50 + 1.2*1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/>
              <a:t>=2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err="1" smtClean="0"/>
              <a:t>E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 = -3(2/2) = -3			E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0.8(2.5/2) = 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err="1" smtClean="0"/>
              <a:t>E</a:t>
            </a:r>
            <a:r>
              <a:rPr lang="en-US" sz="2000" baseline="-25000" dirty="0" err="1" smtClean="0"/>
              <a:t>xy</a:t>
            </a:r>
            <a:r>
              <a:rPr lang="en-US" sz="2000" dirty="0" smtClean="0"/>
              <a:t> = 2(1.8/2) = 1.8	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xs</a:t>
            </a:r>
            <a:r>
              <a:rPr lang="en-US" sz="2000" dirty="0" smtClean="0"/>
              <a:t> = -0.6(0.50/2) = -0.15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/>
              <a:t>E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= 1.2(1/2) = 0.6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body" idx="1"/>
          </p:nvPr>
        </p:nvSpPr>
        <p:spPr>
          <a:xfrm>
            <a:off x="762000" y="533400"/>
            <a:ext cx="7696200" cy="2057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200" dirty="0" smtClean="0"/>
              <a:t>Next Year: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200" dirty="0" smtClean="0"/>
              <a:t>  P=5%    A=12%    I=4%		</a:t>
            </a:r>
            <a:r>
              <a:rPr lang="en-US" sz="2200" dirty="0" err="1" smtClean="0"/>
              <a:t>Py</a:t>
            </a:r>
            <a:r>
              <a:rPr lang="en-US" sz="2200" dirty="0" smtClean="0"/>
              <a:t>=7%    Ps=8%</a:t>
            </a:r>
          </a:p>
          <a:p>
            <a:pPr eaLnBrk="1" hangingPunct="1">
              <a:buFont typeface="Wingdings 2" pitchFamily="18" charset="2"/>
              <a:buNone/>
            </a:pPr>
            <a:endParaRPr lang="en-US" sz="2200" dirty="0" smtClean="0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 flipV="1">
            <a:off x="9144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V="1">
            <a:off x="65532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53340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V="1">
            <a:off x="19812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V="1">
            <a:off x="31242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761999" y="2438400"/>
            <a:ext cx="8181975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/>
              <a:t>Q’x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dirty="0" err="1" smtClean="0"/>
              <a:t>Qx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Qx</a:t>
            </a:r>
            <a:r>
              <a:rPr lang="en-US" dirty="0"/>
              <a:t>(</a:t>
            </a:r>
            <a:r>
              <a:rPr lang="en-US" dirty="0">
                <a:sym typeface="Symbol" pitchFamily="18" charset="2"/>
              </a:rPr>
              <a:t></a:t>
            </a:r>
            <a:r>
              <a:rPr lang="en-US" dirty="0" err="1">
                <a:sym typeface="Symbol" pitchFamily="18" charset="2"/>
              </a:rPr>
              <a:t>P</a:t>
            </a:r>
            <a:r>
              <a:rPr lang="en-US" baseline="-25000" dirty="0" err="1"/>
              <a:t>x</a:t>
            </a:r>
            <a:r>
              <a:rPr lang="en-US" dirty="0">
                <a:sym typeface="Symbol" pitchFamily="18" charset="2"/>
              </a:rPr>
              <a:t> /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) </a:t>
            </a:r>
            <a:r>
              <a:rPr lang="en-US" dirty="0" err="1"/>
              <a:t>E</a:t>
            </a:r>
            <a:r>
              <a:rPr lang="en-US" baseline="-25000" dirty="0" err="1"/>
              <a:t>p</a:t>
            </a:r>
            <a:r>
              <a:rPr lang="en-US" dirty="0"/>
              <a:t> + </a:t>
            </a:r>
            <a:r>
              <a:rPr lang="en-US" dirty="0" err="1"/>
              <a:t>Qx</a:t>
            </a:r>
            <a:r>
              <a:rPr lang="en-US" dirty="0"/>
              <a:t> (</a:t>
            </a:r>
            <a:r>
              <a:rPr lang="en-US" dirty="0">
                <a:sym typeface="Symbol" pitchFamily="18" charset="2"/>
              </a:rPr>
              <a:t>I/ </a:t>
            </a:r>
            <a:r>
              <a:rPr lang="en-US" dirty="0"/>
              <a:t>I) E</a:t>
            </a:r>
            <a:r>
              <a:rPr lang="en-US" baseline="-25000" dirty="0"/>
              <a:t>I</a:t>
            </a:r>
            <a:r>
              <a:rPr lang="en-US" dirty="0"/>
              <a:t> + </a:t>
            </a:r>
            <a:r>
              <a:rPr lang="en-US" dirty="0" err="1"/>
              <a:t>Qx</a:t>
            </a:r>
            <a:r>
              <a:rPr lang="en-US" dirty="0"/>
              <a:t> (</a:t>
            </a:r>
            <a:r>
              <a:rPr lang="en-US" dirty="0">
                <a:sym typeface="Symbol" pitchFamily="18" charset="2"/>
              </a:rPr>
              <a:t>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  <a:r>
              <a:rPr lang="en-US" dirty="0" err="1"/>
              <a:t>E</a:t>
            </a:r>
            <a:r>
              <a:rPr lang="en-US" baseline="-25000" dirty="0" err="1"/>
              <a:t>xy</a:t>
            </a:r>
            <a:endParaRPr lang="en-US" baseline="-25000" dirty="0"/>
          </a:p>
          <a:p>
            <a:pPr>
              <a:spcBef>
                <a:spcPct val="20000"/>
              </a:spcBef>
            </a:pPr>
            <a:r>
              <a:rPr lang="en-US" dirty="0"/>
              <a:t>+</a:t>
            </a:r>
            <a:r>
              <a:rPr lang="en-US" dirty="0" err="1"/>
              <a:t>Qx</a:t>
            </a:r>
            <a:r>
              <a:rPr lang="en-US" dirty="0"/>
              <a:t> (</a:t>
            </a:r>
            <a:r>
              <a:rPr lang="en-US" dirty="0">
                <a:sym typeface="Symbol" pitchFamily="18" charset="2"/>
              </a:rPr>
              <a:t></a:t>
            </a:r>
            <a:r>
              <a:rPr lang="en-US" dirty="0"/>
              <a:t>P</a:t>
            </a:r>
            <a:r>
              <a:rPr lang="en-US" baseline="-25000" dirty="0"/>
              <a:t>s</a:t>
            </a:r>
            <a:r>
              <a:rPr lang="en-US" dirty="0"/>
              <a:t>/P</a:t>
            </a:r>
            <a:r>
              <a:rPr lang="en-US" baseline="-25000" dirty="0"/>
              <a:t>s</a:t>
            </a:r>
            <a:r>
              <a:rPr lang="en-US" dirty="0"/>
              <a:t>)</a:t>
            </a:r>
            <a:r>
              <a:rPr lang="en-US" dirty="0" err="1"/>
              <a:t>E</a:t>
            </a:r>
            <a:r>
              <a:rPr lang="en-US" baseline="-25000" dirty="0" err="1"/>
              <a:t>xs</a:t>
            </a:r>
            <a:r>
              <a:rPr lang="en-US" dirty="0"/>
              <a:t> + </a:t>
            </a:r>
            <a:r>
              <a:rPr lang="en-US" dirty="0" err="1"/>
              <a:t>Qx</a:t>
            </a:r>
            <a:r>
              <a:rPr lang="en-US" dirty="0"/>
              <a:t> (</a:t>
            </a:r>
            <a:r>
              <a:rPr lang="en-US" dirty="0">
                <a:sym typeface="Symbol" pitchFamily="18" charset="2"/>
              </a:rPr>
              <a:t>A</a:t>
            </a:r>
            <a:r>
              <a:rPr lang="en-US" dirty="0"/>
              <a:t>/A)E</a:t>
            </a:r>
            <a:r>
              <a:rPr lang="en-US" baseline="-25000" dirty="0"/>
              <a:t>A</a:t>
            </a:r>
          </a:p>
          <a:p>
            <a:pPr>
              <a:spcBef>
                <a:spcPct val="20000"/>
              </a:spcBef>
            </a:pPr>
            <a:endParaRPr lang="en-US" baseline="-25000" dirty="0"/>
          </a:p>
          <a:p>
            <a:pPr>
              <a:spcBef>
                <a:spcPct val="20000"/>
              </a:spcBef>
            </a:pPr>
            <a:r>
              <a:rPr lang="en-US" dirty="0"/>
              <a:t>=2+2(0.05)(-3)+2(0.04)(1)+2(0.07)(1.8)+2(-0.08)(-0.15)+2(0.12)(0.6)</a:t>
            </a:r>
          </a:p>
          <a:p>
            <a:pPr>
              <a:spcBef>
                <a:spcPct val="20000"/>
              </a:spcBef>
            </a:pPr>
            <a:r>
              <a:rPr lang="en-US" dirty="0"/>
              <a:t>=2(1.1)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dirty="0"/>
              <a:t>=2.2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ctr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</a:pPr>
            <a:r>
              <a:rPr lang="en-US" sz="2600">
                <a:latin typeface="Trebuchet MS" pitchFamily="34" charset="0"/>
              </a:rPr>
              <a:t>For </a:t>
            </a:r>
            <a:r>
              <a:rPr lang="en-US" sz="2200">
                <a:latin typeface="Trebuchet MS" pitchFamily="34" charset="0"/>
                <a:sym typeface="Symbol" pitchFamily="18" charset="2"/>
              </a:rPr>
              <a:t>P approaching 0</a:t>
            </a:r>
          </a:p>
          <a:p>
            <a:pPr marL="273050" indent="-273050" algn="ctr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</a:pPr>
            <a:endParaRPr lang="en-US" sz="2200">
              <a:latin typeface="Trebuchet MS" pitchFamily="34" charset="0"/>
              <a:sym typeface="Symbol" pitchFamily="18" charset="2"/>
            </a:endParaRPr>
          </a:p>
          <a:p>
            <a:pPr marL="273050" indent="-273050" algn="ctr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</a:pPr>
            <a:r>
              <a:rPr lang="en-US" sz="2200">
                <a:latin typeface="Trebuchet MS" pitchFamily="34" charset="0"/>
                <a:sym typeface="Symbol" pitchFamily="18" charset="2"/>
              </a:rPr>
              <a:t>Q/P = dQ/dP</a:t>
            </a:r>
          </a:p>
          <a:p>
            <a:pPr marL="273050" indent="-273050" algn="ctr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</a:pPr>
            <a:endParaRPr lang="en-US" sz="2200">
              <a:latin typeface="Trebuchet MS" pitchFamily="34" charset="0"/>
              <a:sym typeface="Symbol" pitchFamily="18" charset="2"/>
            </a:endParaRPr>
          </a:p>
          <a:p>
            <a:pPr marL="273050" indent="-273050" algn="ctr" eaLnBrk="0" hangingPunct="0">
              <a:lnSpc>
                <a:spcPct val="75000"/>
              </a:lnSpc>
              <a:buClr>
                <a:schemeClr val="tx2"/>
              </a:buClr>
              <a:buSzPct val="73000"/>
              <a:buFont typeface="Wingdings 2" pitchFamily="18" charset="2"/>
              <a:buNone/>
            </a:pPr>
            <a:endParaRPr lang="en-US" sz="2200">
              <a:latin typeface="Trebuchet MS" pitchFamily="34" charset="0"/>
              <a:sym typeface="Symbol" pitchFamily="18" charset="2"/>
            </a:endParaRPr>
          </a:p>
          <a:p>
            <a:pPr marL="273050" indent="-273050" algn="ctr" eaLnBrk="0" hangingPunct="0">
              <a:lnSpc>
                <a:spcPct val="75000"/>
              </a:lnSpc>
              <a:buClr>
                <a:schemeClr val="tx2"/>
              </a:buClr>
              <a:buSzPct val="73000"/>
              <a:buFont typeface="Wingdings 2" pitchFamily="18" charset="2"/>
              <a:buNone/>
            </a:pPr>
            <a:r>
              <a:rPr lang="en-US" sz="2200">
                <a:latin typeface="Trebuchet MS" pitchFamily="34" charset="0"/>
                <a:sym typeface="Symbol" pitchFamily="18" charset="2"/>
              </a:rPr>
              <a:t>Linear equation = dQ/dP = constant</a:t>
            </a:r>
          </a:p>
          <a:p>
            <a:pPr marL="273050" indent="-273050" algn="ctr" eaLnBrk="0" hangingPunct="0">
              <a:lnSpc>
                <a:spcPct val="75000"/>
              </a:lnSpc>
              <a:buClr>
                <a:schemeClr val="tx2"/>
              </a:buClr>
              <a:buSzPct val="73000"/>
              <a:buFont typeface="Wingdings 2" pitchFamily="18" charset="2"/>
              <a:buNone/>
            </a:pPr>
            <a:endParaRPr lang="en-US" sz="2200">
              <a:latin typeface="Trebuchet MS" pitchFamily="34" charset="0"/>
              <a:sym typeface="Symbol" pitchFamily="18" charset="2"/>
            </a:endParaRPr>
          </a:p>
          <a:p>
            <a:pPr marL="273050" indent="-273050" algn="ctr" eaLnBrk="0" hangingPunct="0">
              <a:lnSpc>
                <a:spcPct val="75000"/>
              </a:lnSpc>
              <a:buClr>
                <a:schemeClr val="tx2"/>
              </a:buClr>
              <a:buSzPct val="73000"/>
              <a:buFont typeface="Wingdings 2" pitchFamily="18" charset="2"/>
              <a:buNone/>
            </a:pPr>
            <a:r>
              <a:rPr lang="en-US" sz="2200">
                <a:latin typeface="Trebuchet MS" pitchFamily="34" charset="0"/>
                <a:sym typeface="Symbol" pitchFamily="18" charset="2"/>
              </a:rPr>
              <a:t>dQ/dP = a</a:t>
            </a:r>
            <a:r>
              <a:rPr lang="en-US" sz="2200" baseline="-25000">
                <a:latin typeface="Trebuchet MS" pitchFamily="34" charset="0"/>
                <a:sym typeface="Symbol" pitchFamily="18" charset="2"/>
              </a:rPr>
              <a:t>p</a:t>
            </a:r>
          </a:p>
          <a:p>
            <a:pPr marL="273050" indent="-273050" algn="ctr" eaLnBrk="0" hangingPunct="0">
              <a:lnSpc>
                <a:spcPct val="75000"/>
              </a:lnSpc>
              <a:buClr>
                <a:schemeClr val="tx2"/>
              </a:buClr>
              <a:buSzPct val="73000"/>
              <a:buFont typeface="Wingdings 2" pitchFamily="18" charset="2"/>
              <a:buNone/>
            </a:pPr>
            <a:endParaRPr lang="en-US" sz="2200">
              <a:latin typeface="Trebuchet MS" pitchFamily="34" charset="0"/>
              <a:sym typeface="Symbol" pitchFamily="18" charset="2"/>
            </a:endParaRPr>
          </a:p>
          <a:p>
            <a:pPr marL="273050" indent="-273050" algn="ctr" eaLnBrk="0" hangingPunct="0">
              <a:lnSpc>
                <a:spcPct val="75000"/>
              </a:lnSpc>
              <a:buClr>
                <a:schemeClr val="tx2"/>
              </a:buClr>
              <a:buSzPct val="73000"/>
              <a:buFont typeface="Wingdings 2" pitchFamily="18" charset="2"/>
              <a:buNone/>
            </a:pPr>
            <a:r>
              <a:rPr lang="en-US" sz="2200">
                <a:latin typeface="Trebuchet MS" pitchFamily="34" charset="0"/>
                <a:sym typeface="Symbol" pitchFamily="18" charset="2"/>
              </a:rPr>
              <a:t>Q</a:t>
            </a:r>
            <a:r>
              <a:rPr lang="en-US" sz="2200" baseline="-25000">
                <a:latin typeface="Trebuchet MS" pitchFamily="34" charset="0"/>
                <a:sym typeface="Symbol" pitchFamily="18" charset="2"/>
              </a:rPr>
              <a:t>d</a:t>
            </a:r>
            <a:r>
              <a:rPr lang="en-US" sz="2200">
                <a:latin typeface="Trebuchet MS" pitchFamily="34" charset="0"/>
                <a:sym typeface="Symbol" pitchFamily="18" charset="2"/>
              </a:rPr>
              <a:t> = B + a</a:t>
            </a:r>
            <a:r>
              <a:rPr lang="en-US" sz="2200" baseline="-25000">
                <a:latin typeface="Trebuchet MS" pitchFamily="34" charset="0"/>
                <a:sym typeface="Symbol" pitchFamily="18" charset="2"/>
              </a:rPr>
              <a:t>p</a:t>
            </a:r>
            <a:r>
              <a:rPr lang="en-US" sz="2200">
                <a:latin typeface="Trebuchet MS" pitchFamily="34" charset="0"/>
                <a:sym typeface="Symbol" pitchFamily="18" charset="2"/>
              </a:rPr>
              <a:t>P  =  B + dQ/dP P</a:t>
            </a:r>
          </a:p>
          <a:p>
            <a:pPr marL="273050" indent="-273050" eaLnBrk="0" hangingPunct="0">
              <a:lnSpc>
                <a:spcPct val="75000"/>
              </a:lnSpc>
              <a:buClr>
                <a:schemeClr val="tx2"/>
              </a:buClr>
              <a:buSzPct val="73000"/>
              <a:buFont typeface="Wingdings 2" pitchFamily="18" charset="2"/>
              <a:buNone/>
            </a:pPr>
            <a:endParaRPr lang="en-US" sz="2200">
              <a:latin typeface="Trebuchet MS" pitchFamily="34" charset="0"/>
              <a:sym typeface="Symbol" pitchFamily="18" charset="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Point Price Elasticity of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6575" y="1582738"/>
            <a:ext cx="7840663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536575" y="5422900"/>
            <a:ext cx="78406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536575" y="4784725"/>
            <a:ext cx="78406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36575" y="4146550"/>
            <a:ext cx="78406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536575" y="3497263"/>
            <a:ext cx="78406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36575" y="2859088"/>
            <a:ext cx="78406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36575" y="2220913"/>
            <a:ext cx="78406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36575" y="1582738"/>
            <a:ext cx="78406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660525" y="1582738"/>
            <a:ext cx="1588" cy="4478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774950" y="1582738"/>
            <a:ext cx="1588" cy="4478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900488" y="1582738"/>
            <a:ext cx="1587" cy="4478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014913" y="1582738"/>
            <a:ext cx="1587" cy="4478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146800" y="1582738"/>
            <a:ext cx="0" cy="4495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7254875" y="1582738"/>
            <a:ext cx="34925" cy="4478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8377238" y="1582738"/>
            <a:ext cx="1587" cy="4478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36575" y="1582738"/>
            <a:ext cx="7840663" cy="447833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36575" y="1582738"/>
            <a:ext cx="1588" cy="4478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98475" y="6061075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98475" y="54229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498475" y="4784725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498475" y="41465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498475" y="3497263"/>
            <a:ext cx="381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498475" y="2859088"/>
            <a:ext cx="381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498475" y="2220913"/>
            <a:ext cx="381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98475" y="1582738"/>
            <a:ext cx="381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536575" y="6061075"/>
            <a:ext cx="78406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V="1">
            <a:off x="536575" y="6061075"/>
            <a:ext cx="1588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V="1">
            <a:off x="1660525" y="6061075"/>
            <a:ext cx="1588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2774950" y="6061075"/>
            <a:ext cx="1588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3900488" y="6061075"/>
            <a:ext cx="1587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V="1">
            <a:off x="5014913" y="6061075"/>
            <a:ext cx="1587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V="1">
            <a:off x="6138863" y="6061075"/>
            <a:ext cx="1587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V="1">
            <a:off x="7253288" y="6061075"/>
            <a:ext cx="1587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V="1">
            <a:off x="8377238" y="6061075"/>
            <a:ext cx="1587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536575" y="2220913"/>
            <a:ext cx="1123950" cy="6381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1660525" y="2859088"/>
            <a:ext cx="1114425" cy="6381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2774950" y="3497263"/>
            <a:ext cx="1125538" cy="649287"/>
          </a:xfrm>
          <a:custGeom>
            <a:avLst/>
            <a:gdLst>
              <a:gd name="T0" fmla="*/ 0 w 709"/>
              <a:gd name="T1" fmla="*/ 0 h 409"/>
              <a:gd name="T2" fmla="*/ 354 w 709"/>
              <a:gd name="T3" fmla="*/ 205 h 409"/>
              <a:gd name="T4" fmla="*/ 709 w 709"/>
              <a:gd name="T5" fmla="*/ 409 h 409"/>
              <a:gd name="T6" fmla="*/ 0 60000 65536"/>
              <a:gd name="T7" fmla="*/ 0 60000 65536"/>
              <a:gd name="T8" fmla="*/ 0 60000 65536"/>
              <a:gd name="T9" fmla="*/ 0 w 709"/>
              <a:gd name="T10" fmla="*/ 0 h 409"/>
              <a:gd name="T11" fmla="*/ 709 w 709"/>
              <a:gd name="T12" fmla="*/ 409 h 4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9" h="409">
                <a:moveTo>
                  <a:pt x="0" y="0"/>
                </a:moveTo>
                <a:lnTo>
                  <a:pt x="354" y="205"/>
                </a:lnTo>
                <a:lnTo>
                  <a:pt x="709" y="409"/>
                </a:lnTo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3900488" y="4146550"/>
            <a:ext cx="1114425" cy="6381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Freeform 40"/>
          <p:cNvSpPr>
            <a:spLocks/>
          </p:cNvSpPr>
          <p:nvPr/>
        </p:nvSpPr>
        <p:spPr bwMode="auto">
          <a:xfrm>
            <a:off x="5014913" y="4784725"/>
            <a:ext cx="1123950" cy="638175"/>
          </a:xfrm>
          <a:custGeom>
            <a:avLst/>
            <a:gdLst>
              <a:gd name="T0" fmla="*/ 0 w 708"/>
              <a:gd name="T1" fmla="*/ 0 h 402"/>
              <a:gd name="T2" fmla="*/ 354 w 708"/>
              <a:gd name="T3" fmla="*/ 198 h 402"/>
              <a:gd name="T4" fmla="*/ 708 w 708"/>
              <a:gd name="T5" fmla="*/ 402 h 402"/>
              <a:gd name="T6" fmla="*/ 0 60000 65536"/>
              <a:gd name="T7" fmla="*/ 0 60000 65536"/>
              <a:gd name="T8" fmla="*/ 0 60000 65536"/>
              <a:gd name="T9" fmla="*/ 0 w 708"/>
              <a:gd name="T10" fmla="*/ 0 h 402"/>
              <a:gd name="T11" fmla="*/ 708 w 708"/>
              <a:gd name="T12" fmla="*/ 402 h 4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8" h="402">
                <a:moveTo>
                  <a:pt x="0" y="0"/>
                </a:moveTo>
                <a:lnTo>
                  <a:pt x="354" y="198"/>
                </a:lnTo>
                <a:lnTo>
                  <a:pt x="708" y="402"/>
                </a:lnTo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6138863" y="5422900"/>
            <a:ext cx="1114425" cy="6381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Freeform 42"/>
          <p:cNvSpPr>
            <a:spLocks/>
          </p:cNvSpPr>
          <p:nvPr/>
        </p:nvSpPr>
        <p:spPr bwMode="auto">
          <a:xfrm>
            <a:off x="508000" y="2192338"/>
            <a:ext cx="57150" cy="57150"/>
          </a:xfrm>
          <a:custGeom>
            <a:avLst/>
            <a:gdLst>
              <a:gd name="T0" fmla="*/ 18 w 36"/>
              <a:gd name="T1" fmla="*/ 0 h 36"/>
              <a:gd name="T2" fmla="*/ 36 w 36"/>
              <a:gd name="T3" fmla="*/ 18 h 36"/>
              <a:gd name="T4" fmla="*/ 18 w 36"/>
              <a:gd name="T5" fmla="*/ 36 h 36"/>
              <a:gd name="T6" fmla="*/ 0 w 36"/>
              <a:gd name="T7" fmla="*/ 18 h 36"/>
              <a:gd name="T8" fmla="*/ 1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1631950" y="2830513"/>
            <a:ext cx="57150" cy="57150"/>
          </a:xfrm>
          <a:custGeom>
            <a:avLst/>
            <a:gdLst>
              <a:gd name="T0" fmla="*/ 18 w 36"/>
              <a:gd name="T1" fmla="*/ 0 h 36"/>
              <a:gd name="T2" fmla="*/ 36 w 36"/>
              <a:gd name="T3" fmla="*/ 18 h 36"/>
              <a:gd name="T4" fmla="*/ 18 w 36"/>
              <a:gd name="T5" fmla="*/ 36 h 36"/>
              <a:gd name="T6" fmla="*/ 0 w 36"/>
              <a:gd name="T7" fmla="*/ 18 h 36"/>
              <a:gd name="T8" fmla="*/ 1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28" name="Freeform 44"/>
          <p:cNvSpPr>
            <a:spLocks/>
          </p:cNvSpPr>
          <p:nvPr/>
        </p:nvSpPr>
        <p:spPr bwMode="auto">
          <a:xfrm>
            <a:off x="2746375" y="3468688"/>
            <a:ext cx="57150" cy="57150"/>
          </a:xfrm>
          <a:custGeom>
            <a:avLst/>
            <a:gdLst>
              <a:gd name="T0" fmla="*/ 18 w 36"/>
              <a:gd name="T1" fmla="*/ 0 h 36"/>
              <a:gd name="T2" fmla="*/ 36 w 36"/>
              <a:gd name="T3" fmla="*/ 18 h 36"/>
              <a:gd name="T4" fmla="*/ 18 w 36"/>
              <a:gd name="T5" fmla="*/ 36 h 36"/>
              <a:gd name="T6" fmla="*/ 0 w 36"/>
              <a:gd name="T7" fmla="*/ 18 h 36"/>
              <a:gd name="T8" fmla="*/ 1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29" name="Freeform 45"/>
          <p:cNvSpPr>
            <a:spLocks/>
          </p:cNvSpPr>
          <p:nvPr/>
        </p:nvSpPr>
        <p:spPr bwMode="auto">
          <a:xfrm>
            <a:off x="3871913" y="4117975"/>
            <a:ext cx="57150" cy="57150"/>
          </a:xfrm>
          <a:custGeom>
            <a:avLst/>
            <a:gdLst>
              <a:gd name="T0" fmla="*/ 18 w 36"/>
              <a:gd name="T1" fmla="*/ 0 h 36"/>
              <a:gd name="T2" fmla="*/ 36 w 36"/>
              <a:gd name="T3" fmla="*/ 18 h 36"/>
              <a:gd name="T4" fmla="*/ 18 w 36"/>
              <a:gd name="T5" fmla="*/ 36 h 36"/>
              <a:gd name="T6" fmla="*/ 0 w 36"/>
              <a:gd name="T7" fmla="*/ 18 h 36"/>
              <a:gd name="T8" fmla="*/ 1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30" name="Freeform 46"/>
          <p:cNvSpPr>
            <a:spLocks/>
          </p:cNvSpPr>
          <p:nvPr/>
        </p:nvSpPr>
        <p:spPr bwMode="auto">
          <a:xfrm>
            <a:off x="4986338" y="4756150"/>
            <a:ext cx="57150" cy="57150"/>
          </a:xfrm>
          <a:custGeom>
            <a:avLst/>
            <a:gdLst>
              <a:gd name="T0" fmla="*/ 18 w 36"/>
              <a:gd name="T1" fmla="*/ 0 h 36"/>
              <a:gd name="T2" fmla="*/ 36 w 36"/>
              <a:gd name="T3" fmla="*/ 18 h 36"/>
              <a:gd name="T4" fmla="*/ 18 w 36"/>
              <a:gd name="T5" fmla="*/ 36 h 36"/>
              <a:gd name="T6" fmla="*/ 0 w 36"/>
              <a:gd name="T7" fmla="*/ 18 h 36"/>
              <a:gd name="T8" fmla="*/ 1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31" name="Freeform 47"/>
          <p:cNvSpPr>
            <a:spLocks/>
          </p:cNvSpPr>
          <p:nvPr/>
        </p:nvSpPr>
        <p:spPr bwMode="auto">
          <a:xfrm>
            <a:off x="6110288" y="5394325"/>
            <a:ext cx="57150" cy="57150"/>
          </a:xfrm>
          <a:custGeom>
            <a:avLst/>
            <a:gdLst>
              <a:gd name="T0" fmla="*/ 18 w 36"/>
              <a:gd name="T1" fmla="*/ 0 h 36"/>
              <a:gd name="T2" fmla="*/ 36 w 36"/>
              <a:gd name="T3" fmla="*/ 18 h 36"/>
              <a:gd name="T4" fmla="*/ 18 w 36"/>
              <a:gd name="T5" fmla="*/ 36 h 36"/>
              <a:gd name="T6" fmla="*/ 0 w 36"/>
              <a:gd name="T7" fmla="*/ 18 h 36"/>
              <a:gd name="T8" fmla="*/ 1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32" name="Freeform 48"/>
          <p:cNvSpPr>
            <a:spLocks/>
          </p:cNvSpPr>
          <p:nvPr/>
        </p:nvSpPr>
        <p:spPr bwMode="auto">
          <a:xfrm>
            <a:off x="7224713" y="6032500"/>
            <a:ext cx="57150" cy="57150"/>
          </a:xfrm>
          <a:custGeom>
            <a:avLst/>
            <a:gdLst>
              <a:gd name="T0" fmla="*/ 18 w 36"/>
              <a:gd name="T1" fmla="*/ 0 h 36"/>
              <a:gd name="T2" fmla="*/ 36 w 36"/>
              <a:gd name="T3" fmla="*/ 18 h 36"/>
              <a:gd name="T4" fmla="*/ 18 w 36"/>
              <a:gd name="T5" fmla="*/ 36 h 36"/>
              <a:gd name="T6" fmla="*/ 0 w 36"/>
              <a:gd name="T7" fmla="*/ 18 h 36"/>
              <a:gd name="T8" fmla="*/ 1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847725" y="517525"/>
            <a:ext cx="695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600" b="1">
                <a:solidFill>
                  <a:schemeClr val="tx2"/>
                </a:solidFill>
                <a:latin typeface="Arial" charset="0"/>
              </a:rPr>
              <a:t>Point Price Elasticity of demand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374650" y="59848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 sz="1200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374650" y="534670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</a:t>
            </a:r>
            <a:endParaRPr lang="en-US" sz="1200"/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374650" y="47085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2</a:t>
            </a:r>
            <a:endParaRPr lang="en-US" sz="1200"/>
          </a:p>
        </p:txBody>
      </p:sp>
      <p:sp>
        <p:nvSpPr>
          <p:cNvPr id="16437" name="Rectangle 53"/>
          <p:cNvSpPr>
            <a:spLocks noChangeArrowheads="1"/>
          </p:cNvSpPr>
          <p:nvPr/>
        </p:nvSpPr>
        <p:spPr bwMode="auto">
          <a:xfrm>
            <a:off x="374650" y="40703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3</a:t>
            </a:r>
            <a:endParaRPr lang="en-US" sz="1200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374650" y="34210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 sz="1200"/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374650" y="278288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  <a:endParaRPr lang="en-US" sz="1200"/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374650" y="214471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  <a:endParaRPr lang="en-US" sz="1200"/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374650" y="15065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  <a:endParaRPr lang="en-US" sz="1200"/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508000" y="61658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 sz="1200"/>
          </a:p>
        </p:txBody>
      </p:sp>
      <p:sp>
        <p:nvSpPr>
          <p:cNvPr id="16443" name="Rectangle 59"/>
          <p:cNvSpPr>
            <a:spLocks noChangeArrowheads="1"/>
          </p:cNvSpPr>
          <p:nvPr/>
        </p:nvSpPr>
        <p:spPr bwMode="auto">
          <a:xfrm>
            <a:off x="1565275" y="6165850"/>
            <a:ext cx="2524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1200"/>
          </a:p>
        </p:txBody>
      </p: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2679700" y="6165850"/>
            <a:ext cx="2524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200</a:t>
            </a:r>
            <a:endParaRPr lang="en-US" sz="1200"/>
          </a:p>
        </p:txBody>
      </p:sp>
      <p:sp>
        <p:nvSpPr>
          <p:cNvPr id="16445" name="Rectangle 61"/>
          <p:cNvSpPr>
            <a:spLocks noChangeArrowheads="1"/>
          </p:cNvSpPr>
          <p:nvPr/>
        </p:nvSpPr>
        <p:spPr bwMode="auto">
          <a:xfrm>
            <a:off x="3805238" y="6165850"/>
            <a:ext cx="2524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300</a:t>
            </a:r>
            <a:endParaRPr lang="en-US" sz="1200"/>
          </a:p>
        </p:txBody>
      </p:sp>
      <p:sp>
        <p:nvSpPr>
          <p:cNvPr id="16446" name="Rectangle 62"/>
          <p:cNvSpPr>
            <a:spLocks noChangeArrowheads="1"/>
          </p:cNvSpPr>
          <p:nvPr/>
        </p:nvSpPr>
        <p:spPr bwMode="auto">
          <a:xfrm>
            <a:off x="4919663" y="6165850"/>
            <a:ext cx="2524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1200"/>
          </a:p>
        </p:txBody>
      </p:sp>
      <p:sp>
        <p:nvSpPr>
          <p:cNvPr id="16447" name="Rectangle 63"/>
          <p:cNvSpPr>
            <a:spLocks noChangeArrowheads="1"/>
          </p:cNvSpPr>
          <p:nvPr/>
        </p:nvSpPr>
        <p:spPr bwMode="auto">
          <a:xfrm>
            <a:off x="6043613" y="6165850"/>
            <a:ext cx="2524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1200"/>
          </a:p>
        </p:txBody>
      </p: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7158038" y="6165850"/>
            <a:ext cx="2524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600</a:t>
            </a:r>
            <a:endParaRPr lang="en-US" sz="1200"/>
          </a:p>
        </p:txBody>
      </p:sp>
      <p:sp>
        <p:nvSpPr>
          <p:cNvPr id="16449" name="Rectangle 65"/>
          <p:cNvSpPr>
            <a:spLocks noChangeArrowheads="1"/>
          </p:cNvSpPr>
          <p:nvPr/>
        </p:nvSpPr>
        <p:spPr bwMode="auto">
          <a:xfrm>
            <a:off x="8281988" y="6165850"/>
            <a:ext cx="2524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700</a:t>
            </a:r>
            <a:endParaRPr lang="en-US" sz="1200"/>
          </a:p>
        </p:txBody>
      </p:sp>
      <p:sp>
        <p:nvSpPr>
          <p:cNvPr id="16450" name="Rectangle 66"/>
          <p:cNvSpPr>
            <a:spLocks noChangeArrowheads="1"/>
          </p:cNvSpPr>
          <p:nvPr/>
        </p:nvSpPr>
        <p:spPr bwMode="auto">
          <a:xfrm>
            <a:off x="4367213" y="6384925"/>
            <a:ext cx="203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Arial" charset="0"/>
              </a:rPr>
              <a:t>Qx</a:t>
            </a:r>
            <a:endParaRPr lang="en-US" sz="1200"/>
          </a:p>
        </p:txBody>
      </p:sp>
      <p:sp>
        <p:nvSpPr>
          <p:cNvPr id="16451" name="Rectangle 67"/>
          <p:cNvSpPr>
            <a:spLocks noChangeArrowheads="1"/>
          </p:cNvSpPr>
          <p:nvPr/>
        </p:nvSpPr>
        <p:spPr bwMode="auto">
          <a:xfrm rot="-5400000">
            <a:off x="158750" y="3719513"/>
            <a:ext cx="185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Arial" charset="0"/>
              </a:rPr>
              <a:t>Px</a:t>
            </a:r>
            <a:endParaRPr lang="en-US" sz="1200"/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584200" y="18875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A</a:t>
            </a:r>
          </a:p>
        </p:txBody>
      </p:sp>
      <p:sp>
        <p:nvSpPr>
          <p:cNvPr id="16453" name="Text Box 69"/>
          <p:cNvSpPr txBox="1">
            <a:spLocks noChangeArrowheads="1"/>
          </p:cNvSpPr>
          <p:nvPr/>
        </p:nvSpPr>
        <p:spPr bwMode="auto">
          <a:xfrm>
            <a:off x="3937000" y="3792538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F</a:t>
            </a:r>
          </a:p>
        </p:txBody>
      </p: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5080000" y="44021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G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6223000" y="50117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H</a:t>
            </a:r>
          </a:p>
        </p:txBody>
      </p: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7289800" y="5697538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J</a:t>
            </a:r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1727200" y="2497138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B</a:t>
            </a:r>
          </a:p>
        </p:txBody>
      </p:sp>
      <p:sp>
        <p:nvSpPr>
          <p:cNvPr id="16458" name="Text Box 74"/>
          <p:cNvSpPr txBox="1">
            <a:spLocks noChangeArrowheads="1"/>
          </p:cNvSpPr>
          <p:nvPr/>
        </p:nvSpPr>
        <p:spPr bwMode="auto">
          <a:xfrm>
            <a:off x="2870200" y="31067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</a:t>
            </a:r>
          </a:p>
        </p:txBody>
      </p:sp>
      <p:sp>
        <p:nvSpPr>
          <p:cNvPr id="16459" name="Text Box 75"/>
          <p:cNvSpPr txBox="1">
            <a:spLocks noChangeArrowheads="1"/>
          </p:cNvSpPr>
          <p:nvPr/>
        </p:nvSpPr>
        <p:spPr bwMode="auto">
          <a:xfrm>
            <a:off x="6146800" y="43259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Dx</a:t>
            </a:r>
          </a:p>
        </p:txBody>
      </p:sp>
      <p:sp>
        <p:nvSpPr>
          <p:cNvPr id="16460" name="Line 76"/>
          <p:cNvSpPr>
            <a:spLocks noChangeShapeType="1"/>
          </p:cNvSpPr>
          <p:nvPr/>
        </p:nvSpPr>
        <p:spPr bwMode="auto">
          <a:xfrm flipH="1">
            <a:off x="5765800" y="4706938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61" name="Text Box 77"/>
          <p:cNvSpPr txBox="1">
            <a:spLocks noChangeArrowheads="1"/>
          </p:cNvSpPr>
          <p:nvPr/>
        </p:nvSpPr>
        <p:spPr bwMode="auto">
          <a:xfrm>
            <a:off x="1746250" y="2174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06576" name="AutoShape 80"/>
          <p:cNvSpPr>
            <a:spLocks noChangeArrowheads="1"/>
          </p:cNvSpPr>
          <p:nvPr/>
        </p:nvSpPr>
        <p:spPr bwMode="auto">
          <a:xfrm>
            <a:off x="1752600" y="1828800"/>
            <a:ext cx="914400" cy="609600"/>
          </a:xfrm>
          <a:prstGeom prst="wedgeRectCallout">
            <a:avLst>
              <a:gd name="adj1" fmla="val -56773"/>
              <a:gd name="adj2" fmla="val 108593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-5</a:t>
            </a:r>
          </a:p>
        </p:txBody>
      </p:sp>
      <p:sp>
        <p:nvSpPr>
          <p:cNvPr id="106577" name="AutoShape 81"/>
          <p:cNvSpPr>
            <a:spLocks noChangeArrowheads="1"/>
          </p:cNvSpPr>
          <p:nvPr/>
        </p:nvSpPr>
        <p:spPr bwMode="auto">
          <a:xfrm>
            <a:off x="2819400" y="2514600"/>
            <a:ext cx="914400" cy="609600"/>
          </a:xfrm>
          <a:prstGeom prst="wedgeRectCallout">
            <a:avLst>
              <a:gd name="adj1" fmla="val -56773"/>
              <a:gd name="adj2" fmla="val 108593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-2</a:t>
            </a:r>
          </a:p>
        </p:txBody>
      </p:sp>
      <p:sp>
        <p:nvSpPr>
          <p:cNvPr id="106578" name="AutoShape 82"/>
          <p:cNvSpPr>
            <a:spLocks noChangeArrowheads="1"/>
          </p:cNvSpPr>
          <p:nvPr/>
        </p:nvSpPr>
        <p:spPr bwMode="auto">
          <a:xfrm>
            <a:off x="3962400" y="3200400"/>
            <a:ext cx="914400" cy="609600"/>
          </a:xfrm>
          <a:prstGeom prst="wedgeRectCallout">
            <a:avLst>
              <a:gd name="adj1" fmla="val -56773"/>
              <a:gd name="adj2" fmla="val 108593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-1</a:t>
            </a:r>
          </a:p>
        </p:txBody>
      </p:sp>
      <p:sp>
        <p:nvSpPr>
          <p:cNvPr id="106579" name="AutoShape 83"/>
          <p:cNvSpPr>
            <a:spLocks noChangeArrowheads="1"/>
          </p:cNvSpPr>
          <p:nvPr/>
        </p:nvSpPr>
        <p:spPr bwMode="auto">
          <a:xfrm>
            <a:off x="5029200" y="3810000"/>
            <a:ext cx="914400" cy="609600"/>
          </a:xfrm>
          <a:prstGeom prst="wedgeRectCallout">
            <a:avLst>
              <a:gd name="adj1" fmla="val -56773"/>
              <a:gd name="adj2" fmla="val 108593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-0.5</a:t>
            </a:r>
          </a:p>
        </p:txBody>
      </p:sp>
      <p:sp>
        <p:nvSpPr>
          <p:cNvPr id="106581" name="AutoShape 85"/>
          <p:cNvSpPr>
            <a:spLocks noChangeArrowheads="1"/>
          </p:cNvSpPr>
          <p:nvPr/>
        </p:nvSpPr>
        <p:spPr bwMode="auto">
          <a:xfrm>
            <a:off x="6172200" y="4495800"/>
            <a:ext cx="914400" cy="609600"/>
          </a:xfrm>
          <a:prstGeom prst="wedgeRectCallout">
            <a:avLst>
              <a:gd name="adj1" fmla="val -56773"/>
              <a:gd name="adj2" fmla="val 108593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-0.2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76" grpId="0" animBg="1"/>
      <p:bldP spid="106577" grpId="0" animBg="1"/>
      <p:bldP spid="106578" grpId="0" animBg="1"/>
      <p:bldP spid="106579" grpId="0" animBg="1"/>
      <p:bldP spid="1065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3000" y="7620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solidFill>
                  <a:schemeClr val="tx2"/>
                </a:solidFill>
              </a:rPr>
              <a:t>Arc Price Elasticity of Demand</a:t>
            </a:r>
            <a:endParaRPr lang="en-US" sz="3200">
              <a:solidFill>
                <a:schemeClr val="tx2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34274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362200" y="2368550"/>
            <a:ext cx="5029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 i="1">
                <a:sym typeface="Symbol" pitchFamily="18" charset="2"/>
              </a:rPr>
              <a:t>E</a:t>
            </a:r>
            <a:r>
              <a:rPr lang="en-US" sz="2800" b="1" i="1" baseline="-25000">
                <a:sym typeface="Symbol" pitchFamily="18" charset="2"/>
              </a:rPr>
              <a:t>p</a:t>
            </a:r>
            <a:r>
              <a:rPr lang="en-US" sz="2800">
                <a:sym typeface="Symbol" pitchFamily="18" charset="2"/>
              </a:rPr>
              <a:t> =   Q</a:t>
            </a:r>
            <a:r>
              <a:rPr lang="en-US" sz="2800" baseline="-25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 - Q</a:t>
            </a:r>
            <a:r>
              <a:rPr lang="en-US" sz="2800" baseline="-25000">
                <a:sym typeface="Symbol" pitchFamily="18" charset="2"/>
              </a:rPr>
              <a:t>1</a:t>
            </a:r>
            <a:r>
              <a:rPr lang="en-US" sz="2800">
                <a:sym typeface="Symbol" pitchFamily="18" charset="2"/>
              </a:rPr>
              <a:t>                 P</a:t>
            </a:r>
            <a:r>
              <a:rPr lang="en-US" sz="2800" baseline="-25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 - P</a:t>
            </a:r>
            <a:r>
              <a:rPr lang="en-US" sz="2800" baseline="-25000">
                <a:sym typeface="Symbol" pitchFamily="18" charset="2"/>
              </a:rPr>
              <a:t>1</a:t>
            </a:r>
            <a:endParaRPr lang="en-US" sz="2800" u="sng">
              <a:sym typeface="Symbol" pitchFamily="18" charset="2"/>
            </a:endParaRPr>
          </a:p>
          <a:p>
            <a:pPr eaLnBrk="0" hangingPunct="0"/>
            <a:r>
              <a:rPr lang="en-US" sz="2800">
                <a:sym typeface="Symbol" pitchFamily="18" charset="2"/>
              </a:rPr>
              <a:t>        (Q</a:t>
            </a:r>
            <a:r>
              <a:rPr lang="en-US" sz="2800" baseline="-25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 + Q</a:t>
            </a:r>
            <a:r>
              <a:rPr lang="en-US" sz="2800" baseline="-25000">
                <a:sym typeface="Symbol" pitchFamily="18" charset="2"/>
              </a:rPr>
              <a:t>1</a:t>
            </a:r>
            <a:r>
              <a:rPr lang="en-US" sz="2800">
                <a:sym typeface="Symbol" pitchFamily="18" charset="2"/>
              </a:rPr>
              <a:t>)/2         (P</a:t>
            </a:r>
            <a:r>
              <a:rPr lang="en-US" sz="2800" baseline="-25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 + P</a:t>
            </a:r>
            <a:r>
              <a:rPr lang="en-US" sz="2800" baseline="-25000">
                <a:sym typeface="Symbol" pitchFamily="18" charset="2"/>
              </a:rPr>
              <a:t>1</a:t>
            </a:r>
            <a:r>
              <a:rPr lang="en-US" sz="2800">
                <a:sym typeface="Symbol" pitchFamily="18" charset="2"/>
              </a:rPr>
              <a:t>)/2</a:t>
            </a:r>
            <a:endParaRPr lang="en-US" sz="2800" u="sng">
              <a:sym typeface="Symbol" pitchFamily="18" charset="2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2004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486400" y="2895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5029200" y="2438400"/>
            <a:ext cx="228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 bwMode="auto">
          <a:xfrm>
            <a:off x="685800" y="457200"/>
            <a:ext cx="7772400" cy="762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000" b="0" cap="none" smtClean="0">
                <a:ln>
                  <a:noFill/>
                </a:ln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001000" cy="1295400"/>
          </a:xfrm>
        </p:spPr>
        <p:txBody>
          <a:bodyPr/>
          <a:lstStyle/>
          <a:p>
            <a:pPr eaLnBrk="1" hangingPunct="1"/>
            <a:r>
              <a:rPr lang="en-US" smtClean="0"/>
              <a:t>Calculate the arc price elasticity from point C to point F.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838200" y="2971800"/>
            <a:ext cx="746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</a:pPr>
            <a:r>
              <a:rPr lang="en-US" sz="2600">
                <a:latin typeface="Trebuchet MS" pitchFamily="34" charset="0"/>
              </a:rPr>
              <a:t>= (300 – 200)/ (3-4) * ((3+4)/ (300+200))</a:t>
            </a:r>
          </a:p>
          <a:p>
            <a:pPr marL="273050" indent="-273050" algn="ctr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</a:pPr>
            <a:r>
              <a:rPr lang="en-US" sz="2600">
                <a:latin typeface="Trebuchet MS" pitchFamily="34" charset="0"/>
              </a:rPr>
              <a:t> = -1.4</a:t>
            </a:r>
          </a:p>
          <a:p>
            <a: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</a:pPr>
            <a:endParaRPr lang="en-US" sz="260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5836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Present Loss			:	$ 7.5 million</a:t>
            </a:r>
          </a:p>
          <a:p>
            <a:pPr eaLnBrk="0" hangingPunct="0"/>
            <a:r>
              <a:rPr lang="en-US" sz="2000"/>
              <a:t>Present fee per student		:	$3,000</a:t>
            </a:r>
          </a:p>
          <a:p>
            <a:pPr eaLnBrk="0" hangingPunct="0"/>
            <a:r>
              <a:rPr lang="en-US" sz="2000"/>
              <a:t>Suggested increase		:	25%</a:t>
            </a:r>
          </a:p>
          <a:p>
            <a:pPr eaLnBrk="0" hangingPunct="0"/>
            <a:r>
              <a:rPr lang="en-US" sz="2000"/>
              <a:t>Total number of students		:	10000</a:t>
            </a:r>
          </a:p>
          <a:p>
            <a:pPr eaLnBrk="0" hangingPunct="0"/>
            <a:r>
              <a:rPr lang="en-US" sz="2000"/>
              <a:t>Elasticity for enrollment at state universities is -1.3 with respect to tuition changes </a:t>
            </a:r>
          </a:p>
          <a:p>
            <a:pPr eaLnBrk="0" hangingPunct="0"/>
            <a:endParaRPr lang="en-US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530350" y="3429000"/>
            <a:ext cx="5656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1% increase in tuition = 1.3% decrease in enrollment</a:t>
            </a:r>
          </a:p>
          <a:p>
            <a:pPr eaLnBrk="0" hangingPunct="0"/>
            <a:r>
              <a:rPr lang="en-US" sz="2000"/>
              <a:t>Increase of 25%          decline in enrollment by 32.5%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2541588" y="4724400"/>
            <a:ext cx="3121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3000 * 10000 = $30,000,000</a:t>
            </a:r>
          </a:p>
          <a:p>
            <a:pPr eaLnBrk="0" hangingPunct="0"/>
            <a:r>
              <a:rPr lang="en-US" sz="2000"/>
              <a:t>3750 *   6750 = $25,312,500</a:t>
            </a:r>
          </a:p>
          <a:p>
            <a:pPr eaLnBrk="0" hangingPunct="0"/>
            <a:endParaRPr lang="en-US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3429000" y="3962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186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1" grpId="0" autoUpdateAnimBg="0"/>
      <p:bldP spid="160772" grpId="0" autoUpdateAnimBg="0"/>
      <p:bldP spid="1607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1525</Words>
  <Application>Microsoft PowerPoint</Application>
  <PresentationFormat>On-screen Show (4:3)</PresentationFormat>
  <Paragraphs>360</Paragraphs>
  <Slides>44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Worksheet</vt:lpstr>
      <vt:lpstr>Equation</vt:lpstr>
      <vt:lpstr>ELASTICITY</vt:lpstr>
      <vt:lpstr>ELASTICITY</vt:lpstr>
      <vt:lpstr>Slide 3</vt:lpstr>
      <vt:lpstr>Point Price Elasticity of Demand</vt:lpstr>
      <vt:lpstr>Slide 5</vt:lpstr>
      <vt:lpstr>Slide 6</vt:lpstr>
      <vt:lpstr>Slide 7</vt:lpstr>
      <vt:lpstr>Example</vt:lpstr>
      <vt:lpstr>Slide 9</vt:lpstr>
      <vt:lpstr>Slide 10</vt:lpstr>
      <vt:lpstr>Slide 11</vt:lpstr>
      <vt:lpstr>Exercise</vt:lpstr>
      <vt:lpstr>TOTAL AND MARGINAL REVENUE &amp; ELASTICITY</vt:lpstr>
      <vt:lpstr>Slide 14</vt:lpstr>
      <vt:lpstr>Slide 15</vt:lpstr>
      <vt:lpstr>Slide 16</vt:lpstr>
      <vt:lpstr>Slide 17</vt:lpstr>
      <vt:lpstr>Marginal Revenue Equation</vt:lpstr>
      <vt:lpstr>Relation of Demand &amp; Marginal Revenue Curve</vt:lpstr>
      <vt:lpstr>Slide 20</vt:lpstr>
      <vt:lpstr>Slide 21</vt:lpstr>
      <vt:lpstr>Slide 22</vt:lpstr>
      <vt:lpstr>Marginal Revenue and Price Elasticity of Demand</vt:lpstr>
      <vt:lpstr>Slide 24</vt:lpstr>
      <vt:lpstr>Exercise1</vt:lpstr>
      <vt:lpstr>Slide 26</vt:lpstr>
      <vt:lpstr>Exercise2</vt:lpstr>
      <vt:lpstr>Determinants of Price Elasticity of Demand</vt:lpstr>
      <vt:lpstr>Determinants of Price Elasticity of Demand</vt:lpstr>
      <vt:lpstr>Income Elasticity of Demand</vt:lpstr>
      <vt:lpstr>Income Elasticity of Demand</vt:lpstr>
      <vt:lpstr>Slide 32</vt:lpstr>
      <vt:lpstr>Slide 33</vt:lpstr>
      <vt:lpstr>Exercise2</vt:lpstr>
      <vt:lpstr>Slide 35</vt:lpstr>
      <vt:lpstr>Cross-Price Elasticity of Demand</vt:lpstr>
      <vt:lpstr>Cross-Price Elasticity of Demand</vt:lpstr>
      <vt:lpstr>Exercise</vt:lpstr>
      <vt:lpstr>Slide 39</vt:lpstr>
      <vt:lpstr>Importance of Elasticity in Decision making</vt:lpstr>
      <vt:lpstr>Importance of Income Elasticity </vt:lpstr>
      <vt:lpstr>Importance of Cross price Elasticity</vt:lpstr>
      <vt:lpstr>Problem</vt:lpstr>
      <vt:lpstr>Slide 44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mukta.mani</cp:lastModifiedBy>
  <cp:revision>116</cp:revision>
  <dcterms:created xsi:type="dcterms:W3CDTF">2002-07-01T04:10:53Z</dcterms:created>
  <dcterms:modified xsi:type="dcterms:W3CDTF">2017-02-01T04:02:38Z</dcterms:modified>
</cp:coreProperties>
</file>