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74" r:id="rId1"/>
  </p:sldMasterIdLst>
  <p:notesMasterIdLst>
    <p:notesMasterId r:id="rId26"/>
  </p:notesMasterIdLst>
  <p:handoutMasterIdLst>
    <p:handoutMasterId r:id="rId27"/>
  </p:handoutMasterIdLst>
  <p:sldIdLst>
    <p:sldId id="256" r:id="rId2"/>
    <p:sldId id="402" r:id="rId3"/>
    <p:sldId id="403" r:id="rId4"/>
    <p:sldId id="358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404" r:id="rId13"/>
    <p:sldId id="390" r:id="rId14"/>
    <p:sldId id="405" r:id="rId15"/>
    <p:sldId id="391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66"/>
    <a:srgbClr val="660033"/>
    <a:srgbClr val="660066"/>
    <a:srgbClr val="FFFFFF"/>
    <a:srgbClr val="000099"/>
    <a:srgbClr val="0033CC"/>
    <a:srgbClr val="CCECFF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6"/>
    </p:cViewPr>
  </p:sorterViewPr>
  <p:notesViewPr>
    <p:cSldViewPr>
      <p:cViewPr varScale="1">
        <p:scale>
          <a:sx n="55" d="100"/>
          <a:sy n="55" d="100"/>
        </p:scale>
        <p:origin x="-1854" y="-10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6FB18E1-9850-490F-8D6B-6B7D2A83D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39837136-BA9D-49B8-B5CA-A75799EF3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D6619-2255-4B26-A568-24278EC00829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EEF6E-5BC1-41A0-8D3E-6CC0F744BFAF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61117-32A4-4A5D-BF15-009EE043193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5B3EB-34B3-4355-9B6B-F3C8A887A27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0F6BC-8A52-40A1-BCC6-9EC47C8EAE7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03135C-85BE-4585-B2B9-0FCB447042B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8B59B-E36F-4DBB-B797-826DB59ABBDD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127EE-52BB-45DD-B39C-7C5C813D8EC5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B03B46-1DF8-4FBF-9FC4-4EF972A64C21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1B788B-5BDA-46FC-840C-CC009B083ED5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Picture 6" descr="dglxasset[1]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6E233F-652B-4CF4-A08D-F1EAEF16AC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6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8"/>
          <p:cNvSpPr txBox="1">
            <a:spLocks/>
          </p:cNvSpPr>
          <p:nvPr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15B11HS211            </a:t>
            </a:r>
            <a:r>
              <a:rPr lang="en-US" sz="1400" b="1" dirty="0">
                <a:solidFill>
                  <a:schemeClr val="tx1"/>
                </a:solidFill>
              </a:rPr>
              <a:t>Economics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8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Market Demand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Market Equilibrium </a:t>
            </a:r>
            <a:endParaRPr lang="en-US" b="1" dirty="0"/>
          </a:p>
        </p:txBody>
      </p:sp>
      <p:pic>
        <p:nvPicPr>
          <p:cNvPr id="27652" name="Picture 6" descr="dglxasset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267200"/>
            <a:ext cx="2193925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8"/>
          <p:cNvSpPr>
            <a:spLocks noChangeArrowheads="1"/>
          </p:cNvSpPr>
          <p:nvPr/>
        </p:nvSpPr>
        <p:spPr bwMode="auto">
          <a:xfrm>
            <a:off x="5181600" y="2362200"/>
            <a:ext cx="2895600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FFFF"/>
                </a:solidFill>
              </a:rPr>
              <a:t>LO4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884738" y="455771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4860925" y="2286000"/>
            <a:ext cx="320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P</a:t>
            </a:r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7010400" y="3962400"/>
            <a:ext cx="4079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D</a:t>
            </a:r>
            <a:r>
              <a:rPr lang="en-US" sz="1600" b="1" i="1" baseline="-25000"/>
              <a:t>4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5676900" y="4305300"/>
            <a:ext cx="990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5181600" y="3810000"/>
            <a:ext cx="9906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31"/>
          <p:cNvSpPr>
            <a:spLocks/>
          </p:cNvSpPr>
          <p:nvPr/>
        </p:nvSpPr>
        <p:spPr bwMode="auto">
          <a:xfrm flipH="1">
            <a:off x="5394325" y="2743200"/>
            <a:ext cx="1463675" cy="1736725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52"/>
          <p:cNvSpPr txBox="1">
            <a:spLocks noChangeArrowheads="1"/>
          </p:cNvSpPr>
          <p:nvPr/>
        </p:nvSpPr>
        <p:spPr bwMode="auto">
          <a:xfrm>
            <a:off x="7212013" y="3471863"/>
            <a:ext cx="4079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D</a:t>
            </a:r>
            <a:r>
              <a:rPr lang="en-US" sz="1600" b="1" i="1" baseline="-25000"/>
              <a:t>3</a:t>
            </a:r>
          </a:p>
        </p:txBody>
      </p:sp>
      <p:sp>
        <p:nvSpPr>
          <p:cNvPr id="32" name="Arc 31"/>
          <p:cNvSpPr>
            <a:spLocks/>
          </p:cNvSpPr>
          <p:nvPr/>
        </p:nvSpPr>
        <p:spPr bwMode="auto">
          <a:xfrm flipH="1" flipV="1">
            <a:off x="5562600" y="1447800"/>
            <a:ext cx="3657600" cy="2011363"/>
          </a:xfrm>
          <a:custGeom>
            <a:avLst/>
            <a:gdLst>
              <a:gd name="T0" fmla="*/ 1828801 w 3657600"/>
              <a:gd name="T1" fmla="*/ 0 h 2011363"/>
              <a:gd name="T2" fmla="*/ 1828800 w 3657600"/>
              <a:gd name="T3" fmla="*/ 1005682 h 2011363"/>
              <a:gd name="T4" fmla="*/ 3657600 w 3657600"/>
              <a:gd name="T5" fmla="*/ 1005682 h 2011363"/>
              <a:gd name="T6" fmla="*/ 11796480 60000 65536"/>
              <a:gd name="T7" fmla="*/ 11796480 60000 65536"/>
              <a:gd name="T8" fmla="*/ 5898240 60000 65536"/>
              <a:gd name="T9" fmla="*/ 1828801 w 3657600"/>
              <a:gd name="T10" fmla="*/ 0 h 2011363"/>
              <a:gd name="T11" fmla="*/ 3657600 w 3657600"/>
              <a:gd name="T12" fmla="*/ 1005682 h 2011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57600" h="2011363" stroke="0">
                <a:moveTo>
                  <a:pt x="1828801" y="0"/>
                </a:moveTo>
                <a:lnTo>
                  <a:pt x="1828800" y="0"/>
                </a:lnTo>
                <a:cubicBezTo>
                  <a:pt x="2838818" y="0"/>
                  <a:pt x="3657600" y="450259"/>
                  <a:pt x="3657600" y="1005682"/>
                </a:cubicBezTo>
                <a:cubicBezTo>
                  <a:pt x="3657600" y="1005683"/>
                  <a:pt x="3657599" y="1005684"/>
                  <a:pt x="3657599" y="1005685"/>
                </a:cubicBezTo>
                <a:lnTo>
                  <a:pt x="1828800" y="1005682"/>
                </a:lnTo>
                <a:close/>
              </a:path>
              <a:path w="3657600" h="2011363" fill="none">
                <a:moveTo>
                  <a:pt x="1828801" y="0"/>
                </a:moveTo>
                <a:lnTo>
                  <a:pt x="1828800" y="0"/>
                </a:lnTo>
                <a:cubicBezTo>
                  <a:pt x="2838818" y="0"/>
                  <a:pt x="3657600" y="450259"/>
                  <a:pt x="3657600" y="1005682"/>
                </a:cubicBezTo>
                <a:cubicBezTo>
                  <a:pt x="3657600" y="1005683"/>
                  <a:pt x="3657599" y="1005684"/>
                  <a:pt x="3657599" y="1005685"/>
                </a:cubicBezTo>
              </a:path>
            </a:pathLst>
          </a:custGeom>
          <a:noFill/>
          <a:ln w="57150" algn="ctr">
            <a:solidFill>
              <a:srgbClr val="92D05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228600" y="4572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3000" b="1" cap="all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23565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FFFF"/>
                </a:solidFill>
              </a:rPr>
              <a:t>LO4</a:t>
            </a:r>
          </a:p>
        </p:txBody>
      </p:sp>
      <p:sp>
        <p:nvSpPr>
          <p:cNvPr id="40" name="Arc 39"/>
          <p:cNvSpPr/>
          <p:nvPr/>
        </p:nvSpPr>
        <p:spPr>
          <a:xfrm flipH="1" flipV="1">
            <a:off x="5318125" y="1676400"/>
            <a:ext cx="3749675" cy="2286000"/>
          </a:xfrm>
          <a:prstGeom prst="arc">
            <a:avLst/>
          </a:prstGeom>
          <a:ln w="5715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90600" y="45577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295400" y="2286000"/>
            <a:ext cx="2895600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898525" y="2133600"/>
            <a:ext cx="320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P</a:t>
            </a:r>
          </a:p>
        </p:txBody>
      </p:sp>
      <p:sp>
        <p:nvSpPr>
          <p:cNvPr id="51" name="Arc 50"/>
          <p:cNvSpPr>
            <a:spLocks/>
          </p:cNvSpPr>
          <p:nvPr/>
        </p:nvSpPr>
        <p:spPr bwMode="auto">
          <a:xfrm flipH="1" flipV="1">
            <a:off x="1524000" y="1752600"/>
            <a:ext cx="3749675" cy="2286000"/>
          </a:xfrm>
          <a:custGeom>
            <a:avLst/>
            <a:gdLst>
              <a:gd name="T0" fmla="*/ 1874844 w 3749675"/>
              <a:gd name="T1" fmla="*/ 0 h 2286000"/>
              <a:gd name="T2" fmla="*/ 1874843 w 3749675"/>
              <a:gd name="T3" fmla="*/ 1143000 h 2286000"/>
              <a:gd name="T4" fmla="*/ 3749675 w 3749675"/>
              <a:gd name="T5" fmla="*/ 1143000 h 2286000"/>
              <a:gd name="T6" fmla="*/ 11796480 60000 65536"/>
              <a:gd name="T7" fmla="*/ 11796480 60000 65536"/>
              <a:gd name="T8" fmla="*/ 5898240 60000 65536"/>
              <a:gd name="T9" fmla="*/ 1874844 w 3749675"/>
              <a:gd name="T10" fmla="*/ 0 h 2286000"/>
              <a:gd name="T11" fmla="*/ 3749675 w 3749675"/>
              <a:gd name="T12" fmla="*/ 1143000 h 2286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9675" h="2286000" stroke="0">
                <a:moveTo>
                  <a:pt x="1874839" y="0"/>
                </a:moveTo>
                <a:lnTo>
                  <a:pt x="1874838" y="0"/>
                </a:lnTo>
                <a:cubicBezTo>
                  <a:pt x="2910283" y="0"/>
                  <a:pt x="3749676" y="511738"/>
                  <a:pt x="3749676" y="1143000"/>
                </a:cubicBezTo>
                <a:cubicBezTo>
                  <a:pt x="3749676" y="1143001"/>
                  <a:pt x="3749675" y="1143002"/>
                  <a:pt x="3749675" y="1143003"/>
                </a:cubicBezTo>
                <a:lnTo>
                  <a:pt x="1874838" y="1143000"/>
                </a:lnTo>
                <a:close/>
              </a:path>
              <a:path w="3749675" h="2286000" fill="none">
                <a:moveTo>
                  <a:pt x="1874839" y="0"/>
                </a:moveTo>
                <a:lnTo>
                  <a:pt x="1874838" y="0"/>
                </a:lnTo>
                <a:cubicBezTo>
                  <a:pt x="2910283" y="0"/>
                  <a:pt x="3749676" y="511738"/>
                  <a:pt x="3749676" y="1143000"/>
                </a:cubicBezTo>
                <a:cubicBezTo>
                  <a:pt x="3749676" y="1143001"/>
                  <a:pt x="3749675" y="1143002"/>
                  <a:pt x="3749675" y="1143003"/>
                </a:cubicBezTo>
              </a:path>
            </a:pathLst>
          </a:custGeom>
          <a:noFill/>
          <a:ln w="57150" algn="ctr">
            <a:solidFill>
              <a:srgbClr val="92D05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3421063" y="3962400"/>
            <a:ext cx="407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D</a:t>
            </a:r>
            <a:r>
              <a:rPr lang="en-US" sz="1600" b="1" i="1" baseline="-25000"/>
              <a:t>1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10800000">
            <a:off x="1295400" y="3810000"/>
            <a:ext cx="1066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31"/>
          <p:cNvSpPr>
            <a:spLocks/>
          </p:cNvSpPr>
          <p:nvPr/>
        </p:nvSpPr>
        <p:spPr bwMode="auto">
          <a:xfrm flipH="1">
            <a:off x="1508125" y="2835275"/>
            <a:ext cx="1463675" cy="1736725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3638550" y="3395663"/>
            <a:ext cx="4079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D</a:t>
            </a:r>
            <a:r>
              <a:rPr lang="en-US" sz="1600" b="1" i="1" baseline="-25000"/>
              <a:t>2</a:t>
            </a:r>
          </a:p>
        </p:txBody>
      </p:sp>
      <p:sp>
        <p:nvSpPr>
          <p:cNvPr id="57" name="Text Box 52"/>
          <p:cNvSpPr txBox="1">
            <a:spLocks noChangeArrowheads="1"/>
          </p:cNvSpPr>
          <p:nvPr/>
        </p:nvSpPr>
        <p:spPr bwMode="auto">
          <a:xfrm>
            <a:off x="2879725" y="25574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S</a:t>
            </a:r>
          </a:p>
        </p:txBody>
      </p:sp>
      <p:sp>
        <p:nvSpPr>
          <p:cNvPr id="58" name="Arc 57"/>
          <p:cNvSpPr/>
          <p:nvPr/>
        </p:nvSpPr>
        <p:spPr>
          <a:xfrm flipH="1" flipV="1">
            <a:off x="1912938" y="1570038"/>
            <a:ext cx="3657600" cy="2011362"/>
          </a:xfrm>
          <a:prstGeom prst="arc">
            <a:avLst/>
          </a:prstGeom>
          <a:ln w="5715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59" name="Right Arrow 58"/>
          <p:cNvSpPr>
            <a:spLocks noChangeAspect="1"/>
          </p:cNvSpPr>
          <p:nvPr/>
        </p:nvSpPr>
        <p:spPr>
          <a:xfrm>
            <a:off x="1706563" y="3048000"/>
            <a:ext cx="350837" cy="233363"/>
          </a:xfrm>
          <a:prstGeom prst="rightArrow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Arrow 59"/>
          <p:cNvSpPr>
            <a:spLocks noChangeAspect="1"/>
          </p:cNvSpPr>
          <p:nvPr/>
        </p:nvSpPr>
        <p:spPr>
          <a:xfrm>
            <a:off x="2735263" y="3627438"/>
            <a:ext cx="350837" cy="233362"/>
          </a:xfrm>
          <a:prstGeom prst="rightArrow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2028031" y="4067969"/>
            <a:ext cx="1279525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0800000">
            <a:off x="1295400" y="3352800"/>
            <a:ext cx="13716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>
            <a:spLocks noChangeAspect="1"/>
          </p:cNvSpPr>
          <p:nvPr/>
        </p:nvSpPr>
        <p:spPr>
          <a:xfrm>
            <a:off x="2392363" y="4872038"/>
            <a:ext cx="350837" cy="233362"/>
          </a:xfrm>
          <a:prstGeom prst="rightArrow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Right Arrow 63"/>
          <p:cNvSpPr>
            <a:spLocks noChangeAspect="1"/>
          </p:cNvSpPr>
          <p:nvPr/>
        </p:nvSpPr>
        <p:spPr>
          <a:xfrm rot="16200000">
            <a:off x="914400" y="3487738"/>
            <a:ext cx="350838" cy="233362"/>
          </a:xfrm>
          <a:prstGeom prst="rightArrow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1524000" y="5268913"/>
            <a:ext cx="23780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/>
              <a:t>Increase in demand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1905000" y="1295400"/>
            <a:ext cx="2057400" cy="830997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/>
              <a:t>D increase:</a:t>
            </a:r>
          </a:p>
          <a:p>
            <a:r>
              <a:rPr lang="en-US" b="1"/>
              <a:t>P</a:t>
            </a:r>
            <a:r>
              <a:rPr lang="en-US" b="1">
                <a:sym typeface="Symbol" pitchFamily="18" charset="2"/>
              </a:rPr>
              <a:t>, Q</a:t>
            </a:r>
            <a:endParaRPr lang="en-US" b="1"/>
          </a:p>
        </p:txBody>
      </p:sp>
      <p:cxnSp>
        <p:nvCxnSpPr>
          <p:cNvPr id="68" name="Straight Connector 67"/>
          <p:cNvCxnSpPr/>
          <p:nvPr/>
        </p:nvCxnSpPr>
        <p:spPr>
          <a:xfrm rot="10800000">
            <a:off x="5181600" y="3352800"/>
            <a:ext cx="1371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91200" y="1295400"/>
            <a:ext cx="1981200" cy="830997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D decrease:</a:t>
            </a:r>
          </a:p>
          <a:p>
            <a:r>
              <a:rPr lang="en-US" b="1" dirty="0"/>
              <a:t>P</a:t>
            </a:r>
            <a:r>
              <a:rPr lang="en-US" b="1" dirty="0">
                <a:sym typeface="Symbol" pitchFamily="18" charset="2"/>
              </a:rPr>
              <a:t>, Q</a:t>
            </a:r>
            <a:endParaRPr lang="en-US" b="1" dirty="0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5378450" y="5257800"/>
            <a:ext cx="2470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/>
              <a:t>Decrease in demand</a:t>
            </a:r>
          </a:p>
        </p:txBody>
      </p:sp>
      <p:sp>
        <p:nvSpPr>
          <p:cNvPr id="71" name="Right Arrow 70"/>
          <p:cNvSpPr>
            <a:spLocks noChangeAspect="1"/>
          </p:cNvSpPr>
          <p:nvPr/>
        </p:nvSpPr>
        <p:spPr>
          <a:xfrm flipH="1">
            <a:off x="6202363" y="4872038"/>
            <a:ext cx="350837" cy="233362"/>
          </a:xfrm>
          <a:prstGeom prst="rightArrow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Right Arrow 71"/>
          <p:cNvSpPr>
            <a:spLocks noChangeAspect="1"/>
          </p:cNvSpPr>
          <p:nvPr/>
        </p:nvSpPr>
        <p:spPr>
          <a:xfrm rot="16200000" flipH="1">
            <a:off x="4813300" y="3487738"/>
            <a:ext cx="350838" cy="233362"/>
          </a:xfrm>
          <a:prstGeom prst="rightArrow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Right Arrow 73"/>
          <p:cNvSpPr>
            <a:spLocks noChangeAspect="1"/>
          </p:cNvSpPr>
          <p:nvPr/>
        </p:nvSpPr>
        <p:spPr>
          <a:xfrm flipH="1">
            <a:off x="5592763" y="3048000"/>
            <a:ext cx="350837" cy="233363"/>
          </a:xfrm>
          <a:prstGeom prst="rightArrow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Text Box 52"/>
          <p:cNvSpPr txBox="1">
            <a:spLocks noChangeArrowheads="1"/>
          </p:cNvSpPr>
          <p:nvPr/>
        </p:nvSpPr>
        <p:spPr bwMode="auto">
          <a:xfrm>
            <a:off x="6553200" y="25574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S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16200000" flipH="1">
            <a:off x="1901032" y="4263231"/>
            <a:ext cx="914400" cy="793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286000" y="3733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096000" y="3733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 rot="16200000" flipH="1">
            <a:off x="5837237" y="4068763"/>
            <a:ext cx="14319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477000" y="32766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Right Arrow 72"/>
          <p:cNvSpPr>
            <a:spLocks noChangeAspect="1"/>
          </p:cNvSpPr>
          <p:nvPr/>
        </p:nvSpPr>
        <p:spPr>
          <a:xfrm flipH="1">
            <a:off x="6430963" y="3505200"/>
            <a:ext cx="350837" cy="233363"/>
          </a:xfrm>
          <a:prstGeom prst="rightArrow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99" name="Text Box 11"/>
          <p:cNvSpPr txBox="1">
            <a:spLocks noChangeArrowheads="1"/>
          </p:cNvSpPr>
          <p:nvPr/>
        </p:nvSpPr>
        <p:spPr bwMode="auto">
          <a:xfrm>
            <a:off x="8475663" y="6629400"/>
            <a:ext cx="439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3-</a:t>
            </a:r>
            <a:fld id="{B82DDE38-A64D-4C41-AAF2-067297EA747E}" type="slidenum">
              <a:rPr lang="en-US" sz="1400">
                <a:solidFill>
                  <a:schemeClr val="bg1"/>
                </a:solidFill>
              </a:rPr>
              <a:pPr/>
              <a:t>10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7" name="Title 66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Changes in Demand and Equilibrium</a:t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500"/>
                            </p:stCondLst>
                            <p:childTnLst>
                              <p:par>
                                <p:cTn id="1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5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000"/>
                            </p:stCondLst>
                            <p:childTnLst>
                              <p:par>
                                <p:cTn id="1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0"/>
                            </p:stCondLst>
                            <p:childTnLst>
                              <p:par>
                                <p:cTn id="18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9" grpId="0"/>
      <p:bldP spid="22" grpId="0"/>
      <p:bldP spid="26" grpId="0"/>
      <p:bldP spid="29" grpId="0" animBg="1"/>
      <p:bldP spid="32" grpId="0" animBg="1"/>
      <p:bldP spid="48" grpId="0"/>
      <p:bldP spid="49" grpId="0" animBg="1"/>
      <p:bldP spid="50" grpId="0"/>
      <p:bldP spid="51" grpId="0" animBg="1"/>
      <p:bldP spid="52" grpId="0"/>
      <p:bldP spid="55" grpId="0" animBg="1"/>
      <p:bldP spid="56" grpId="0"/>
      <p:bldP spid="57" grpId="0"/>
      <p:bldP spid="59" grpId="0" animBg="1"/>
      <p:bldP spid="60" grpId="0" animBg="1"/>
      <p:bldP spid="63" grpId="0" animBg="1"/>
      <p:bldP spid="64" grpId="0" animBg="1"/>
      <p:bldP spid="65" grpId="0"/>
      <p:bldP spid="66" grpId="0" animBg="1"/>
      <p:bldP spid="69" grpId="0" animBg="1"/>
      <p:bldP spid="70" grpId="0"/>
      <p:bldP spid="71" grpId="0" animBg="1"/>
      <p:bldP spid="72" grpId="0" animBg="1"/>
      <p:bldP spid="74" grpId="0" animBg="1"/>
      <p:bldP spid="75" grpId="0"/>
      <p:bldP spid="79" grpId="0" animBg="1"/>
      <p:bldP spid="80" grpId="0" animBg="1"/>
      <p:bldP spid="82" grpId="0" animBg="1"/>
      <p:bldP spid="81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5151438" y="2590800"/>
            <a:ext cx="2468562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FFFF"/>
                </a:solidFill>
              </a:rPr>
              <a:t>LO4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884738" y="4464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4784725" y="2362200"/>
            <a:ext cx="320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P</a:t>
            </a:r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6994525" y="4005263"/>
            <a:ext cx="3317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D</a:t>
            </a:r>
            <a:endParaRPr lang="en-US" sz="1600" b="1" i="1" baseline="-25000"/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5151438" y="3429000"/>
            <a:ext cx="639762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52"/>
          <p:cNvSpPr txBox="1">
            <a:spLocks noChangeArrowheads="1"/>
          </p:cNvSpPr>
          <p:nvPr/>
        </p:nvSpPr>
        <p:spPr bwMode="auto">
          <a:xfrm>
            <a:off x="6308725" y="2633663"/>
            <a:ext cx="396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S</a:t>
            </a:r>
            <a:r>
              <a:rPr lang="en-US" sz="1600" b="1" i="1" baseline="-25000"/>
              <a:t>4</a:t>
            </a:r>
          </a:p>
        </p:txBody>
      </p:sp>
      <p:sp>
        <p:nvSpPr>
          <p:cNvPr id="40" name="Arc 39"/>
          <p:cNvSpPr>
            <a:spLocks noChangeAspect="1"/>
          </p:cNvSpPr>
          <p:nvPr/>
        </p:nvSpPr>
        <p:spPr>
          <a:xfrm rot="300000" flipH="1" flipV="1">
            <a:off x="5529263" y="1901825"/>
            <a:ext cx="3527425" cy="2151063"/>
          </a:xfrm>
          <a:prstGeom prst="arc">
            <a:avLst/>
          </a:prstGeom>
          <a:ln w="5715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0099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5867400" y="4267200"/>
            <a:ext cx="76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6918325" y="2633663"/>
            <a:ext cx="396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S</a:t>
            </a:r>
            <a:r>
              <a:rPr lang="en-US" sz="1600" b="1" i="1" baseline="-25000"/>
              <a:t>3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90600" y="45577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295400" y="2590800"/>
            <a:ext cx="2468563" cy="2066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914400" y="23288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P</a:t>
            </a:r>
          </a:p>
        </p:txBody>
      </p:sp>
      <p:sp>
        <p:nvSpPr>
          <p:cNvPr id="51" name="Arc 50"/>
          <p:cNvSpPr/>
          <p:nvPr/>
        </p:nvSpPr>
        <p:spPr>
          <a:xfrm flipH="1" flipV="1">
            <a:off x="1706563" y="1828800"/>
            <a:ext cx="3292475" cy="2193925"/>
          </a:xfrm>
          <a:prstGeom prst="arc">
            <a:avLst/>
          </a:prstGeom>
          <a:ln w="57150">
            <a:solidFill>
              <a:srgbClr val="66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3352800" y="3886200"/>
            <a:ext cx="331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D</a:t>
            </a:r>
            <a:endParaRPr lang="en-US" sz="1600" b="1" i="1" baseline="-2500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2401094" y="4304506"/>
            <a:ext cx="6858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325563" y="3581400"/>
            <a:ext cx="731837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3184525" y="2667000"/>
            <a:ext cx="396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S</a:t>
            </a:r>
            <a:r>
              <a:rPr lang="en-US" sz="1600" b="1" i="1" baseline="-25000"/>
              <a:t>2</a:t>
            </a:r>
          </a:p>
        </p:txBody>
      </p:sp>
      <p:sp>
        <p:nvSpPr>
          <p:cNvPr id="57" name="Text Box 52"/>
          <p:cNvSpPr txBox="1">
            <a:spLocks noChangeArrowheads="1"/>
          </p:cNvSpPr>
          <p:nvPr/>
        </p:nvSpPr>
        <p:spPr bwMode="auto">
          <a:xfrm>
            <a:off x="2498725" y="2633663"/>
            <a:ext cx="396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S</a:t>
            </a:r>
            <a:r>
              <a:rPr lang="en-US" sz="1600" b="1" i="1" baseline="-25000"/>
              <a:t>1</a:t>
            </a:r>
          </a:p>
        </p:txBody>
      </p:sp>
      <p:sp>
        <p:nvSpPr>
          <p:cNvPr id="59" name="Right Arrow 58"/>
          <p:cNvSpPr>
            <a:spLocks noChangeAspect="1"/>
          </p:cNvSpPr>
          <p:nvPr/>
        </p:nvSpPr>
        <p:spPr>
          <a:xfrm>
            <a:off x="1600200" y="4110038"/>
            <a:ext cx="350838" cy="233362"/>
          </a:xfrm>
          <a:prstGeom prst="rightArrow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ight Arrow 59"/>
          <p:cNvSpPr>
            <a:spLocks noChangeAspect="1"/>
          </p:cNvSpPr>
          <p:nvPr/>
        </p:nvSpPr>
        <p:spPr>
          <a:xfrm>
            <a:off x="2590800" y="3048000"/>
            <a:ext cx="350838" cy="233363"/>
          </a:xfrm>
          <a:prstGeom prst="rightArrow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rot="10800000">
            <a:off x="1295400" y="3960813"/>
            <a:ext cx="1371600" cy="15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>
            <a:spLocks noChangeAspect="1"/>
          </p:cNvSpPr>
          <p:nvPr/>
        </p:nvSpPr>
        <p:spPr>
          <a:xfrm>
            <a:off x="2209800" y="4795838"/>
            <a:ext cx="350838" cy="233362"/>
          </a:xfrm>
          <a:prstGeom prst="rightArrow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Right Arrow 63"/>
          <p:cNvSpPr>
            <a:spLocks noChangeAspect="1"/>
          </p:cNvSpPr>
          <p:nvPr/>
        </p:nvSpPr>
        <p:spPr>
          <a:xfrm rot="5400000" flipV="1">
            <a:off x="914400" y="3640138"/>
            <a:ext cx="350838" cy="233362"/>
          </a:xfrm>
          <a:prstGeom prst="rightArrow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1279525" y="5268913"/>
            <a:ext cx="23780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/>
              <a:t>Increase in supply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1447800" y="1447800"/>
            <a:ext cx="1920875" cy="830997"/>
          </a:xfrm>
          <a:prstGeom prst="rect">
            <a:avLst/>
          </a:prstGeom>
          <a:noFill/>
          <a:ln w="28575">
            <a:solidFill>
              <a:srgbClr val="99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S increase:</a:t>
            </a:r>
          </a:p>
          <a:p>
            <a:r>
              <a:rPr lang="en-US" b="1" dirty="0"/>
              <a:t>P</a:t>
            </a:r>
            <a:r>
              <a:rPr lang="en-US" b="1" dirty="0">
                <a:sym typeface="Symbol" pitchFamily="18" charset="2"/>
              </a:rPr>
              <a:t>, Q</a:t>
            </a:r>
            <a:endParaRPr lang="en-US" b="1" dirty="0"/>
          </a:p>
        </p:txBody>
      </p:sp>
      <p:cxnSp>
        <p:nvCxnSpPr>
          <p:cNvPr id="67" name="Straight Connector 66"/>
          <p:cNvCxnSpPr/>
          <p:nvPr/>
        </p:nvCxnSpPr>
        <p:spPr>
          <a:xfrm rot="5400000">
            <a:off x="5219700" y="4076700"/>
            <a:ext cx="1143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5181600" y="3810000"/>
            <a:ext cx="10668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486400" y="1447800"/>
            <a:ext cx="1981200" cy="830997"/>
          </a:xfrm>
          <a:prstGeom prst="rect">
            <a:avLst/>
          </a:prstGeom>
          <a:noFill/>
          <a:ln w="28575">
            <a:solidFill>
              <a:srgbClr val="99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S decrease:</a:t>
            </a:r>
          </a:p>
          <a:p>
            <a:r>
              <a:rPr lang="en-US" b="1" dirty="0"/>
              <a:t>P</a:t>
            </a:r>
            <a:r>
              <a:rPr lang="en-US" b="1" dirty="0">
                <a:sym typeface="Symbol" pitchFamily="18" charset="2"/>
              </a:rPr>
              <a:t>, Q</a:t>
            </a:r>
            <a:endParaRPr lang="en-US" b="1" dirty="0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5013325" y="5257800"/>
            <a:ext cx="2470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/>
              <a:t>Decrease in supply</a:t>
            </a:r>
          </a:p>
        </p:txBody>
      </p:sp>
      <p:sp>
        <p:nvSpPr>
          <p:cNvPr id="71" name="Right Arrow 70"/>
          <p:cNvSpPr>
            <a:spLocks noChangeAspect="1"/>
          </p:cNvSpPr>
          <p:nvPr/>
        </p:nvSpPr>
        <p:spPr>
          <a:xfrm flipH="1">
            <a:off x="5791200" y="4800600"/>
            <a:ext cx="350838" cy="233363"/>
          </a:xfrm>
          <a:prstGeom prst="rightArrow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Right Arrow 71"/>
          <p:cNvSpPr>
            <a:spLocks noChangeAspect="1"/>
          </p:cNvSpPr>
          <p:nvPr/>
        </p:nvSpPr>
        <p:spPr>
          <a:xfrm rot="5400000" flipH="1" flipV="1">
            <a:off x="4737100" y="3487738"/>
            <a:ext cx="350838" cy="233362"/>
          </a:xfrm>
          <a:prstGeom prst="rightArrow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Right Arrow 72"/>
          <p:cNvSpPr>
            <a:spLocks noChangeAspect="1"/>
          </p:cNvSpPr>
          <p:nvPr/>
        </p:nvSpPr>
        <p:spPr>
          <a:xfrm flipH="1">
            <a:off x="5257800" y="4038600"/>
            <a:ext cx="350838" cy="233363"/>
          </a:xfrm>
          <a:prstGeom prst="rightArrow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Right Arrow 73"/>
          <p:cNvSpPr>
            <a:spLocks noChangeAspect="1"/>
          </p:cNvSpPr>
          <p:nvPr/>
        </p:nvSpPr>
        <p:spPr>
          <a:xfrm flipH="1">
            <a:off x="6202363" y="2971800"/>
            <a:ext cx="350837" cy="233363"/>
          </a:xfrm>
          <a:prstGeom prst="rightArrow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Freeform 31"/>
          <p:cNvSpPr>
            <a:spLocks noChangeAspect="1"/>
          </p:cNvSpPr>
          <p:nvPr/>
        </p:nvSpPr>
        <p:spPr bwMode="auto">
          <a:xfrm flipH="1">
            <a:off x="5470525" y="2819400"/>
            <a:ext cx="1420813" cy="1685925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rgbClr val="D6004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31"/>
          <p:cNvSpPr>
            <a:spLocks noChangeAspect="1"/>
          </p:cNvSpPr>
          <p:nvPr/>
        </p:nvSpPr>
        <p:spPr bwMode="auto">
          <a:xfrm flipH="1">
            <a:off x="5227638" y="2667000"/>
            <a:ext cx="1096962" cy="1303338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Freeform 31"/>
          <p:cNvSpPr>
            <a:spLocks/>
          </p:cNvSpPr>
          <p:nvPr/>
        </p:nvSpPr>
        <p:spPr bwMode="auto">
          <a:xfrm flipH="1">
            <a:off x="1965325" y="2971800"/>
            <a:ext cx="1463675" cy="1616075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31"/>
          <p:cNvSpPr>
            <a:spLocks noChangeAspect="1"/>
          </p:cNvSpPr>
          <p:nvPr/>
        </p:nvSpPr>
        <p:spPr bwMode="auto">
          <a:xfrm flipH="1">
            <a:off x="1447800" y="2819400"/>
            <a:ext cx="1098550" cy="1303338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rgbClr val="D6004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667000" y="3886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1524794" y="4114006"/>
            <a:ext cx="1066800" cy="15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715000" y="3352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172200" y="3733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981200" y="3505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624" name="Text Box 11"/>
          <p:cNvSpPr txBox="1">
            <a:spLocks noChangeArrowheads="1"/>
          </p:cNvSpPr>
          <p:nvPr/>
        </p:nvSpPr>
        <p:spPr bwMode="auto">
          <a:xfrm>
            <a:off x="8475663" y="6629400"/>
            <a:ext cx="439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3-</a:t>
            </a:r>
            <a:fld id="{3170CF49-4B8B-44DE-A0F9-A28347A32408}" type="slidenum">
              <a:rPr lang="en-US" sz="1400">
                <a:solidFill>
                  <a:schemeClr val="bg1"/>
                </a:solidFill>
              </a:rPr>
              <a:pPr/>
              <a:t>11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8" name="Title 66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Changes in Supply and Equilibrium</a:t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5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000"/>
                            </p:stCondLst>
                            <p:childTnLst>
                              <p:par>
                                <p:cTn id="1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0"/>
                            </p:stCondLst>
                            <p:childTnLst>
                              <p:par>
                                <p:cTn id="18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6" grpId="0"/>
      <p:bldP spid="31" grpId="0"/>
      <p:bldP spid="46" grpId="0"/>
      <p:bldP spid="48" grpId="0"/>
      <p:bldP spid="49" grpId="0" animBg="1"/>
      <p:bldP spid="50" grpId="0"/>
      <p:bldP spid="52" grpId="0"/>
      <p:bldP spid="56" grpId="0"/>
      <p:bldP spid="57" grpId="0"/>
      <p:bldP spid="59" grpId="0" animBg="1"/>
      <p:bldP spid="60" grpId="0" animBg="1"/>
      <p:bldP spid="63" grpId="0" animBg="1"/>
      <p:bldP spid="64" grpId="0" animBg="1"/>
      <p:bldP spid="65" grpId="0"/>
      <p:bldP spid="66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44" grpId="0" animBg="1"/>
      <p:bldP spid="29" grpId="0" animBg="1"/>
      <p:bldP spid="75" grpId="0" animBg="1"/>
      <p:bldP spid="55" grpId="0" animBg="1"/>
      <p:bldP spid="77" grpId="0" animBg="1"/>
      <p:bldP spid="81" grpId="0" animBg="1"/>
      <p:bldP spid="82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9144000" cy="83820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sz="4000" dirty="0" smtClean="0"/>
              <a:t>Government-Set Prices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  <a:buFont typeface="Wingdings 2" pitchFamily="18" charset="2"/>
              <a:buNone/>
            </a:pPr>
            <a:r>
              <a:rPr lang="en-US" sz="3600" dirty="0" smtClean="0"/>
              <a:t>Price Ceilings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Wingdings 2" pitchFamily="18" charset="2"/>
              <a:buNone/>
            </a:pPr>
            <a:r>
              <a:rPr lang="en-US" dirty="0" smtClean="0"/>
              <a:t>Set below equilibrium price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Wingdings 2" pitchFamily="18" charset="2"/>
              <a:buNone/>
            </a:pPr>
            <a:r>
              <a:rPr lang="en-US" dirty="0" smtClean="0"/>
              <a:t>Rationing problem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Wingdings 2" pitchFamily="18" charset="2"/>
              <a:buNone/>
            </a:pPr>
            <a:r>
              <a:rPr lang="en-US" dirty="0" smtClean="0"/>
              <a:t>Black markets</a:t>
            </a:r>
          </a:p>
          <a:p>
            <a:pPr eaLnBrk="1" hangingPunct="1">
              <a:buClr>
                <a:srgbClr val="3399FF"/>
              </a:buClr>
              <a:buSzPct val="125000"/>
              <a:buFont typeface="Wingdings 2" pitchFamily="18" charset="2"/>
              <a:buNone/>
            </a:pPr>
            <a:r>
              <a:rPr lang="en-US" sz="2800" dirty="0" smtClean="0"/>
              <a:t>Example: Rent control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FFFF"/>
                </a:solidFill>
              </a:rPr>
              <a:t>LO5</a:t>
            </a:r>
          </a:p>
        </p:txBody>
      </p:sp>
      <p:sp>
        <p:nvSpPr>
          <p:cNvPr id="25605" name="Text Box 11"/>
          <p:cNvSpPr txBox="1">
            <a:spLocks noChangeArrowheads="1"/>
          </p:cNvSpPr>
          <p:nvPr/>
        </p:nvSpPr>
        <p:spPr bwMode="auto">
          <a:xfrm>
            <a:off x="8475663" y="6629400"/>
            <a:ext cx="439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3-</a:t>
            </a:r>
            <a:fld id="{88A01348-3F62-4FCD-9CA7-6456339EA0F0}" type="slidenum">
              <a:rPr lang="en-US" sz="1400">
                <a:solidFill>
                  <a:schemeClr val="bg1"/>
                </a:solidFill>
              </a:rPr>
              <a:pPr/>
              <a:t>12</a:t>
            </a:fld>
            <a:endParaRPr 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Government-Set Prices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3352800" cy="533400"/>
          </a:xfrm>
        </p:spPr>
        <p:txBody>
          <a:bodyPr>
            <a:normAutofit/>
          </a:bodyPr>
          <a:lstStyle/>
          <a:p>
            <a:pPr>
              <a:buClr>
                <a:srgbClr val="3399FF"/>
              </a:buClr>
              <a:buSzPct val="125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Price Ceiling: </a:t>
            </a:r>
          </a:p>
          <a:p>
            <a:endParaRPr lang="en-US" sz="2400" dirty="0"/>
          </a:p>
        </p:txBody>
      </p:sp>
      <p:pic>
        <p:nvPicPr>
          <p:cNvPr id="6" name="Picture 32" descr="gridlin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1947862"/>
            <a:ext cx="4767263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2324100" y="1947862"/>
            <a:ext cx="4724400" cy="3733800"/>
            <a:chOff x="2583" y="1276"/>
            <a:chExt cx="2976" cy="2352"/>
          </a:xfrm>
        </p:grpSpPr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2589" y="3580"/>
              <a:ext cx="2970" cy="18"/>
            </a:xfrm>
            <a:prstGeom prst="line">
              <a:avLst/>
            </a:prstGeom>
            <a:noFill/>
            <a:ln w="38100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2583" y="1276"/>
              <a:ext cx="2976" cy="2352"/>
              <a:chOff x="2146" y="859"/>
              <a:chExt cx="2976" cy="2655"/>
            </a:xfrm>
          </p:grpSpPr>
          <p:sp>
            <p:nvSpPr>
              <p:cNvPr id="10" name="Line 23"/>
              <p:cNvSpPr>
                <a:spLocks noChangeShapeType="1"/>
              </p:cNvSpPr>
              <p:nvPr/>
            </p:nvSpPr>
            <p:spPr bwMode="auto">
              <a:xfrm>
                <a:off x="2146" y="859"/>
                <a:ext cx="23" cy="26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24"/>
              <p:cNvSpPr>
                <a:spLocks noChangeShapeType="1"/>
              </p:cNvSpPr>
              <p:nvPr/>
            </p:nvSpPr>
            <p:spPr bwMode="auto">
              <a:xfrm>
                <a:off x="2169" y="3491"/>
                <a:ext cx="2953" cy="2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6270625" y="1990725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/>
              <a:t>S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1943100" y="1839912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P</a:t>
            </a:r>
          </a:p>
        </p:txBody>
      </p:sp>
      <p:sp>
        <p:nvSpPr>
          <p:cNvPr id="14" name="Text Box 58"/>
          <p:cNvSpPr txBox="1">
            <a:spLocks noChangeArrowheads="1"/>
          </p:cNvSpPr>
          <p:nvPr/>
        </p:nvSpPr>
        <p:spPr bwMode="auto">
          <a:xfrm>
            <a:off x="7048500" y="5649912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Q</a:t>
            </a:r>
          </a:p>
        </p:txBody>
      </p:sp>
      <p:sp>
        <p:nvSpPr>
          <p:cNvPr id="15" name="Text Box 59"/>
          <p:cNvSpPr txBox="1">
            <a:spLocks noChangeArrowheads="1"/>
          </p:cNvSpPr>
          <p:nvPr/>
        </p:nvSpPr>
        <p:spPr bwMode="auto">
          <a:xfrm>
            <a:off x="6640513" y="4733925"/>
            <a:ext cx="4079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i="1"/>
              <a:t>D</a:t>
            </a:r>
          </a:p>
        </p:txBody>
      </p: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1928813" y="3667125"/>
            <a:ext cx="396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P</a:t>
            </a:r>
            <a:r>
              <a:rPr lang="en-US" sz="1600" b="1" baseline="-25000"/>
              <a:t>0</a:t>
            </a:r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1927225" y="4276725"/>
            <a:ext cx="420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P</a:t>
            </a:r>
            <a:r>
              <a:rPr lang="en-US" sz="1600" b="1" baseline="-25000"/>
              <a:t>C</a:t>
            </a:r>
          </a:p>
        </p:txBody>
      </p:sp>
      <p:sp>
        <p:nvSpPr>
          <p:cNvPr id="18" name="Text Box 58"/>
          <p:cNvSpPr txBox="1">
            <a:spLocks noChangeArrowheads="1"/>
          </p:cNvSpPr>
          <p:nvPr/>
        </p:nvSpPr>
        <p:spPr bwMode="auto">
          <a:xfrm>
            <a:off x="4457700" y="5757862"/>
            <a:ext cx="420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Q</a:t>
            </a:r>
            <a:r>
              <a:rPr lang="en-US" sz="1600" b="1" baseline="-25000"/>
              <a:t>0</a:t>
            </a:r>
          </a:p>
        </p:txBody>
      </p:sp>
      <p:sp>
        <p:nvSpPr>
          <p:cNvPr id="19" name="AutoShape 23"/>
          <p:cNvSpPr>
            <a:spLocks/>
          </p:cNvSpPr>
          <p:nvPr/>
        </p:nvSpPr>
        <p:spPr bwMode="auto">
          <a:xfrm rot="16200000">
            <a:off x="4533900" y="4005262"/>
            <a:ext cx="304800" cy="1524000"/>
          </a:xfrm>
          <a:prstGeom prst="leftBrace">
            <a:avLst>
              <a:gd name="adj1" fmla="val 2215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138613" y="4919662"/>
            <a:ext cx="1189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/>
              <a:t>Shortage</a:t>
            </a: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 rot="16200000" flipH="1">
            <a:off x="3733800" y="4729162"/>
            <a:ext cx="1905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198813" y="5033962"/>
            <a:ext cx="1296988" cy="15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 noChangeAspect="1"/>
          </p:cNvCxnSpPr>
          <p:nvPr/>
        </p:nvCxnSpPr>
        <p:spPr>
          <a:xfrm rot="16200000" flipH="1">
            <a:off x="4894262" y="4994275"/>
            <a:ext cx="1235075" cy="190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58"/>
          <p:cNvSpPr txBox="1">
            <a:spLocks noChangeArrowheads="1"/>
          </p:cNvSpPr>
          <p:nvPr/>
        </p:nvSpPr>
        <p:spPr bwMode="auto">
          <a:xfrm>
            <a:off x="5372100" y="5757862"/>
            <a:ext cx="428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Q</a:t>
            </a:r>
            <a:r>
              <a:rPr lang="en-US" sz="1600" b="1" baseline="-25000"/>
              <a:t>d</a:t>
            </a: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3656013" y="5757862"/>
            <a:ext cx="420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Q</a:t>
            </a:r>
            <a:r>
              <a:rPr lang="en-US" sz="1600" b="1" baseline="-25000"/>
              <a:t>s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776538" y="3743325"/>
            <a:ext cx="106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/>
              <a:t>Ceiling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10800000" flipV="1">
            <a:off x="2476500" y="4005262"/>
            <a:ext cx="381000" cy="304800"/>
          </a:xfrm>
          <a:prstGeom prst="line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333500" y="3667125"/>
            <a:ext cx="8223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$3.50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349375" y="4276725"/>
            <a:ext cx="8223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 3.00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324100" y="3776662"/>
            <a:ext cx="2362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386262"/>
            <a:ext cx="3200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>
            <a:spLocks/>
          </p:cNvSpPr>
          <p:nvPr/>
        </p:nvSpPr>
        <p:spPr bwMode="auto">
          <a:xfrm flipH="1">
            <a:off x="2628900" y="2071687"/>
            <a:ext cx="3657600" cy="3017838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3009900" y="2024062"/>
            <a:ext cx="3657600" cy="3017838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610100" y="3700462"/>
            <a:ext cx="152400" cy="1524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4" grpId="0"/>
      <p:bldP spid="25" grpId="0"/>
      <p:bldP spid="26" grpId="0"/>
      <p:bldP spid="28" grpId="0"/>
      <p:bldP spid="29" grpId="0"/>
      <p:bldP spid="32" grpId="0" animBg="1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83820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000" dirty="0" smtClean="0"/>
              <a:t>Government-Set Prices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pPr eaLnBrk="1" hangingPunct="1">
              <a:buClr>
                <a:srgbClr val="3399FF"/>
              </a:buClr>
              <a:buSzPct val="125000"/>
              <a:buFont typeface="Wingdings 2" pitchFamily="18" charset="2"/>
              <a:buNone/>
            </a:pPr>
            <a:r>
              <a:rPr lang="en-US" sz="3600" smtClean="0"/>
              <a:t>Price Floors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Wingdings 2" pitchFamily="18" charset="2"/>
              <a:buNone/>
            </a:pPr>
            <a:r>
              <a:rPr lang="en-US" smtClean="0"/>
              <a:t>Prices are set above the market price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Wingdings 2" pitchFamily="18" charset="2"/>
              <a:buNone/>
            </a:pPr>
            <a:r>
              <a:rPr lang="en-US" smtClean="0"/>
              <a:t>Chronic surpluses</a:t>
            </a:r>
          </a:p>
          <a:p>
            <a:pPr eaLnBrk="1" hangingPunct="1">
              <a:buClr>
                <a:srgbClr val="3399FF"/>
              </a:buClr>
              <a:buSzPct val="125000"/>
              <a:buFont typeface="Wingdings 2" pitchFamily="18" charset="2"/>
              <a:buNone/>
            </a:pPr>
            <a:r>
              <a:rPr lang="en-US" sz="3600" smtClean="0"/>
              <a:t>Example: Minimum wage laws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FFFF"/>
                </a:solidFill>
              </a:rPr>
              <a:t>LO5</a:t>
            </a:r>
          </a:p>
        </p:txBody>
      </p:sp>
      <p:sp>
        <p:nvSpPr>
          <p:cNvPr id="27653" name="Text Box 11"/>
          <p:cNvSpPr txBox="1">
            <a:spLocks noChangeArrowheads="1"/>
          </p:cNvSpPr>
          <p:nvPr/>
        </p:nvSpPr>
        <p:spPr bwMode="auto">
          <a:xfrm>
            <a:off x="8475663" y="6629400"/>
            <a:ext cx="439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3-</a:t>
            </a:r>
            <a:fld id="{64EFFBB3-F10D-4533-8781-EA553AB219E2}" type="slidenum">
              <a:rPr lang="en-US" sz="1400">
                <a:solidFill>
                  <a:schemeClr val="bg1"/>
                </a:solidFill>
              </a:rPr>
              <a:pPr/>
              <a:t>14</a:t>
            </a:fld>
            <a:endParaRPr 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Government-Set Prices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3352800" cy="533400"/>
          </a:xfrm>
        </p:spPr>
        <p:txBody>
          <a:bodyPr>
            <a:normAutofit/>
          </a:bodyPr>
          <a:lstStyle/>
          <a:p>
            <a:pPr>
              <a:buClr>
                <a:srgbClr val="3399FF"/>
              </a:buClr>
              <a:buSzPct val="125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Price Flooring: </a:t>
            </a:r>
          </a:p>
          <a:p>
            <a:endParaRPr lang="en-US" sz="2400" dirty="0"/>
          </a:p>
        </p:txBody>
      </p:sp>
      <p:pic>
        <p:nvPicPr>
          <p:cNvPr id="35" name="Picture 34" descr="gridlin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5427663" cy="437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Text Box 59"/>
          <p:cNvSpPr txBox="1">
            <a:spLocks noChangeArrowheads="1"/>
          </p:cNvSpPr>
          <p:nvPr/>
        </p:nvSpPr>
        <p:spPr bwMode="auto">
          <a:xfrm>
            <a:off x="6384925" y="1676400"/>
            <a:ext cx="320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/>
              <a:t>S</a:t>
            </a:r>
          </a:p>
        </p:txBody>
      </p:sp>
      <p:sp>
        <p:nvSpPr>
          <p:cNvPr id="39" name="Text Box 57"/>
          <p:cNvSpPr txBox="1">
            <a:spLocks noChangeArrowheads="1"/>
          </p:cNvSpPr>
          <p:nvPr/>
        </p:nvSpPr>
        <p:spPr bwMode="auto">
          <a:xfrm>
            <a:off x="2014538" y="1371600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P</a:t>
            </a:r>
          </a:p>
        </p:txBody>
      </p:sp>
      <p:sp>
        <p:nvSpPr>
          <p:cNvPr id="40" name="Text Box 58"/>
          <p:cNvSpPr txBox="1">
            <a:spLocks noChangeArrowheads="1"/>
          </p:cNvSpPr>
          <p:nvPr/>
        </p:nvSpPr>
        <p:spPr bwMode="auto">
          <a:xfrm>
            <a:off x="7010400" y="5911850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/>
              <a:t>Q</a:t>
            </a:r>
          </a:p>
        </p:txBody>
      </p:sp>
      <p:sp>
        <p:nvSpPr>
          <p:cNvPr id="41" name="Text Box 59"/>
          <p:cNvSpPr txBox="1">
            <a:spLocks noChangeArrowheads="1"/>
          </p:cNvSpPr>
          <p:nvPr/>
        </p:nvSpPr>
        <p:spPr bwMode="auto">
          <a:xfrm>
            <a:off x="6831013" y="4953000"/>
            <a:ext cx="407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i="1"/>
              <a:t>D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3276600" y="2057400"/>
            <a:ext cx="3657600" cy="3017838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1814513" y="3625850"/>
            <a:ext cx="396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P</a:t>
            </a:r>
            <a:r>
              <a:rPr lang="en-US" sz="1600" b="1" baseline="-25000"/>
              <a:t>0</a:t>
            </a:r>
          </a:p>
        </p:txBody>
      </p:sp>
      <p:sp>
        <p:nvSpPr>
          <p:cNvPr id="44" name="Text Box 57"/>
          <p:cNvSpPr txBox="1">
            <a:spLocks noChangeArrowheads="1"/>
          </p:cNvSpPr>
          <p:nvPr/>
        </p:nvSpPr>
        <p:spPr bwMode="auto">
          <a:xfrm>
            <a:off x="1812925" y="2590800"/>
            <a:ext cx="3667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P</a:t>
            </a:r>
            <a:r>
              <a:rPr lang="en-US" sz="1600" b="1" baseline="-25000"/>
              <a:t>f</a:t>
            </a:r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4686300" y="6019800"/>
            <a:ext cx="420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Q</a:t>
            </a:r>
            <a:r>
              <a:rPr lang="en-US" sz="1600" b="1" baseline="-25000"/>
              <a:t>0</a:t>
            </a:r>
          </a:p>
        </p:txBody>
      </p:sp>
      <p:sp>
        <p:nvSpPr>
          <p:cNvPr id="46" name="AutoShape 23"/>
          <p:cNvSpPr>
            <a:spLocks/>
          </p:cNvSpPr>
          <p:nvPr/>
        </p:nvSpPr>
        <p:spPr bwMode="auto">
          <a:xfrm rot="5400000" flipV="1">
            <a:off x="4648200" y="1447800"/>
            <a:ext cx="381000" cy="2057400"/>
          </a:xfrm>
          <a:prstGeom prst="leftBrace">
            <a:avLst>
              <a:gd name="adj1" fmla="val 221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297363" y="1763713"/>
            <a:ext cx="1189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Surplus</a:t>
            </a:r>
          </a:p>
        </p:txBody>
      </p:sp>
      <p:cxnSp>
        <p:nvCxnSpPr>
          <p:cNvPr id="48" name="Straight Connector 47"/>
          <p:cNvCxnSpPr/>
          <p:nvPr/>
        </p:nvCxnSpPr>
        <p:spPr>
          <a:xfrm rot="10860000" flipV="1">
            <a:off x="2239963" y="3733800"/>
            <a:ext cx="2560637" cy="6191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60000" flipV="1">
            <a:off x="2286000" y="2711450"/>
            <a:ext cx="3657600" cy="762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rot="16320000" flipH="1">
            <a:off x="3795713" y="4814888"/>
            <a:ext cx="2101850" cy="9525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133600" y="4343400"/>
            <a:ext cx="32004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5819775" y="6019800"/>
            <a:ext cx="420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Q</a:t>
            </a:r>
            <a:r>
              <a:rPr lang="en-US" sz="1600" b="1" baseline="-25000"/>
              <a:t>s</a:t>
            </a:r>
          </a:p>
        </p:txBody>
      </p:sp>
      <p:sp>
        <p:nvSpPr>
          <p:cNvPr id="53" name="Text Box 58"/>
          <p:cNvSpPr txBox="1">
            <a:spLocks noChangeArrowheads="1"/>
          </p:cNvSpPr>
          <p:nvPr/>
        </p:nvSpPr>
        <p:spPr bwMode="auto">
          <a:xfrm>
            <a:off x="3541713" y="6019800"/>
            <a:ext cx="428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Q</a:t>
            </a:r>
            <a:r>
              <a:rPr lang="en-US" sz="1600" b="1" baseline="-25000"/>
              <a:t>d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438400" y="1905000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/>
              <a:t>Floor</a:t>
            </a:r>
          </a:p>
        </p:txBody>
      </p:sp>
      <p:cxnSp>
        <p:nvCxnSpPr>
          <p:cNvPr id="55" name="Straight Connector 54"/>
          <p:cNvCxnSpPr/>
          <p:nvPr/>
        </p:nvCxnSpPr>
        <p:spPr>
          <a:xfrm rot="5400000" flipH="1" flipV="1">
            <a:off x="2400300" y="2324100"/>
            <a:ext cx="381000" cy="304800"/>
          </a:xfrm>
          <a:prstGeom prst="line">
            <a:avLst/>
          </a:prstGeom>
          <a:ln w="28575">
            <a:solidFill>
              <a:schemeClr val="tx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219200" y="3657600"/>
            <a:ext cx="822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/>
              <a:t>2.00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235075" y="2590800"/>
            <a:ext cx="822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/>
              <a:t> $3.00</a:t>
            </a:r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4343400" y="4343400"/>
            <a:ext cx="3200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31"/>
          <p:cNvSpPr>
            <a:spLocks/>
          </p:cNvSpPr>
          <p:nvPr/>
        </p:nvSpPr>
        <p:spPr bwMode="auto">
          <a:xfrm flipH="1">
            <a:off x="2819400" y="1981200"/>
            <a:ext cx="3657600" cy="3017838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4724400" y="3657600"/>
            <a:ext cx="152400" cy="1524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 animBg="1"/>
      <p:bldP spid="44" grpId="0"/>
      <p:bldP spid="45" grpId="0"/>
      <p:bldP spid="46" grpId="0" animBg="1"/>
      <p:bldP spid="47" grpId="0"/>
      <p:bldP spid="52" grpId="0"/>
      <p:bldP spid="53" grpId="0"/>
      <p:bldP spid="54" grpId="0"/>
      <p:bldP spid="56" grpId="0"/>
      <p:bldP spid="57" grpId="0"/>
      <p:bldP spid="59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2133600"/>
            <a:ext cx="2895600" cy="9969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n-lt"/>
              </a:rPr>
              <a:t>A Tax of T=10 Levied on the Seller Shifts the Supply Schedule Upward by </a:t>
            </a:r>
            <a:r>
              <a:rPr lang="en-US" sz="2400" i="1" dirty="0" smtClean="0">
                <a:latin typeface="+mn-lt"/>
              </a:rPr>
              <a:t>T</a:t>
            </a:r>
            <a:r>
              <a:rPr lang="en-US" sz="2400" dirty="0" smtClean="0">
                <a:latin typeface="+mn-lt"/>
              </a:rPr>
              <a:t>  Units</a:t>
            </a:r>
          </a:p>
        </p:txBody>
      </p:sp>
      <p:pic>
        <p:nvPicPr>
          <p:cNvPr id="3072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5100638" cy="393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725" name="TextBox 1"/>
          <p:cNvSpPr txBox="1">
            <a:spLocks noChangeArrowheads="1"/>
          </p:cNvSpPr>
          <p:nvPr/>
        </p:nvSpPr>
        <p:spPr bwMode="auto">
          <a:xfrm>
            <a:off x="5943600" y="3810000"/>
            <a:ext cx="3048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u="sng" dirty="0">
                <a:latin typeface="+mn-lt"/>
              </a:rPr>
              <a:t>Note</a:t>
            </a:r>
            <a:r>
              <a:rPr lang="en-US" dirty="0">
                <a:latin typeface="+mn-lt"/>
              </a:rPr>
              <a:t>: A Tax (T) is a shift factor on the S curve.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609600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TAXES AND MARKET EQUILIBRIUM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3200" y="1981200"/>
            <a:ext cx="2590800" cy="1066800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n-lt"/>
              </a:rPr>
              <a:t>Equilibrium Prices and Quantities When a Tax of </a:t>
            </a:r>
            <a:r>
              <a:rPr lang="en-US" sz="2400" i="1" dirty="0" smtClean="0">
                <a:latin typeface="+mn-lt"/>
              </a:rPr>
              <a:t>T </a:t>
            </a:r>
            <a:r>
              <a:rPr lang="en-US" sz="2400" dirty="0" smtClean="0">
                <a:latin typeface="+mn-lt"/>
              </a:rPr>
              <a:t>= 10 is Levied on the Seller </a:t>
            </a:r>
          </a:p>
        </p:txBody>
      </p:sp>
      <p:pic>
        <p:nvPicPr>
          <p:cNvPr id="317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5967413" cy="4922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29400" y="1905000"/>
            <a:ext cx="2209800" cy="1371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n-lt"/>
              </a:rPr>
              <a:t>The Effect of a Tax of </a:t>
            </a:r>
            <a:r>
              <a:rPr lang="en-US" sz="2000" i="1" dirty="0" smtClean="0">
                <a:latin typeface="+mn-lt"/>
              </a:rPr>
              <a:t>T </a:t>
            </a:r>
            <a:r>
              <a:rPr lang="en-US" sz="2000" dirty="0" smtClean="0">
                <a:latin typeface="+mn-lt"/>
              </a:rPr>
              <a:t>= 10 Levied on the Buyer </a:t>
            </a:r>
          </a:p>
        </p:txBody>
      </p:sp>
      <p:pic>
        <p:nvPicPr>
          <p:cNvPr id="327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447800"/>
            <a:ext cx="5967413" cy="4886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6705600" y="5029200"/>
            <a:ext cx="2133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+mn-lt"/>
              </a:rPr>
              <a:t>Note</a:t>
            </a:r>
            <a:r>
              <a:rPr lang="en-US" sz="2000" dirty="0">
                <a:latin typeface="+mn-lt"/>
              </a:rPr>
              <a:t>: A Tax (T) is a shift factor on the D curve.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200" dirty="0" smtClean="0">
                <a:latin typeface="+mn-lt"/>
              </a:rPr>
              <a:t>Equilibrium Prices and Quantities after Imposition of a Tax of T = 10 Paid by the Buyer</a:t>
            </a:r>
            <a:r>
              <a:rPr lang="en-US" sz="2400" dirty="0" smtClean="0">
                <a:latin typeface="+mn-lt"/>
              </a:rPr>
              <a:t> </a:t>
            </a:r>
          </a:p>
        </p:txBody>
      </p:sp>
      <p:pic>
        <p:nvPicPr>
          <p:cNvPr id="3379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295400"/>
            <a:ext cx="6002338" cy="4895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sum of all quantities of a good or service demanded per period by all the consuming units buying in the market for that good or service.</a:t>
            </a:r>
          </a:p>
          <a:p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274638"/>
            <a:ext cx="8229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 Demand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9969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n-lt"/>
              </a:rPr>
              <a:t>A Tax on the Buyer Leads to the Same Outcome as a Tax on the Seller </a:t>
            </a:r>
          </a:p>
        </p:txBody>
      </p:sp>
      <p:pic>
        <p:nvPicPr>
          <p:cNvPr id="348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143000"/>
            <a:ext cx="6172200" cy="266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228600" y="4800600"/>
            <a:ext cx="4191000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Assume Tax of $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2 is 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imposed on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1600" b="1" dirty="0">
                <a:solidFill>
                  <a:srgbClr val="0000FF"/>
                </a:solidFill>
                <a:latin typeface="+mn-lt"/>
              </a:rPr>
              <a:t>seller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New supply eq. P = Qs + 2, putting Q</a:t>
            </a:r>
            <a:r>
              <a:rPr lang="en-US" sz="1600" baseline="-25000" dirty="0" smtClean="0">
                <a:solidFill>
                  <a:srgbClr val="000000"/>
                </a:solidFill>
                <a:latin typeface="+mn-lt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</a:rPr>
              <a:t>Q</a:t>
            </a:r>
            <a:r>
              <a:rPr lang="en-US" sz="1600" baseline="30000" dirty="0" err="1" smtClean="0">
                <a:solidFill>
                  <a:srgbClr val="000000"/>
                </a:solidFill>
              </a:rPr>
              <a:t>d</a:t>
            </a:r>
            <a:endParaRPr lang="en-US" sz="1600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New equilibrium Q= 4, P = 6, but the seller will receive P= $4 because of $2 tax.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Thus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600" baseline="-25000" dirty="0" err="1" smtClean="0">
                <a:solidFill>
                  <a:srgbClr val="000000"/>
                </a:solidFill>
                <a:latin typeface="+mn-lt"/>
              </a:rPr>
              <a:t>buyer</a:t>
            </a:r>
            <a:r>
              <a:rPr lang="en-US" sz="1600" baseline="-250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=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$6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; 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600" baseline="-25000" dirty="0" err="1" smtClean="0">
                <a:solidFill>
                  <a:srgbClr val="000000"/>
                </a:solidFill>
                <a:latin typeface="+mn-lt"/>
              </a:rPr>
              <a:t>seller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=$6 - $2= </a:t>
            </a: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$4</a:t>
            </a:r>
            <a:endParaRPr lang="en-US" sz="1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822" name="TextBox 6"/>
          <p:cNvSpPr txBox="1">
            <a:spLocks noChangeArrowheads="1"/>
          </p:cNvSpPr>
          <p:nvPr/>
        </p:nvSpPr>
        <p:spPr bwMode="auto">
          <a:xfrm>
            <a:off x="4572000" y="4800600"/>
            <a:ext cx="4343400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Assume 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Tax of $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2 is 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imposed on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the </a:t>
            </a:r>
            <a:r>
              <a:rPr lang="en-US" sz="1600" b="1" dirty="0">
                <a:solidFill>
                  <a:srgbClr val="0000FF"/>
                </a:solidFill>
                <a:latin typeface="+mn-lt"/>
              </a:rPr>
              <a:t>buyer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New demand eq. P=10-Q</a:t>
            </a:r>
            <a:r>
              <a:rPr lang="en-US" sz="1600" baseline="30000" dirty="0" smtClean="0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-2, putting </a:t>
            </a:r>
            <a:r>
              <a:rPr lang="en-US" sz="1600" dirty="0" smtClean="0">
                <a:solidFill>
                  <a:srgbClr val="000000"/>
                </a:solidFill>
              </a:rPr>
              <a:t>Q</a:t>
            </a:r>
            <a:r>
              <a:rPr lang="en-US" sz="1600" baseline="-25000" dirty="0" smtClean="0">
                <a:solidFill>
                  <a:srgbClr val="000000"/>
                </a:solidFill>
              </a:rPr>
              <a:t>s</a:t>
            </a:r>
            <a:r>
              <a:rPr lang="en-US" sz="1600" dirty="0" smtClean="0">
                <a:solidFill>
                  <a:srgbClr val="000000"/>
                </a:solidFill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</a:rPr>
              <a:t>Q</a:t>
            </a:r>
            <a:r>
              <a:rPr lang="en-US" sz="1600" baseline="30000" dirty="0" err="1" smtClean="0">
                <a:solidFill>
                  <a:srgbClr val="000000"/>
                </a:solidFill>
              </a:rPr>
              <a:t>d</a:t>
            </a:r>
            <a:endParaRPr lang="en-US" sz="1600" dirty="0" smtClean="0">
              <a:solidFill>
                <a:srgbClr val="000000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000000"/>
                </a:solidFill>
              </a:rPr>
              <a:t>New equilibrium Q= 4, P= 4, but buyer will pay P= $6 because of $2 tax 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Thus </a:t>
            </a:r>
          </a:p>
          <a:p>
            <a:r>
              <a:rPr lang="en-US" sz="1600" dirty="0" err="1" smtClean="0">
                <a:solidFill>
                  <a:srgbClr val="000000"/>
                </a:solidFill>
              </a:rPr>
              <a:t>P</a:t>
            </a:r>
            <a:r>
              <a:rPr lang="en-US" sz="1600" baseline="-25000" dirty="0" err="1" smtClean="0">
                <a:solidFill>
                  <a:srgbClr val="000000"/>
                </a:solidFill>
              </a:rPr>
              <a:t>buyer</a:t>
            </a:r>
            <a:r>
              <a:rPr lang="en-US" sz="1600" baseline="-25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=$4 + $2 </a:t>
            </a:r>
            <a:r>
              <a:rPr lang="en-US" sz="1600" b="1" dirty="0" smtClean="0">
                <a:solidFill>
                  <a:srgbClr val="000000"/>
                </a:solidFill>
              </a:rPr>
              <a:t>=</a:t>
            </a:r>
            <a:r>
              <a:rPr lang="en-US" sz="1600" b="1" dirty="0" smtClean="0">
                <a:solidFill>
                  <a:srgbClr val="FF0000"/>
                </a:solidFill>
              </a:rPr>
              <a:t>$6</a:t>
            </a:r>
            <a:r>
              <a:rPr lang="en-US" sz="1600" dirty="0" smtClean="0">
                <a:solidFill>
                  <a:srgbClr val="000000"/>
                </a:solidFill>
              </a:rPr>
              <a:t>; </a:t>
            </a:r>
          </a:p>
          <a:p>
            <a:r>
              <a:rPr lang="en-US" sz="1600" dirty="0" err="1" smtClean="0">
                <a:solidFill>
                  <a:srgbClr val="000000"/>
                </a:solidFill>
              </a:rPr>
              <a:t>P</a:t>
            </a:r>
            <a:r>
              <a:rPr lang="en-US" sz="1600" baseline="-25000" dirty="0" err="1" smtClean="0">
                <a:solidFill>
                  <a:srgbClr val="000000"/>
                </a:solidFill>
              </a:rPr>
              <a:t>seller</a:t>
            </a:r>
            <a:r>
              <a:rPr lang="en-US" sz="1600" dirty="0" smtClean="0">
                <a:solidFill>
                  <a:srgbClr val="000000"/>
                </a:solidFill>
              </a:rPr>
              <a:t>=</a:t>
            </a:r>
            <a:r>
              <a:rPr lang="en-US" sz="1600" b="1" dirty="0" smtClean="0">
                <a:solidFill>
                  <a:srgbClr val="FF0000"/>
                </a:solidFill>
              </a:rPr>
              <a:t>$4</a:t>
            </a:r>
            <a:r>
              <a:rPr lang="en-US" sz="1600" dirty="0" smtClean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733801"/>
            <a:ext cx="67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Given</a:t>
            </a:r>
            <a:r>
              <a:rPr lang="en-US" sz="2000" dirty="0" smtClean="0">
                <a:solidFill>
                  <a:srgbClr val="000000"/>
                </a:solidFill>
              </a:rPr>
              <a:t>: P=Q</a:t>
            </a:r>
            <a:r>
              <a:rPr lang="en-US" sz="2000" baseline="30000" dirty="0" smtClean="0">
                <a:solidFill>
                  <a:srgbClr val="000000"/>
                </a:solidFill>
              </a:rPr>
              <a:t>s</a:t>
            </a:r>
            <a:r>
              <a:rPr lang="en-US" sz="2000" dirty="0" smtClean="0">
                <a:solidFill>
                  <a:srgbClr val="000000"/>
                </a:solidFill>
              </a:rPr>
              <a:t>; P=10-Q</a:t>
            </a:r>
            <a:r>
              <a:rPr lang="en-US" sz="2000" baseline="30000" dirty="0" smtClean="0">
                <a:solidFill>
                  <a:srgbClr val="000000"/>
                </a:solidFill>
              </a:rPr>
              <a:t>d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At equilibrium, Q</a:t>
            </a:r>
            <a:r>
              <a:rPr lang="en-US" sz="2000" baseline="30000" dirty="0" smtClean="0">
                <a:solidFill>
                  <a:srgbClr val="000000"/>
                </a:solidFill>
              </a:rPr>
              <a:t>s</a:t>
            </a:r>
            <a:r>
              <a:rPr lang="en-US" sz="2000" dirty="0" smtClean="0">
                <a:solidFill>
                  <a:srgbClr val="000000"/>
                </a:solidFill>
              </a:rPr>
              <a:t>=</a:t>
            </a:r>
            <a:r>
              <a:rPr lang="en-US" sz="2000" dirty="0" err="1" smtClean="0">
                <a:solidFill>
                  <a:srgbClr val="000000"/>
                </a:solidFill>
              </a:rPr>
              <a:t>Q</a:t>
            </a:r>
            <a:r>
              <a:rPr lang="en-US" sz="2000" baseline="30000" dirty="0" err="1" smtClean="0">
                <a:solidFill>
                  <a:srgbClr val="000000"/>
                </a:solidFill>
              </a:rPr>
              <a:t>d</a:t>
            </a:r>
            <a:r>
              <a:rPr lang="en-US" sz="2000" dirty="0" smtClean="0">
                <a:solidFill>
                  <a:srgbClr val="000000"/>
                </a:solidFill>
              </a:rPr>
              <a:t> , therefore set Q =10-Q 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Thus, 2Q</a:t>
            </a:r>
            <a:r>
              <a:rPr lang="en-US" sz="2000" baseline="30000" dirty="0" smtClean="0">
                <a:solidFill>
                  <a:srgbClr val="000000"/>
                </a:solidFill>
              </a:rPr>
              <a:t>s</a:t>
            </a:r>
            <a:r>
              <a:rPr lang="en-US" sz="2000" dirty="0" smtClean="0">
                <a:solidFill>
                  <a:srgbClr val="000000"/>
                </a:solidFill>
              </a:rPr>
              <a:t> =10 or Q</a:t>
            </a:r>
            <a:r>
              <a:rPr lang="en-US" sz="2000" baseline="30000" dirty="0" smtClean="0">
                <a:solidFill>
                  <a:srgbClr val="000000"/>
                </a:solidFill>
              </a:rPr>
              <a:t>s</a:t>
            </a:r>
            <a:r>
              <a:rPr lang="en-US" sz="2000" dirty="0" smtClean="0">
                <a:solidFill>
                  <a:srgbClr val="000000"/>
                </a:solidFill>
              </a:rPr>
              <a:t>=</a:t>
            </a:r>
            <a:r>
              <a:rPr lang="en-US" sz="2000" dirty="0" err="1" smtClean="0">
                <a:solidFill>
                  <a:srgbClr val="000000"/>
                </a:solidFill>
              </a:rPr>
              <a:t>Q</a:t>
            </a:r>
            <a:r>
              <a:rPr lang="en-US" sz="2000" baseline="30000" dirty="0" err="1" smtClean="0">
                <a:solidFill>
                  <a:srgbClr val="000000"/>
                </a:solidFill>
              </a:rPr>
              <a:t>d</a:t>
            </a:r>
            <a:r>
              <a:rPr lang="en-US" sz="2000" dirty="0" smtClean="0">
                <a:solidFill>
                  <a:srgbClr val="000000"/>
                </a:solidFill>
              </a:rPr>
              <a:t>=</a:t>
            </a:r>
            <a:r>
              <a:rPr lang="en-US" sz="2000" dirty="0" smtClean="0">
                <a:solidFill>
                  <a:srgbClr val="FF0000"/>
                </a:solidFill>
              </a:rPr>
              <a:t>5 </a:t>
            </a:r>
            <a:r>
              <a:rPr lang="en-US" sz="2000" dirty="0" smtClean="0">
                <a:solidFill>
                  <a:srgbClr val="000000"/>
                </a:solidFill>
              </a:rPr>
              <a:t>So P=10-5=</a:t>
            </a:r>
            <a:r>
              <a:rPr lang="en-US" sz="2000" dirty="0" smtClean="0">
                <a:solidFill>
                  <a:srgbClr val="FF0000"/>
                </a:solidFill>
              </a:rPr>
              <a:t>$5</a:t>
            </a:r>
            <a:endParaRPr lang="en-IN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72390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Problems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3"/>
          <p:cNvSpPr txBox="1">
            <a:spLocks noChangeArrowheads="1"/>
          </p:cNvSpPr>
          <p:nvPr/>
        </p:nvSpPr>
        <p:spPr bwMode="auto">
          <a:xfrm>
            <a:off x="304800" y="762000"/>
            <a:ext cx="8229600" cy="544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rgbClr val="000000"/>
                </a:solidFill>
                <a:latin typeface="+mn-lt"/>
              </a:rPr>
              <a:t>Problem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: Consider a market whose supply and demand curves are given by P= 4Q</a:t>
            </a:r>
            <a:r>
              <a:rPr lang="en-US" sz="1800" baseline="30000" dirty="0">
                <a:solidFill>
                  <a:srgbClr val="000000"/>
                </a:solidFill>
                <a:latin typeface="+mn-lt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and P= 12 - 2Q</a:t>
            </a:r>
            <a:r>
              <a:rPr lang="en-US" sz="1800" baseline="30000" dirty="0">
                <a:solidFill>
                  <a:srgbClr val="000000"/>
                </a:solidFill>
                <a:latin typeface="+mn-lt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respectively. How will the equilibrium price and quantity in this market be affected  if a tax of 6 per unit of output is imposed on sellers? If the same is imposed on buyers?</a:t>
            </a:r>
          </a:p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rgbClr val="000000"/>
                </a:solidFill>
                <a:latin typeface="+mn-lt"/>
              </a:rPr>
              <a:t>Answer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: The original price and quantity are given by </a:t>
            </a:r>
            <a:r>
              <a:rPr lang="en-US" sz="1800" dirty="0">
                <a:solidFill>
                  <a:srgbClr val="0000FF"/>
                </a:solidFill>
                <a:latin typeface="+mn-lt"/>
              </a:rPr>
              <a:t>P*= 8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1800" dirty="0">
                <a:solidFill>
                  <a:srgbClr val="0000FF"/>
                </a:solidFill>
                <a:latin typeface="+mn-lt"/>
              </a:rPr>
              <a:t>Q* = 2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respectively. The supply curve with the tax is given by P =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4Q</a:t>
            </a:r>
            <a:r>
              <a:rPr lang="en-US" sz="1800" baseline="30000" dirty="0" smtClean="0">
                <a:solidFill>
                  <a:srgbClr val="000000"/>
                </a:solidFill>
                <a:latin typeface="+mn-lt"/>
              </a:rPr>
              <a:t>s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+6. Letting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P’ and Q’ denote the new equilibrium values of price and quantity, we now have 6 +4Q’ =12 - 2Q’ which yields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Q’=1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P’ =10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, where P’ is the price paid by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buyers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1800" b="1" dirty="0">
                <a:solidFill>
                  <a:srgbClr val="00B050"/>
                </a:solidFill>
                <a:latin typeface="+mn-lt"/>
              </a:rPr>
              <a:t>P’-6=4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is the price received by 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sellers.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Alternatively, the demand curve with a tax of 6 levied on buyers is given by P=12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2Q</a:t>
            </a:r>
            <a:r>
              <a:rPr lang="en-US" sz="1800" baseline="30000" dirty="0">
                <a:solidFill>
                  <a:srgbClr val="000000"/>
                </a:solidFill>
                <a:latin typeface="+mn-lt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-6 ,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and we have 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4Q</a:t>
            </a:r>
            <a:r>
              <a:rPr lang="en-US" sz="1800" baseline="30000" dirty="0" smtClean="0">
                <a:solidFill>
                  <a:srgbClr val="000000"/>
                </a:solidFill>
                <a:latin typeface="+mn-lt"/>
              </a:rPr>
              <a:t>’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latin typeface="+mn-lt"/>
              </a:rPr>
              <a:t>6’ – 2Q’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which yields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Q’=1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and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+mn-lt"/>
              </a:rPr>
              <a:t>P”=4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where P” is the price received by </a:t>
            </a:r>
            <a:r>
              <a:rPr lang="en-US" sz="1800" dirty="0">
                <a:solidFill>
                  <a:srgbClr val="00B050"/>
                </a:solidFill>
                <a:latin typeface="+mn-lt"/>
              </a:rPr>
              <a:t>sellers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. That is, P”+T = P” + 6 =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is the price paid by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buyers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3"/>
          <p:cNvSpPr txBox="1">
            <a:spLocks noChangeArrowheads="1"/>
          </p:cNvSpPr>
          <p:nvPr/>
        </p:nvSpPr>
        <p:spPr bwMode="auto">
          <a:xfrm>
            <a:off x="0" y="3124200"/>
            <a:ext cx="845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57200"/>
            <a:ext cx="853440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300" b="1" u="sng" dirty="0">
                <a:solidFill>
                  <a:prstClr val="black"/>
                </a:solidFill>
                <a:latin typeface="+mn-lt"/>
              </a:rPr>
              <a:t>Question</a:t>
            </a:r>
            <a:r>
              <a:rPr lang="en-US" sz="1300" dirty="0">
                <a:solidFill>
                  <a:prstClr val="black"/>
                </a:solidFill>
                <a:latin typeface="+mn-lt"/>
              </a:rPr>
              <a:t>: Suppose demand for seats at football games is P = 1900 – (1/50)Q and supply is fixed at Q =90,000 seats.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sz="1300" dirty="0">
                <a:solidFill>
                  <a:prstClr val="black"/>
                </a:solidFill>
                <a:latin typeface="+mn-lt"/>
              </a:rPr>
              <a:t>Find the equilibrium price and quantity of seats for a football game (using algebra and a graph).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sz="1300" dirty="0">
                <a:solidFill>
                  <a:prstClr val="black"/>
                </a:solidFill>
                <a:latin typeface="+mn-lt"/>
              </a:rPr>
              <a:t>Suppose the government prohibits ticket scalping (selling tickets above their face value), and the face value of tickets is $50 (this policy places a pricing ceiling at $50). How many consumers will be dissatisfied (how large is excess demand)?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sz="1300" dirty="0">
                <a:solidFill>
                  <a:prstClr val="black"/>
                </a:solidFill>
                <a:latin typeface="+mn-lt"/>
              </a:rPr>
              <a:t>Suppose the next game is a major rivalry, so demand jumps to P = 2100 – (1/50)Q. How many consumers will be dissatisfied with this game?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sz="1300" dirty="0">
                <a:solidFill>
                  <a:prstClr val="black"/>
                </a:solidFill>
                <a:latin typeface="+mn-lt"/>
              </a:rPr>
              <a:t>How do distortions of this price ceiling differ from the more typical case of upward-sloping supply?</a:t>
            </a:r>
          </a:p>
          <a:p>
            <a:pPr>
              <a:defRPr/>
            </a:pPr>
            <a:r>
              <a:rPr lang="en-US" sz="1300" b="1" u="sng" dirty="0">
                <a:solidFill>
                  <a:prstClr val="black"/>
                </a:solidFill>
                <a:latin typeface="+mn-lt"/>
              </a:rPr>
              <a:t>Answer:</a:t>
            </a:r>
          </a:p>
          <a:p>
            <a:pPr>
              <a:defRPr/>
            </a:pPr>
            <a:r>
              <a:rPr lang="en-US" sz="1300" dirty="0">
                <a:solidFill>
                  <a:prstClr val="black"/>
                </a:solidFill>
                <a:latin typeface="+mn-lt"/>
              </a:rPr>
              <a:t>a) The equilibrium quantity is Q = 90,000 seats and the equilibrium price is P = 1900 – (1/50)(90,000) = 1900 – 1800 = $100.</a:t>
            </a:r>
          </a:p>
          <a:p>
            <a:pPr>
              <a:defRPr/>
            </a:pPr>
            <a:r>
              <a:rPr lang="en-US" sz="1300" dirty="0">
                <a:solidFill>
                  <a:prstClr val="black"/>
                </a:solidFill>
                <a:latin typeface="+mn-lt"/>
              </a:rPr>
              <a:t>b) At a price ceiling of P = $50, quantity demanded is found by solving 50 = 1900 – (1/50)Q for Q = 92,500 seats. Since the stadium only holds Q = 90,000 seats, there will be 92,500 – 90,000 = 2,500 dissatisfied fans who want to buy a ticket at P = $50 but cannot find one available. </a:t>
            </a:r>
          </a:p>
          <a:p>
            <a:pPr>
              <a:defRPr/>
            </a:pPr>
            <a:r>
              <a:rPr lang="en-US" sz="1300" dirty="0">
                <a:solidFill>
                  <a:prstClr val="black"/>
                </a:solidFill>
                <a:latin typeface="+mn-lt"/>
              </a:rPr>
              <a:t>c) Quantity demanded for the higher demand is found by solving 50 = 2100 – (1/50)Q for      Q = 102,500 seats. Now there will be 102,500 – 90,000 = 12,500 dissatisfied fans who want to buy a ticket at P = $50 but cannot find one available. The excess demand is12,500 – 2,500 = 10,000 seats more than for the not so big game.</a:t>
            </a:r>
          </a:p>
          <a:p>
            <a:pPr>
              <a:defRPr/>
            </a:pPr>
            <a:r>
              <a:rPr lang="en-US" sz="1300" dirty="0">
                <a:solidFill>
                  <a:prstClr val="black"/>
                </a:solidFill>
                <a:latin typeface="+mn-lt"/>
              </a:rPr>
              <a:t>d) Normally a price ceiling both raises quantity demanded and lowers quantity supplied. Here, only the first effect is present because the stadium capacity is fixed. 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 marL="342900" indent="-342900">
              <a:defRPr/>
            </a:pPr>
            <a:endParaRPr lang="en-US" sz="1400" b="1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3" name="Straight Connector 12"/>
          <p:cNvCxnSpPr>
            <a:endCxn id="44" idx="3"/>
          </p:cNvCxnSpPr>
          <p:nvPr/>
        </p:nvCxnSpPr>
        <p:spPr>
          <a:xfrm rot="16200000" flipH="1">
            <a:off x="1625600" y="5537200"/>
            <a:ext cx="23114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819400" y="6629400"/>
            <a:ext cx="4953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819400" y="6400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19400" y="6019800"/>
            <a:ext cx="18288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3429000" y="5486400"/>
            <a:ext cx="2362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43200" y="5257800"/>
            <a:ext cx="342900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743200" y="5181600"/>
            <a:ext cx="182880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52800" y="4572000"/>
            <a:ext cx="4038600" cy="2057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486400" y="65532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819900" y="65151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2" name="TextBox 33"/>
          <p:cNvSpPr txBox="1">
            <a:spLocks noChangeArrowheads="1"/>
          </p:cNvSpPr>
          <p:nvPr/>
        </p:nvSpPr>
        <p:spPr bwMode="auto">
          <a:xfrm>
            <a:off x="4572000" y="4267200"/>
            <a:ext cx="304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Footlight MT Light" pitchFamily="18" charset="0"/>
              </a:rPr>
              <a:t>S</a:t>
            </a:r>
          </a:p>
        </p:txBody>
      </p:sp>
      <p:sp>
        <p:nvSpPr>
          <p:cNvPr id="37903" name="TextBox 34"/>
          <p:cNvSpPr txBox="1">
            <a:spLocks noChangeArrowheads="1"/>
          </p:cNvSpPr>
          <p:nvPr/>
        </p:nvSpPr>
        <p:spPr bwMode="auto">
          <a:xfrm>
            <a:off x="2286000" y="5105400"/>
            <a:ext cx="533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Footlight MT Light" pitchFamily="18" charset="0"/>
              </a:rPr>
              <a:t>$300</a:t>
            </a:r>
          </a:p>
        </p:txBody>
      </p:sp>
      <p:sp>
        <p:nvSpPr>
          <p:cNvPr id="37904" name="TextBox 35"/>
          <p:cNvSpPr txBox="1">
            <a:spLocks noChangeArrowheads="1"/>
          </p:cNvSpPr>
          <p:nvPr/>
        </p:nvSpPr>
        <p:spPr bwMode="auto">
          <a:xfrm>
            <a:off x="2286000" y="5867400"/>
            <a:ext cx="533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Footlight MT Light" pitchFamily="18" charset="0"/>
              </a:rPr>
              <a:t>$100</a:t>
            </a:r>
          </a:p>
        </p:txBody>
      </p:sp>
      <p:sp>
        <p:nvSpPr>
          <p:cNvPr id="37905" name="TextBox 36"/>
          <p:cNvSpPr txBox="1">
            <a:spLocks noChangeArrowheads="1"/>
          </p:cNvSpPr>
          <p:nvPr/>
        </p:nvSpPr>
        <p:spPr bwMode="auto">
          <a:xfrm>
            <a:off x="2362200" y="6324600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Footlight MT Light" pitchFamily="18" charset="0"/>
              </a:rPr>
              <a:t>$50</a:t>
            </a:r>
          </a:p>
        </p:txBody>
      </p:sp>
      <p:sp>
        <p:nvSpPr>
          <p:cNvPr id="37906" name="TextBox 37"/>
          <p:cNvSpPr txBox="1">
            <a:spLocks noChangeArrowheads="1"/>
          </p:cNvSpPr>
          <p:nvPr/>
        </p:nvSpPr>
        <p:spPr bwMode="auto">
          <a:xfrm>
            <a:off x="4800600" y="5105400"/>
            <a:ext cx="381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Footlight MT Light" pitchFamily="18" charset="0"/>
              </a:rPr>
              <a:t>D’</a:t>
            </a:r>
          </a:p>
        </p:txBody>
      </p:sp>
      <p:sp>
        <p:nvSpPr>
          <p:cNvPr id="37907" name="TextBox 38"/>
          <p:cNvSpPr txBox="1">
            <a:spLocks noChangeArrowheads="1"/>
          </p:cNvSpPr>
          <p:nvPr/>
        </p:nvSpPr>
        <p:spPr bwMode="auto">
          <a:xfrm>
            <a:off x="3657600" y="5410200"/>
            <a:ext cx="381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Footlight MT Light" pitchFamily="18" charset="0"/>
              </a:rPr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48200" y="6477000"/>
            <a:ext cx="381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90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7800" y="6477000"/>
            <a:ext cx="4572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prstClr val="black"/>
                </a:solidFill>
                <a:latin typeface="Footlight MT Light" pitchFamily="18" charset="0"/>
              </a:rPr>
              <a:t>92.5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00800" y="6400800"/>
            <a:ext cx="5334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prstClr val="black"/>
                </a:solidFill>
                <a:latin typeface="Footlight MT Light" pitchFamily="18" charset="0"/>
              </a:rPr>
              <a:t>102.5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39000" y="6604000"/>
            <a:ext cx="4572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prstClr val="black"/>
                </a:solidFill>
                <a:latin typeface="Footlight MT Light" pitchFamily="18" charset="0"/>
              </a:rPr>
              <a:t>105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90800" y="6604000"/>
            <a:ext cx="2286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3" grpId="0"/>
      <p:bldP spid="37904" grpId="0"/>
      <p:bldP spid="37905" grpId="0"/>
      <p:bldP spid="37906" grpId="0"/>
      <p:bldP spid="37907" grpId="0"/>
      <p:bldP spid="40" grpId="0"/>
      <p:bldP spid="41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 smtClean="0"/>
              <a:t>A senior has accumulated a number of tests during his college career. Now he wants to sell his test collection. 3 friends express interest in buying the tests. Their individual demand equations are as follows: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	P = 30.00 – 1.0 Q</a:t>
            </a:r>
            <a:r>
              <a:rPr lang="en-US" sz="2400" baseline="-25000" dirty="0" smtClean="0"/>
              <a:t>1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	P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30.00 – 1.33Q</a:t>
            </a:r>
            <a:r>
              <a:rPr lang="en-US" sz="2400" baseline="-25000" dirty="0" smtClean="0"/>
              <a:t>2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	P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30.00 – 0.8Q</a:t>
            </a:r>
            <a:r>
              <a:rPr lang="en-US" sz="2400" baseline="-25000" dirty="0" smtClean="0"/>
              <a:t>3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marL="457200" lvl="1" indent="142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What is the market demand for the tests and how many more tests can be sold for each one-dollar decrease in price? If he has a file of 60 tests, what price should he charge to sell his entire collection? </a:t>
            </a:r>
          </a:p>
          <a:p>
            <a:pPr algn="ctr">
              <a:lnSpc>
                <a:spcPct val="125000"/>
              </a:lnSpc>
              <a:buNone/>
            </a:pPr>
            <a:r>
              <a:rPr lang="en-US" sz="2400" dirty="0" err="1" smtClean="0"/>
              <a:t>Q</a:t>
            </a:r>
            <a:r>
              <a:rPr lang="en-US" sz="2400" baseline="-25000" dirty="0" err="1" smtClean="0"/>
              <a:t>m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+ Q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+ Q</a:t>
            </a:r>
            <a:r>
              <a:rPr lang="en-US" sz="2400" baseline="-25000" dirty="0" smtClean="0"/>
              <a:t>3</a:t>
            </a:r>
          </a:p>
          <a:p>
            <a:pPr algn="ctr">
              <a:lnSpc>
                <a:spcPct val="125000"/>
              </a:lnSpc>
              <a:buNone/>
            </a:pPr>
            <a:r>
              <a:rPr lang="en-US" sz="2400" dirty="0" err="1" smtClean="0"/>
              <a:t>Q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 = (30.00 - 1.00P) + (22.5 - 0.75P) + (37.50 - 1.25P)</a:t>
            </a:r>
          </a:p>
          <a:p>
            <a:pPr algn="ctr">
              <a:lnSpc>
                <a:spcPct val="125000"/>
              </a:lnSpc>
              <a:buNone/>
            </a:pPr>
            <a:r>
              <a:rPr lang="en-US" sz="2400" dirty="0" err="1" smtClean="0"/>
              <a:t>Q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 = 90.00 - 3.00P</a:t>
            </a:r>
          </a:p>
          <a:p>
            <a:pPr algn="ctr">
              <a:lnSpc>
                <a:spcPct val="125000"/>
              </a:lnSpc>
              <a:buNone/>
            </a:pPr>
            <a:r>
              <a:rPr lang="en-US" sz="2400" dirty="0" smtClean="0"/>
              <a:t>Given: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 = 60, then</a:t>
            </a:r>
          </a:p>
          <a:p>
            <a:pPr algn="ctr">
              <a:lnSpc>
                <a:spcPct val="125000"/>
              </a:lnSpc>
              <a:buNone/>
            </a:pPr>
            <a:r>
              <a:rPr lang="en-US" sz="2400" dirty="0" smtClean="0"/>
              <a:t>60 = 90.00 - 3.00P</a:t>
            </a:r>
          </a:p>
          <a:p>
            <a:pPr algn="ctr">
              <a:lnSpc>
                <a:spcPct val="125000"/>
              </a:lnSpc>
              <a:buNone/>
            </a:pPr>
            <a:r>
              <a:rPr lang="en-US" sz="2400" dirty="0" smtClean="0"/>
              <a:t>P = 10.00</a:t>
            </a:r>
          </a:p>
          <a:p>
            <a:pPr marL="457200" lvl="1" indent="14288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5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age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2286000"/>
            <a:ext cx="838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909935"/>
            <a:ext cx="8686800" cy="46166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Horizontal Summation: From Individual to Market Demand</a:t>
            </a:r>
            <a:endParaRPr lang="en-US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83058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Determinants of Market Demand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of the product</a:t>
            </a:r>
          </a:p>
          <a:p>
            <a:r>
              <a:rPr lang="en-US" dirty="0" smtClean="0"/>
              <a:t>Number of consumers</a:t>
            </a:r>
          </a:p>
          <a:p>
            <a:r>
              <a:rPr lang="en-US" dirty="0" smtClean="0"/>
              <a:t>Consumer preferences</a:t>
            </a:r>
          </a:p>
          <a:p>
            <a:r>
              <a:rPr lang="en-US" dirty="0" smtClean="0"/>
              <a:t>Income</a:t>
            </a:r>
          </a:p>
          <a:p>
            <a:r>
              <a:rPr lang="en-US" dirty="0" smtClean="0"/>
              <a:t>Prices of other related products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43000" y="609600"/>
            <a:ext cx="6934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Market Demand Function</a:t>
            </a:r>
            <a:br>
              <a:rPr lang="en-US" sz="2800" b="1">
                <a:latin typeface="Arial" charset="0"/>
              </a:rPr>
            </a:br>
            <a:r>
              <a:rPr lang="en-US" sz="2800" b="1">
                <a:latin typeface="Arial" charset="0"/>
              </a:rPr>
              <a:t>QD</a:t>
            </a:r>
            <a:r>
              <a:rPr lang="en-US" sz="2800" b="1" baseline="-25000">
                <a:latin typeface="Arial" charset="0"/>
              </a:rPr>
              <a:t>X </a:t>
            </a:r>
            <a:r>
              <a:rPr lang="en-US" sz="2800" b="1">
                <a:latin typeface="Arial" charset="0"/>
              </a:rPr>
              <a:t>= f(P</a:t>
            </a:r>
            <a:r>
              <a:rPr lang="en-US" sz="2800" b="1" baseline="-25000">
                <a:latin typeface="Arial" charset="0"/>
              </a:rPr>
              <a:t>X</a:t>
            </a:r>
            <a:r>
              <a:rPr lang="en-US" sz="2800" b="1">
                <a:latin typeface="Arial" charset="0"/>
              </a:rPr>
              <a:t>, N, I, P</a:t>
            </a:r>
            <a:r>
              <a:rPr lang="en-US" sz="2800" b="1" baseline="-25000">
                <a:latin typeface="Arial" charset="0"/>
              </a:rPr>
              <a:t>Y</a:t>
            </a:r>
            <a:r>
              <a:rPr lang="en-US" sz="2800" b="1">
                <a:latin typeface="Arial" charset="0"/>
              </a:rPr>
              <a:t>, T)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981200" y="1943100"/>
            <a:ext cx="67056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quantity demanded of commodity X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price per unit of commodity X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number of consumers on the market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consumer income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price of related (substitute or complementary) commodity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Arial" charset="0"/>
              </a:rPr>
              <a:t>consumer tastes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1943100"/>
            <a:ext cx="13716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>
                <a:latin typeface="Arial" charset="0"/>
              </a:rPr>
              <a:t>QD</a:t>
            </a:r>
            <a:r>
              <a:rPr lang="en-US" sz="2800" baseline="-25000">
                <a:latin typeface="Arial" charset="0"/>
              </a:rPr>
              <a:t>X</a:t>
            </a:r>
            <a:r>
              <a:rPr lang="en-US" sz="2800">
                <a:latin typeface="Arial" charset="0"/>
              </a:rPr>
              <a:t> =</a:t>
            </a:r>
          </a:p>
          <a:p>
            <a:pPr algn="r">
              <a:spcBef>
                <a:spcPct val="50000"/>
              </a:spcBef>
            </a:pPr>
            <a:r>
              <a:rPr lang="en-US" sz="2800">
                <a:latin typeface="Arial" charset="0"/>
              </a:rPr>
              <a:t>P</a:t>
            </a:r>
            <a:r>
              <a:rPr lang="en-US" sz="2800" baseline="-25000">
                <a:latin typeface="Arial" charset="0"/>
              </a:rPr>
              <a:t>X   </a:t>
            </a:r>
            <a:r>
              <a:rPr lang="en-US" sz="2800">
                <a:latin typeface="Arial" charset="0"/>
              </a:rPr>
              <a:t> =</a:t>
            </a:r>
          </a:p>
          <a:p>
            <a:pPr algn="r">
              <a:spcBef>
                <a:spcPct val="50000"/>
              </a:spcBef>
            </a:pPr>
            <a:r>
              <a:rPr lang="en-US" sz="2800">
                <a:latin typeface="Arial" charset="0"/>
              </a:rPr>
              <a:t>N    =</a:t>
            </a:r>
          </a:p>
          <a:p>
            <a:pPr algn="r">
              <a:spcBef>
                <a:spcPct val="50000"/>
              </a:spcBef>
            </a:pPr>
            <a:r>
              <a:rPr lang="en-US" sz="2800">
                <a:latin typeface="Arial" charset="0"/>
              </a:rPr>
              <a:t>I     =</a:t>
            </a:r>
          </a:p>
          <a:p>
            <a:pPr algn="r">
              <a:spcBef>
                <a:spcPct val="50000"/>
              </a:spcBef>
            </a:pPr>
            <a:r>
              <a:rPr lang="en-US" sz="2800">
                <a:latin typeface="Arial" charset="0"/>
              </a:rPr>
              <a:t>P</a:t>
            </a:r>
            <a:r>
              <a:rPr lang="en-US" sz="2800" baseline="-25000">
                <a:latin typeface="Arial" charset="0"/>
              </a:rPr>
              <a:t>Y   </a:t>
            </a:r>
            <a:r>
              <a:rPr lang="en-US" sz="2800">
                <a:latin typeface="Arial" charset="0"/>
              </a:rPr>
              <a:t> =</a:t>
            </a:r>
            <a:br>
              <a:rPr lang="en-US" sz="2800">
                <a:latin typeface="Arial" charset="0"/>
              </a:rPr>
            </a:br>
            <a:endParaRPr lang="en-US" sz="2800">
              <a:latin typeface="Arial" charset="0"/>
            </a:endParaRPr>
          </a:p>
          <a:p>
            <a:pPr algn="r">
              <a:spcBef>
                <a:spcPct val="50000"/>
              </a:spcBef>
            </a:pPr>
            <a:r>
              <a:rPr lang="en-US" sz="2800">
                <a:latin typeface="Arial" charset="0"/>
              </a:rPr>
              <a:t>T    =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38200" y="609600"/>
            <a:ext cx="72390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MARKET DEMAND EQUATION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88988" y="1825625"/>
            <a:ext cx="7556500" cy="41608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B + a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 + a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 + a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a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a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a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a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 a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coefficients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B + a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a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</a:t>
            </a:r>
            <a:r>
              <a:rPr kumimoji="0" lang="en-US" sz="3200" b="0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 </a:t>
            </a:r>
            <a:r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(Negative relationship)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71800" y="3581400"/>
            <a:ext cx="3124200" cy="685800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Market Equilibrium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800" dirty="0" smtClean="0"/>
              <a:t>Equilibrium occurs where the demand curve and supply curve intersect</a:t>
            </a:r>
          </a:p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2743200"/>
            <a:ext cx="7239000" cy="48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f(P) and Q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g(P)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a +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where b &lt; 0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(-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relationship)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c +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where d &gt; o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(+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relationship)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Q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+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c +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00200" y="5530850"/>
            <a:ext cx="16779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Times New Roman" pitchFamily="18" charset="0"/>
              </a:rPr>
              <a:t>P</a:t>
            </a:r>
            <a:r>
              <a:rPr lang="en-US" sz="2800" b="1" baseline="-25000" dirty="0" err="1">
                <a:latin typeface="Times New Roman" pitchFamily="18" charset="0"/>
              </a:rPr>
              <a:t>e</a:t>
            </a:r>
            <a:r>
              <a:rPr lang="en-US" sz="2800" b="1" dirty="0">
                <a:latin typeface="Times New Roman" pitchFamily="18" charset="0"/>
              </a:rPr>
              <a:t> =  </a:t>
            </a:r>
            <a:r>
              <a:rPr lang="en-US" sz="2800" b="1" u="sng" dirty="0">
                <a:latin typeface="Times New Roman" pitchFamily="18" charset="0"/>
              </a:rPr>
              <a:t>c - a</a:t>
            </a:r>
          </a:p>
          <a:p>
            <a:r>
              <a:rPr lang="en-US" sz="2800" b="1" dirty="0">
                <a:latin typeface="Times New Roman" pitchFamily="18" charset="0"/>
              </a:rPr>
              <a:t>         b - d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724400" y="5607050"/>
            <a:ext cx="27066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itchFamily="18" charset="0"/>
              </a:rPr>
              <a:t>Q</a:t>
            </a:r>
            <a:r>
              <a:rPr lang="en-US" sz="2800" b="1" baseline="-25000">
                <a:latin typeface="Times New Roman" pitchFamily="18" charset="0"/>
              </a:rPr>
              <a:t>e </a:t>
            </a:r>
            <a:r>
              <a:rPr lang="en-US" sz="2800" b="1">
                <a:latin typeface="Times New Roman" pitchFamily="18" charset="0"/>
              </a:rPr>
              <a:t>= a + b* 	</a:t>
            </a:r>
            <a:r>
              <a:rPr lang="en-US" sz="2800" b="1" u="sng">
                <a:latin typeface="Times New Roman" pitchFamily="18" charset="0"/>
              </a:rPr>
              <a:t>c - a</a:t>
            </a:r>
          </a:p>
          <a:p>
            <a:r>
              <a:rPr lang="en-US" sz="2800" b="1">
                <a:latin typeface="Times New Roman" pitchFamily="18" charset="0"/>
              </a:rPr>
              <a:t>         		b - d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00400" y="4267200"/>
            <a:ext cx="2209800" cy="533400"/>
          </a:xfrm>
          <a:prstGeom prst="rect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Market Equilibrium: Surplus and Shortage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6" name="Line 57"/>
          <p:cNvSpPr>
            <a:spLocks noChangeShapeType="1"/>
          </p:cNvSpPr>
          <p:nvPr/>
        </p:nvSpPr>
        <p:spPr bwMode="auto">
          <a:xfrm>
            <a:off x="4295775" y="3546475"/>
            <a:ext cx="0" cy="1849438"/>
          </a:xfrm>
          <a:prstGeom prst="line">
            <a:avLst/>
          </a:prstGeom>
          <a:noFill/>
          <a:ln w="38100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695575" y="1717675"/>
            <a:ext cx="4117975" cy="3684588"/>
            <a:chOff x="2064" y="1054"/>
            <a:chExt cx="2931" cy="2622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066" y="1054"/>
              <a:ext cx="2931" cy="2178"/>
              <a:chOff x="2698" y="1132"/>
              <a:chExt cx="2797" cy="2178"/>
            </a:xfrm>
          </p:grpSpPr>
          <p:sp>
            <p:nvSpPr>
              <p:cNvPr id="19" name="Line 6"/>
              <p:cNvSpPr>
                <a:spLocks noChangeShapeType="1"/>
              </p:cNvSpPr>
              <p:nvPr/>
            </p:nvSpPr>
            <p:spPr bwMode="auto">
              <a:xfrm>
                <a:off x="2708" y="1132"/>
                <a:ext cx="2787" cy="0"/>
              </a:xfrm>
              <a:prstGeom prst="line">
                <a:avLst/>
              </a:prstGeom>
              <a:noFill/>
              <a:ln w="381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>
                <a:off x="2706" y="1558"/>
                <a:ext cx="2787" cy="0"/>
              </a:xfrm>
              <a:prstGeom prst="line">
                <a:avLst/>
              </a:prstGeom>
              <a:noFill/>
              <a:ln w="381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704" y="1996"/>
                <a:ext cx="2787" cy="0"/>
              </a:xfrm>
              <a:prstGeom prst="line">
                <a:avLst/>
              </a:prstGeom>
              <a:noFill/>
              <a:ln w="381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2702" y="2434"/>
                <a:ext cx="2787" cy="0"/>
              </a:xfrm>
              <a:prstGeom prst="line">
                <a:avLst/>
              </a:prstGeom>
              <a:noFill/>
              <a:ln w="381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2700" y="2872"/>
                <a:ext cx="2787" cy="0"/>
              </a:xfrm>
              <a:prstGeom prst="line">
                <a:avLst/>
              </a:prstGeom>
              <a:noFill/>
              <a:ln w="381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2698" y="3310"/>
                <a:ext cx="2787" cy="0"/>
              </a:xfrm>
              <a:prstGeom prst="line">
                <a:avLst/>
              </a:prstGeom>
              <a:noFill/>
              <a:ln w="381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2" y="1055"/>
              <a:ext cx="2590" cy="2621"/>
              <a:chOff x="2378" y="1055"/>
              <a:chExt cx="2590" cy="2621"/>
            </a:xfrm>
          </p:grpSpPr>
          <p:sp>
            <p:nvSpPr>
              <p:cNvPr id="10" name="Line 13"/>
              <p:cNvSpPr>
                <a:spLocks noChangeShapeType="1"/>
              </p:cNvSpPr>
              <p:nvPr/>
            </p:nvSpPr>
            <p:spPr bwMode="auto">
              <a:xfrm>
                <a:off x="2378" y="1055"/>
                <a:ext cx="0" cy="2621"/>
              </a:xfrm>
              <a:prstGeom prst="line">
                <a:avLst/>
              </a:prstGeom>
              <a:noFill/>
              <a:ln w="381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2703" y="1055"/>
                <a:ext cx="0" cy="2621"/>
              </a:xfrm>
              <a:prstGeom prst="line">
                <a:avLst/>
              </a:prstGeom>
              <a:noFill/>
              <a:ln w="381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3037" y="1055"/>
                <a:ext cx="0" cy="2621"/>
              </a:xfrm>
              <a:prstGeom prst="line">
                <a:avLst/>
              </a:prstGeom>
              <a:noFill/>
              <a:ln w="381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3361" y="1055"/>
                <a:ext cx="0" cy="2621"/>
              </a:xfrm>
              <a:prstGeom prst="line">
                <a:avLst/>
              </a:prstGeom>
              <a:noFill/>
              <a:ln w="381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>
                <a:off x="3685" y="1055"/>
                <a:ext cx="0" cy="2621"/>
              </a:xfrm>
              <a:prstGeom prst="line">
                <a:avLst/>
              </a:prstGeom>
              <a:noFill/>
              <a:ln w="381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4009" y="1055"/>
                <a:ext cx="0" cy="2621"/>
              </a:xfrm>
              <a:prstGeom prst="line">
                <a:avLst/>
              </a:prstGeom>
              <a:noFill/>
              <a:ln w="381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4338" y="1055"/>
                <a:ext cx="0" cy="2621"/>
              </a:xfrm>
              <a:prstGeom prst="line">
                <a:avLst/>
              </a:prstGeom>
              <a:noFill/>
              <a:ln w="381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4968" y="1055"/>
                <a:ext cx="0" cy="2621"/>
              </a:xfrm>
              <a:prstGeom prst="line">
                <a:avLst/>
              </a:prstGeom>
              <a:noFill/>
              <a:ln w="381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4662" y="1055"/>
                <a:ext cx="0" cy="2621"/>
              </a:xfrm>
              <a:prstGeom prst="line">
                <a:avLst/>
              </a:prstGeom>
              <a:noFill/>
              <a:ln w="38100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2701925" y="1717675"/>
            <a:ext cx="4108450" cy="3709988"/>
            <a:chOff x="1962" y="864"/>
            <a:chExt cx="2924" cy="2640"/>
          </a:xfrm>
        </p:grpSpPr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968" y="864"/>
              <a:ext cx="0" cy="2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1962" y="3467"/>
              <a:ext cx="2924" cy="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Line 59"/>
          <p:cNvSpPr>
            <a:spLocks noChangeShapeType="1"/>
          </p:cNvSpPr>
          <p:nvPr/>
        </p:nvSpPr>
        <p:spPr bwMode="auto">
          <a:xfrm flipH="1" flipV="1">
            <a:off x="2771775" y="3546475"/>
            <a:ext cx="1524000" cy="0"/>
          </a:xfrm>
          <a:prstGeom prst="line">
            <a:avLst/>
          </a:prstGeom>
          <a:noFill/>
          <a:ln w="38100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38"/>
          <p:cNvSpPr>
            <a:spLocks/>
          </p:cNvSpPr>
          <p:nvPr/>
        </p:nvSpPr>
        <p:spPr bwMode="auto">
          <a:xfrm>
            <a:off x="2909888" y="2327275"/>
            <a:ext cx="2516187" cy="2444750"/>
          </a:xfrm>
          <a:custGeom>
            <a:avLst/>
            <a:gdLst>
              <a:gd name="T0" fmla="*/ 0 w 1585"/>
              <a:gd name="T1" fmla="*/ 2147483647 h 1540"/>
              <a:gd name="T2" fmla="*/ 2147483647 w 1585"/>
              <a:gd name="T3" fmla="*/ 2147483647 h 1540"/>
              <a:gd name="T4" fmla="*/ 2147483647 w 1585"/>
              <a:gd name="T5" fmla="*/ 2147483647 h 1540"/>
              <a:gd name="T6" fmla="*/ 2147483647 w 1585"/>
              <a:gd name="T7" fmla="*/ 2147483647 h 1540"/>
              <a:gd name="T8" fmla="*/ 2147483647 w 1585"/>
              <a:gd name="T9" fmla="*/ 0 h 1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5"/>
              <a:gd name="T16" fmla="*/ 0 h 1540"/>
              <a:gd name="T17" fmla="*/ 1585 w 1585"/>
              <a:gd name="T18" fmla="*/ 1540 h 1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5" h="1540">
                <a:moveTo>
                  <a:pt x="0" y="1540"/>
                </a:moveTo>
                <a:cubicBezTo>
                  <a:pt x="143" y="1416"/>
                  <a:pt x="286" y="1292"/>
                  <a:pt x="433" y="1165"/>
                </a:cubicBezTo>
                <a:cubicBezTo>
                  <a:pt x="580" y="1038"/>
                  <a:pt x="737" y="908"/>
                  <a:pt x="880" y="776"/>
                </a:cubicBezTo>
                <a:cubicBezTo>
                  <a:pt x="1023" y="644"/>
                  <a:pt x="1177" y="504"/>
                  <a:pt x="1294" y="375"/>
                </a:cubicBezTo>
                <a:cubicBezTo>
                  <a:pt x="1411" y="246"/>
                  <a:pt x="1498" y="123"/>
                  <a:pt x="1585" y="0"/>
                </a:cubicBezTo>
              </a:path>
            </a:pathLst>
          </a:custGeom>
          <a:noFill/>
          <a:ln w="57150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39"/>
          <p:cNvSpPr>
            <a:spLocks/>
          </p:cNvSpPr>
          <p:nvPr/>
        </p:nvSpPr>
        <p:spPr bwMode="auto">
          <a:xfrm>
            <a:off x="3154363" y="2363788"/>
            <a:ext cx="3175000" cy="2455862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2238375" y="1504950"/>
            <a:ext cx="395288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sz="1500" b="1"/>
              <a:t>  6</a:t>
            </a:r>
          </a:p>
          <a:p>
            <a:pPr>
              <a:lnSpc>
                <a:spcPct val="135000"/>
              </a:lnSpc>
            </a:pPr>
            <a:endParaRPr lang="en-US" sz="1500" b="1"/>
          </a:p>
          <a:p>
            <a:pPr>
              <a:lnSpc>
                <a:spcPct val="135000"/>
              </a:lnSpc>
            </a:pPr>
            <a:r>
              <a:rPr lang="en-US" sz="1500" b="1"/>
              <a:t>  5</a:t>
            </a:r>
          </a:p>
          <a:p>
            <a:pPr>
              <a:lnSpc>
                <a:spcPct val="135000"/>
              </a:lnSpc>
            </a:pPr>
            <a:endParaRPr lang="en-US" sz="1500" b="1"/>
          </a:p>
          <a:p>
            <a:pPr>
              <a:lnSpc>
                <a:spcPct val="135000"/>
              </a:lnSpc>
            </a:pPr>
            <a:r>
              <a:rPr lang="en-US" sz="1500" b="1"/>
              <a:t>  4</a:t>
            </a:r>
          </a:p>
          <a:p>
            <a:pPr>
              <a:lnSpc>
                <a:spcPct val="135000"/>
              </a:lnSpc>
            </a:pPr>
            <a:endParaRPr lang="en-US" sz="1500" b="1"/>
          </a:p>
          <a:p>
            <a:pPr>
              <a:lnSpc>
                <a:spcPct val="135000"/>
              </a:lnSpc>
            </a:pPr>
            <a:r>
              <a:rPr lang="en-US" sz="1500" b="1"/>
              <a:t>  3</a:t>
            </a:r>
          </a:p>
          <a:p>
            <a:pPr>
              <a:lnSpc>
                <a:spcPct val="135000"/>
              </a:lnSpc>
            </a:pPr>
            <a:endParaRPr lang="en-US" sz="1500" b="1"/>
          </a:p>
          <a:p>
            <a:pPr>
              <a:lnSpc>
                <a:spcPct val="135000"/>
              </a:lnSpc>
            </a:pPr>
            <a:r>
              <a:rPr lang="en-US" sz="1500" b="1"/>
              <a:t>  2</a:t>
            </a:r>
          </a:p>
          <a:p>
            <a:pPr>
              <a:lnSpc>
                <a:spcPct val="135000"/>
              </a:lnSpc>
            </a:pPr>
            <a:endParaRPr lang="en-US" sz="1500" b="1"/>
          </a:p>
          <a:p>
            <a:pPr>
              <a:lnSpc>
                <a:spcPct val="135000"/>
              </a:lnSpc>
            </a:pPr>
            <a:r>
              <a:rPr lang="en-US" sz="1500" b="1"/>
              <a:t>  1</a:t>
            </a:r>
          </a:p>
          <a:p>
            <a:pPr>
              <a:lnSpc>
                <a:spcPct val="135000"/>
              </a:lnSpc>
            </a:pPr>
            <a:endParaRPr lang="en-US" sz="1500" b="1"/>
          </a:p>
          <a:p>
            <a:pPr>
              <a:lnSpc>
                <a:spcPct val="135000"/>
              </a:lnSpc>
            </a:pPr>
            <a:r>
              <a:rPr lang="en-US" sz="1500" b="1"/>
              <a:t>  0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3036888" y="5368925"/>
            <a:ext cx="39258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/>
              <a:t>2       4       6       8     10    12     14    16    18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2997200" y="5602288"/>
            <a:ext cx="3898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Bushels of Corn (thousands per week)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 rot="16200000">
            <a:off x="999331" y="3266282"/>
            <a:ext cx="1900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Price (per bushel)</a:t>
            </a: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3076575" y="2297113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17" charset="-128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3533775" y="290830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17" charset="-128"/>
            </a:endParaRPr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4248150" y="3540125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pitchFamily="17" charset="-128"/>
            </a:endParaRPr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5118100" y="412750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17" charset="-128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6276975" y="4767263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17" charset="-128"/>
            </a:endParaRPr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4905375" y="2871788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17" charset="-128"/>
            </a:endParaRPr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5362575" y="2271713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17" charset="-128"/>
            </a:endParaRPr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2847975" y="4738688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17" charset="-128"/>
            </a:endParaRPr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3533775" y="4122738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17" charset="-128"/>
            </a:endParaRPr>
          </a:p>
        </p:txBody>
      </p:sp>
      <p:grpSp>
        <p:nvGrpSpPr>
          <p:cNvPr id="44" name="Group 42"/>
          <p:cNvGrpSpPr>
            <a:grpSpLocks/>
          </p:cNvGrpSpPr>
          <p:nvPr/>
        </p:nvGrpSpPr>
        <p:grpSpPr bwMode="auto">
          <a:xfrm>
            <a:off x="304800" y="2403475"/>
            <a:ext cx="1006475" cy="2732088"/>
            <a:chOff x="1126" y="1165"/>
            <a:chExt cx="634" cy="1948"/>
          </a:xfrm>
        </p:grpSpPr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126" y="1379"/>
              <a:ext cx="6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1443" y="1165"/>
              <a:ext cx="0" cy="19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381000" y="2363788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P</a:t>
            </a:r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889000" y="2363788"/>
            <a:ext cx="48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Q</a:t>
            </a:r>
            <a:r>
              <a:rPr lang="en-US" sz="2000" b="1" baseline="-25000"/>
              <a:t>d</a:t>
            </a: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304800" y="2708275"/>
            <a:ext cx="4095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70000"/>
              </a:lnSpc>
            </a:pPr>
            <a:r>
              <a:rPr lang="en-US" sz="1600" b="1"/>
              <a:t>$5</a:t>
            </a:r>
          </a:p>
          <a:p>
            <a:pPr algn="r">
              <a:lnSpc>
                <a:spcPct val="170000"/>
              </a:lnSpc>
            </a:pPr>
            <a:r>
              <a:rPr lang="en-US" sz="1600" b="1"/>
              <a:t>4</a:t>
            </a:r>
          </a:p>
          <a:p>
            <a:pPr algn="r">
              <a:lnSpc>
                <a:spcPct val="170000"/>
              </a:lnSpc>
            </a:pPr>
            <a:r>
              <a:rPr lang="en-US" sz="1600" b="1"/>
              <a:t>3</a:t>
            </a:r>
          </a:p>
          <a:p>
            <a:pPr algn="r">
              <a:lnSpc>
                <a:spcPct val="170000"/>
              </a:lnSpc>
            </a:pPr>
            <a:r>
              <a:rPr lang="en-US" sz="1600" b="1"/>
              <a:t>2</a:t>
            </a:r>
          </a:p>
          <a:p>
            <a:pPr algn="r">
              <a:lnSpc>
                <a:spcPct val="170000"/>
              </a:lnSpc>
            </a:pPr>
            <a:r>
              <a:rPr lang="en-US" sz="1600" b="1"/>
              <a:t>1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144463" y="2708275"/>
            <a:ext cx="1455737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70000"/>
              </a:lnSpc>
            </a:pPr>
            <a:r>
              <a:rPr lang="en-US" sz="1600" b="1" dirty="0"/>
              <a:t>2,000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4,000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7,000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  11,000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16,000</a:t>
            </a: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995363" y="1484312"/>
            <a:ext cx="14049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noFill/>
                <a:latin typeface="Arial" pitchFamily="23" charset="0"/>
              </a:rPr>
              <a:t>Market</a:t>
            </a:r>
          </a:p>
          <a:p>
            <a:pPr algn="ctr">
              <a:defRPr/>
            </a:pPr>
            <a:r>
              <a:rPr lang="en-US" b="1" dirty="0">
                <a:noFill/>
                <a:latin typeface="Arial" pitchFamily="23" charset="0"/>
              </a:rPr>
              <a:t>Demand</a:t>
            </a:r>
          </a:p>
          <a:p>
            <a:pPr algn="ctr">
              <a:defRPr/>
            </a:pPr>
            <a:r>
              <a:rPr lang="en-US" b="1" dirty="0">
                <a:noFill/>
                <a:latin typeface="Arial" pitchFamily="23" charset="0"/>
              </a:rPr>
              <a:t>200 Buyers</a:t>
            </a:r>
          </a:p>
        </p:txBody>
      </p:sp>
      <p:grpSp>
        <p:nvGrpSpPr>
          <p:cNvPr id="52" name="Group 48"/>
          <p:cNvGrpSpPr>
            <a:grpSpLocks/>
          </p:cNvGrpSpPr>
          <p:nvPr/>
        </p:nvGrpSpPr>
        <p:grpSpPr bwMode="auto">
          <a:xfrm>
            <a:off x="7343775" y="2462213"/>
            <a:ext cx="1006475" cy="2732087"/>
            <a:chOff x="1126" y="1165"/>
            <a:chExt cx="634" cy="1948"/>
          </a:xfrm>
        </p:grpSpPr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1126" y="1379"/>
              <a:ext cx="6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1443" y="1165"/>
              <a:ext cx="0" cy="19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7426325" y="23749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P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7912100" y="2374900"/>
            <a:ext cx="47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Q</a:t>
            </a:r>
            <a:r>
              <a:rPr lang="en-US" sz="2000" b="1" baseline="-25000"/>
              <a:t>s</a:t>
            </a: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7353300" y="2757488"/>
            <a:ext cx="4095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70000"/>
              </a:lnSpc>
            </a:pPr>
            <a:r>
              <a:rPr lang="en-US" sz="1600" b="1"/>
              <a:t>$5</a:t>
            </a:r>
          </a:p>
          <a:p>
            <a:pPr algn="r">
              <a:lnSpc>
                <a:spcPct val="170000"/>
              </a:lnSpc>
            </a:pPr>
            <a:r>
              <a:rPr lang="en-US" sz="1600" b="1"/>
              <a:t>4</a:t>
            </a:r>
          </a:p>
          <a:p>
            <a:pPr algn="r">
              <a:lnSpc>
                <a:spcPct val="170000"/>
              </a:lnSpc>
            </a:pPr>
            <a:r>
              <a:rPr lang="en-US" sz="1600" b="1"/>
              <a:t>3</a:t>
            </a:r>
          </a:p>
          <a:p>
            <a:pPr algn="r">
              <a:lnSpc>
                <a:spcPct val="170000"/>
              </a:lnSpc>
            </a:pPr>
            <a:r>
              <a:rPr lang="en-US" sz="1600" b="1"/>
              <a:t>2</a:t>
            </a:r>
          </a:p>
          <a:p>
            <a:pPr algn="r">
              <a:lnSpc>
                <a:spcPct val="170000"/>
              </a:lnSpc>
            </a:pPr>
            <a:r>
              <a:rPr lang="en-US" sz="1600" b="1"/>
              <a:t>1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7804150" y="2757488"/>
            <a:ext cx="8064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70000"/>
              </a:lnSpc>
            </a:pPr>
            <a:r>
              <a:rPr lang="en-US" sz="1600" b="1"/>
              <a:t>12,000</a:t>
            </a:r>
          </a:p>
          <a:p>
            <a:pPr algn="r">
              <a:lnSpc>
                <a:spcPct val="170000"/>
              </a:lnSpc>
            </a:pPr>
            <a:r>
              <a:rPr lang="en-US" sz="1600" b="1"/>
              <a:t>10,000</a:t>
            </a:r>
          </a:p>
          <a:p>
            <a:pPr algn="r">
              <a:lnSpc>
                <a:spcPct val="170000"/>
              </a:lnSpc>
            </a:pPr>
            <a:r>
              <a:rPr lang="en-US" sz="1600" b="1"/>
              <a:t>7,000</a:t>
            </a:r>
          </a:p>
          <a:p>
            <a:pPr algn="r">
              <a:lnSpc>
                <a:spcPct val="170000"/>
              </a:lnSpc>
            </a:pPr>
            <a:r>
              <a:rPr lang="en-US" sz="1600" b="1"/>
              <a:t>4,000</a:t>
            </a:r>
          </a:p>
          <a:p>
            <a:pPr algn="r">
              <a:lnSpc>
                <a:spcPct val="170000"/>
              </a:lnSpc>
            </a:pPr>
            <a:r>
              <a:rPr lang="en-US" sz="1600" b="1"/>
              <a:t>1,000</a:t>
            </a:r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7427913" y="1419225"/>
            <a:ext cx="13795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noFill/>
                <a:latin typeface="Arial" pitchFamily="23" charset="0"/>
              </a:rPr>
              <a:t>Market</a:t>
            </a:r>
          </a:p>
          <a:p>
            <a:pPr algn="ctr">
              <a:defRPr/>
            </a:pPr>
            <a:r>
              <a:rPr lang="en-US" b="1" dirty="0">
                <a:noFill/>
                <a:latin typeface="Arial" pitchFamily="23" charset="0"/>
              </a:rPr>
              <a:t>Supply</a:t>
            </a:r>
          </a:p>
          <a:p>
            <a:pPr algn="ctr">
              <a:defRPr/>
            </a:pPr>
            <a:r>
              <a:rPr lang="en-US" b="1" dirty="0">
                <a:noFill/>
                <a:latin typeface="Arial" pitchFamily="23" charset="0"/>
              </a:rPr>
              <a:t>200 Sellers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4143375" y="5375275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990033"/>
                </a:solidFill>
              </a:rPr>
              <a:t>7</a:t>
            </a: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2362200" y="3413125"/>
            <a:ext cx="2905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>
                <a:solidFill>
                  <a:srgbClr val="990033"/>
                </a:solidFill>
              </a:rPr>
              <a:t>3</a:t>
            </a: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6505575" y="47117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D</a:t>
            </a: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5602288" y="19700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S</a:t>
            </a:r>
          </a:p>
        </p:txBody>
      </p:sp>
      <p:sp>
        <p:nvSpPr>
          <p:cNvPr id="65" name="AutoShape 64"/>
          <p:cNvSpPr>
            <a:spLocks/>
          </p:cNvSpPr>
          <p:nvPr/>
        </p:nvSpPr>
        <p:spPr bwMode="auto">
          <a:xfrm rot="16200000">
            <a:off x="4164013" y="1995487"/>
            <a:ext cx="266700" cy="1374775"/>
          </a:xfrm>
          <a:prstGeom prst="rightBrace">
            <a:avLst>
              <a:gd name="adj1" fmla="val 4295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3533775" y="1927225"/>
            <a:ext cx="158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i="1">
                <a:solidFill>
                  <a:srgbClr val="990033"/>
                </a:solidFill>
              </a:rPr>
              <a:t>6,000 Bushel</a:t>
            </a:r>
          </a:p>
          <a:p>
            <a:pPr algn="ctr"/>
            <a:r>
              <a:rPr lang="en-US" b="1" i="1">
                <a:solidFill>
                  <a:srgbClr val="990033"/>
                </a:solidFill>
              </a:rPr>
              <a:t>Surplus</a:t>
            </a:r>
          </a:p>
        </p:txBody>
      </p:sp>
      <p:sp>
        <p:nvSpPr>
          <p:cNvPr id="67" name="AutoShape 69"/>
          <p:cNvSpPr>
            <a:spLocks/>
          </p:cNvSpPr>
          <p:nvPr/>
        </p:nvSpPr>
        <p:spPr bwMode="auto">
          <a:xfrm rot="5400000" flipV="1">
            <a:off x="4195763" y="3497262"/>
            <a:ext cx="266700" cy="1590675"/>
          </a:xfrm>
          <a:prstGeom prst="rightBrace">
            <a:avLst>
              <a:gd name="adj1" fmla="val 4970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8" name="Text Box 70"/>
          <p:cNvSpPr txBox="1">
            <a:spLocks noChangeArrowheads="1"/>
          </p:cNvSpPr>
          <p:nvPr/>
        </p:nvSpPr>
        <p:spPr bwMode="auto">
          <a:xfrm>
            <a:off x="3524250" y="4495800"/>
            <a:ext cx="158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i="1">
                <a:solidFill>
                  <a:srgbClr val="669900"/>
                </a:solidFill>
              </a:rPr>
              <a:t>7,000 Bushel</a:t>
            </a:r>
          </a:p>
          <a:p>
            <a:pPr algn="ctr"/>
            <a:r>
              <a:rPr lang="en-US" b="1" i="1">
                <a:solidFill>
                  <a:srgbClr val="669900"/>
                </a:solidFill>
              </a:rPr>
              <a:t>Shortage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000"/>
                            </p:stCondLst>
                            <p:childTnLst>
                              <p:par>
                                <p:cTn id="1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000"/>
                            </p:stCondLst>
                            <p:childTnLst>
                              <p:par>
                                <p:cTn id="1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7" grpId="1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7" grpId="0"/>
      <p:bldP spid="48" grpId="0"/>
      <p:bldP spid="49" grpId="0"/>
      <p:bldP spid="50" grpId="0"/>
      <p:bldP spid="55" grpId="0"/>
      <p:bldP spid="56" grpId="0"/>
      <p:bldP spid="57" grpId="0"/>
      <p:bldP spid="58" grpId="0"/>
      <p:bldP spid="61" grpId="0"/>
      <p:bldP spid="62" grpId="0"/>
      <p:bldP spid="63" grpId="0"/>
      <p:bldP spid="64" grpId="0"/>
      <p:bldP spid="65" grpId="0" animBg="1"/>
      <p:bldP spid="66" grpId="0"/>
      <p:bldP spid="67" grpId="0" animBg="1"/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Words>1348</Words>
  <Application>Microsoft PowerPoint</Application>
  <PresentationFormat>On-screen Show (4:3)</PresentationFormat>
  <Paragraphs>264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Market Demand and  Market Equilibrium </vt:lpstr>
      <vt:lpstr>Slide 2</vt:lpstr>
      <vt:lpstr>Slide 3</vt:lpstr>
      <vt:lpstr>Slide 4</vt:lpstr>
      <vt:lpstr>Determinants of Market Demand </vt:lpstr>
      <vt:lpstr>Slide 6</vt:lpstr>
      <vt:lpstr>Slide 7</vt:lpstr>
      <vt:lpstr>Market Equilibrium</vt:lpstr>
      <vt:lpstr>Market Equilibrium: Surplus and Shortage </vt:lpstr>
      <vt:lpstr>Changes in Demand and Equilibrium </vt:lpstr>
      <vt:lpstr>Changes in Supply and Equilibrium </vt:lpstr>
      <vt:lpstr>Government-Set Prices</vt:lpstr>
      <vt:lpstr>Government-Set Prices</vt:lpstr>
      <vt:lpstr>Government-Set Prices</vt:lpstr>
      <vt:lpstr>Government-Set Prices</vt:lpstr>
      <vt:lpstr>A Tax of T=10 Levied on the Seller Shifts the Supply Schedule Upward by T  Units</vt:lpstr>
      <vt:lpstr>Equilibrium Prices and Quantities When a Tax of T = 10 is Levied on the Seller </vt:lpstr>
      <vt:lpstr>The Effect of a Tax of T = 10 Levied on the Buyer </vt:lpstr>
      <vt:lpstr>Equilibrium Prices and Quantities after Imposition of a Tax of T = 10 Paid by the Buyer </vt:lpstr>
      <vt:lpstr>A Tax on the Buyer Leads to the Same Outcome as a Tax on the Seller </vt:lpstr>
      <vt:lpstr>Problems</vt:lpstr>
      <vt:lpstr>Slide 22</vt:lpstr>
      <vt:lpstr>Slide 23</vt:lpstr>
      <vt:lpstr>Slide 24</vt:lpstr>
    </vt:vector>
  </TitlesOfParts>
  <Company>jiit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Monica Chaudhary</dc:creator>
  <cp:lastModifiedBy>mukta.mani</cp:lastModifiedBy>
  <cp:revision>123</cp:revision>
  <dcterms:created xsi:type="dcterms:W3CDTF">2002-07-01T04:10:53Z</dcterms:created>
  <dcterms:modified xsi:type="dcterms:W3CDTF">2017-01-19T05:32:35Z</dcterms:modified>
</cp:coreProperties>
</file>