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74" r:id="rId1"/>
  </p:sldMasterIdLst>
  <p:notesMasterIdLst>
    <p:notesMasterId r:id="rId26"/>
  </p:notesMasterIdLst>
  <p:handoutMasterIdLst>
    <p:handoutMasterId r:id="rId27"/>
  </p:handoutMasterIdLst>
  <p:sldIdLst>
    <p:sldId id="256" r:id="rId2"/>
    <p:sldId id="482" r:id="rId3"/>
    <p:sldId id="483" r:id="rId4"/>
    <p:sldId id="484" r:id="rId5"/>
    <p:sldId id="485" r:id="rId6"/>
    <p:sldId id="486" r:id="rId7"/>
    <p:sldId id="487" r:id="rId8"/>
    <p:sldId id="488" r:id="rId9"/>
    <p:sldId id="489" r:id="rId10"/>
    <p:sldId id="490" r:id="rId11"/>
    <p:sldId id="491" r:id="rId12"/>
    <p:sldId id="492" r:id="rId13"/>
    <p:sldId id="493" r:id="rId14"/>
    <p:sldId id="494" r:id="rId15"/>
    <p:sldId id="495" r:id="rId16"/>
    <p:sldId id="496" r:id="rId17"/>
    <p:sldId id="497" r:id="rId18"/>
    <p:sldId id="498" r:id="rId19"/>
    <p:sldId id="499" r:id="rId20"/>
    <p:sldId id="500" r:id="rId21"/>
    <p:sldId id="501" r:id="rId22"/>
    <p:sldId id="502" r:id="rId23"/>
    <p:sldId id="503" r:id="rId24"/>
    <p:sldId id="504" r:id="rId2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66"/>
    <a:srgbClr val="660033"/>
    <a:srgbClr val="660066"/>
    <a:srgbClr val="FFFFFF"/>
    <a:srgbClr val="000099"/>
    <a:srgbClr val="0033CC"/>
    <a:srgbClr val="CCECFF"/>
    <a:srgbClr val="CC0000"/>
  </p:clrMru>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69" d="100"/>
          <a:sy n="69" d="100"/>
        </p:scale>
        <p:origin x="-1320"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646"/>
    </p:cViewPr>
  </p:sorterViewPr>
  <p:notesViewPr>
    <p:cSldViewPr>
      <p:cViewPr varScale="1">
        <p:scale>
          <a:sx n="55" d="100"/>
          <a:sy n="55" d="100"/>
        </p:scale>
        <p:origin x="-1854"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6FB18E1-9850-490F-8D6B-6B7D2A83D93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9837136-BA9D-49B8-B5CA-A75799EF36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8C0D6619-2255-4B26-A568-24278EC00829}"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BC54F037-C767-45EB-9374-D4E3DC93EA49}" type="slidenum">
              <a:rPr lang="en-US" smtClean="0"/>
              <a:pPr>
                <a:defRPr/>
              </a:pPr>
              <a:t>3</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DC9A6454-B69A-4143-A567-E322AF2CA7ED}" type="slidenum">
              <a:rPr lang="en-US" smtClean="0"/>
              <a:pPr>
                <a:defRPr/>
              </a:pPr>
              <a:t>11</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5038" y="4416425"/>
            <a:ext cx="5140325" cy="4183063"/>
          </a:xfrm>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ADE12C2-915F-4B6A-BA5D-E096BC3B5223}"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8"/>
          <p:cNvSpPr txBox="1">
            <a:spLocks/>
          </p:cNvSpPr>
          <p:nvPr userDrawn="1"/>
        </p:nvSpPr>
        <p:spPr>
          <a:xfrm>
            <a:off x="44450" y="0"/>
            <a:ext cx="2927350" cy="304800"/>
          </a:xfrm>
          <a:prstGeom prst="rect">
            <a:avLst/>
          </a:prstGeom>
        </p:spPr>
        <p:txBody>
          <a:bodyPr tIns="0" bIns="0" anchor="b"/>
          <a:lstStyle/>
          <a:p>
            <a:pPr>
              <a:defRPr/>
            </a:pPr>
            <a:endParaRPr lang="en-US" sz="1400" b="1" dirty="0">
              <a:solidFill>
                <a:schemeClr val="tx1"/>
              </a:solidFill>
            </a:endParaRPr>
          </a:p>
        </p:txBody>
      </p:sp>
      <p:pic>
        <p:nvPicPr>
          <p:cNvPr id="8"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F96E233F-652B-4CF4-A08D-F1EAEF16AC0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66"/>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glxasset[1]"/>
          <p:cNvPicPr>
            <a:picLocks noChangeAspect="1" noChangeArrowheads="1"/>
          </p:cNvPicPr>
          <p:nvPr/>
        </p:nvPicPr>
        <p:blipFill>
          <a:blip r:embed="rId14"/>
          <a:srcRect/>
          <a:stretch>
            <a:fillRect/>
          </a:stretch>
        </p:blipFill>
        <p:spPr bwMode="auto">
          <a:xfrm>
            <a:off x="8227647" y="0"/>
            <a:ext cx="916353" cy="765175"/>
          </a:xfrm>
          <a:prstGeom prst="rect">
            <a:avLst/>
          </a:prstGeom>
          <a:noFill/>
          <a:ln w="9525">
            <a:noFill/>
            <a:miter lim="800000"/>
            <a:headEnd/>
            <a:tailEnd/>
          </a:ln>
        </p:spPr>
      </p:pic>
      <p:sp>
        <p:nvSpPr>
          <p:cNvPr id="8" name="Footer Placeholder 8"/>
          <p:cNvSpPr txBox="1">
            <a:spLocks/>
          </p:cNvSpPr>
          <p:nvPr/>
        </p:nvSpPr>
        <p:spPr>
          <a:xfrm>
            <a:off x="44450" y="0"/>
            <a:ext cx="2927350" cy="304800"/>
          </a:xfrm>
          <a:prstGeom prst="rect">
            <a:avLst/>
          </a:prstGeom>
        </p:spPr>
        <p:txBody>
          <a:bodyPr tIns="0" bIns="0" anchor="b"/>
          <a:lstStyle/>
          <a:p>
            <a:pPr>
              <a:defRPr/>
            </a:pPr>
            <a:r>
              <a:rPr lang="en-US" sz="1400" b="1" dirty="0" smtClean="0">
                <a:solidFill>
                  <a:schemeClr val="tx1"/>
                </a:solidFill>
              </a:rPr>
              <a:t>15B11HS211            </a:t>
            </a:r>
            <a:r>
              <a:rPr lang="en-US" sz="1400" b="1" dirty="0">
                <a:solidFill>
                  <a:schemeClr val="tx1"/>
                </a:solidFill>
              </a:rPr>
              <a:t>Economics</a:t>
            </a:r>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8"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228600" y="1219200"/>
            <a:ext cx="8610600" cy="1828800"/>
          </a:xfrm>
        </p:spPr>
        <p:txBody>
          <a:bodyPr>
            <a:normAutofit/>
          </a:bodyPr>
          <a:lstStyle/>
          <a:p>
            <a:r>
              <a:rPr lang="en-US" sz="6600" b="1" dirty="0" smtClean="0"/>
              <a:t>Cost</a:t>
            </a:r>
            <a:endParaRPr lang="en-US" sz="6600" b="1" dirty="0"/>
          </a:p>
        </p:txBody>
      </p:sp>
      <p:pic>
        <p:nvPicPr>
          <p:cNvPr id="27652" name="Picture 6" descr="dglxasset[1]"/>
          <p:cNvPicPr>
            <a:picLocks noChangeAspect="1" noChangeArrowheads="1"/>
          </p:cNvPicPr>
          <p:nvPr/>
        </p:nvPicPr>
        <p:blipFill>
          <a:blip r:embed="rId3"/>
          <a:srcRect/>
          <a:stretch>
            <a:fillRect/>
          </a:stretch>
        </p:blipFill>
        <p:spPr bwMode="auto">
          <a:xfrm>
            <a:off x="6553200" y="4267200"/>
            <a:ext cx="2193925" cy="183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609600"/>
            <a:ext cx="7772400" cy="914400"/>
          </a:xfrm>
        </p:spPr>
        <p:txBody>
          <a:bodyPr/>
          <a:lstStyle/>
          <a:p>
            <a:pPr eaLnBrk="1" fontAlgn="auto" hangingPunct="1">
              <a:spcAft>
                <a:spcPts val="0"/>
              </a:spcAft>
              <a:defRPr/>
            </a:pPr>
            <a:r>
              <a:rPr lang="en-US" smtClean="0"/>
              <a:t>Short-Run Cost Functions</a:t>
            </a:r>
          </a:p>
        </p:txBody>
      </p:sp>
      <p:sp>
        <p:nvSpPr>
          <p:cNvPr id="22531" name="Rectangle 4"/>
          <p:cNvSpPr>
            <a:spLocks noChangeArrowheads="1"/>
          </p:cNvSpPr>
          <p:nvPr/>
        </p:nvSpPr>
        <p:spPr bwMode="auto">
          <a:xfrm>
            <a:off x="1063625" y="1946275"/>
            <a:ext cx="177800" cy="276225"/>
          </a:xfrm>
          <a:prstGeom prst="rect">
            <a:avLst/>
          </a:prstGeom>
          <a:noFill/>
          <a:ln w="9525">
            <a:noFill/>
            <a:miter lim="800000"/>
            <a:headEnd/>
            <a:tailEnd/>
          </a:ln>
        </p:spPr>
        <p:txBody>
          <a:bodyPr wrap="none" lIns="0" tIns="0" rIns="0" bIns="0">
            <a:spAutoFit/>
          </a:bodyPr>
          <a:lstStyle/>
          <a:p>
            <a:pPr eaLnBrk="0" hangingPunct="0"/>
            <a:r>
              <a:rPr lang="en-US" b="1" dirty="0">
                <a:solidFill>
                  <a:srgbClr val="000000"/>
                </a:solidFill>
              </a:rPr>
              <a:t>Q</a:t>
            </a:r>
            <a:endParaRPr lang="en-US" b="1" dirty="0"/>
          </a:p>
        </p:txBody>
      </p:sp>
      <p:sp>
        <p:nvSpPr>
          <p:cNvPr id="22532" name="Rectangle 5"/>
          <p:cNvSpPr>
            <a:spLocks noChangeArrowheads="1"/>
          </p:cNvSpPr>
          <p:nvPr/>
        </p:nvSpPr>
        <p:spPr bwMode="auto">
          <a:xfrm>
            <a:off x="1816100" y="1946275"/>
            <a:ext cx="444500" cy="276225"/>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TFC</a:t>
            </a:r>
            <a:endParaRPr lang="en-US" b="1"/>
          </a:p>
        </p:txBody>
      </p:sp>
      <p:sp>
        <p:nvSpPr>
          <p:cNvPr id="22533" name="Rectangle 6"/>
          <p:cNvSpPr>
            <a:spLocks noChangeArrowheads="1"/>
          </p:cNvSpPr>
          <p:nvPr/>
        </p:nvSpPr>
        <p:spPr bwMode="auto">
          <a:xfrm>
            <a:off x="2703513" y="1946275"/>
            <a:ext cx="457200" cy="276225"/>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TVC</a:t>
            </a:r>
            <a:endParaRPr lang="en-US" b="1"/>
          </a:p>
        </p:txBody>
      </p:sp>
      <p:sp>
        <p:nvSpPr>
          <p:cNvPr id="22534" name="Rectangle 7"/>
          <p:cNvSpPr>
            <a:spLocks noChangeArrowheads="1"/>
          </p:cNvSpPr>
          <p:nvPr/>
        </p:nvSpPr>
        <p:spPr bwMode="auto">
          <a:xfrm>
            <a:off x="3671888" y="1946275"/>
            <a:ext cx="304800" cy="276225"/>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TC</a:t>
            </a:r>
            <a:endParaRPr lang="en-US" b="1"/>
          </a:p>
        </p:txBody>
      </p:sp>
      <p:sp>
        <p:nvSpPr>
          <p:cNvPr id="22535" name="Rectangle 8"/>
          <p:cNvSpPr>
            <a:spLocks noChangeArrowheads="1"/>
          </p:cNvSpPr>
          <p:nvPr/>
        </p:nvSpPr>
        <p:spPr bwMode="auto">
          <a:xfrm>
            <a:off x="4487863" y="1946275"/>
            <a:ext cx="469900" cy="274638"/>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AFC</a:t>
            </a:r>
            <a:endParaRPr lang="en-US" b="1"/>
          </a:p>
        </p:txBody>
      </p:sp>
      <p:sp>
        <p:nvSpPr>
          <p:cNvPr id="22536" name="Rectangle 9"/>
          <p:cNvSpPr>
            <a:spLocks noChangeArrowheads="1"/>
          </p:cNvSpPr>
          <p:nvPr/>
        </p:nvSpPr>
        <p:spPr bwMode="auto">
          <a:xfrm>
            <a:off x="5375275" y="1946275"/>
            <a:ext cx="482600" cy="274638"/>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AVC</a:t>
            </a:r>
            <a:endParaRPr lang="en-US" b="1"/>
          </a:p>
        </p:txBody>
      </p:sp>
      <p:sp>
        <p:nvSpPr>
          <p:cNvPr id="22537" name="Rectangle 10"/>
          <p:cNvSpPr>
            <a:spLocks noChangeArrowheads="1"/>
          </p:cNvSpPr>
          <p:nvPr/>
        </p:nvSpPr>
        <p:spPr bwMode="auto">
          <a:xfrm>
            <a:off x="6272213" y="1946275"/>
            <a:ext cx="469900" cy="274638"/>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ATC</a:t>
            </a:r>
            <a:endParaRPr lang="en-US" b="1"/>
          </a:p>
        </p:txBody>
      </p:sp>
      <p:sp>
        <p:nvSpPr>
          <p:cNvPr id="22538" name="Rectangle 11"/>
          <p:cNvSpPr>
            <a:spLocks noChangeArrowheads="1"/>
          </p:cNvSpPr>
          <p:nvPr/>
        </p:nvSpPr>
        <p:spPr bwMode="auto">
          <a:xfrm>
            <a:off x="7219950" y="1946275"/>
            <a:ext cx="355600" cy="276225"/>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MC</a:t>
            </a:r>
            <a:endParaRPr lang="en-US" b="1"/>
          </a:p>
        </p:txBody>
      </p:sp>
      <p:sp>
        <p:nvSpPr>
          <p:cNvPr id="22539" name="Rectangle 12"/>
          <p:cNvSpPr>
            <a:spLocks noChangeArrowheads="1"/>
          </p:cNvSpPr>
          <p:nvPr/>
        </p:nvSpPr>
        <p:spPr bwMode="auto">
          <a:xfrm>
            <a:off x="1087438" y="2430463"/>
            <a:ext cx="127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0</a:t>
            </a:r>
            <a:endParaRPr lang="en-US"/>
          </a:p>
        </p:txBody>
      </p:sp>
      <p:sp>
        <p:nvSpPr>
          <p:cNvPr id="22540" name="Rectangle 13"/>
          <p:cNvSpPr>
            <a:spLocks noChangeArrowheads="1"/>
          </p:cNvSpPr>
          <p:nvPr/>
        </p:nvSpPr>
        <p:spPr bwMode="auto">
          <a:xfrm>
            <a:off x="1811338" y="2430463"/>
            <a:ext cx="382587"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41" name="Rectangle 14"/>
          <p:cNvSpPr>
            <a:spLocks noChangeArrowheads="1"/>
          </p:cNvSpPr>
          <p:nvPr/>
        </p:nvSpPr>
        <p:spPr bwMode="auto">
          <a:xfrm>
            <a:off x="2768600" y="2430463"/>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$0</a:t>
            </a:r>
            <a:endParaRPr lang="en-US"/>
          </a:p>
        </p:txBody>
      </p:sp>
      <p:sp>
        <p:nvSpPr>
          <p:cNvPr id="22542" name="Rectangle 15"/>
          <p:cNvSpPr>
            <a:spLocks noChangeArrowheads="1"/>
          </p:cNvSpPr>
          <p:nvPr/>
        </p:nvSpPr>
        <p:spPr bwMode="auto">
          <a:xfrm>
            <a:off x="3597275" y="2430463"/>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43" name="Rectangle 16"/>
          <p:cNvSpPr>
            <a:spLocks noChangeArrowheads="1"/>
          </p:cNvSpPr>
          <p:nvPr/>
        </p:nvSpPr>
        <p:spPr bwMode="auto">
          <a:xfrm>
            <a:off x="4683125" y="2430463"/>
            <a:ext cx="77788"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a:t>
            </a:r>
            <a:endParaRPr lang="en-US"/>
          </a:p>
        </p:txBody>
      </p:sp>
      <p:sp>
        <p:nvSpPr>
          <p:cNvPr id="22544" name="Rectangle 17"/>
          <p:cNvSpPr>
            <a:spLocks noChangeArrowheads="1"/>
          </p:cNvSpPr>
          <p:nvPr/>
        </p:nvSpPr>
        <p:spPr bwMode="auto">
          <a:xfrm>
            <a:off x="5576888" y="2430463"/>
            <a:ext cx="762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a:t>
            </a:r>
            <a:endParaRPr lang="en-US"/>
          </a:p>
        </p:txBody>
      </p:sp>
      <p:sp>
        <p:nvSpPr>
          <p:cNvPr id="22545" name="Rectangle 18"/>
          <p:cNvSpPr>
            <a:spLocks noChangeArrowheads="1"/>
          </p:cNvSpPr>
          <p:nvPr/>
        </p:nvSpPr>
        <p:spPr bwMode="auto">
          <a:xfrm>
            <a:off x="6469063" y="2430463"/>
            <a:ext cx="762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a:t>
            </a:r>
            <a:endParaRPr lang="en-US"/>
          </a:p>
        </p:txBody>
      </p:sp>
      <p:sp>
        <p:nvSpPr>
          <p:cNvPr id="22546" name="Rectangle 19"/>
          <p:cNvSpPr>
            <a:spLocks noChangeArrowheads="1"/>
          </p:cNvSpPr>
          <p:nvPr/>
        </p:nvSpPr>
        <p:spPr bwMode="auto">
          <a:xfrm>
            <a:off x="7361238" y="2430463"/>
            <a:ext cx="762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a:t>
            </a:r>
            <a:endParaRPr lang="en-US"/>
          </a:p>
        </p:txBody>
      </p:sp>
      <p:sp>
        <p:nvSpPr>
          <p:cNvPr id="22547" name="Rectangle 20"/>
          <p:cNvSpPr>
            <a:spLocks noChangeArrowheads="1"/>
          </p:cNvSpPr>
          <p:nvPr/>
        </p:nvSpPr>
        <p:spPr bwMode="auto">
          <a:xfrm>
            <a:off x="1087438" y="2914650"/>
            <a:ext cx="127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a:t>
            </a:r>
            <a:endParaRPr lang="en-US"/>
          </a:p>
        </p:txBody>
      </p:sp>
      <p:sp>
        <p:nvSpPr>
          <p:cNvPr id="22548" name="Rectangle 21"/>
          <p:cNvSpPr>
            <a:spLocks noChangeArrowheads="1"/>
          </p:cNvSpPr>
          <p:nvPr/>
        </p:nvSpPr>
        <p:spPr bwMode="auto">
          <a:xfrm>
            <a:off x="1914525" y="2914650"/>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49" name="Rectangle 22"/>
          <p:cNvSpPr>
            <a:spLocks noChangeArrowheads="1"/>
          </p:cNvSpPr>
          <p:nvPr/>
        </p:nvSpPr>
        <p:spPr bwMode="auto">
          <a:xfrm>
            <a:off x="2808288" y="2914650"/>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20</a:t>
            </a:r>
            <a:endParaRPr lang="en-US"/>
          </a:p>
        </p:txBody>
      </p:sp>
      <p:sp>
        <p:nvSpPr>
          <p:cNvPr id="22550" name="Rectangle 23"/>
          <p:cNvSpPr>
            <a:spLocks noChangeArrowheads="1"/>
          </p:cNvSpPr>
          <p:nvPr/>
        </p:nvSpPr>
        <p:spPr bwMode="auto">
          <a:xfrm>
            <a:off x="3700463" y="2914650"/>
            <a:ext cx="252412"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80</a:t>
            </a:r>
            <a:endParaRPr lang="en-US"/>
          </a:p>
        </p:txBody>
      </p:sp>
      <p:sp>
        <p:nvSpPr>
          <p:cNvPr id="22551" name="Rectangle 24"/>
          <p:cNvSpPr>
            <a:spLocks noChangeArrowheads="1"/>
          </p:cNvSpPr>
          <p:nvPr/>
        </p:nvSpPr>
        <p:spPr bwMode="auto">
          <a:xfrm>
            <a:off x="4487863" y="2914650"/>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52" name="Rectangle 25"/>
          <p:cNvSpPr>
            <a:spLocks noChangeArrowheads="1"/>
          </p:cNvSpPr>
          <p:nvPr/>
        </p:nvSpPr>
        <p:spPr bwMode="auto">
          <a:xfrm>
            <a:off x="5380038" y="2914650"/>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$20</a:t>
            </a:r>
            <a:endParaRPr lang="en-US"/>
          </a:p>
        </p:txBody>
      </p:sp>
      <p:sp>
        <p:nvSpPr>
          <p:cNvPr id="22553" name="Rectangle 26"/>
          <p:cNvSpPr>
            <a:spLocks noChangeArrowheads="1"/>
          </p:cNvSpPr>
          <p:nvPr/>
        </p:nvSpPr>
        <p:spPr bwMode="auto">
          <a:xfrm>
            <a:off x="6272213" y="2914650"/>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$80</a:t>
            </a:r>
            <a:endParaRPr lang="en-US"/>
          </a:p>
        </p:txBody>
      </p:sp>
      <p:sp>
        <p:nvSpPr>
          <p:cNvPr id="22554" name="Rectangle 27"/>
          <p:cNvSpPr>
            <a:spLocks noChangeArrowheads="1"/>
          </p:cNvSpPr>
          <p:nvPr/>
        </p:nvSpPr>
        <p:spPr bwMode="auto">
          <a:xfrm>
            <a:off x="7165975" y="2914650"/>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$20</a:t>
            </a:r>
            <a:endParaRPr lang="en-US"/>
          </a:p>
        </p:txBody>
      </p:sp>
      <p:sp>
        <p:nvSpPr>
          <p:cNvPr id="22555" name="Rectangle 28"/>
          <p:cNvSpPr>
            <a:spLocks noChangeArrowheads="1"/>
          </p:cNvSpPr>
          <p:nvPr/>
        </p:nvSpPr>
        <p:spPr bwMode="auto">
          <a:xfrm>
            <a:off x="1087438" y="3398838"/>
            <a:ext cx="127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a:t>
            </a:r>
            <a:endParaRPr lang="en-US"/>
          </a:p>
        </p:txBody>
      </p:sp>
      <p:sp>
        <p:nvSpPr>
          <p:cNvPr id="22556" name="Rectangle 29"/>
          <p:cNvSpPr>
            <a:spLocks noChangeArrowheads="1"/>
          </p:cNvSpPr>
          <p:nvPr/>
        </p:nvSpPr>
        <p:spPr bwMode="auto">
          <a:xfrm>
            <a:off x="1914525" y="339883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57" name="Rectangle 30"/>
          <p:cNvSpPr>
            <a:spLocks noChangeArrowheads="1"/>
          </p:cNvSpPr>
          <p:nvPr/>
        </p:nvSpPr>
        <p:spPr bwMode="auto">
          <a:xfrm>
            <a:off x="2808288" y="339883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30</a:t>
            </a:r>
            <a:endParaRPr lang="en-US"/>
          </a:p>
        </p:txBody>
      </p:sp>
      <p:sp>
        <p:nvSpPr>
          <p:cNvPr id="22558" name="Rectangle 31"/>
          <p:cNvSpPr>
            <a:spLocks noChangeArrowheads="1"/>
          </p:cNvSpPr>
          <p:nvPr/>
        </p:nvSpPr>
        <p:spPr bwMode="auto">
          <a:xfrm>
            <a:off x="3700463" y="3398838"/>
            <a:ext cx="252412"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90</a:t>
            </a:r>
            <a:endParaRPr lang="en-US"/>
          </a:p>
        </p:txBody>
      </p:sp>
      <p:sp>
        <p:nvSpPr>
          <p:cNvPr id="22559" name="Rectangle 32"/>
          <p:cNvSpPr>
            <a:spLocks noChangeArrowheads="1"/>
          </p:cNvSpPr>
          <p:nvPr/>
        </p:nvSpPr>
        <p:spPr bwMode="auto">
          <a:xfrm>
            <a:off x="4592638" y="339883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30</a:t>
            </a:r>
            <a:endParaRPr lang="en-US"/>
          </a:p>
        </p:txBody>
      </p:sp>
      <p:sp>
        <p:nvSpPr>
          <p:cNvPr id="22560" name="Rectangle 33"/>
          <p:cNvSpPr>
            <a:spLocks noChangeArrowheads="1"/>
          </p:cNvSpPr>
          <p:nvPr/>
        </p:nvSpPr>
        <p:spPr bwMode="auto">
          <a:xfrm>
            <a:off x="5486400" y="339883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15</a:t>
            </a:r>
            <a:endParaRPr lang="en-US"/>
          </a:p>
        </p:txBody>
      </p:sp>
      <p:sp>
        <p:nvSpPr>
          <p:cNvPr id="22561" name="Rectangle 34"/>
          <p:cNvSpPr>
            <a:spLocks noChangeArrowheads="1"/>
          </p:cNvSpPr>
          <p:nvPr/>
        </p:nvSpPr>
        <p:spPr bwMode="auto">
          <a:xfrm>
            <a:off x="6378575" y="339883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45</a:t>
            </a:r>
            <a:endParaRPr lang="en-US"/>
          </a:p>
        </p:txBody>
      </p:sp>
      <p:sp>
        <p:nvSpPr>
          <p:cNvPr id="22562" name="Rectangle 35"/>
          <p:cNvSpPr>
            <a:spLocks noChangeArrowheads="1"/>
          </p:cNvSpPr>
          <p:nvPr/>
        </p:nvSpPr>
        <p:spPr bwMode="auto">
          <a:xfrm>
            <a:off x="7270750" y="339883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10</a:t>
            </a:r>
            <a:endParaRPr lang="en-US"/>
          </a:p>
        </p:txBody>
      </p:sp>
      <p:sp>
        <p:nvSpPr>
          <p:cNvPr id="22563" name="Rectangle 36"/>
          <p:cNvSpPr>
            <a:spLocks noChangeArrowheads="1"/>
          </p:cNvSpPr>
          <p:nvPr/>
        </p:nvSpPr>
        <p:spPr bwMode="auto">
          <a:xfrm>
            <a:off x="1087438" y="3884613"/>
            <a:ext cx="127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a:t>
            </a:r>
            <a:endParaRPr lang="en-US"/>
          </a:p>
        </p:txBody>
      </p:sp>
      <p:sp>
        <p:nvSpPr>
          <p:cNvPr id="22564" name="Rectangle 37"/>
          <p:cNvSpPr>
            <a:spLocks noChangeArrowheads="1"/>
          </p:cNvSpPr>
          <p:nvPr/>
        </p:nvSpPr>
        <p:spPr bwMode="auto">
          <a:xfrm>
            <a:off x="1914525" y="38846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65" name="Rectangle 38"/>
          <p:cNvSpPr>
            <a:spLocks noChangeArrowheads="1"/>
          </p:cNvSpPr>
          <p:nvPr/>
        </p:nvSpPr>
        <p:spPr bwMode="auto">
          <a:xfrm>
            <a:off x="2808288" y="38846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45</a:t>
            </a:r>
            <a:endParaRPr lang="en-US"/>
          </a:p>
        </p:txBody>
      </p:sp>
      <p:sp>
        <p:nvSpPr>
          <p:cNvPr id="22566" name="Rectangle 39"/>
          <p:cNvSpPr>
            <a:spLocks noChangeArrowheads="1"/>
          </p:cNvSpPr>
          <p:nvPr/>
        </p:nvSpPr>
        <p:spPr bwMode="auto">
          <a:xfrm>
            <a:off x="3635375" y="3884613"/>
            <a:ext cx="381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105</a:t>
            </a:r>
            <a:endParaRPr lang="en-US"/>
          </a:p>
        </p:txBody>
      </p:sp>
      <p:sp>
        <p:nvSpPr>
          <p:cNvPr id="22567" name="Rectangle 40"/>
          <p:cNvSpPr>
            <a:spLocks noChangeArrowheads="1"/>
          </p:cNvSpPr>
          <p:nvPr/>
        </p:nvSpPr>
        <p:spPr bwMode="auto">
          <a:xfrm>
            <a:off x="4592638" y="38846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20</a:t>
            </a:r>
            <a:endParaRPr lang="en-US"/>
          </a:p>
        </p:txBody>
      </p:sp>
      <p:sp>
        <p:nvSpPr>
          <p:cNvPr id="22568" name="Rectangle 41"/>
          <p:cNvSpPr>
            <a:spLocks noChangeArrowheads="1"/>
          </p:cNvSpPr>
          <p:nvPr/>
        </p:nvSpPr>
        <p:spPr bwMode="auto">
          <a:xfrm>
            <a:off x="5486400" y="38846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15</a:t>
            </a:r>
            <a:endParaRPr lang="en-US"/>
          </a:p>
        </p:txBody>
      </p:sp>
      <p:sp>
        <p:nvSpPr>
          <p:cNvPr id="22569" name="Rectangle 42"/>
          <p:cNvSpPr>
            <a:spLocks noChangeArrowheads="1"/>
          </p:cNvSpPr>
          <p:nvPr/>
        </p:nvSpPr>
        <p:spPr bwMode="auto">
          <a:xfrm>
            <a:off x="6378575" y="38846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35</a:t>
            </a:r>
            <a:endParaRPr lang="en-US"/>
          </a:p>
        </p:txBody>
      </p:sp>
      <p:sp>
        <p:nvSpPr>
          <p:cNvPr id="22570" name="Rectangle 43"/>
          <p:cNvSpPr>
            <a:spLocks noChangeArrowheads="1"/>
          </p:cNvSpPr>
          <p:nvPr/>
        </p:nvSpPr>
        <p:spPr bwMode="auto">
          <a:xfrm>
            <a:off x="7270750" y="38846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15</a:t>
            </a:r>
            <a:endParaRPr lang="en-US"/>
          </a:p>
        </p:txBody>
      </p:sp>
      <p:sp>
        <p:nvSpPr>
          <p:cNvPr id="22571" name="Rectangle 44"/>
          <p:cNvSpPr>
            <a:spLocks noChangeArrowheads="1"/>
          </p:cNvSpPr>
          <p:nvPr/>
        </p:nvSpPr>
        <p:spPr bwMode="auto">
          <a:xfrm>
            <a:off x="1087438" y="4370388"/>
            <a:ext cx="127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4</a:t>
            </a:r>
            <a:endParaRPr lang="en-US"/>
          </a:p>
        </p:txBody>
      </p:sp>
      <p:sp>
        <p:nvSpPr>
          <p:cNvPr id="22572" name="Rectangle 45"/>
          <p:cNvSpPr>
            <a:spLocks noChangeArrowheads="1"/>
          </p:cNvSpPr>
          <p:nvPr/>
        </p:nvSpPr>
        <p:spPr bwMode="auto">
          <a:xfrm>
            <a:off x="1914525" y="437038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73" name="Rectangle 46"/>
          <p:cNvSpPr>
            <a:spLocks noChangeArrowheads="1"/>
          </p:cNvSpPr>
          <p:nvPr/>
        </p:nvSpPr>
        <p:spPr bwMode="auto">
          <a:xfrm>
            <a:off x="2808288" y="437038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80</a:t>
            </a:r>
            <a:endParaRPr lang="en-US"/>
          </a:p>
        </p:txBody>
      </p:sp>
      <p:sp>
        <p:nvSpPr>
          <p:cNvPr id="22574" name="Rectangle 47"/>
          <p:cNvSpPr>
            <a:spLocks noChangeArrowheads="1"/>
          </p:cNvSpPr>
          <p:nvPr/>
        </p:nvSpPr>
        <p:spPr bwMode="auto">
          <a:xfrm>
            <a:off x="3635375" y="4370388"/>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140</a:t>
            </a:r>
            <a:endParaRPr lang="en-US"/>
          </a:p>
        </p:txBody>
      </p:sp>
      <p:sp>
        <p:nvSpPr>
          <p:cNvPr id="22575" name="Rectangle 48"/>
          <p:cNvSpPr>
            <a:spLocks noChangeArrowheads="1"/>
          </p:cNvSpPr>
          <p:nvPr/>
        </p:nvSpPr>
        <p:spPr bwMode="auto">
          <a:xfrm>
            <a:off x="4592638" y="437038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15</a:t>
            </a:r>
            <a:endParaRPr lang="en-US"/>
          </a:p>
        </p:txBody>
      </p:sp>
      <p:sp>
        <p:nvSpPr>
          <p:cNvPr id="22576" name="Rectangle 49"/>
          <p:cNvSpPr>
            <a:spLocks noChangeArrowheads="1"/>
          </p:cNvSpPr>
          <p:nvPr/>
        </p:nvSpPr>
        <p:spPr bwMode="auto">
          <a:xfrm>
            <a:off x="5486400" y="437038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20</a:t>
            </a:r>
            <a:endParaRPr lang="en-US"/>
          </a:p>
        </p:txBody>
      </p:sp>
      <p:sp>
        <p:nvSpPr>
          <p:cNvPr id="22577" name="Rectangle 50"/>
          <p:cNvSpPr>
            <a:spLocks noChangeArrowheads="1"/>
          </p:cNvSpPr>
          <p:nvPr/>
        </p:nvSpPr>
        <p:spPr bwMode="auto">
          <a:xfrm>
            <a:off x="6378575" y="437038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35</a:t>
            </a:r>
            <a:endParaRPr lang="en-US"/>
          </a:p>
        </p:txBody>
      </p:sp>
      <p:sp>
        <p:nvSpPr>
          <p:cNvPr id="22578" name="Rectangle 51"/>
          <p:cNvSpPr>
            <a:spLocks noChangeArrowheads="1"/>
          </p:cNvSpPr>
          <p:nvPr/>
        </p:nvSpPr>
        <p:spPr bwMode="auto">
          <a:xfrm>
            <a:off x="7270750" y="4370388"/>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35</a:t>
            </a:r>
            <a:endParaRPr lang="en-US"/>
          </a:p>
        </p:txBody>
      </p:sp>
      <p:sp>
        <p:nvSpPr>
          <p:cNvPr id="22579" name="Rectangle 52"/>
          <p:cNvSpPr>
            <a:spLocks noChangeArrowheads="1"/>
          </p:cNvSpPr>
          <p:nvPr/>
        </p:nvSpPr>
        <p:spPr bwMode="auto">
          <a:xfrm>
            <a:off x="1087438" y="4854575"/>
            <a:ext cx="127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5</a:t>
            </a:r>
            <a:endParaRPr lang="en-US"/>
          </a:p>
        </p:txBody>
      </p:sp>
      <p:sp>
        <p:nvSpPr>
          <p:cNvPr id="22580" name="Rectangle 53"/>
          <p:cNvSpPr>
            <a:spLocks noChangeArrowheads="1"/>
          </p:cNvSpPr>
          <p:nvPr/>
        </p:nvSpPr>
        <p:spPr bwMode="auto">
          <a:xfrm>
            <a:off x="1914525" y="4854575"/>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2581" name="Rectangle 54"/>
          <p:cNvSpPr>
            <a:spLocks noChangeArrowheads="1"/>
          </p:cNvSpPr>
          <p:nvPr/>
        </p:nvSpPr>
        <p:spPr bwMode="auto">
          <a:xfrm>
            <a:off x="2743200" y="4854575"/>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135</a:t>
            </a:r>
            <a:endParaRPr lang="en-US"/>
          </a:p>
        </p:txBody>
      </p:sp>
      <p:sp>
        <p:nvSpPr>
          <p:cNvPr id="22582" name="Rectangle 55"/>
          <p:cNvSpPr>
            <a:spLocks noChangeArrowheads="1"/>
          </p:cNvSpPr>
          <p:nvPr/>
        </p:nvSpPr>
        <p:spPr bwMode="auto">
          <a:xfrm>
            <a:off x="3635375" y="4854575"/>
            <a:ext cx="381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195</a:t>
            </a:r>
            <a:endParaRPr lang="en-US"/>
          </a:p>
        </p:txBody>
      </p:sp>
      <p:sp>
        <p:nvSpPr>
          <p:cNvPr id="22583" name="Rectangle 56"/>
          <p:cNvSpPr>
            <a:spLocks noChangeArrowheads="1"/>
          </p:cNvSpPr>
          <p:nvPr/>
        </p:nvSpPr>
        <p:spPr bwMode="auto">
          <a:xfrm>
            <a:off x="4592638" y="4854575"/>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12</a:t>
            </a:r>
            <a:endParaRPr lang="en-US"/>
          </a:p>
        </p:txBody>
      </p:sp>
      <p:sp>
        <p:nvSpPr>
          <p:cNvPr id="22584" name="Rectangle 57"/>
          <p:cNvSpPr>
            <a:spLocks noChangeArrowheads="1"/>
          </p:cNvSpPr>
          <p:nvPr/>
        </p:nvSpPr>
        <p:spPr bwMode="auto">
          <a:xfrm>
            <a:off x="5486400" y="4854575"/>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27</a:t>
            </a:r>
            <a:endParaRPr lang="en-US"/>
          </a:p>
        </p:txBody>
      </p:sp>
      <p:sp>
        <p:nvSpPr>
          <p:cNvPr id="22585" name="Rectangle 58"/>
          <p:cNvSpPr>
            <a:spLocks noChangeArrowheads="1"/>
          </p:cNvSpPr>
          <p:nvPr/>
        </p:nvSpPr>
        <p:spPr bwMode="auto">
          <a:xfrm>
            <a:off x="6378575" y="4854575"/>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39</a:t>
            </a:r>
            <a:endParaRPr lang="en-US"/>
          </a:p>
        </p:txBody>
      </p:sp>
      <p:sp>
        <p:nvSpPr>
          <p:cNvPr id="22586" name="Rectangle 59"/>
          <p:cNvSpPr>
            <a:spLocks noChangeArrowheads="1"/>
          </p:cNvSpPr>
          <p:nvPr/>
        </p:nvSpPr>
        <p:spPr bwMode="auto">
          <a:xfrm>
            <a:off x="7270750" y="4854575"/>
            <a:ext cx="254000" cy="273050"/>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55</a:t>
            </a:r>
            <a:endParaRPr lang="en-US"/>
          </a:p>
        </p:txBody>
      </p:sp>
      <p:sp>
        <p:nvSpPr>
          <p:cNvPr id="22587" name="Line 60"/>
          <p:cNvSpPr>
            <a:spLocks noChangeShapeType="1"/>
          </p:cNvSpPr>
          <p:nvPr/>
        </p:nvSpPr>
        <p:spPr bwMode="auto">
          <a:xfrm>
            <a:off x="685800" y="1905000"/>
            <a:ext cx="1588" cy="3429000"/>
          </a:xfrm>
          <a:prstGeom prst="line">
            <a:avLst/>
          </a:prstGeom>
          <a:noFill/>
          <a:ln w="0">
            <a:solidFill>
              <a:srgbClr val="000000"/>
            </a:solidFill>
            <a:round/>
            <a:headEnd/>
            <a:tailEnd/>
          </a:ln>
        </p:spPr>
        <p:txBody>
          <a:bodyPr/>
          <a:lstStyle/>
          <a:p>
            <a:endParaRPr lang="en-US"/>
          </a:p>
        </p:txBody>
      </p:sp>
      <p:sp>
        <p:nvSpPr>
          <p:cNvPr id="22588" name="Rectangle 61"/>
          <p:cNvSpPr>
            <a:spLocks noChangeArrowheads="1"/>
          </p:cNvSpPr>
          <p:nvPr/>
        </p:nvSpPr>
        <p:spPr bwMode="auto">
          <a:xfrm>
            <a:off x="685800" y="1905000"/>
            <a:ext cx="23813" cy="3429000"/>
          </a:xfrm>
          <a:prstGeom prst="rect">
            <a:avLst/>
          </a:prstGeom>
          <a:solidFill>
            <a:srgbClr val="000000"/>
          </a:solidFill>
          <a:ln w="9525">
            <a:noFill/>
            <a:miter lim="800000"/>
            <a:headEnd/>
            <a:tailEnd/>
          </a:ln>
        </p:spPr>
        <p:txBody>
          <a:bodyPr/>
          <a:lstStyle/>
          <a:p>
            <a:pPr eaLnBrk="0" hangingPunct="0"/>
            <a:endParaRPr lang="en-US"/>
          </a:p>
        </p:txBody>
      </p:sp>
      <p:sp>
        <p:nvSpPr>
          <p:cNvPr id="22589" name="Line 62"/>
          <p:cNvSpPr>
            <a:spLocks noChangeShapeType="1"/>
          </p:cNvSpPr>
          <p:nvPr/>
        </p:nvSpPr>
        <p:spPr bwMode="auto">
          <a:xfrm>
            <a:off x="1577975" y="1944688"/>
            <a:ext cx="1588" cy="3389312"/>
          </a:xfrm>
          <a:prstGeom prst="line">
            <a:avLst/>
          </a:prstGeom>
          <a:noFill/>
          <a:ln w="0">
            <a:solidFill>
              <a:srgbClr val="000000"/>
            </a:solidFill>
            <a:round/>
            <a:headEnd/>
            <a:tailEnd/>
          </a:ln>
        </p:spPr>
        <p:txBody>
          <a:bodyPr/>
          <a:lstStyle/>
          <a:p>
            <a:endParaRPr lang="en-US"/>
          </a:p>
        </p:txBody>
      </p:sp>
      <p:sp>
        <p:nvSpPr>
          <p:cNvPr id="22590" name="Rectangle 63"/>
          <p:cNvSpPr>
            <a:spLocks noChangeArrowheads="1"/>
          </p:cNvSpPr>
          <p:nvPr/>
        </p:nvSpPr>
        <p:spPr bwMode="auto">
          <a:xfrm>
            <a:off x="1577975" y="1944688"/>
            <a:ext cx="23813" cy="3389312"/>
          </a:xfrm>
          <a:prstGeom prst="rect">
            <a:avLst/>
          </a:prstGeom>
          <a:solidFill>
            <a:srgbClr val="000000"/>
          </a:solidFill>
          <a:ln w="9525">
            <a:noFill/>
            <a:miter lim="800000"/>
            <a:headEnd/>
            <a:tailEnd/>
          </a:ln>
        </p:spPr>
        <p:txBody>
          <a:bodyPr/>
          <a:lstStyle/>
          <a:p>
            <a:pPr eaLnBrk="0" hangingPunct="0"/>
            <a:endParaRPr lang="en-US"/>
          </a:p>
        </p:txBody>
      </p:sp>
      <p:sp>
        <p:nvSpPr>
          <p:cNvPr id="22591" name="Line 64"/>
          <p:cNvSpPr>
            <a:spLocks noChangeShapeType="1"/>
          </p:cNvSpPr>
          <p:nvPr/>
        </p:nvSpPr>
        <p:spPr bwMode="auto">
          <a:xfrm>
            <a:off x="2471738" y="1944688"/>
            <a:ext cx="1587" cy="3389312"/>
          </a:xfrm>
          <a:prstGeom prst="line">
            <a:avLst/>
          </a:prstGeom>
          <a:noFill/>
          <a:ln w="0">
            <a:solidFill>
              <a:srgbClr val="000000"/>
            </a:solidFill>
            <a:round/>
            <a:headEnd/>
            <a:tailEnd/>
          </a:ln>
        </p:spPr>
        <p:txBody>
          <a:bodyPr/>
          <a:lstStyle/>
          <a:p>
            <a:endParaRPr lang="en-US"/>
          </a:p>
        </p:txBody>
      </p:sp>
      <p:sp>
        <p:nvSpPr>
          <p:cNvPr id="22592" name="Rectangle 65"/>
          <p:cNvSpPr>
            <a:spLocks noChangeArrowheads="1"/>
          </p:cNvSpPr>
          <p:nvPr/>
        </p:nvSpPr>
        <p:spPr bwMode="auto">
          <a:xfrm>
            <a:off x="2471738" y="1944688"/>
            <a:ext cx="22225" cy="3389312"/>
          </a:xfrm>
          <a:prstGeom prst="rect">
            <a:avLst/>
          </a:prstGeom>
          <a:solidFill>
            <a:srgbClr val="000000"/>
          </a:solidFill>
          <a:ln w="9525">
            <a:noFill/>
            <a:miter lim="800000"/>
            <a:headEnd/>
            <a:tailEnd/>
          </a:ln>
        </p:spPr>
        <p:txBody>
          <a:bodyPr/>
          <a:lstStyle/>
          <a:p>
            <a:pPr eaLnBrk="0" hangingPunct="0"/>
            <a:endParaRPr lang="en-US"/>
          </a:p>
        </p:txBody>
      </p:sp>
      <p:sp>
        <p:nvSpPr>
          <p:cNvPr id="22593" name="Line 66"/>
          <p:cNvSpPr>
            <a:spLocks noChangeShapeType="1"/>
          </p:cNvSpPr>
          <p:nvPr/>
        </p:nvSpPr>
        <p:spPr bwMode="auto">
          <a:xfrm>
            <a:off x="3363913" y="1944688"/>
            <a:ext cx="1587" cy="3389312"/>
          </a:xfrm>
          <a:prstGeom prst="line">
            <a:avLst/>
          </a:prstGeom>
          <a:noFill/>
          <a:ln w="0">
            <a:solidFill>
              <a:srgbClr val="000000"/>
            </a:solidFill>
            <a:round/>
            <a:headEnd/>
            <a:tailEnd/>
          </a:ln>
        </p:spPr>
        <p:txBody>
          <a:bodyPr/>
          <a:lstStyle/>
          <a:p>
            <a:endParaRPr lang="en-US"/>
          </a:p>
        </p:txBody>
      </p:sp>
      <p:sp>
        <p:nvSpPr>
          <p:cNvPr id="22594" name="Rectangle 67"/>
          <p:cNvSpPr>
            <a:spLocks noChangeArrowheads="1"/>
          </p:cNvSpPr>
          <p:nvPr/>
        </p:nvSpPr>
        <p:spPr bwMode="auto">
          <a:xfrm>
            <a:off x="3363913" y="1944688"/>
            <a:ext cx="20637" cy="3389312"/>
          </a:xfrm>
          <a:prstGeom prst="rect">
            <a:avLst/>
          </a:prstGeom>
          <a:solidFill>
            <a:srgbClr val="000000"/>
          </a:solidFill>
          <a:ln w="9525">
            <a:noFill/>
            <a:miter lim="800000"/>
            <a:headEnd/>
            <a:tailEnd/>
          </a:ln>
        </p:spPr>
        <p:txBody>
          <a:bodyPr/>
          <a:lstStyle/>
          <a:p>
            <a:pPr eaLnBrk="0" hangingPunct="0"/>
            <a:endParaRPr lang="en-US"/>
          </a:p>
        </p:txBody>
      </p:sp>
      <p:sp>
        <p:nvSpPr>
          <p:cNvPr id="22595" name="Line 68"/>
          <p:cNvSpPr>
            <a:spLocks noChangeShapeType="1"/>
          </p:cNvSpPr>
          <p:nvPr/>
        </p:nvSpPr>
        <p:spPr bwMode="auto">
          <a:xfrm>
            <a:off x="4256088" y="1944688"/>
            <a:ext cx="1587" cy="3389312"/>
          </a:xfrm>
          <a:prstGeom prst="line">
            <a:avLst/>
          </a:prstGeom>
          <a:noFill/>
          <a:ln w="0">
            <a:solidFill>
              <a:srgbClr val="000000"/>
            </a:solidFill>
            <a:round/>
            <a:headEnd/>
            <a:tailEnd/>
          </a:ln>
        </p:spPr>
        <p:txBody>
          <a:bodyPr/>
          <a:lstStyle/>
          <a:p>
            <a:endParaRPr lang="en-US"/>
          </a:p>
        </p:txBody>
      </p:sp>
      <p:sp>
        <p:nvSpPr>
          <p:cNvPr id="22596" name="Rectangle 69"/>
          <p:cNvSpPr>
            <a:spLocks noChangeArrowheads="1"/>
          </p:cNvSpPr>
          <p:nvPr/>
        </p:nvSpPr>
        <p:spPr bwMode="auto">
          <a:xfrm>
            <a:off x="4256088" y="1944688"/>
            <a:ext cx="22225" cy="3389312"/>
          </a:xfrm>
          <a:prstGeom prst="rect">
            <a:avLst/>
          </a:prstGeom>
          <a:solidFill>
            <a:srgbClr val="000000"/>
          </a:solidFill>
          <a:ln w="9525">
            <a:noFill/>
            <a:miter lim="800000"/>
            <a:headEnd/>
            <a:tailEnd/>
          </a:ln>
        </p:spPr>
        <p:txBody>
          <a:bodyPr/>
          <a:lstStyle/>
          <a:p>
            <a:pPr eaLnBrk="0" hangingPunct="0"/>
            <a:endParaRPr lang="en-US"/>
          </a:p>
        </p:txBody>
      </p:sp>
      <p:sp>
        <p:nvSpPr>
          <p:cNvPr id="22597" name="Line 70"/>
          <p:cNvSpPr>
            <a:spLocks noChangeShapeType="1"/>
          </p:cNvSpPr>
          <p:nvPr/>
        </p:nvSpPr>
        <p:spPr bwMode="auto">
          <a:xfrm>
            <a:off x="5149850" y="1944688"/>
            <a:ext cx="1588" cy="3389312"/>
          </a:xfrm>
          <a:prstGeom prst="line">
            <a:avLst/>
          </a:prstGeom>
          <a:noFill/>
          <a:ln w="0">
            <a:solidFill>
              <a:srgbClr val="000000"/>
            </a:solidFill>
            <a:round/>
            <a:headEnd/>
            <a:tailEnd/>
          </a:ln>
        </p:spPr>
        <p:txBody>
          <a:bodyPr/>
          <a:lstStyle/>
          <a:p>
            <a:endParaRPr lang="en-US"/>
          </a:p>
        </p:txBody>
      </p:sp>
      <p:sp>
        <p:nvSpPr>
          <p:cNvPr id="22598" name="Rectangle 71"/>
          <p:cNvSpPr>
            <a:spLocks noChangeArrowheads="1"/>
          </p:cNvSpPr>
          <p:nvPr/>
        </p:nvSpPr>
        <p:spPr bwMode="auto">
          <a:xfrm>
            <a:off x="5149850" y="1944688"/>
            <a:ext cx="20638" cy="3389312"/>
          </a:xfrm>
          <a:prstGeom prst="rect">
            <a:avLst/>
          </a:prstGeom>
          <a:solidFill>
            <a:srgbClr val="000000"/>
          </a:solidFill>
          <a:ln w="9525">
            <a:noFill/>
            <a:miter lim="800000"/>
            <a:headEnd/>
            <a:tailEnd/>
          </a:ln>
        </p:spPr>
        <p:txBody>
          <a:bodyPr/>
          <a:lstStyle/>
          <a:p>
            <a:pPr eaLnBrk="0" hangingPunct="0"/>
            <a:endParaRPr lang="en-US"/>
          </a:p>
        </p:txBody>
      </p:sp>
      <p:sp>
        <p:nvSpPr>
          <p:cNvPr id="22599" name="Line 72"/>
          <p:cNvSpPr>
            <a:spLocks noChangeShapeType="1"/>
          </p:cNvSpPr>
          <p:nvPr/>
        </p:nvSpPr>
        <p:spPr bwMode="auto">
          <a:xfrm>
            <a:off x="6040438" y="1944688"/>
            <a:ext cx="1587" cy="3389312"/>
          </a:xfrm>
          <a:prstGeom prst="line">
            <a:avLst/>
          </a:prstGeom>
          <a:noFill/>
          <a:ln w="0">
            <a:solidFill>
              <a:srgbClr val="000000"/>
            </a:solidFill>
            <a:round/>
            <a:headEnd/>
            <a:tailEnd/>
          </a:ln>
        </p:spPr>
        <p:txBody>
          <a:bodyPr/>
          <a:lstStyle/>
          <a:p>
            <a:endParaRPr lang="en-US"/>
          </a:p>
        </p:txBody>
      </p:sp>
      <p:sp>
        <p:nvSpPr>
          <p:cNvPr id="22600" name="Rectangle 73"/>
          <p:cNvSpPr>
            <a:spLocks noChangeArrowheads="1"/>
          </p:cNvSpPr>
          <p:nvPr/>
        </p:nvSpPr>
        <p:spPr bwMode="auto">
          <a:xfrm>
            <a:off x="6040438" y="1944688"/>
            <a:ext cx="22225" cy="3389312"/>
          </a:xfrm>
          <a:prstGeom prst="rect">
            <a:avLst/>
          </a:prstGeom>
          <a:solidFill>
            <a:srgbClr val="000000"/>
          </a:solidFill>
          <a:ln w="9525">
            <a:noFill/>
            <a:miter lim="800000"/>
            <a:headEnd/>
            <a:tailEnd/>
          </a:ln>
        </p:spPr>
        <p:txBody>
          <a:bodyPr/>
          <a:lstStyle/>
          <a:p>
            <a:pPr eaLnBrk="0" hangingPunct="0"/>
            <a:endParaRPr lang="en-US"/>
          </a:p>
        </p:txBody>
      </p:sp>
      <p:sp>
        <p:nvSpPr>
          <p:cNvPr id="22601" name="Line 74"/>
          <p:cNvSpPr>
            <a:spLocks noChangeShapeType="1"/>
          </p:cNvSpPr>
          <p:nvPr/>
        </p:nvSpPr>
        <p:spPr bwMode="auto">
          <a:xfrm>
            <a:off x="6932613" y="1944688"/>
            <a:ext cx="1587" cy="3389312"/>
          </a:xfrm>
          <a:prstGeom prst="line">
            <a:avLst/>
          </a:prstGeom>
          <a:noFill/>
          <a:ln w="0">
            <a:solidFill>
              <a:srgbClr val="000000"/>
            </a:solidFill>
            <a:round/>
            <a:headEnd/>
            <a:tailEnd/>
          </a:ln>
        </p:spPr>
        <p:txBody>
          <a:bodyPr/>
          <a:lstStyle/>
          <a:p>
            <a:endParaRPr lang="en-US"/>
          </a:p>
        </p:txBody>
      </p:sp>
      <p:sp>
        <p:nvSpPr>
          <p:cNvPr id="22602" name="Rectangle 75"/>
          <p:cNvSpPr>
            <a:spLocks noChangeArrowheads="1"/>
          </p:cNvSpPr>
          <p:nvPr/>
        </p:nvSpPr>
        <p:spPr bwMode="auto">
          <a:xfrm>
            <a:off x="6932613" y="1944688"/>
            <a:ext cx="23812" cy="3389312"/>
          </a:xfrm>
          <a:prstGeom prst="rect">
            <a:avLst/>
          </a:prstGeom>
          <a:solidFill>
            <a:srgbClr val="000000"/>
          </a:solidFill>
          <a:ln w="9525">
            <a:noFill/>
            <a:miter lim="800000"/>
            <a:headEnd/>
            <a:tailEnd/>
          </a:ln>
        </p:spPr>
        <p:txBody>
          <a:bodyPr/>
          <a:lstStyle/>
          <a:p>
            <a:pPr eaLnBrk="0" hangingPunct="0"/>
            <a:endParaRPr lang="en-US"/>
          </a:p>
        </p:txBody>
      </p:sp>
      <p:sp>
        <p:nvSpPr>
          <p:cNvPr id="22603" name="Line 76"/>
          <p:cNvSpPr>
            <a:spLocks noChangeShapeType="1"/>
          </p:cNvSpPr>
          <p:nvPr/>
        </p:nvSpPr>
        <p:spPr bwMode="auto">
          <a:xfrm>
            <a:off x="7824788" y="1944688"/>
            <a:ext cx="1587" cy="3389312"/>
          </a:xfrm>
          <a:prstGeom prst="line">
            <a:avLst/>
          </a:prstGeom>
          <a:noFill/>
          <a:ln w="0">
            <a:solidFill>
              <a:srgbClr val="000000"/>
            </a:solidFill>
            <a:round/>
            <a:headEnd/>
            <a:tailEnd/>
          </a:ln>
        </p:spPr>
        <p:txBody>
          <a:bodyPr/>
          <a:lstStyle/>
          <a:p>
            <a:endParaRPr lang="en-US"/>
          </a:p>
        </p:txBody>
      </p:sp>
      <p:sp>
        <p:nvSpPr>
          <p:cNvPr id="22604" name="Rectangle 77"/>
          <p:cNvSpPr>
            <a:spLocks noChangeArrowheads="1"/>
          </p:cNvSpPr>
          <p:nvPr/>
        </p:nvSpPr>
        <p:spPr bwMode="auto">
          <a:xfrm>
            <a:off x="7824788" y="1944688"/>
            <a:ext cx="23812" cy="3389312"/>
          </a:xfrm>
          <a:prstGeom prst="rect">
            <a:avLst/>
          </a:prstGeom>
          <a:solidFill>
            <a:srgbClr val="000000"/>
          </a:solidFill>
          <a:ln w="9525">
            <a:noFill/>
            <a:miter lim="800000"/>
            <a:headEnd/>
            <a:tailEnd/>
          </a:ln>
        </p:spPr>
        <p:txBody>
          <a:bodyPr/>
          <a:lstStyle/>
          <a:p>
            <a:pPr eaLnBrk="0" hangingPunct="0"/>
            <a:endParaRPr lang="en-US"/>
          </a:p>
        </p:txBody>
      </p:sp>
      <p:sp>
        <p:nvSpPr>
          <p:cNvPr id="22605" name="Line 78"/>
          <p:cNvSpPr>
            <a:spLocks noChangeShapeType="1"/>
          </p:cNvSpPr>
          <p:nvPr/>
        </p:nvSpPr>
        <p:spPr bwMode="auto">
          <a:xfrm>
            <a:off x="709613" y="1905000"/>
            <a:ext cx="7138987" cy="3175"/>
          </a:xfrm>
          <a:prstGeom prst="line">
            <a:avLst/>
          </a:prstGeom>
          <a:noFill/>
          <a:ln w="0">
            <a:solidFill>
              <a:srgbClr val="000000"/>
            </a:solidFill>
            <a:round/>
            <a:headEnd/>
            <a:tailEnd/>
          </a:ln>
        </p:spPr>
        <p:txBody>
          <a:bodyPr/>
          <a:lstStyle/>
          <a:p>
            <a:endParaRPr lang="en-US"/>
          </a:p>
        </p:txBody>
      </p:sp>
      <p:sp>
        <p:nvSpPr>
          <p:cNvPr id="22606" name="Rectangle 79"/>
          <p:cNvSpPr>
            <a:spLocks noChangeArrowheads="1"/>
          </p:cNvSpPr>
          <p:nvPr/>
        </p:nvSpPr>
        <p:spPr bwMode="auto">
          <a:xfrm>
            <a:off x="709613" y="1905000"/>
            <a:ext cx="7138987" cy="39688"/>
          </a:xfrm>
          <a:prstGeom prst="rect">
            <a:avLst/>
          </a:prstGeom>
          <a:solidFill>
            <a:srgbClr val="000000"/>
          </a:solidFill>
          <a:ln w="9525">
            <a:noFill/>
            <a:miter lim="800000"/>
            <a:headEnd/>
            <a:tailEnd/>
          </a:ln>
        </p:spPr>
        <p:txBody>
          <a:bodyPr/>
          <a:lstStyle/>
          <a:p>
            <a:pPr eaLnBrk="0" hangingPunct="0"/>
            <a:endParaRPr lang="en-US"/>
          </a:p>
        </p:txBody>
      </p:sp>
      <p:sp>
        <p:nvSpPr>
          <p:cNvPr id="22607" name="Line 80"/>
          <p:cNvSpPr>
            <a:spLocks noChangeShapeType="1"/>
          </p:cNvSpPr>
          <p:nvPr/>
        </p:nvSpPr>
        <p:spPr bwMode="auto">
          <a:xfrm>
            <a:off x="709613" y="2389188"/>
            <a:ext cx="7138987" cy="3175"/>
          </a:xfrm>
          <a:prstGeom prst="line">
            <a:avLst/>
          </a:prstGeom>
          <a:noFill/>
          <a:ln w="0">
            <a:solidFill>
              <a:srgbClr val="000000"/>
            </a:solidFill>
            <a:round/>
            <a:headEnd/>
            <a:tailEnd/>
          </a:ln>
        </p:spPr>
        <p:txBody>
          <a:bodyPr/>
          <a:lstStyle/>
          <a:p>
            <a:endParaRPr lang="en-US"/>
          </a:p>
        </p:txBody>
      </p:sp>
      <p:sp>
        <p:nvSpPr>
          <p:cNvPr id="22608" name="Rectangle 81"/>
          <p:cNvSpPr>
            <a:spLocks noChangeArrowheads="1"/>
          </p:cNvSpPr>
          <p:nvPr/>
        </p:nvSpPr>
        <p:spPr bwMode="auto">
          <a:xfrm>
            <a:off x="709613" y="2389188"/>
            <a:ext cx="7138987" cy="39687"/>
          </a:xfrm>
          <a:prstGeom prst="rect">
            <a:avLst/>
          </a:prstGeom>
          <a:solidFill>
            <a:srgbClr val="000000"/>
          </a:solidFill>
          <a:ln w="9525">
            <a:noFill/>
            <a:miter lim="800000"/>
            <a:headEnd/>
            <a:tailEnd/>
          </a:ln>
        </p:spPr>
        <p:txBody>
          <a:bodyPr/>
          <a:lstStyle/>
          <a:p>
            <a:pPr eaLnBrk="0" hangingPunct="0"/>
            <a:endParaRPr lang="en-US"/>
          </a:p>
        </p:txBody>
      </p:sp>
      <p:sp>
        <p:nvSpPr>
          <p:cNvPr id="22609" name="Line 82"/>
          <p:cNvSpPr>
            <a:spLocks noChangeShapeType="1"/>
          </p:cNvSpPr>
          <p:nvPr/>
        </p:nvSpPr>
        <p:spPr bwMode="auto">
          <a:xfrm>
            <a:off x="709613" y="2873375"/>
            <a:ext cx="7138987" cy="3175"/>
          </a:xfrm>
          <a:prstGeom prst="line">
            <a:avLst/>
          </a:prstGeom>
          <a:noFill/>
          <a:ln w="0">
            <a:solidFill>
              <a:srgbClr val="000000"/>
            </a:solidFill>
            <a:round/>
            <a:headEnd/>
            <a:tailEnd/>
          </a:ln>
        </p:spPr>
        <p:txBody>
          <a:bodyPr/>
          <a:lstStyle/>
          <a:p>
            <a:endParaRPr lang="en-US"/>
          </a:p>
        </p:txBody>
      </p:sp>
      <p:sp>
        <p:nvSpPr>
          <p:cNvPr id="22610" name="Rectangle 83"/>
          <p:cNvSpPr>
            <a:spLocks noChangeArrowheads="1"/>
          </p:cNvSpPr>
          <p:nvPr/>
        </p:nvSpPr>
        <p:spPr bwMode="auto">
          <a:xfrm>
            <a:off x="709613" y="2873375"/>
            <a:ext cx="7138987" cy="39688"/>
          </a:xfrm>
          <a:prstGeom prst="rect">
            <a:avLst/>
          </a:prstGeom>
          <a:solidFill>
            <a:srgbClr val="000000"/>
          </a:solidFill>
          <a:ln w="9525">
            <a:noFill/>
            <a:miter lim="800000"/>
            <a:headEnd/>
            <a:tailEnd/>
          </a:ln>
        </p:spPr>
        <p:txBody>
          <a:bodyPr/>
          <a:lstStyle/>
          <a:p>
            <a:pPr eaLnBrk="0" hangingPunct="0"/>
            <a:endParaRPr lang="en-US"/>
          </a:p>
        </p:txBody>
      </p:sp>
      <p:sp>
        <p:nvSpPr>
          <p:cNvPr id="22611" name="Line 84"/>
          <p:cNvSpPr>
            <a:spLocks noChangeShapeType="1"/>
          </p:cNvSpPr>
          <p:nvPr/>
        </p:nvSpPr>
        <p:spPr bwMode="auto">
          <a:xfrm>
            <a:off x="709613" y="3357563"/>
            <a:ext cx="7138987" cy="3175"/>
          </a:xfrm>
          <a:prstGeom prst="line">
            <a:avLst/>
          </a:prstGeom>
          <a:noFill/>
          <a:ln w="0">
            <a:solidFill>
              <a:srgbClr val="000000"/>
            </a:solidFill>
            <a:round/>
            <a:headEnd/>
            <a:tailEnd/>
          </a:ln>
        </p:spPr>
        <p:txBody>
          <a:bodyPr/>
          <a:lstStyle/>
          <a:p>
            <a:endParaRPr lang="en-US"/>
          </a:p>
        </p:txBody>
      </p:sp>
      <p:sp>
        <p:nvSpPr>
          <p:cNvPr id="22612" name="Rectangle 85"/>
          <p:cNvSpPr>
            <a:spLocks noChangeArrowheads="1"/>
          </p:cNvSpPr>
          <p:nvPr/>
        </p:nvSpPr>
        <p:spPr bwMode="auto">
          <a:xfrm>
            <a:off x="709613" y="3357563"/>
            <a:ext cx="7138987" cy="39687"/>
          </a:xfrm>
          <a:prstGeom prst="rect">
            <a:avLst/>
          </a:prstGeom>
          <a:solidFill>
            <a:srgbClr val="000000"/>
          </a:solidFill>
          <a:ln w="9525">
            <a:noFill/>
            <a:miter lim="800000"/>
            <a:headEnd/>
            <a:tailEnd/>
          </a:ln>
        </p:spPr>
        <p:txBody>
          <a:bodyPr/>
          <a:lstStyle/>
          <a:p>
            <a:pPr eaLnBrk="0" hangingPunct="0"/>
            <a:endParaRPr lang="en-US"/>
          </a:p>
        </p:txBody>
      </p:sp>
      <p:sp>
        <p:nvSpPr>
          <p:cNvPr id="22613" name="Line 86"/>
          <p:cNvSpPr>
            <a:spLocks noChangeShapeType="1"/>
          </p:cNvSpPr>
          <p:nvPr/>
        </p:nvSpPr>
        <p:spPr bwMode="auto">
          <a:xfrm>
            <a:off x="709613" y="3841750"/>
            <a:ext cx="7138987" cy="3175"/>
          </a:xfrm>
          <a:prstGeom prst="line">
            <a:avLst/>
          </a:prstGeom>
          <a:noFill/>
          <a:ln w="0">
            <a:solidFill>
              <a:srgbClr val="000000"/>
            </a:solidFill>
            <a:round/>
            <a:headEnd/>
            <a:tailEnd/>
          </a:ln>
        </p:spPr>
        <p:txBody>
          <a:bodyPr/>
          <a:lstStyle/>
          <a:p>
            <a:endParaRPr lang="en-US"/>
          </a:p>
        </p:txBody>
      </p:sp>
      <p:sp>
        <p:nvSpPr>
          <p:cNvPr id="22614" name="Rectangle 87"/>
          <p:cNvSpPr>
            <a:spLocks noChangeArrowheads="1"/>
          </p:cNvSpPr>
          <p:nvPr/>
        </p:nvSpPr>
        <p:spPr bwMode="auto">
          <a:xfrm>
            <a:off x="709613" y="3841750"/>
            <a:ext cx="7138987" cy="39688"/>
          </a:xfrm>
          <a:prstGeom prst="rect">
            <a:avLst/>
          </a:prstGeom>
          <a:solidFill>
            <a:srgbClr val="000000"/>
          </a:solidFill>
          <a:ln w="9525">
            <a:noFill/>
            <a:miter lim="800000"/>
            <a:headEnd/>
            <a:tailEnd/>
          </a:ln>
        </p:spPr>
        <p:txBody>
          <a:bodyPr/>
          <a:lstStyle/>
          <a:p>
            <a:pPr eaLnBrk="0" hangingPunct="0"/>
            <a:endParaRPr lang="en-US"/>
          </a:p>
        </p:txBody>
      </p:sp>
      <p:sp>
        <p:nvSpPr>
          <p:cNvPr id="22615" name="Line 88"/>
          <p:cNvSpPr>
            <a:spLocks noChangeShapeType="1"/>
          </p:cNvSpPr>
          <p:nvPr/>
        </p:nvSpPr>
        <p:spPr bwMode="auto">
          <a:xfrm>
            <a:off x="709613" y="4325938"/>
            <a:ext cx="7138987" cy="3175"/>
          </a:xfrm>
          <a:prstGeom prst="line">
            <a:avLst/>
          </a:prstGeom>
          <a:noFill/>
          <a:ln w="0">
            <a:solidFill>
              <a:srgbClr val="000000"/>
            </a:solidFill>
            <a:round/>
            <a:headEnd/>
            <a:tailEnd/>
          </a:ln>
        </p:spPr>
        <p:txBody>
          <a:bodyPr/>
          <a:lstStyle/>
          <a:p>
            <a:endParaRPr lang="en-US"/>
          </a:p>
        </p:txBody>
      </p:sp>
      <p:sp>
        <p:nvSpPr>
          <p:cNvPr id="22616" name="Rectangle 89"/>
          <p:cNvSpPr>
            <a:spLocks noChangeArrowheads="1"/>
          </p:cNvSpPr>
          <p:nvPr/>
        </p:nvSpPr>
        <p:spPr bwMode="auto">
          <a:xfrm>
            <a:off x="709613" y="4325938"/>
            <a:ext cx="7138987" cy="39687"/>
          </a:xfrm>
          <a:prstGeom prst="rect">
            <a:avLst/>
          </a:prstGeom>
          <a:solidFill>
            <a:srgbClr val="000000"/>
          </a:solidFill>
          <a:ln w="9525">
            <a:noFill/>
            <a:miter lim="800000"/>
            <a:headEnd/>
            <a:tailEnd/>
          </a:ln>
        </p:spPr>
        <p:txBody>
          <a:bodyPr/>
          <a:lstStyle/>
          <a:p>
            <a:pPr eaLnBrk="0" hangingPunct="0"/>
            <a:endParaRPr lang="en-US"/>
          </a:p>
        </p:txBody>
      </p:sp>
      <p:sp>
        <p:nvSpPr>
          <p:cNvPr id="22617" name="Line 90"/>
          <p:cNvSpPr>
            <a:spLocks noChangeShapeType="1"/>
          </p:cNvSpPr>
          <p:nvPr/>
        </p:nvSpPr>
        <p:spPr bwMode="auto">
          <a:xfrm>
            <a:off x="709613" y="4810125"/>
            <a:ext cx="7138987" cy="3175"/>
          </a:xfrm>
          <a:prstGeom prst="line">
            <a:avLst/>
          </a:prstGeom>
          <a:noFill/>
          <a:ln w="0">
            <a:solidFill>
              <a:srgbClr val="000000"/>
            </a:solidFill>
            <a:round/>
            <a:headEnd/>
            <a:tailEnd/>
          </a:ln>
        </p:spPr>
        <p:txBody>
          <a:bodyPr/>
          <a:lstStyle/>
          <a:p>
            <a:endParaRPr lang="en-US"/>
          </a:p>
        </p:txBody>
      </p:sp>
      <p:sp>
        <p:nvSpPr>
          <p:cNvPr id="22618" name="Rectangle 91"/>
          <p:cNvSpPr>
            <a:spLocks noChangeArrowheads="1"/>
          </p:cNvSpPr>
          <p:nvPr/>
        </p:nvSpPr>
        <p:spPr bwMode="auto">
          <a:xfrm>
            <a:off x="709613" y="4810125"/>
            <a:ext cx="7138987" cy="39688"/>
          </a:xfrm>
          <a:prstGeom prst="rect">
            <a:avLst/>
          </a:prstGeom>
          <a:solidFill>
            <a:srgbClr val="000000"/>
          </a:solidFill>
          <a:ln w="9525">
            <a:noFill/>
            <a:miter lim="800000"/>
            <a:headEnd/>
            <a:tailEnd/>
          </a:ln>
        </p:spPr>
        <p:txBody>
          <a:bodyPr/>
          <a:lstStyle/>
          <a:p>
            <a:pPr eaLnBrk="0" hangingPunct="0"/>
            <a:endParaRPr lang="en-US"/>
          </a:p>
        </p:txBody>
      </p:sp>
      <p:sp>
        <p:nvSpPr>
          <p:cNvPr id="22619" name="Line 92"/>
          <p:cNvSpPr>
            <a:spLocks noChangeShapeType="1"/>
          </p:cNvSpPr>
          <p:nvPr/>
        </p:nvSpPr>
        <p:spPr bwMode="auto">
          <a:xfrm>
            <a:off x="709613" y="5294313"/>
            <a:ext cx="7138987" cy="3175"/>
          </a:xfrm>
          <a:prstGeom prst="line">
            <a:avLst/>
          </a:prstGeom>
          <a:noFill/>
          <a:ln w="0">
            <a:solidFill>
              <a:srgbClr val="000000"/>
            </a:solidFill>
            <a:round/>
            <a:headEnd/>
            <a:tailEnd/>
          </a:ln>
        </p:spPr>
        <p:txBody>
          <a:bodyPr/>
          <a:lstStyle/>
          <a:p>
            <a:endParaRPr lang="en-US"/>
          </a:p>
        </p:txBody>
      </p:sp>
      <p:sp>
        <p:nvSpPr>
          <p:cNvPr id="22620" name="Rectangle 93"/>
          <p:cNvSpPr>
            <a:spLocks noChangeArrowheads="1"/>
          </p:cNvSpPr>
          <p:nvPr/>
        </p:nvSpPr>
        <p:spPr bwMode="auto">
          <a:xfrm>
            <a:off x="709613" y="5294313"/>
            <a:ext cx="7138987" cy="39687"/>
          </a:xfrm>
          <a:prstGeom prst="rect">
            <a:avLst/>
          </a:prstGeom>
          <a:solidFill>
            <a:srgbClr val="000000"/>
          </a:solidFill>
          <a:ln w="9525">
            <a:noFill/>
            <a:miter lim="800000"/>
            <a:headEnd/>
            <a:tailEnd/>
          </a:ln>
        </p:spPr>
        <p:txBody>
          <a:bodyPr/>
          <a:lstStyle/>
          <a:p>
            <a:pPr eaLnBrk="0" hangingPunct="0"/>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0701"/>
          <p:cNvPicPr>
            <a:picLocks noChangeAspect="1" noChangeArrowheads="1"/>
          </p:cNvPicPr>
          <p:nvPr/>
        </p:nvPicPr>
        <p:blipFill>
          <a:blip r:embed="rId3"/>
          <a:srcRect/>
          <a:stretch>
            <a:fillRect/>
          </a:stretch>
        </p:blipFill>
        <p:spPr bwMode="auto">
          <a:xfrm>
            <a:off x="152400" y="71594"/>
            <a:ext cx="8610600" cy="678640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129"/>
          <p:cNvSpPr>
            <a:spLocks noChangeShapeType="1"/>
          </p:cNvSpPr>
          <p:nvPr/>
        </p:nvSpPr>
        <p:spPr bwMode="auto">
          <a:xfrm>
            <a:off x="1731963" y="358775"/>
            <a:ext cx="1587" cy="2959100"/>
          </a:xfrm>
          <a:prstGeom prst="line">
            <a:avLst/>
          </a:prstGeom>
          <a:noFill/>
          <a:ln w="0">
            <a:solidFill>
              <a:srgbClr val="000000"/>
            </a:solidFill>
            <a:round/>
            <a:headEnd/>
            <a:tailEnd/>
          </a:ln>
        </p:spPr>
        <p:txBody>
          <a:bodyPr/>
          <a:lstStyle/>
          <a:p>
            <a:endParaRPr lang="en-US"/>
          </a:p>
        </p:txBody>
      </p:sp>
      <p:sp>
        <p:nvSpPr>
          <p:cNvPr id="24579" name="Line 130"/>
          <p:cNvSpPr>
            <a:spLocks noChangeShapeType="1"/>
          </p:cNvSpPr>
          <p:nvPr/>
        </p:nvSpPr>
        <p:spPr bwMode="auto">
          <a:xfrm>
            <a:off x="1693863" y="3317875"/>
            <a:ext cx="38100" cy="1588"/>
          </a:xfrm>
          <a:prstGeom prst="line">
            <a:avLst/>
          </a:prstGeom>
          <a:noFill/>
          <a:ln w="0">
            <a:solidFill>
              <a:srgbClr val="000000"/>
            </a:solidFill>
            <a:round/>
            <a:headEnd/>
            <a:tailEnd/>
          </a:ln>
        </p:spPr>
        <p:txBody>
          <a:bodyPr/>
          <a:lstStyle/>
          <a:p>
            <a:endParaRPr lang="en-US"/>
          </a:p>
        </p:txBody>
      </p:sp>
      <p:sp>
        <p:nvSpPr>
          <p:cNvPr id="24580" name="Line 131"/>
          <p:cNvSpPr>
            <a:spLocks noChangeShapeType="1"/>
          </p:cNvSpPr>
          <p:nvPr/>
        </p:nvSpPr>
        <p:spPr bwMode="auto">
          <a:xfrm>
            <a:off x="1693863" y="2724150"/>
            <a:ext cx="38100" cy="1588"/>
          </a:xfrm>
          <a:prstGeom prst="line">
            <a:avLst/>
          </a:prstGeom>
          <a:noFill/>
          <a:ln w="0">
            <a:solidFill>
              <a:srgbClr val="000000"/>
            </a:solidFill>
            <a:round/>
            <a:headEnd/>
            <a:tailEnd/>
          </a:ln>
        </p:spPr>
        <p:txBody>
          <a:bodyPr/>
          <a:lstStyle/>
          <a:p>
            <a:endParaRPr lang="en-US"/>
          </a:p>
        </p:txBody>
      </p:sp>
      <p:sp>
        <p:nvSpPr>
          <p:cNvPr id="24581" name="Line 132"/>
          <p:cNvSpPr>
            <a:spLocks noChangeShapeType="1"/>
          </p:cNvSpPr>
          <p:nvPr/>
        </p:nvSpPr>
        <p:spPr bwMode="auto">
          <a:xfrm>
            <a:off x="1693863" y="2135188"/>
            <a:ext cx="38100" cy="1587"/>
          </a:xfrm>
          <a:prstGeom prst="line">
            <a:avLst/>
          </a:prstGeom>
          <a:noFill/>
          <a:ln w="0">
            <a:solidFill>
              <a:srgbClr val="000000"/>
            </a:solidFill>
            <a:round/>
            <a:headEnd/>
            <a:tailEnd/>
          </a:ln>
        </p:spPr>
        <p:txBody>
          <a:bodyPr/>
          <a:lstStyle/>
          <a:p>
            <a:endParaRPr lang="en-US"/>
          </a:p>
        </p:txBody>
      </p:sp>
      <p:sp>
        <p:nvSpPr>
          <p:cNvPr id="24582" name="Line 133"/>
          <p:cNvSpPr>
            <a:spLocks noChangeShapeType="1"/>
          </p:cNvSpPr>
          <p:nvPr/>
        </p:nvSpPr>
        <p:spPr bwMode="auto">
          <a:xfrm>
            <a:off x="1693863" y="1541463"/>
            <a:ext cx="38100" cy="1587"/>
          </a:xfrm>
          <a:prstGeom prst="line">
            <a:avLst/>
          </a:prstGeom>
          <a:noFill/>
          <a:ln w="0">
            <a:solidFill>
              <a:srgbClr val="000000"/>
            </a:solidFill>
            <a:round/>
            <a:headEnd/>
            <a:tailEnd/>
          </a:ln>
        </p:spPr>
        <p:txBody>
          <a:bodyPr/>
          <a:lstStyle/>
          <a:p>
            <a:endParaRPr lang="en-US"/>
          </a:p>
        </p:txBody>
      </p:sp>
      <p:sp>
        <p:nvSpPr>
          <p:cNvPr id="24583" name="Line 134"/>
          <p:cNvSpPr>
            <a:spLocks noChangeShapeType="1"/>
          </p:cNvSpPr>
          <p:nvPr/>
        </p:nvSpPr>
        <p:spPr bwMode="auto">
          <a:xfrm>
            <a:off x="1693863" y="952500"/>
            <a:ext cx="38100" cy="1588"/>
          </a:xfrm>
          <a:prstGeom prst="line">
            <a:avLst/>
          </a:prstGeom>
          <a:noFill/>
          <a:ln w="0">
            <a:solidFill>
              <a:srgbClr val="000000"/>
            </a:solidFill>
            <a:round/>
            <a:headEnd/>
            <a:tailEnd/>
          </a:ln>
        </p:spPr>
        <p:txBody>
          <a:bodyPr/>
          <a:lstStyle/>
          <a:p>
            <a:endParaRPr lang="en-US"/>
          </a:p>
        </p:txBody>
      </p:sp>
      <p:sp>
        <p:nvSpPr>
          <p:cNvPr id="24584" name="Line 135"/>
          <p:cNvSpPr>
            <a:spLocks noChangeShapeType="1"/>
          </p:cNvSpPr>
          <p:nvPr/>
        </p:nvSpPr>
        <p:spPr bwMode="auto">
          <a:xfrm>
            <a:off x="1693863" y="358775"/>
            <a:ext cx="38100" cy="1588"/>
          </a:xfrm>
          <a:prstGeom prst="line">
            <a:avLst/>
          </a:prstGeom>
          <a:noFill/>
          <a:ln w="0">
            <a:solidFill>
              <a:srgbClr val="000000"/>
            </a:solidFill>
            <a:round/>
            <a:headEnd/>
            <a:tailEnd/>
          </a:ln>
        </p:spPr>
        <p:txBody>
          <a:bodyPr/>
          <a:lstStyle/>
          <a:p>
            <a:endParaRPr lang="en-US"/>
          </a:p>
        </p:txBody>
      </p:sp>
      <p:sp>
        <p:nvSpPr>
          <p:cNvPr id="24585" name="Line 136"/>
          <p:cNvSpPr>
            <a:spLocks noChangeShapeType="1"/>
          </p:cNvSpPr>
          <p:nvPr/>
        </p:nvSpPr>
        <p:spPr bwMode="auto">
          <a:xfrm>
            <a:off x="1731963" y="3317875"/>
            <a:ext cx="5424487" cy="1588"/>
          </a:xfrm>
          <a:prstGeom prst="line">
            <a:avLst/>
          </a:prstGeom>
          <a:noFill/>
          <a:ln w="0">
            <a:solidFill>
              <a:srgbClr val="000000"/>
            </a:solidFill>
            <a:round/>
            <a:headEnd/>
            <a:tailEnd/>
          </a:ln>
        </p:spPr>
        <p:txBody>
          <a:bodyPr/>
          <a:lstStyle/>
          <a:p>
            <a:endParaRPr lang="en-US"/>
          </a:p>
        </p:txBody>
      </p:sp>
      <p:sp>
        <p:nvSpPr>
          <p:cNvPr id="24586" name="Line 137"/>
          <p:cNvSpPr>
            <a:spLocks noChangeShapeType="1"/>
          </p:cNvSpPr>
          <p:nvPr/>
        </p:nvSpPr>
        <p:spPr bwMode="auto">
          <a:xfrm flipV="1">
            <a:off x="1731963" y="3317875"/>
            <a:ext cx="1587" cy="30163"/>
          </a:xfrm>
          <a:prstGeom prst="line">
            <a:avLst/>
          </a:prstGeom>
          <a:noFill/>
          <a:ln w="0">
            <a:solidFill>
              <a:srgbClr val="000000"/>
            </a:solidFill>
            <a:round/>
            <a:headEnd/>
            <a:tailEnd/>
          </a:ln>
        </p:spPr>
        <p:txBody>
          <a:bodyPr/>
          <a:lstStyle/>
          <a:p>
            <a:endParaRPr lang="en-US"/>
          </a:p>
        </p:txBody>
      </p:sp>
      <p:sp>
        <p:nvSpPr>
          <p:cNvPr id="24587" name="Line 138"/>
          <p:cNvSpPr>
            <a:spLocks noChangeShapeType="1"/>
          </p:cNvSpPr>
          <p:nvPr/>
        </p:nvSpPr>
        <p:spPr bwMode="auto">
          <a:xfrm flipV="1">
            <a:off x="2638425" y="3317875"/>
            <a:ext cx="1588" cy="30163"/>
          </a:xfrm>
          <a:prstGeom prst="line">
            <a:avLst/>
          </a:prstGeom>
          <a:noFill/>
          <a:ln w="0">
            <a:solidFill>
              <a:srgbClr val="000000"/>
            </a:solidFill>
            <a:round/>
            <a:headEnd/>
            <a:tailEnd/>
          </a:ln>
        </p:spPr>
        <p:txBody>
          <a:bodyPr/>
          <a:lstStyle/>
          <a:p>
            <a:endParaRPr lang="en-US"/>
          </a:p>
        </p:txBody>
      </p:sp>
      <p:sp>
        <p:nvSpPr>
          <p:cNvPr id="24588" name="Line 139"/>
          <p:cNvSpPr>
            <a:spLocks noChangeShapeType="1"/>
          </p:cNvSpPr>
          <p:nvPr/>
        </p:nvSpPr>
        <p:spPr bwMode="auto">
          <a:xfrm flipV="1">
            <a:off x="3538538" y="3317875"/>
            <a:ext cx="1587" cy="30163"/>
          </a:xfrm>
          <a:prstGeom prst="line">
            <a:avLst/>
          </a:prstGeom>
          <a:noFill/>
          <a:ln w="0">
            <a:solidFill>
              <a:srgbClr val="000000"/>
            </a:solidFill>
            <a:round/>
            <a:headEnd/>
            <a:tailEnd/>
          </a:ln>
        </p:spPr>
        <p:txBody>
          <a:bodyPr/>
          <a:lstStyle/>
          <a:p>
            <a:endParaRPr lang="en-US"/>
          </a:p>
        </p:txBody>
      </p:sp>
      <p:sp>
        <p:nvSpPr>
          <p:cNvPr id="24589" name="Line 140"/>
          <p:cNvSpPr>
            <a:spLocks noChangeShapeType="1"/>
          </p:cNvSpPr>
          <p:nvPr/>
        </p:nvSpPr>
        <p:spPr bwMode="auto">
          <a:xfrm flipV="1">
            <a:off x="4445000" y="3317875"/>
            <a:ext cx="1588" cy="30163"/>
          </a:xfrm>
          <a:prstGeom prst="line">
            <a:avLst/>
          </a:prstGeom>
          <a:noFill/>
          <a:ln w="0">
            <a:solidFill>
              <a:srgbClr val="000000"/>
            </a:solidFill>
            <a:round/>
            <a:headEnd/>
            <a:tailEnd/>
          </a:ln>
        </p:spPr>
        <p:txBody>
          <a:bodyPr/>
          <a:lstStyle/>
          <a:p>
            <a:endParaRPr lang="en-US"/>
          </a:p>
        </p:txBody>
      </p:sp>
      <p:sp>
        <p:nvSpPr>
          <p:cNvPr id="24590" name="Line 141"/>
          <p:cNvSpPr>
            <a:spLocks noChangeShapeType="1"/>
          </p:cNvSpPr>
          <p:nvPr/>
        </p:nvSpPr>
        <p:spPr bwMode="auto">
          <a:xfrm flipV="1">
            <a:off x="5351463" y="3317875"/>
            <a:ext cx="1587" cy="30163"/>
          </a:xfrm>
          <a:prstGeom prst="line">
            <a:avLst/>
          </a:prstGeom>
          <a:noFill/>
          <a:ln w="0">
            <a:solidFill>
              <a:srgbClr val="000000"/>
            </a:solidFill>
            <a:round/>
            <a:headEnd/>
            <a:tailEnd/>
          </a:ln>
        </p:spPr>
        <p:txBody>
          <a:bodyPr/>
          <a:lstStyle/>
          <a:p>
            <a:endParaRPr lang="en-US"/>
          </a:p>
        </p:txBody>
      </p:sp>
      <p:sp>
        <p:nvSpPr>
          <p:cNvPr id="24591" name="Line 142"/>
          <p:cNvSpPr>
            <a:spLocks noChangeShapeType="1"/>
          </p:cNvSpPr>
          <p:nvPr/>
        </p:nvSpPr>
        <p:spPr bwMode="auto">
          <a:xfrm flipV="1">
            <a:off x="6249988" y="3317875"/>
            <a:ext cx="1587" cy="30163"/>
          </a:xfrm>
          <a:prstGeom prst="line">
            <a:avLst/>
          </a:prstGeom>
          <a:noFill/>
          <a:ln w="0">
            <a:solidFill>
              <a:srgbClr val="000000"/>
            </a:solidFill>
            <a:round/>
            <a:headEnd/>
            <a:tailEnd/>
          </a:ln>
        </p:spPr>
        <p:txBody>
          <a:bodyPr/>
          <a:lstStyle/>
          <a:p>
            <a:endParaRPr lang="en-US"/>
          </a:p>
        </p:txBody>
      </p:sp>
      <p:sp>
        <p:nvSpPr>
          <p:cNvPr id="24592" name="Line 143"/>
          <p:cNvSpPr>
            <a:spLocks noChangeShapeType="1"/>
          </p:cNvSpPr>
          <p:nvPr/>
        </p:nvSpPr>
        <p:spPr bwMode="auto">
          <a:xfrm flipV="1">
            <a:off x="7156450" y="3317875"/>
            <a:ext cx="1588" cy="30163"/>
          </a:xfrm>
          <a:prstGeom prst="line">
            <a:avLst/>
          </a:prstGeom>
          <a:noFill/>
          <a:ln w="0">
            <a:solidFill>
              <a:srgbClr val="000000"/>
            </a:solidFill>
            <a:round/>
            <a:headEnd/>
            <a:tailEnd/>
          </a:ln>
        </p:spPr>
        <p:txBody>
          <a:bodyPr/>
          <a:lstStyle/>
          <a:p>
            <a:endParaRPr lang="en-US"/>
          </a:p>
        </p:txBody>
      </p:sp>
      <p:sp>
        <p:nvSpPr>
          <p:cNvPr id="24593" name="Line 144"/>
          <p:cNvSpPr>
            <a:spLocks noChangeShapeType="1"/>
          </p:cNvSpPr>
          <p:nvPr/>
        </p:nvSpPr>
        <p:spPr bwMode="auto">
          <a:xfrm>
            <a:off x="1731963" y="2609850"/>
            <a:ext cx="906462" cy="1588"/>
          </a:xfrm>
          <a:prstGeom prst="line">
            <a:avLst/>
          </a:prstGeom>
          <a:noFill/>
          <a:ln w="28575">
            <a:solidFill>
              <a:srgbClr val="000080"/>
            </a:solidFill>
            <a:round/>
            <a:headEnd/>
            <a:tailEnd/>
          </a:ln>
        </p:spPr>
        <p:txBody>
          <a:bodyPr/>
          <a:lstStyle/>
          <a:p>
            <a:endParaRPr lang="en-US"/>
          </a:p>
        </p:txBody>
      </p:sp>
      <p:sp>
        <p:nvSpPr>
          <p:cNvPr id="24594" name="Line 145"/>
          <p:cNvSpPr>
            <a:spLocks noChangeShapeType="1"/>
          </p:cNvSpPr>
          <p:nvPr/>
        </p:nvSpPr>
        <p:spPr bwMode="auto">
          <a:xfrm>
            <a:off x="2638425" y="2609850"/>
            <a:ext cx="900113" cy="1588"/>
          </a:xfrm>
          <a:prstGeom prst="line">
            <a:avLst/>
          </a:prstGeom>
          <a:noFill/>
          <a:ln w="28575">
            <a:solidFill>
              <a:srgbClr val="000080"/>
            </a:solidFill>
            <a:round/>
            <a:headEnd/>
            <a:tailEnd/>
          </a:ln>
        </p:spPr>
        <p:txBody>
          <a:bodyPr/>
          <a:lstStyle/>
          <a:p>
            <a:endParaRPr lang="en-US"/>
          </a:p>
        </p:txBody>
      </p:sp>
      <p:sp>
        <p:nvSpPr>
          <p:cNvPr id="24595" name="Line 146"/>
          <p:cNvSpPr>
            <a:spLocks noChangeShapeType="1"/>
          </p:cNvSpPr>
          <p:nvPr/>
        </p:nvSpPr>
        <p:spPr bwMode="auto">
          <a:xfrm>
            <a:off x="3538538" y="2609850"/>
            <a:ext cx="906462" cy="1588"/>
          </a:xfrm>
          <a:prstGeom prst="line">
            <a:avLst/>
          </a:prstGeom>
          <a:noFill/>
          <a:ln w="28575">
            <a:solidFill>
              <a:srgbClr val="000080"/>
            </a:solidFill>
            <a:round/>
            <a:headEnd/>
            <a:tailEnd/>
          </a:ln>
        </p:spPr>
        <p:txBody>
          <a:bodyPr/>
          <a:lstStyle/>
          <a:p>
            <a:endParaRPr lang="en-US"/>
          </a:p>
        </p:txBody>
      </p:sp>
      <p:sp>
        <p:nvSpPr>
          <p:cNvPr id="24596" name="Line 147"/>
          <p:cNvSpPr>
            <a:spLocks noChangeShapeType="1"/>
          </p:cNvSpPr>
          <p:nvPr/>
        </p:nvSpPr>
        <p:spPr bwMode="auto">
          <a:xfrm>
            <a:off x="4445000" y="2609850"/>
            <a:ext cx="906463" cy="1588"/>
          </a:xfrm>
          <a:prstGeom prst="line">
            <a:avLst/>
          </a:prstGeom>
          <a:noFill/>
          <a:ln w="28575">
            <a:solidFill>
              <a:srgbClr val="000080"/>
            </a:solidFill>
            <a:round/>
            <a:headEnd/>
            <a:tailEnd/>
          </a:ln>
        </p:spPr>
        <p:txBody>
          <a:bodyPr/>
          <a:lstStyle/>
          <a:p>
            <a:endParaRPr lang="en-US"/>
          </a:p>
        </p:txBody>
      </p:sp>
      <p:sp>
        <p:nvSpPr>
          <p:cNvPr id="24597" name="Line 148"/>
          <p:cNvSpPr>
            <a:spLocks noChangeShapeType="1"/>
          </p:cNvSpPr>
          <p:nvPr/>
        </p:nvSpPr>
        <p:spPr bwMode="auto">
          <a:xfrm>
            <a:off x="5351463" y="2609850"/>
            <a:ext cx="898525" cy="1588"/>
          </a:xfrm>
          <a:prstGeom prst="line">
            <a:avLst/>
          </a:prstGeom>
          <a:noFill/>
          <a:ln w="28575">
            <a:solidFill>
              <a:srgbClr val="000080"/>
            </a:solidFill>
            <a:round/>
            <a:headEnd/>
            <a:tailEnd/>
          </a:ln>
        </p:spPr>
        <p:txBody>
          <a:bodyPr/>
          <a:lstStyle/>
          <a:p>
            <a:endParaRPr lang="en-US"/>
          </a:p>
        </p:txBody>
      </p:sp>
      <p:sp>
        <p:nvSpPr>
          <p:cNvPr id="24598" name="Freeform 149"/>
          <p:cNvSpPr>
            <a:spLocks/>
          </p:cNvSpPr>
          <p:nvPr/>
        </p:nvSpPr>
        <p:spPr bwMode="auto">
          <a:xfrm>
            <a:off x="2638425" y="2963863"/>
            <a:ext cx="900113" cy="120650"/>
          </a:xfrm>
          <a:custGeom>
            <a:avLst/>
            <a:gdLst>
              <a:gd name="T0" fmla="*/ 0 w 567"/>
              <a:gd name="T1" fmla="*/ 2147483647 h 76"/>
              <a:gd name="T2" fmla="*/ 2147483647 w 567"/>
              <a:gd name="T3" fmla="*/ 2147483647 h 76"/>
              <a:gd name="T4" fmla="*/ 2147483647 w 567"/>
              <a:gd name="T5" fmla="*/ 2147483647 h 76"/>
              <a:gd name="T6" fmla="*/ 2147483647 w 567"/>
              <a:gd name="T7" fmla="*/ 0 h 76"/>
              <a:gd name="T8" fmla="*/ 0 60000 65536"/>
              <a:gd name="T9" fmla="*/ 0 60000 65536"/>
              <a:gd name="T10" fmla="*/ 0 60000 65536"/>
              <a:gd name="T11" fmla="*/ 0 60000 65536"/>
              <a:gd name="T12" fmla="*/ 0 w 567"/>
              <a:gd name="T13" fmla="*/ 0 h 76"/>
              <a:gd name="T14" fmla="*/ 567 w 567"/>
              <a:gd name="T15" fmla="*/ 76 h 76"/>
            </a:gdLst>
            <a:ahLst/>
            <a:cxnLst>
              <a:cxn ang="T8">
                <a:pos x="T0" y="T1"/>
              </a:cxn>
              <a:cxn ang="T9">
                <a:pos x="T2" y="T3"/>
              </a:cxn>
              <a:cxn ang="T10">
                <a:pos x="T4" y="T5"/>
              </a:cxn>
              <a:cxn ang="T11">
                <a:pos x="T6" y="T7"/>
              </a:cxn>
            </a:cxnLst>
            <a:rect l="T12" t="T13" r="T14" b="T15"/>
            <a:pathLst>
              <a:path w="567" h="76">
                <a:moveTo>
                  <a:pt x="0" y="76"/>
                </a:moveTo>
                <a:lnTo>
                  <a:pt x="281" y="42"/>
                </a:lnTo>
                <a:lnTo>
                  <a:pt x="424" y="23"/>
                </a:lnTo>
                <a:lnTo>
                  <a:pt x="567" y="0"/>
                </a:lnTo>
              </a:path>
            </a:pathLst>
          </a:custGeom>
          <a:noFill/>
          <a:ln w="28575">
            <a:solidFill>
              <a:srgbClr val="800000"/>
            </a:solidFill>
            <a:round/>
            <a:headEnd/>
            <a:tailEnd/>
          </a:ln>
        </p:spPr>
        <p:txBody>
          <a:bodyPr/>
          <a:lstStyle/>
          <a:p>
            <a:pPr eaLnBrk="0" hangingPunct="0"/>
            <a:endParaRPr lang="en-US"/>
          </a:p>
        </p:txBody>
      </p:sp>
      <p:sp>
        <p:nvSpPr>
          <p:cNvPr id="24599" name="Freeform 150"/>
          <p:cNvSpPr>
            <a:spLocks/>
          </p:cNvSpPr>
          <p:nvPr/>
        </p:nvSpPr>
        <p:spPr bwMode="auto">
          <a:xfrm>
            <a:off x="3538538" y="2784475"/>
            <a:ext cx="906462" cy="179388"/>
          </a:xfrm>
          <a:custGeom>
            <a:avLst/>
            <a:gdLst>
              <a:gd name="T0" fmla="*/ 0 w 571"/>
              <a:gd name="T1" fmla="*/ 2147483647 h 113"/>
              <a:gd name="T2" fmla="*/ 2147483647 w 571"/>
              <a:gd name="T3" fmla="*/ 2147483647 h 113"/>
              <a:gd name="T4" fmla="*/ 2147483647 w 571"/>
              <a:gd name="T5" fmla="*/ 2147483647 h 113"/>
              <a:gd name="T6" fmla="*/ 2147483647 w 571"/>
              <a:gd name="T7" fmla="*/ 2147483647 h 113"/>
              <a:gd name="T8" fmla="*/ 2147483647 w 571"/>
              <a:gd name="T9" fmla="*/ 2147483647 h 113"/>
              <a:gd name="T10" fmla="*/ 2147483647 w 571"/>
              <a:gd name="T11" fmla="*/ 0 h 113"/>
              <a:gd name="T12" fmla="*/ 0 60000 65536"/>
              <a:gd name="T13" fmla="*/ 0 60000 65536"/>
              <a:gd name="T14" fmla="*/ 0 60000 65536"/>
              <a:gd name="T15" fmla="*/ 0 60000 65536"/>
              <a:gd name="T16" fmla="*/ 0 60000 65536"/>
              <a:gd name="T17" fmla="*/ 0 60000 65536"/>
              <a:gd name="T18" fmla="*/ 0 w 571"/>
              <a:gd name="T19" fmla="*/ 0 h 113"/>
              <a:gd name="T20" fmla="*/ 571 w 571"/>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571" h="113">
                <a:moveTo>
                  <a:pt x="0" y="113"/>
                </a:moveTo>
                <a:lnTo>
                  <a:pt x="142" y="90"/>
                </a:lnTo>
                <a:lnTo>
                  <a:pt x="285" y="68"/>
                </a:lnTo>
                <a:lnTo>
                  <a:pt x="428" y="37"/>
                </a:lnTo>
                <a:lnTo>
                  <a:pt x="502" y="22"/>
                </a:lnTo>
                <a:lnTo>
                  <a:pt x="571" y="0"/>
                </a:lnTo>
              </a:path>
            </a:pathLst>
          </a:custGeom>
          <a:noFill/>
          <a:ln w="28575">
            <a:solidFill>
              <a:srgbClr val="800000"/>
            </a:solidFill>
            <a:round/>
            <a:headEnd/>
            <a:tailEnd/>
          </a:ln>
        </p:spPr>
        <p:txBody>
          <a:bodyPr/>
          <a:lstStyle/>
          <a:p>
            <a:pPr eaLnBrk="0" hangingPunct="0"/>
            <a:endParaRPr lang="en-US"/>
          </a:p>
        </p:txBody>
      </p:sp>
      <p:sp>
        <p:nvSpPr>
          <p:cNvPr id="24600" name="Freeform 151"/>
          <p:cNvSpPr>
            <a:spLocks/>
          </p:cNvSpPr>
          <p:nvPr/>
        </p:nvSpPr>
        <p:spPr bwMode="auto">
          <a:xfrm>
            <a:off x="4445000" y="2370138"/>
            <a:ext cx="906463" cy="414337"/>
          </a:xfrm>
          <a:custGeom>
            <a:avLst/>
            <a:gdLst>
              <a:gd name="T0" fmla="*/ 0 w 571"/>
              <a:gd name="T1" fmla="*/ 2147483647 h 261"/>
              <a:gd name="T2" fmla="*/ 2147483647 w 571"/>
              <a:gd name="T3" fmla="*/ 2147483647 h 261"/>
              <a:gd name="T4" fmla="*/ 2147483647 w 571"/>
              <a:gd name="T5" fmla="*/ 2147483647 h 261"/>
              <a:gd name="T6" fmla="*/ 2147483647 w 571"/>
              <a:gd name="T7" fmla="*/ 2147483647 h 261"/>
              <a:gd name="T8" fmla="*/ 2147483647 w 571"/>
              <a:gd name="T9" fmla="*/ 0 h 261"/>
              <a:gd name="T10" fmla="*/ 0 60000 65536"/>
              <a:gd name="T11" fmla="*/ 0 60000 65536"/>
              <a:gd name="T12" fmla="*/ 0 60000 65536"/>
              <a:gd name="T13" fmla="*/ 0 60000 65536"/>
              <a:gd name="T14" fmla="*/ 0 60000 65536"/>
              <a:gd name="T15" fmla="*/ 0 w 571"/>
              <a:gd name="T16" fmla="*/ 0 h 261"/>
              <a:gd name="T17" fmla="*/ 571 w 571"/>
              <a:gd name="T18" fmla="*/ 261 h 261"/>
            </a:gdLst>
            <a:ahLst/>
            <a:cxnLst>
              <a:cxn ang="T10">
                <a:pos x="T0" y="T1"/>
              </a:cxn>
              <a:cxn ang="T11">
                <a:pos x="T2" y="T3"/>
              </a:cxn>
              <a:cxn ang="T12">
                <a:pos x="T4" y="T5"/>
              </a:cxn>
              <a:cxn ang="T13">
                <a:pos x="T6" y="T7"/>
              </a:cxn>
              <a:cxn ang="T14">
                <a:pos x="T8" y="T9"/>
              </a:cxn>
            </a:cxnLst>
            <a:rect l="T15" t="T16" r="T17" b="T18"/>
            <a:pathLst>
              <a:path w="571" h="261">
                <a:moveTo>
                  <a:pt x="0" y="261"/>
                </a:moveTo>
                <a:lnTo>
                  <a:pt x="142" y="208"/>
                </a:lnTo>
                <a:lnTo>
                  <a:pt x="285" y="147"/>
                </a:lnTo>
                <a:lnTo>
                  <a:pt x="428" y="79"/>
                </a:lnTo>
                <a:lnTo>
                  <a:pt x="571" y="0"/>
                </a:lnTo>
              </a:path>
            </a:pathLst>
          </a:custGeom>
          <a:noFill/>
          <a:ln w="38100">
            <a:solidFill>
              <a:srgbClr val="800000"/>
            </a:solidFill>
            <a:round/>
            <a:headEnd/>
            <a:tailEnd/>
          </a:ln>
        </p:spPr>
        <p:txBody>
          <a:bodyPr/>
          <a:lstStyle/>
          <a:p>
            <a:pPr eaLnBrk="0" hangingPunct="0"/>
            <a:endParaRPr lang="en-US"/>
          </a:p>
        </p:txBody>
      </p:sp>
      <p:sp>
        <p:nvSpPr>
          <p:cNvPr id="24601" name="Freeform 152"/>
          <p:cNvSpPr>
            <a:spLocks/>
          </p:cNvSpPr>
          <p:nvPr/>
        </p:nvSpPr>
        <p:spPr bwMode="auto">
          <a:xfrm>
            <a:off x="5351463" y="1720850"/>
            <a:ext cx="898525" cy="649288"/>
          </a:xfrm>
          <a:custGeom>
            <a:avLst/>
            <a:gdLst>
              <a:gd name="T0" fmla="*/ 0 w 566"/>
              <a:gd name="T1" fmla="*/ 2147483647 h 409"/>
              <a:gd name="T2" fmla="*/ 2147483647 w 566"/>
              <a:gd name="T3" fmla="*/ 2147483647 h 409"/>
              <a:gd name="T4" fmla="*/ 2147483647 w 566"/>
              <a:gd name="T5" fmla="*/ 2147483647 h 409"/>
              <a:gd name="T6" fmla="*/ 2147483647 w 566"/>
              <a:gd name="T7" fmla="*/ 2147483647 h 409"/>
              <a:gd name="T8" fmla="*/ 2147483647 w 566"/>
              <a:gd name="T9" fmla="*/ 2147483647 h 409"/>
              <a:gd name="T10" fmla="*/ 2147483647 w 566"/>
              <a:gd name="T11" fmla="*/ 2147483647 h 409"/>
              <a:gd name="T12" fmla="*/ 2147483647 w 566"/>
              <a:gd name="T13" fmla="*/ 0 h 409"/>
              <a:gd name="T14" fmla="*/ 0 60000 65536"/>
              <a:gd name="T15" fmla="*/ 0 60000 65536"/>
              <a:gd name="T16" fmla="*/ 0 60000 65536"/>
              <a:gd name="T17" fmla="*/ 0 60000 65536"/>
              <a:gd name="T18" fmla="*/ 0 60000 65536"/>
              <a:gd name="T19" fmla="*/ 0 60000 65536"/>
              <a:gd name="T20" fmla="*/ 0 60000 65536"/>
              <a:gd name="T21" fmla="*/ 0 w 566"/>
              <a:gd name="T22" fmla="*/ 0 h 409"/>
              <a:gd name="T23" fmla="*/ 566 w 566"/>
              <a:gd name="T24" fmla="*/ 409 h 4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6" h="409">
                <a:moveTo>
                  <a:pt x="0" y="409"/>
                </a:moveTo>
                <a:lnTo>
                  <a:pt x="69" y="363"/>
                </a:lnTo>
                <a:lnTo>
                  <a:pt x="142" y="318"/>
                </a:lnTo>
                <a:lnTo>
                  <a:pt x="211" y="265"/>
                </a:lnTo>
                <a:lnTo>
                  <a:pt x="285" y="212"/>
                </a:lnTo>
                <a:lnTo>
                  <a:pt x="423" y="106"/>
                </a:lnTo>
                <a:lnTo>
                  <a:pt x="566" y="0"/>
                </a:lnTo>
              </a:path>
            </a:pathLst>
          </a:custGeom>
          <a:noFill/>
          <a:ln w="28575">
            <a:solidFill>
              <a:srgbClr val="800000"/>
            </a:solidFill>
            <a:round/>
            <a:headEnd/>
            <a:tailEnd/>
          </a:ln>
        </p:spPr>
        <p:txBody>
          <a:bodyPr/>
          <a:lstStyle/>
          <a:p>
            <a:pPr eaLnBrk="0" hangingPunct="0"/>
            <a:endParaRPr lang="en-US"/>
          </a:p>
        </p:txBody>
      </p:sp>
      <p:sp>
        <p:nvSpPr>
          <p:cNvPr id="24602" name="Freeform 153"/>
          <p:cNvSpPr>
            <a:spLocks/>
          </p:cNvSpPr>
          <p:nvPr/>
        </p:nvSpPr>
        <p:spPr bwMode="auto">
          <a:xfrm>
            <a:off x="1731963" y="2370138"/>
            <a:ext cx="906462" cy="239712"/>
          </a:xfrm>
          <a:custGeom>
            <a:avLst/>
            <a:gdLst>
              <a:gd name="T0" fmla="*/ 0 w 571"/>
              <a:gd name="T1" fmla="*/ 2147483647 h 151"/>
              <a:gd name="T2" fmla="*/ 2147483647 w 571"/>
              <a:gd name="T3" fmla="*/ 2147483647 h 151"/>
              <a:gd name="T4" fmla="*/ 2147483647 w 571"/>
              <a:gd name="T5" fmla="*/ 2147483647 h 151"/>
              <a:gd name="T6" fmla="*/ 2147483647 w 571"/>
              <a:gd name="T7" fmla="*/ 2147483647 h 151"/>
              <a:gd name="T8" fmla="*/ 2147483647 w 571"/>
              <a:gd name="T9" fmla="*/ 0 h 151"/>
              <a:gd name="T10" fmla="*/ 0 60000 65536"/>
              <a:gd name="T11" fmla="*/ 0 60000 65536"/>
              <a:gd name="T12" fmla="*/ 0 60000 65536"/>
              <a:gd name="T13" fmla="*/ 0 60000 65536"/>
              <a:gd name="T14" fmla="*/ 0 60000 65536"/>
              <a:gd name="T15" fmla="*/ 0 w 571"/>
              <a:gd name="T16" fmla="*/ 0 h 151"/>
              <a:gd name="T17" fmla="*/ 571 w 571"/>
              <a:gd name="T18" fmla="*/ 151 h 151"/>
            </a:gdLst>
            <a:ahLst/>
            <a:cxnLst>
              <a:cxn ang="T10">
                <a:pos x="T0" y="T1"/>
              </a:cxn>
              <a:cxn ang="T11">
                <a:pos x="T2" y="T3"/>
              </a:cxn>
              <a:cxn ang="T12">
                <a:pos x="T4" y="T5"/>
              </a:cxn>
              <a:cxn ang="T13">
                <a:pos x="T6" y="T7"/>
              </a:cxn>
              <a:cxn ang="T14">
                <a:pos x="T8" y="T9"/>
              </a:cxn>
            </a:cxnLst>
            <a:rect l="T15" t="T16" r="T17" b="T18"/>
            <a:pathLst>
              <a:path w="571" h="151">
                <a:moveTo>
                  <a:pt x="0" y="151"/>
                </a:moveTo>
                <a:lnTo>
                  <a:pt x="143" y="113"/>
                </a:lnTo>
                <a:lnTo>
                  <a:pt x="286" y="72"/>
                </a:lnTo>
                <a:lnTo>
                  <a:pt x="429" y="34"/>
                </a:lnTo>
                <a:lnTo>
                  <a:pt x="571" y="0"/>
                </a:lnTo>
              </a:path>
            </a:pathLst>
          </a:custGeom>
          <a:noFill/>
          <a:ln w="28575">
            <a:solidFill>
              <a:srgbClr val="FF0000"/>
            </a:solidFill>
            <a:round/>
            <a:headEnd/>
            <a:tailEnd/>
          </a:ln>
        </p:spPr>
        <p:txBody>
          <a:bodyPr/>
          <a:lstStyle/>
          <a:p>
            <a:pPr eaLnBrk="0" hangingPunct="0"/>
            <a:endParaRPr lang="en-US"/>
          </a:p>
        </p:txBody>
      </p:sp>
      <p:sp>
        <p:nvSpPr>
          <p:cNvPr id="24603" name="Freeform 154"/>
          <p:cNvSpPr>
            <a:spLocks/>
          </p:cNvSpPr>
          <p:nvPr/>
        </p:nvSpPr>
        <p:spPr bwMode="auto">
          <a:xfrm>
            <a:off x="2638425" y="2255838"/>
            <a:ext cx="900113" cy="114300"/>
          </a:xfrm>
          <a:custGeom>
            <a:avLst/>
            <a:gdLst>
              <a:gd name="T0" fmla="*/ 0 w 567"/>
              <a:gd name="T1" fmla="*/ 2147483647 h 72"/>
              <a:gd name="T2" fmla="*/ 2147483647 w 567"/>
              <a:gd name="T3" fmla="*/ 2147483647 h 72"/>
              <a:gd name="T4" fmla="*/ 2147483647 w 567"/>
              <a:gd name="T5" fmla="*/ 2147483647 h 72"/>
              <a:gd name="T6" fmla="*/ 2147483647 w 567"/>
              <a:gd name="T7" fmla="*/ 2147483647 h 72"/>
              <a:gd name="T8" fmla="*/ 2147483647 w 567"/>
              <a:gd name="T9" fmla="*/ 2147483647 h 72"/>
              <a:gd name="T10" fmla="*/ 2147483647 w 567"/>
              <a:gd name="T11" fmla="*/ 0 h 72"/>
              <a:gd name="T12" fmla="*/ 0 60000 65536"/>
              <a:gd name="T13" fmla="*/ 0 60000 65536"/>
              <a:gd name="T14" fmla="*/ 0 60000 65536"/>
              <a:gd name="T15" fmla="*/ 0 60000 65536"/>
              <a:gd name="T16" fmla="*/ 0 60000 65536"/>
              <a:gd name="T17" fmla="*/ 0 60000 65536"/>
              <a:gd name="T18" fmla="*/ 0 w 567"/>
              <a:gd name="T19" fmla="*/ 0 h 72"/>
              <a:gd name="T20" fmla="*/ 567 w 567"/>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567" h="72">
                <a:moveTo>
                  <a:pt x="0" y="72"/>
                </a:moveTo>
                <a:lnTo>
                  <a:pt x="69" y="60"/>
                </a:lnTo>
                <a:lnTo>
                  <a:pt x="143" y="49"/>
                </a:lnTo>
                <a:lnTo>
                  <a:pt x="281" y="34"/>
                </a:lnTo>
                <a:lnTo>
                  <a:pt x="424" y="19"/>
                </a:lnTo>
                <a:lnTo>
                  <a:pt x="567" y="0"/>
                </a:lnTo>
              </a:path>
            </a:pathLst>
          </a:custGeom>
          <a:noFill/>
          <a:ln w="28575">
            <a:solidFill>
              <a:srgbClr val="FF0000"/>
            </a:solidFill>
            <a:round/>
            <a:headEnd/>
            <a:tailEnd/>
          </a:ln>
        </p:spPr>
        <p:txBody>
          <a:bodyPr/>
          <a:lstStyle/>
          <a:p>
            <a:pPr eaLnBrk="0" hangingPunct="0"/>
            <a:endParaRPr lang="en-US"/>
          </a:p>
        </p:txBody>
      </p:sp>
      <p:sp>
        <p:nvSpPr>
          <p:cNvPr id="24604" name="Freeform 155"/>
          <p:cNvSpPr>
            <a:spLocks/>
          </p:cNvSpPr>
          <p:nvPr/>
        </p:nvSpPr>
        <p:spPr bwMode="auto">
          <a:xfrm>
            <a:off x="3538538" y="2074863"/>
            <a:ext cx="906462" cy="180975"/>
          </a:xfrm>
          <a:custGeom>
            <a:avLst/>
            <a:gdLst>
              <a:gd name="T0" fmla="*/ 0 w 571"/>
              <a:gd name="T1" fmla="*/ 2147483647 h 114"/>
              <a:gd name="T2" fmla="*/ 2147483647 w 571"/>
              <a:gd name="T3" fmla="*/ 2147483647 h 114"/>
              <a:gd name="T4" fmla="*/ 2147483647 w 571"/>
              <a:gd name="T5" fmla="*/ 2147483647 h 114"/>
              <a:gd name="T6" fmla="*/ 2147483647 w 571"/>
              <a:gd name="T7" fmla="*/ 2147483647 h 114"/>
              <a:gd name="T8" fmla="*/ 2147483647 w 571"/>
              <a:gd name="T9" fmla="*/ 2147483647 h 114"/>
              <a:gd name="T10" fmla="*/ 2147483647 w 571"/>
              <a:gd name="T11" fmla="*/ 0 h 114"/>
              <a:gd name="T12" fmla="*/ 0 60000 65536"/>
              <a:gd name="T13" fmla="*/ 0 60000 65536"/>
              <a:gd name="T14" fmla="*/ 0 60000 65536"/>
              <a:gd name="T15" fmla="*/ 0 60000 65536"/>
              <a:gd name="T16" fmla="*/ 0 60000 65536"/>
              <a:gd name="T17" fmla="*/ 0 60000 65536"/>
              <a:gd name="T18" fmla="*/ 0 w 571"/>
              <a:gd name="T19" fmla="*/ 0 h 114"/>
              <a:gd name="T20" fmla="*/ 571 w 571"/>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571" h="114">
                <a:moveTo>
                  <a:pt x="0" y="114"/>
                </a:moveTo>
                <a:lnTo>
                  <a:pt x="142" y="91"/>
                </a:lnTo>
                <a:lnTo>
                  <a:pt x="285" y="69"/>
                </a:lnTo>
                <a:lnTo>
                  <a:pt x="428" y="42"/>
                </a:lnTo>
                <a:lnTo>
                  <a:pt x="502" y="23"/>
                </a:lnTo>
                <a:lnTo>
                  <a:pt x="571" y="0"/>
                </a:lnTo>
              </a:path>
            </a:pathLst>
          </a:custGeom>
          <a:noFill/>
          <a:ln w="28575">
            <a:solidFill>
              <a:srgbClr val="FF0000"/>
            </a:solidFill>
            <a:round/>
            <a:headEnd/>
            <a:tailEnd/>
          </a:ln>
        </p:spPr>
        <p:txBody>
          <a:bodyPr/>
          <a:lstStyle/>
          <a:p>
            <a:pPr eaLnBrk="0" hangingPunct="0"/>
            <a:endParaRPr lang="en-US"/>
          </a:p>
        </p:txBody>
      </p:sp>
      <p:sp>
        <p:nvSpPr>
          <p:cNvPr id="24605" name="Freeform 156"/>
          <p:cNvSpPr>
            <a:spLocks/>
          </p:cNvSpPr>
          <p:nvPr/>
        </p:nvSpPr>
        <p:spPr bwMode="auto">
          <a:xfrm>
            <a:off x="4445000" y="1662113"/>
            <a:ext cx="906463" cy="412750"/>
          </a:xfrm>
          <a:custGeom>
            <a:avLst/>
            <a:gdLst>
              <a:gd name="T0" fmla="*/ 0 w 571"/>
              <a:gd name="T1" fmla="*/ 2147483647 h 260"/>
              <a:gd name="T2" fmla="*/ 2147483647 w 571"/>
              <a:gd name="T3" fmla="*/ 2147483647 h 260"/>
              <a:gd name="T4" fmla="*/ 2147483647 w 571"/>
              <a:gd name="T5" fmla="*/ 2147483647 h 260"/>
              <a:gd name="T6" fmla="*/ 2147483647 w 571"/>
              <a:gd name="T7" fmla="*/ 2147483647 h 260"/>
              <a:gd name="T8" fmla="*/ 2147483647 w 571"/>
              <a:gd name="T9" fmla="*/ 0 h 260"/>
              <a:gd name="T10" fmla="*/ 0 60000 65536"/>
              <a:gd name="T11" fmla="*/ 0 60000 65536"/>
              <a:gd name="T12" fmla="*/ 0 60000 65536"/>
              <a:gd name="T13" fmla="*/ 0 60000 65536"/>
              <a:gd name="T14" fmla="*/ 0 60000 65536"/>
              <a:gd name="T15" fmla="*/ 0 w 571"/>
              <a:gd name="T16" fmla="*/ 0 h 260"/>
              <a:gd name="T17" fmla="*/ 571 w 571"/>
              <a:gd name="T18" fmla="*/ 260 h 260"/>
            </a:gdLst>
            <a:ahLst/>
            <a:cxnLst>
              <a:cxn ang="T10">
                <a:pos x="T0" y="T1"/>
              </a:cxn>
              <a:cxn ang="T11">
                <a:pos x="T2" y="T3"/>
              </a:cxn>
              <a:cxn ang="T12">
                <a:pos x="T4" y="T5"/>
              </a:cxn>
              <a:cxn ang="T13">
                <a:pos x="T6" y="T7"/>
              </a:cxn>
              <a:cxn ang="T14">
                <a:pos x="T8" y="T9"/>
              </a:cxn>
            </a:cxnLst>
            <a:rect l="T15" t="T16" r="T17" b="T18"/>
            <a:pathLst>
              <a:path w="571" h="260">
                <a:moveTo>
                  <a:pt x="0" y="260"/>
                </a:moveTo>
                <a:lnTo>
                  <a:pt x="142" y="208"/>
                </a:lnTo>
                <a:lnTo>
                  <a:pt x="285" y="147"/>
                </a:lnTo>
                <a:lnTo>
                  <a:pt x="428" y="79"/>
                </a:lnTo>
                <a:lnTo>
                  <a:pt x="571" y="0"/>
                </a:lnTo>
              </a:path>
            </a:pathLst>
          </a:custGeom>
          <a:noFill/>
          <a:ln w="28575">
            <a:solidFill>
              <a:srgbClr val="FF0000"/>
            </a:solidFill>
            <a:round/>
            <a:headEnd/>
            <a:tailEnd/>
          </a:ln>
        </p:spPr>
        <p:txBody>
          <a:bodyPr/>
          <a:lstStyle/>
          <a:p>
            <a:pPr eaLnBrk="0" hangingPunct="0"/>
            <a:endParaRPr lang="en-US"/>
          </a:p>
        </p:txBody>
      </p:sp>
      <p:sp>
        <p:nvSpPr>
          <p:cNvPr id="24606" name="Freeform 157"/>
          <p:cNvSpPr>
            <a:spLocks/>
          </p:cNvSpPr>
          <p:nvPr/>
        </p:nvSpPr>
        <p:spPr bwMode="auto">
          <a:xfrm>
            <a:off x="5351463" y="1006475"/>
            <a:ext cx="898525" cy="655638"/>
          </a:xfrm>
          <a:custGeom>
            <a:avLst/>
            <a:gdLst>
              <a:gd name="T0" fmla="*/ 0 w 566"/>
              <a:gd name="T1" fmla="*/ 2147483647 h 413"/>
              <a:gd name="T2" fmla="*/ 2147483647 w 566"/>
              <a:gd name="T3" fmla="*/ 2147483647 h 413"/>
              <a:gd name="T4" fmla="*/ 2147483647 w 566"/>
              <a:gd name="T5" fmla="*/ 2147483647 h 413"/>
              <a:gd name="T6" fmla="*/ 2147483647 w 566"/>
              <a:gd name="T7" fmla="*/ 2147483647 h 413"/>
              <a:gd name="T8" fmla="*/ 2147483647 w 566"/>
              <a:gd name="T9" fmla="*/ 2147483647 h 413"/>
              <a:gd name="T10" fmla="*/ 2147483647 w 566"/>
              <a:gd name="T11" fmla="*/ 2147483647 h 413"/>
              <a:gd name="T12" fmla="*/ 2147483647 w 566"/>
              <a:gd name="T13" fmla="*/ 0 h 413"/>
              <a:gd name="T14" fmla="*/ 0 60000 65536"/>
              <a:gd name="T15" fmla="*/ 0 60000 65536"/>
              <a:gd name="T16" fmla="*/ 0 60000 65536"/>
              <a:gd name="T17" fmla="*/ 0 60000 65536"/>
              <a:gd name="T18" fmla="*/ 0 60000 65536"/>
              <a:gd name="T19" fmla="*/ 0 60000 65536"/>
              <a:gd name="T20" fmla="*/ 0 60000 65536"/>
              <a:gd name="T21" fmla="*/ 0 w 566"/>
              <a:gd name="T22" fmla="*/ 0 h 413"/>
              <a:gd name="T23" fmla="*/ 566 w 566"/>
              <a:gd name="T24" fmla="*/ 413 h 4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6" h="413">
                <a:moveTo>
                  <a:pt x="0" y="413"/>
                </a:moveTo>
                <a:lnTo>
                  <a:pt x="69" y="367"/>
                </a:lnTo>
                <a:lnTo>
                  <a:pt x="142" y="322"/>
                </a:lnTo>
                <a:lnTo>
                  <a:pt x="211" y="269"/>
                </a:lnTo>
                <a:lnTo>
                  <a:pt x="285" y="216"/>
                </a:lnTo>
                <a:lnTo>
                  <a:pt x="423" y="106"/>
                </a:lnTo>
                <a:lnTo>
                  <a:pt x="566" y="0"/>
                </a:lnTo>
              </a:path>
            </a:pathLst>
          </a:custGeom>
          <a:noFill/>
          <a:ln w="28575">
            <a:solidFill>
              <a:srgbClr val="FF0000"/>
            </a:solidFill>
            <a:round/>
            <a:headEnd/>
            <a:tailEnd/>
          </a:ln>
        </p:spPr>
        <p:txBody>
          <a:bodyPr/>
          <a:lstStyle/>
          <a:p>
            <a:pPr eaLnBrk="0" hangingPunct="0"/>
            <a:endParaRPr lang="en-US"/>
          </a:p>
        </p:txBody>
      </p:sp>
      <p:sp>
        <p:nvSpPr>
          <p:cNvPr id="24607" name="Freeform 158"/>
          <p:cNvSpPr>
            <a:spLocks/>
          </p:cNvSpPr>
          <p:nvPr/>
        </p:nvSpPr>
        <p:spPr bwMode="auto">
          <a:xfrm>
            <a:off x="1685925" y="2573338"/>
            <a:ext cx="93663" cy="73025"/>
          </a:xfrm>
          <a:custGeom>
            <a:avLst/>
            <a:gdLst>
              <a:gd name="T0" fmla="*/ 2147483647 w 59"/>
              <a:gd name="T1" fmla="*/ 0 h 46"/>
              <a:gd name="T2" fmla="*/ 2147483647 w 59"/>
              <a:gd name="T3" fmla="*/ 2147483647 h 46"/>
              <a:gd name="T4" fmla="*/ 2147483647 w 59"/>
              <a:gd name="T5" fmla="*/ 2147483647 h 46"/>
              <a:gd name="T6" fmla="*/ 0 w 59"/>
              <a:gd name="T7" fmla="*/ 2147483647 h 46"/>
              <a:gd name="T8" fmla="*/ 2147483647 w 59"/>
              <a:gd name="T9" fmla="*/ 0 h 46"/>
              <a:gd name="T10" fmla="*/ 0 60000 65536"/>
              <a:gd name="T11" fmla="*/ 0 60000 65536"/>
              <a:gd name="T12" fmla="*/ 0 60000 65536"/>
              <a:gd name="T13" fmla="*/ 0 60000 65536"/>
              <a:gd name="T14" fmla="*/ 0 60000 65536"/>
              <a:gd name="T15" fmla="*/ 0 w 59"/>
              <a:gd name="T16" fmla="*/ 0 h 46"/>
              <a:gd name="T17" fmla="*/ 59 w 59"/>
              <a:gd name="T18" fmla="*/ 46 h 46"/>
            </a:gdLst>
            <a:ahLst/>
            <a:cxnLst>
              <a:cxn ang="T10">
                <a:pos x="T0" y="T1"/>
              </a:cxn>
              <a:cxn ang="T11">
                <a:pos x="T2" y="T3"/>
              </a:cxn>
              <a:cxn ang="T12">
                <a:pos x="T4" y="T5"/>
              </a:cxn>
              <a:cxn ang="T13">
                <a:pos x="T6" y="T7"/>
              </a:cxn>
              <a:cxn ang="T14">
                <a:pos x="T8" y="T9"/>
              </a:cxn>
            </a:cxnLst>
            <a:rect l="T15" t="T16" r="T17" b="T18"/>
            <a:pathLst>
              <a:path w="59" h="46">
                <a:moveTo>
                  <a:pt x="29" y="0"/>
                </a:moveTo>
                <a:lnTo>
                  <a:pt x="59" y="23"/>
                </a:lnTo>
                <a:lnTo>
                  <a:pt x="29" y="46"/>
                </a:lnTo>
                <a:lnTo>
                  <a:pt x="0" y="23"/>
                </a:lnTo>
                <a:lnTo>
                  <a:pt x="29" y="0"/>
                </a:lnTo>
                <a:close/>
              </a:path>
            </a:pathLst>
          </a:custGeom>
          <a:solidFill>
            <a:srgbClr val="000080"/>
          </a:solidFill>
          <a:ln w="7938">
            <a:solidFill>
              <a:srgbClr val="000080"/>
            </a:solidFill>
            <a:round/>
            <a:headEnd/>
            <a:tailEnd/>
          </a:ln>
        </p:spPr>
        <p:txBody>
          <a:bodyPr/>
          <a:lstStyle/>
          <a:p>
            <a:pPr eaLnBrk="0" hangingPunct="0"/>
            <a:endParaRPr lang="en-US"/>
          </a:p>
        </p:txBody>
      </p:sp>
      <p:sp>
        <p:nvSpPr>
          <p:cNvPr id="24608" name="Freeform 159"/>
          <p:cNvSpPr>
            <a:spLocks/>
          </p:cNvSpPr>
          <p:nvPr/>
        </p:nvSpPr>
        <p:spPr bwMode="auto">
          <a:xfrm>
            <a:off x="2592388" y="2573338"/>
            <a:ext cx="93662" cy="73025"/>
          </a:xfrm>
          <a:custGeom>
            <a:avLst/>
            <a:gdLst>
              <a:gd name="T0" fmla="*/ 2147483647 w 59"/>
              <a:gd name="T1" fmla="*/ 0 h 46"/>
              <a:gd name="T2" fmla="*/ 2147483647 w 59"/>
              <a:gd name="T3" fmla="*/ 2147483647 h 46"/>
              <a:gd name="T4" fmla="*/ 2147483647 w 59"/>
              <a:gd name="T5" fmla="*/ 2147483647 h 46"/>
              <a:gd name="T6" fmla="*/ 0 w 59"/>
              <a:gd name="T7" fmla="*/ 2147483647 h 46"/>
              <a:gd name="T8" fmla="*/ 2147483647 w 59"/>
              <a:gd name="T9" fmla="*/ 0 h 46"/>
              <a:gd name="T10" fmla="*/ 0 60000 65536"/>
              <a:gd name="T11" fmla="*/ 0 60000 65536"/>
              <a:gd name="T12" fmla="*/ 0 60000 65536"/>
              <a:gd name="T13" fmla="*/ 0 60000 65536"/>
              <a:gd name="T14" fmla="*/ 0 60000 65536"/>
              <a:gd name="T15" fmla="*/ 0 w 59"/>
              <a:gd name="T16" fmla="*/ 0 h 46"/>
              <a:gd name="T17" fmla="*/ 59 w 59"/>
              <a:gd name="T18" fmla="*/ 46 h 46"/>
            </a:gdLst>
            <a:ahLst/>
            <a:cxnLst>
              <a:cxn ang="T10">
                <a:pos x="T0" y="T1"/>
              </a:cxn>
              <a:cxn ang="T11">
                <a:pos x="T2" y="T3"/>
              </a:cxn>
              <a:cxn ang="T12">
                <a:pos x="T4" y="T5"/>
              </a:cxn>
              <a:cxn ang="T13">
                <a:pos x="T6" y="T7"/>
              </a:cxn>
              <a:cxn ang="T14">
                <a:pos x="T8" y="T9"/>
              </a:cxn>
            </a:cxnLst>
            <a:rect l="T15" t="T16" r="T17" b="T18"/>
            <a:pathLst>
              <a:path w="59" h="46">
                <a:moveTo>
                  <a:pt x="29" y="0"/>
                </a:moveTo>
                <a:lnTo>
                  <a:pt x="59" y="23"/>
                </a:lnTo>
                <a:lnTo>
                  <a:pt x="29" y="46"/>
                </a:lnTo>
                <a:lnTo>
                  <a:pt x="0" y="23"/>
                </a:lnTo>
                <a:lnTo>
                  <a:pt x="29" y="0"/>
                </a:lnTo>
                <a:close/>
              </a:path>
            </a:pathLst>
          </a:custGeom>
          <a:solidFill>
            <a:srgbClr val="000080"/>
          </a:solidFill>
          <a:ln w="7938">
            <a:solidFill>
              <a:srgbClr val="000080"/>
            </a:solidFill>
            <a:round/>
            <a:headEnd/>
            <a:tailEnd/>
          </a:ln>
        </p:spPr>
        <p:txBody>
          <a:bodyPr/>
          <a:lstStyle/>
          <a:p>
            <a:pPr eaLnBrk="0" hangingPunct="0"/>
            <a:endParaRPr lang="en-US"/>
          </a:p>
        </p:txBody>
      </p:sp>
      <p:sp>
        <p:nvSpPr>
          <p:cNvPr id="24609" name="Freeform 160"/>
          <p:cNvSpPr>
            <a:spLocks/>
          </p:cNvSpPr>
          <p:nvPr/>
        </p:nvSpPr>
        <p:spPr bwMode="auto">
          <a:xfrm>
            <a:off x="3490913" y="2573338"/>
            <a:ext cx="93662" cy="73025"/>
          </a:xfrm>
          <a:custGeom>
            <a:avLst/>
            <a:gdLst>
              <a:gd name="T0" fmla="*/ 2147483647 w 59"/>
              <a:gd name="T1" fmla="*/ 0 h 46"/>
              <a:gd name="T2" fmla="*/ 2147483647 w 59"/>
              <a:gd name="T3" fmla="*/ 2147483647 h 46"/>
              <a:gd name="T4" fmla="*/ 2147483647 w 59"/>
              <a:gd name="T5" fmla="*/ 2147483647 h 46"/>
              <a:gd name="T6" fmla="*/ 0 w 59"/>
              <a:gd name="T7" fmla="*/ 2147483647 h 46"/>
              <a:gd name="T8" fmla="*/ 2147483647 w 59"/>
              <a:gd name="T9" fmla="*/ 0 h 46"/>
              <a:gd name="T10" fmla="*/ 0 60000 65536"/>
              <a:gd name="T11" fmla="*/ 0 60000 65536"/>
              <a:gd name="T12" fmla="*/ 0 60000 65536"/>
              <a:gd name="T13" fmla="*/ 0 60000 65536"/>
              <a:gd name="T14" fmla="*/ 0 60000 65536"/>
              <a:gd name="T15" fmla="*/ 0 w 59"/>
              <a:gd name="T16" fmla="*/ 0 h 46"/>
              <a:gd name="T17" fmla="*/ 59 w 59"/>
              <a:gd name="T18" fmla="*/ 46 h 46"/>
            </a:gdLst>
            <a:ahLst/>
            <a:cxnLst>
              <a:cxn ang="T10">
                <a:pos x="T0" y="T1"/>
              </a:cxn>
              <a:cxn ang="T11">
                <a:pos x="T2" y="T3"/>
              </a:cxn>
              <a:cxn ang="T12">
                <a:pos x="T4" y="T5"/>
              </a:cxn>
              <a:cxn ang="T13">
                <a:pos x="T6" y="T7"/>
              </a:cxn>
              <a:cxn ang="T14">
                <a:pos x="T8" y="T9"/>
              </a:cxn>
            </a:cxnLst>
            <a:rect l="T15" t="T16" r="T17" b="T18"/>
            <a:pathLst>
              <a:path w="59" h="46">
                <a:moveTo>
                  <a:pt x="30" y="0"/>
                </a:moveTo>
                <a:lnTo>
                  <a:pt x="59" y="23"/>
                </a:lnTo>
                <a:lnTo>
                  <a:pt x="30" y="46"/>
                </a:lnTo>
                <a:lnTo>
                  <a:pt x="0" y="23"/>
                </a:lnTo>
                <a:lnTo>
                  <a:pt x="30" y="0"/>
                </a:lnTo>
                <a:close/>
              </a:path>
            </a:pathLst>
          </a:custGeom>
          <a:solidFill>
            <a:srgbClr val="000080"/>
          </a:solidFill>
          <a:ln w="7938">
            <a:solidFill>
              <a:srgbClr val="000080"/>
            </a:solidFill>
            <a:round/>
            <a:headEnd/>
            <a:tailEnd/>
          </a:ln>
        </p:spPr>
        <p:txBody>
          <a:bodyPr/>
          <a:lstStyle/>
          <a:p>
            <a:pPr eaLnBrk="0" hangingPunct="0"/>
            <a:endParaRPr lang="en-US"/>
          </a:p>
        </p:txBody>
      </p:sp>
      <p:sp>
        <p:nvSpPr>
          <p:cNvPr id="24610" name="Freeform 161"/>
          <p:cNvSpPr>
            <a:spLocks/>
          </p:cNvSpPr>
          <p:nvPr/>
        </p:nvSpPr>
        <p:spPr bwMode="auto">
          <a:xfrm>
            <a:off x="4397375" y="2573338"/>
            <a:ext cx="93663" cy="73025"/>
          </a:xfrm>
          <a:custGeom>
            <a:avLst/>
            <a:gdLst>
              <a:gd name="T0" fmla="*/ 2147483647 w 59"/>
              <a:gd name="T1" fmla="*/ 0 h 46"/>
              <a:gd name="T2" fmla="*/ 2147483647 w 59"/>
              <a:gd name="T3" fmla="*/ 2147483647 h 46"/>
              <a:gd name="T4" fmla="*/ 2147483647 w 59"/>
              <a:gd name="T5" fmla="*/ 2147483647 h 46"/>
              <a:gd name="T6" fmla="*/ 0 w 59"/>
              <a:gd name="T7" fmla="*/ 2147483647 h 46"/>
              <a:gd name="T8" fmla="*/ 2147483647 w 59"/>
              <a:gd name="T9" fmla="*/ 0 h 46"/>
              <a:gd name="T10" fmla="*/ 0 60000 65536"/>
              <a:gd name="T11" fmla="*/ 0 60000 65536"/>
              <a:gd name="T12" fmla="*/ 0 60000 65536"/>
              <a:gd name="T13" fmla="*/ 0 60000 65536"/>
              <a:gd name="T14" fmla="*/ 0 60000 65536"/>
              <a:gd name="T15" fmla="*/ 0 w 59"/>
              <a:gd name="T16" fmla="*/ 0 h 46"/>
              <a:gd name="T17" fmla="*/ 59 w 59"/>
              <a:gd name="T18" fmla="*/ 46 h 46"/>
            </a:gdLst>
            <a:ahLst/>
            <a:cxnLst>
              <a:cxn ang="T10">
                <a:pos x="T0" y="T1"/>
              </a:cxn>
              <a:cxn ang="T11">
                <a:pos x="T2" y="T3"/>
              </a:cxn>
              <a:cxn ang="T12">
                <a:pos x="T4" y="T5"/>
              </a:cxn>
              <a:cxn ang="T13">
                <a:pos x="T6" y="T7"/>
              </a:cxn>
              <a:cxn ang="T14">
                <a:pos x="T8" y="T9"/>
              </a:cxn>
            </a:cxnLst>
            <a:rect l="T15" t="T16" r="T17" b="T18"/>
            <a:pathLst>
              <a:path w="59" h="46">
                <a:moveTo>
                  <a:pt x="30" y="0"/>
                </a:moveTo>
                <a:lnTo>
                  <a:pt x="59" y="23"/>
                </a:lnTo>
                <a:lnTo>
                  <a:pt x="30" y="46"/>
                </a:lnTo>
                <a:lnTo>
                  <a:pt x="0" y="23"/>
                </a:lnTo>
                <a:lnTo>
                  <a:pt x="30" y="0"/>
                </a:lnTo>
                <a:close/>
              </a:path>
            </a:pathLst>
          </a:custGeom>
          <a:solidFill>
            <a:srgbClr val="000080"/>
          </a:solidFill>
          <a:ln w="28575">
            <a:solidFill>
              <a:srgbClr val="000080"/>
            </a:solidFill>
            <a:round/>
            <a:headEnd/>
            <a:tailEnd/>
          </a:ln>
        </p:spPr>
        <p:txBody>
          <a:bodyPr/>
          <a:lstStyle/>
          <a:p>
            <a:pPr eaLnBrk="0" hangingPunct="0"/>
            <a:endParaRPr lang="en-US"/>
          </a:p>
        </p:txBody>
      </p:sp>
      <p:sp>
        <p:nvSpPr>
          <p:cNvPr id="24611" name="Freeform 162"/>
          <p:cNvSpPr>
            <a:spLocks/>
          </p:cNvSpPr>
          <p:nvPr/>
        </p:nvSpPr>
        <p:spPr bwMode="auto">
          <a:xfrm>
            <a:off x="5303838" y="2573338"/>
            <a:ext cx="93662" cy="73025"/>
          </a:xfrm>
          <a:custGeom>
            <a:avLst/>
            <a:gdLst>
              <a:gd name="T0" fmla="*/ 2147483647 w 59"/>
              <a:gd name="T1" fmla="*/ 0 h 46"/>
              <a:gd name="T2" fmla="*/ 2147483647 w 59"/>
              <a:gd name="T3" fmla="*/ 2147483647 h 46"/>
              <a:gd name="T4" fmla="*/ 2147483647 w 59"/>
              <a:gd name="T5" fmla="*/ 2147483647 h 46"/>
              <a:gd name="T6" fmla="*/ 0 w 59"/>
              <a:gd name="T7" fmla="*/ 2147483647 h 46"/>
              <a:gd name="T8" fmla="*/ 2147483647 w 59"/>
              <a:gd name="T9" fmla="*/ 0 h 46"/>
              <a:gd name="T10" fmla="*/ 0 60000 65536"/>
              <a:gd name="T11" fmla="*/ 0 60000 65536"/>
              <a:gd name="T12" fmla="*/ 0 60000 65536"/>
              <a:gd name="T13" fmla="*/ 0 60000 65536"/>
              <a:gd name="T14" fmla="*/ 0 60000 65536"/>
              <a:gd name="T15" fmla="*/ 0 w 59"/>
              <a:gd name="T16" fmla="*/ 0 h 46"/>
              <a:gd name="T17" fmla="*/ 59 w 59"/>
              <a:gd name="T18" fmla="*/ 46 h 46"/>
            </a:gdLst>
            <a:ahLst/>
            <a:cxnLst>
              <a:cxn ang="T10">
                <a:pos x="T0" y="T1"/>
              </a:cxn>
              <a:cxn ang="T11">
                <a:pos x="T2" y="T3"/>
              </a:cxn>
              <a:cxn ang="T12">
                <a:pos x="T4" y="T5"/>
              </a:cxn>
              <a:cxn ang="T13">
                <a:pos x="T6" y="T7"/>
              </a:cxn>
              <a:cxn ang="T14">
                <a:pos x="T8" y="T9"/>
              </a:cxn>
            </a:cxnLst>
            <a:rect l="T15" t="T16" r="T17" b="T18"/>
            <a:pathLst>
              <a:path w="59" h="46">
                <a:moveTo>
                  <a:pt x="30" y="0"/>
                </a:moveTo>
                <a:lnTo>
                  <a:pt x="59" y="23"/>
                </a:lnTo>
                <a:lnTo>
                  <a:pt x="30" y="46"/>
                </a:lnTo>
                <a:lnTo>
                  <a:pt x="0" y="23"/>
                </a:lnTo>
                <a:lnTo>
                  <a:pt x="30" y="0"/>
                </a:lnTo>
                <a:close/>
              </a:path>
            </a:pathLst>
          </a:custGeom>
          <a:solidFill>
            <a:srgbClr val="000080"/>
          </a:solidFill>
          <a:ln w="7938">
            <a:solidFill>
              <a:srgbClr val="000080"/>
            </a:solidFill>
            <a:round/>
            <a:headEnd/>
            <a:tailEnd/>
          </a:ln>
        </p:spPr>
        <p:txBody>
          <a:bodyPr/>
          <a:lstStyle/>
          <a:p>
            <a:pPr eaLnBrk="0" hangingPunct="0"/>
            <a:endParaRPr lang="en-US"/>
          </a:p>
        </p:txBody>
      </p:sp>
      <p:sp>
        <p:nvSpPr>
          <p:cNvPr id="24612" name="Freeform 163"/>
          <p:cNvSpPr>
            <a:spLocks/>
          </p:cNvSpPr>
          <p:nvPr/>
        </p:nvSpPr>
        <p:spPr bwMode="auto">
          <a:xfrm>
            <a:off x="6202363" y="2573338"/>
            <a:ext cx="93662" cy="73025"/>
          </a:xfrm>
          <a:custGeom>
            <a:avLst/>
            <a:gdLst>
              <a:gd name="T0" fmla="*/ 2147483647 w 59"/>
              <a:gd name="T1" fmla="*/ 0 h 46"/>
              <a:gd name="T2" fmla="*/ 2147483647 w 59"/>
              <a:gd name="T3" fmla="*/ 2147483647 h 46"/>
              <a:gd name="T4" fmla="*/ 2147483647 w 59"/>
              <a:gd name="T5" fmla="*/ 2147483647 h 46"/>
              <a:gd name="T6" fmla="*/ 0 w 59"/>
              <a:gd name="T7" fmla="*/ 2147483647 h 46"/>
              <a:gd name="T8" fmla="*/ 2147483647 w 59"/>
              <a:gd name="T9" fmla="*/ 0 h 46"/>
              <a:gd name="T10" fmla="*/ 0 60000 65536"/>
              <a:gd name="T11" fmla="*/ 0 60000 65536"/>
              <a:gd name="T12" fmla="*/ 0 60000 65536"/>
              <a:gd name="T13" fmla="*/ 0 60000 65536"/>
              <a:gd name="T14" fmla="*/ 0 60000 65536"/>
              <a:gd name="T15" fmla="*/ 0 w 59"/>
              <a:gd name="T16" fmla="*/ 0 h 46"/>
              <a:gd name="T17" fmla="*/ 59 w 59"/>
              <a:gd name="T18" fmla="*/ 46 h 46"/>
            </a:gdLst>
            <a:ahLst/>
            <a:cxnLst>
              <a:cxn ang="T10">
                <a:pos x="T0" y="T1"/>
              </a:cxn>
              <a:cxn ang="T11">
                <a:pos x="T2" y="T3"/>
              </a:cxn>
              <a:cxn ang="T12">
                <a:pos x="T4" y="T5"/>
              </a:cxn>
              <a:cxn ang="T13">
                <a:pos x="T6" y="T7"/>
              </a:cxn>
              <a:cxn ang="T14">
                <a:pos x="T8" y="T9"/>
              </a:cxn>
            </a:cxnLst>
            <a:rect l="T15" t="T16" r="T17" b="T18"/>
            <a:pathLst>
              <a:path w="59" h="46">
                <a:moveTo>
                  <a:pt x="30" y="0"/>
                </a:moveTo>
                <a:lnTo>
                  <a:pt x="59" y="23"/>
                </a:lnTo>
                <a:lnTo>
                  <a:pt x="30" y="46"/>
                </a:lnTo>
                <a:lnTo>
                  <a:pt x="0" y="23"/>
                </a:lnTo>
                <a:lnTo>
                  <a:pt x="30" y="0"/>
                </a:lnTo>
                <a:close/>
              </a:path>
            </a:pathLst>
          </a:custGeom>
          <a:solidFill>
            <a:srgbClr val="000080"/>
          </a:solidFill>
          <a:ln w="7938">
            <a:solidFill>
              <a:srgbClr val="000080"/>
            </a:solidFill>
            <a:round/>
            <a:headEnd/>
            <a:tailEnd/>
          </a:ln>
        </p:spPr>
        <p:txBody>
          <a:bodyPr/>
          <a:lstStyle/>
          <a:p>
            <a:pPr eaLnBrk="0" hangingPunct="0"/>
            <a:endParaRPr lang="en-US"/>
          </a:p>
        </p:txBody>
      </p:sp>
      <p:sp>
        <p:nvSpPr>
          <p:cNvPr id="24613" name="Rectangle 164"/>
          <p:cNvSpPr>
            <a:spLocks noChangeArrowheads="1"/>
          </p:cNvSpPr>
          <p:nvPr/>
        </p:nvSpPr>
        <p:spPr bwMode="auto">
          <a:xfrm>
            <a:off x="2592388" y="3048000"/>
            <a:ext cx="85725" cy="66675"/>
          </a:xfrm>
          <a:prstGeom prst="rect">
            <a:avLst/>
          </a:prstGeom>
          <a:solidFill>
            <a:srgbClr val="FF00FF"/>
          </a:solidFill>
          <a:ln w="7938">
            <a:solidFill>
              <a:srgbClr val="FF00FF"/>
            </a:solidFill>
            <a:miter lim="800000"/>
            <a:headEnd/>
            <a:tailEnd/>
          </a:ln>
        </p:spPr>
        <p:txBody>
          <a:bodyPr/>
          <a:lstStyle/>
          <a:p>
            <a:pPr eaLnBrk="0" hangingPunct="0"/>
            <a:endParaRPr lang="en-US"/>
          </a:p>
        </p:txBody>
      </p:sp>
      <p:sp>
        <p:nvSpPr>
          <p:cNvPr id="24614" name="Rectangle 165"/>
          <p:cNvSpPr>
            <a:spLocks noChangeArrowheads="1"/>
          </p:cNvSpPr>
          <p:nvPr/>
        </p:nvSpPr>
        <p:spPr bwMode="auto">
          <a:xfrm>
            <a:off x="3490913" y="2927350"/>
            <a:ext cx="85725" cy="66675"/>
          </a:xfrm>
          <a:prstGeom prst="rect">
            <a:avLst/>
          </a:prstGeom>
          <a:solidFill>
            <a:srgbClr val="FF00FF"/>
          </a:solidFill>
          <a:ln w="7938">
            <a:solidFill>
              <a:srgbClr val="FF00FF"/>
            </a:solidFill>
            <a:miter lim="800000"/>
            <a:headEnd/>
            <a:tailEnd/>
          </a:ln>
        </p:spPr>
        <p:txBody>
          <a:bodyPr/>
          <a:lstStyle/>
          <a:p>
            <a:pPr eaLnBrk="0" hangingPunct="0"/>
            <a:endParaRPr lang="en-US"/>
          </a:p>
        </p:txBody>
      </p:sp>
      <p:sp>
        <p:nvSpPr>
          <p:cNvPr id="24615" name="Rectangle 166"/>
          <p:cNvSpPr>
            <a:spLocks noChangeArrowheads="1"/>
          </p:cNvSpPr>
          <p:nvPr/>
        </p:nvSpPr>
        <p:spPr bwMode="auto">
          <a:xfrm>
            <a:off x="4397375" y="2747963"/>
            <a:ext cx="85725" cy="66675"/>
          </a:xfrm>
          <a:prstGeom prst="rect">
            <a:avLst/>
          </a:prstGeom>
          <a:solidFill>
            <a:srgbClr val="FF00FF"/>
          </a:solidFill>
          <a:ln w="7938">
            <a:solidFill>
              <a:srgbClr val="FF00FF"/>
            </a:solidFill>
            <a:miter lim="800000"/>
            <a:headEnd/>
            <a:tailEnd/>
          </a:ln>
        </p:spPr>
        <p:txBody>
          <a:bodyPr/>
          <a:lstStyle/>
          <a:p>
            <a:pPr eaLnBrk="0" hangingPunct="0"/>
            <a:endParaRPr lang="en-US"/>
          </a:p>
        </p:txBody>
      </p:sp>
      <p:sp>
        <p:nvSpPr>
          <p:cNvPr id="24616" name="Rectangle 167"/>
          <p:cNvSpPr>
            <a:spLocks noChangeArrowheads="1"/>
          </p:cNvSpPr>
          <p:nvPr/>
        </p:nvSpPr>
        <p:spPr bwMode="auto">
          <a:xfrm>
            <a:off x="5303838" y="2333625"/>
            <a:ext cx="85725" cy="66675"/>
          </a:xfrm>
          <a:prstGeom prst="rect">
            <a:avLst/>
          </a:prstGeom>
          <a:solidFill>
            <a:srgbClr val="FF00FF"/>
          </a:solidFill>
          <a:ln w="7938">
            <a:solidFill>
              <a:srgbClr val="FF00FF"/>
            </a:solidFill>
            <a:miter lim="800000"/>
            <a:headEnd/>
            <a:tailEnd/>
          </a:ln>
        </p:spPr>
        <p:txBody>
          <a:bodyPr/>
          <a:lstStyle/>
          <a:p>
            <a:pPr eaLnBrk="0" hangingPunct="0"/>
            <a:endParaRPr lang="en-US"/>
          </a:p>
        </p:txBody>
      </p:sp>
      <p:sp>
        <p:nvSpPr>
          <p:cNvPr id="24617" name="Rectangle 168"/>
          <p:cNvSpPr>
            <a:spLocks noChangeArrowheads="1"/>
          </p:cNvSpPr>
          <p:nvPr/>
        </p:nvSpPr>
        <p:spPr bwMode="auto">
          <a:xfrm>
            <a:off x="6202363" y="1685925"/>
            <a:ext cx="85725" cy="65088"/>
          </a:xfrm>
          <a:prstGeom prst="rect">
            <a:avLst/>
          </a:prstGeom>
          <a:solidFill>
            <a:srgbClr val="FF00FF"/>
          </a:solidFill>
          <a:ln w="7938">
            <a:solidFill>
              <a:srgbClr val="FF00FF"/>
            </a:solidFill>
            <a:miter lim="800000"/>
            <a:headEnd/>
            <a:tailEnd/>
          </a:ln>
        </p:spPr>
        <p:txBody>
          <a:bodyPr/>
          <a:lstStyle/>
          <a:p>
            <a:pPr eaLnBrk="0" hangingPunct="0"/>
            <a:endParaRPr lang="en-US"/>
          </a:p>
        </p:txBody>
      </p:sp>
      <p:sp>
        <p:nvSpPr>
          <p:cNvPr id="24618" name="Freeform 169"/>
          <p:cNvSpPr>
            <a:spLocks/>
          </p:cNvSpPr>
          <p:nvPr/>
        </p:nvSpPr>
        <p:spPr bwMode="auto">
          <a:xfrm>
            <a:off x="1685925" y="2573338"/>
            <a:ext cx="93663" cy="73025"/>
          </a:xfrm>
          <a:custGeom>
            <a:avLst/>
            <a:gdLst>
              <a:gd name="T0" fmla="*/ 2147483647 w 59"/>
              <a:gd name="T1" fmla="*/ 0 h 46"/>
              <a:gd name="T2" fmla="*/ 2147483647 w 59"/>
              <a:gd name="T3" fmla="*/ 2147483647 h 46"/>
              <a:gd name="T4" fmla="*/ 0 w 59"/>
              <a:gd name="T5" fmla="*/ 2147483647 h 46"/>
              <a:gd name="T6" fmla="*/ 2147483647 w 59"/>
              <a:gd name="T7" fmla="*/ 0 h 46"/>
              <a:gd name="T8" fmla="*/ 0 60000 65536"/>
              <a:gd name="T9" fmla="*/ 0 60000 65536"/>
              <a:gd name="T10" fmla="*/ 0 60000 65536"/>
              <a:gd name="T11" fmla="*/ 0 60000 65536"/>
              <a:gd name="T12" fmla="*/ 0 w 59"/>
              <a:gd name="T13" fmla="*/ 0 h 46"/>
              <a:gd name="T14" fmla="*/ 59 w 59"/>
              <a:gd name="T15" fmla="*/ 46 h 46"/>
            </a:gdLst>
            <a:ahLst/>
            <a:cxnLst>
              <a:cxn ang="T8">
                <a:pos x="T0" y="T1"/>
              </a:cxn>
              <a:cxn ang="T9">
                <a:pos x="T2" y="T3"/>
              </a:cxn>
              <a:cxn ang="T10">
                <a:pos x="T4" y="T5"/>
              </a:cxn>
              <a:cxn ang="T11">
                <a:pos x="T6" y="T7"/>
              </a:cxn>
            </a:cxnLst>
            <a:rect l="T12" t="T13" r="T14" b="T15"/>
            <a:pathLst>
              <a:path w="59" h="46">
                <a:moveTo>
                  <a:pt x="29" y="0"/>
                </a:moveTo>
                <a:lnTo>
                  <a:pt x="59" y="46"/>
                </a:lnTo>
                <a:lnTo>
                  <a:pt x="0" y="46"/>
                </a:lnTo>
                <a:lnTo>
                  <a:pt x="29" y="0"/>
                </a:lnTo>
                <a:close/>
              </a:path>
            </a:pathLst>
          </a:custGeom>
          <a:solidFill>
            <a:srgbClr val="FFFF00"/>
          </a:solidFill>
          <a:ln w="7938">
            <a:solidFill>
              <a:srgbClr val="FFFF00"/>
            </a:solidFill>
            <a:round/>
            <a:headEnd/>
            <a:tailEnd/>
          </a:ln>
        </p:spPr>
        <p:txBody>
          <a:bodyPr/>
          <a:lstStyle/>
          <a:p>
            <a:pPr eaLnBrk="0" hangingPunct="0"/>
            <a:endParaRPr lang="en-US"/>
          </a:p>
        </p:txBody>
      </p:sp>
      <p:sp>
        <p:nvSpPr>
          <p:cNvPr id="24619" name="Freeform 170"/>
          <p:cNvSpPr>
            <a:spLocks/>
          </p:cNvSpPr>
          <p:nvPr/>
        </p:nvSpPr>
        <p:spPr bwMode="auto">
          <a:xfrm>
            <a:off x="2592388" y="2333625"/>
            <a:ext cx="93662" cy="71438"/>
          </a:xfrm>
          <a:custGeom>
            <a:avLst/>
            <a:gdLst>
              <a:gd name="T0" fmla="*/ 2147483647 w 59"/>
              <a:gd name="T1" fmla="*/ 0 h 45"/>
              <a:gd name="T2" fmla="*/ 2147483647 w 59"/>
              <a:gd name="T3" fmla="*/ 2147483647 h 45"/>
              <a:gd name="T4" fmla="*/ 0 w 59"/>
              <a:gd name="T5" fmla="*/ 2147483647 h 45"/>
              <a:gd name="T6" fmla="*/ 2147483647 w 59"/>
              <a:gd name="T7" fmla="*/ 0 h 45"/>
              <a:gd name="T8" fmla="*/ 0 60000 65536"/>
              <a:gd name="T9" fmla="*/ 0 60000 65536"/>
              <a:gd name="T10" fmla="*/ 0 60000 65536"/>
              <a:gd name="T11" fmla="*/ 0 60000 65536"/>
              <a:gd name="T12" fmla="*/ 0 w 59"/>
              <a:gd name="T13" fmla="*/ 0 h 45"/>
              <a:gd name="T14" fmla="*/ 59 w 59"/>
              <a:gd name="T15" fmla="*/ 45 h 45"/>
            </a:gdLst>
            <a:ahLst/>
            <a:cxnLst>
              <a:cxn ang="T8">
                <a:pos x="T0" y="T1"/>
              </a:cxn>
              <a:cxn ang="T9">
                <a:pos x="T2" y="T3"/>
              </a:cxn>
              <a:cxn ang="T10">
                <a:pos x="T4" y="T5"/>
              </a:cxn>
              <a:cxn ang="T11">
                <a:pos x="T6" y="T7"/>
              </a:cxn>
            </a:cxnLst>
            <a:rect l="T12" t="T13" r="T14" b="T15"/>
            <a:pathLst>
              <a:path w="59" h="45">
                <a:moveTo>
                  <a:pt x="29" y="0"/>
                </a:moveTo>
                <a:lnTo>
                  <a:pt x="59" y="45"/>
                </a:lnTo>
                <a:lnTo>
                  <a:pt x="0" y="45"/>
                </a:lnTo>
                <a:lnTo>
                  <a:pt x="29" y="0"/>
                </a:lnTo>
                <a:close/>
              </a:path>
            </a:pathLst>
          </a:custGeom>
          <a:solidFill>
            <a:srgbClr val="FFFF00"/>
          </a:solidFill>
          <a:ln w="7938">
            <a:solidFill>
              <a:srgbClr val="FFFF00"/>
            </a:solidFill>
            <a:round/>
            <a:headEnd/>
            <a:tailEnd/>
          </a:ln>
        </p:spPr>
        <p:txBody>
          <a:bodyPr/>
          <a:lstStyle/>
          <a:p>
            <a:pPr eaLnBrk="0" hangingPunct="0"/>
            <a:endParaRPr lang="en-US"/>
          </a:p>
        </p:txBody>
      </p:sp>
      <p:sp>
        <p:nvSpPr>
          <p:cNvPr id="24620" name="Freeform 171"/>
          <p:cNvSpPr>
            <a:spLocks/>
          </p:cNvSpPr>
          <p:nvPr/>
        </p:nvSpPr>
        <p:spPr bwMode="auto">
          <a:xfrm>
            <a:off x="3490913" y="2219325"/>
            <a:ext cx="93662" cy="73025"/>
          </a:xfrm>
          <a:custGeom>
            <a:avLst/>
            <a:gdLst>
              <a:gd name="T0" fmla="*/ 2147483647 w 59"/>
              <a:gd name="T1" fmla="*/ 0 h 46"/>
              <a:gd name="T2" fmla="*/ 2147483647 w 59"/>
              <a:gd name="T3" fmla="*/ 2147483647 h 46"/>
              <a:gd name="T4" fmla="*/ 0 w 59"/>
              <a:gd name="T5" fmla="*/ 2147483647 h 46"/>
              <a:gd name="T6" fmla="*/ 2147483647 w 59"/>
              <a:gd name="T7" fmla="*/ 0 h 46"/>
              <a:gd name="T8" fmla="*/ 0 60000 65536"/>
              <a:gd name="T9" fmla="*/ 0 60000 65536"/>
              <a:gd name="T10" fmla="*/ 0 60000 65536"/>
              <a:gd name="T11" fmla="*/ 0 60000 65536"/>
              <a:gd name="T12" fmla="*/ 0 w 59"/>
              <a:gd name="T13" fmla="*/ 0 h 46"/>
              <a:gd name="T14" fmla="*/ 59 w 59"/>
              <a:gd name="T15" fmla="*/ 46 h 46"/>
            </a:gdLst>
            <a:ahLst/>
            <a:cxnLst>
              <a:cxn ang="T8">
                <a:pos x="T0" y="T1"/>
              </a:cxn>
              <a:cxn ang="T9">
                <a:pos x="T2" y="T3"/>
              </a:cxn>
              <a:cxn ang="T10">
                <a:pos x="T4" y="T5"/>
              </a:cxn>
              <a:cxn ang="T11">
                <a:pos x="T6" y="T7"/>
              </a:cxn>
            </a:cxnLst>
            <a:rect l="T12" t="T13" r="T14" b="T15"/>
            <a:pathLst>
              <a:path w="59" h="46">
                <a:moveTo>
                  <a:pt x="30" y="0"/>
                </a:moveTo>
                <a:lnTo>
                  <a:pt x="59" y="46"/>
                </a:lnTo>
                <a:lnTo>
                  <a:pt x="0" y="46"/>
                </a:lnTo>
                <a:lnTo>
                  <a:pt x="30" y="0"/>
                </a:lnTo>
                <a:close/>
              </a:path>
            </a:pathLst>
          </a:custGeom>
          <a:solidFill>
            <a:srgbClr val="FFFF00"/>
          </a:solidFill>
          <a:ln w="7938">
            <a:solidFill>
              <a:srgbClr val="FFFF00"/>
            </a:solidFill>
            <a:round/>
            <a:headEnd/>
            <a:tailEnd/>
          </a:ln>
        </p:spPr>
        <p:txBody>
          <a:bodyPr/>
          <a:lstStyle/>
          <a:p>
            <a:pPr eaLnBrk="0" hangingPunct="0"/>
            <a:endParaRPr lang="en-US"/>
          </a:p>
        </p:txBody>
      </p:sp>
      <p:sp>
        <p:nvSpPr>
          <p:cNvPr id="24621" name="Freeform 172"/>
          <p:cNvSpPr>
            <a:spLocks/>
          </p:cNvSpPr>
          <p:nvPr/>
        </p:nvSpPr>
        <p:spPr bwMode="auto">
          <a:xfrm>
            <a:off x="4397375" y="2039938"/>
            <a:ext cx="93663" cy="71437"/>
          </a:xfrm>
          <a:custGeom>
            <a:avLst/>
            <a:gdLst>
              <a:gd name="T0" fmla="*/ 2147483647 w 59"/>
              <a:gd name="T1" fmla="*/ 0 h 45"/>
              <a:gd name="T2" fmla="*/ 2147483647 w 59"/>
              <a:gd name="T3" fmla="*/ 2147483647 h 45"/>
              <a:gd name="T4" fmla="*/ 0 w 59"/>
              <a:gd name="T5" fmla="*/ 2147483647 h 45"/>
              <a:gd name="T6" fmla="*/ 2147483647 w 59"/>
              <a:gd name="T7" fmla="*/ 0 h 45"/>
              <a:gd name="T8" fmla="*/ 0 60000 65536"/>
              <a:gd name="T9" fmla="*/ 0 60000 65536"/>
              <a:gd name="T10" fmla="*/ 0 60000 65536"/>
              <a:gd name="T11" fmla="*/ 0 60000 65536"/>
              <a:gd name="T12" fmla="*/ 0 w 59"/>
              <a:gd name="T13" fmla="*/ 0 h 45"/>
              <a:gd name="T14" fmla="*/ 59 w 59"/>
              <a:gd name="T15" fmla="*/ 45 h 45"/>
            </a:gdLst>
            <a:ahLst/>
            <a:cxnLst>
              <a:cxn ang="T8">
                <a:pos x="T0" y="T1"/>
              </a:cxn>
              <a:cxn ang="T9">
                <a:pos x="T2" y="T3"/>
              </a:cxn>
              <a:cxn ang="T10">
                <a:pos x="T4" y="T5"/>
              </a:cxn>
              <a:cxn ang="T11">
                <a:pos x="T6" y="T7"/>
              </a:cxn>
            </a:cxnLst>
            <a:rect l="T12" t="T13" r="T14" b="T15"/>
            <a:pathLst>
              <a:path w="59" h="45">
                <a:moveTo>
                  <a:pt x="30" y="0"/>
                </a:moveTo>
                <a:lnTo>
                  <a:pt x="59" y="45"/>
                </a:lnTo>
                <a:lnTo>
                  <a:pt x="0" y="45"/>
                </a:lnTo>
                <a:lnTo>
                  <a:pt x="30" y="0"/>
                </a:lnTo>
                <a:close/>
              </a:path>
            </a:pathLst>
          </a:custGeom>
          <a:solidFill>
            <a:srgbClr val="FFFF00"/>
          </a:solidFill>
          <a:ln w="7938">
            <a:solidFill>
              <a:srgbClr val="FFFF00"/>
            </a:solidFill>
            <a:round/>
            <a:headEnd/>
            <a:tailEnd/>
          </a:ln>
        </p:spPr>
        <p:txBody>
          <a:bodyPr/>
          <a:lstStyle/>
          <a:p>
            <a:pPr eaLnBrk="0" hangingPunct="0"/>
            <a:endParaRPr lang="en-US"/>
          </a:p>
        </p:txBody>
      </p:sp>
      <p:sp>
        <p:nvSpPr>
          <p:cNvPr id="24622" name="Freeform 173"/>
          <p:cNvSpPr>
            <a:spLocks/>
          </p:cNvSpPr>
          <p:nvPr/>
        </p:nvSpPr>
        <p:spPr bwMode="auto">
          <a:xfrm>
            <a:off x="5303838" y="1625600"/>
            <a:ext cx="93662" cy="71438"/>
          </a:xfrm>
          <a:custGeom>
            <a:avLst/>
            <a:gdLst>
              <a:gd name="T0" fmla="*/ 2147483647 w 59"/>
              <a:gd name="T1" fmla="*/ 0 h 45"/>
              <a:gd name="T2" fmla="*/ 2147483647 w 59"/>
              <a:gd name="T3" fmla="*/ 2147483647 h 45"/>
              <a:gd name="T4" fmla="*/ 0 w 59"/>
              <a:gd name="T5" fmla="*/ 2147483647 h 45"/>
              <a:gd name="T6" fmla="*/ 2147483647 w 59"/>
              <a:gd name="T7" fmla="*/ 0 h 45"/>
              <a:gd name="T8" fmla="*/ 0 60000 65536"/>
              <a:gd name="T9" fmla="*/ 0 60000 65536"/>
              <a:gd name="T10" fmla="*/ 0 60000 65536"/>
              <a:gd name="T11" fmla="*/ 0 60000 65536"/>
              <a:gd name="T12" fmla="*/ 0 w 59"/>
              <a:gd name="T13" fmla="*/ 0 h 45"/>
              <a:gd name="T14" fmla="*/ 59 w 59"/>
              <a:gd name="T15" fmla="*/ 45 h 45"/>
            </a:gdLst>
            <a:ahLst/>
            <a:cxnLst>
              <a:cxn ang="T8">
                <a:pos x="T0" y="T1"/>
              </a:cxn>
              <a:cxn ang="T9">
                <a:pos x="T2" y="T3"/>
              </a:cxn>
              <a:cxn ang="T10">
                <a:pos x="T4" y="T5"/>
              </a:cxn>
              <a:cxn ang="T11">
                <a:pos x="T6" y="T7"/>
              </a:cxn>
            </a:cxnLst>
            <a:rect l="T12" t="T13" r="T14" b="T15"/>
            <a:pathLst>
              <a:path w="59" h="45">
                <a:moveTo>
                  <a:pt x="30" y="0"/>
                </a:moveTo>
                <a:lnTo>
                  <a:pt x="59" y="45"/>
                </a:lnTo>
                <a:lnTo>
                  <a:pt x="0" y="45"/>
                </a:lnTo>
                <a:lnTo>
                  <a:pt x="30" y="0"/>
                </a:lnTo>
                <a:close/>
              </a:path>
            </a:pathLst>
          </a:custGeom>
          <a:solidFill>
            <a:srgbClr val="FFFF00"/>
          </a:solidFill>
          <a:ln w="7938">
            <a:solidFill>
              <a:srgbClr val="FFFF00"/>
            </a:solidFill>
            <a:round/>
            <a:headEnd/>
            <a:tailEnd/>
          </a:ln>
        </p:spPr>
        <p:txBody>
          <a:bodyPr/>
          <a:lstStyle/>
          <a:p>
            <a:pPr eaLnBrk="0" hangingPunct="0"/>
            <a:endParaRPr lang="en-US"/>
          </a:p>
        </p:txBody>
      </p:sp>
      <p:sp>
        <p:nvSpPr>
          <p:cNvPr id="24623" name="Freeform 174"/>
          <p:cNvSpPr>
            <a:spLocks/>
          </p:cNvSpPr>
          <p:nvPr/>
        </p:nvSpPr>
        <p:spPr bwMode="auto">
          <a:xfrm>
            <a:off x="6202363" y="971550"/>
            <a:ext cx="93662" cy="71438"/>
          </a:xfrm>
          <a:custGeom>
            <a:avLst/>
            <a:gdLst>
              <a:gd name="T0" fmla="*/ 2147483647 w 59"/>
              <a:gd name="T1" fmla="*/ 0 h 45"/>
              <a:gd name="T2" fmla="*/ 2147483647 w 59"/>
              <a:gd name="T3" fmla="*/ 2147483647 h 45"/>
              <a:gd name="T4" fmla="*/ 0 w 59"/>
              <a:gd name="T5" fmla="*/ 2147483647 h 45"/>
              <a:gd name="T6" fmla="*/ 2147483647 w 59"/>
              <a:gd name="T7" fmla="*/ 0 h 45"/>
              <a:gd name="T8" fmla="*/ 0 60000 65536"/>
              <a:gd name="T9" fmla="*/ 0 60000 65536"/>
              <a:gd name="T10" fmla="*/ 0 60000 65536"/>
              <a:gd name="T11" fmla="*/ 0 60000 65536"/>
              <a:gd name="T12" fmla="*/ 0 w 59"/>
              <a:gd name="T13" fmla="*/ 0 h 45"/>
              <a:gd name="T14" fmla="*/ 59 w 59"/>
              <a:gd name="T15" fmla="*/ 45 h 45"/>
            </a:gdLst>
            <a:ahLst/>
            <a:cxnLst>
              <a:cxn ang="T8">
                <a:pos x="T0" y="T1"/>
              </a:cxn>
              <a:cxn ang="T9">
                <a:pos x="T2" y="T3"/>
              </a:cxn>
              <a:cxn ang="T10">
                <a:pos x="T4" y="T5"/>
              </a:cxn>
              <a:cxn ang="T11">
                <a:pos x="T6" y="T7"/>
              </a:cxn>
            </a:cxnLst>
            <a:rect l="T12" t="T13" r="T14" b="T15"/>
            <a:pathLst>
              <a:path w="59" h="45">
                <a:moveTo>
                  <a:pt x="30" y="0"/>
                </a:moveTo>
                <a:lnTo>
                  <a:pt x="59" y="45"/>
                </a:lnTo>
                <a:lnTo>
                  <a:pt x="0" y="45"/>
                </a:lnTo>
                <a:lnTo>
                  <a:pt x="30" y="0"/>
                </a:lnTo>
                <a:close/>
              </a:path>
            </a:pathLst>
          </a:custGeom>
          <a:solidFill>
            <a:srgbClr val="FFFF00"/>
          </a:solidFill>
          <a:ln w="7938">
            <a:solidFill>
              <a:srgbClr val="FFFF00"/>
            </a:solidFill>
            <a:round/>
            <a:headEnd/>
            <a:tailEnd/>
          </a:ln>
        </p:spPr>
        <p:txBody>
          <a:bodyPr/>
          <a:lstStyle/>
          <a:p>
            <a:pPr eaLnBrk="0" hangingPunct="0"/>
            <a:endParaRPr lang="en-US"/>
          </a:p>
        </p:txBody>
      </p:sp>
      <p:sp>
        <p:nvSpPr>
          <p:cNvPr id="24624" name="Rectangle 175"/>
          <p:cNvSpPr>
            <a:spLocks noChangeArrowheads="1"/>
          </p:cNvSpPr>
          <p:nvPr/>
        </p:nvSpPr>
        <p:spPr bwMode="auto">
          <a:xfrm>
            <a:off x="1560513" y="3263900"/>
            <a:ext cx="84137"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0</a:t>
            </a:r>
            <a:endParaRPr lang="en-US" sz="1200"/>
          </a:p>
        </p:txBody>
      </p:sp>
      <p:sp>
        <p:nvSpPr>
          <p:cNvPr id="24625" name="Rectangle 176"/>
          <p:cNvSpPr>
            <a:spLocks noChangeArrowheads="1"/>
          </p:cNvSpPr>
          <p:nvPr/>
        </p:nvSpPr>
        <p:spPr bwMode="auto">
          <a:xfrm>
            <a:off x="1490663" y="2670175"/>
            <a:ext cx="168275"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50</a:t>
            </a:r>
            <a:endParaRPr lang="en-US" sz="1200"/>
          </a:p>
        </p:txBody>
      </p:sp>
      <p:sp>
        <p:nvSpPr>
          <p:cNvPr id="24626" name="Rectangle 177"/>
          <p:cNvSpPr>
            <a:spLocks noChangeArrowheads="1"/>
          </p:cNvSpPr>
          <p:nvPr/>
        </p:nvSpPr>
        <p:spPr bwMode="auto">
          <a:xfrm>
            <a:off x="1419225" y="2081213"/>
            <a:ext cx="252413"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100</a:t>
            </a:r>
            <a:endParaRPr lang="en-US" sz="1200"/>
          </a:p>
        </p:txBody>
      </p:sp>
      <p:sp>
        <p:nvSpPr>
          <p:cNvPr id="24627" name="Rectangle 178"/>
          <p:cNvSpPr>
            <a:spLocks noChangeArrowheads="1"/>
          </p:cNvSpPr>
          <p:nvPr/>
        </p:nvSpPr>
        <p:spPr bwMode="auto">
          <a:xfrm>
            <a:off x="1419225" y="1487488"/>
            <a:ext cx="252413"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150</a:t>
            </a:r>
            <a:endParaRPr lang="en-US" sz="1200"/>
          </a:p>
        </p:txBody>
      </p:sp>
      <p:sp>
        <p:nvSpPr>
          <p:cNvPr id="24628" name="Rectangle 179"/>
          <p:cNvSpPr>
            <a:spLocks noChangeArrowheads="1"/>
          </p:cNvSpPr>
          <p:nvPr/>
        </p:nvSpPr>
        <p:spPr bwMode="auto">
          <a:xfrm>
            <a:off x="1419225" y="898525"/>
            <a:ext cx="252413"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200</a:t>
            </a:r>
            <a:endParaRPr lang="en-US" sz="1200"/>
          </a:p>
        </p:txBody>
      </p:sp>
      <p:sp>
        <p:nvSpPr>
          <p:cNvPr id="24629" name="Rectangle 180"/>
          <p:cNvSpPr>
            <a:spLocks noChangeArrowheads="1"/>
          </p:cNvSpPr>
          <p:nvPr/>
        </p:nvSpPr>
        <p:spPr bwMode="auto">
          <a:xfrm>
            <a:off x="1419225" y="304800"/>
            <a:ext cx="252413"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250</a:t>
            </a:r>
            <a:endParaRPr lang="en-US" sz="1200"/>
          </a:p>
        </p:txBody>
      </p:sp>
      <p:sp>
        <p:nvSpPr>
          <p:cNvPr id="24630" name="Rectangle 181"/>
          <p:cNvSpPr>
            <a:spLocks noChangeArrowheads="1"/>
          </p:cNvSpPr>
          <p:nvPr/>
        </p:nvSpPr>
        <p:spPr bwMode="auto">
          <a:xfrm>
            <a:off x="1701800" y="3414713"/>
            <a:ext cx="84138"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0</a:t>
            </a:r>
            <a:endParaRPr lang="en-US" sz="1200"/>
          </a:p>
        </p:txBody>
      </p:sp>
      <p:sp>
        <p:nvSpPr>
          <p:cNvPr id="24631" name="Rectangle 182"/>
          <p:cNvSpPr>
            <a:spLocks noChangeArrowheads="1"/>
          </p:cNvSpPr>
          <p:nvPr/>
        </p:nvSpPr>
        <p:spPr bwMode="auto">
          <a:xfrm>
            <a:off x="2608263" y="3414713"/>
            <a:ext cx="84137"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a:t>
            </a:r>
            <a:endParaRPr lang="en-US" sz="1200"/>
          </a:p>
        </p:txBody>
      </p:sp>
      <p:sp>
        <p:nvSpPr>
          <p:cNvPr id="24632" name="Rectangle 183"/>
          <p:cNvSpPr>
            <a:spLocks noChangeArrowheads="1"/>
          </p:cNvSpPr>
          <p:nvPr/>
        </p:nvSpPr>
        <p:spPr bwMode="auto">
          <a:xfrm>
            <a:off x="3506788" y="3414713"/>
            <a:ext cx="84137"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2</a:t>
            </a:r>
            <a:endParaRPr lang="en-US" sz="1200"/>
          </a:p>
        </p:txBody>
      </p:sp>
      <p:sp>
        <p:nvSpPr>
          <p:cNvPr id="24633" name="Rectangle 184"/>
          <p:cNvSpPr>
            <a:spLocks noChangeArrowheads="1"/>
          </p:cNvSpPr>
          <p:nvPr/>
        </p:nvSpPr>
        <p:spPr bwMode="auto">
          <a:xfrm>
            <a:off x="4413250" y="3414713"/>
            <a:ext cx="84138"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3</a:t>
            </a:r>
            <a:endParaRPr lang="en-US" sz="1200"/>
          </a:p>
        </p:txBody>
      </p:sp>
      <p:sp>
        <p:nvSpPr>
          <p:cNvPr id="24634" name="Rectangle 185"/>
          <p:cNvSpPr>
            <a:spLocks noChangeArrowheads="1"/>
          </p:cNvSpPr>
          <p:nvPr/>
        </p:nvSpPr>
        <p:spPr bwMode="auto">
          <a:xfrm>
            <a:off x="5319713" y="3414713"/>
            <a:ext cx="84137"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4</a:t>
            </a:r>
            <a:endParaRPr lang="en-US" sz="1200"/>
          </a:p>
        </p:txBody>
      </p:sp>
      <p:sp>
        <p:nvSpPr>
          <p:cNvPr id="24635" name="Rectangle 186"/>
          <p:cNvSpPr>
            <a:spLocks noChangeArrowheads="1"/>
          </p:cNvSpPr>
          <p:nvPr/>
        </p:nvSpPr>
        <p:spPr bwMode="auto">
          <a:xfrm>
            <a:off x="6218238" y="3414713"/>
            <a:ext cx="84137"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5</a:t>
            </a:r>
            <a:endParaRPr lang="en-US" sz="1200"/>
          </a:p>
        </p:txBody>
      </p:sp>
      <p:sp>
        <p:nvSpPr>
          <p:cNvPr id="24636" name="Rectangle 187"/>
          <p:cNvSpPr>
            <a:spLocks noChangeArrowheads="1"/>
          </p:cNvSpPr>
          <p:nvPr/>
        </p:nvSpPr>
        <p:spPr bwMode="auto">
          <a:xfrm>
            <a:off x="7124700" y="3414713"/>
            <a:ext cx="84138"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6</a:t>
            </a:r>
            <a:endParaRPr lang="en-US" sz="1200"/>
          </a:p>
        </p:txBody>
      </p:sp>
      <p:sp>
        <p:nvSpPr>
          <p:cNvPr id="24637" name="Rectangle 188"/>
          <p:cNvSpPr>
            <a:spLocks noChangeArrowheads="1"/>
          </p:cNvSpPr>
          <p:nvPr/>
        </p:nvSpPr>
        <p:spPr bwMode="auto">
          <a:xfrm>
            <a:off x="7046913" y="2909888"/>
            <a:ext cx="0" cy="182562"/>
          </a:xfrm>
          <a:prstGeom prst="rect">
            <a:avLst/>
          </a:prstGeom>
          <a:noFill/>
          <a:ln w="9525">
            <a:noFill/>
            <a:miter lim="800000"/>
            <a:headEnd/>
            <a:tailEnd/>
          </a:ln>
        </p:spPr>
        <p:txBody>
          <a:bodyPr wrap="none" lIns="0" tIns="0" rIns="0" bIns="0">
            <a:spAutoFit/>
          </a:bodyPr>
          <a:lstStyle/>
          <a:p>
            <a:pPr eaLnBrk="0" hangingPunct="0"/>
            <a:endParaRPr lang="en-US" sz="1200"/>
          </a:p>
        </p:txBody>
      </p:sp>
      <p:sp>
        <p:nvSpPr>
          <p:cNvPr id="24638" name="Rectangle 189"/>
          <p:cNvSpPr>
            <a:spLocks noChangeArrowheads="1"/>
          </p:cNvSpPr>
          <p:nvPr/>
        </p:nvSpPr>
        <p:spPr bwMode="auto">
          <a:xfrm rot="-5400000">
            <a:off x="1051719" y="2064544"/>
            <a:ext cx="182562" cy="0"/>
          </a:xfrm>
          <a:prstGeom prst="rect">
            <a:avLst/>
          </a:prstGeom>
          <a:noFill/>
          <a:ln w="9525">
            <a:noFill/>
            <a:miter lim="800000"/>
            <a:headEnd/>
            <a:tailEnd/>
          </a:ln>
        </p:spPr>
        <p:txBody>
          <a:bodyPr vert="eaVert" wrap="none" lIns="0" tIns="0" rIns="0" bIns="0">
            <a:spAutoFit/>
          </a:bodyPr>
          <a:lstStyle/>
          <a:p>
            <a:pPr eaLnBrk="0" hangingPunct="0"/>
            <a:endParaRPr lang="en-US" sz="1200"/>
          </a:p>
        </p:txBody>
      </p:sp>
      <p:sp>
        <p:nvSpPr>
          <p:cNvPr id="24639" name="Line 16"/>
          <p:cNvSpPr>
            <a:spLocks noChangeShapeType="1"/>
          </p:cNvSpPr>
          <p:nvPr/>
        </p:nvSpPr>
        <p:spPr bwMode="auto">
          <a:xfrm>
            <a:off x="1695450" y="3571875"/>
            <a:ext cx="41275" cy="1588"/>
          </a:xfrm>
          <a:prstGeom prst="line">
            <a:avLst/>
          </a:prstGeom>
          <a:noFill/>
          <a:ln w="0">
            <a:solidFill>
              <a:srgbClr val="000000"/>
            </a:solidFill>
            <a:round/>
            <a:headEnd/>
            <a:tailEnd/>
          </a:ln>
        </p:spPr>
        <p:txBody>
          <a:bodyPr/>
          <a:lstStyle/>
          <a:p>
            <a:endParaRPr lang="en-US"/>
          </a:p>
        </p:txBody>
      </p:sp>
      <p:sp>
        <p:nvSpPr>
          <p:cNvPr id="24640" name="Text Box 192"/>
          <p:cNvSpPr txBox="1">
            <a:spLocks noChangeArrowheads="1"/>
          </p:cNvSpPr>
          <p:nvPr/>
        </p:nvSpPr>
        <p:spPr bwMode="auto">
          <a:xfrm>
            <a:off x="7162800" y="3138488"/>
            <a:ext cx="933450" cy="366712"/>
          </a:xfrm>
          <a:prstGeom prst="rect">
            <a:avLst/>
          </a:prstGeom>
          <a:noFill/>
          <a:ln w="9525">
            <a:noFill/>
            <a:miter lim="800000"/>
            <a:headEnd/>
            <a:tailEnd/>
          </a:ln>
        </p:spPr>
        <p:txBody>
          <a:bodyPr wrap="none">
            <a:spAutoFit/>
          </a:bodyPr>
          <a:lstStyle/>
          <a:p>
            <a:pPr eaLnBrk="0" hangingPunct="0"/>
            <a:r>
              <a:rPr lang="en-US" b="1">
                <a:solidFill>
                  <a:srgbClr val="000000"/>
                </a:solidFill>
              </a:rPr>
              <a:t>Output</a:t>
            </a:r>
          </a:p>
        </p:txBody>
      </p:sp>
      <p:sp>
        <p:nvSpPr>
          <p:cNvPr id="24641" name="Text Box 193"/>
          <p:cNvSpPr txBox="1">
            <a:spLocks noChangeArrowheads="1"/>
          </p:cNvSpPr>
          <p:nvPr/>
        </p:nvSpPr>
        <p:spPr bwMode="auto">
          <a:xfrm>
            <a:off x="7315200" y="6248400"/>
            <a:ext cx="1371600" cy="461665"/>
          </a:xfrm>
          <a:prstGeom prst="rect">
            <a:avLst/>
          </a:prstGeom>
          <a:noFill/>
          <a:ln w="9525">
            <a:noFill/>
            <a:miter lim="800000"/>
            <a:headEnd/>
            <a:tailEnd/>
          </a:ln>
        </p:spPr>
        <p:txBody>
          <a:bodyPr wrap="square">
            <a:spAutoFit/>
          </a:bodyPr>
          <a:lstStyle/>
          <a:p>
            <a:pPr eaLnBrk="0" hangingPunct="0"/>
            <a:r>
              <a:rPr lang="en-US" b="1" dirty="0">
                <a:solidFill>
                  <a:srgbClr val="000000"/>
                </a:solidFill>
              </a:rPr>
              <a:t>Output</a:t>
            </a:r>
          </a:p>
        </p:txBody>
      </p:sp>
      <p:sp>
        <p:nvSpPr>
          <p:cNvPr id="24642" name="Text Box 194"/>
          <p:cNvSpPr txBox="1">
            <a:spLocks noChangeArrowheads="1"/>
          </p:cNvSpPr>
          <p:nvPr/>
        </p:nvSpPr>
        <p:spPr bwMode="auto">
          <a:xfrm>
            <a:off x="717550" y="188913"/>
            <a:ext cx="692150" cy="366712"/>
          </a:xfrm>
          <a:prstGeom prst="rect">
            <a:avLst/>
          </a:prstGeom>
          <a:noFill/>
          <a:ln w="9525">
            <a:noFill/>
            <a:miter lim="800000"/>
            <a:headEnd/>
            <a:tailEnd/>
          </a:ln>
        </p:spPr>
        <p:txBody>
          <a:bodyPr wrap="none">
            <a:spAutoFit/>
          </a:bodyPr>
          <a:lstStyle/>
          <a:p>
            <a:pPr eaLnBrk="0" hangingPunct="0"/>
            <a:r>
              <a:rPr lang="en-US" b="1">
                <a:solidFill>
                  <a:srgbClr val="000000"/>
                </a:solidFill>
              </a:rPr>
              <a:t>Cost</a:t>
            </a:r>
          </a:p>
        </p:txBody>
      </p:sp>
      <p:sp>
        <p:nvSpPr>
          <p:cNvPr id="24643" name="Text Box 195"/>
          <p:cNvSpPr txBox="1">
            <a:spLocks noChangeArrowheads="1"/>
          </p:cNvSpPr>
          <p:nvPr/>
        </p:nvSpPr>
        <p:spPr bwMode="auto">
          <a:xfrm>
            <a:off x="609600" y="3581400"/>
            <a:ext cx="692150" cy="366713"/>
          </a:xfrm>
          <a:prstGeom prst="rect">
            <a:avLst/>
          </a:prstGeom>
          <a:noFill/>
          <a:ln w="9525">
            <a:noFill/>
            <a:miter lim="800000"/>
            <a:headEnd/>
            <a:tailEnd/>
          </a:ln>
        </p:spPr>
        <p:txBody>
          <a:bodyPr wrap="none">
            <a:spAutoFit/>
          </a:bodyPr>
          <a:lstStyle/>
          <a:p>
            <a:pPr eaLnBrk="0" hangingPunct="0"/>
            <a:r>
              <a:rPr lang="en-US" b="1">
                <a:solidFill>
                  <a:srgbClr val="000000"/>
                </a:solidFill>
              </a:rPr>
              <a:t>Cost</a:t>
            </a:r>
          </a:p>
        </p:txBody>
      </p:sp>
      <p:sp>
        <p:nvSpPr>
          <p:cNvPr id="24644" name="Text Box 196"/>
          <p:cNvSpPr txBox="1">
            <a:spLocks noChangeArrowheads="1"/>
          </p:cNvSpPr>
          <p:nvPr/>
        </p:nvSpPr>
        <p:spPr bwMode="auto">
          <a:xfrm>
            <a:off x="5791200" y="381000"/>
            <a:ext cx="2092325" cy="336550"/>
          </a:xfrm>
          <a:prstGeom prst="rect">
            <a:avLst/>
          </a:prstGeom>
          <a:noFill/>
          <a:ln w="9525">
            <a:noFill/>
            <a:miter lim="800000"/>
            <a:headEnd/>
            <a:tailEnd/>
          </a:ln>
        </p:spPr>
        <p:txBody>
          <a:bodyPr wrap="none">
            <a:spAutoFit/>
          </a:bodyPr>
          <a:lstStyle/>
          <a:p>
            <a:pPr eaLnBrk="0" hangingPunct="0"/>
            <a:r>
              <a:rPr lang="en-US" sz="1600" b="1">
                <a:solidFill>
                  <a:srgbClr val="000000"/>
                </a:solidFill>
              </a:rPr>
              <a:t>Total Cost Function</a:t>
            </a:r>
          </a:p>
        </p:txBody>
      </p:sp>
      <p:sp>
        <p:nvSpPr>
          <p:cNvPr id="24645" name="Text Box 197"/>
          <p:cNvSpPr txBox="1">
            <a:spLocks noChangeArrowheads="1"/>
          </p:cNvSpPr>
          <p:nvPr/>
        </p:nvSpPr>
        <p:spPr bwMode="auto">
          <a:xfrm>
            <a:off x="5867400" y="3962400"/>
            <a:ext cx="2386013" cy="336550"/>
          </a:xfrm>
          <a:prstGeom prst="rect">
            <a:avLst/>
          </a:prstGeom>
          <a:noFill/>
          <a:ln w="9525">
            <a:noFill/>
            <a:miter lim="800000"/>
            <a:headEnd/>
            <a:tailEnd/>
          </a:ln>
        </p:spPr>
        <p:txBody>
          <a:bodyPr wrap="none">
            <a:spAutoFit/>
          </a:bodyPr>
          <a:lstStyle/>
          <a:p>
            <a:pPr eaLnBrk="0" hangingPunct="0"/>
            <a:r>
              <a:rPr lang="en-US" sz="1600" b="1">
                <a:solidFill>
                  <a:srgbClr val="000000"/>
                </a:solidFill>
              </a:rPr>
              <a:t>Per Unit Cost Function</a:t>
            </a:r>
          </a:p>
        </p:txBody>
      </p:sp>
      <p:sp>
        <p:nvSpPr>
          <p:cNvPr id="24646" name="Line 199"/>
          <p:cNvSpPr>
            <a:spLocks noChangeShapeType="1"/>
          </p:cNvSpPr>
          <p:nvPr/>
        </p:nvSpPr>
        <p:spPr bwMode="auto">
          <a:xfrm>
            <a:off x="1743075" y="3897313"/>
            <a:ext cx="1588" cy="2454275"/>
          </a:xfrm>
          <a:prstGeom prst="line">
            <a:avLst/>
          </a:prstGeom>
          <a:noFill/>
          <a:ln w="0">
            <a:solidFill>
              <a:srgbClr val="000000"/>
            </a:solidFill>
            <a:round/>
            <a:headEnd/>
            <a:tailEnd/>
          </a:ln>
        </p:spPr>
        <p:txBody>
          <a:bodyPr/>
          <a:lstStyle/>
          <a:p>
            <a:endParaRPr lang="en-US"/>
          </a:p>
        </p:txBody>
      </p:sp>
      <p:sp>
        <p:nvSpPr>
          <p:cNvPr id="24647" name="Line 200"/>
          <p:cNvSpPr>
            <a:spLocks noChangeShapeType="1"/>
          </p:cNvSpPr>
          <p:nvPr/>
        </p:nvSpPr>
        <p:spPr bwMode="auto">
          <a:xfrm>
            <a:off x="1703388" y="6351588"/>
            <a:ext cx="39687" cy="1587"/>
          </a:xfrm>
          <a:prstGeom prst="line">
            <a:avLst/>
          </a:prstGeom>
          <a:noFill/>
          <a:ln w="0">
            <a:solidFill>
              <a:srgbClr val="000000"/>
            </a:solidFill>
            <a:round/>
            <a:headEnd/>
            <a:tailEnd/>
          </a:ln>
        </p:spPr>
        <p:txBody>
          <a:bodyPr/>
          <a:lstStyle/>
          <a:p>
            <a:endParaRPr lang="en-US"/>
          </a:p>
        </p:txBody>
      </p:sp>
      <p:sp>
        <p:nvSpPr>
          <p:cNvPr id="24648" name="Line 201"/>
          <p:cNvSpPr>
            <a:spLocks noChangeShapeType="1"/>
          </p:cNvSpPr>
          <p:nvPr/>
        </p:nvSpPr>
        <p:spPr bwMode="auto">
          <a:xfrm>
            <a:off x="1703388" y="6076950"/>
            <a:ext cx="39687" cy="1588"/>
          </a:xfrm>
          <a:prstGeom prst="line">
            <a:avLst/>
          </a:prstGeom>
          <a:noFill/>
          <a:ln w="0">
            <a:solidFill>
              <a:srgbClr val="000000"/>
            </a:solidFill>
            <a:round/>
            <a:headEnd/>
            <a:tailEnd/>
          </a:ln>
        </p:spPr>
        <p:txBody>
          <a:bodyPr/>
          <a:lstStyle/>
          <a:p>
            <a:endParaRPr lang="en-US"/>
          </a:p>
        </p:txBody>
      </p:sp>
      <p:sp>
        <p:nvSpPr>
          <p:cNvPr id="24649" name="Line 202"/>
          <p:cNvSpPr>
            <a:spLocks noChangeShapeType="1"/>
          </p:cNvSpPr>
          <p:nvPr/>
        </p:nvSpPr>
        <p:spPr bwMode="auto">
          <a:xfrm>
            <a:off x="1703388" y="5803900"/>
            <a:ext cx="39687" cy="1588"/>
          </a:xfrm>
          <a:prstGeom prst="line">
            <a:avLst/>
          </a:prstGeom>
          <a:noFill/>
          <a:ln w="0">
            <a:solidFill>
              <a:srgbClr val="000000"/>
            </a:solidFill>
            <a:round/>
            <a:headEnd/>
            <a:tailEnd/>
          </a:ln>
        </p:spPr>
        <p:txBody>
          <a:bodyPr/>
          <a:lstStyle/>
          <a:p>
            <a:endParaRPr lang="en-US"/>
          </a:p>
        </p:txBody>
      </p:sp>
      <p:sp>
        <p:nvSpPr>
          <p:cNvPr id="24650" name="Line 203"/>
          <p:cNvSpPr>
            <a:spLocks noChangeShapeType="1"/>
          </p:cNvSpPr>
          <p:nvPr/>
        </p:nvSpPr>
        <p:spPr bwMode="auto">
          <a:xfrm>
            <a:off x="1703388" y="5534025"/>
            <a:ext cx="39687" cy="1588"/>
          </a:xfrm>
          <a:prstGeom prst="line">
            <a:avLst/>
          </a:prstGeom>
          <a:noFill/>
          <a:ln w="0">
            <a:solidFill>
              <a:srgbClr val="000000"/>
            </a:solidFill>
            <a:round/>
            <a:headEnd/>
            <a:tailEnd/>
          </a:ln>
        </p:spPr>
        <p:txBody>
          <a:bodyPr/>
          <a:lstStyle/>
          <a:p>
            <a:endParaRPr lang="en-US"/>
          </a:p>
        </p:txBody>
      </p:sp>
      <p:sp>
        <p:nvSpPr>
          <p:cNvPr id="24651" name="Line 204"/>
          <p:cNvSpPr>
            <a:spLocks noChangeShapeType="1"/>
          </p:cNvSpPr>
          <p:nvPr/>
        </p:nvSpPr>
        <p:spPr bwMode="auto">
          <a:xfrm>
            <a:off x="1703388" y="5260975"/>
            <a:ext cx="39687" cy="1588"/>
          </a:xfrm>
          <a:prstGeom prst="line">
            <a:avLst/>
          </a:prstGeom>
          <a:noFill/>
          <a:ln w="0">
            <a:solidFill>
              <a:srgbClr val="000000"/>
            </a:solidFill>
            <a:round/>
            <a:headEnd/>
            <a:tailEnd/>
          </a:ln>
        </p:spPr>
        <p:txBody>
          <a:bodyPr/>
          <a:lstStyle/>
          <a:p>
            <a:endParaRPr lang="en-US"/>
          </a:p>
        </p:txBody>
      </p:sp>
      <p:sp>
        <p:nvSpPr>
          <p:cNvPr id="24652" name="Line 205"/>
          <p:cNvSpPr>
            <a:spLocks noChangeShapeType="1"/>
          </p:cNvSpPr>
          <p:nvPr/>
        </p:nvSpPr>
        <p:spPr bwMode="auto">
          <a:xfrm>
            <a:off x="1703388" y="4986338"/>
            <a:ext cx="39687" cy="1587"/>
          </a:xfrm>
          <a:prstGeom prst="line">
            <a:avLst/>
          </a:prstGeom>
          <a:noFill/>
          <a:ln w="0">
            <a:solidFill>
              <a:srgbClr val="000000"/>
            </a:solidFill>
            <a:round/>
            <a:headEnd/>
            <a:tailEnd/>
          </a:ln>
        </p:spPr>
        <p:txBody>
          <a:bodyPr/>
          <a:lstStyle/>
          <a:p>
            <a:endParaRPr lang="en-US"/>
          </a:p>
        </p:txBody>
      </p:sp>
      <p:sp>
        <p:nvSpPr>
          <p:cNvPr id="24653" name="Line 206"/>
          <p:cNvSpPr>
            <a:spLocks noChangeShapeType="1"/>
          </p:cNvSpPr>
          <p:nvPr/>
        </p:nvSpPr>
        <p:spPr bwMode="auto">
          <a:xfrm>
            <a:off x="1703388" y="4713288"/>
            <a:ext cx="39687" cy="1587"/>
          </a:xfrm>
          <a:prstGeom prst="line">
            <a:avLst/>
          </a:prstGeom>
          <a:noFill/>
          <a:ln w="0">
            <a:solidFill>
              <a:srgbClr val="000000"/>
            </a:solidFill>
            <a:round/>
            <a:headEnd/>
            <a:tailEnd/>
          </a:ln>
        </p:spPr>
        <p:txBody>
          <a:bodyPr/>
          <a:lstStyle/>
          <a:p>
            <a:endParaRPr lang="en-US"/>
          </a:p>
        </p:txBody>
      </p:sp>
      <p:sp>
        <p:nvSpPr>
          <p:cNvPr id="24654" name="Line 207"/>
          <p:cNvSpPr>
            <a:spLocks noChangeShapeType="1"/>
          </p:cNvSpPr>
          <p:nvPr/>
        </p:nvSpPr>
        <p:spPr bwMode="auto">
          <a:xfrm>
            <a:off x="1703388" y="4443413"/>
            <a:ext cx="39687" cy="1587"/>
          </a:xfrm>
          <a:prstGeom prst="line">
            <a:avLst/>
          </a:prstGeom>
          <a:noFill/>
          <a:ln w="0">
            <a:solidFill>
              <a:srgbClr val="000000"/>
            </a:solidFill>
            <a:round/>
            <a:headEnd/>
            <a:tailEnd/>
          </a:ln>
        </p:spPr>
        <p:txBody>
          <a:bodyPr/>
          <a:lstStyle/>
          <a:p>
            <a:endParaRPr lang="en-US"/>
          </a:p>
        </p:txBody>
      </p:sp>
      <p:sp>
        <p:nvSpPr>
          <p:cNvPr id="24655" name="Line 208"/>
          <p:cNvSpPr>
            <a:spLocks noChangeShapeType="1"/>
          </p:cNvSpPr>
          <p:nvPr/>
        </p:nvSpPr>
        <p:spPr bwMode="auto">
          <a:xfrm>
            <a:off x="1703388" y="4170363"/>
            <a:ext cx="39687" cy="1587"/>
          </a:xfrm>
          <a:prstGeom prst="line">
            <a:avLst/>
          </a:prstGeom>
          <a:noFill/>
          <a:ln w="0">
            <a:solidFill>
              <a:srgbClr val="000000"/>
            </a:solidFill>
            <a:round/>
            <a:headEnd/>
            <a:tailEnd/>
          </a:ln>
        </p:spPr>
        <p:txBody>
          <a:bodyPr/>
          <a:lstStyle/>
          <a:p>
            <a:endParaRPr lang="en-US"/>
          </a:p>
        </p:txBody>
      </p:sp>
      <p:sp>
        <p:nvSpPr>
          <p:cNvPr id="24656" name="Line 209"/>
          <p:cNvSpPr>
            <a:spLocks noChangeShapeType="1"/>
          </p:cNvSpPr>
          <p:nvPr/>
        </p:nvSpPr>
        <p:spPr bwMode="auto">
          <a:xfrm>
            <a:off x="1703388" y="3897313"/>
            <a:ext cx="39687" cy="1587"/>
          </a:xfrm>
          <a:prstGeom prst="line">
            <a:avLst/>
          </a:prstGeom>
          <a:noFill/>
          <a:ln w="0">
            <a:solidFill>
              <a:srgbClr val="000000"/>
            </a:solidFill>
            <a:round/>
            <a:headEnd/>
            <a:tailEnd/>
          </a:ln>
        </p:spPr>
        <p:txBody>
          <a:bodyPr/>
          <a:lstStyle/>
          <a:p>
            <a:endParaRPr lang="en-US"/>
          </a:p>
        </p:txBody>
      </p:sp>
      <p:sp>
        <p:nvSpPr>
          <p:cNvPr id="24657" name="Line 210"/>
          <p:cNvSpPr>
            <a:spLocks noChangeShapeType="1"/>
          </p:cNvSpPr>
          <p:nvPr/>
        </p:nvSpPr>
        <p:spPr bwMode="auto">
          <a:xfrm>
            <a:off x="1743075" y="6351588"/>
            <a:ext cx="5386388" cy="1587"/>
          </a:xfrm>
          <a:prstGeom prst="line">
            <a:avLst/>
          </a:prstGeom>
          <a:noFill/>
          <a:ln w="0">
            <a:solidFill>
              <a:srgbClr val="000000"/>
            </a:solidFill>
            <a:round/>
            <a:headEnd/>
            <a:tailEnd/>
          </a:ln>
        </p:spPr>
        <p:txBody>
          <a:bodyPr/>
          <a:lstStyle/>
          <a:p>
            <a:endParaRPr lang="en-US"/>
          </a:p>
        </p:txBody>
      </p:sp>
      <p:sp>
        <p:nvSpPr>
          <p:cNvPr id="24658" name="Line 211"/>
          <p:cNvSpPr>
            <a:spLocks noChangeShapeType="1"/>
          </p:cNvSpPr>
          <p:nvPr/>
        </p:nvSpPr>
        <p:spPr bwMode="auto">
          <a:xfrm flipV="1">
            <a:off x="1743075" y="6351588"/>
            <a:ext cx="1588" cy="26987"/>
          </a:xfrm>
          <a:prstGeom prst="line">
            <a:avLst/>
          </a:prstGeom>
          <a:noFill/>
          <a:ln w="0">
            <a:solidFill>
              <a:srgbClr val="000000"/>
            </a:solidFill>
            <a:round/>
            <a:headEnd/>
            <a:tailEnd/>
          </a:ln>
        </p:spPr>
        <p:txBody>
          <a:bodyPr/>
          <a:lstStyle/>
          <a:p>
            <a:endParaRPr lang="en-US"/>
          </a:p>
        </p:txBody>
      </p:sp>
      <p:sp>
        <p:nvSpPr>
          <p:cNvPr id="24659" name="Line 212"/>
          <p:cNvSpPr>
            <a:spLocks noChangeShapeType="1"/>
          </p:cNvSpPr>
          <p:nvPr/>
        </p:nvSpPr>
        <p:spPr bwMode="auto">
          <a:xfrm flipV="1">
            <a:off x="2638425" y="6351588"/>
            <a:ext cx="1588" cy="26987"/>
          </a:xfrm>
          <a:prstGeom prst="line">
            <a:avLst/>
          </a:prstGeom>
          <a:noFill/>
          <a:ln w="0">
            <a:solidFill>
              <a:srgbClr val="000000"/>
            </a:solidFill>
            <a:round/>
            <a:headEnd/>
            <a:tailEnd/>
          </a:ln>
        </p:spPr>
        <p:txBody>
          <a:bodyPr/>
          <a:lstStyle/>
          <a:p>
            <a:endParaRPr lang="en-US"/>
          </a:p>
        </p:txBody>
      </p:sp>
      <p:sp>
        <p:nvSpPr>
          <p:cNvPr id="24660" name="Line 213"/>
          <p:cNvSpPr>
            <a:spLocks noChangeShapeType="1"/>
          </p:cNvSpPr>
          <p:nvPr/>
        </p:nvSpPr>
        <p:spPr bwMode="auto">
          <a:xfrm flipV="1">
            <a:off x="3536950" y="6351588"/>
            <a:ext cx="1588" cy="26987"/>
          </a:xfrm>
          <a:prstGeom prst="line">
            <a:avLst/>
          </a:prstGeom>
          <a:noFill/>
          <a:ln w="0">
            <a:solidFill>
              <a:srgbClr val="000000"/>
            </a:solidFill>
            <a:round/>
            <a:headEnd/>
            <a:tailEnd/>
          </a:ln>
        </p:spPr>
        <p:txBody>
          <a:bodyPr/>
          <a:lstStyle/>
          <a:p>
            <a:endParaRPr lang="en-US"/>
          </a:p>
        </p:txBody>
      </p:sp>
      <p:sp>
        <p:nvSpPr>
          <p:cNvPr id="24661" name="Line 214"/>
          <p:cNvSpPr>
            <a:spLocks noChangeShapeType="1"/>
          </p:cNvSpPr>
          <p:nvPr/>
        </p:nvSpPr>
        <p:spPr bwMode="auto">
          <a:xfrm flipV="1">
            <a:off x="4440238" y="6351588"/>
            <a:ext cx="1587" cy="26987"/>
          </a:xfrm>
          <a:prstGeom prst="line">
            <a:avLst/>
          </a:prstGeom>
          <a:noFill/>
          <a:ln w="0">
            <a:solidFill>
              <a:srgbClr val="000000"/>
            </a:solidFill>
            <a:round/>
            <a:headEnd/>
            <a:tailEnd/>
          </a:ln>
        </p:spPr>
        <p:txBody>
          <a:bodyPr/>
          <a:lstStyle/>
          <a:p>
            <a:endParaRPr lang="en-US"/>
          </a:p>
        </p:txBody>
      </p:sp>
      <p:sp>
        <p:nvSpPr>
          <p:cNvPr id="24662" name="Line 215"/>
          <p:cNvSpPr>
            <a:spLocks noChangeShapeType="1"/>
          </p:cNvSpPr>
          <p:nvPr/>
        </p:nvSpPr>
        <p:spPr bwMode="auto">
          <a:xfrm flipV="1">
            <a:off x="5335588" y="6351588"/>
            <a:ext cx="1587" cy="26987"/>
          </a:xfrm>
          <a:prstGeom prst="line">
            <a:avLst/>
          </a:prstGeom>
          <a:noFill/>
          <a:ln w="0">
            <a:solidFill>
              <a:srgbClr val="000000"/>
            </a:solidFill>
            <a:round/>
            <a:headEnd/>
            <a:tailEnd/>
          </a:ln>
        </p:spPr>
        <p:txBody>
          <a:bodyPr/>
          <a:lstStyle/>
          <a:p>
            <a:endParaRPr lang="en-US"/>
          </a:p>
        </p:txBody>
      </p:sp>
      <p:sp>
        <p:nvSpPr>
          <p:cNvPr id="24663" name="Line 216"/>
          <p:cNvSpPr>
            <a:spLocks noChangeShapeType="1"/>
          </p:cNvSpPr>
          <p:nvPr/>
        </p:nvSpPr>
        <p:spPr bwMode="auto">
          <a:xfrm flipV="1">
            <a:off x="6234113" y="6351588"/>
            <a:ext cx="0" cy="26987"/>
          </a:xfrm>
          <a:prstGeom prst="line">
            <a:avLst/>
          </a:prstGeom>
          <a:noFill/>
          <a:ln w="0">
            <a:solidFill>
              <a:srgbClr val="000000"/>
            </a:solidFill>
            <a:round/>
            <a:headEnd/>
            <a:tailEnd/>
          </a:ln>
        </p:spPr>
        <p:txBody>
          <a:bodyPr/>
          <a:lstStyle/>
          <a:p>
            <a:endParaRPr lang="en-US"/>
          </a:p>
        </p:txBody>
      </p:sp>
      <p:sp>
        <p:nvSpPr>
          <p:cNvPr id="24664" name="Line 217"/>
          <p:cNvSpPr>
            <a:spLocks noChangeShapeType="1"/>
          </p:cNvSpPr>
          <p:nvPr/>
        </p:nvSpPr>
        <p:spPr bwMode="auto">
          <a:xfrm flipV="1">
            <a:off x="7129463" y="6351588"/>
            <a:ext cx="1587" cy="26987"/>
          </a:xfrm>
          <a:prstGeom prst="line">
            <a:avLst/>
          </a:prstGeom>
          <a:noFill/>
          <a:ln w="0">
            <a:solidFill>
              <a:srgbClr val="000000"/>
            </a:solidFill>
            <a:round/>
            <a:headEnd/>
            <a:tailEnd/>
          </a:ln>
        </p:spPr>
        <p:txBody>
          <a:bodyPr/>
          <a:lstStyle/>
          <a:p>
            <a:endParaRPr lang="en-US"/>
          </a:p>
        </p:txBody>
      </p:sp>
      <p:sp>
        <p:nvSpPr>
          <p:cNvPr id="24665" name="Freeform 222"/>
          <p:cNvSpPr>
            <a:spLocks/>
          </p:cNvSpPr>
          <p:nvPr/>
        </p:nvSpPr>
        <p:spPr bwMode="auto">
          <a:xfrm>
            <a:off x="2638425" y="5803900"/>
            <a:ext cx="898525" cy="138113"/>
          </a:xfrm>
          <a:custGeom>
            <a:avLst/>
            <a:gdLst>
              <a:gd name="T0" fmla="*/ 0 w 599"/>
              <a:gd name="T1" fmla="*/ 0 h 87"/>
              <a:gd name="T2" fmla="*/ 2147483647 w 599"/>
              <a:gd name="T3" fmla="*/ 2147483647 h 87"/>
              <a:gd name="T4" fmla="*/ 2147483647 w 599"/>
              <a:gd name="T5" fmla="*/ 2147483647 h 87"/>
              <a:gd name="T6" fmla="*/ 2147483647 w 599"/>
              <a:gd name="T7" fmla="*/ 2147483647 h 87"/>
              <a:gd name="T8" fmla="*/ 2147483647 w 599"/>
              <a:gd name="T9" fmla="*/ 2147483647 h 87"/>
              <a:gd name="T10" fmla="*/ 2147483647 w 599"/>
              <a:gd name="T11" fmla="*/ 2147483647 h 87"/>
              <a:gd name="T12" fmla="*/ 0 60000 65536"/>
              <a:gd name="T13" fmla="*/ 0 60000 65536"/>
              <a:gd name="T14" fmla="*/ 0 60000 65536"/>
              <a:gd name="T15" fmla="*/ 0 60000 65536"/>
              <a:gd name="T16" fmla="*/ 0 60000 65536"/>
              <a:gd name="T17" fmla="*/ 0 60000 65536"/>
              <a:gd name="T18" fmla="*/ 0 w 599"/>
              <a:gd name="T19" fmla="*/ 0 h 87"/>
              <a:gd name="T20" fmla="*/ 599 w 599"/>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599" h="87">
                <a:moveTo>
                  <a:pt x="0" y="0"/>
                </a:moveTo>
                <a:lnTo>
                  <a:pt x="148" y="23"/>
                </a:lnTo>
                <a:lnTo>
                  <a:pt x="300" y="49"/>
                </a:lnTo>
                <a:lnTo>
                  <a:pt x="447" y="73"/>
                </a:lnTo>
                <a:lnTo>
                  <a:pt x="525" y="82"/>
                </a:lnTo>
                <a:lnTo>
                  <a:pt x="599" y="87"/>
                </a:lnTo>
              </a:path>
            </a:pathLst>
          </a:custGeom>
          <a:noFill/>
          <a:ln w="28575">
            <a:solidFill>
              <a:srgbClr val="000080"/>
            </a:solidFill>
            <a:round/>
            <a:headEnd/>
            <a:tailEnd/>
          </a:ln>
        </p:spPr>
        <p:txBody>
          <a:bodyPr/>
          <a:lstStyle/>
          <a:p>
            <a:pPr eaLnBrk="0" hangingPunct="0"/>
            <a:endParaRPr lang="en-US"/>
          </a:p>
        </p:txBody>
      </p:sp>
      <p:sp>
        <p:nvSpPr>
          <p:cNvPr id="24666" name="Freeform 223"/>
          <p:cNvSpPr>
            <a:spLocks/>
          </p:cNvSpPr>
          <p:nvPr/>
        </p:nvSpPr>
        <p:spPr bwMode="auto">
          <a:xfrm>
            <a:off x="3536950" y="5942013"/>
            <a:ext cx="903288" cy="19050"/>
          </a:xfrm>
          <a:custGeom>
            <a:avLst/>
            <a:gdLst>
              <a:gd name="T0" fmla="*/ 0 w 603"/>
              <a:gd name="T1" fmla="*/ 0 h 12"/>
              <a:gd name="T2" fmla="*/ 2147483647 w 603"/>
              <a:gd name="T3" fmla="*/ 2147483647 h 12"/>
              <a:gd name="T4" fmla="*/ 2147483647 w 603"/>
              <a:gd name="T5" fmla="*/ 2147483647 h 12"/>
              <a:gd name="T6" fmla="*/ 2147483647 w 603"/>
              <a:gd name="T7" fmla="*/ 2147483647 h 12"/>
              <a:gd name="T8" fmla="*/ 2147483647 w 603"/>
              <a:gd name="T9" fmla="*/ 0 h 12"/>
              <a:gd name="T10" fmla="*/ 0 60000 65536"/>
              <a:gd name="T11" fmla="*/ 0 60000 65536"/>
              <a:gd name="T12" fmla="*/ 0 60000 65536"/>
              <a:gd name="T13" fmla="*/ 0 60000 65536"/>
              <a:gd name="T14" fmla="*/ 0 60000 65536"/>
              <a:gd name="T15" fmla="*/ 0 w 603"/>
              <a:gd name="T16" fmla="*/ 0 h 12"/>
              <a:gd name="T17" fmla="*/ 603 w 603"/>
              <a:gd name="T18" fmla="*/ 12 h 12"/>
            </a:gdLst>
            <a:ahLst/>
            <a:cxnLst>
              <a:cxn ang="T10">
                <a:pos x="T0" y="T1"/>
              </a:cxn>
              <a:cxn ang="T11">
                <a:pos x="T2" y="T3"/>
              </a:cxn>
              <a:cxn ang="T12">
                <a:pos x="T4" y="T5"/>
              </a:cxn>
              <a:cxn ang="T13">
                <a:pos x="T6" y="T7"/>
              </a:cxn>
              <a:cxn ang="T14">
                <a:pos x="T8" y="T9"/>
              </a:cxn>
            </a:cxnLst>
            <a:rect l="T15" t="T16" r="T17" b="T18"/>
            <a:pathLst>
              <a:path w="603" h="12">
                <a:moveTo>
                  <a:pt x="0" y="0"/>
                </a:moveTo>
                <a:lnTo>
                  <a:pt x="152" y="9"/>
                </a:lnTo>
                <a:lnTo>
                  <a:pt x="299" y="12"/>
                </a:lnTo>
                <a:lnTo>
                  <a:pt x="451" y="9"/>
                </a:lnTo>
                <a:lnTo>
                  <a:pt x="603" y="0"/>
                </a:lnTo>
              </a:path>
            </a:pathLst>
          </a:custGeom>
          <a:noFill/>
          <a:ln w="20638">
            <a:solidFill>
              <a:srgbClr val="000080"/>
            </a:solidFill>
            <a:round/>
            <a:headEnd/>
            <a:tailEnd/>
          </a:ln>
        </p:spPr>
        <p:txBody>
          <a:bodyPr/>
          <a:lstStyle/>
          <a:p>
            <a:pPr eaLnBrk="0" hangingPunct="0"/>
            <a:endParaRPr lang="en-US"/>
          </a:p>
        </p:txBody>
      </p:sp>
      <p:sp>
        <p:nvSpPr>
          <p:cNvPr id="24667" name="Freeform 224"/>
          <p:cNvSpPr>
            <a:spLocks/>
          </p:cNvSpPr>
          <p:nvPr/>
        </p:nvSpPr>
        <p:spPr bwMode="auto">
          <a:xfrm>
            <a:off x="4440238" y="5803900"/>
            <a:ext cx="895350" cy="138113"/>
          </a:xfrm>
          <a:custGeom>
            <a:avLst/>
            <a:gdLst>
              <a:gd name="T0" fmla="*/ 0 w 598"/>
              <a:gd name="T1" fmla="*/ 2147483647 h 87"/>
              <a:gd name="T2" fmla="*/ 2147483647 w 598"/>
              <a:gd name="T3" fmla="*/ 2147483647 h 87"/>
              <a:gd name="T4" fmla="*/ 2147483647 w 598"/>
              <a:gd name="T5" fmla="*/ 2147483647 h 87"/>
              <a:gd name="T6" fmla="*/ 2147483647 w 598"/>
              <a:gd name="T7" fmla="*/ 2147483647 h 87"/>
              <a:gd name="T8" fmla="*/ 2147483647 w 598"/>
              <a:gd name="T9" fmla="*/ 2147483647 h 87"/>
              <a:gd name="T10" fmla="*/ 2147483647 w 598"/>
              <a:gd name="T11" fmla="*/ 0 h 87"/>
              <a:gd name="T12" fmla="*/ 0 60000 65536"/>
              <a:gd name="T13" fmla="*/ 0 60000 65536"/>
              <a:gd name="T14" fmla="*/ 0 60000 65536"/>
              <a:gd name="T15" fmla="*/ 0 60000 65536"/>
              <a:gd name="T16" fmla="*/ 0 60000 65536"/>
              <a:gd name="T17" fmla="*/ 0 60000 65536"/>
              <a:gd name="T18" fmla="*/ 0 w 598"/>
              <a:gd name="T19" fmla="*/ 0 h 87"/>
              <a:gd name="T20" fmla="*/ 598 w 598"/>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598" h="87">
                <a:moveTo>
                  <a:pt x="0" y="87"/>
                </a:moveTo>
                <a:lnTo>
                  <a:pt x="73" y="82"/>
                </a:lnTo>
                <a:lnTo>
                  <a:pt x="152" y="73"/>
                </a:lnTo>
                <a:lnTo>
                  <a:pt x="299" y="52"/>
                </a:lnTo>
                <a:lnTo>
                  <a:pt x="451" y="26"/>
                </a:lnTo>
                <a:lnTo>
                  <a:pt x="598" y="0"/>
                </a:lnTo>
              </a:path>
            </a:pathLst>
          </a:custGeom>
          <a:noFill/>
          <a:ln w="28575">
            <a:solidFill>
              <a:srgbClr val="000080"/>
            </a:solidFill>
            <a:round/>
            <a:headEnd/>
            <a:tailEnd/>
          </a:ln>
        </p:spPr>
        <p:txBody>
          <a:bodyPr/>
          <a:lstStyle/>
          <a:p>
            <a:pPr eaLnBrk="0" hangingPunct="0"/>
            <a:endParaRPr lang="en-US"/>
          </a:p>
        </p:txBody>
      </p:sp>
      <p:sp>
        <p:nvSpPr>
          <p:cNvPr id="24668" name="Freeform 225"/>
          <p:cNvSpPr>
            <a:spLocks/>
          </p:cNvSpPr>
          <p:nvPr/>
        </p:nvSpPr>
        <p:spPr bwMode="auto">
          <a:xfrm>
            <a:off x="5335588" y="5613400"/>
            <a:ext cx="898525" cy="190500"/>
          </a:xfrm>
          <a:custGeom>
            <a:avLst/>
            <a:gdLst>
              <a:gd name="T0" fmla="*/ 0 w 599"/>
              <a:gd name="T1" fmla="*/ 2147483647 h 120"/>
              <a:gd name="T2" fmla="*/ 2147483647 w 599"/>
              <a:gd name="T3" fmla="*/ 2147483647 h 120"/>
              <a:gd name="T4" fmla="*/ 2147483647 w 599"/>
              <a:gd name="T5" fmla="*/ 2147483647 h 120"/>
              <a:gd name="T6" fmla="*/ 2147483647 w 599"/>
              <a:gd name="T7" fmla="*/ 0 h 120"/>
              <a:gd name="T8" fmla="*/ 0 60000 65536"/>
              <a:gd name="T9" fmla="*/ 0 60000 65536"/>
              <a:gd name="T10" fmla="*/ 0 60000 65536"/>
              <a:gd name="T11" fmla="*/ 0 60000 65536"/>
              <a:gd name="T12" fmla="*/ 0 w 599"/>
              <a:gd name="T13" fmla="*/ 0 h 120"/>
              <a:gd name="T14" fmla="*/ 599 w 599"/>
              <a:gd name="T15" fmla="*/ 120 h 120"/>
            </a:gdLst>
            <a:ahLst/>
            <a:cxnLst>
              <a:cxn ang="T8">
                <a:pos x="T0" y="T1"/>
              </a:cxn>
              <a:cxn ang="T9">
                <a:pos x="T2" y="T3"/>
              </a:cxn>
              <a:cxn ang="T10">
                <a:pos x="T4" y="T5"/>
              </a:cxn>
              <a:cxn ang="T11">
                <a:pos x="T6" y="T7"/>
              </a:cxn>
            </a:cxnLst>
            <a:rect l="T12" t="T13" r="T14" b="T15"/>
            <a:pathLst>
              <a:path w="599" h="120">
                <a:moveTo>
                  <a:pt x="0" y="120"/>
                </a:moveTo>
                <a:lnTo>
                  <a:pt x="148" y="93"/>
                </a:lnTo>
                <a:lnTo>
                  <a:pt x="299" y="61"/>
                </a:lnTo>
                <a:lnTo>
                  <a:pt x="599" y="0"/>
                </a:lnTo>
              </a:path>
            </a:pathLst>
          </a:custGeom>
          <a:noFill/>
          <a:ln w="28575">
            <a:solidFill>
              <a:srgbClr val="000080"/>
            </a:solidFill>
            <a:round/>
            <a:headEnd/>
            <a:tailEnd/>
          </a:ln>
        </p:spPr>
        <p:txBody>
          <a:bodyPr/>
          <a:lstStyle/>
          <a:p>
            <a:pPr eaLnBrk="0" hangingPunct="0"/>
            <a:endParaRPr lang="en-US"/>
          </a:p>
        </p:txBody>
      </p:sp>
      <p:sp>
        <p:nvSpPr>
          <p:cNvPr id="24669" name="Freeform 226"/>
          <p:cNvSpPr>
            <a:spLocks/>
          </p:cNvSpPr>
          <p:nvPr/>
        </p:nvSpPr>
        <p:spPr bwMode="auto">
          <a:xfrm>
            <a:off x="2638425" y="4170363"/>
            <a:ext cx="898525" cy="955675"/>
          </a:xfrm>
          <a:custGeom>
            <a:avLst/>
            <a:gdLst>
              <a:gd name="T0" fmla="*/ 0 w 599"/>
              <a:gd name="T1" fmla="*/ 0 h 602"/>
              <a:gd name="T2" fmla="*/ 2147483647 w 599"/>
              <a:gd name="T3" fmla="*/ 2147483647 h 602"/>
              <a:gd name="T4" fmla="*/ 2147483647 w 599"/>
              <a:gd name="T5" fmla="*/ 2147483647 h 602"/>
              <a:gd name="T6" fmla="*/ 2147483647 w 599"/>
              <a:gd name="T7" fmla="*/ 2147483647 h 602"/>
              <a:gd name="T8" fmla="*/ 2147483647 w 599"/>
              <a:gd name="T9" fmla="*/ 2147483647 h 602"/>
              <a:gd name="T10" fmla="*/ 2147483647 w 599"/>
              <a:gd name="T11" fmla="*/ 2147483647 h 602"/>
              <a:gd name="T12" fmla="*/ 2147483647 w 599"/>
              <a:gd name="T13" fmla="*/ 2147483647 h 602"/>
              <a:gd name="T14" fmla="*/ 2147483647 w 599"/>
              <a:gd name="T15" fmla="*/ 2147483647 h 602"/>
              <a:gd name="T16" fmla="*/ 2147483647 w 599"/>
              <a:gd name="T17" fmla="*/ 2147483647 h 602"/>
              <a:gd name="T18" fmla="*/ 2147483647 w 599"/>
              <a:gd name="T19" fmla="*/ 2147483647 h 602"/>
              <a:gd name="T20" fmla="*/ 2147483647 w 599"/>
              <a:gd name="T21" fmla="*/ 2147483647 h 6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9"/>
              <a:gd name="T34" fmla="*/ 0 h 602"/>
              <a:gd name="T35" fmla="*/ 599 w 599"/>
              <a:gd name="T36" fmla="*/ 602 h 6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9" h="602">
                <a:moveTo>
                  <a:pt x="0" y="0"/>
                </a:moveTo>
                <a:lnTo>
                  <a:pt x="74" y="79"/>
                </a:lnTo>
                <a:lnTo>
                  <a:pt x="148" y="161"/>
                </a:lnTo>
                <a:lnTo>
                  <a:pt x="226" y="245"/>
                </a:lnTo>
                <a:lnTo>
                  <a:pt x="300" y="327"/>
                </a:lnTo>
                <a:lnTo>
                  <a:pt x="373" y="409"/>
                </a:lnTo>
                <a:lnTo>
                  <a:pt x="447" y="482"/>
                </a:lnTo>
                <a:lnTo>
                  <a:pt x="486" y="517"/>
                </a:lnTo>
                <a:lnTo>
                  <a:pt x="525" y="547"/>
                </a:lnTo>
                <a:lnTo>
                  <a:pt x="560" y="576"/>
                </a:lnTo>
                <a:lnTo>
                  <a:pt x="599" y="602"/>
                </a:lnTo>
              </a:path>
            </a:pathLst>
          </a:custGeom>
          <a:noFill/>
          <a:ln w="28575">
            <a:solidFill>
              <a:srgbClr val="333333"/>
            </a:solidFill>
            <a:round/>
            <a:headEnd/>
            <a:tailEnd/>
          </a:ln>
        </p:spPr>
        <p:txBody>
          <a:bodyPr/>
          <a:lstStyle/>
          <a:p>
            <a:pPr eaLnBrk="0" hangingPunct="0"/>
            <a:endParaRPr lang="en-US"/>
          </a:p>
        </p:txBody>
      </p:sp>
      <p:sp>
        <p:nvSpPr>
          <p:cNvPr id="24670" name="Freeform 227"/>
          <p:cNvSpPr>
            <a:spLocks/>
          </p:cNvSpPr>
          <p:nvPr/>
        </p:nvSpPr>
        <p:spPr bwMode="auto">
          <a:xfrm>
            <a:off x="3536950" y="5126038"/>
            <a:ext cx="903288" cy="269875"/>
          </a:xfrm>
          <a:custGeom>
            <a:avLst/>
            <a:gdLst>
              <a:gd name="T0" fmla="*/ 0 w 603"/>
              <a:gd name="T1" fmla="*/ 0 h 170"/>
              <a:gd name="T2" fmla="*/ 2147483647 w 603"/>
              <a:gd name="T3" fmla="*/ 2147483647 h 170"/>
              <a:gd name="T4" fmla="*/ 2147483647 w 603"/>
              <a:gd name="T5" fmla="*/ 2147483647 h 170"/>
              <a:gd name="T6" fmla="*/ 2147483647 w 603"/>
              <a:gd name="T7" fmla="*/ 2147483647 h 170"/>
              <a:gd name="T8" fmla="*/ 2147483647 w 603"/>
              <a:gd name="T9" fmla="*/ 2147483647 h 170"/>
              <a:gd name="T10" fmla="*/ 2147483647 w 603"/>
              <a:gd name="T11" fmla="*/ 2147483647 h 170"/>
              <a:gd name="T12" fmla="*/ 2147483647 w 603"/>
              <a:gd name="T13" fmla="*/ 2147483647 h 170"/>
              <a:gd name="T14" fmla="*/ 2147483647 w 603"/>
              <a:gd name="T15" fmla="*/ 2147483647 h 170"/>
              <a:gd name="T16" fmla="*/ 2147483647 w 603"/>
              <a:gd name="T17" fmla="*/ 2147483647 h 170"/>
              <a:gd name="T18" fmla="*/ 2147483647 w 603"/>
              <a:gd name="T19" fmla="*/ 2147483647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3"/>
              <a:gd name="T31" fmla="*/ 0 h 170"/>
              <a:gd name="T32" fmla="*/ 603 w 603"/>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3" h="170">
                <a:moveTo>
                  <a:pt x="0" y="0"/>
                </a:moveTo>
                <a:lnTo>
                  <a:pt x="39" y="23"/>
                </a:lnTo>
                <a:lnTo>
                  <a:pt x="74" y="44"/>
                </a:lnTo>
                <a:lnTo>
                  <a:pt x="113" y="61"/>
                </a:lnTo>
                <a:lnTo>
                  <a:pt x="152" y="76"/>
                </a:lnTo>
                <a:lnTo>
                  <a:pt x="225" y="102"/>
                </a:lnTo>
                <a:lnTo>
                  <a:pt x="299" y="123"/>
                </a:lnTo>
                <a:lnTo>
                  <a:pt x="377" y="137"/>
                </a:lnTo>
                <a:lnTo>
                  <a:pt x="451" y="149"/>
                </a:lnTo>
                <a:lnTo>
                  <a:pt x="603" y="170"/>
                </a:lnTo>
              </a:path>
            </a:pathLst>
          </a:custGeom>
          <a:noFill/>
          <a:ln w="28575">
            <a:solidFill>
              <a:srgbClr val="333333"/>
            </a:solidFill>
            <a:round/>
            <a:headEnd/>
            <a:tailEnd/>
          </a:ln>
        </p:spPr>
        <p:txBody>
          <a:bodyPr/>
          <a:lstStyle/>
          <a:p>
            <a:pPr eaLnBrk="0" hangingPunct="0"/>
            <a:endParaRPr lang="en-US"/>
          </a:p>
        </p:txBody>
      </p:sp>
      <p:sp>
        <p:nvSpPr>
          <p:cNvPr id="24671" name="Freeform 228"/>
          <p:cNvSpPr>
            <a:spLocks/>
          </p:cNvSpPr>
          <p:nvPr/>
        </p:nvSpPr>
        <p:spPr bwMode="auto">
          <a:xfrm>
            <a:off x="4440238" y="5395913"/>
            <a:ext cx="895350" cy="22225"/>
          </a:xfrm>
          <a:custGeom>
            <a:avLst/>
            <a:gdLst>
              <a:gd name="T0" fmla="*/ 0 w 598"/>
              <a:gd name="T1" fmla="*/ 0 h 14"/>
              <a:gd name="T2" fmla="*/ 2147483647 w 598"/>
              <a:gd name="T3" fmla="*/ 2147483647 h 14"/>
              <a:gd name="T4" fmla="*/ 2147483647 w 598"/>
              <a:gd name="T5" fmla="*/ 2147483647 h 14"/>
              <a:gd name="T6" fmla="*/ 2147483647 w 598"/>
              <a:gd name="T7" fmla="*/ 2147483647 h 14"/>
              <a:gd name="T8" fmla="*/ 2147483647 w 598"/>
              <a:gd name="T9" fmla="*/ 2147483647 h 14"/>
              <a:gd name="T10" fmla="*/ 2147483647 w 598"/>
              <a:gd name="T11" fmla="*/ 2147483647 h 14"/>
              <a:gd name="T12" fmla="*/ 2147483647 w 598"/>
              <a:gd name="T13" fmla="*/ 0 h 14"/>
              <a:gd name="T14" fmla="*/ 0 60000 65536"/>
              <a:gd name="T15" fmla="*/ 0 60000 65536"/>
              <a:gd name="T16" fmla="*/ 0 60000 65536"/>
              <a:gd name="T17" fmla="*/ 0 60000 65536"/>
              <a:gd name="T18" fmla="*/ 0 60000 65536"/>
              <a:gd name="T19" fmla="*/ 0 60000 65536"/>
              <a:gd name="T20" fmla="*/ 0 60000 65536"/>
              <a:gd name="T21" fmla="*/ 0 w 598"/>
              <a:gd name="T22" fmla="*/ 0 h 14"/>
              <a:gd name="T23" fmla="*/ 598 w 59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4">
                <a:moveTo>
                  <a:pt x="0" y="0"/>
                </a:moveTo>
                <a:lnTo>
                  <a:pt x="73" y="8"/>
                </a:lnTo>
                <a:lnTo>
                  <a:pt x="152" y="14"/>
                </a:lnTo>
                <a:lnTo>
                  <a:pt x="225" y="14"/>
                </a:lnTo>
                <a:lnTo>
                  <a:pt x="299" y="14"/>
                </a:lnTo>
                <a:lnTo>
                  <a:pt x="451" y="8"/>
                </a:lnTo>
                <a:lnTo>
                  <a:pt x="598" y="0"/>
                </a:lnTo>
              </a:path>
            </a:pathLst>
          </a:custGeom>
          <a:noFill/>
          <a:ln w="28575">
            <a:solidFill>
              <a:srgbClr val="333333"/>
            </a:solidFill>
            <a:round/>
            <a:headEnd/>
            <a:tailEnd/>
          </a:ln>
        </p:spPr>
        <p:txBody>
          <a:bodyPr/>
          <a:lstStyle/>
          <a:p>
            <a:pPr eaLnBrk="0" hangingPunct="0"/>
            <a:endParaRPr lang="en-US"/>
          </a:p>
        </p:txBody>
      </p:sp>
      <p:sp>
        <p:nvSpPr>
          <p:cNvPr id="24672" name="Freeform 229"/>
          <p:cNvSpPr>
            <a:spLocks/>
          </p:cNvSpPr>
          <p:nvPr/>
        </p:nvSpPr>
        <p:spPr bwMode="auto">
          <a:xfrm>
            <a:off x="5335588" y="5287963"/>
            <a:ext cx="898525" cy="107950"/>
          </a:xfrm>
          <a:custGeom>
            <a:avLst/>
            <a:gdLst>
              <a:gd name="T0" fmla="*/ 0 w 599"/>
              <a:gd name="T1" fmla="*/ 2147483647 h 68"/>
              <a:gd name="T2" fmla="*/ 2147483647 w 599"/>
              <a:gd name="T3" fmla="*/ 2147483647 h 68"/>
              <a:gd name="T4" fmla="*/ 2147483647 w 599"/>
              <a:gd name="T5" fmla="*/ 2147483647 h 68"/>
              <a:gd name="T6" fmla="*/ 2147483647 w 599"/>
              <a:gd name="T7" fmla="*/ 2147483647 h 68"/>
              <a:gd name="T8" fmla="*/ 2147483647 w 599"/>
              <a:gd name="T9" fmla="*/ 0 h 68"/>
              <a:gd name="T10" fmla="*/ 0 60000 65536"/>
              <a:gd name="T11" fmla="*/ 0 60000 65536"/>
              <a:gd name="T12" fmla="*/ 0 60000 65536"/>
              <a:gd name="T13" fmla="*/ 0 60000 65536"/>
              <a:gd name="T14" fmla="*/ 0 60000 65536"/>
              <a:gd name="T15" fmla="*/ 0 w 599"/>
              <a:gd name="T16" fmla="*/ 0 h 68"/>
              <a:gd name="T17" fmla="*/ 599 w 599"/>
              <a:gd name="T18" fmla="*/ 68 h 68"/>
            </a:gdLst>
            <a:ahLst/>
            <a:cxnLst>
              <a:cxn ang="T10">
                <a:pos x="T0" y="T1"/>
              </a:cxn>
              <a:cxn ang="T11">
                <a:pos x="T2" y="T3"/>
              </a:cxn>
              <a:cxn ang="T12">
                <a:pos x="T4" y="T5"/>
              </a:cxn>
              <a:cxn ang="T13">
                <a:pos x="T6" y="T7"/>
              </a:cxn>
              <a:cxn ang="T14">
                <a:pos x="T8" y="T9"/>
              </a:cxn>
            </a:cxnLst>
            <a:rect l="T15" t="T16" r="T17" b="T18"/>
            <a:pathLst>
              <a:path w="599" h="68">
                <a:moveTo>
                  <a:pt x="0" y="68"/>
                </a:moveTo>
                <a:lnTo>
                  <a:pt x="148" y="56"/>
                </a:lnTo>
                <a:lnTo>
                  <a:pt x="299" y="38"/>
                </a:lnTo>
                <a:lnTo>
                  <a:pt x="447" y="18"/>
                </a:lnTo>
                <a:lnTo>
                  <a:pt x="599" y="0"/>
                </a:lnTo>
              </a:path>
            </a:pathLst>
          </a:custGeom>
          <a:noFill/>
          <a:ln w="28575">
            <a:solidFill>
              <a:srgbClr val="333333"/>
            </a:solidFill>
            <a:round/>
            <a:headEnd/>
            <a:tailEnd/>
          </a:ln>
        </p:spPr>
        <p:txBody>
          <a:bodyPr/>
          <a:lstStyle/>
          <a:p>
            <a:pPr eaLnBrk="0" hangingPunct="0"/>
            <a:endParaRPr lang="en-US"/>
          </a:p>
        </p:txBody>
      </p:sp>
      <p:sp>
        <p:nvSpPr>
          <p:cNvPr id="24673" name="Freeform 230"/>
          <p:cNvSpPr>
            <a:spLocks/>
          </p:cNvSpPr>
          <p:nvPr/>
        </p:nvSpPr>
        <p:spPr bwMode="auto">
          <a:xfrm>
            <a:off x="2190750" y="5803900"/>
            <a:ext cx="896938" cy="273050"/>
          </a:xfrm>
          <a:custGeom>
            <a:avLst/>
            <a:gdLst>
              <a:gd name="T0" fmla="*/ 0 w 599"/>
              <a:gd name="T1" fmla="*/ 0 h 172"/>
              <a:gd name="T2" fmla="*/ 2147483647 w 599"/>
              <a:gd name="T3" fmla="*/ 2147483647 h 172"/>
              <a:gd name="T4" fmla="*/ 2147483647 w 599"/>
              <a:gd name="T5" fmla="*/ 2147483647 h 172"/>
              <a:gd name="T6" fmla="*/ 2147483647 w 599"/>
              <a:gd name="T7" fmla="*/ 2147483647 h 172"/>
              <a:gd name="T8" fmla="*/ 2147483647 w 599"/>
              <a:gd name="T9" fmla="*/ 2147483647 h 172"/>
              <a:gd name="T10" fmla="*/ 2147483647 w 599"/>
              <a:gd name="T11" fmla="*/ 2147483647 h 172"/>
              <a:gd name="T12" fmla="*/ 2147483647 w 599"/>
              <a:gd name="T13" fmla="*/ 2147483647 h 172"/>
              <a:gd name="T14" fmla="*/ 2147483647 w 599"/>
              <a:gd name="T15" fmla="*/ 2147483647 h 172"/>
              <a:gd name="T16" fmla="*/ 0 60000 65536"/>
              <a:gd name="T17" fmla="*/ 0 60000 65536"/>
              <a:gd name="T18" fmla="*/ 0 60000 65536"/>
              <a:gd name="T19" fmla="*/ 0 60000 65536"/>
              <a:gd name="T20" fmla="*/ 0 60000 65536"/>
              <a:gd name="T21" fmla="*/ 0 60000 65536"/>
              <a:gd name="T22" fmla="*/ 0 60000 65536"/>
              <a:gd name="T23" fmla="*/ 0 60000 65536"/>
              <a:gd name="T24" fmla="*/ 0 w 599"/>
              <a:gd name="T25" fmla="*/ 0 h 172"/>
              <a:gd name="T26" fmla="*/ 599 w 599"/>
              <a:gd name="T27" fmla="*/ 172 h 1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9" h="172">
                <a:moveTo>
                  <a:pt x="0" y="0"/>
                </a:moveTo>
                <a:lnTo>
                  <a:pt x="74" y="23"/>
                </a:lnTo>
                <a:lnTo>
                  <a:pt x="148" y="49"/>
                </a:lnTo>
                <a:lnTo>
                  <a:pt x="299" y="102"/>
                </a:lnTo>
                <a:lnTo>
                  <a:pt x="373" y="125"/>
                </a:lnTo>
                <a:lnTo>
                  <a:pt x="447" y="146"/>
                </a:lnTo>
                <a:lnTo>
                  <a:pt x="525" y="163"/>
                </a:lnTo>
                <a:lnTo>
                  <a:pt x="599" y="172"/>
                </a:lnTo>
              </a:path>
            </a:pathLst>
          </a:custGeom>
          <a:noFill/>
          <a:ln w="28575">
            <a:solidFill>
              <a:srgbClr val="800080"/>
            </a:solidFill>
            <a:round/>
            <a:headEnd/>
            <a:tailEnd/>
          </a:ln>
        </p:spPr>
        <p:txBody>
          <a:bodyPr/>
          <a:lstStyle/>
          <a:p>
            <a:pPr eaLnBrk="0" hangingPunct="0"/>
            <a:endParaRPr lang="en-US"/>
          </a:p>
        </p:txBody>
      </p:sp>
      <p:sp>
        <p:nvSpPr>
          <p:cNvPr id="24674" name="Freeform 231"/>
          <p:cNvSpPr>
            <a:spLocks/>
          </p:cNvSpPr>
          <p:nvPr/>
        </p:nvSpPr>
        <p:spPr bwMode="auto">
          <a:xfrm>
            <a:off x="3087688" y="5942013"/>
            <a:ext cx="896937" cy="139700"/>
          </a:xfrm>
          <a:custGeom>
            <a:avLst/>
            <a:gdLst>
              <a:gd name="T0" fmla="*/ 0 w 598"/>
              <a:gd name="T1" fmla="*/ 2147483647 h 88"/>
              <a:gd name="T2" fmla="*/ 2147483647 w 598"/>
              <a:gd name="T3" fmla="*/ 2147483647 h 88"/>
              <a:gd name="T4" fmla="*/ 2147483647 w 598"/>
              <a:gd name="T5" fmla="*/ 2147483647 h 88"/>
              <a:gd name="T6" fmla="*/ 2147483647 w 598"/>
              <a:gd name="T7" fmla="*/ 2147483647 h 88"/>
              <a:gd name="T8" fmla="*/ 2147483647 w 598"/>
              <a:gd name="T9" fmla="*/ 2147483647 h 88"/>
              <a:gd name="T10" fmla="*/ 2147483647 w 598"/>
              <a:gd name="T11" fmla="*/ 2147483647 h 88"/>
              <a:gd name="T12" fmla="*/ 2147483647 w 598"/>
              <a:gd name="T13" fmla="*/ 2147483647 h 88"/>
              <a:gd name="T14" fmla="*/ 2147483647 w 598"/>
              <a:gd name="T15" fmla="*/ 2147483647 h 88"/>
              <a:gd name="T16" fmla="*/ 2147483647 w 598"/>
              <a:gd name="T17" fmla="*/ 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8"/>
              <a:gd name="T28" fmla="*/ 0 h 88"/>
              <a:gd name="T29" fmla="*/ 598 w 598"/>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8" h="88">
                <a:moveTo>
                  <a:pt x="0" y="85"/>
                </a:moveTo>
                <a:lnTo>
                  <a:pt x="73" y="88"/>
                </a:lnTo>
                <a:lnTo>
                  <a:pt x="147" y="88"/>
                </a:lnTo>
                <a:lnTo>
                  <a:pt x="225" y="82"/>
                </a:lnTo>
                <a:lnTo>
                  <a:pt x="299" y="76"/>
                </a:lnTo>
                <a:lnTo>
                  <a:pt x="373" y="62"/>
                </a:lnTo>
                <a:lnTo>
                  <a:pt x="446" y="47"/>
                </a:lnTo>
                <a:lnTo>
                  <a:pt x="524" y="24"/>
                </a:lnTo>
                <a:lnTo>
                  <a:pt x="598" y="0"/>
                </a:lnTo>
              </a:path>
            </a:pathLst>
          </a:custGeom>
          <a:noFill/>
          <a:ln w="28575">
            <a:solidFill>
              <a:srgbClr val="800080"/>
            </a:solidFill>
            <a:round/>
            <a:headEnd/>
            <a:tailEnd/>
          </a:ln>
        </p:spPr>
        <p:txBody>
          <a:bodyPr/>
          <a:lstStyle/>
          <a:p>
            <a:pPr eaLnBrk="0" hangingPunct="0"/>
            <a:endParaRPr lang="en-US"/>
          </a:p>
        </p:txBody>
      </p:sp>
      <p:sp>
        <p:nvSpPr>
          <p:cNvPr id="24675" name="Freeform 232"/>
          <p:cNvSpPr>
            <a:spLocks/>
          </p:cNvSpPr>
          <p:nvPr/>
        </p:nvSpPr>
        <p:spPr bwMode="auto">
          <a:xfrm>
            <a:off x="3984625" y="5395913"/>
            <a:ext cx="903288" cy="546100"/>
          </a:xfrm>
          <a:custGeom>
            <a:avLst/>
            <a:gdLst>
              <a:gd name="T0" fmla="*/ 0 w 603"/>
              <a:gd name="T1" fmla="*/ 2147483647 h 344"/>
              <a:gd name="T2" fmla="*/ 2147483647 w 603"/>
              <a:gd name="T3" fmla="*/ 2147483647 h 344"/>
              <a:gd name="T4" fmla="*/ 2147483647 w 603"/>
              <a:gd name="T5" fmla="*/ 2147483647 h 344"/>
              <a:gd name="T6" fmla="*/ 2147483647 w 603"/>
              <a:gd name="T7" fmla="*/ 2147483647 h 344"/>
              <a:gd name="T8" fmla="*/ 2147483647 w 603"/>
              <a:gd name="T9" fmla="*/ 2147483647 h 344"/>
              <a:gd name="T10" fmla="*/ 2147483647 w 603"/>
              <a:gd name="T11" fmla="*/ 2147483647 h 344"/>
              <a:gd name="T12" fmla="*/ 2147483647 w 603"/>
              <a:gd name="T13" fmla="*/ 2147483647 h 344"/>
              <a:gd name="T14" fmla="*/ 2147483647 w 603"/>
              <a:gd name="T15" fmla="*/ 0 h 344"/>
              <a:gd name="T16" fmla="*/ 0 60000 65536"/>
              <a:gd name="T17" fmla="*/ 0 60000 65536"/>
              <a:gd name="T18" fmla="*/ 0 60000 65536"/>
              <a:gd name="T19" fmla="*/ 0 60000 65536"/>
              <a:gd name="T20" fmla="*/ 0 60000 65536"/>
              <a:gd name="T21" fmla="*/ 0 60000 65536"/>
              <a:gd name="T22" fmla="*/ 0 60000 65536"/>
              <a:gd name="T23" fmla="*/ 0 60000 65536"/>
              <a:gd name="T24" fmla="*/ 0 w 603"/>
              <a:gd name="T25" fmla="*/ 0 h 344"/>
              <a:gd name="T26" fmla="*/ 603 w 603"/>
              <a:gd name="T27" fmla="*/ 344 h 3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3" h="344">
                <a:moveTo>
                  <a:pt x="0" y="344"/>
                </a:moveTo>
                <a:lnTo>
                  <a:pt x="74" y="315"/>
                </a:lnTo>
                <a:lnTo>
                  <a:pt x="152" y="277"/>
                </a:lnTo>
                <a:lnTo>
                  <a:pt x="226" y="233"/>
                </a:lnTo>
                <a:lnTo>
                  <a:pt x="299" y="187"/>
                </a:lnTo>
                <a:lnTo>
                  <a:pt x="451" y="90"/>
                </a:lnTo>
                <a:lnTo>
                  <a:pt x="529" y="43"/>
                </a:lnTo>
                <a:lnTo>
                  <a:pt x="603" y="0"/>
                </a:lnTo>
              </a:path>
            </a:pathLst>
          </a:custGeom>
          <a:noFill/>
          <a:ln w="28575">
            <a:solidFill>
              <a:srgbClr val="800080"/>
            </a:solidFill>
            <a:round/>
            <a:headEnd/>
            <a:tailEnd/>
          </a:ln>
        </p:spPr>
        <p:txBody>
          <a:bodyPr/>
          <a:lstStyle/>
          <a:p>
            <a:pPr eaLnBrk="0" hangingPunct="0"/>
            <a:endParaRPr lang="en-US"/>
          </a:p>
        </p:txBody>
      </p:sp>
      <p:sp>
        <p:nvSpPr>
          <p:cNvPr id="24676" name="Line 233"/>
          <p:cNvSpPr>
            <a:spLocks noChangeShapeType="1"/>
          </p:cNvSpPr>
          <p:nvPr/>
        </p:nvSpPr>
        <p:spPr bwMode="auto">
          <a:xfrm flipV="1">
            <a:off x="4887913" y="4852988"/>
            <a:ext cx="895350" cy="542925"/>
          </a:xfrm>
          <a:prstGeom prst="line">
            <a:avLst/>
          </a:prstGeom>
          <a:noFill/>
          <a:ln w="28575">
            <a:solidFill>
              <a:srgbClr val="800080"/>
            </a:solidFill>
            <a:round/>
            <a:headEnd/>
            <a:tailEnd/>
          </a:ln>
        </p:spPr>
        <p:txBody>
          <a:bodyPr/>
          <a:lstStyle/>
          <a:p>
            <a:endParaRPr lang="en-US"/>
          </a:p>
        </p:txBody>
      </p:sp>
      <p:sp>
        <p:nvSpPr>
          <p:cNvPr id="24677" name="Freeform 239"/>
          <p:cNvSpPr>
            <a:spLocks/>
          </p:cNvSpPr>
          <p:nvPr/>
        </p:nvSpPr>
        <p:spPr bwMode="auto">
          <a:xfrm>
            <a:off x="2600325" y="5775325"/>
            <a:ext cx="77788" cy="55563"/>
          </a:xfrm>
          <a:custGeom>
            <a:avLst/>
            <a:gdLst>
              <a:gd name="T0" fmla="*/ 2147483647 w 52"/>
              <a:gd name="T1" fmla="*/ 0 h 35"/>
              <a:gd name="T2" fmla="*/ 2147483647 w 52"/>
              <a:gd name="T3" fmla="*/ 2147483647 h 35"/>
              <a:gd name="T4" fmla="*/ 0 w 52"/>
              <a:gd name="T5" fmla="*/ 2147483647 h 35"/>
              <a:gd name="T6" fmla="*/ 2147483647 w 52"/>
              <a:gd name="T7" fmla="*/ 0 h 35"/>
              <a:gd name="T8" fmla="*/ 0 60000 65536"/>
              <a:gd name="T9" fmla="*/ 0 60000 65536"/>
              <a:gd name="T10" fmla="*/ 0 60000 65536"/>
              <a:gd name="T11" fmla="*/ 0 60000 65536"/>
              <a:gd name="T12" fmla="*/ 0 w 52"/>
              <a:gd name="T13" fmla="*/ 0 h 35"/>
              <a:gd name="T14" fmla="*/ 52 w 52"/>
              <a:gd name="T15" fmla="*/ 35 h 35"/>
            </a:gdLst>
            <a:ahLst/>
            <a:cxnLst>
              <a:cxn ang="T8">
                <a:pos x="T0" y="T1"/>
              </a:cxn>
              <a:cxn ang="T9">
                <a:pos x="T2" y="T3"/>
              </a:cxn>
              <a:cxn ang="T10">
                <a:pos x="T4" y="T5"/>
              </a:cxn>
              <a:cxn ang="T11">
                <a:pos x="T6" y="T7"/>
              </a:cxn>
            </a:cxnLst>
            <a:rect l="T12" t="T13" r="T14" b="T15"/>
            <a:pathLst>
              <a:path w="52" h="35">
                <a:moveTo>
                  <a:pt x="26" y="0"/>
                </a:moveTo>
                <a:lnTo>
                  <a:pt x="52" y="35"/>
                </a:lnTo>
                <a:lnTo>
                  <a:pt x="0" y="35"/>
                </a:lnTo>
                <a:lnTo>
                  <a:pt x="26" y="0"/>
                </a:lnTo>
                <a:close/>
              </a:path>
            </a:pathLst>
          </a:custGeom>
          <a:solidFill>
            <a:srgbClr val="FFFF00"/>
          </a:solidFill>
          <a:ln w="6350">
            <a:solidFill>
              <a:srgbClr val="FFFF00"/>
            </a:solidFill>
            <a:round/>
            <a:headEnd/>
            <a:tailEnd/>
          </a:ln>
        </p:spPr>
        <p:txBody>
          <a:bodyPr/>
          <a:lstStyle/>
          <a:p>
            <a:pPr eaLnBrk="0" hangingPunct="0"/>
            <a:endParaRPr lang="en-US"/>
          </a:p>
        </p:txBody>
      </p:sp>
      <p:sp>
        <p:nvSpPr>
          <p:cNvPr id="24678" name="Freeform 240"/>
          <p:cNvSpPr>
            <a:spLocks/>
          </p:cNvSpPr>
          <p:nvPr/>
        </p:nvSpPr>
        <p:spPr bwMode="auto">
          <a:xfrm>
            <a:off x="3497263" y="5915025"/>
            <a:ext cx="77787" cy="55563"/>
          </a:xfrm>
          <a:custGeom>
            <a:avLst/>
            <a:gdLst>
              <a:gd name="T0" fmla="*/ 2147483647 w 52"/>
              <a:gd name="T1" fmla="*/ 0 h 35"/>
              <a:gd name="T2" fmla="*/ 2147483647 w 52"/>
              <a:gd name="T3" fmla="*/ 2147483647 h 35"/>
              <a:gd name="T4" fmla="*/ 0 w 52"/>
              <a:gd name="T5" fmla="*/ 2147483647 h 35"/>
              <a:gd name="T6" fmla="*/ 2147483647 w 52"/>
              <a:gd name="T7" fmla="*/ 0 h 35"/>
              <a:gd name="T8" fmla="*/ 0 60000 65536"/>
              <a:gd name="T9" fmla="*/ 0 60000 65536"/>
              <a:gd name="T10" fmla="*/ 0 60000 65536"/>
              <a:gd name="T11" fmla="*/ 0 60000 65536"/>
              <a:gd name="T12" fmla="*/ 0 w 52"/>
              <a:gd name="T13" fmla="*/ 0 h 35"/>
              <a:gd name="T14" fmla="*/ 52 w 52"/>
              <a:gd name="T15" fmla="*/ 35 h 35"/>
            </a:gdLst>
            <a:ahLst/>
            <a:cxnLst>
              <a:cxn ang="T8">
                <a:pos x="T0" y="T1"/>
              </a:cxn>
              <a:cxn ang="T9">
                <a:pos x="T2" y="T3"/>
              </a:cxn>
              <a:cxn ang="T10">
                <a:pos x="T4" y="T5"/>
              </a:cxn>
              <a:cxn ang="T11">
                <a:pos x="T6" y="T7"/>
              </a:cxn>
            </a:cxnLst>
            <a:rect l="T12" t="T13" r="T14" b="T15"/>
            <a:pathLst>
              <a:path w="52" h="35">
                <a:moveTo>
                  <a:pt x="26" y="0"/>
                </a:moveTo>
                <a:lnTo>
                  <a:pt x="52" y="35"/>
                </a:lnTo>
                <a:lnTo>
                  <a:pt x="0" y="35"/>
                </a:lnTo>
                <a:lnTo>
                  <a:pt x="26" y="0"/>
                </a:lnTo>
                <a:close/>
              </a:path>
            </a:pathLst>
          </a:custGeom>
          <a:solidFill>
            <a:srgbClr val="FFFF00"/>
          </a:solidFill>
          <a:ln w="6350">
            <a:solidFill>
              <a:srgbClr val="FFFF00"/>
            </a:solidFill>
            <a:round/>
            <a:headEnd/>
            <a:tailEnd/>
          </a:ln>
        </p:spPr>
        <p:txBody>
          <a:bodyPr/>
          <a:lstStyle/>
          <a:p>
            <a:pPr eaLnBrk="0" hangingPunct="0"/>
            <a:endParaRPr lang="en-US"/>
          </a:p>
        </p:txBody>
      </p:sp>
      <p:sp>
        <p:nvSpPr>
          <p:cNvPr id="24679" name="Freeform 241"/>
          <p:cNvSpPr>
            <a:spLocks/>
          </p:cNvSpPr>
          <p:nvPr/>
        </p:nvSpPr>
        <p:spPr bwMode="auto">
          <a:xfrm>
            <a:off x="4400550" y="5915025"/>
            <a:ext cx="77788" cy="55563"/>
          </a:xfrm>
          <a:custGeom>
            <a:avLst/>
            <a:gdLst>
              <a:gd name="T0" fmla="*/ 2147483647 w 52"/>
              <a:gd name="T1" fmla="*/ 0 h 35"/>
              <a:gd name="T2" fmla="*/ 2147483647 w 52"/>
              <a:gd name="T3" fmla="*/ 2147483647 h 35"/>
              <a:gd name="T4" fmla="*/ 0 w 52"/>
              <a:gd name="T5" fmla="*/ 2147483647 h 35"/>
              <a:gd name="T6" fmla="*/ 2147483647 w 52"/>
              <a:gd name="T7" fmla="*/ 0 h 35"/>
              <a:gd name="T8" fmla="*/ 0 60000 65536"/>
              <a:gd name="T9" fmla="*/ 0 60000 65536"/>
              <a:gd name="T10" fmla="*/ 0 60000 65536"/>
              <a:gd name="T11" fmla="*/ 0 60000 65536"/>
              <a:gd name="T12" fmla="*/ 0 w 52"/>
              <a:gd name="T13" fmla="*/ 0 h 35"/>
              <a:gd name="T14" fmla="*/ 52 w 52"/>
              <a:gd name="T15" fmla="*/ 35 h 35"/>
            </a:gdLst>
            <a:ahLst/>
            <a:cxnLst>
              <a:cxn ang="T8">
                <a:pos x="T0" y="T1"/>
              </a:cxn>
              <a:cxn ang="T9">
                <a:pos x="T2" y="T3"/>
              </a:cxn>
              <a:cxn ang="T10">
                <a:pos x="T4" y="T5"/>
              </a:cxn>
              <a:cxn ang="T11">
                <a:pos x="T6" y="T7"/>
              </a:cxn>
            </a:cxnLst>
            <a:rect l="T12" t="T13" r="T14" b="T15"/>
            <a:pathLst>
              <a:path w="52" h="35">
                <a:moveTo>
                  <a:pt x="26" y="0"/>
                </a:moveTo>
                <a:lnTo>
                  <a:pt x="52" y="35"/>
                </a:lnTo>
                <a:lnTo>
                  <a:pt x="0" y="35"/>
                </a:lnTo>
                <a:lnTo>
                  <a:pt x="26" y="0"/>
                </a:lnTo>
                <a:close/>
              </a:path>
            </a:pathLst>
          </a:custGeom>
          <a:solidFill>
            <a:srgbClr val="FFFF00"/>
          </a:solidFill>
          <a:ln w="6350">
            <a:solidFill>
              <a:srgbClr val="FFFF00"/>
            </a:solidFill>
            <a:round/>
            <a:headEnd/>
            <a:tailEnd/>
          </a:ln>
        </p:spPr>
        <p:txBody>
          <a:bodyPr/>
          <a:lstStyle/>
          <a:p>
            <a:pPr eaLnBrk="0" hangingPunct="0"/>
            <a:endParaRPr lang="en-US"/>
          </a:p>
        </p:txBody>
      </p:sp>
      <p:sp>
        <p:nvSpPr>
          <p:cNvPr id="24680" name="Freeform 242"/>
          <p:cNvSpPr>
            <a:spLocks/>
          </p:cNvSpPr>
          <p:nvPr/>
        </p:nvSpPr>
        <p:spPr bwMode="auto">
          <a:xfrm>
            <a:off x="5297488" y="5775325"/>
            <a:ext cx="77787" cy="55563"/>
          </a:xfrm>
          <a:custGeom>
            <a:avLst/>
            <a:gdLst>
              <a:gd name="T0" fmla="*/ 2147483647 w 52"/>
              <a:gd name="T1" fmla="*/ 0 h 35"/>
              <a:gd name="T2" fmla="*/ 2147483647 w 52"/>
              <a:gd name="T3" fmla="*/ 2147483647 h 35"/>
              <a:gd name="T4" fmla="*/ 0 w 52"/>
              <a:gd name="T5" fmla="*/ 2147483647 h 35"/>
              <a:gd name="T6" fmla="*/ 2147483647 w 52"/>
              <a:gd name="T7" fmla="*/ 0 h 35"/>
              <a:gd name="T8" fmla="*/ 0 60000 65536"/>
              <a:gd name="T9" fmla="*/ 0 60000 65536"/>
              <a:gd name="T10" fmla="*/ 0 60000 65536"/>
              <a:gd name="T11" fmla="*/ 0 60000 65536"/>
              <a:gd name="T12" fmla="*/ 0 w 52"/>
              <a:gd name="T13" fmla="*/ 0 h 35"/>
              <a:gd name="T14" fmla="*/ 52 w 52"/>
              <a:gd name="T15" fmla="*/ 35 h 35"/>
            </a:gdLst>
            <a:ahLst/>
            <a:cxnLst>
              <a:cxn ang="T8">
                <a:pos x="T0" y="T1"/>
              </a:cxn>
              <a:cxn ang="T9">
                <a:pos x="T2" y="T3"/>
              </a:cxn>
              <a:cxn ang="T10">
                <a:pos x="T4" y="T5"/>
              </a:cxn>
              <a:cxn ang="T11">
                <a:pos x="T6" y="T7"/>
              </a:cxn>
            </a:cxnLst>
            <a:rect l="T12" t="T13" r="T14" b="T15"/>
            <a:pathLst>
              <a:path w="52" h="35">
                <a:moveTo>
                  <a:pt x="26" y="0"/>
                </a:moveTo>
                <a:lnTo>
                  <a:pt x="52" y="35"/>
                </a:lnTo>
                <a:lnTo>
                  <a:pt x="0" y="35"/>
                </a:lnTo>
                <a:lnTo>
                  <a:pt x="26" y="0"/>
                </a:lnTo>
                <a:close/>
              </a:path>
            </a:pathLst>
          </a:custGeom>
          <a:solidFill>
            <a:srgbClr val="FFFF00"/>
          </a:solidFill>
          <a:ln w="6350">
            <a:solidFill>
              <a:srgbClr val="FFFF00"/>
            </a:solidFill>
            <a:round/>
            <a:headEnd/>
            <a:tailEnd/>
          </a:ln>
        </p:spPr>
        <p:txBody>
          <a:bodyPr/>
          <a:lstStyle/>
          <a:p>
            <a:pPr eaLnBrk="0" hangingPunct="0"/>
            <a:endParaRPr lang="en-US"/>
          </a:p>
        </p:txBody>
      </p:sp>
      <p:sp>
        <p:nvSpPr>
          <p:cNvPr id="24681" name="Freeform 243"/>
          <p:cNvSpPr>
            <a:spLocks/>
          </p:cNvSpPr>
          <p:nvPr/>
        </p:nvSpPr>
        <p:spPr bwMode="auto">
          <a:xfrm>
            <a:off x="6194425" y="5584825"/>
            <a:ext cx="77788" cy="55563"/>
          </a:xfrm>
          <a:custGeom>
            <a:avLst/>
            <a:gdLst>
              <a:gd name="T0" fmla="*/ 2147483647 w 52"/>
              <a:gd name="T1" fmla="*/ 0 h 35"/>
              <a:gd name="T2" fmla="*/ 2147483647 w 52"/>
              <a:gd name="T3" fmla="*/ 2147483647 h 35"/>
              <a:gd name="T4" fmla="*/ 0 w 52"/>
              <a:gd name="T5" fmla="*/ 2147483647 h 35"/>
              <a:gd name="T6" fmla="*/ 2147483647 w 52"/>
              <a:gd name="T7" fmla="*/ 0 h 35"/>
              <a:gd name="T8" fmla="*/ 0 60000 65536"/>
              <a:gd name="T9" fmla="*/ 0 60000 65536"/>
              <a:gd name="T10" fmla="*/ 0 60000 65536"/>
              <a:gd name="T11" fmla="*/ 0 60000 65536"/>
              <a:gd name="T12" fmla="*/ 0 w 52"/>
              <a:gd name="T13" fmla="*/ 0 h 35"/>
              <a:gd name="T14" fmla="*/ 52 w 52"/>
              <a:gd name="T15" fmla="*/ 35 h 35"/>
            </a:gdLst>
            <a:ahLst/>
            <a:cxnLst>
              <a:cxn ang="T8">
                <a:pos x="T0" y="T1"/>
              </a:cxn>
              <a:cxn ang="T9">
                <a:pos x="T2" y="T3"/>
              </a:cxn>
              <a:cxn ang="T10">
                <a:pos x="T4" y="T5"/>
              </a:cxn>
              <a:cxn ang="T11">
                <a:pos x="T6" y="T7"/>
              </a:cxn>
            </a:cxnLst>
            <a:rect l="T12" t="T13" r="T14" b="T15"/>
            <a:pathLst>
              <a:path w="52" h="35">
                <a:moveTo>
                  <a:pt x="26" y="0"/>
                </a:moveTo>
                <a:lnTo>
                  <a:pt x="52" y="35"/>
                </a:lnTo>
                <a:lnTo>
                  <a:pt x="0" y="35"/>
                </a:lnTo>
                <a:lnTo>
                  <a:pt x="26" y="0"/>
                </a:lnTo>
                <a:close/>
              </a:path>
            </a:pathLst>
          </a:custGeom>
          <a:solidFill>
            <a:srgbClr val="FFFF00"/>
          </a:solidFill>
          <a:ln w="6350">
            <a:solidFill>
              <a:srgbClr val="FFFF00"/>
            </a:solidFill>
            <a:round/>
            <a:headEnd/>
            <a:tailEnd/>
          </a:ln>
        </p:spPr>
        <p:txBody>
          <a:bodyPr/>
          <a:lstStyle/>
          <a:p>
            <a:pPr eaLnBrk="0" hangingPunct="0"/>
            <a:endParaRPr lang="en-US"/>
          </a:p>
        </p:txBody>
      </p:sp>
      <p:sp>
        <p:nvSpPr>
          <p:cNvPr id="24682" name="Rectangle 244"/>
          <p:cNvSpPr>
            <a:spLocks noChangeArrowheads="1"/>
          </p:cNvSpPr>
          <p:nvPr/>
        </p:nvSpPr>
        <p:spPr bwMode="auto">
          <a:xfrm>
            <a:off x="2593975" y="4138613"/>
            <a:ext cx="96838" cy="68262"/>
          </a:xfrm>
          <a:prstGeom prst="rect">
            <a:avLst/>
          </a:prstGeom>
          <a:noFill/>
          <a:ln w="9525">
            <a:noFill/>
            <a:miter lim="800000"/>
            <a:headEnd/>
            <a:tailEnd/>
          </a:ln>
        </p:spPr>
        <p:txBody>
          <a:bodyPr/>
          <a:lstStyle/>
          <a:p>
            <a:pPr eaLnBrk="0" hangingPunct="0"/>
            <a:endParaRPr lang="en-US"/>
          </a:p>
        </p:txBody>
      </p:sp>
      <p:sp>
        <p:nvSpPr>
          <p:cNvPr id="24683" name="Line 245"/>
          <p:cNvSpPr>
            <a:spLocks noChangeShapeType="1"/>
          </p:cNvSpPr>
          <p:nvPr/>
        </p:nvSpPr>
        <p:spPr bwMode="auto">
          <a:xfrm flipH="1" flipV="1">
            <a:off x="2600325" y="4141788"/>
            <a:ext cx="38100" cy="28575"/>
          </a:xfrm>
          <a:prstGeom prst="line">
            <a:avLst/>
          </a:prstGeom>
          <a:noFill/>
          <a:ln w="6350">
            <a:solidFill>
              <a:srgbClr val="00FFFF"/>
            </a:solidFill>
            <a:round/>
            <a:headEnd/>
            <a:tailEnd/>
          </a:ln>
        </p:spPr>
        <p:txBody>
          <a:bodyPr/>
          <a:lstStyle/>
          <a:p>
            <a:endParaRPr lang="en-US"/>
          </a:p>
        </p:txBody>
      </p:sp>
      <p:sp>
        <p:nvSpPr>
          <p:cNvPr id="24684" name="Line 246"/>
          <p:cNvSpPr>
            <a:spLocks noChangeShapeType="1"/>
          </p:cNvSpPr>
          <p:nvPr/>
        </p:nvSpPr>
        <p:spPr bwMode="auto">
          <a:xfrm>
            <a:off x="2638425" y="4170363"/>
            <a:ext cx="39688" cy="28575"/>
          </a:xfrm>
          <a:prstGeom prst="line">
            <a:avLst/>
          </a:prstGeom>
          <a:noFill/>
          <a:ln w="6350">
            <a:solidFill>
              <a:srgbClr val="00FFFF"/>
            </a:solidFill>
            <a:round/>
            <a:headEnd/>
            <a:tailEnd/>
          </a:ln>
        </p:spPr>
        <p:txBody>
          <a:bodyPr/>
          <a:lstStyle/>
          <a:p>
            <a:endParaRPr lang="en-US"/>
          </a:p>
        </p:txBody>
      </p:sp>
      <p:sp>
        <p:nvSpPr>
          <p:cNvPr id="24685" name="Line 247"/>
          <p:cNvSpPr>
            <a:spLocks noChangeShapeType="1"/>
          </p:cNvSpPr>
          <p:nvPr/>
        </p:nvSpPr>
        <p:spPr bwMode="auto">
          <a:xfrm flipH="1">
            <a:off x="2600325" y="4148138"/>
            <a:ext cx="66675" cy="50800"/>
          </a:xfrm>
          <a:prstGeom prst="line">
            <a:avLst/>
          </a:prstGeom>
          <a:noFill/>
          <a:ln w="6350">
            <a:solidFill>
              <a:schemeClr val="tx1"/>
            </a:solidFill>
            <a:round/>
            <a:headEnd/>
            <a:tailEnd/>
          </a:ln>
        </p:spPr>
        <p:txBody>
          <a:bodyPr/>
          <a:lstStyle/>
          <a:p>
            <a:endParaRPr lang="en-US"/>
          </a:p>
        </p:txBody>
      </p:sp>
      <p:sp>
        <p:nvSpPr>
          <p:cNvPr id="24686" name="Line 248"/>
          <p:cNvSpPr>
            <a:spLocks noChangeShapeType="1"/>
          </p:cNvSpPr>
          <p:nvPr/>
        </p:nvSpPr>
        <p:spPr bwMode="auto">
          <a:xfrm flipV="1">
            <a:off x="2638425" y="4141788"/>
            <a:ext cx="39688" cy="28575"/>
          </a:xfrm>
          <a:prstGeom prst="line">
            <a:avLst/>
          </a:prstGeom>
          <a:noFill/>
          <a:ln w="6350">
            <a:solidFill>
              <a:schemeClr val="tx1"/>
            </a:solidFill>
            <a:round/>
            <a:headEnd/>
            <a:tailEnd/>
          </a:ln>
        </p:spPr>
        <p:txBody>
          <a:bodyPr/>
          <a:lstStyle/>
          <a:p>
            <a:endParaRPr lang="en-US"/>
          </a:p>
        </p:txBody>
      </p:sp>
      <p:sp>
        <p:nvSpPr>
          <p:cNvPr id="24687" name="Rectangle 249"/>
          <p:cNvSpPr>
            <a:spLocks noChangeArrowheads="1"/>
          </p:cNvSpPr>
          <p:nvPr/>
        </p:nvSpPr>
        <p:spPr bwMode="auto">
          <a:xfrm>
            <a:off x="3490913" y="5094288"/>
            <a:ext cx="98425" cy="68262"/>
          </a:xfrm>
          <a:prstGeom prst="rect">
            <a:avLst/>
          </a:prstGeom>
          <a:noFill/>
          <a:ln w="9525">
            <a:noFill/>
            <a:miter lim="800000"/>
            <a:headEnd/>
            <a:tailEnd/>
          </a:ln>
        </p:spPr>
        <p:txBody>
          <a:bodyPr/>
          <a:lstStyle/>
          <a:p>
            <a:pPr eaLnBrk="0" hangingPunct="0"/>
            <a:endParaRPr lang="en-US"/>
          </a:p>
        </p:txBody>
      </p:sp>
      <p:sp>
        <p:nvSpPr>
          <p:cNvPr id="24688" name="Line 250"/>
          <p:cNvSpPr>
            <a:spLocks noChangeShapeType="1"/>
          </p:cNvSpPr>
          <p:nvPr/>
        </p:nvSpPr>
        <p:spPr bwMode="auto">
          <a:xfrm flipH="1" flipV="1">
            <a:off x="3497263" y="5099050"/>
            <a:ext cx="39687" cy="26988"/>
          </a:xfrm>
          <a:prstGeom prst="line">
            <a:avLst/>
          </a:prstGeom>
          <a:noFill/>
          <a:ln w="6350">
            <a:solidFill>
              <a:srgbClr val="00FFFF"/>
            </a:solidFill>
            <a:round/>
            <a:headEnd/>
            <a:tailEnd/>
          </a:ln>
        </p:spPr>
        <p:txBody>
          <a:bodyPr/>
          <a:lstStyle/>
          <a:p>
            <a:endParaRPr lang="en-US"/>
          </a:p>
        </p:txBody>
      </p:sp>
      <p:sp>
        <p:nvSpPr>
          <p:cNvPr id="24689" name="Line 251"/>
          <p:cNvSpPr>
            <a:spLocks noChangeShapeType="1"/>
          </p:cNvSpPr>
          <p:nvPr/>
        </p:nvSpPr>
        <p:spPr bwMode="auto">
          <a:xfrm>
            <a:off x="3536950" y="5126038"/>
            <a:ext cx="38100" cy="28575"/>
          </a:xfrm>
          <a:prstGeom prst="line">
            <a:avLst/>
          </a:prstGeom>
          <a:noFill/>
          <a:ln w="6350">
            <a:solidFill>
              <a:srgbClr val="00FFFF"/>
            </a:solidFill>
            <a:round/>
            <a:headEnd/>
            <a:tailEnd/>
          </a:ln>
        </p:spPr>
        <p:txBody>
          <a:bodyPr/>
          <a:lstStyle/>
          <a:p>
            <a:endParaRPr lang="en-US"/>
          </a:p>
        </p:txBody>
      </p:sp>
      <p:sp>
        <p:nvSpPr>
          <p:cNvPr id="24690" name="Line 252"/>
          <p:cNvSpPr>
            <a:spLocks noChangeShapeType="1"/>
          </p:cNvSpPr>
          <p:nvPr/>
        </p:nvSpPr>
        <p:spPr bwMode="auto">
          <a:xfrm flipH="1">
            <a:off x="3497263" y="5126038"/>
            <a:ext cx="39687" cy="28575"/>
          </a:xfrm>
          <a:prstGeom prst="line">
            <a:avLst/>
          </a:prstGeom>
          <a:noFill/>
          <a:ln w="6350">
            <a:solidFill>
              <a:srgbClr val="00FFFF"/>
            </a:solidFill>
            <a:round/>
            <a:headEnd/>
            <a:tailEnd/>
          </a:ln>
        </p:spPr>
        <p:txBody>
          <a:bodyPr/>
          <a:lstStyle/>
          <a:p>
            <a:endParaRPr lang="en-US"/>
          </a:p>
        </p:txBody>
      </p:sp>
      <p:sp>
        <p:nvSpPr>
          <p:cNvPr id="24691" name="Line 253"/>
          <p:cNvSpPr>
            <a:spLocks noChangeShapeType="1"/>
          </p:cNvSpPr>
          <p:nvPr/>
        </p:nvSpPr>
        <p:spPr bwMode="auto">
          <a:xfrm flipV="1">
            <a:off x="3536950" y="5099050"/>
            <a:ext cx="38100" cy="26988"/>
          </a:xfrm>
          <a:prstGeom prst="line">
            <a:avLst/>
          </a:prstGeom>
          <a:noFill/>
          <a:ln w="6350">
            <a:solidFill>
              <a:schemeClr val="tx1"/>
            </a:solidFill>
            <a:round/>
            <a:headEnd/>
            <a:tailEnd/>
          </a:ln>
        </p:spPr>
        <p:txBody>
          <a:bodyPr/>
          <a:lstStyle/>
          <a:p>
            <a:endParaRPr lang="en-US"/>
          </a:p>
        </p:txBody>
      </p:sp>
      <p:sp>
        <p:nvSpPr>
          <p:cNvPr id="24692" name="Rectangle 254"/>
          <p:cNvSpPr>
            <a:spLocks noChangeArrowheads="1"/>
          </p:cNvSpPr>
          <p:nvPr/>
        </p:nvSpPr>
        <p:spPr bwMode="auto">
          <a:xfrm>
            <a:off x="4394200" y="5362575"/>
            <a:ext cx="96838" cy="69850"/>
          </a:xfrm>
          <a:prstGeom prst="rect">
            <a:avLst/>
          </a:prstGeom>
          <a:noFill/>
          <a:ln w="9525">
            <a:noFill/>
            <a:miter lim="800000"/>
            <a:headEnd/>
            <a:tailEnd/>
          </a:ln>
        </p:spPr>
        <p:txBody>
          <a:bodyPr/>
          <a:lstStyle/>
          <a:p>
            <a:pPr eaLnBrk="0" hangingPunct="0"/>
            <a:endParaRPr lang="en-US"/>
          </a:p>
        </p:txBody>
      </p:sp>
      <p:sp>
        <p:nvSpPr>
          <p:cNvPr id="24693" name="Line 255"/>
          <p:cNvSpPr>
            <a:spLocks noChangeShapeType="1"/>
          </p:cNvSpPr>
          <p:nvPr/>
        </p:nvSpPr>
        <p:spPr bwMode="auto">
          <a:xfrm flipH="1" flipV="1">
            <a:off x="4400550" y="5367338"/>
            <a:ext cx="39688" cy="28575"/>
          </a:xfrm>
          <a:prstGeom prst="line">
            <a:avLst/>
          </a:prstGeom>
          <a:noFill/>
          <a:ln w="6350">
            <a:solidFill>
              <a:srgbClr val="00FFFF"/>
            </a:solidFill>
            <a:round/>
            <a:headEnd/>
            <a:tailEnd/>
          </a:ln>
        </p:spPr>
        <p:txBody>
          <a:bodyPr/>
          <a:lstStyle/>
          <a:p>
            <a:endParaRPr lang="en-US"/>
          </a:p>
        </p:txBody>
      </p:sp>
      <p:sp>
        <p:nvSpPr>
          <p:cNvPr id="24694" name="Line 256"/>
          <p:cNvSpPr>
            <a:spLocks noChangeShapeType="1"/>
          </p:cNvSpPr>
          <p:nvPr/>
        </p:nvSpPr>
        <p:spPr bwMode="auto">
          <a:xfrm>
            <a:off x="4440238" y="5395913"/>
            <a:ext cx="38100" cy="26987"/>
          </a:xfrm>
          <a:prstGeom prst="line">
            <a:avLst/>
          </a:prstGeom>
          <a:noFill/>
          <a:ln w="6350">
            <a:solidFill>
              <a:srgbClr val="00FFFF"/>
            </a:solidFill>
            <a:round/>
            <a:headEnd/>
            <a:tailEnd/>
          </a:ln>
        </p:spPr>
        <p:txBody>
          <a:bodyPr/>
          <a:lstStyle/>
          <a:p>
            <a:endParaRPr lang="en-US"/>
          </a:p>
        </p:txBody>
      </p:sp>
      <p:sp>
        <p:nvSpPr>
          <p:cNvPr id="24695" name="Line 257"/>
          <p:cNvSpPr>
            <a:spLocks noChangeShapeType="1"/>
          </p:cNvSpPr>
          <p:nvPr/>
        </p:nvSpPr>
        <p:spPr bwMode="auto">
          <a:xfrm flipH="1">
            <a:off x="4400550" y="5395913"/>
            <a:ext cx="39688" cy="26987"/>
          </a:xfrm>
          <a:prstGeom prst="line">
            <a:avLst/>
          </a:prstGeom>
          <a:noFill/>
          <a:ln w="6350">
            <a:solidFill>
              <a:srgbClr val="00FFFF"/>
            </a:solidFill>
            <a:round/>
            <a:headEnd/>
            <a:tailEnd/>
          </a:ln>
        </p:spPr>
        <p:txBody>
          <a:bodyPr/>
          <a:lstStyle/>
          <a:p>
            <a:endParaRPr lang="en-US"/>
          </a:p>
        </p:txBody>
      </p:sp>
      <p:sp>
        <p:nvSpPr>
          <p:cNvPr id="24696" name="Line 258"/>
          <p:cNvSpPr>
            <a:spLocks noChangeShapeType="1"/>
          </p:cNvSpPr>
          <p:nvPr/>
        </p:nvSpPr>
        <p:spPr bwMode="auto">
          <a:xfrm flipV="1">
            <a:off x="4440238" y="5367338"/>
            <a:ext cx="38100" cy="28575"/>
          </a:xfrm>
          <a:prstGeom prst="line">
            <a:avLst/>
          </a:prstGeom>
          <a:noFill/>
          <a:ln w="6350">
            <a:solidFill>
              <a:schemeClr val="tx1"/>
            </a:solidFill>
            <a:round/>
            <a:headEnd/>
            <a:tailEnd/>
          </a:ln>
        </p:spPr>
        <p:txBody>
          <a:bodyPr/>
          <a:lstStyle/>
          <a:p>
            <a:endParaRPr lang="en-US"/>
          </a:p>
        </p:txBody>
      </p:sp>
      <p:sp>
        <p:nvSpPr>
          <p:cNvPr id="24697" name="Rectangle 259"/>
          <p:cNvSpPr>
            <a:spLocks noChangeArrowheads="1"/>
          </p:cNvSpPr>
          <p:nvPr/>
        </p:nvSpPr>
        <p:spPr bwMode="auto">
          <a:xfrm>
            <a:off x="5291138" y="5362575"/>
            <a:ext cx="96837" cy="69850"/>
          </a:xfrm>
          <a:prstGeom prst="rect">
            <a:avLst/>
          </a:prstGeom>
          <a:noFill/>
          <a:ln w="9525">
            <a:noFill/>
            <a:miter lim="800000"/>
            <a:headEnd/>
            <a:tailEnd/>
          </a:ln>
        </p:spPr>
        <p:txBody>
          <a:bodyPr/>
          <a:lstStyle/>
          <a:p>
            <a:pPr eaLnBrk="0" hangingPunct="0"/>
            <a:endParaRPr lang="en-US"/>
          </a:p>
        </p:txBody>
      </p:sp>
      <p:sp>
        <p:nvSpPr>
          <p:cNvPr id="24698" name="Line 260"/>
          <p:cNvSpPr>
            <a:spLocks noChangeShapeType="1"/>
          </p:cNvSpPr>
          <p:nvPr/>
        </p:nvSpPr>
        <p:spPr bwMode="auto">
          <a:xfrm flipH="1" flipV="1">
            <a:off x="5297488" y="5367338"/>
            <a:ext cx="38100" cy="28575"/>
          </a:xfrm>
          <a:prstGeom prst="line">
            <a:avLst/>
          </a:prstGeom>
          <a:noFill/>
          <a:ln w="6350">
            <a:solidFill>
              <a:srgbClr val="00FFFF"/>
            </a:solidFill>
            <a:round/>
            <a:headEnd/>
            <a:tailEnd/>
          </a:ln>
        </p:spPr>
        <p:txBody>
          <a:bodyPr/>
          <a:lstStyle/>
          <a:p>
            <a:endParaRPr lang="en-US"/>
          </a:p>
        </p:txBody>
      </p:sp>
      <p:sp>
        <p:nvSpPr>
          <p:cNvPr id="24699" name="Line 261"/>
          <p:cNvSpPr>
            <a:spLocks noChangeShapeType="1"/>
          </p:cNvSpPr>
          <p:nvPr/>
        </p:nvSpPr>
        <p:spPr bwMode="auto">
          <a:xfrm>
            <a:off x="5335588" y="5395913"/>
            <a:ext cx="39687" cy="26987"/>
          </a:xfrm>
          <a:prstGeom prst="line">
            <a:avLst/>
          </a:prstGeom>
          <a:noFill/>
          <a:ln w="6350">
            <a:solidFill>
              <a:srgbClr val="00FFFF"/>
            </a:solidFill>
            <a:round/>
            <a:headEnd/>
            <a:tailEnd/>
          </a:ln>
        </p:spPr>
        <p:txBody>
          <a:bodyPr/>
          <a:lstStyle/>
          <a:p>
            <a:endParaRPr lang="en-US"/>
          </a:p>
        </p:txBody>
      </p:sp>
      <p:sp>
        <p:nvSpPr>
          <p:cNvPr id="24700" name="Line 262"/>
          <p:cNvSpPr>
            <a:spLocks noChangeShapeType="1"/>
          </p:cNvSpPr>
          <p:nvPr/>
        </p:nvSpPr>
        <p:spPr bwMode="auto">
          <a:xfrm flipH="1">
            <a:off x="5297488" y="5395913"/>
            <a:ext cx="38100" cy="26987"/>
          </a:xfrm>
          <a:prstGeom prst="line">
            <a:avLst/>
          </a:prstGeom>
          <a:noFill/>
          <a:ln w="6350">
            <a:solidFill>
              <a:srgbClr val="00FFFF"/>
            </a:solidFill>
            <a:round/>
            <a:headEnd/>
            <a:tailEnd/>
          </a:ln>
        </p:spPr>
        <p:txBody>
          <a:bodyPr/>
          <a:lstStyle/>
          <a:p>
            <a:endParaRPr lang="en-US"/>
          </a:p>
        </p:txBody>
      </p:sp>
      <p:sp>
        <p:nvSpPr>
          <p:cNvPr id="24701" name="Line 263"/>
          <p:cNvSpPr>
            <a:spLocks noChangeShapeType="1"/>
          </p:cNvSpPr>
          <p:nvPr/>
        </p:nvSpPr>
        <p:spPr bwMode="auto">
          <a:xfrm flipV="1">
            <a:off x="5335588" y="5367338"/>
            <a:ext cx="39687" cy="28575"/>
          </a:xfrm>
          <a:prstGeom prst="line">
            <a:avLst/>
          </a:prstGeom>
          <a:noFill/>
          <a:ln w="6350">
            <a:solidFill>
              <a:schemeClr val="tx1"/>
            </a:solidFill>
            <a:round/>
            <a:headEnd/>
            <a:tailEnd/>
          </a:ln>
        </p:spPr>
        <p:txBody>
          <a:bodyPr/>
          <a:lstStyle/>
          <a:p>
            <a:endParaRPr lang="en-US"/>
          </a:p>
        </p:txBody>
      </p:sp>
      <p:sp>
        <p:nvSpPr>
          <p:cNvPr id="24702" name="Rectangle 264"/>
          <p:cNvSpPr>
            <a:spLocks noChangeArrowheads="1"/>
          </p:cNvSpPr>
          <p:nvPr/>
        </p:nvSpPr>
        <p:spPr bwMode="auto">
          <a:xfrm>
            <a:off x="6186488" y="5256213"/>
            <a:ext cx="98425" cy="69850"/>
          </a:xfrm>
          <a:prstGeom prst="rect">
            <a:avLst/>
          </a:prstGeom>
          <a:noFill/>
          <a:ln w="9525">
            <a:noFill/>
            <a:miter lim="800000"/>
            <a:headEnd/>
            <a:tailEnd/>
          </a:ln>
        </p:spPr>
        <p:txBody>
          <a:bodyPr/>
          <a:lstStyle/>
          <a:p>
            <a:pPr eaLnBrk="0" hangingPunct="0"/>
            <a:endParaRPr lang="en-US"/>
          </a:p>
        </p:txBody>
      </p:sp>
      <p:sp>
        <p:nvSpPr>
          <p:cNvPr id="24703" name="Line 265"/>
          <p:cNvSpPr>
            <a:spLocks noChangeShapeType="1"/>
          </p:cNvSpPr>
          <p:nvPr/>
        </p:nvSpPr>
        <p:spPr bwMode="auto">
          <a:xfrm flipH="1" flipV="1">
            <a:off x="6194425" y="5260975"/>
            <a:ext cx="39688" cy="26988"/>
          </a:xfrm>
          <a:prstGeom prst="line">
            <a:avLst/>
          </a:prstGeom>
          <a:noFill/>
          <a:ln w="6350">
            <a:solidFill>
              <a:srgbClr val="00FFFF"/>
            </a:solidFill>
            <a:round/>
            <a:headEnd/>
            <a:tailEnd/>
          </a:ln>
        </p:spPr>
        <p:txBody>
          <a:bodyPr/>
          <a:lstStyle/>
          <a:p>
            <a:endParaRPr lang="en-US"/>
          </a:p>
        </p:txBody>
      </p:sp>
      <p:sp>
        <p:nvSpPr>
          <p:cNvPr id="24704" name="Line 266"/>
          <p:cNvSpPr>
            <a:spLocks noChangeShapeType="1"/>
          </p:cNvSpPr>
          <p:nvPr/>
        </p:nvSpPr>
        <p:spPr bwMode="auto">
          <a:xfrm>
            <a:off x="6234113" y="5287963"/>
            <a:ext cx="38100" cy="28575"/>
          </a:xfrm>
          <a:prstGeom prst="line">
            <a:avLst/>
          </a:prstGeom>
          <a:noFill/>
          <a:ln w="6350">
            <a:solidFill>
              <a:srgbClr val="00FFFF"/>
            </a:solidFill>
            <a:round/>
            <a:headEnd/>
            <a:tailEnd/>
          </a:ln>
        </p:spPr>
        <p:txBody>
          <a:bodyPr/>
          <a:lstStyle/>
          <a:p>
            <a:endParaRPr lang="en-US"/>
          </a:p>
        </p:txBody>
      </p:sp>
      <p:sp>
        <p:nvSpPr>
          <p:cNvPr id="24705" name="Line 267"/>
          <p:cNvSpPr>
            <a:spLocks noChangeShapeType="1"/>
          </p:cNvSpPr>
          <p:nvPr/>
        </p:nvSpPr>
        <p:spPr bwMode="auto">
          <a:xfrm flipH="1">
            <a:off x="6194425" y="5287963"/>
            <a:ext cx="39688" cy="28575"/>
          </a:xfrm>
          <a:prstGeom prst="line">
            <a:avLst/>
          </a:prstGeom>
          <a:noFill/>
          <a:ln w="6350">
            <a:solidFill>
              <a:srgbClr val="00FFFF"/>
            </a:solidFill>
            <a:round/>
            <a:headEnd/>
            <a:tailEnd/>
          </a:ln>
        </p:spPr>
        <p:txBody>
          <a:bodyPr/>
          <a:lstStyle/>
          <a:p>
            <a:endParaRPr lang="en-US"/>
          </a:p>
        </p:txBody>
      </p:sp>
      <p:sp>
        <p:nvSpPr>
          <p:cNvPr id="24706" name="Line 268"/>
          <p:cNvSpPr>
            <a:spLocks noChangeShapeType="1"/>
          </p:cNvSpPr>
          <p:nvPr/>
        </p:nvSpPr>
        <p:spPr bwMode="auto">
          <a:xfrm flipV="1">
            <a:off x="6234113" y="5260975"/>
            <a:ext cx="38100" cy="26988"/>
          </a:xfrm>
          <a:prstGeom prst="line">
            <a:avLst/>
          </a:prstGeom>
          <a:noFill/>
          <a:ln w="6350">
            <a:solidFill>
              <a:schemeClr val="tx1"/>
            </a:solidFill>
            <a:round/>
            <a:headEnd/>
            <a:tailEnd/>
          </a:ln>
        </p:spPr>
        <p:txBody>
          <a:bodyPr/>
          <a:lstStyle/>
          <a:p>
            <a:endParaRPr lang="en-US"/>
          </a:p>
        </p:txBody>
      </p:sp>
      <p:sp>
        <p:nvSpPr>
          <p:cNvPr id="24707" name="Rectangle 269"/>
          <p:cNvSpPr>
            <a:spLocks noChangeArrowheads="1"/>
          </p:cNvSpPr>
          <p:nvPr/>
        </p:nvSpPr>
        <p:spPr bwMode="auto">
          <a:xfrm>
            <a:off x="2146300" y="5770563"/>
            <a:ext cx="96838" cy="69850"/>
          </a:xfrm>
          <a:prstGeom prst="rect">
            <a:avLst/>
          </a:prstGeom>
          <a:noFill/>
          <a:ln w="9525">
            <a:noFill/>
            <a:miter lim="800000"/>
            <a:headEnd/>
            <a:tailEnd/>
          </a:ln>
        </p:spPr>
        <p:txBody>
          <a:bodyPr/>
          <a:lstStyle/>
          <a:p>
            <a:pPr eaLnBrk="0" hangingPunct="0"/>
            <a:endParaRPr lang="en-US"/>
          </a:p>
        </p:txBody>
      </p:sp>
      <p:sp>
        <p:nvSpPr>
          <p:cNvPr id="24708" name="Line 270"/>
          <p:cNvSpPr>
            <a:spLocks noChangeShapeType="1"/>
          </p:cNvSpPr>
          <p:nvPr/>
        </p:nvSpPr>
        <p:spPr bwMode="auto">
          <a:xfrm flipH="1" flipV="1">
            <a:off x="2152650" y="5775325"/>
            <a:ext cx="38100" cy="28575"/>
          </a:xfrm>
          <a:prstGeom prst="line">
            <a:avLst/>
          </a:prstGeom>
          <a:noFill/>
          <a:ln w="6350">
            <a:solidFill>
              <a:srgbClr val="800080"/>
            </a:solidFill>
            <a:round/>
            <a:headEnd/>
            <a:tailEnd/>
          </a:ln>
        </p:spPr>
        <p:txBody>
          <a:bodyPr/>
          <a:lstStyle/>
          <a:p>
            <a:endParaRPr lang="en-US"/>
          </a:p>
        </p:txBody>
      </p:sp>
      <p:sp>
        <p:nvSpPr>
          <p:cNvPr id="24709" name="Line 271"/>
          <p:cNvSpPr>
            <a:spLocks noChangeShapeType="1"/>
          </p:cNvSpPr>
          <p:nvPr/>
        </p:nvSpPr>
        <p:spPr bwMode="auto">
          <a:xfrm>
            <a:off x="2190750" y="5803900"/>
            <a:ext cx="39688" cy="26988"/>
          </a:xfrm>
          <a:prstGeom prst="line">
            <a:avLst/>
          </a:prstGeom>
          <a:noFill/>
          <a:ln w="6350">
            <a:solidFill>
              <a:srgbClr val="800080"/>
            </a:solidFill>
            <a:round/>
            <a:headEnd/>
            <a:tailEnd/>
          </a:ln>
        </p:spPr>
        <p:txBody>
          <a:bodyPr/>
          <a:lstStyle/>
          <a:p>
            <a:endParaRPr lang="en-US"/>
          </a:p>
        </p:txBody>
      </p:sp>
      <p:sp>
        <p:nvSpPr>
          <p:cNvPr id="24710" name="Line 272"/>
          <p:cNvSpPr>
            <a:spLocks noChangeShapeType="1"/>
          </p:cNvSpPr>
          <p:nvPr/>
        </p:nvSpPr>
        <p:spPr bwMode="auto">
          <a:xfrm flipH="1">
            <a:off x="2152650" y="5803900"/>
            <a:ext cx="38100" cy="26988"/>
          </a:xfrm>
          <a:prstGeom prst="line">
            <a:avLst/>
          </a:prstGeom>
          <a:noFill/>
          <a:ln w="6350">
            <a:solidFill>
              <a:srgbClr val="800080"/>
            </a:solidFill>
            <a:round/>
            <a:headEnd/>
            <a:tailEnd/>
          </a:ln>
        </p:spPr>
        <p:txBody>
          <a:bodyPr/>
          <a:lstStyle/>
          <a:p>
            <a:endParaRPr lang="en-US"/>
          </a:p>
        </p:txBody>
      </p:sp>
      <p:sp>
        <p:nvSpPr>
          <p:cNvPr id="24711" name="Line 273"/>
          <p:cNvSpPr>
            <a:spLocks noChangeShapeType="1"/>
          </p:cNvSpPr>
          <p:nvPr/>
        </p:nvSpPr>
        <p:spPr bwMode="auto">
          <a:xfrm flipV="1">
            <a:off x="2190750" y="5775325"/>
            <a:ext cx="39688" cy="28575"/>
          </a:xfrm>
          <a:prstGeom prst="line">
            <a:avLst/>
          </a:prstGeom>
          <a:noFill/>
          <a:ln w="6350">
            <a:solidFill>
              <a:srgbClr val="800080"/>
            </a:solidFill>
            <a:round/>
            <a:headEnd/>
            <a:tailEnd/>
          </a:ln>
        </p:spPr>
        <p:txBody>
          <a:bodyPr/>
          <a:lstStyle/>
          <a:p>
            <a:endParaRPr lang="en-US"/>
          </a:p>
        </p:txBody>
      </p:sp>
      <p:sp>
        <p:nvSpPr>
          <p:cNvPr id="24712" name="Line 274"/>
          <p:cNvSpPr>
            <a:spLocks noChangeShapeType="1"/>
          </p:cNvSpPr>
          <p:nvPr/>
        </p:nvSpPr>
        <p:spPr bwMode="auto">
          <a:xfrm flipV="1">
            <a:off x="2190750" y="5775325"/>
            <a:ext cx="1588" cy="28575"/>
          </a:xfrm>
          <a:prstGeom prst="line">
            <a:avLst/>
          </a:prstGeom>
          <a:noFill/>
          <a:ln w="6350">
            <a:solidFill>
              <a:srgbClr val="800080"/>
            </a:solidFill>
            <a:round/>
            <a:headEnd/>
            <a:tailEnd/>
          </a:ln>
        </p:spPr>
        <p:txBody>
          <a:bodyPr/>
          <a:lstStyle/>
          <a:p>
            <a:endParaRPr lang="en-US"/>
          </a:p>
        </p:txBody>
      </p:sp>
      <p:sp>
        <p:nvSpPr>
          <p:cNvPr id="24713" name="Line 275"/>
          <p:cNvSpPr>
            <a:spLocks noChangeShapeType="1"/>
          </p:cNvSpPr>
          <p:nvPr/>
        </p:nvSpPr>
        <p:spPr bwMode="auto">
          <a:xfrm>
            <a:off x="2190750" y="5803900"/>
            <a:ext cx="1588" cy="26988"/>
          </a:xfrm>
          <a:prstGeom prst="line">
            <a:avLst/>
          </a:prstGeom>
          <a:noFill/>
          <a:ln w="6350">
            <a:solidFill>
              <a:srgbClr val="800080"/>
            </a:solidFill>
            <a:round/>
            <a:headEnd/>
            <a:tailEnd/>
          </a:ln>
        </p:spPr>
        <p:txBody>
          <a:bodyPr/>
          <a:lstStyle/>
          <a:p>
            <a:endParaRPr lang="en-US"/>
          </a:p>
        </p:txBody>
      </p:sp>
      <p:sp>
        <p:nvSpPr>
          <p:cNvPr id="24714" name="Rectangle 276"/>
          <p:cNvSpPr>
            <a:spLocks noChangeArrowheads="1"/>
          </p:cNvSpPr>
          <p:nvPr/>
        </p:nvSpPr>
        <p:spPr bwMode="auto">
          <a:xfrm>
            <a:off x="3041650" y="6045200"/>
            <a:ext cx="98425" cy="69850"/>
          </a:xfrm>
          <a:prstGeom prst="rect">
            <a:avLst/>
          </a:prstGeom>
          <a:noFill/>
          <a:ln w="9525">
            <a:noFill/>
            <a:miter lim="800000"/>
            <a:headEnd/>
            <a:tailEnd/>
          </a:ln>
        </p:spPr>
        <p:txBody>
          <a:bodyPr/>
          <a:lstStyle/>
          <a:p>
            <a:pPr eaLnBrk="0" hangingPunct="0"/>
            <a:endParaRPr lang="en-US"/>
          </a:p>
        </p:txBody>
      </p:sp>
      <p:sp>
        <p:nvSpPr>
          <p:cNvPr id="24715" name="Line 277"/>
          <p:cNvSpPr>
            <a:spLocks noChangeShapeType="1"/>
          </p:cNvSpPr>
          <p:nvPr/>
        </p:nvSpPr>
        <p:spPr bwMode="auto">
          <a:xfrm flipH="1" flipV="1">
            <a:off x="3049588" y="6049963"/>
            <a:ext cx="38100" cy="26987"/>
          </a:xfrm>
          <a:prstGeom prst="line">
            <a:avLst/>
          </a:prstGeom>
          <a:noFill/>
          <a:ln w="6350">
            <a:solidFill>
              <a:srgbClr val="800080"/>
            </a:solidFill>
            <a:round/>
            <a:headEnd/>
            <a:tailEnd/>
          </a:ln>
        </p:spPr>
        <p:txBody>
          <a:bodyPr/>
          <a:lstStyle/>
          <a:p>
            <a:endParaRPr lang="en-US"/>
          </a:p>
        </p:txBody>
      </p:sp>
      <p:sp>
        <p:nvSpPr>
          <p:cNvPr id="24716" name="Line 278"/>
          <p:cNvSpPr>
            <a:spLocks noChangeShapeType="1"/>
          </p:cNvSpPr>
          <p:nvPr/>
        </p:nvSpPr>
        <p:spPr bwMode="auto">
          <a:xfrm>
            <a:off x="3087688" y="6076950"/>
            <a:ext cx="39687" cy="28575"/>
          </a:xfrm>
          <a:prstGeom prst="line">
            <a:avLst/>
          </a:prstGeom>
          <a:noFill/>
          <a:ln w="6350">
            <a:solidFill>
              <a:srgbClr val="800080"/>
            </a:solidFill>
            <a:round/>
            <a:headEnd/>
            <a:tailEnd/>
          </a:ln>
        </p:spPr>
        <p:txBody>
          <a:bodyPr/>
          <a:lstStyle/>
          <a:p>
            <a:endParaRPr lang="en-US"/>
          </a:p>
        </p:txBody>
      </p:sp>
      <p:sp>
        <p:nvSpPr>
          <p:cNvPr id="24717" name="Line 279"/>
          <p:cNvSpPr>
            <a:spLocks noChangeShapeType="1"/>
          </p:cNvSpPr>
          <p:nvPr/>
        </p:nvSpPr>
        <p:spPr bwMode="auto">
          <a:xfrm flipH="1">
            <a:off x="3049588" y="6076950"/>
            <a:ext cx="38100" cy="28575"/>
          </a:xfrm>
          <a:prstGeom prst="line">
            <a:avLst/>
          </a:prstGeom>
          <a:noFill/>
          <a:ln w="6350">
            <a:solidFill>
              <a:srgbClr val="800080"/>
            </a:solidFill>
            <a:round/>
            <a:headEnd/>
            <a:tailEnd/>
          </a:ln>
        </p:spPr>
        <p:txBody>
          <a:bodyPr/>
          <a:lstStyle/>
          <a:p>
            <a:endParaRPr lang="en-US"/>
          </a:p>
        </p:txBody>
      </p:sp>
      <p:sp>
        <p:nvSpPr>
          <p:cNvPr id="24718" name="Line 280"/>
          <p:cNvSpPr>
            <a:spLocks noChangeShapeType="1"/>
          </p:cNvSpPr>
          <p:nvPr/>
        </p:nvSpPr>
        <p:spPr bwMode="auto">
          <a:xfrm flipV="1">
            <a:off x="3087688" y="6049963"/>
            <a:ext cx="39687" cy="26987"/>
          </a:xfrm>
          <a:prstGeom prst="line">
            <a:avLst/>
          </a:prstGeom>
          <a:noFill/>
          <a:ln w="6350">
            <a:solidFill>
              <a:srgbClr val="800080"/>
            </a:solidFill>
            <a:round/>
            <a:headEnd/>
            <a:tailEnd/>
          </a:ln>
        </p:spPr>
        <p:txBody>
          <a:bodyPr/>
          <a:lstStyle/>
          <a:p>
            <a:endParaRPr lang="en-US"/>
          </a:p>
        </p:txBody>
      </p:sp>
      <p:sp>
        <p:nvSpPr>
          <p:cNvPr id="24719" name="Line 281"/>
          <p:cNvSpPr>
            <a:spLocks noChangeShapeType="1"/>
          </p:cNvSpPr>
          <p:nvPr/>
        </p:nvSpPr>
        <p:spPr bwMode="auto">
          <a:xfrm flipV="1">
            <a:off x="3087688" y="6049963"/>
            <a:ext cx="1587" cy="26987"/>
          </a:xfrm>
          <a:prstGeom prst="line">
            <a:avLst/>
          </a:prstGeom>
          <a:noFill/>
          <a:ln w="6350">
            <a:solidFill>
              <a:srgbClr val="800080"/>
            </a:solidFill>
            <a:round/>
            <a:headEnd/>
            <a:tailEnd/>
          </a:ln>
        </p:spPr>
        <p:txBody>
          <a:bodyPr/>
          <a:lstStyle/>
          <a:p>
            <a:endParaRPr lang="en-US"/>
          </a:p>
        </p:txBody>
      </p:sp>
      <p:sp>
        <p:nvSpPr>
          <p:cNvPr id="24720" name="Line 282"/>
          <p:cNvSpPr>
            <a:spLocks noChangeShapeType="1"/>
          </p:cNvSpPr>
          <p:nvPr/>
        </p:nvSpPr>
        <p:spPr bwMode="auto">
          <a:xfrm>
            <a:off x="3087688" y="6076950"/>
            <a:ext cx="1587" cy="28575"/>
          </a:xfrm>
          <a:prstGeom prst="line">
            <a:avLst/>
          </a:prstGeom>
          <a:noFill/>
          <a:ln w="6350">
            <a:solidFill>
              <a:srgbClr val="800080"/>
            </a:solidFill>
            <a:round/>
            <a:headEnd/>
            <a:tailEnd/>
          </a:ln>
        </p:spPr>
        <p:txBody>
          <a:bodyPr/>
          <a:lstStyle/>
          <a:p>
            <a:endParaRPr lang="en-US"/>
          </a:p>
        </p:txBody>
      </p:sp>
      <p:sp>
        <p:nvSpPr>
          <p:cNvPr id="24721" name="Rectangle 283"/>
          <p:cNvSpPr>
            <a:spLocks noChangeArrowheads="1"/>
          </p:cNvSpPr>
          <p:nvPr/>
        </p:nvSpPr>
        <p:spPr bwMode="auto">
          <a:xfrm>
            <a:off x="3940175" y="5910263"/>
            <a:ext cx="96838" cy="69850"/>
          </a:xfrm>
          <a:prstGeom prst="rect">
            <a:avLst/>
          </a:prstGeom>
          <a:noFill/>
          <a:ln w="9525">
            <a:noFill/>
            <a:miter lim="800000"/>
            <a:headEnd/>
            <a:tailEnd/>
          </a:ln>
        </p:spPr>
        <p:txBody>
          <a:bodyPr/>
          <a:lstStyle/>
          <a:p>
            <a:pPr eaLnBrk="0" hangingPunct="0"/>
            <a:endParaRPr lang="en-US"/>
          </a:p>
        </p:txBody>
      </p:sp>
      <p:sp>
        <p:nvSpPr>
          <p:cNvPr id="24722" name="Line 284"/>
          <p:cNvSpPr>
            <a:spLocks noChangeShapeType="1"/>
          </p:cNvSpPr>
          <p:nvPr/>
        </p:nvSpPr>
        <p:spPr bwMode="auto">
          <a:xfrm flipH="1" flipV="1">
            <a:off x="3944938" y="5915025"/>
            <a:ext cx="39687" cy="26988"/>
          </a:xfrm>
          <a:prstGeom prst="line">
            <a:avLst/>
          </a:prstGeom>
          <a:noFill/>
          <a:ln w="6350">
            <a:solidFill>
              <a:srgbClr val="800080"/>
            </a:solidFill>
            <a:round/>
            <a:headEnd/>
            <a:tailEnd/>
          </a:ln>
        </p:spPr>
        <p:txBody>
          <a:bodyPr/>
          <a:lstStyle/>
          <a:p>
            <a:endParaRPr lang="en-US"/>
          </a:p>
        </p:txBody>
      </p:sp>
      <p:sp>
        <p:nvSpPr>
          <p:cNvPr id="24723" name="Line 285"/>
          <p:cNvSpPr>
            <a:spLocks noChangeShapeType="1"/>
          </p:cNvSpPr>
          <p:nvPr/>
        </p:nvSpPr>
        <p:spPr bwMode="auto">
          <a:xfrm>
            <a:off x="3984625" y="5942013"/>
            <a:ext cx="38100" cy="28575"/>
          </a:xfrm>
          <a:prstGeom prst="line">
            <a:avLst/>
          </a:prstGeom>
          <a:noFill/>
          <a:ln w="6350">
            <a:solidFill>
              <a:srgbClr val="800080"/>
            </a:solidFill>
            <a:round/>
            <a:headEnd/>
            <a:tailEnd/>
          </a:ln>
        </p:spPr>
        <p:txBody>
          <a:bodyPr/>
          <a:lstStyle/>
          <a:p>
            <a:endParaRPr lang="en-US"/>
          </a:p>
        </p:txBody>
      </p:sp>
      <p:sp>
        <p:nvSpPr>
          <p:cNvPr id="24724" name="Line 286"/>
          <p:cNvSpPr>
            <a:spLocks noChangeShapeType="1"/>
          </p:cNvSpPr>
          <p:nvPr/>
        </p:nvSpPr>
        <p:spPr bwMode="auto">
          <a:xfrm flipH="1">
            <a:off x="3944938" y="5942013"/>
            <a:ext cx="39687" cy="28575"/>
          </a:xfrm>
          <a:prstGeom prst="line">
            <a:avLst/>
          </a:prstGeom>
          <a:noFill/>
          <a:ln w="6350">
            <a:solidFill>
              <a:srgbClr val="800080"/>
            </a:solidFill>
            <a:round/>
            <a:headEnd/>
            <a:tailEnd/>
          </a:ln>
        </p:spPr>
        <p:txBody>
          <a:bodyPr/>
          <a:lstStyle/>
          <a:p>
            <a:endParaRPr lang="en-US"/>
          </a:p>
        </p:txBody>
      </p:sp>
      <p:sp>
        <p:nvSpPr>
          <p:cNvPr id="24725" name="Line 287"/>
          <p:cNvSpPr>
            <a:spLocks noChangeShapeType="1"/>
          </p:cNvSpPr>
          <p:nvPr/>
        </p:nvSpPr>
        <p:spPr bwMode="auto">
          <a:xfrm flipV="1">
            <a:off x="3984625" y="5915025"/>
            <a:ext cx="38100" cy="26988"/>
          </a:xfrm>
          <a:prstGeom prst="line">
            <a:avLst/>
          </a:prstGeom>
          <a:noFill/>
          <a:ln w="6350">
            <a:solidFill>
              <a:srgbClr val="800080"/>
            </a:solidFill>
            <a:round/>
            <a:headEnd/>
            <a:tailEnd/>
          </a:ln>
        </p:spPr>
        <p:txBody>
          <a:bodyPr/>
          <a:lstStyle/>
          <a:p>
            <a:endParaRPr lang="en-US"/>
          </a:p>
        </p:txBody>
      </p:sp>
      <p:sp>
        <p:nvSpPr>
          <p:cNvPr id="24726" name="Line 288"/>
          <p:cNvSpPr>
            <a:spLocks noChangeShapeType="1"/>
          </p:cNvSpPr>
          <p:nvPr/>
        </p:nvSpPr>
        <p:spPr bwMode="auto">
          <a:xfrm flipV="1">
            <a:off x="3984625" y="5915025"/>
            <a:ext cx="1588" cy="26988"/>
          </a:xfrm>
          <a:prstGeom prst="line">
            <a:avLst/>
          </a:prstGeom>
          <a:noFill/>
          <a:ln w="6350">
            <a:solidFill>
              <a:srgbClr val="800080"/>
            </a:solidFill>
            <a:round/>
            <a:headEnd/>
            <a:tailEnd/>
          </a:ln>
        </p:spPr>
        <p:txBody>
          <a:bodyPr/>
          <a:lstStyle/>
          <a:p>
            <a:endParaRPr lang="en-US"/>
          </a:p>
        </p:txBody>
      </p:sp>
      <p:sp>
        <p:nvSpPr>
          <p:cNvPr id="24727" name="Line 289"/>
          <p:cNvSpPr>
            <a:spLocks noChangeShapeType="1"/>
          </p:cNvSpPr>
          <p:nvPr/>
        </p:nvSpPr>
        <p:spPr bwMode="auto">
          <a:xfrm>
            <a:off x="3984625" y="5942013"/>
            <a:ext cx="1588" cy="28575"/>
          </a:xfrm>
          <a:prstGeom prst="line">
            <a:avLst/>
          </a:prstGeom>
          <a:noFill/>
          <a:ln w="6350">
            <a:solidFill>
              <a:srgbClr val="800080"/>
            </a:solidFill>
            <a:round/>
            <a:headEnd/>
            <a:tailEnd/>
          </a:ln>
        </p:spPr>
        <p:txBody>
          <a:bodyPr/>
          <a:lstStyle/>
          <a:p>
            <a:endParaRPr lang="en-US"/>
          </a:p>
        </p:txBody>
      </p:sp>
      <p:sp>
        <p:nvSpPr>
          <p:cNvPr id="24728" name="Rectangle 290"/>
          <p:cNvSpPr>
            <a:spLocks noChangeArrowheads="1"/>
          </p:cNvSpPr>
          <p:nvPr/>
        </p:nvSpPr>
        <p:spPr bwMode="auto">
          <a:xfrm>
            <a:off x="4843463" y="5362575"/>
            <a:ext cx="96837" cy="69850"/>
          </a:xfrm>
          <a:prstGeom prst="rect">
            <a:avLst/>
          </a:prstGeom>
          <a:noFill/>
          <a:ln w="9525">
            <a:noFill/>
            <a:miter lim="800000"/>
            <a:headEnd/>
            <a:tailEnd/>
          </a:ln>
        </p:spPr>
        <p:txBody>
          <a:bodyPr/>
          <a:lstStyle/>
          <a:p>
            <a:pPr eaLnBrk="0" hangingPunct="0"/>
            <a:endParaRPr lang="en-US"/>
          </a:p>
        </p:txBody>
      </p:sp>
      <p:sp>
        <p:nvSpPr>
          <p:cNvPr id="24729" name="Line 291"/>
          <p:cNvSpPr>
            <a:spLocks noChangeShapeType="1"/>
          </p:cNvSpPr>
          <p:nvPr/>
        </p:nvSpPr>
        <p:spPr bwMode="auto">
          <a:xfrm flipH="1" flipV="1">
            <a:off x="4848225" y="5367338"/>
            <a:ext cx="39688" cy="28575"/>
          </a:xfrm>
          <a:prstGeom prst="line">
            <a:avLst/>
          </a:prstGeom>
          <a:noFill/>
          <a:ln w="6350">
            <a:solidFill>
              <a:srgbClr val="800080"/>
            </a:solidFill>
            <a:round/>
            <a:headEnd/>
            <a:tailEnd/>
          </a:ln>
        </p:spPr>
        <p:txBody>
          <a:bodyPr/>
          <a:lstStyle/>
          <a:p>
            <a:endParaRPr lang="en-US"/>
          </a:p>
        </p:txBody>
      </p:sp>
      <p:sp>
        <p:nvSpPr>
          <p:cNvPr id="24730" name="Line 292"/>
          <p:cNvSpPr>
            <a:spLocks noChangeShapeType="1"/>
          </p:cNvSpPr>
          <p:nvPr/>
        </p:nvSpPr>
        <p:spPr bwMode="auto">
          <a:xfrm>
            <a:off x="4887913" y="5395913"/>
            <a:ext cx="39687" cy="26987"/>
          </a:xfrm>
          <a:prstGeom prst="line">
            <a:avLst/>
          </a:prstGeom>
          <a:noFill/>
          <a:ln w="6350">
            <a:solidFill>
              <a:srgbClr val="800080"/>
            </a:solidFill>
            <a:round/>
            <a:headEnd/>
            <a:tailEnd/>
          </a:ln>
        </p:spPr>
        <p:txBody>
          <a:bodyPr/>
          <a:lstStyle/>
          <a:p>
            <a:endParaRPr lang="en-US"/>
          </a:p>
        </p:txBody>
      </p:sp>
      <p:sp>
        <p:nvSpPr>
          <p:cNvPr id="24731" name="Line 293"/>
          <p:cNvSpPr>
            <a:spLocks noChangeShapeType="1"/>
          </p:cNvSpPr>
          <p:nvPr/>
        </p:nvSpPr>
        <p:spPr bwMode="auto">
          <a:xfrm flipH="1">
            <a:off x="4848225" y="5395913"/>
            <a:ext cx="39688" cy="26987"/>
          </a:xfrm>
          <a:prstGeom prst="line">
            <a:avLst/>
          </a:prstGeom>
          <a:noFill/>
          <a:ln w="6350">
            <a:solidFill>
              <a:srgbClr val="800080"/>
            </a:solidFill>
            <a:round/>
            <a:headEnd/>
            <a:tailEnd/>
          </a:ln>
        </p:spPr>
        <p:txBody>
          <a:bodyPr/>
          <a:lstStyle/>
          <a:p>
            <a:endParaRPr lang="en-US"/>
          </a:p>
        </p:txBody>
      </p:sp>
      <p:sp>
        <p:nvSpPr>
          <p:cNvPr id="24732" name="Line 294"/>
          <p:cNvSpPr>
            <a:spLocks noChangeShapeType="1"/>
          </p:cNvSpPr>
          <p:nvPr/>
        </p:nvSpPr>
        <p:spPr bwMode="auto">
          <a:xfrm flipV="1">
            <a:off x="4887913" y="5367338"/>
            <a:ext cx="39687" cy="28575"/>
          </a:xfrm>
          <a:prstGeom prst="line">
            <a:avLst/>
          </a:prstGeom>
          <a:noFill/>
          <a:ln w="6350">
            <a:solidFill>
              <a:srgbClr val="800080"/>
            </a:solidFill>
            <a:round/>
            <a:headEnd/>
            <a:tailEnd/>
          </a:ln>
        </p:spPr>
        <p:txBody>
          <a:bodyPr/>
          <a:lstStyle/>
          <a:p>
            <a:endParaRPr lang="en-US"/>
          </a:p>
        </p:txBody>
      </p:sp>
      <p:sp>
        <p:nvSpPr>
          <p:cNvPr id="24733" name="Line 295"/>
          <p:cNvSpPr>
            <a:spLocks noChangeShapeType="1"/>
          </p:cNvSpPr>
          <p:nvPr/>
        </p:nvSpPr>
        <p:spPr bwMode="auto">
          <a:xfrm flipV="1">
            <a:off x="4887913" y="5367338"/>
            <a:ext cx="1587" cy="28575"/>
          </a:xfrm>
          <a:prstGeom prst="line">
            <a:avLst/>
          </a:prstGeom>
          <a:noFill/>
          <a:ln w="6350">
            <a:solidFill>
              <a:srgbClr val="800080"/>
            </a:solidFill>
            <a:round/>
            <a:headEnd/>
            <a:tailEnd/>
          </a:ln>
        </p:spPr>
        <p:txBody>
          <a:bodyPr/>
          <a:lstStyle/>
          <a:p>
            <a:endParaRPr lang="en-US"/>
          </a:p>
        </p:txBody>
      </p:sp>
      <p:sp>
        <p:nvSpPr>
          <p:cNvPr id="24734" name="Line 296"/>
          <p:cNvSpPr>
            <a:spLocks noChangeShapeType="1"/>
          </p:cNvSpPr>
          <p:nvPr/>
        </p:nvSpPr>
        <p:spPr bwMode="auto">
          <a:xfrm>
            <a:off x="4887913" y="5395913"/>
            <a:ext cx="1587" cy="26987"/>
          </a:xfrm>
          <a:prstGeom prst="line">
            <a:avLst/>
          </a:prstGeom>
          <a:noFill/>
          <a:ln w="6350">
            <a:solidFill>
              <a:srgbClr val="800080"/>
            </a:solidFill>
            <a:round/>
            <a:headEnd/>
            <a:tailEnd/>
          </a:ln>
        </p:spPr>
        <p:txBody>
          <a:bodyPr/>
          <a:lstStyle/>
          <a:p>
            <a:endParaRPr lang="en-US"/>
          </a:p>
        </p:txBody>
      </p:sp>
      <p:sp>
        <p:nvSpPr>
          <p:cNvPr id="24735" name="Rectangle 297"/>
          <p:cNvSpPr>
            <a:spLocks noChangeArrowheads="1"/>
          </p:cNvSpPr>
          <p:nvPr/>
        </p:nvSpPr>
        <p:spPr bwMode="auto">
          <a:xfrm>
            <a:off x="5738813" y="4819650"/>
            <a:ext cx="96837" cy="69850"/>
          </a:xfrm>
          <a:prstGeom prst="rect">
            <a:avLst/>
          </a:prstGeom>
          <a:noFill/>
          <a:ln w="9525">
            <a:noFill/>
            <a:miter lim="800000"/>
            <a:headEnd/>
            <a:tailEnd/>
          </a:ln>
        </p:spPr>
        <p:txBody>
          <a:bodyPr/>
          <a:lstStyle/>
          <a:p>
            <a:pPr eaLnBrk="0" hangingPunct="0"/>
            <a:endParaRPr lang="en-US"/>
          </a:p>
        </p:txBody>
      </p:sp>
      <p:sp>
        <p:nvSpPr>
          <p:cNvPr id="24736" name="Line 298"/>
          <p:cNvSpPr>
            <a:spLocks noChangeShapeType="1"/>
          </p:cNvSpPr>
          <p:nvPr/>
        </p:nvSpPr>
        <p:spPr bwMode="auto">
          <a:xfrm flipH="1" flipV="1">
            <a:off x="5745163" y="4824413"/>
            <a:ext cx="38100" cy="28575"/>
          </a:xfrm>
          <a:prstGeom prst="line">
            <a:avLst/>
          </a:prstGeom>
          <a:noFill/>
          <a:ln w="6350">
            <a:solidFill>
              <a:srgbClr val="800080"/>
            </a:solidFill>
            <a:round/>
            <a:headEnd/>
            <a:tailEnd/>
          </a:ln>
        </p:spPr>
        <p:txBody>
          <a:bodyPr/>
          <a:lstStyle/>
          <a:p>
            <a:endParaRPr lang="en-US"/>
          </a:p>
        </p:txBody>
      </p:sp>
      <p:sp>
        <p:nvSpPr>
          <p:cNvPr id="24737" name="Line 299"/>
          <p:cNvSpPr>
            <a:spLocks noChangeShapeType="1"/>
          </p:cNvSpPr>
          <p:nvPr/>
        </p:nvSpPr>
        <p:spPr bwMode="auto">
          <a:xfrm>
            <a:off x="5783263" y="4852988"/>
            <a:ext cx="41275" cy="26987"/>
          </a:xfrm>
          <a:prstGeom prst="line">
            <a:avLst/>
          </a:prstGeom>
          <a:noFill/>
          <a:ln w="6350">
            <a:solidFill>
              <a:srgbClr val="800080"/>
            </a:solidFill>
            <a:round/>
            <a:headEnd/>
            <a:tailEnd/>
          </a:ln>
        </p:spPr>
        <p:txBody>
          <a:bodyPr/>
          <a:lstStyle/>
          <a:p>
            <a:endParaRPr lang="en-US"/>
          </a:p>
        </p:txBody>
      </p:sp>
      <p:sp>
        <p:nvSpPr>
          <p:cNvPr id="24738" name="Line 300"/>
          <p:cNvSpPr>
            <a:spLocks noChangeShapeType="1"/>
          </p:cNvSpPr>
          <p:nvPr/>
        </p:nvSpPr>
        <p:spPr bwMode="auto">
          <a:xfrm flipH="1">
            <a:off x="5745163" y="4852988"/>
            <a:ext cx="38100" cy="26987"/>
          </a:xfrm>
          <a:prstGeom prst="line">
            <a:avLst/>
          </a:prstGeom>
          <a:noFill/>
          <a:ln w="6350">
            <a:solidFill>
              <a:srgbClr val="800080"/>
            </a:solidFill>
            <a:round/>
            <a:headEnd/>
            <a:tailEnd/>
          </a:ln>
        </p:spPr>
        <p:txBody>
          <a:bodyPr/>
          <a:lstStyle/>
          <a:p>
            <a:endParaRPr lang="en-US"/>
          </a:p>
        </p:txBody>
      </p:sp>
      <p:sp>
        <p:nvSpPr>
          <p:cNvPr id="24739" name="Line 301"/>
          <p:cNvSpPr>
            <a:spLocks noChangeShapeType="1"/>
          </p:cNvSpPr>
          <p:nvPr/>
        </p:nvSpPr>
        <p:spPr bwMode="auto">
          <a:xfrm flipV="1">
            <a:off x="5783263" y="4824413"/>
            <a:ext cx="41275" cy="28575"/>
          </a:xfrm>
          <a:prstGeom prst="line">
            <a:avLst/>
          </a:prstGeom>
          <a:noFill/>
          <a:ln w="6350">
            <a:solidFill>
              <a:srgbClr val="800080"/>
            </a:solidFill>
            <a:round/>
            <a:headEnd/>
            <a:tailEnd/>
          </a:ln>
        </p:spPr>
        <p:txBody>
          <a:bodyPr/>
          <a:lstStyle/>
          <a:p>
            <a:endParaRPr lang="en-US"/>
          </a:p>
        </p:txBody>
      </p:sp>
      <p:sp>
        <p:nvSpPr>
          <p:cNvPr id="24740" name="Line 302"/>
          <p:cNvSpPr>
            <a:spLocks noChangeShapeType="1"/>
          </p:cNvSpPr>
          <p:nvPr/>
        </p:nvSpPr>
        <p:spPr bwMode="auto">
          <a:xfrm flipV="1">
            <a:off x="5783263" y="4824413"/>
            <a:ext cx="1587" cy="28575"/>
          </a:xfrm>
          <a:prstGeom prst="line">
            <a:avLst/>
          </a:prstGeom>
          <a:noFill/>
          <a:ln w="6350">
            <a:solidFill>
              <a:srgbClr val="800080"/>
            </a:solidFill>
            <a:round/>
            <a:headEnd/>
            <a:tailEnd/>
          </a:ln>
        </p:spPr>
        <p:txBody>
          <a:bodyPr/>
          <a:lstStyle/>
          <a:p>
            <a:endParaRPr lang="en-US"/>
          </a:p>
        </p:txBody>
      </p:sp>
      <p:sp>
        <p:nvSpPr>
          <p:cNvPr id="24741" name="Line 303"/>
          <p:cNvSpPr>
            <a:spLocks noChangeShapeType="1"/>
          </p:cNvSpPr>
          <p:nvPr/>
        </p:nvSpPr>
        <p:spPr bwMode="auto">
          <a:xfrm>
            <a:off x="5783263" y="4852988"/>
            <a:ext cx="1587" cy="26987"/>
          </a:xfrm>
          <a:prstGeom prst="line">
            <a:avLst/>
          </a:prstGeom>
          <a:noFill/>
          <a:ln w="6350">
            <a:solidFill>
              <a:srgbClr val="800080"/>
            </a:solidFill>
            <a:round/>
            <a:headEnd/>
            <a:tailEnd/>
          </a:ln>
        </p:spPr>
        <p:txBody>
          <a:bodyPr/>
          <a:lstStyle/>
          <a:p>
            <a:endParaRPr lang="en-US"/>
          </a:p>
        </p:txBody>
      </p:sp>
      <p:sp>
        <p:nvSpPr>
          <p:cNvPr id="24742" name="Rectangle 304"/>
          <p:cNvSpPr>
            <a:spLocks noChangeArrowheads="1"/>
          </p:cNvSpPr>
          <p:nvPr/>
        </p:nvSpPr>
        <p:spPr bwMode="auto">
          <a:xfrm>
            <a:off x="1573213" y="6299200"/>
            <a:ext cx="82550"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0</a:t>
            </a:r>
            <a:endParaRPr lang="en-US" sz="1200"/>
          </a:p>
        </p:txBody>
      </p:sp>
      <p:sp>
        <p:nvSpPr>
          <p:cNvPr id="24743" name="Rectangle 305"/>
          <p:cNvSpPr>
            <a:spLocks noChangeArrowheads="1"/>
          </p:cNvSpPr>
          <p:nvPr/>
        </p:nvSpPr>
        <p:spPr bwMode="auto">
          <a:xfrm>
            <a:off x="1501775" y="6026150"/>
            <a:ext cx="168275"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10</a:t>
            </a:r>
            <a:endParaRPr lang="en-US" sz="1200"/>
          </a:p>
        </p:txBody>
      </p:sp>
      <p:sp>
        <p:nvSpPr>
          <p:cNvPr id="24744" name="Rectangle 306"/>
          <p:cNvSpPr>
            <a:spLocks noChangeArrowheads="1"/>
          </p:cNvSpPr>
          <p:nvPr/>
        </p:nvSpPr>
        <p:spPr bwMode="auto">
          <a:xfrm>
            <a:off x="1501775" y="5753100"/>
            <a:ext cx="168275"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20</a:t>
            </a:r>
            <a:endParaRPr lang="en-US" sz="1200"/>
          </a:p>
        </p:txBody>
      </p:sp>
      <p:sp>
        <p:nvSpPr>
          <p:cNvPr id="24745" name="Rectangle 307"/>
          <p:cNvSpPr>
            <a:spLocks noChangeArrowheads="1"/>
          </p:cNvSpPr>
          <p:nvPr/>
        </p:nvSpPr>
        <p:spPr bwMode="auto">
          <a:xfrm>
            <a:off x="1501775" y="5483225"/>
            <a:ext cx="168275"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30</a:t>
            </a:r>
            <a:endParaRPr lang="en-US" sz="1200"/>
          </a:p>
        </p:txBody>
      </p:sp>
      <p:sp>
        <p:nvSpPr>
          <p:cNvPr id="24746" name="Rectangle 308"/>
          <p:cNvSpPr>
            <a:spLocks noChangeArrowheads="1"/>
          </p:cNvSpPr>
          <p:nvPr/>
        </p:nvSpPr>
        <p:spPr bwMode="auto">
          <a:xfrm>
            <a:off x="1501775" y="5210175"/>
            <a:ext cx="168275"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40</a:t>
            </a:r>
            <a:endParaRPr lang="en-US" sz="1200"/>
          </a:p>
        </p:txBody>
      </p:sp>
      <p:sp>
        <p:nvSpPr>
          <p:cNvPr id="24747" name="Rectangle 309"/>
          <p:cNvSpPr>
            <a:spLocks noChangeArrowheads="1"/>
          </p:cNvSpPr>
          <p:nvPr/>
        </p:nvSpPr>
        <p:spPr bwMode="auto">
          <a:xfrm>
            <a:off x="1501775" y="4935538"/>
            <a:ext cx="168275"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50</a:t>
            </a:r>
            <a:endParaRPr lang="en-US" sz="1200"/>
          </a:p>
        </p:txBody>
      </p:sp>
      <p:sp>
        <p:nvSpPr>
          <p:cNvPr id="24748" name="Rectangle 310"/>
          <p:cNvSpPr>
            <a:spLocks noChangeArrowheads="1"/>
          </p:cNvSpPr>
          <p:nvPr/>
        </p:nvSpPr>
        <p:spPr bwMode="auto">
          <a:xfrm>
            <a:off x="1501775" y="4662488"/>
            <a:ext cx="168275"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60</a:t>
            </a:r>
            <a:endParaRPr lang="en-US" sz="1200"/>
          </a:p>
        </p:txBody>
      </p:sp>
      <p:sp>
        <p:nvSpPr>
          <p:cNvPr id="24749" name="Rectangle 311"/>
          <p:cNvSpPr>
            <a:spLocks noChangeArrowheads="1"/>
          </p:cNvSpPr>
          <p:nvPr/>
        </p:nvSpPr>
        <p:spPr bwMode="auto">
          <a:xfrm>
            <a:off x="1501775" y="4392613"/>
            <a:ext cx="168275"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70</a:t>
            </a:r>
            <a:endParaRPr lang="en-US" sz="1200"/>
          </a:p>
        </p:txBody>
      </p:sp>
      <p:sp>
        <p:nvSpPr>
          <p:cNvPr id="24750" name="Rectangle 312"/>
          <p:cNvSpPr>
            <a:spLocks noChangeArrowheads="1"/>
          </p:cNvSpPr>
          <p:nvPr/>
        </p:nvSpPr>
        <p:spPr bwMode="auto">
          <a:xfrm>
            <a:off x="1501775" y="4119563"/>
            <a:ext cx="168275"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80</a:t>
            </a:r>
            <a:endParaRPr lang="en-US" sz="1200"/>
          </a:p>
        </p:txBody>
      </p:sp>
      <p:sp>
        <p:nvSpPr>
          <p:cNvPr id="24751" name="Rectangle 313"/>
          <p:cNvSpPr>
            <a:spLocks noChangeArrowheads="1"/>
          </p:cNvSpPr>
          <p:nvPr/>
        </p:nvSpPr>
        <p:spPr bwMode="auto">
          <a:xfrm>
            <a:off x="1501775" y="3844925"/>
            <a:ext cx="168275"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90</a:t>
            </a:r>
            <a:endParaRPr lang="en-US" sz="1200"/>
          </a:p>
        </p:txBody>
      </p:sp>
      <p:sp>
        <p:nvSpPr>
          <p:cNvPr id="24752" name="Rectangle 314"/>
          <p:cNvSpPr>
            <a:spLocks noChangeArrowheads="1"/>
          </p:cNvSpPr>
          <p:nvPr/>
        </p:nvSpPr>
        <p:spPr bwMode="auto">
          <a:xfrm>
            <a:off x="1709738" y="6429375"/>
            <a:ext cx="82550"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0</a:t>
            </a:r>
            <a:endParaRPr lang="en-US" sz="1200"/>
          </a:p>
        </p:txBody>
      </p:sp>
      <p:sp>
        <p:nvSpPr>
          <p:cNvPr id="24753" name="Rectangle 315"/>
          <p:cNvSpPr>
            <a:spLocks noChangeArrowheads="1"/>
          </p:cNvSpPr>
          <p:nvPr/>
        </p:nvSpPr>
        <p:spPr bwMode="auto">
          <a:xfrm>
            <a:off x="2608263" y="6429375"/>
            <a:ext cx="84137"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a:t>
            </a:r>
            <a:endParaRPr lang="en-US" sz="1200"/>
          </a:p>
        </p:txBody>
      </p:sp>
      <p:sp>
        <p:nvSpPr>
          <p:cNvPr id="24754" name="Rectangle 316"/>
          <p:cNvSpPr>
            <a:spLocks noChangeArrowheads="1"/>
          </p:cNvSpPr>
          <p:nvPr/>
        </p:nvSpPr>
        <p:spPr bwMode="auto">
          <a:xfrm>
            <a:off x="3503613" y="6429375"/>
            <a:ext cx="84137"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2</a:t>
            </a:r>
            <a:endParaRPr lang="en-US" sz="1200"/>
          </a:p>
        </p:txBody>
      </p:sp>
      <p:sp>
        <p:nvSpPr>
          <p:cNvPr id="24755" name="Rectangle 317"/>
          <p:cNvSpPr>
            <a:spLocks noChangeArrowheads="1"/>
          </p:cNvSpPr>
          <p:nvPr/>
        </p:nvSpPr>
        <p:spPr bwMode="auto">
          <a:xfrm>
            <a:off x="4406900" y="6429375"/>
            <a:ext cx="84138"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3</a:t>
            </a:r>
            <a:endParaRPr lang="en-US" sz="1200"/>
          </a:p>
        </p:txBody>
      </p:sp>
      <p:sp>
        <p:nvSpPr>
          <p:cNvPr id="24756" name="Rectangle 318"/>
          <p:cNvSpPr>
            <a:spLocks noChangeArrowheads="1"/>
          </p:cNvSpPr>
          <p:nvPr/>
        </p:nvSpPr>
        <p:spPr bwMode="auto">
          <a:xfrm>
            <a:off x="5303838" y="6429375"/>
            <a:ext cx="82550"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4</a:t>
            </a:r>
            <a:endParaRPr lang="en-US" sz="1200"/>
          </a:p>
        </p:txBody>
      </p:sp>
      <p:sp>
        <p:nvSpPr>
          <p:cNvPr id="24757" name="Rectangle 319"/>
          <p:cNvSpPr>
            <a:spLocks noChangeArrowheads="1"/>
          </p:cNvSpPr>
          <p:nvPr/>
        </p:nvSpPr>
        <p:spPr bwMode="auto">
          <a:xfrm>
            <a:off x="6200775" y="6429375"/>
            <a:ext cx="82550"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5</a:t>
            </a:r>
            <a:endParaRPr lang="en-US" sz="1200"/>
          </a:p>
        </p:txBody>
      </p:sp>
      <p:sp>
        <p:nvSpPr>
          <p:cNvPr id="24758" name="Rectangle 320"/>
          <p:cNvSpPr>
            <a:spLocks noChangeArrowheads="1"/>
          </p:cNvSpPr>
          <p:nvPr/>
        </p:nvSpPr>
        <p:spPr bwMode="auto">
          <a:xfrm>
            <a:off x="7097713" y="6429375"/>
            <a:ext cx="82550" cy="182563"/>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6</a:t>
            </a:r>
            <a:endParaRPr lang="en-US" sz="1200"/>
          </a:p>
        </p:txBody>
      </p:sp>
      <p:sp>
        <p:nvSpPr>
          <p:cNvPr id="24759" name="Text Box 322"/>
          <p:cNvSpPr txBox="1">
            <a:spLocks noChangeArrowheads="1"/>
          </p:cNvSpPr>
          <p:nvPr/>
        </p:nvSpPr>
        <p:spPr bwMode="auto">
          <a:xfrm>
            <a:off x="6324600" y="862013"/>
            <a:ext cx="511175" cy="336550"/>
          </a:xfrm>
          <a:prstGeom prst="rect">
            <a:avLst/>
          </a:prstGeom>
          <a:noFill/>
          <a:ln w="9525">
            <a:noFill/>
            <a:miter lim="800000"/>
            <a:headEnd/>
            <a:tailEnd/>
          </a:ln>
        </p:spPr>
        <p:txBody>
          <a:bodyPr wrap="none">
            <a:spAutoFit/>
          </a:bodyPr>
          <a:lstStyle/>
          <a:p>
            <a:pPr eaLnBrk="0" hangingPunct="0"/>
            <a:r>
              <a:rPr lang="en-US" sz="1600" b="1">
                <a:solidFill>
                  <a:srgbClr val="000000"/>
                </a:solidFill>
              </a:rPr>
              <a:t>T C</a:t>
            </a:r>
          </a:p>
        </p:txBody>
      </p:sp>
      <p:sp>
        <p:nvSpPr>
          <p:cNvPr id="24760" name="Text Box 324"/>
          <p:cNvSpPr txBox="1">
            <a:spLocks noChangeArrowheads="1"/>
          </p:cNvSpPr>
          <p:nvPr/>
        </p:nvSpPr>
        <p:spPr bwMode="auto">
          <a:xfrm>
            <a:off x="6248400" y="5434013"/>
            <a:ext cx="725488" cy="336550"/>
          </a:xfrm>
          <a:prstGeom prst="rect">
            <a:avLst/>
          </a:prstGeom>
          <a:noFill/>
          <a:ln w="9525">
            <a:noFill/>
            <a:miter lim="800000"/>
            <a:headEnd/>
            <a:tailEnd/>
          </a:ln>
        </p:spPr>
        <p:txBody>
          <a:bodyPr wrap="none">
            <a:spAutoFit/>
          </a:bodyPr>
          <a:lstStyle/>
          <a:p>
            <a:pPr eaLnBrk="0" hangingPunct="0"/>
            <a:r>
              <a:rPr lang="en-US" sz="1600" b="1">
                <a:solidFill>
                  <a:srgbClr val="000000"/>
                </a:solidFill>
              </a:rPr>
              <a:t>A V C</a:t>
            </a:r>
          </a:p>
        </p:txBody>
      </p:sp>
      <p:sp>
        <p:nvSpPr>
          <p:cNvPr id="24761" name="Text Box 325"/>
          <p:cNvSpPr txBox="1">
            <a:spLocks noChangeArrowheads="1"/>
          </p:cNvSpPr>
          <p:nvPr/>
        </p:nvSpPr>
        <p:spPr bwMode="auto">
          <a:xfrm>
            <a:off x="6248400" y="5029200"/>
            <a:ext cx="609600" cy="336550"/>
          </a:xfrm>
          <a:prstGeom prst="rect">
            <a:avLst/>
          </a:prstGeom>
          <a:noFill/>
          <a:ln w="9525">
            <a:noFill/>
            <a:miter lim="800000"/>
            <a:headEnd/>
            <a:tailEnd/>
          </a:ln>
        </p:spPr>
        <p:txBody>
          <a:bodyPr>
            <a:spAutoFit/>
          </a:bodyPr>
          <a:lstStyle/>
          <a:p>
            <a:pPr eaLnBrk="0" hangingPunct="0"/>
            <a:r>
              <a:rPr lang="en-US" sz="1600" b="1">
                <a:solidFill>
                  <a:srgbClr val="000000"/>
                </a:solidFill>
              </a:rPr>
              <a:t>A C</a:t>
            </a:r>
          </a:p>
        </p:txBody>
      </p:sp>
      <p:sp>
        <p:nvSpPr>
          <p:cNvPr id="24762" name="Text Box 326"/>
          <p:cNvSpPr txBox="1">
            <a:spLocks noChangeArrowheads="1"/>
          </p:cNvSpPr>
          <p:nvPr/>
        </p:nvSpPr>
        <p:spPr bwMode="auto">
          <a:xfrm>
            <a:off x="5867400" y="4595813"/>
            <a:ext cx="557213" cy="336550"/>
          </a:xfrm>
          <a:prstGeom prst="rect">
            <a:avLst/>
          </a:prstGeom>
          <a:noFill/>
          <a:ln w="9525">
            <a:noFill/>
            <a:miter lim="800000"/>
            <a:headEnd/>
            <a:tailEnd/>
          </a:ln>
        </p:spPr>
        <p:txBody>
          <a:bodyPr wrap="none">
            <a:spAutoFit/>
          </a:bodyPr>
          <a:lstStyle/>
          <a:p>
            <a:pPr eaLnBrk="0" hangingPunct="0"/>
            <a:r>
              <a:rPr lang="en-US" sz="1600" b="1">
                <a:solidFill>
                  <a:srgbClr val="000000"/>
                </a:solidFill>
              </a:rPr>
              <a:t>M C</a:t>
            </a:r>
          </a:p>
        </p:txBody>
      </p:sp>
      <p:sp>
        <p:nvSpPr>
          <p:cNvPr id="24763" name="Text Box 327"/>
          <p:cNvSpPr txBox="1">
            <a:spLocks noChangeArrowheads="1"/>
          </p:cNvSpPr>
          <p:nvPr/>
        </p:nvSpPr>
        <p:spPr bwMode="auto">
          <a:xfrm>
            <a:off x="6324600" y="2462213"/>
            <a:ext cx="692150" cy="336550"/>
          </a:xfrm>
          <a:prstGeom prst="rect">
            <a:avLst/>
          </a:prstGeom>
          <a:noFill/>
          <a:ln w="9525">
            <a:noFill/>
            <a:miter lim="800000"/>
            <a:headEnd/>
            <a:tailEnd/>
          </a:ln>
        </p:spPr>
        <p:txBody>
          <a:bodyPr wrap="none">
            <a:spAutoFit/>
          </a:bodyPr>
          <a:lstStyle/>
          <a:p>
            <a:pPr eaLnBrk="0" hangingPunct="0"/>
            <a:r>
              <a:rPr lang="en-US" sz="1600" b="1">
                <a:solidFill>
                  <a:srgbClr val="000000"/>
                </a:solidFill>
              </a:rPr>
              <a:t>T F C</a:t>
            </a:r>
          </a:p>
        </p:txBody>
      </p:sp>
      <p:sp>
        <p:nvSpPr>
          <p:cNvPr id="24764" name="Text Box 328"/>
          <p:cNvSpPr txBox="1">
            <a:spLocks noChangeArrowheads="1"/>
          </p:cNvSpPr>
          <p:nvPr/>
        </p:nvSpPr>
        <p:spPr bwMode="auto">
          <a:xfrm>
            <a:off x="6324600" y="1547813"/>
            <a:ext cx="703263" cy="336550"/>
          </a:xfrm>
          <a:prstGeom prst="rect">
            <a:avLst/>
          </a:prstGeom>
          <a:noFill/>
          <a:ln w="9525">
            <a:noFill/>
            <a:miter lim="800000"/>
            <a:headEnd/>
            <a:tailEnd/>
          </a:ln>
        </p:spPr>
        <p:txBody>
          <a:bodyPr wrap="none">
            <a:spAutoFit/>
          </a:bodyPr>
          <a:lstStyle/>
          <a:p>
            <a:pPr eaLnBrk="0" hangingPunct="0"/>
            <a:r>
              <a:rPr lang="en-US" sz="1600" b="1">
                <a:solidFill>
                  <a:srgbClr val="000000"/>
                </a:solidFill>
              </a:rPr>
              <a:t>T V C</a:t>
            </a:r>
          </a:p>
        </p:txBody>
      </p:sp>
      <p:sp>
        <p:nvSpPr>
          <p:cNvPr id="24765" name="Freeform 330"/>
          <p:cNvSpPr>
            <a:spLocks/>
          </p:cNvSpPr>
          <p:nvPr/>
        </p:nvSpPr>
        <p:spPr bwMode="auto">
          <a:xfrm>
            <a:off x="1730375" y="3106738"/>
            <a:ext cx="838200" cy="228600"/>
          </a:xfrm>
          <a:custGeom>
            <a:avLst/>
            <a:gdLst>
              <a:gd name="T0" fmla="*/ 0 w 528"/>
              <a:gd name="T1" fmla="*/ 2147483647 h 144"/>
              <a:gd name="T2" fmla="*/ 2147483647 w 528"/>
              <a:gd name="T3" fmla="*/ 2147483647 h 144"/>
              <a:gd name="T4" fmla="*/ 2147483647 w 528"/>
              <a:gd name="T5" fmla="*/ 0 h 144"/>
              <a:gd name="T6" fmla="*/ 0 60000 65536"/>
              <a:gd name="T7" fmla="*/ 0 60000 65536"/>
              <a:gd name="T8" fmla="*/ 0 60000 65536"/>
              <a:gd name="T9" fmla="*/ 0 w 528"/>
              <a:gd name="T10" fmla="*/ 0 h 144"/>
              <a:gd name="T11" fmla="*/ 528 w 528"/>
              <a:gd name="T12" fmla="*/ 144 h 144"/>
            </a:gdLst>
            <a:ahLst/>
            <a:cxnLst>
              <a:cxn ang="T6">
                <a:pos x="T0" y="T1"/>
              </a:cxn>
              <a:cxn ang="T7">
                <a:pos x="T2" y="T3"/>
              </a:cxn>
              <a:cxn ang="T8">
                <a:pos x="T4" y="T5"/>
              </a:cxn>
            </a:cxnLst>
            <a:rect l="T9" t="T10" r="T11" b="T12"/>
            <a:pathLst>
              <a:path w="528" h="144">
                <a:moveTo>
                  <a:pt x="0" y="144"/>
                </a:moveTo>
                <a:cubicBezTo>
                  <a:pt x="76" y="132"/>
                  <a:pt x="152" y="120"/>
                  <a:pt x="240" y="96"/>
                </a:cubicBezTo>
                <a:cubicBezTo>
                  <a:pt x="328" y="72"/>
                  <a:pt x="480" y="16"/>
                  <a:pt x="528" y="0"/>
                </a:cubicBezTo>
              </a:path>
            </a:pathLst>
          </a:custGeom>
          <a:noFill/>
          <a:ln w="28575">
            <a:solidFill>
              <a:srgbClr val="990000"/>
            </a:solidFill>
            <a:round/>
            <a:headEnd/>
            <a:tailEnd/>
          </a:ln>
        </p:spPr>
        <p:txBody>
          <a:bodyPr/>
          <a:lstStyle/>
          <a:p>
            <a:pPr eaLnBrk="0" hangingPunct="0"/>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772400" cy="914400"/>
          </a:xfrm>
        </p:spPr>
        <p:txBody>
          <a:bodyPr/>
          <a:lstStyle/>
          <a:p>
            <a:pPr eaLnBrk="1" fontAlgn="auto" hangingPunct="1">
              <a:spcAft>
                <a:spcPts val="0"/>
              </a:spcAft>
              <a:defRPr/>
            </a:pPr>
            <a:r>
              <a:rPr lang="en-US" sz="4000" smtClean="0"/>
              <a:t>Long-Run Cost Curves</a:t>
            </a:r>
          </a:p>
        </p:txBody>
      </p:sp>
      <p:sp>
        <p:nvSpPr>
          <p:cNvPr id="25603" name="Text Box 3"/>
          <p:cNvSpPr txBox="1">
            <a:spLocks noChangeArrowheads="1"/>
          </p:cNvSpPr>
          <p:nvPr/>
        </p:nvSpPr>
        <p:spPr bwMode="auto">
          <a:xfrm>
            <a:off x="228600" y="2071688"/>
            <a:ext cx="8153400" cy="1816100"/>
          </a:xfrm>
          <a:prstGeom prst="rect">
            <a:avLst/>
          </a:prstGeom>
          <a:noFill/>
          <a:ln w="9525">
            <a:noFill/>
            <a:miter lim="800000"/>
            <a:headEnd/>
            <a:tailEnd/>
          </a:ln>
        </p:spPr>
        <p:txBody>
          <a:bodyPr>
            <a:spAutoFit/>
          </a:bodyPr>
          <a:lstStyle/>
          <a:p>
            <a:pPr eaLnBrk="0" hangingPunct="0">
              <a:spcBef>
                <a:spcPct val="50000"/>
              </a:spcBef>
            </a:pPr>
            <a:r>
              <a:rPr lang="en-US" sz="2800" dirty="0">
                <a:latin typeface="+mn-lt"/>
              </a:rPr>
              <a:t>Long-Run Total Cost = LTC = f(Q)</a:t>
            </a:r>
          </a:p>
          <a:p>
            <a:pPr eaLnBrk="0" hangingPunct="0">
              <a:spcBef>
                <a:spcPct val="50000"/>
              </a:spcBef>
            </a:pPr>
            <a:r>
              <a:rPr lang="en-US" sz="2800" dirty="0">
                <a:latin typeface="+mn-lt"/>
              </a:rPr>
              <a:t>Long-Run Average Cost = LAC = LTC/Q</a:t>
            </a:r>
          </a:p>
          <a:p>
            <a:pPr eaLnBrk="0" hangingPunct="0">
              <a:spcBef>
                <a:spcPct val="50000"/>
              </a:spcBef>
            </a:pPr>
            <a:r>
              <a:rPr lang="en-US" sz="2800" dirty="0">
                <a:latin typeface="+mn-lt"/>
              </a:rPr>
              <a:t>Long-Run Marginal Cost = LMC = </a:t>
            </a:r>
            <a:r>
              <a:rPr lang="en-US" sz="2800" dirty="0">
                <a:latin typeface="+mn-lt"/>
                <a:sym typeface="Symbol" pitchFamily="18" charset="2"/>
              </a:rPr>
              <a:t></a:t>
            </a:r>
            <a:r>
              <a:rPr lang="en-US" sz="2800" dirty="0">
                <a:latin typeface="+mn-lt"/>
              </a:rPr>
              <a:t>LTC/</a:t>
            </a:r>
            <a:r>
              <a:rPr lang="en-US" sz="2800" dirty="0">
                <a:latin typeface="+mn-lt"/>
                <a:sym typeface="Symbol" pitchFamily="18" charset="2"/>
              </a:rPr>
              <a:t></a:t>
            </a:r>
            <a:r>
              <a:rPr lang="en-US" sz="2800" dirty="0">
                <a:latin typeface="+mn-lt"/>
              </a:rPr>
              <a:t>Q</a:t>
            </a:r>
          </a:p>
        </p:txBody>
      </p:sp>
      <p:sp>
        <p:nvSpPr>
          <p:cNvPr id="25604" name="TextBox 3"/>
          <p:cNvSpPr txBox="1">
            <a:spLocks noChangeArrowheads="1"/>
          </p:cNvSpPr>
          <p:nvPr/>
        </p:nvSpPr>
        <p:spPr bwMode="auto">
          <a:xfrm>
            <a:off x="457200" y="4191000"/>
            <a:ext cx="8305800" cy="369888"/>
          </a:xfrm>
          <a:prstGeom prst="rect">
            <a:avLst/>
          </a:prstGeom>
          <a:noFill/>
          <a:ln w="9525">
            <a:noFill/>
            <a:miter lim="800000"/>
            <a:headEnd/>
            <a:tailEnd/>
          </a:ln>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Fig070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533400"/>
            <a:ext cx="5334000" cy="6324600"/>
          </a:xfrm>
          <a:prstGeom prst="rect">
            <a:avLst/>
          </a:prstGeom>
          <a:noFill/>
          <a:ln w="9525">
            <a:noFill/>
            <a:miter lim="800000"/>
            <a:headEnd/>
            <a:tailEnd/>
          </a:ln>
        </p:spPr>
      </p:pic>
      <p:sp>
        <p:nvSpPr>
          <p:cNvPr id="26627" name="Text Box 3"/>
          <p:cNvSpPr txBox="1">
            <a:spLocks noChangeArrowheads="1"/>
          </p:cNvSpPr>
          <p:nvPr/>
        </p:nvSpPr>
        <p:spPr bwMode="auto">
          <a:xfrm>
            <a:off x="2514600" y="0"/>
            <a:ext cx="5181600" cy="461665"/>
          </a:xfrm>
          <a:prstGeom prst="rect">
            <a:avLst/>
          </a:prstGeom>
          <a:noFill/>
          <a:ln w="9525">
            <a:noFill/>
            <a:miter lim="800000"/>
            <a:headEnd/>
            <a:tailEnd/>
          </a:ln>
        </p:spPr>
        <p:txBody>
          <a:bodyPr wrap="square">
            <a:spAutoFit/>
          </a:bodyPr>
          <a:lstStyle/>
          <a:p>
            <a:pPr eaLnBrk="0" hangingPunct="0">
              <a:spcBef>
                <a:spcPct val="50000"/>
              </a:spcBef>
            </a:pPr>
            <a:r>
              <a:rPr lang="en-US" dirty="0"/>
              <a:t>Derivation of Long-Run Cost Curves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066800" y="457200"/>
            <a:ext cx="7239000" cy="830997"/>
          </a:xfrm>
          <a:prstGeom prst="rect">
            <a:avLst/>
          </a:prstGeom>
          <a:noFill/>
          <a:ln w="9525">
            <a:noFill/>
            <a:miter lim="800000"/>
            <a:headEnd/>
            <a:tailEnd/>
          </a:ln>
        </p:spPr>
        <p:txBody>
          <a:bodyPr>
            <a:spAutoFit/>
          </a:bodyPr>
          <a:lstStyle/>
          <a:p>
            <a:pPr algn="ctr" eaLnBrk="0" hangingPunct="0">
              <a:spcBef>
                <a:spcPct val="50000"/>
              </a:spcBef>
            </a:pPr>
            <a:r>
              <a:rPr lang="en-US" dirty="0">
                <a:latin typeface="+mn-lt"/>
              </a:rPr>
              <a:t>Relationship Between Long-Run and Short-Run Average Cost Curves</a:t>
            </a:r>
          </a:p>
        </p:txBody>
      </p:sp>
      <p:pic>
        <p:nvPicPr>
          <p:cNvPr id="27651" name="Picture 4" descr="Fig0704"/>
          <p:cNvPicPr>
            <a:picLocks noChangeAspect="1" noChangeArrowheads="1"/>
          </p:cNvPicPr>
          <p:nvPr/>
        </p:nvPicPr>
        <p:blipFill>
          <a:blip r:embed="rId3">
            <a:clrChange>
              <a:clrFrom>
                <a:srgbClr val="FFFFFF"/>
              </a:clrFrom>
              <a:clrTo>
                <a:srgbClr val="FFFFFF">
                  <a:alpha val="0"/>
                </a:srgbClr>
              </a:clrTo>
            </a:clrChange>
          </a:blip>
          <a:srcRect b="53195"/>
          <a:stretch>
            <a:fillRect/>
          </a:stretch>
        </p:blipFill>
        <p:spPr bwMode="auto">
          <a:xfrm>
            <a:off x="914400" y="1143000"/>
            <a:ext cx="7391400" cy="4114800"/>
          </a:xfrm>
          <a:prstGeom prst="rect">
            <a:avLst/>
          </a:prstGeom>
          <a:noFill/>
          <a:ln w="9525">
            <a:noFill/>
            <a:miter lim="800000"/>
            <a:headEnd/>
            <a:tailEnd/>
          </a:ln>
        </p:spPr>
      </p:pic>
      <p:sp>
        <p:nvSpPr>
          <p:cNvPr id="27652" name="TextBox 3"/>
          <p:cNvSpPr txBox="1">
            <a:spLocks noChangeArrowheads="1"/>
          </p:cNvSpPr>
          <p:nvPr/>
        </p:nvSpPr>
        <p:spPr bwMode="auto">
          <a:xfrm>
            <a:off x="609600" y="5105400"/>
            <a:ext cx="7924800" cy="1569660"/>
          </a:xfrm>
          <a:prstGeom prst="rect">
            <a:avLst/>
          </a:prstGeom>
          <a:noFill/>
          <a:ln w="9525">
            <a:noFill/>
            <a:miter lim="800000"/>
            <a:headEnd/>
            <a:tailEnd/>
          </a:ln>
        </p:spPr>
        <p:txBody>
          <a:bodyPr wrap="square">
            <a:spAutoFit/>
          </a:bodyPr>
          <a:lstStyle/>
          <a:p>
            <a:r>
              <a:rPr lang="en-US" dirty="0">
                <a:latin typeface="+mn-lt"/>
              </a:rPr>
              <a:t>The long run average cost curve shows the lowest cost of producing each level of output when the firm can build the most appropriate plant to produce each level of output.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Fig0704"/>
          <p:cNvPicPr>
            <a:picLocks noChangeAspect="1" noChangeArrowheads="1"/>
          </p:cNvPicPr>
          <p:nvPr/>
        </p:nvPicPr>
        <p:blipFill>
          <a:blip r:embed="rId2">
            <a:clrChange>
              <a:clrFrom>
                <a:srgbClr val="FFFFFF"/>
              </a:clrFrom>
              <a:clrTo>
                <a:srgbClr val="FFFFFF">
                  <a:alpha val="0"/>
                </a:srgbClr>
              </a:clrTo>
            </a:clrChange>
          </a:blip>
          <a:srcRect t="50667"/>
          <a:stretch>
            <a:fillRect/>
          </a:stretch>
        </p:blipFill>
        <p:spPr bwMode="auto">
          <a:xfrm>
            <a:off x="838200" y="1828800"/>
            <a:ext cx="7391400" cy="4343400"/>
          </a:xfrm>
          <a:prstGeom prst="rect">
            <a:avLst/>
          </a:prstGeom>
          <a:noFill/>
          <a:ln w="9525">
            <a:noFill/>
            <a:miter lim="800000"/>
            <a:headEnd/>
            <a:tailEnd/>
          </a:ln>
        </p:spPr>
      </p:pic>
      <p:sp>
        <p:nvSpPr>
          <p:cNvPr id="28675" name="Text Box 3"/>
          <p:cNvSpPr txBox="1">
            <a:spLocks noChangeArrowheads="1"/>
          </p:cNvSpPr>
          <p:nvPr/>
        </p:nvSpPr>
        <p:spPr bwMode="auto">
          <a:xfrm>
            <a:off x="1066800" y="457200"/>
            <a:ext cx="7239000" cy="1066800"/>
          </a:xfrm>
          <a:prstGeom prst="rect">
            <a:avLst/>
          </a:prstGeom>
          <a:noFill/>
          <a:ln w="9525">
            <a:noFill/>
            <a:miter lim="800000"/>
            <a:headEnd/>
            <a:tailEnd/>
          </a:ln>
        </p:spPr>
        <p:txBody>
          <a:bodyPr>
            <a:spAutoFit/>
          </a:bodyPr>
          <a:lstStyle/>
          <a:p>
            <a:pPr algn="ctr" eaLnBrk="0" hangingPunct="0">
              <a:spcBef>
                <a:spcPct val="50000"/>
              </a:spcBef>
            </a:pPr>
            <a:r>
              <a:rPr lang="en-US"/>
              <a:t>Relationship Between Long-Run and Short-Run Average Cost Curves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09600" y="958850"/>
            <a:ext cx="7772400" cy="641350"/>
          </a:xfrm>
          <a:prstGeom prst="rect">
            <a:avLst/>
          </a:prstGeom>
          <a:noFill/>
          <a:ln w="9525">
            <a:noFill/>
            <a:miter lim="800000"/>
            <a:headEnd/>
            <a:tailEnd/>
          </a:ln>
        </p:spPr>
        <p:txBody>
          <a:bodyPr>
            <a:spAutoFit/>
          </a:bodyPr>
          <a:lstStyle/>
          <a:p>
            <a:pPr algn="ctr" eaLnBrk="0" hangingPunct="0">
              <a:spcBef>
                <a:spcPct val="50000"/>
              </a:spcBef>
            </a:pPr>
            <a:r>
              <a:rPr lang="en-US" sz="3600" b="1">
                <a:solidFill>
                  <a:schemeClr val="tx2"/>
                </a:solidFill>
              </a:rPr>
              <a:t>Possible Shapes of the LAC Curve</a:t>
            </a:r>
          </a:p>
        </p:txBody>
      </p:sp>
      <p:pic>
        <p:nvPicPr>
          <p:cNvPr id="29699" name="Picture 3" descr="Fig070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2286000"/>
            <a:ext cx="8229600"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990600" y="990600"/>
            <a:ext cx="7010400" cy="3816350"/>
          </a:xfrm>
          <a:prstGeom prst="rect">
            <a:avLst/>
          </a:prstGeom>
          <a:noFill/>
          <a:ln w="9525">
            <a:noFill/>
            <a:miter lim="800000"/>
            <a:headEnd/>
            <a:tailEnd/>
          </a:ln>
        </p:spPr>
        <p:txBody>
          <a:bodyPr>
            <a:spAutoFit/>
          </a:bodyPr>
          <a:lstStyle/>
          <a:p>
            <a:r>
              <a:rPr lang="en-US" sz="2800" i="1">
                <a:solidFill>
                  <a:srgbClr val="00B85C"/>
                </a:solidFill>
                <a:latin typeface="Times New Roman" pitchFamily="18" charset="0"/>
                <a:cs typeface="Times New Roman" pitchFamily="18" charset="0"/>
              </a:rPr>
              <a:t>Economies of scale</a:t>
            </a:r>
            <a:r>
              <a:rPr lang="en-US" sz="2800">
                <a:latin typeface="Times New Roman" pitchFamily="18" charset="0"/>
                <a:cs typeface="Times New Roman" pitchFamily="18" charset="0"/>
              </a:rPr>
              <a:t> refer to the property whereby long-run average total cost falls as the quantity of output increases.</a:t>
            </a:r>
          </a:p>
          <a:p>
            <a:endParaRPr lang="en-US" sz="2800">
              <a:latin typeface="Times New Roman" pitchFamily="18" charset="0"/>
              <a:cs typeface="Times New Roman" pitchFamily="18" charset="0"/>
            </a:endParaRPr>
          </a:p>
          <a:p>
            <a:r>
              <a:rPr lang="en-US" sz="2800" i="1">
                <a:solidFill>
                  <a:srgbClr val="00B85C"/>
                </a:solidFill>
                <a:latin typeface="Times New Roman" pitchFamily="18" charset="0"/>
                <a:cs typeface="Times New Roman" pitchFamily="18" charset="0"/>
              </a:rPr>
              <a:t>Diseconomies of scale</a:t>
            </a:r>
            <a:r>
              <a:rPr lang="en-US" sz="2800">
                <a:latin typeface="Times New Roman" pitchFamily="18" charset="0"/>
                <a:cs typeface="Times New Roman" pitchFamily="18" charset="0"/>
              </a:rPr>
              <a:t> refer to the property whereby long-run average total cost rises as the quantity of output increases.</a:t>
            </a:r>
          </a:p>
          <a:p>
            <a:endParaRPr lang="en-US" sz="2800">
              <a:latin typeface="Times New Roman" pitchFamily="18" charset="0"/>
              <a:cs typeface="Times New Roman" pitchFamily="18" charset="0"/>
            </a:endParaRPr>
          </a:p>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8"/>
          <p:cNvSpPr>
            <a:spLocks noChangeShapeType="1"/>
          </p:cNvSpPr>
          <p:nvPr/>
        </p:nvSpPr>
        <p:spPr bwMode="auto">
          <a:xfrm>
            <a:off x="3292475" y="2590800"/>
            <a:ext cx="0" cy="1676400"/>
          </a:xfrm>
          <a:prstGeom prst="line">
            <a:avLst/>
          </a:prstGeom>
          <a:noFill/>
          <a:ln w="9525">
            <a:solidFill>
              <a:srgbClr val="CC0000"/>
            </a:solidFill>
            <a:round/>
            <a:headEnd/>
            <a:tailEnd/>
          </a:ln>
        </p:spPr>
        <p:txBody>
          <a:bodyPr wrap="none" anchor="ctr"/>
          <a:lstStyle/>
          <a:p>
            <a:endParaRPr lang="en-US"/>
          </a:p>
        </p:txBody>
      </p:sp>
      <p:sp>
        <p:nvSpPr>
          <p:cNvPr id="31747" name="Text Box 2"/>
          <p:cNvSpPr txBox="1">
            <a:spLocks noChangeArrowheads="1"/>
          </p:cNvSpPr>
          <p:nvPr/>
        </p:nvSpPr>
        <p:spPr bwMode="auto">
          <a:xfrm>
            <a:off x="1371600" y="685800"/>
            <a:ext cx="6248400" cy="892175"/>
          </a:xfrm>
          <a:prstGeom prst="rect">
            <a:avLst/>
          </a:prstGeom>
          <a:noFill/>
          <a:ln w="9525">
            <a:noFill/>
            <a:miter lim="800000"/>
            <a:headEnd/>
            <a:tailEnd/>
          </a:ln>
        </p:spPr>
        <p:txBody>
          <a:bodyPr>
            <a:spAutoFit/>
          </a:bodyPr>
          <a:lstStyle/>
          <a:p>
            <a:pPr eaLnBrk="0" hangingPunct="0"/>
            <a:r>
              <a:rPr lang="en-US" sz="3600" b="1">
                <a:solidFill>
                  <a:schemeClr val="tx2"/>
                </a:solidFill>
              </a:rPr>
              <a:t>Economies of Scale</a:t>
            </a:r>
          </a:p>
          <a:p>
            <a:pPr algn="ctr" eaLnBrk="0" hangingPunct="0"/>
            <a:r>
              <a:rPr lang="en-US" sz="1600" b="1">
                <a:solidFill>
                  <a:schemeClr val="tx2"/>
                </a:solidFill>
              </a:rPr>
              <a:t>(output grows proportionately faster than inputs)</a:t>
            </a:r>
          </a:p>
        </p:txBody>
      </p:sp>
      <p:sp>
        <p:nvSpPr>
          <p:cNvPr id="31748" name="Text Box 3"/>
          <p:cNvSpPr txBox="1">
            <a:spLocks noChangeArrowheads="1"/>
          </p:cNvSpPr>
          <p:nvPr/>
        </p:nvSpPr>
        <p:spPr bwMode="auto">
          <a:xfrm>
            <a:off x="990600" y="3276600"/>
            <a:ext cx="1906588" cy="369888"/>
          </a:xfrm>
          <a:prstGeom prst="rect">
            <a:avLst/>
          </a:prstGeom>
          <a:noFill/>
          <a:ln w="9525">
            <a:noFill/>
            <a:miter lim="800000"/>
            <a:headEnd/>
            <a:tailEnd/>
          </a:ln>
        </p:spPr>
        <p:txBody>
          <a:bodyPr>
            <a:spAutoFit/>
          </a:bodyPr>
          <a:lstStyle/>
          <a:p>
            <a:pPr eaLnBrk="0" hangingPunct="0"/>
            <a:r>
              <a:rPr lang="en-US" b="1"/>
              <a:t>Indivisibility</a:t>
            </a:r>
          </a:p>
        </p:txBody>
      </p:sp>
      <p:sp>
        <p:nvSpPr>
          <p:cNvPr id="31749" name="Text Box 4"/>
          <p:cNvSpPr txBox="1">
            <a:spLocks noChangeArrowheads="1"/>
          </p:cNvSpPr>
          <p:nvPr/>
        </p:nvSpPr>
        <p:spPr bwMode="auto">
          <a:xfrm>
            <a:off x="92075" y="2819400"/>
            <a:ext cx="1989138" cy="369888"/>
          </a:xfrm>
          <a:prstGeom prst="rect">
            <a:avLst/>
          </a:prstGeom>
          <a:noFill/>
          <a:ln w="9525">
            <a:noFill/>
            <a:miter lim="800000"/>
            <a:headEnd/>
            <a:tailEnd/>
          </a:ln>
        </p:spPr>
        <p:txBody>
          <a:bodyPr wrap="none">
            <a:spAutoFit/>
          </a:bodyPr>
          <a:lstStyle/>
          <a:p>
            <a:pPr eaLnBrk="0" hangingPunct="0"/>
            <a:r>
              <a:rPr lang="en-US" b="1"/>
              <a:t>Specialization</a:t>
            </a:r>
          </a:p>
        </p:txBody>
      </p:sp>
      <p:sp>
        <p:nvSpPr>
          <p:cNvPr id="31750" name="Text Box 6"/>
          <p:cNvSpPr txBox="1">
            <a:spLocks noChangeArrowheads="1"/>
          </p:cNvSpPr>
          <p:nvPr/>
        </p:nvSpPr>
        <p:spPr bwMode="auto">
          <a:xfrm>
            <a:off x="2590800" y="4191000"/>
            <a:ext cx="1833563" cy="646113"/>
          </a:xfrm>
          <a:prstGeom prst="rect">
            <a:avLst/>
          </a:prstGeom>
          <a:noFill/>
          <a:ln w="9525">
            <a:noFill/>
            <a:miter lim="800000"/>
            <a:headEnd/>
            <a:tailEnd/>
          </a:ln>
        </p:spPr>
        <p:txBody>
          <a:bodyPr wrap="none">
            <a:spAutoFit/>
          </a:bodyPr>
          <a:lstStyle/>
          <a:p>
            <a:pPr eaLnBrk="0" hangingPunct="0"/>
            <a:r>
              <a:rPr lang="en-US" b="1"/>
              <a:t>Equipment</a:t>
            </a:r>
          </a:p>
          <a:p>
            <a:pPr eaLnBrk="0" hangingPunct="0"/>
            <a:r>
              <a:rPr lang="en-US" b="1"/>
              <a:t>Maintenance</a:t>
            </a:r>
          </a:p>
        </p:txBody>
      </p:sp>
      <p:sp>
        <p:nvSpPr>
          <p:cNvPr id="31751" name="Text Box 7"/>
          <p:cNvSpPr txBox="1">
            <a:spLocks noChangeArrowheads="1"/>
          </p:cNvSpPr>
          <p:nvPr/>
        </p:nvSpPr>
        <p:spPr bwMode="auto">
          <a:xfrm>
            <a:off x="777875" y="2057400"/>
            <a:ext cx="2755900" cy="457200"/>
          </a:xfrm>
          <a:prstGeom prst="rect">
            <a:avLst/>
          </a:prstGeom>
          <a:noFill/>
          <a:ln w="9525">
            <a:noFill/>
            <a:miter lim="800000"/>
            <a:headEnd/>
            <a:tailEnd/>
          </a:ln>
        </p:spPr>
        <p:txBody>
          <a:bodyPr wrap="none">
            <a:spAutoFit/>
          </a:bodyPr>
          <a:lstStyle/>
          <a:p>
            <a:pPr eaLnBrk="0" hangingPunct="0"/>
            <a:r>
              <a:rPr lang="en-US" sz="2400" b="1"/>
              <a:t>Due to large plant</a:t>
            </a:r>
          </a:p>
        </p:txBody>
      </p:sp>
      <p:sp>
        <p:nvSpPr>
          <p:cNvPr id="31752" name="Text Box 8"/>
          <p:cNvSpPr txBox="1">
            <a:spLocks noChangeArrowheads="1"/>
          </p:cNvSpPr>
          <p:nvPr/>
        </p:nvSpPr>
        <p:spPr bwMode="auto">
          <a:xfrm>
            <a:off x="5578475" y="2057400"/>
            <a:ext cx="2605088" cy="457200"/>
          </a:xfrm>
          <a:prstGeom prst="rect">
            <a:avLst/>
          </a:prstGeom>
          <a:noFill/>
          <a:ln w="9525">
            <a:noFill/>
            <a:miter lim="800000"/>
            <a:headEnd/>
            <a:tailEnd/>
          </a:ln>
        </p:spPr>
        <p:txBody>
          <a:bodyPr wrap="none">
            <a:spAutoFit/>
          </a:bodyPr>
          <a:lstStyle/>
          <a:p>
            <a:pPr eaLnBrk="0" hangingPunct="0"/>
            <a:r>
              <a:rPr lang="en-US" sz="2400" b="1"/>
              <a:t>Due to large firm</a:t>
            </a:r>
          </a:p>
        </p:txBody>
      </p:sp>
      <p:sp>
        <p:nvSpPr>
          <p:cNvPr id="31753" name="Text Box 9"/>
          <p:cNvSpPr txBox="1">
            <a:spLocks noChangeArrowheads="1"/>
          </p:cNvSpPr>
          <p:nvPr/>
        </p:nvSpPr>
        <p:spPr bwMode="auto">
          <a:xfrm>
            <a:off x="6264275" y="3962400"/>
            <a:ext cx="1660525" cy="369888"/>
          </a:xfrm>
          <a:prstGeom prst="rect">
            <a:avLst/>
          </a:prstGeom>
          <a:noFill/>
          <a:ln w="9525">
            <a:noFill/>
            <a:miter lim="800000"/>
            <a:headEnd/>
            <a:tailEnd/>
          </a:ln>
        </p:spPr>
        <p:txBody>
          <a:bodyPr>
            <a:spAutoFit/>
          </a:bodyPr>
          <a:lstStyle/>
          <a:p>
            <a:pPr eaLnBrk="0" hangingPunct="0"/>
            <a:r>
              <a:rPr lang="en-US" b="1"/>
              <a:t>Innovation</a:t>
            </a:r>
          </a:p>
        </p:txBody>
      </p:sp>
      <p:sp>
        <p:nvSpPr>
          <p:cNvPr id="31754" name="Text Box 11"/>
          <p:cNvSpPr txBox="1">
            <a:spLocks noChangeArrowheads="1"/>
          </p:cNvSpPr>
          <p:nvPr/>
        </p:nvSpPr>
        <p:spPr bwMode="auto">
          <a:xfrm>
            <a:off x="4435475" y="3048000"/>
            <a:ext cx="1931988" cy="369888"/>
          </a:xfrm>
          <a:prstGeom prst="rect">
            <a:avLst/>
          </a:prstGeom>
          <a:noFill/>
          <a:ln w="9525">
            <a:noFill/>
            <a:miter lim="800000"/>
            <a:headEnd/>
            <a:tailEnd/>
          </a:ln>
        </p:spPr>
        <p:txBody>
          <a:bodyPr wrap="none">
            <a:spAutoFit/>
          </a:bodyPr>
          <a:lstStyle/>
          <a:p>
            <a:pPr eaLnBrk="0" hangingPunct="0"/>
            <a:r>
              <a:rPr lang="en-US" b="1"/>
              <a:t>Funds raising</a:t>
            </a:r>
          </a:p>
        </p:txBody>
      </p:sp>
      <p:sp>
        <p:nvSpPr>
          <p:cNvPr id="31755" name="Text Box 12"/>
          <p:cNvSpPr txBox="1">
            <a:spLocks noChangeArrowheads="1"/>
          </p:cNvSpPr>
          <p:nvPr/>
        </p:nvSpPr>
        <p:spPr bwMode="auto">
          <a:xfrm>
            <a:off x="3292475" y="2667000"/>
            <a:ext cx="2627313" cy="369888"/>
          </a:xfrm>
          <a:prstGeom prst="rect">
            <a:avLst/>
          </a:prstGeom>
          <a:noFill/>
          <a:ln w="9525">
            <a:noFill/>
            <a:miter lim="800000"/>
            <a:headEnd/>
            <a:tailEnd/>
          </a:ln>
        </p:spPr>
        <p:txBody>
          <a:bodyPr wrap="none">
            <a:spAutoFit/>
          </a:bodyPr>
          <a:lstStyle/>
          <a:p>
            <a:pPr eaLnBrk="0" hangingPunct="0"/>
            <a:r>
              <a:rPr lang="en-US" b="1"/>
              <a:t>Quantity discounts</a:t>
            </a:r>
          </a:p>
        </p:txBody>
      </p:sp>
      <p:sp>
        <p:nvSpPr>
          <p:cNvPr id="31756" name="Text Box 13"/>
          <p:cNvSpPr txBox="1">
            <a:spLocks noChangeArrowheads="1"/>
          </p:cNvSpPr>
          <p:nvPr/>
        </p:nvSpPr>
        <p:spPr bwMode="auto">
          <a:xfrm>
            <a:off x="7178675" y="4419600"/>
            <a:ext cx="1860550" cy="369888"/>
          </a:xfrm>
          <a:prstGeom prst="rect">
            <a:avLst/>
          </a:prstGeom>
          <a:noFill/>
          <a:ln w="9525">
            <a:noFill/>
            <a:miter lim="800000"/>
            <a:headEnd/>
            <a:tailEnd/>
          </a:ln>
        </p:spPr>
        <p:txBody>
          <a:bodyPr wrap="none">
            <a:spAutoFit/>
          </a:bodyPr>
          <a:lstStyle/>
          <a:p>
            <a:pPr eaLnBrk="0" hangingPunct="0"/>
            <a:r>
              <a:rPr lang="en-US" b="1"/>
              <a:t>Management</a:t>
            </a:r>
          </a:p>
        </p:txBody>
      </p:sp>
      <p:sp>
        <p:nvSpPr>
          <p:cNvPr id="31757" name="Line 14"/>
          <p:cNvSpPr>
            <a:spLocks noChangeShapeType="1"/>
          </p:cNvSpPr>
          <p:nvPr/>
        </p:nvSpPr>
        <p:spPr bwMode="auto">
          <a:xfrm>
            <a:off x="1006475" y="2590800"/>
            <a:ext cx="2286000" cy="0"/>
          </a:xfrm>
          <a:prstGeom prst="line">
            <a:avLst/>
          </a:prstGeom>
          <a:noFill/>
          <a:ln w="9525">
            <a:solidFill>
              <a:srgbClr val="CC0000"/>
            </a:solidFill>
            <a:round/>
            <a:headEnd/>
            <a:tailEnd/>
          </a:ln>
        </p:spPr>
        <p:txBody>
          <a:bodyPr wrap="none" anchor="ctr"/>
          <a:lstStyle/>
          <a:p>
            <a:endParaRPr lang="en-US"/>
          </a:p>
        </p:txBody>
      </p:sp>
      <p:sp>
        <p:nvSpPr>
          <p:cNvPr id="31758" name="Line 15"/>
          <p:cNvSpPr>
            <a:spLocks noChangeShapeType="1"/>
          </p:cNvSpPr>
          <p:nvPr/>
        </p:nvSpPr>
        <p:spPr bwMode="auto">
          <a:xfrm>
            <a:off x="1006475" y="2590800"/>
            <a:ext cx="0" cy="228600"/>
          </a:xfrm>
          <a:prstGeom prst="line">
            <a:avLst/>
          </a:prstGeom>
          <a:noFill/>
          <a:ln w="9525">
            <a:solidFill>
              <a:srgbClr val="CC0000"/>
            </a:solidFill>
            <a:round/>
            <a:headEnd/>
            <a:tailEnd/>
          </a:ln>
        </p:spPr>
        <p:txBody>
          <a:bodyPr wrap="none" anchor="ctr"/>
          <a:lstStyle/>
          <a:p>
            <a:endParaRPr lang="en-US"/>
          </a:p>
        </p:txBody>
      </p:sp>
      <p:sp>
        <p:nvSpPr>
          <p:cNvPr id="31759" name="Line 16"/>
          <p:cNvSpPr>
            <a:spLocks noChangeShapeType="1"/>
          </p:cNvSpPr>
          <p:nvPr/>
        </p:nvSpPr>
        <p:spPr bwMode="auto">
          <a:xfrm>
            <a:off x="1920875" y="2590800"/>
            <a:ext cx="0" cy="685800"/>
          </a:xfrm>
          <a:prstGeom prst="line">
            <a:avLst/>
          </a:prstGeom>
          <a:noFill/>
          <a:ln w="9525">
            <a:solidFill>
              <a:srgbClr val="CC0000"/>
            </a:solidFill>
            <a:round/>
            <a:headEnd/>
            <a:tailEnd/>
          </a:ln>
        </p:spPr>
        <p:txBody>
          <a:bodyPr wrap="none" anchor="ctr"/>
          <a:lstStyle/>
          <a:p>
            <a:endParaRPr lang="en-US"/>
          </a:p>
        </p:txBody>
      </p:sp>
      <p:sp>
        <p:nvSpPr>
          <p:cNvPr id="31760" name="Line 17"/>
          <p:cNvSpPr>
            <a:spLocks noChangeShapeType="1"/>
          </p:cNvSpPr>
          <p:nvPr/>
        </p:nvSpPr>
        <p:spPr bwMode="auto">
          <a:xfrm>
            <a:off x="2759075" y="2590800"/>
            <a:ext cx="0" cy="1219200"/>
          </a:xfrm>
          <a:prstGeom prst="line">
            <a:avLst/>
          </a:prstGeom>
          <a:noFill/>
          <a:ln w="9525">
            <a:solidFill>
              <a:srgbClr val="CC0000"/>
            </a:solidFill>
            <a:round/>
            <a:headEnd/>
            <a:tailEnd/>
          </a:ln>
        </p:spPr>
        <p:txBody>
          <a:bodyPr wrap="none" anchor="ctr"/>
          <a:lstStyle/>
          <a:p>
            <a:endParaRPr lang="en-US"/>
          </a:p>
        </p:txBody>
      </p:sp>
      <p:sp>
        <p:nvSpPr>
          <p:cNvPr id="31761" name="Line 19"/>
          <p:cNvSpPr>
            <a:spLocks noChangeShapeType="1"/>
          </p:cNvSpPr>
          <p:nvPr/>
        </p:nvSpPr>
        <p:spPr bwMode="auto">
          <a:xfrm>
            <a:off x="5121275" y="2514600"/>
            <a:ext cx="2819400" cy="0"/>
          </a:xfrm>
          <a:prstGeom prst="line">
            <a:avLst/>
          </a:prstGeom>
          <a:noFill/>
          <a:ln w="9525">
            <a:solidFill>
              <a:srgbClr val="CC0000"/>
            </a:solidFill>
            <a:round/>
            <a:headEnd/>
            <a:tailEnd/>
          </a:ln>
        </p:spPr>
        <p:txBody>
          <a:bodyPr wrap="none" anchor="ctr"/>
          <a:lstStyle/>
          <a:p>
            <a:endParaRPr lang="en-US"/>
          </a:p>
        </p:txBody>
      </p:sp>
      <p:sp>
        <p:nvSpPr>
          <p:cNvPr id="31762" name="Line 20"/>
          <p:cNvSpPr>
            <a:spLocks noChangeShapeType="1"/>
          </p:cNvSpPr>
          <p:nvPr/>
        </p:nvSpPr>
        <p:spPr bwMode="auto">
          <a:xfrm>
            <a:off x="5121275" y="2514600"/>
            <a:ext cx="0" cy="228600"/>
          </a:xfrm>
          <a:prstGeom prst="line">
            <a:avLst/>
          </a:prstGeom>
          <a:noFill/>
          <a:ln w="9525">
            <a:solidFill>
              <a:srgbClr val="CC0000"/>
            </a:solidFill>
            <a:round/>
            <a:headEnd/>
            <a:tailEnd/>
          </a:ln>
        </p:spPr>
        <p:txBody>
          <a:bodyPr wrap="none" anchor="ctr"/>
          <a:lstStyle/>
          <a:p>
            <a:endParaRPr lang="en-US"/>
          </a:p>
        </p:txBody>
      </p:sp>
      <p:sp>
        <p:nvSpPr>
          <p:cNvPr id="31763" name="Line 21"/>
          <p:cNvSpPr>
            <a:spLocks noChangeShapeType="1"/>
          </p:cNvSpPr>
          <p:nvPr/>
        </p:nvSpPr>
        <p:spPr bwMode="auto">
          <a:xfrm>
            <a:off x="5730875" y="2514600"/>
            <a:ext cx="0" cy="609600"/>
          </a:xfrm>
          <a:prstGeom prst="line">
            <a:avLst/>
          </a:prstGeom>
          <a:noFill/>
          <a:ln w="9525">
            <a:solidFill>
              <a:srgbClr val="CC0000"/>
            </a:solidFill>
            <a:round/>
            <a:headEnd/>
            <a:tailEnd/>
          </a:ln>
        </p:spPr>
        <p:txBody>
          <a:bodyPr wrap="none" anchor="ctr"/>
          <a:lstStyle/>
          <a:p>
            <a:endParaRPr lang="en-US"/>
          </a:p>
        </p:txBody>
      </p:sp>
      <p:sp>
        <p:nvSpPr>
          <p:cNvPr id="31764" name="Line 22"/>
          <p:cNvSpPr>
            <a:spLocks noChangeShapeType="1"/>
          </p:cNvSpPr>
          <p:nvPr/>
        </p:nvSpPr>
        <p:spPr bwMode="auto">
          <a:xfrm>
            <a:off x="7026275" y="2514600"/>
            <a:ext cx="0" cy="1524000"/>
          </a:xfrm>
          <a:prstGeom prst="line">
            <a:avLst/>
          </a:prstGeom>
          <a:noFill/>
          <a:ln w="9525">
            <a:solidFill>
              <a:srgbClr val="CC0000"/>
            </a:solidFill>
            <a:round/>
            <a:headEnd/>
            <a:tailEnd/>
          </a:ln>
        </p:spPr>
        <p:txBody>
          <a:bodyPr wrap="none" anchor="ctr"/>
          <a:lstStyle/>
          <a:p>
            <a:endParaRPr lang="en-US"/>
          </a:p>
        </p:txBody>
      </p:sp>
      <p:sp>
        <p:nvSpPr>
          <p:cNvPr id="31765" name="Line 23"/>
          <p:cNvSpPr>
            <a:spLocks noChangeShapeType="1"/>
          </p:cNvSpPr>
          <p:nvPr/>
        </p:nvSpPr>
        <p:spPr bwMode="auto">
          <a:xfrm>
            <a:off x="7940675" y="2514600"/>
            <a:ext cx="0" cy="1905000"/>
          </a:xfrm>
          <a:prstGeom prst="line">
            <a:avLst/>
          </a:prstGeom>
          <a:noFill/>
          <a:ln w="9525">
            <a:solidFill>
              <a:srgbClr val="CC0000"/>
            </a:solidFill>
            <a:round/>
            <a:headEnd/>
            <a:tailEnd/>
          </a:ln>
        </p:spPr>
        <p:txBody>
          <a:bodyPr wrap="none" anchor="ctr"/>
          <a:lstStyle/>
          <a:p>
            <a:endParaRPr lang="en-US"/>
          </a:p>
        </p:txBody>
      </p:sp>
      <p:sp>
        <p:nvSpPr>
          <p:cNvPr id="31766" name="Line 24"/>
          <p:cNvSpPr>
            <a:spLocks noChangeShapeType="1"/>
          </p:cNvSpPr>
          <p:nvPr/>
        </p:nvSpPr>
        <p:spPr bwMode="auto">
          <a:xfrm>
            <a:off x="6340475" y="2514600"/>
            <a:ext cx="0" cy="1066800"/>
          </a:xfrm>
          <a:prstGeom prst="line">
            <a:avLst/>
          </a:prstGeom>
          <a:noFill/>
          <a:ln w="9525">
            <a:solidFill>
              <a:srgbClr val="CC0000"/>
            </a:solidFill>
            <a:round/>
            <a:headEnd/>
            <a:tailEnd/>
          </a:ln>
        </p:spPr>
        <p:txBody>
          <a:bodyPr wrap="none" anchor="ctr"/>
          <a:lstStyle/>
          <a:p>
            <a:endParaRPr lang="en-US"/>
          </a:p>
        </p:txBody>
      </p:sp>
      <p:sp>
        <p:nvSpPr>
          <p:cNvPr id="31767" name="Line 25"/>
          <p:cNvSpPr>
            <a:spLocks noChangeShapeType="1"/>
          </p:cNvSpPr>
          <p:nvPr/>
        </p:nvSpPr>
        <p:spPr bwMode="auto">
          <a:xfrm>
            <a:off x="2454275" y="1828800"/>
            <a:ext cx="4419600" cy="0"/>
          </a:xfrm>
          <a:prstGeom prst="line">
            <a:avLst/>
          </a:prstGeom>
          <a:noFill/>
          <a:ln w="9525">
            <a:solidFill>
              <a:srgbClr val="CC0000"/>
            </a:solidFill>
            <a:round/>
            <a:headEnd/>
            <a:tailEnd/>
          </a:ln>
        </p:spPr>
        <p:txBody>
          <a:bodyPr wrap="none" anchor="ctr"/>
          <a:lstStyle/>
          <a:p>
            <a:endParaRPr lang="en-US"/>
          </a:p>
        </p:txBody>
      </p:sp>
      <p:sp>
        <p:nvSpPr>
          <p:cNvPr id="31768" name="Line 26"/>
          <p:cNvSpPr>
            <a:spLocks noChangeShapeType="1"/>
          </p:cNvSpPr>
          <p:nvPr/>
        </p:nvSpPr>
        <p:spPr bwMode="auto">
          <a:xfrm>
            <a:off x="6873875" y="1828800"/>
            <a:ext cx="0" cy="228600"/>
          </a:xfrm>
          <a:prstGeom prst="line">
            <a:avLst/>
          </a:prstGeom>
          <a:noFill/>
          <a:ln w="9525">
            <a:solidFill>
              <a:srgbClr val="CC0000"/>
            </a:solidFill>
            <a:round/>
            <a:headEnd/>
            <a:tailEnd/>
          </a:ln>
        </p:spPr>
        <p:txBody>
          <a:bodyPr wrap="none" anchor="ctr"/>
          <a:lstStyle/>
          <a:p>
            <a:endParaRPr lang="en-US"/>
          </a:p>
        </p:txBody>
      </p:sp>
      <p:sp>
        <p:nvSpPr>
          <p:cNvPr id="31769" name="Line 27"/>
          <p:cNvSpPr>
            <a:spLocks noChangeShapeType="1"/>
          </p:cNvSpPr>
          <p:nvPr/>
        </p:nvSpPr>
        <p:spPr bwMode="auto">
          <a:xfrm>
            <a:off x="2454275" y="1828800"/>
            <a:ext cx="0" cy="228600"/>
          </a:xfrm>
          <a:prstGeom prst="line">
            <a:avLst/>
          </a:prstGeom>
          <a:noFill/>
          <a:ln w="9525">
            <a:solidFill>
              <a:srgbClr val="CC0000"/>
            </a:solidFill>
            <a:round/>
            <a:headEnd/>
            <a:tailEnd/>
          </a:ln>
        </p:spPr>
        <p:txBody>
          <a:bodyPr wrap="none" anchor="ctr"/>
          <a:lstStyle/>
          <a:p>
            <a:endParaRPr lang="en-US"/>
          </a:p>
        </p:txBody>
      </p:sp>
      <p:sp>
        <p:nvSpPr>
          <p:cNvPr id="31770" name="Line 28"/>
          <p:cNvSpPr>
            <a:spLocks noChangeShapeType="1"/>
          </p:cNvSpPr>
          <p:nvPr/>
        </p:nvSpPr>
        <p:spPr bwMode="auto">
          <a:xfrm>
            <a:off x="4511675" y="1600200"/>
            <a:ext cx="0" cy="228600"/>
          </a:xfrm>
          <a:prstGeom prst="line">
            <a:avLst/>
          </a:prstGeom>
          <a:noFill/>
          <a:ln w="9525">
            <a:solidFill>
              <a:srgbClr val="CC0000"/>
            </a:solidFill>
            <a:round/>
            <a:headEnd/>
            <a:tailEnd/>
          </a:ln>
        </p:spPr>
        <p:txBody>
          <a:bodyPr wrap="none" anchor="ctr"/>
          <a:lstStyle/>
          <a:p>
            <a:endParaRPr lang="en-US"/>
          </a:p>
        </p:txBody>
      </p:sp>
      <p:sp>
        <p:nvSpPr>
          <p:cNvPr id="31771" name="Text Box 29"/>
          <p:cNvSpPr txBox="1">
            <a:spLocks noChangeArrowheads="1"/>
          </p:cNvSpPr>
          <p:nvPr/>
        </p:nvSpPr>
        <p:spPr bwMode="auto">
          <a:xfrm>
            <a:off x="549275" y="5257800"/>
            <a:ext cx="3314700" cy="822325"/>
          </a:xfrm>
          <a:prstGeom prst="rect">
            <a:avLst/>
          </a:prstGeom>
          <a:noFill/>
          <a:ln w="9525">
            <a:noFill/>
            <a:miter lim="800000"/>
            <a:headEnd/>
            <a:tailEnd/>
          </a:ln>
        </p:spPr>
        <p:txBody>
          <a:bodyPr wrap="none">
            <a:spAutoFit/>
          </a:bodyPr>
          <a:lstStyle/>
          <a:p>
            <a:pPr eaLnBrk="0" hangingPunct="0"/>
            <a:r>
              <a:rPr lang="en-US" sz="2400" b="1"/>
              <a:t>Technological forces/</a:t>
            </a:r>
          </a:p>
          <a:p>
            <a:pPr eaLnBrk="0" hangingPunct="0"/>
            <a:r>
              <a:rPr lang="en-US" sz="2400" b="1"/>
              <a:t>Plant economies</a:t>
            </a:r>
          </a:p>
        </p:txBody>
      </p:sp>
      <p:sp>
        <p:nvSpPr>
          <p:cNvPr id="31772" name="Text Box 30"/>
          <p:cNvSpPr txBox="1">
            <a:spLocks noChangeArrowheads="1"/>
          </p:cNvSpPr>
          <p:nvPr/>
        </p:nvSpPr>
        <p:spPr bwMode="auto">
          <a:xfrm>
            <a:off x="5257800" y="5334000"/>
            <a:ext cx="2587625" cy="822325"/>
          </a:xfrm>
          <a:prstGeom prst="rect">
            <a:avLst/>
          </a:prstGeom>
          <a:noFill/>
          <a:ln w="9525">
            <a:noFill/>
            <a:miter lim="800000"/>
            <a:headEnd/>
            <a:tailEnd/>
          </a:ln>
        </p:spPr>
        <p:txBody>
          <a:bodyPr wrap="none">
            <a:spAutoFit/>
          </a:bodyPr>
          <a:lstStyle/>
          <a:p>
            <a:pPr eaLnBrk="0" hangingPunct="0"/>
            <a:r>
              <a:rPr lang="en-US" sz="2400" b="1"/>
              <a:t>Financial forces/</a:t>
            </a:r>
          </a:p>
          <a:p>
            <a:pPr eaLnBrk="0" hangingPunct="0"/>
            <a:r>
              <a:rPr lang="en-US" sz="2400" b="1"/>
              <a:t>Firm economies</a:t>
            </a:r>
          </a:p>
        </p:txBody>
      </p:sp>
      <p:sp>
        <p:nvSpPr>
          <p:cNvPr id="31773" name="Text Box 5"/>
          <p:cNvSpPr txBox="1">
            <a:spLocks noChangeArrowheads="1"/>
          </p:cNvSpPr>
          <p:nvPr/>
        </p:nvSpPr>
        <p:spPr bwMode="auto">
          <a:xfrm>
            <a:off x="2073275" y="3733800"/>
            <a:ext cx="1762125" cy="369888"/>
          </a:xfrm>
          <a:prstGeom prst="rect">
            <a:avLst/>
          </a:prstGeom>
          <a:noFill/>
          <a:ln w="9525">
            <a:noFill/>
            <a:miter lim="800000"/>
            <a:headEnd/>
            <a:tailEnd/>
          </a:ln>
        </p:spPr>
        <p:txBody>
          <a:bodyPr wrap="none">
            <a:spAutoFit/>
          </a:bodyPr>
          <a:lstStyle/>
          <a:p>
            <a:pPr eaLnBrk="0" hangingPunct="0"/>
            <a:r>
              <a:rPr lang="en-US" b="1"/>
              <a:t>Productivity</a:t>
            </a:r>
          </a:p>
        </p:txBody>
      </p:sp>
      <p:sp>
        <p:nvSpPr>
          <p:cNvPr id="31774" name="Text Box 10"/>
          <p:cNvSpPr txBox="1">
            <a:spLocks noChangeArrowheads="1"/>
          </p:cNvSpPr>
          <p:nvPr/>
        </p:nvSpPr>
        <p:spPr bwMode="auto">
          <a:xfrm>
            <a:off x="5349875" y="3505200"/>
            <a:ext cx="2295525" cy="369888"/>
          </a:xfrm>
          <a:prstGeom prst="rect">
            <a:avLst/>
          </a:prstGeom>
          <a:noFill/>
          <a:ln w="9525">
            <a:noFill/>
            <a:miter lim="800000"/>
            <a:headEnd/>
            <a:tailEnd/>
          </a:ln>
        </p:spPr>
        <p:txBody>
          <a:bodyPr wrap="none">
            <a:spAutoFit/>
          </a:bodyPr>
          <a:lstStyle/>
          <a:p>
            <a:pPr eaLnBrk="0" hangingPunct="0"/>
            <a:r>
              <a:rPr lang="en-US" b="1"/>
              <a:t>Sales promotion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838200" y="1066800"/>
            <a:ext cx="7543800" cy="369888"/>
          </a:xfrm>
          <a:prstGeom prst="rect">
            <a:avLst/>
          </a:prstGeom>
          <a:noFill/>
          <a:ln w="9525">
            <a:noFill/>
            <a:miter lim="800000"/>
            <a:headEnd/>
            <a:tailEnd/>
          </a:ln>
        </p:spPr>
        <p:txBody>
          <a:bodyPr>
            <a:spAutoFit/>
          </a:bodyPr>
          <a:lstStyle/>
          <a:p>
            <a:endParaRPr lang="en-US"/>
          </a:p>
        </p:txBody>
      </p:sp>
      <p:sp>
        <p:nvSpPr>
          <p:cNvPr id="3" name="TextBox 2"/>
          <p:cNvSpPr txBox="1"/>
          <p:nvPr/>
        </p:nvSpPr>
        <p:spPr>
          <a:xfrm>
            <a:off x="762000" y="762000"/>
            <a:ext cx="7467600" cy="5693866"/>
          </a:xfrm>
          <a:prstGeom prst="rect">
            <a:avLst/>
          </a:prstGeom>
          <a:noFill/>
        </p:spPr>
        <p:txBody>
          <a:bodyPr wrap="square">
            <a:spAutoFit/>
          </a:bodyPr>
          <a:lstStyle/>
          <a:p>
            <a:pPr>
              <a:defRPr/>
            </a:pPr>
            <a:r>
              <a:rPr lang="en-US" sz="2800" b="1" dirty="0">
                <a:latin typeface="+mn-lt"/>
                <a:cs typeface="Times New Roman" pitchFamily="18" charset="0"/>
              </a:rPr>
              <a:t>Learning Objectives</a:t>
            </a:r>
            <a:r>
              <a:rPr lang="en-US" sz="2800" b="1" dirty="0" smtClean="0">
                <a:latin typeface="+mn-lt"/>
                <a:cs typeface="Times New Roman" pitchFamily="18" charset="0"/>
              </a:rPr>
              <a:t>:</a:t>
            </a:r>
          </a:p>
          <a:p>
            <a:pPr>
              <a:defRPr/>
            </a:pPr>
            <a:endParaRPr lang="en-US" sz="2800" b="1" dirty="0">
              <a:latin typeface="+mn-lt"/>
              <a:cs typeface="Times New Roman" pitchFamily="18" charset="0"/>
            </a:endParaRPr>
          </a:p>
          <a:p>
            <a:pPr>
              <a:buFont typeface="Arial" pitchFamily="34" charset="0"/>
              <a:buChar char="•"/>
              <a:defRPr/>
            </a:pPr>
            <a:r>
              <a:rPr lang="en-US" sz="2800" b="1" dirty="0" smtClean="0">
                <a:solidFill>
                  <a:schemeClr val="accent2">
                    <a:lumMod val="75000"/>
                  </a:schemeClr>
                </a:solidFill>
                <a:latin typeface="+mn-lt"/>
                <a:cs typeface="Times New Roman" pitchFamily="18" charset="0"/>
              </a:rPr>
              <a:t> Nature </a:t>
            </a:r>
            <a:r>
              <a:rPr lang="en-US" sz="2800" b="1" dirty="0">
                <a:solidFill>
                  <a:schemeClr val="accent2">
                    <a:lumMod val="75000"/>
                  </a:schemeClr>
                </a:solidFill>
                <a:latin typeface="+mn-lt"/>
                <a:cs typeface="Times New Roman" pitchFamily="18" charset="0"/>
              </a:rPr>
              <a:t>&amp; Type of Costs</a:t>
            </a:r>
          </a:p>
          <a:p>
            <a:pPr>
              <a:buFont typeface="Arial" pitchFamily="34" charset="0"/>
              <a:buChar char="•"/>
              <a:defRPr/>
            </a:pPr>
            <a:r>
              <a:rPr lang="en-US" sz="2800" b="1" dirty="0">
                <a:latin typeface="+mn-lt"/>
                <a:cs typeface="Times New Roman" pitchFamily="18" charset="0"/>
              </a:rPr>
              <a:t> Explicit Cost &amp; Economic Cost</a:t>
            </a:r>
          </a:p>
          <a:p>
            <a:pPr>
              <a:buFont typeface="Arial" pitchFamily="34" charset="0"/>
              <a:buChar char="•"/>
              <a:defRPr/>
            </a:pPr>
            <a:r>
              <a:rPr lang="en-US" sz="2800" b="1" dirty="0">
                <a:latin typeface="+mn-lt"/>
                <a:cs typeface="Times New Roman" pitchFamily="18" charset="0"/>
              </a:rPr>
              <a:t> Fixed &amp; Variable Cost</a:t>
            </a:r>
          </a:p>
          <a:p>
            <a:pPr>
              <a:buFont typeface="Arial" pitchFamily="34" charset="0"/>
              <a:buChar char="•"/>
              <a:defRPr/>
            </a:pPr>
            <a:r>
              <a:rPr lang="en-US" sz="2800" b="1" dirty="0">
                <a:latin typeface="+mn-lt"/>
                <a:cs typeface="Times New Roman" pitchFamily="18" charset="0"/>
              </a:rPr>
              <a:t> Sunk Cost</a:t>
            </a:r>
          </a:p>
          <a:p>
            <a:pPr>
              <a:buFont typeface="Arial" pitchFamily="34" charset="0"/>
              <a:buChar char="•"/>
              <a:defRPr/>
            </a:pPr>
            <a:r>
              <a:rPr lang="en-US" sz="2800" b="1" dirty="0">
                <a:latin typeface="+mn-lt"/>
                <a:cs typeface="Times New Roman" pitchFamily="18" charset="0"/>
              </a:rPr>
              <a:t> Marginal Cost</a:t>
            </a:r>
          </a:p>
          <a:p>
            <a:pPr>
              <a:buFont typeface="Arial" pitchFamily="34" charset="0"/>
              <a:buChar char="•"/>
              <a:defRPr/>
            </a:pPr>
            <a:endParaRPr lang="en-US" sz="2800" b="1" dirty="0">
              <a:latin typeface="+mn-lt"/>
              <a:cs typeface="Times New Roman" pitchFamily="18" charset="0"/>
            </a:endParaRPr>
          </a:p>
          <a:p>
            <a:pPr>
              <a:buFont typeface="Arial" pitchFamily="34" charset="0"/>
              <a:buChar char="•"/>
              <a:defRPr/>
            </a:pPr>
            <a:r>
              <a:rPr lang="en-US" sz="2800" b="1" dirty="0" smtClean="0">
                <a:solidFill>
                  <a:schemeClr val="accent2">
                    <a:lumMod val="75000"/>
                  </a:schemeClr>
                </a:solidFill>
                <a:latin typeface="+mn-lt"/>
                <a:cs typeface="Times New Roman" pitchFamily="18" charset="0"/>
              </a:rPr>
              <a:t> Short </a:t>
            </a:r>
            <a:r>
              <a:rPr lang="en-US" sz="2800" b="1" dirty="0">
                <a:solidFill>
                  <a:schemeClr val="accent2">
                    <a:lumMod val="75000"/>
                  </a:schemeClr>
                </a:solidFill>
                <a:latin typeface="+mn-lt"/>
                <a:cs typeface="Times New Roman" pitchFamily="18" charset="0"/>
              </a:rPr>
              <a:t>Run Cost Functions</a:t>
            </a:r>
          </a:p>
          <a:p>
            <a:pPr>
              <a:buFont typeface="Arial" pitchFamily="34" charset="0"/>
              <a:buChar char="•"/>
              <a:defRPr/>
            </a:pPr>
            <a:endParaRPr lang="en-US" sz="2800" b="1" dirty="0">
              <a:solidFill>
                <a:schemeClr val="accent2">
                  <a:lumMod val="75000"/>
                </a:schemeClr>
              </a:solidFill>
              <a:latin typeface="+mn-lt"/>
              <a:cs typeface="Times New Roman" pitchFamily="18" charset="0"/>
            </a:endParaRPr>
          </a:p>
          <a:p>
            <a:pPr>
              <a:buFont typeface="Arial" pitchFamily="34" charset="0"/>
              <a:buChar char="•"/>
              <a:defRPr/>
            </a:pPr>
            <a:r>
              <a:rPr lang="en-US" sz="2800" b="1" dirty="0">
                <a:solidFill>
                  <a:schemeClr val="accent2">
                    <a:lumMod val="75000"/>
                  </a:schemeClr>
                </a:solidFill>
                <a:latin typeface="+mn-lt"/>
                <a:cs typeface="Times New Roman" pitchFamily="18" charset="0"/>
              </a:rPr>
              <a:t> Long Run Cost Functions</a:t>
            </a:r>
          </a:p>
          <a:p>
            <a:pPr>
              <a:buFont typeface="Arial" pitchFamily="34" charset="0"/>
              <a:buChar char="•"/>
              <a:defRPr/>
            </a:pPr>
            <a:endParaRPr lang="en-US" sz="2800" b="1" dirty="0">
              <a:solidFill>
                <a:schemeClr val="accent2">
                  <a:lumMod val="75000"/>
                </a:schemeClr>
              </a:solidFill>
              <a:latin typeface="+mn-lt"/>
              <a:cs typeface="Times New Roman" pitchFamily="18" charset="0"/>
            </a:endParaRPr>
          </a:p>
          <a:p>
            <a:pPr>
              <a:buFont typeface="Arial" pitchFamily="34" charset="0"/>
              <a:buChar char="•"/>
              <a:defRPr/>
            </a:pPr>
            <a:r>
              <a:rPr lang="en-US" sz="2800" b="1" dirty="0">
                <a:solidFill>
                  <a:schemeClr val="accent2">
                    <a:lumMod val="75000"/>
                  </a:schemeClr>
                </a:solidFill>
                <a:latin typeface="+mn-lt"/>
                <a:cs typeface="Times New Roman" pitchFamily="18" charset="0"/>
              </a:rPr>
              <a:t> Economies and diseconomies of scale</a:t>
            </a:r>
            <a:endParaRPr lang="en-US" sz="2800" dirty="0">
              <a:latin typeface="+mn-l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981200" y="1219200"/>
            <a:ext cx="6400800" cy="646113"/>
          </a:xfrm>
          <a:prstGeom prst="rect">
            <a:avLst/>
          </a:prstGeom>
          <a:noFill/>
          <a:ln w="9525">
            <a:noFill/>
            <a:miter lim="800000"/>
            <a:headEnd/>
            <a:tailEnd/>
          </a:ln>
        </p:spPr>
        <p:txBody>
          <a:bodyPr>
            <a:spAutoFit/>
          </a:bodyPr>
          <a:lstStyle/>
          <a:p>
            <a:pPr eaLnBrk="0" hangingPunct="0"/>
            <a:r>
              <a:rPr lang="en-US" sz="3600" b="1">
                <a:solidFill>
                  <a:schemeClr val="tx2"/>
                </a:solidFill>
              </a:rPr>
              <a:t>Diseconomies of Scale</a:t>
            </a:r>
          </a:p>
        </p:txBody>
      </p:sp>
      <p:sp>
        <p:nvSpPr>
          <p:cNvPr id="32771" name="Text Box 3"/>
          <p:cNvSpPr txBox="1">
            <a:spLocks noChangeArrowheads="1"/>
          </p:cNvSpPr>
          <p:nvPr/>
        </p:nvSpPr>
        <p:spPr bwMode="auto">
          <a:xfrm>
            <a:off x="304800" y="3505200"/>
            <a:ext cx="2133600" cy="708025"/>
          </a:xfrm>
          <a:prstGeom prst="rect">
            <a:avLst/>
          </a:prstGeom>
          <a:noFill/>
          <a:ln w="9525">
            <a:noFill/>
            <a:miter lim="800000"/>
            <a:headEnd/>
            <a:tailEnd/>
          </a:ln>
        </p:spPr>
        <p:txBody>
          <a:bodyPr>
            <a:spAutoFit/>
          </a:bodyPr>
          <a:lstStyle/>
          <a:p>
            <a:pPr eaLnBrk="0" hangingPunct="0"/>
            <a:r>
              <a:rPr lang="en-US" sz="2000" b="1"/>
              <a:t>Transportation cost</a:t>
            </a:r>
          </a:p>
        </p:txBody>
      </p:sp>
      <p:sp>
        <p:nvSpPr>
          <p:cNvPr id="32772" name="Text Box 4"/>
          <p:cNvSpPr txBox="1">
            <a:spLocks noChangeArrowheads="1"/>
          </p:cNvSpPr>
          <p:nvPr/>
        </p:nvSpPr>
        <p:spPr bwMode="auto">
          <a:xfrm>
            <a:off x="2971800" y="3352800"/>
            <a:ext cx="2001838" cy="701675"/>
          </a:xfrm>
          <a:prstGeom prst="rect">
            <a:avLst/>
          </a:prstGeom>
          <a:noFill/>
          <a:ln w="9525">
            <a:noFill/>
            <a:miter lim="800000"/>
            <a:headEnd/>
            <a:tailEnd/>
          </a:ln>
        </p:spPr>
        <p:txBody>
          <a:bodyPr wrap="none">
            <a:spAutoFit/>
          </a:bodyPr>
          <a:lstStyle/>
          <a:p>
            <a:pPr algn="ctr" eaLnBrk="0" hangingPunct="0"/>
            <a:r>
              <a:rPr lang="en-US" sz="2000" b="1"/>
              <a:t>Imperfection in</a:t>
            </a:r>
          </a:p>
          <a:p>
            <a:pPr algn="ctr" eaLnBrk="0" hangingPunct="0"/>
            <a:r>
              <a:rPr lang="en-US" sz="2000" b="1"/>
              <a:t>labor market</a:t>
            </a:r>
          </a:p>
        </p:txBody>
      </p:sp>
      <p:sp>
        <p:nvSpPr>
          <p:cNvPr id="32773" name="Text Box 5"/>
          <p:cNvSpPr txBox="1">
            <a:spLocks noChangeArrowheads="1"/>
          </p:cNvSpPr>
          <p:nvPr/>
        </p:nvSpPr>
        <p:spPr bwMode="auto">
          <a:xfrm>
            <a:off x="1295400" y="2362200"/>
            <a:ext cx="2755900" cy="457200"/>
          </a:xfrm>
          <a:prstGeom prst="rect">
            <a:avLst/>
          </a:prstGeom>
          <a:noFill/>
          <a:ln w="9525">
            <a:noFill/>
            <a:miter lim="800000"/>
            <a:headEnd/>
            <a:tailEnd/>
          </a:ln>
        </p:spPr>
        <p:txBody>
          <a:bodyPr wrap="none">
            <a:spAutoFit/>
          </a:bodyPr>
          <a:lstStyle/>
          <a:p>
            <a:pPr eaLnBrk="0" hangingPunct="0"/>
            <a:r>
              <a:rPr lang="en-US" sz="2400" b="1"/>
              <a:t>Due to large plant</a:t>
            </a:r>
          </a:p>
        </p:txBody>
      </p:sp>
      <p:sp>
        <p:nvSpPr>
          <p:cNvPr id="32774" name="Text Box 6"/>
          <p:cNvSpPr txBox="1">
            <a:spLocks noChangeArrowheads="1"/>
          </p:cNvSpPr>
          <p:nvPr/>
        </p:nvSpPr>
        <p:spPr bwMode="auto">
          <a:xfrm>
            <a:off x="5257800" y="2362200"/>
            <a:ext cx="2605088" cy="457200"/>
          </a:xfrm>
          <a:prstGeom prst="rect">
            <a:avLst/>
          </a:prstGeom>
          <a:noFill/>
          <a:ln w="9525">
            <a:noFill/>
            <a:miter lim="800000"/>
            <a:headEnd/>
            <a:tailEnd/>
          </a:ln>
        </p:spPr>
        <p:txBody>
          <a:bodyPr wrap="none">
            <a:spAutoFit/>
          </a:bodyPr>
          <a:lstStyle/>
          <a:p>
            <a:pPr eaLnBrk="0" hangingPunct="0"/>
            <a:r>
              <a:rPr lang="en-US" sz="2400" b="1"/>
              <a:t>Due to large firm</a:t>
            </a:r>
          </a:p>
        </p:txBody>
      </p:sp>
      <p:sp>
        <p:nvSpPr>
          <p:cNvPr id="32775" name="Text Box 7"/>
          <p:cNvSpPr txBox="1">
            <a:spLocks noChangeArrowheads="1"/>
          </p:cNvSpPr>
          <p:nvPr/>
        </p:nvSpPr>
        <p:spPr bwMode="auto">
          <a:xfrm>
            <a:off x="5715000" y="3352800"/>
            <a:ext cx="2287588" cy="701675"/>
          </a:xfrm>
          <a:prstGeom prst="rect">
            <a:avLst/>
          </a:prstGeom>
          <a:noFill/>
          <a:ln w="9525">
            <a:noFill/>
            <a:miter lim="800000"/>
            <a:headEnd/>
            <a:tailEnd/>
          </a:ln>
        </p:spPr>
        <p:txBody>
          <a:bodyPr wrap="none">
            <a:spAutoFit/>
          </a:bodyPr>
          <a:lstStyle/>
          <a:p>
            <a:pPr algn="ctr" eaLnBrk="0" hangingPunct="0"/>
            <a:r>
              <a:rPr lang="en-US" sz="2000" b="1"/>
              <a:t>Coordination and</a:t>
            </a:r>
          </a:p>
          <a:p>
            <a:pPr algn="ctr" eaLnBrk="0" hangingPunct="0"/>
            <a:r>
              <a:rPr lang="en-US" sz="2000" b="1"/>
              <a:t>control</a:t>
            </a:r>
          </a:p>
        </p:txBody>
      </p:sp>
      <p:sp>
        <p:nvSpPr>
          <p:cNvPr id="32776" name="Line 8"/>
          <p:cNvSpPr>
            <a:spLocks noChangeShapeType="1"/>
          </p:cNvSpPr>
          <p:nvPr/>
        </p:nvSpPr>
        <p:spPr bwMode="auto">
          <a:xfrm>
            <a:off x="1524000" y="3048000"/>
            <a:ext cx="2286000" cy="0"/>
          </a:xfrm>
          <a:prstGeom prst="line">
            <a:avLst/>
          </a:prstGeom>
          <a:noFill/>
          <a:ln w="9525">
            <a:solidFill>
              <a:srgbClr val="CC0000"/>
            </a:solidFill>
            <a:round/>
            <a:headEnd/>
            <a:tailEnd/>
          </a:ln>
        </p:spPr>
        <p:txBody>
          <a:bodyPr wrap="none" anchor="ctr"/>
          <a:lstStyle/>
          <a:p>
            <a:endParaRPr lang="en-US"/>
          </a:p>
        </p:txBody>
      </p:sp>
      <p:sp>
        <p:nvSpPr>
          <p:cNvPr id="32777" name="Line 9"/>
          <p:cNvSpPr>
            <a:spLocks noChangeShapeType="1"/>
          </p:cNvSpPr>
          <p:nvPr/>
        </p:nvSpPr>
        <p:spPr bwMode="auto">
          <a:xfrm>
            <a:off x="1524000" y="3048000"/>
            <a:ext cx="0" cy="381000"/>
          </a:xfrm>
          <a:prstGeom prst="line">
            <a:avLst/>
          </a:prstGeom>
          <a:noFill/>
          <a:ln w="9525">
            <a:solidFill>
              <a:srgbClr val="CC0000"/>
            </a:solidFill>
            <a:round/>
            <a:headEnd/>
            <a:tailEnd/>
          </a:ln>
        </p:spPr>
        <p:txBody>
          <a:bodyPr wrap="none" anchor="ctr"/>
          <a:lstStyle/>
          <a:p>
            <a:endParaRPr lang="en-US"/>
          </a:p>
        </p:txBody>
      </p:sp>
      <p:sp>
        <p:nvSpPr>
          <p:cNvPr id="32778" name="Line 10"/>
          <p:cNvSpPr>
            <a:spLocks noChangeShapeType="1"/>
          </p:cNvSpPr>
          <p:nvPr/>
        </p:nvSpPr>
        <p:spPr bwMode="auto">
          <a:xfrm>
            <a:off x="3810000" y="3048000"/>
            <a:ext cx="0" cy="381000"/>
          </a:xfrm>
          <a:prstGeom prst="line">
            <a:avLst/>
          </a:prstGeom>
          <a:noFill/>
          <a:ln w="9525">
            <a:solidFill>
              <a:srgbClr val="CC0000"/>
            </a:solidFill>
            <a:round/>
            <a:headEnd/>
            <a:tailEnd/>
          </a:ln>
        </p:spPr>
        <p:txBody>
          <a:bodyPr wrap="none" anchor="ctr"/>
          <a:lstStyle/>
          <a:p>
            <a:endParaRPr lang="en-US"/>
          </a:p>
        </p:txBody>
      </p:sp>
      <p:sp>
        <p:nvSpPr>
          <p:cNvPr id="32779" name="Line 11"/>
          <p:cNvSpPr>
            <a:spLocks noChangeShapeType="1"/>
          </p:cNvSpPr>
          <p:nvPr/>
        </p:nvSpPr>
        <p:spPr bwMode="auto">
          <a:xfrm>
            <a:off x="6705600" y="2819400"/>
            <a:ext cx="0" cy="533400"/>
          </a:xfrm>
          <a:prstGeom prst="line">
            <a:avLst/>
          </a:prstGeom>
          <a:noFill/>
          <a:ln w="9525">
            <a:solidFill>
              <a:srgbClr val="CC0000"/>
            </a:solidFill>
            <a:round/>
            <a:headEnd/>
            <a:tailEnd/>
          </a:ln>
        </p:spPr>
        <p:txBody>
          <a:bodyPr wrap="none" anchor="ctr"/>
          <a:lstStyle/>
          <a:p>
            <a:endParaRPr lang="en-US"/>
          </a:p>
        </p:txBody>
      </p:sp>
      <p:sp>
        <p:nvSpPr>
          <p:cNvPr id="32780" name="Line 12"/>
          <p:cNvSpPr>
            <a:spLocks noChangeShapeType="1"/>
          </p:cNvSpPr>
          <p:nvPr/>
        </p:nvSpPr>
        <p:spPr bwMode="auto">
          <a:xfrm>
            <a:off x="2971800" y="2133600"/>
            <a:ext cx="3581400" cy="0"/>
          </a:xfrm>
          <a:prstGeom prst="line">
            <a:avLst/>
          </a:prstGeom>
          <a:noFill/>
          <a:ln w="9525">
            <a:solidFill>
              <a:srgbClr val="CC0000"/>
            </a:solidFill>
            <a:round/>
            <a:headEnd/>
            <a:tailEnd/>
          </a:ln>
        </p:spPr>
        <p:txBody>
          <a:bodyPr wrap="none" anchor="ctr"/>
          <a:lstStyle/>
          <a:p>
            <a:endParaRPr lang="en-US"/>
          </a:p>
        </p:txBody>
      </p:sp>
      <p:sp>
        <p:nvSpPr>
          <p:cNvPr id="32781" name="Line 13"/>
          <p:cNvSpPr>
            <a:spLocks noChangeShapeType="1"/>
          </p:cNvSpPr>
          <p:nvPr/>
        </p:nvSpPr>
        <p:spPr bwMode="auto">
          <a:xfrm>
            <a:off x="6553200" y="2133600"/>
            <a:ext cx="0" cy="228600"/>
          </a:xfrm>
          <a:prstGeom prst="line">
            <a:avLst/>
          </a:prstGeom>
          <a:noFill/>
          <a:ln w="9525">
            <a:solidFill>
              <a:srgbClr val="CC0000"/>
            </a:solidFill>
            <a:round/>
            <a:headEnd/>
            <a:tailEnd/>
          </a:ln>
        </p:spPr>
        <p:txBody>
          <a:bodyPr wrap="none" anchor="ctr"/>
          <a:lstStyle/>
          <a:p>
            <a:endParaRPr lang="en-US"/>
          </a:p>
        </p:txBody>
      </p:sp>
      <p:sp>
        <p:nvSpPr>
          <p:cNvPr id="32782" name="Line 14"/>
          <p:cNvSpPr>
            <a:spLocks noChangeShapeType="1"/>
          </p:cNvSpPr>
          <p:nvPr/>
        </p:nvSpPr>
        <p:spPr bwMode="auto">
          <a:xfrm>
            <a:off x="2971800" y="2133600"/>
            <a:ext cx="0" cy="228600"/>
          </a:xfrm>
          <a:prstGeom prst="line">
            <a:avLst/>
          </a:prstGeom>
          <a:noFill/>
          <a:ln w="9525">
            <a:solidFill>
              <a:srgbClr val="CC0000"/>
            </a:solidFill>
            <a:round/>
            <a:headEnd/>
            <a:tailEnd/>
          </a:ln>
        </p:spPr>
        <p:txBody>
          <a:bodyPr wrap="none" anchor="ctr"/>
          <a:lstStyle/>
          <a:p>
            <a:endParaRPr lang="en-US"/>
          </a:p>
        </p:txBody>
      </p:sp>
      <p:sp>
        <p:nvSpPr>
          <p:cNvPr id="32783" name="Line 15"/>
          <p:cNvSpPr>
            <a:spLocks noChangeShapeType="1"/>
          </p:cNvSpPr>
          <p:nvPr/>
        </p:nvSpPr>
        <p:spPr bwMode="auto">
          <a:xfrm>
            <a:off x="4572000" y="1905000"/>
            <a:ext cx="0" cy="228600"/>
          </a:xfrm>
          <a:prstGeom prst="line">
            <a:avLst/>
          </a:prstGeom>
          <a:noFill/>
          <a:ln w="9525">
            <a:solidFill>
              <a:srgbClr val="CC0000"/>
            </a:solidFill>
            <a:round/>
            <a:headEnd/>
            <a:tailEnd/>
          </a:ln>
        </p:spPr>
        <p:txBody>
          <a:bodyPr wrap="none" anchor="ctr"/>
          <a:lstStyle/>
          <a:p>
            <a:endParaRPr lang="en-US"/>
          </a:p>
        </p:txBody>
      </p:sp>
      <p:sp>
        <p:nvSpPr>
          <p:cNvPr id="32784" name="Line 16"/>
          <p:cNvSpPr>
            <a:spLocks noChangeShapeType="1"/>
          </p:cNvSpPr>
          <p:nvPr/>
        </p:nvSpPr>
        <p:spPr bwMode="auto">
          <a:xfrm>
            <a:off x="2590800" y="2743200"/>
            <a:ext cx="0" cy="304800"/>
          </a:xfrm>
          <a:prstGeom prst="line">
            <a:avLst/>
          </a:prstGeom>
          <a:noFill/>
          <a:ln w="9525">
            <a:solidFill>
              <a:srgbClr val="CC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7772400" cy="1143000"/>
          </a:xfrm>
        </p:spPr>
        <p:txBody>
          <a:bodyPr/>
          <a:lstStyle/>
          <a:p>
            <a:pPr eaLnBrk="1" fontAlgn="auto" hangingPunct="1">
              <a:spcAft>
                <a:spcPts val="0"/>
              </a:spcAft>
              <a:defRPr/>
            </a:pPr>
            <a:r>
              <a:rPr lang="en-US" sz="3600" dirty="0" smtClean="0"/>
              <a:t>Profit Contribution Analysis</a:t>
            </a:r>
          </a:p>
        </p:txBody>
      </p:sp>
      <p:sp>
        <p:nvSpPr>
          <p:cNvPr id="60419" name="Text Box 3"/>
          <p:cNvSpPr txBox="1">
            <a:spLocks noChangeArrowheads="1"/>
          </p:cNvSpPr>
          <p:nvPr/>
        </p:nvSpPr>
        <p:spPr bwMode="auto">
          <a:xfrm>
            <a:off x="533400" y="1371600"/>
            <a:ext cx="7467600" cy="1160463"/>
          </a:xfrm>
          <a:prstGeom prst="rect">
            <a:avLst/>
          </a:prstGeom>
          <a:noFill/>
          <a:ln w="9525">
            <a:noFill/>
            <a:miter lim="800000"/>
            <a:headEnd/>
            <a:tailEnd/>
          </a:ln>
        </p:spPr>
        <p:txBody>
          <a:bodyPr>
            <a:spAutoFit/>
          </a:bodyPr>
          <a:lstStyle/>
          <a:p>
            <a:pPr eaLnBrk="0" hangingPunct="0">
              <a:spcBef>
                <a:spcPct val="50000"/>
              </a:spcBef>
            </a:pPr>
            <a:r>
              <a:rPr lang="en-US" sz="2800"/>
              <a:t>Total Revenue = TR = (P)(Q)</a:t>
            </a:r>
          </a:p>
          <a:p>
            <a:pPr eaLnBrk="0" hangingPunct="0">
              <a:spcBef>
                <a:spcPct val="50000"/>
              </a:spcBef>
            </a:pPr>
            <a:r>
              <a:rPr lang="en-US" sz="2800"/>
              <a:t>Total Cost = TC = TFC + (AVC)(Q)</a:t>
            </a:r>
            <a:endParaRPr lang="en-US" sz="2400"/>
          </a:p>
        </p:txBody>
      </p:sp>
      <p:sp>
        <p:nvSpPr>
          <p:cNvPr id="60421" name="Text Box 5"/>
          <p:cNvSpPr txBox="1">
            <a:spLocks noChangeArrowheads="1"/>
          </p:cNvSpPr>
          <p:nvPr/>
        </p:nvSpPr>
        <p:spPr bwMode="auto">
          <a:xfrm>
            <a:off x="1295400" y="3016250"/>
            <a:ext cx="6705600" cy="946150"/>
          </a:xfrm>
          <a:prstGeom prst="rect">
            <a:avLst/>
          </a:prstGeom>
          <a:solidFill>
            <a:srgbClr val="CCECFF"/>
          </a:solidFill>
          <a:ln w="9525">
            <a:noFill/>
            <a:miter lim="800000"/>
            <a:headEnd/>
            <a:tailEnd/>
          </a:ln>
        </p:spPr>
        <p:txBody>
          <a:bodyPr>
            <a:spAutoFit/>
          </a:bodyPr>
          <a:lstStyle/>
          <a:p>
            <a:pPr eaLnBrk="0" hangingPunct="0"/>
            <a:r>
              <a:rPr lang="en-US" sz="2800"/>
              <a:t>Profit = TR –TC</a:t>
            </a:r>
          </a:p>
          <a:p>
            <a:pPr eaLnBrk="0" hangingPunct="0"/>
            <a:r>
              <a:rPr lang="en-US" sz="2800"/>
              <a:t>Profit = </a:t>
            </a:r>
            <a:r>
              <a:rPr lang="en-US" sz="2800">
                <a:sym typeface="Symbol" pitchFamily="18" charset="2"/>
              </a:rPr>
              <a:t></a:t>
            </a:r>
            <a:r>
              <a:rPr lang="en-US" sz="2800"/>
              <a:t> = PQ - [TFC + (AVC)(Q)]</a:t>
            </a:r>
          </a:p>
        </p:txBody>
      </p:sp>
      <p:sp>
        <p:nvSpPr>
          <p:cNvPr id="60423" name="Text Box 7"/>
          <p:cNvSpPr txBox="1">
            <a:spLocks noChangeArrowheads="1"/>
          </p:cNvSpPr>
          <p:nvPr/>
        </p:nvSpPr>
        <p:spPr bwMode="auto">
          <a:xfrm>
            <a:off x="5638800" y="4405313"/>
            <a:ext cx="2895600" cy="1004887"/>
          </a:xfrm>
          <a:prstGeom prst="rect">
            <a:avLst/>
          </a:prstGeom>
          <a:noFill/>
          <a:ln w="9525">
            <a:noFill/>
            <a:miter lim="800000"/>
            <a:headEnd/>
            <a:tailEnd/>
          </a:ln>
        </p:spPr>
        <p:txBody>
          <a:bodyPr>
            <a:spAutoFit/>
          </a:bodyPr>
          <a:lstStyle/>
          <a:p>
            <a:pPr algn="ctr" eaLnBrk="0" hangingPunct="0">
              <a:spcBef>
                <a:spcPct val="50000"/>
              </a:spcBef>
            </a:pPr>
            <a:r>
              <a:rPr lang="en-US" sz="2400"/>
              <a:t>Q =  TFC + </a:t>
            </a:r>
            <a:r>
              <a:rPr lang="en-US" sz="2400">
                <a:sym typeface="Symbol" pitchFamily="18" charset="2"/>
              </a:rPr>
              <a:t></a:t>
            </a:r>
          </a:p>
          <a:p>
            <a:pPr algn="ctr" eaLnBrk="0" hangingPunct="0">
              <a:spcBef>
                <a:spcPct val="50000"/>
              </a:spcBef>
            </a:pPr>
            <a:r>
              <a:rPr lang="en-US" sz="2400">
                <a:sym typeface="Symbol" pitchFamily="18" charset="2"/>
              </a:rPr>
              <a:t>        P - </a:t>
            </a:r>
            <a:r>
              <a:rPr lang="en-US" sz="2400"/>
              <a:t>(AVC)</a:t>
            </a:r>
          </a:p>
        </p:txBody>
      </p:sp>
      <p:sp>
        <p:nvSpPr>
          <p:cNvPr id="60424" name="Line 8"/>
          <p:cNvSpPr>
            <a:spLocks noChangeShapeType="1"/>
          </p:cNvSpPr>
          <p:nvPr/>
        </p:nvSpPr>
        <p:spPr bwMode="auto">
          <a:xfrm>
            <a:off x="6629400" y="4876800"/>
            <a:ext cx="1600200" cy="0"/>
          </a:xfrm>
          <a:prstGeom prst="line">
            <a:avLst/>
          </a:prstGeom>
          <a:noFill/>
          <a:ln w="28575">
            <a:solidFill>
              <a:schemeClr val="tx1"/>
            </a:solidFill>
            <a:round/>
            <a:headEnd/>
            <a:tailEnd/>
          </a:ln>
        </p:spPr>
        <p:txBody>
          <a:bodyPr wrap="none" anchor="ctr"/>
          <a:lstStyle/>
          <a:p>
            <a:endParaRPr lang="en-US"/>
          </a:p>
        </p:txBody>
      </p:sp>
      <p:sp>
        <p:nvSpPr>
          <p:cNvPr id="60426" name="Text Box 10"/>
          <p:cNvSpPr txBox="1">
            <a:spLocks noChangeArrowheads="1"/>
          </p:cNvSpPr>
          <p:nvPr/>
        </p:nvSpPr>
        <p:spPr bwMode="auto">
          <a:xfrm>
            <a:off x="533400" y="4419600"/>
            <a:ext cx="4545013" cy="519113"/>
          </a:xfrm>
          <a:prstGeom prst="rect">
            <a:avLst/>
          </a:prstGeom>
          <a:noFill/>
          <a:ln w="9525">
            <a:noFill/>
            <a:miter lim="800000"/>
            <a:headEnd/>
            <a:tailEnd/>
          </a:ln>
        </p:spPr>
        <p:txBody>
          <a:bodyPr wrap="none">
            <a:spAutoFit/>
          </a:bodyPr>
          <a:lstStyle/>
          <a:p>
            <a:pPr eaLnBrk="0" hangingPunct="0"/>
            <a:r>
              <a:rPr lang="en-US" sz="2800"/>
              <a:t>Profit contribution = P- AVC</a:t>
            </a:r>
          </a:p>
        </p:txBody>
      </p:sp>
      <p:grpSp>
        <p:nvGrpSpPr>
          <p:cNvPr id="2" name="Group 11"/>
          <p:cNvGrpSpPr>
            <a:grpSpLocks/>
          </p:cNvGrpSpPr>
          <p:nvPr/>
        </p:nvGrpSpPr>
        <p:grpSpPr bwMode="auto">
          <a:xfrm>
            <a:off x="5486400" y="5562600"/>
            <a:ext cx="2819400" cy="1004888"/>
            <a:chOff x="1920" y="2784"/>
            <a:chExt cx="2256" cy="688"/>
          </a:xfrm>
        </p:grpSpPr>
        <p:sp>
          <p:nvSpPr>
            <p:cNvPr id="33802" name="Text Box 12"/>
            <p:cNvSpPr txBox="1">
              <a:spLocks noChangeArrowheads="1"/>
            </p:cNvSpPr>
            <p:nvPr/>
          </p:nvSpPr>
          <p:spPr bwMode="auto">
            <a:xfrm>
              <a:off x="1920" y="2784"/>
              <a:ext cx="2256" cy="688"/>
            </a:xfrm>
            <a:prstGeom prst="rect">
              <a:avLst/>
            </a:prstGeom>
            <a:noFill/>
            <a:ln w="9525">
              <a:noFill/>
              <a:miter lim="800000"/>
              <a:headEnd/>
              <a:tailEnd/>
            </a:ln>
          </p:spPr>
          <p:txBody>
            <a:bodyPr>
              <a:spAutoFit/>
            </a:bodyPr>
            <a:lstStyle/>
            <a:p>
              <a:pPr eaLnBrk="0" hangingPunct="0">
                <a:spcBef>
                  <a:spcPct val="50000"/>
                </a:spcBef>
              </a:pPr>
              <a:r>
                <a:rPr lang="en-US" sz="2400"/>
                <a:t>Q</a:t>
              </a:r>
              <a:r>
                <a:rPr lang="en-US" sz="2400" baseline="-25000"/>
                <a:t>BE</a:t>
              </a:r>
              <a:r>
                <a:rPr lang="en-US" sz="2400"/>
                <a:t> =      TFC</a:t>
              </a:r>
            </a:p>
            <a:p>
              <a:pPr eaLnBrk="0" hangingPunct="0">
                <a:spcBef>
                  <a:spcPct val="50000"/>
                </a:spcBef>
              </a:pPr>
              <a:r>
                <a:rPr lang="en-US" sz="2400"/>
                <a:t>	  (P - AVC)</a:t>
              </a:r>
            </a:p>
          </p:txBody>
        </p:sp>
        <p:sp>
          <p:nvSpPr>
            <p:cNvPr id="33803" name="Line 13"/>
            <p:cNvSpPr>
              <a:spLocks noChangeShapeType="1"/>
            </p:cNvSpPr>
            <p:nvPr/>
          </p:nvSpPr>
          <p:spPr bwMode="auto">
            <a:xfrm>
              <a:off x="2640" y="3120"/>
              <a:ext cx="1008" cy="0"/>
            </a:xfrm>
            <a:prstGeom prst="line">
              <a:avLst/>
            </a:prstGeom>
            <a:noFill/>
            <a:ln w="28575">
              <a:solidFill>
                <a:schemeClr val="tx1"/>
              </a:solidFill>
              <a:round/>
              <a:headEnd/>
              <a:tailEnd/>
            </a:ln>
          </p:spPr>
          <p:txBody>
            <a:bodyPr wrap="none" anchor="ctr"/>
            <a:lstStyle/>
            <a:p>
              <a:endParaRPr lang="en-US"/>
            </a:p>
          </p:txBody>
        </p:sp>
      </p:grpSp>
      <p:sp>
        <p:nvSpPr>
          <p:cNvPr id="33801" name="Rectangle 14"/>
          <p:cNvSpPr>
            <a:spLocks noChangeArrowheads="1"/>
          </p:cNvSpPr>
          <p:nvPr/>
        </p:nvSpPr>
        <p:spPr bwMode="auto">
          <a:xfrm>
            <a:off x="381000" y="5334000"/>
            <a:ext cx="4572000" cy="1249363"/>
          </a:xfrm>
          <a:prstGeom prst="rect">
            <a:avLst/>
          </a:prstGeom>
          <a:noFill/>
          <a:ln w="9525">
            <a:noFill/>
            <a:miter lim="800000"/>
            <a:headEnd/>
            <a:tailEnd/>
          </a:ln>
        </p:spPr>
        <p:txBody>
          <a:bodyPr>
            <a:spAutoFit/>
          </a:bodyPr>
          <a:lstStyle/>
          <a:p>
            <a:pPr eaLnBrk="0" hangingPunct="0"/>
            <a:r>
              <a:rPr lang="en-US" sz="2400">
                <a:sym typeface="Symbol" pitchFamily="18" charset="2"/>
              </a:rPr>
              <a:t>At Breakeven point,</a:t>
            </a:r>
          </a:p>
          <a:p>
            <a:pPr eaLnBrk="0" hangingPunct="0"/>
            <a:r>
              <a:rPr lang="en-US" sz="2800"/>
              <a:t>TR = TC</a:t>
            </a:r>
            <a:endParaRPr lang="en-US" sz="2000">
              <a:sym typeface="Symbol" pitchFamily="18" charset="2"/>
            </a:endParaRPr>
          </a:p>
          <a:p>
            <a:pPr eaLnBrk="0" hangingPunct="0"/>
            <a:r>
              <a:rPr lang="en-US" sz="2400">
                <a:sym typeface="Symbol" pitchFamily="18" charset="2"/>
              </a:rPr>
              <a:t></a:t>
            </a:r>
            <a:r>
              <a:rPr lang="en-US" sz="2400"/>
              <a:t> = TR - TC = 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utoUpdateAnimBg="0"/>
      <p:bldP spid="60421" grpId="0" animBg="1" autoUpdateAnimBg="0"/>
      <p:bldP spid="60423" grpId="0" autoUpdateAnimBg="0"/>
      <p:bldP spid="60424" grpId="0" animBg="1"/>
      <p:bldP spid="6042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1143000"/>
          </a:xfrm>
        </p:spPr>
        <p:txBody>
          <a:bodyPr/>
          <a:lstStyle/>
          <a:p>
            <a:pPr eaLnBrk="1" fontAlgn="auto" hangingPunct="1">
              <a:spcAft>
                <a:spcPts val="0"/>
              </a:spcAft>
              <a:defRPr/>
            </a:pPr>
            <a:r>
              <a:rPr lang="en-US" sz="3600" smtClean="0"/>
              <a:t>Linear Breakeven Analysis</a:t>
            </a:r>
          </a:p>
        </p:txBody>
      </p:sp>
      <p:pic>
        <p:nvPicPr>
          <p:cNvPr id="62467" name="Picture 3" descr="Fig0708"/>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1600200"/>
            <a:ext cx="7162800" cy="4826000"/>
          </a:xfrm>
          <a:prstGeom prst="rect">
            <a:avLst/>
          </a:prstGeom>
          <a:noFill/>
          <a:ln w="9525">
            <a:noFill/>
            <a:miter lim="800000"/>
            <a:headEnd/>
            <a:tailEnd/>
          </a:ln>
        </p:spPr>
      </p:pic>
      <p:sp>
        <p:nvSpPr>
          <p:cNvPr id="34820" name="Text Box 4"/>
          <p:cNvSpPr txBox="1">
            <a:spLocks noChangeArrowheads="1"/>
          </p:cNvSpPr>
          <p:nvPr/>
        </p:nvSpPr>
        <p:spPr bwMode="auto">
          <a:xfrm>
            <a:off x="5791200" y="1295400"/>
            <a:ext cx="2743200" cy="1311275"/>
          </a:xfrm>
          <a:prstGeom prst="rect">
            <a:avLst/>
          </a:prstGeom>
          <a:noFill/>
          <a:ln w="9525">
            <a:noFill/>
            <a:miter lim="800000"/>
            <a:headEnd/>
            <a:tailEnd/>
          </a:ln>
        </p:spPr>
        <p:txBody>
          <a:bodyPr>
            <a:spAutoFit/>
          </a:bodyPr>
          <a:lstStyle/>
          <a:p>
            <a:pPr eaLnBrk="0" hangingPunct="0">
              <a:spcBef>
                <a:spcPct val="50000"/>
              </a:spcBef>
            </a:pPr>
            <a:r>
              <a:rPr lang="en-US" sz="2000" b="1"/>
              <a:t>P = 10</a:t>
            </a:r>
          </a:p>
          <a:p>
            <a:pPr eaLnBrk="0" hangingPunct="0">
              <a:spcBef>
                <a:spcPct val="50000"/>
              </a:spcBef>
            </a:pPr>
            <a:r>
              <a:rPr lang="en-US" sz="2000" b="1"/>
              <a:t>TFC = 200</a:t>
            </a:r>
          </a:p>
          <a:p>
            <a:pPr eaLnBrk="0" hangingPunct="0">
              <a:spcBef>
                <a:spcPct val="50000"/>
              </a:spcBef>
            </a:pPr>
            <a:r>
              <a:rPr lang="en-US" sz="2000" b="1"/>
              <a:t>AVC = 5</a:t>
            </a:r>
          </a:p>
        </p:txBody>
      </p:sp>
      <p:sp>
        <p:nvSpPr>
          <p:cNvPr id="34821" name="Rectangle 5"/>
          <p:cNvSpPr>
            <a:spLocks noChangeArrowheads="1"/>
          </p:cNvSpPr>
          <p:nvPr/>
        </p:nvSpPr>
        <p:spPr bwMode="auto">
          <a:xfrm>
            <a:off x="5715000" y="3200400"/>
            <a:ext cx="3276600" cy="2616101"/>
          </a:xfrm>
          <a:prstGeom prst="rect">
            <a:avLst/>
          </a:prstGeom>
          <a:solidFill>
            <a:srgbClr val="CCECFF"/>
          </a:solidFill>
          <a:ln w="9525">
            <a:noFill/>
            <a:miter lim="800000"/>
            <a:headEnd/>
            <a:tailEnd/>
          </a:ln>
        </p:spPr>
        <p:txBody>
          <a:bodyPr wrap="square">
            <a:spAutoFit/>
          </a:bodyPr>
          <a:lstStyle/>
          <a:p>
            <a:pPr eaLnBrk="0" hangingPunct="0"/>
            <a:r>
              <a:rPr lang="en-US" sz="2000" b="1"/>
              <a:t>Shortcomings</a:t>
            </a:r>
            <a:endParaRPr lang="en-US" sz="2000"/>
          </a:p>
          <a:p>
            <a:pPr eaLnBrk="0" hangingPunct="0">
              <a:buFontTx/>
              <a:buChar char="•"/>
            </a:pPr>
            <a:r>
              <a:rPr lang="en-US"/>
              <a:t>Assumes constant prices </a:t>
            </a:r>
          </a:p>
          <a:p>
            <a:pPr eaLnBrk="0" hangingPunct="0">
              <a:buFontTx/>
              <a:buChar char="•"/>
            </a:pPr>
            <a:r>
              <a:rPr lang="en-US"/>
              <a:t>Assumes constant AVC</a:t>
            </a:r>
          </a:p>
          <a:p>
            <a:pPr eaLnBrk="0" hangingPunct="0">
              <a:buFontTx/>
              <a:buChar char="•"/>
            </a:pPr>
            <a:r>
              <a:rPr lang="en-US"/>
              <a:t>Firm produces a single product or a constant product mix of products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7848600" cy="533400"/>
          </a:xfrm>
        </p:spPr>
        <p:txBody>
          <a:bodyPr>
            <a:normAutofit fontScale="90000"/>
          </a:bodyPr>
          <a:lstStyle/>
          <a:p>
            <a:pPr eaLnBrk="1" fontAlgn="auto" hangingPunct="1">
              <a:spcAft>
                <a:spcPts val="0"/>
              </a:spcAft>
              <a:defRPr/>
            </a:pPr>
            <a:r>
              <a:rPr lang="en-US" sz="4000" smtClean="0"/>
              <a:t>Example</a:t>
            </a:r>
          </a:p>
        </p:txBody>
      </p:sp>
      <p:sp>
        <p:nvSpPr>
          <p:cNvPr id="35843" name="Rectangle 3"/>
          <p:cNvSpPr>
            <a:spLocks noGrp="1" noChangeArrowheads="1"/>
          </p:cNvSpPr>
          <p:nvPr>
            <p:ph idx="1"/>
          </p:nvPr>
        </p:nvSpPr>
        <p:spPr>
          <a:xfrm>
            <a:off x="381000" y="914400"/>
            <a:ext cx="8534400" cy="5486400"/>
          </a:xfrm>
        </p:spPr>
        <p:txBody>
          <a:bodyPr>
            <a:normAutofit lnSpcReduction="10000"/>
          </a:bodyPr>
          <a:lstStyle/>
          <a:p>
            <a:pPr eaLnBrk="1" hangingPunct="1">
              <a:lnSpc>
                <a:spcPct val="90000"/>
              </a:lnSpc>
              <a:buFontTx/>
              <a:buNone/>
            </a:pPr>
            <a:r>
              <a:rPr lang="en-US" sz="2000" b="1" dirty="0" smtClean="0"/>
              <a:t>MA Inc. specializes in the production and mail-order distribution of computer programs. The development and production costs (in $) are:</a:t>
            </a:r>
          </a:p>
          <a:p>
            <a:pPr eaLnBrk="1" hangingPunct="1">
              <a:lnSpc>
                <a:spcPct val="90000"/>
              </a:lnSpc>
              <a:buFontTx/>
              <a:buNone/>
            </a:pPr>
            <a:r>
              <a:rPr lang="en-US" sz="2000" b="1" dirty="0" smtClean="0"/>
              <a:t>Development Costs:</a:t>
            </a:r>
          </a:p>
          <a:p>
            <a:pPr eaLnBrk="1" hangingPunct="1">
              <a:lnSpc>
                <a:spcPct val="90000"/>
              </a:lnSpc>
              <a:buFontTx/>
              <a:buNone/>
            </a:pPr>
            <a:r>
              <a:rPr lang="en-US" sz="2000" b="1" dirty="0" smtClean="0"/>
              <a:t>	Program Development			10000</a:t>
            </a:r>
          </a:p>
          <a:p>
            <a:pPr eaLnBrk="1" hangingPunct="1">
              <a:lnSpc>
                <a:spcPct val="90000"/>
              </a:lnSpc>
              <a:buFontTx/>
              <a:buNone/>
            </a:pPr>
            <a:r>
              <a:rPr lang="en-US" sz="2000" b="1" dirty="0" smtClean="0"/>
              <a:t>	Manual preparation and typesetting	  3000</a:t>
            </a:r>
          </a:p>
          <a:p>
            <a:pPr eaLnBrk="1" hangingPunct="1">
              <a:lnSpc>
                <a:spcPct val="90000"/>
              </a:lnSpc>
              <a:buFontTx/>
              <a:buNone/>
            </a:pPr>
            <a:r>
              <a:rPr lang="en-US" sz="2000" b="1" dirty="0" smtClean="0"/>
              <a:t>	Advertising					10000</a:t>
            </a:r>
          </a:p>
          <a:p>
            <a:pPr eaLnBrk="1" hangingPunct="1">
              <a:lnSpc>
                <a:spcPct val="90000"/>
              </a:lnSpc>
              <a:buFontTx/>
              <a:buNone/>
            </a:pPr>
            <a:r>
              <a:rPr lang="en-US" sz="2000" b="1" dirty="0" smtClean="0"/>
              <a:t>Distribution Costs/ unit.</a:t>
            </a:r>
          </a:p>
          <a:p>
            <a:pPr eaLnBrk="1" hangingPunct="1">
              <a:lnSpc>
                <a:spcPct val="90000"/>
              </a:lnSpc>
              <a:buFontTx/>
              <a:buNone/>
            </a:pPr>
            <a:r>
              <a:rPr lang="en-US" sz="2000" b="1" dirty="0" smtClean="0"/>
              <a:t>	Blank Disk					2</a:t>
            </a:r>
          </a:p>
          <a:p>
            <a:pPr eaLnBrk="1" hangingPunct="1">
              <a:lnSpc>
                <a:spcPct val="90000"/>
              </a:lnSpc>
              <a:buFontTx/>
              <a:buNone/>
            </a:pPr>
            <a:r>
              <a:rPr lang="en-US" sz="2000" b="1" dirty="0" smtClean="0"/>
              <a:t>	Loading Cost				0.5</a:t>
            </a:r>
          </a:p>
          <a:p>
            <a:pPr eaLnBrk="1" hangingPunct="1">
              <a:lnSpc>
                <a:spcPct val="90000"/>
              </a:lnSpc>
              <a:buFontTx/>
              <a:buNone/>
            </a:pPr>
            <a:r>
              <a:rPr lang="en-US" sz="2000" b="1" dirty="0" smtClean="0"/>
              <a:t>	Postage and Handling			1.25</a:t>
            </a:r>
          </a:p>
          <a:p>
            <a:pPr eaLnBrk="1" hangingPunct="1">
              <a:lnSpc>
                <a:spcPct val="90000"/>
              </a:lnSpc>
              <a:buFontTx/>
              <a:buNone/>
            </a:pPr>
            <a:r>
              <a:rPr lang="en-US" sz="2000" b="1" dirty="0" smtClean="0"/>
              <a:t>	Printing of manual				2.75</a:t>
            </a:r>
          </a:p>
          <a:p>
            <a:pPr eaLnBrk="1" hangingPunct="1">
              <a:lnSpc>
                <a:spcPct val="90000"/>
              </a:lnSpc>
              <a:buFontTx/>
              <a:buNone/>
            </a:pPr>
            <a:r>
              <a:rPr lang="en-US" sz="2000" b="1" dirty="0" smtClean="0"/>
              <a:t>Price of one program with manual = $40</a:t>
            </a:r>
          </a:p>
          <a:p>
            <a:pPr eaLnBrk="1" hangingPunct="1">
              <a:lnSpc>
                <a:spcPct val="90000"/>
              </a:lnSpc>
              <a:buFontTx/>
              <a:buNone/>
            </a:pPr>
            <a:r>
              <a:rPr lang="en-US" sz="2000" b="1" dirty="0" smtClean="0"/>
              <a:t>a). Determine breakeven no. of programs and TR at this volume.</a:t>
            </a:r>
          </a:p>
          <a:p>
            <a:pPr eaLnBrk="1" hangingPunct="1">
              <a:lnSpc>
                <a:spcPct val="90000"/>
              </a:lnSpc>
              <a:buFontTx/>
              <a:buNone/>
            </a:pPr>
            <a:r>
              <a:rPr lang="en-US" sz="2000" b="1" dirty="0" smtClean="0"/>
              <a:t>b). If Profit target = $40,000, determine the unit and dollar volume of sales.</a:t>
            </a:r>
          </a:p>
          <a:p>
            <a:pPr eaLnBrk="1" hangingPunct="1">
              <a:lnSpc>
                <a:spcPct val="90000"/>
              </a:lnSpc>
              <a:buFontTx/>
              <a:buNone/>
            </a:pPr>
            <a:r>
              <a:rPr lang="en-US" sz="2000" b="1" dirty="0" smtClean="0"/>
              <a:t>c). If price falls by 25%, determine the new breakeven unit and dollar volume.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04800"/>
            <a:ext cx="7848600" cy="533400"/>
          </a:xfrm>
        </p:spPr>
        <p:txBody>
          <a:bodyPr>
            <a:normAutofit fontScale="90000"/>
          </a:bodyPr>
          <a:lstStyle/>
          <a:p>
            <a:pPr eaLnBrk="1" fontAlgn="auto" hangingPunct="1">
              <a:spcAft>
                <a:spcPts val="0"/>
              </a:spcAft>
              <a:defRPr/>
            </a:pPr>
            <a:r>
              <a:rPr lang="en-US" sz="4000" smtClean="0"/>
              <a:t>Example</a:t>
            </a:r>
          </a:p>
        </p:txBody>
      </p:sp>
      <p:sp>
        <p:nvSpPr>
          <p:cNvPr id="80899" name="Rectangle 3"/>
          <p:cNvSpPr>
            <a:spLocks noGrp="1" noChangeArrowheads="1"/>
          </p:cNvSpPr>
          <p:nvPr>
            <p:ph idx="1"/>
          </p:nvPr>
        </p:nvSpPr>
        <p:spPr>
          <a:xfrm>
            <a:off x="381000" y="914400"/>
            <a:ext cx="8534400" cy="1752600"/>
          </a:xfrm>
        </p:spPr>
        <p:txBody>
          <a:bodyPr/>
          <a:lstStyle/>
          <a:p>
            <a:pPr eaLnBrk="1" hangingPunct="1">
              <a:buFontTx/>
              <a:buNone/>
            </a:pPr>
            <a:r>
              <a:rPr lang="en-US" sz="2400" smtClean="0"/>
              <a:t>a). Determine breakeven no. of programs and TR at this volume.</a:t>
            </a:r>
          </a:p>
          <a:p>
            <a:pPr eaLnBrk="1" hangingPunct="1">
              <a:buFontTx/>
              <a:buNone/>
            </a:pPr>
            <a:r>
              <a:rPr lang="en-US" sz="2400" smtClean="0">
                <a:solidFill>
                  <a:srgbClr val="FF0000"/>
                </a:solidFill>
              </a:rPr>
              <a:t>Qe = 23000/ (40-6.5) = 686.6 units</a:t>
            </a:r>
          </a:p>
          <a:p>
            <a:pPr eaLnBrk="1" hangingPunct="1">
              <a:buFontTx/>
              <a:buNone/>
            </a:pPr>
            <a:r>
              <a:rPr lang="en-US" sz="2400" smtClean="0">
                <a:solidFill>
                  <a:srgbClr val="FF0000"/>
                </a:solidFill>
              </a:rPr>
              <a:t>TR at Qe = 40*686.6 = $27,464</a:t>
            </a:r>
          </a:p>
          <a:p>
            <a:pPr eaLnBrk="1" hangingPunct="1">
              <a:buFontTx/>
              <a:buNone/>
            </a:pPr>
            <a:endParaRPr lang="en-US" sz="2400" smtClean="0">
              <a:solidFill>
                <a:schemeClr val="folHlink"/>
              </a:solidFill>
            </a:endParaRPr>
          </a:p>
        </p:txBody>
      </p:sp>
      <p:sp>
        <p:nvSpPr>
          <p:cNvPr id="80900" name="Rectangle 4"/>
          <p:cNvSpPr>
            <a:spLocks noChangeArrowheads="1"/>
          </p:cNvSpPr>
          <p:nvPr/>
        </p:nvSpPr>
        <p:spPr bwMode="auto">
          <a:xfrm>
            <a:off x="304800" y="2743200"/>
            <a:ext cx="8534400" cy="1752600"/>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2400"/>
              <a:t>b). If Profit target = $40,000, determine the unit and dollar volume of sales.</a:t>
            </a:r>
          </a:p>
          <a:p>
            <a:pPr marL="342900" indent="-342900" eaLnBrk="0" hangingPunct="0">
              <a:lnSpc>
                <a:spcPct val="90000"/>
              </a:lnSpc>
              <a:spcBef>
                <a:spcPct val="20000"/>
              </a:spcBef>
            </a:pPr>
            <a:r>
              <a:rPr lang="en-US" sz="2400">
                <a:solidFill>
                  <a:srgbClr val="FF0000"/>
                </a:solidFill>
              </a:rPr>
              <a:t>Q</a:t>
            </a:r>
            <a:r>
              <a:rPr lang="en-US" sz="2400" baseline="-25000">
                <a:solidFill>
                  <a:srgbClr val="FF0000"/>
                </a:solidFill>
              </a:rPr>
              <a:t>40000 </a:t>
            </a:r>
            <a:r>
              <a:rPr lang="en-US" sz="2400">
                <a:solidFill>
                  <a:srgbClr val="FF0000"/>
                </a:solidFill>
              </a:rPr>
              <a:t> = (23000+40000) / (40-6.50) = 1880.6 units</a:t>
            </a:r>
          </a:p>
          <a:p>
            <a:pPr marL="342900" indent="-342900" eaLnBrk="0" hangingPunct="0">
              <a:lnSpc>
                <a:spcPct val="90000"/>
              </a:lnSpc>
              <a:spcBef>
                <a:spcPct val="20000"/>
              </a:spcBef>
            </a:pPr>
            <a:r>
              <a:rPr lang="en-US" sz="2400">
                <a:solidFill>
                  <a:srgbClr val="FF0000"/>
                </a:solidFill>
              </a:rPr>
              <a:t>TR = $75, 224</a:t>
            </a:r>
            <a:endParaRPr lang="en-US" sz="2400" baseline="-25000">
              <a:solidFill>
                <a:srgbClr val="FF0000"/>
              </a:solidFill>
            </a:endParaRPr>
          </a:p>
          <a:p>
            <a:pPr marL="342900" indent="-342900" eaLnBrk="0" hangingPunct="0">
              <a:lnSpc>
                <a:spcPct val="90000"/>
              </a:lnSpc>
              <a:spcBef>
                <a:spcPct val="20000"/>
              </a:spcBef>
            </a:pPr>
            <a:endParaRPr lang="en-US" sz="2400" baseline="-25000">
              <a:solidFill>
                <a:schemeClr val="folHlink"/>
              </a:solidFill>
            </a:endParaRPr>
          </a:p>
        </p:txBody>
      </p:sp>
      <p:sp>
        <p:nvSpPr>
          <p:cNvPr id="80901" name="Rectangle 5"/>
          <p:cNvSpPr>
            <a:spLocks noChangeArrowheads="1"/>
          </p:cNvSpPr>
          <p:nvPr/>
        </p:nvSpPr>
        <p:spPr bwMode="auto">
          <a:xfrm>
            <a:off x="381000" y="4572000"/>
            <a:ext cx="8534400" cy="1524000"/>
          </a:xfrm>
          <a:prstGeom prst="rect">
            <a:avLst/>
          </a:prstGeom>
          <a:noFill/>
          <a:ln w="9525">
            <a:noFill/>
            <a:miter lim="800000"/>
            <a:headEnd/>
            <a:tailEnd/>
          </a:ln>
        </p:spPr>
        <p:txBody>
          <a:bodyPr/>
          <a:lstStyle/>
          <a:p>
            <a:pPr marL="342900" indent="-342900" eaLnBrk="0" hangingPunct="0">
              <a:lnSpc>
                <a:spcPct val="90000"/>
              </a:lnSpc>
              <a:spcBef>
                <a:spcPct val="20000"/>
              </a:spcBef>
            </a:pPr>
            <a:r>
              <a:rPr lang="en-US" sz="2400"/>
              <a:t>c). If price falls by 25%, determine the new breakeven unit and dollar volume.</a:t>
            </a:r>
          </a:p>
          <a:p>
            <a:pPr marL="342900" indent="-342900" eaLnBrk="0" hangingPunct="0">
              <a:lnSpc>
                <a:spcPct val="90000"/>
              </a:lnSpc>
              <a:spcBef>
                <a:spcPct val="20000"/>
              </a:spcBef>
            </a:pPr>
            <a:r>
              <a:rPr lang="en-US" sz="2400">
                <a:solidFill>
                  <a:srgbClr val="FF0000"/>
                </a:solidFill>
              </a:rPr>
              <a:t>Qe = 978.7 units</a:t>
            </a:r>
          </a:p>
          <a:p>
            <a:pPr marL="342900" indent="-342900" eaLnBrk="0" hangingPunct="0">
              <a:lnSpc>
                <a:spcPct val="90000"/>
              </a:lnSpc>
              <a:spcBef>
                <a:spcPct val="20000"/>
              </a:spcBef>
            </a:pPr>
            <a:r>
              <a:rPr lang="en-US" sz="2400">
                <a:solidFill>
                  <a:srgbClr val="FF0000"/>
                </a:solidFill>
              </a:rPr>
              <a:t>TR = 30* 978.7 = $29,361</a:t>
            </a:r>
          </a:p>
        </p:txBody>
      </p:sp>
      <p:sp>
        <p:nvSpPr>
          <p:cNvPr id="6" name="Text Box 7"/>
          <p:cNvSpPr txBox="1">
            <a:spLocks noChangeArrowheads="1"/>
          </p:cNvSpPr>
          <p:nvPr/>
        </p:nvSpPr>
        <p:spPr bwMode="auto">
          <a:xfrm>
            <a:off x="5638800" y="1371600"/>
            <a:ext cx="2895600" cy="1016000"/>
          </a:xfrm>
          <a:prstGeom prst="rect">
            <a:avLst/>
          </a:prstGeom>
          <a:solidFill>
            <a:schemeClr val="bg1">
              <a:lumMod val="75000"/>
            </a:schemeClr>
          </a:solidFill>
          <a:ln w="9525">
            <a:noFill/>
            <a:miter lim="800000"/>
            <a:headEnd/>
            <a:tailEnd/>
          </a:ln>
          <a:effectLst/>
        </p:spPr>
        <p:txBody>
          <a:bodyPr>
            <a:spAutoFit/>
          </a:bodyPr>
          <a:lstStyle/>
          <a:p>
            <a:pPr algn="ctr" eaLnBrk="0" hangingPunct="0">
              <a:spcBef>
                <a:spcPct val="50000"/>
              </a:spcBef>
              <a:defRPr/>
            </a:pPr>
            <a:r>
              <a:rPr lang="en-US" sz="2400" dirty="0">
                <a:cs typeface="+mn-cs"/>
              </a:rPr>
              <a:t>Q =  </a:t>
            </a:r>
            <a:r>
              <a:rPr lang="en-US" sz="2400" u="sng" dirty="0">
                <a:cs typeface="+mn-cs"/>
              </a:rPr>
              <a:t>TFC + </a:t>
            </a:r>
            <a:r>
              <a:rPr lang="en-US" sz="2400" u="sng" dirty="0">
                <a:cs typeface="+mn-cs"/>
                <a:sym typeface="Symbol" pitchFamily="18" charset="2"/>
              </a:rPr>
              <a:t></a:t>
            </a:r>
          </a:p>
          <a:p>
            <a:pPr algn="ctr" eaLnBrk="0" hangingPunct="0">
              <a:spcBef>
                <a:spcPct val="50000"/>
              </a:spcBef>
              <a:defRPr/>
            </a:pPr>
            <a:r>
              <a:rPr lang="en-US" sz="2400" dirty="0">
                <a:cs typeface="+mn-cs"/>
                <a:sym typeface="Symbol" pitchFamily="18" charset="2"/>
              </a:rPr>
              <a:t>        P - </a:t>
            </a:r>
            <a:r>
              <a:rPr lang="en-US" sz="2400" dirty="0">
                <a:cs typeface="+mn-cs"/>
              </a:rPr>
              <a:t>(AVC)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9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P spid="80901" grpId="0" autoUpdateAnimBg="0"/>
      <p:bldP spid="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762000"/>
          </a:xfrm>
        </p:spPr>
        <p:txBody>
          <a:bodyPr/>
          <a:lstStyle/>
          <a:p>
            <a:pPr eaLnBrk="1" hangingPunct="1"/>
            <a:r>
              <a:rPr lang="en-US" sz="4000" smtClean="0"/>
              <a:t>The Nature of Costs</a:t>
            </a:r>
          </a:p>
        </p:txBody>
      </p:sp>
      <p:sp>
        <p:nvSpPr>
          <p:cNvPr id="16387" name="Rectangle 3"/>
          <p:cNvSpPr>
            <a:spLocks noGrp="1" noChangeArrowheads="1"/>
          </p:cNvSpPr>
          <p:nvPr>
            <p:ph idx="1"/>
          </p:nvPr>
        </p:nvSpPr>
        <p:spPr>
          <a:xfrm>
            <a:off x="304800" y="1524000"/>
            <a:ext cx="8382000" cy="4800600"/>
          </a:xfrm>
        </p:spPr>
        <p:txBody>
          <a:bodyPr>
            <a:normAutofit fontScale="92500" lnSpcReduction="20000"/>
          </a:bodyPr>
          <a:lstStyle/>
          <a:p>
            <a:pPr marL="274320" indent="-274320" eaLnBrk="1" fontAlgn="auto" hangingPunct="1">
              <a:lnSpc>
                <a:spcPct val="90000"/>
              </a:lnSpc>
              <a:spcAft>
                <a:spcPts val="0"/>
              </a:spcAft>
              <a:buClr>
                <a:schemeClr val="accent3"/>
              </a:buClr>
              <a:buFont typeface="Wingdings 2"/>
              <a:buChar char=""/>
              <a:defRPr/>
            </a:pPr>
            <a:r>
              <a:rPr lang="en-US" sz="2800" b="1" dirty="0" smtClean="0">
                <a:solidFill>
                  <a:schemeClr val="accent2">
                    <a:lumMod val="75000"/>
                  </a:schemeClr>
                </a:solidFill>
              </a:rPr>
              <a:t>Cost of Production:</a:t>
            </a:r>
            <a:r>
              <a:rPr lang="en-US" sz="2800" dirty="0" smtClean="0">
                <a:solidFill>
                  <a:schemeClr val="accent2">
                    <a:lumMod val="75000"/>
                  </a:schemeClr>
                </a:solidFill>
              </a:rPr>
              <a:t> </a:t>
            </a:r>
          </a:p>
          <a:p>
            <a:pPr marL="640080" lvl="1" indent="-246888" eaLnBrk="1" fontAlgn="auto" hangingPunct="1">
              <a:lnSpc>
                <a:spcPct val="90000"/>
              </a:lnSpc>
              <a:spcAft>
                <a:spcPts val="0"/>
              </a:spcAft>
              <a:buFont typeface="Wingdings 2"/>
              <a:buChar char=""/>
              <a:defRPr/>
            </a:pPr>
            <a:r>
              <a:rPr lang="en-US" dirty="0" smtClean="0"/>
              <a:t>Costs incurred on factor inputs </a:t>
            </a:r>
          </a:p>
          <a:p>
            <a:pPr marL="640080" lvl="1" indent="-246888" eaLnBrk="1" fontAlgn="auto" hangingPunct="1">
              <a:lnSpc>
                <a:spcPct val="90000"/>
              </a:lnSpc>
              <a:spcAft>
                <a:spcPts val="0"/>
              </a:spcAft>
              <a:buNone/>
              <a:defRPr/>
            </a:pPr>
            <a:endParaRPr lang="en-US" dirty="0" smtClean="0"/>
          </a:p>
          <a:p>
            <a:pPr marL="274320" indent="-274320" eaLnBrk="1" fontAlgn="auto" hangingPunct="1">
              <a:lnSpc>
                <a:spcPct val="90000"/>
              </a:lnSpc>
              <a:spcAft>
                <a:spcPts val="0"/>
              </a:spcAft>
              <a:buClr>
                <a:schemeClr val="accent3"/>
              </a:buClr>
              <a:buFont typeface="Wingdings 2"/>
              <a:buChar char=""/>
              <a:defRPr/>
            </a:pPr>
            <a:r>
              <a:rPr lang="en-US" sz="2800" b="1" dirty="0" smtClean="0">
                <a:solidFill>
                  <a:schemeClr val="accent2">
                    <a:lumMod val="75000"/>
                  </a:schemeClr>
                </a:solidFill>
              </a:rPr>
              <a:t>Explicit Costs:</a:t>
            </a:r>
            <a:endParaRPr lang="en-US" sz="2800" dirty="0" smtClean="0">
              <a:solidFill>
                <a:schemeClr val="accent2">
                  <a:lumMod val="75000"/>
                </a:schemeClr>
              </a:solidFill>
            </a:endParaRPr>
          </a:p>
          <a:p>
            <a:pPr marL="640080" lvl="1" indent="-246888" eaLnBrk="1" fontAlgn="auto" hangingPunct="1">
              <a:lnSpc>
                <a:spcPct val="90000"/>
              </a:lnSpc>
              <a:spcAft>
                <a:spcPts val="0"/>
              </a:spcAft>
              <a:buFont typeface="Wingdings 2"/>
              <a:buChar char=""/>
              <a:defRPr/>
            </a:pPr>
            <a:r>
              <a:rPr lang="en-US" dirty="0" smtClean="0"/>
              <a:t>Actual money spent in purchasing or hiring services of factor inputs</a:t>
            </a:r>
          </a:p>
          <a:p>
            <a:pPr marL="640080" lvl="1" indent="-246888" eaLnBrk="1" fontAlgn="auto" hangingPunct="1">
              <a:lnSpc>
                <a:spcPct val="90000"/>
              </a:lnSpc>
              <a:spcAft>
                <a:spcPts val="0"/>
              </a:spcAft>
              <a:buFont typeface="Wingdings 2"/>
              <a:buChar char=""/>
              <a:defRPr/>
            </a:pPr>
            <a:r>
              <a:rPr lang="en-US" dirty="0" smtClean="0"/>
              <a:t>Accounting Costs</a:t>
            </a:r>
          </a:p>
          <a:p>
            <a:pPr marL="640080" lvl="1" indent="-246888" eaLnBrk="1" fontAlgn="auto" hangingPunct="1">
              <a:lnSpc>
                <a:spcPct val="90000"/>
              </a:lnSpc>
              <a:spcAft>
                <a:spcPts val="0"/>
              </a:spcAft>
              <a:buNone/>
              <a:defRPr/>
            </a:pPr>
            <a:endParaRPr lang="en-US" dirty="0" smtClean="0"/>
          </a:p>
          <a:p>
            <a:pPr marL="274320" indent="-274320" eaLnBrk="1" fontAlgn="auto" hangingPunct="1">
              <a:lnSpc>
                <a:spcPct val="90000"/>
              </a:lnSpc>
              <a:spcAft>
                <a:spcPts val="0"/>
              </a:spcAft>
              <a:buClr>
                <a:schemeClr val="accent3"/>
              </a:buClr>
              <a:buFont typeface="Wingdings 2"/>
              <a:buChar char=""/>
              <a:defRPr/>
            </a:pPr>
            <a:r>
              <a:rPr lang="en-US" sz="2800" b="1" dirty="0" smtClean="0">
                <a:solidFill>
                  <a:schemeClr val="accent2">
                    <a:lumMod val="75000"/>
                  </a:schemeClr>
                </a:solidFill>
              </a:rPr>
              <a:t>Economic Costs:</a:t>
            </a:r>
          </a:p>
          <a:p>
            <a:pPr marL="640080" lvl="1" indent="-246888" eaLnBrk="1" fontAlgn="auto" hangingPunct="1">
              <a:lnSpc>
                <a:spcPct val="90000"/>
              </a:lnSpc>
              <a:spcAft>
                <a:spcPts val="0"/>
              </a:spcAft>
              <a:buFont typeface="Wingdings 2"/>
              <a:buChar char=""/>
              <a:defRPr/>
            </a:pPr>
            <a:r>
              <a:rPr lang="en-US" dirty="0" smtClean="0"/>
              <a:t>Implicit Costs: Cost of self-owned and self-employed resources</a:t>
            </a:r>
          </a:p>
          <a:p>
            <a:pPr marL="640080" lvl="1" indent="-246888" eaLnBrk="1" fontAlgn="auto" hangingPunct="1">
              <a:lnSpc>
                <a:spcPct val="90000"/>
              </a:lnSpc>
              <a:spcAft>
                <a:spcPts val="0"/>
              </a:spcAft>
              <a:buFont typeface="Wingdings 2"/>
              <a:buChar char=""/>
              <a:defRPr/>
            </a:pPr>
            <a:r>
              <a:rPr lang="en-US" dirty="0" smtClean="0"/>
              <a:t>Alternative or Opportunity Costs: value of an input in its next best alternative use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04800" y="685800"/>
            <a:ext cx="8077200" cy="5562600"/>
          </a:xfrm>
        </p:spPr>
        <p:txBody>
          <a:bodyPr>
            <a:normAutofit fontScale="92500"/>
          </a:bodyPr>
          <a:lstStyle/>
          <a:p>
            <a:pPr eaLnBrk="1" hangingPunct="1"/>
            <a:endParaRPr lang="en-US" sz="2800" dirty="0" smtClean="0"/>
          </a:p>
          <a:p>
            <a:pPr eaLnBrk="1" hangingPunct="1"/>
            <a:r>
              <a:rPr lang="en-US" sz="2800" b="1" dirty="0" smtClean="0">
                <a:solidFill>
                  <a:srgbClr val="C00000"/>
                </a:solidFill>
              </a:rPr>
              <a:t>Fixed costs:</a:t>
            </a:r>
            <a:endParaRPr lang="en-US" sz="2800" dirty="0" smtClean="0">
              <a:solidFill>
                <a:srgbClr val="C00000"/>
              </a:solidFill>
            </a:endParaRPr>
          </a:p>
          <a:p>
            <a:pPr lvl="1" eaLnBrk="1" hangingPunct="1"/>
            <a:r>
              <a:rPr lang="en-US" dirty="0" smtClean="0"/>
              <a:t>Costs which do not change with change in the quantity of output. These costs exist whether production occurs or not.</a:t>
            </a:r>
          </a:p>
          <a:p>
            <a:pPr eaLnBrk="1" hangingPunct="1"/>
            <a:r>
              <a:rPr lang="en-US" sz="2800" b="1" dirty="0" smtClean="0">
                <a:solidFill>
                  <a:srgbClr val="C00000"/>
                </a:solidFill>
              </a:rPr>
              <a:t>Variable or Prime costs:</a:t>
            </a:r>
            <a:endParaRPr lang="en-US" sz="2800" dirty="0" smtClean="0">
              <a:solidFill>
                <a:srgbClr val="C00000"/>
              </a:solidFill>
            </a:endParaRPr>
          </a:p>
          <a:p>
            <a:pPr lvl="1" eaLnBrk="1" hangingPunct="1"/>
            <a:r>
              <a:rPr lang="en-US" dirty="0" smtClean="0"/>
              <a:t>Costs which change with change in level of output</a:t>
            </a:r>
          </a:p>
          <a:p>
            <a:pPr eaLnBrk="1" hangingPunct="1"/>
            <a:r>
              <a:rPr lang="en-US" sz="2800" b="1" dirty="0" smtClean="0">
                <a:solidFill>
                  <a:srgbClr val="C00000"/>
                </a:solidFill>
              </a:rPr>
              <a:t>Cost of long-lived Assets during a period:</a:t>
            </a:r>
          </a:p>
          <a:p>
            <a:pPr lvl="1" eaLnBrk="1" hangingPunct="1"/>
            <a:r>
              <a:rPr lang="en-US" dirty="0" smtClean="0"/>
              <a:t>Traditional approach: depreciation</a:t>
            </a:r>
          </a:p>
          <a:p>
            <a:pPr lvl="1" eaLnBrk="1" hangingPunct="1"/>
            <a:r>
              <a:rPr lang="en-US" dirty="0" smtClean="0"/>
              <a:t>Economic approach: change in the market value from the beginning to the end of the period</a:t>
            </a:r>
          </a:p>
          <a:p>
            <a:pPr lvl="2" eaLnBrk="1" hangingPunct="1">
              <a:buFont typeface="Wingdings 2" pitchFamily="18" charset="2"/>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04800" y="914400"/>
            <a:ext cx="8153400" cy="5257800"/>
          </a:xfrm>
        </p:spPr>
        <p:txBody>
          <a:bodyPr>
            <a:normAutofit fontScale="92500" lnSpcReduction="10000"/>
          </a:bodyPr>
          <a:lstStyle/>
          <a:p>
            <a:pPr eaLnBrk="1" hangingPunct="1"/>
            <a:r>
              <a:rPr lang="en-US" b="1" dirty="0" smtClean="0">
                <a:solidFill>
                  <a:srgbClr val="C00000"/>
                </a:solidFill>
              </a:rPr>
              <a:t>Sunk Costs:</a:t>
            </a:r>
            <a:endParaRPr lang="en-US" dirty="0" smtClean="0">
              <a:solidFill>
                <a:srgbClr val="C00000"/>
              </a:solidFill>
            </a:endParaRPr>
          </a:p>
          <a:p>
            <a:pPr lvl="1" eaLnBrk="1" hangingPunct="1"/>
            <a:r>
              <a:rPr lang="en-US" dirty="0" smtClean="0"/>
              <a:t>Expenditures that have been made in the past or that must be made as part of a contractual agreement. It should not be considered while taking decisions.</a:t>
            </a:r>
          </a:p>
          <a:p>
            <a:pPr lvl="1" eaLnBrk="1" hangingPunct="1">
              <a:buFont typeface="Wingdings 2" pitchFamily="18" charset="2"/>
              <a:buNone/>
            </a:pPr>
            <a:endParaRPr lang="en-US" dirty="0" smtClean="0"/>
          </a:p>
          <a:p>
            <a:pPr eaLnBrk="1" hangingPunct="1"/>
            <a:r>
              <a:rPr lang="en-US" b="1" dirty="0" smtClean="0">
                <a:solidFill>
                  <a:srgbClr val="C00000"/>
                </a:solidFill>
              </a:rPr>
              <a:t>Marginal cost:</a:t>
            </a:r>
            <a:endParaRPr lang="en-US" dirty="0" smtClean="0">
              <a:solidFill>
                <a:srgbClr val="C00000"/>
              </a:solidFill>
            </a:endParaRPr>
          </a:p>
          <a:p>
            <a:pPr lvl="1" eaLnBrk="1" hangingPunct="1"/>
            <a:r>
              <a:rPr lang="en-US" dirty="0" smtClean="0"/>
              <a:t>Change in total cost associated with a one-unit change in output</a:t>
            </a:r>
          </a:p>
          <a:p>
            <a:pPr eaLnBrk="1" hangingPunct="1"/>
            <a:r>
              <a:rPr lang="en-US" b="1" dirty="0" smtClean="0">
                <a:solidFill>
                  <a:srgbClr val="C00000"/>
                </a:solidFill>
              </a:rPr>
              <a:t>Incremental Costs:</a:t>
            </a:r>
            <a:endParaRPr lang="en-US" dirty="0" smtClean="0">
              <a:solidFill>
                <a:srgbClr val="C00000"/>
              </a:solidFill>
            </a:endParaRPr>
          </a:p>
          <a:p>
            <a:pPr lvl="1" eaLnBrk="1" hangingPunct="1"/>
            <a:r>
              <a:rPr lang="en-US" dirty="0" smtClean="0"/>
              <a:t>Total additional cost of implementing a managerial decision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04850"/>
            <a:ext cx="8229600" cy="1143000"/>
          </a:xfrm>
        </p:spPr>
        <p:txBody>
          <a:bodyPr>
            <a:noAutofit/>
          </a:bodyPr>
          <a:lstStyle/>
          <a:p>
            <a:pPr eaLnBrk="1" hangingPunct="1"/>
            <a:r>
              <a:rPr lang="en-US" sz="4000" dirty="0" smtClean="0">
                <a:solidFill>
                  <a:srgbClr val="C00000"/>
                </a:solidFill>
              </a:rPr>
              <a:t>The Long Run and the Short Run</a:t>
            </a:r>
            <a:endParaRPr lang="en-US" sz="2800" dirty="0" smtClean="0"/>
          </a:p>
        </p:txBody>
      </p:sp>
      <p:sp>
        <p:nvSpPr>
          <p:cNvPr id="18435" name="Text Placeholder 2"/>
          <p:cNvSpPr>
            <a:spLocks noGrp="1"/>
          </p:cNvSpPr>
          <p:nvPr>
            <p:ph type="body" idx="1"/>
          </p:nvPr>
        </p:nvSpPr>
        <p:spPr>
          <a:xfrm>
            <a:off x="457200" y="1855788"/>
            <a:ext cx="4040188" cy="658812"/>
          </a:xfrm>
        </p:spPr>
        <p:txBody>
          <a:bodyPr/>
          <a:lstStyle/>
          <a:p>
            <a:pPr eaLnBrk="1" hangingPunct="1"/>
            <a:r>
              <a:rPr lang="en-US" smtClean="0">
                <a:solidFill>
                  <a:srgbClr val="0000CC"/>
                </a:solidFill>
              </a:rPr>
              <a:t>Long Run</a:t>
            </a:r>
          </a:p>
        </p:txBody>
      </p:sp>
      <p:sp>
        <p:nvSpPr>
          <p:cNvPr id="18436" name="Text Placeholder 3"/>
          <p:cNvSpPr>
            <a:spLocks noGrp="1"/>
          </p:cNvSpPr>
          <p:nvPr>
            <p:ph type="body" sz="half" idx="3"/>
          </p:nvPr>
        </p:nvSpPr>
        <p:spPr>
          <a:xfrm>
            <a:off x="4645025" y="1860550"/>
            <a:ext cx="4041775" cy="654050"/>
          </a:xfrm>
        </p:spPr>
        <p:txBody>
          <a:bodyPr/>
          <a:lstStyle/>
          <a:p>
            <a:pPr eaLnBrk="1" hangingPunct="1"/>
            <a:r>
              <a:rPr lang="en-US" smtClean="0">
                <a:solidFill>
                  <a:srgbClr val="0000CC"/>
                </a:solidFill>
              </a:rPr>
              <a:t>Short Run</a:t>
            </a:r>
          </a:p>
        </p:txBody>
      </p:sp>
      <p:sp>
        <p:nvSpPr>
          <p:cNvPr id="18437" name="Content Placeholder 4"/>
          <p:cNvSpPr>
            <a:spLocks noGrp="1"/>
          </p:cNvSpPr>
          <p:nvPr>
            <p:ph sz="quarter" idx="2"/>
          </p:nvPr>
        </p:nvSpPr>
        <p:spPr>
          <a:xfrm>
            <a:off x="457200" y="2514600"/>
            <a:ext cx="4040188" cy="3846513"/>
          </a:xfrm>
        </p:spPr>
        <p:txBody>
          <a:bodyPr/>
          <a:lstStyle/>
          <a:p>
            <a:pPr marL="742950" lvl="1" indent="-285750" eaLnBrk="1" hangingPunct="1">
              <a:buFont typeface="Arial" charset="0"/>
              <a:buChar char="•"/>
            </a:pPr>
            <a:r>
              <a:rPr lang="en-US" sz="2800" dirty="0" smtClean="0">
                <a:cs typeface="Times New Roman" pitchFamily="18" charset="0"/>
              </a:rPr>
              <a:t>A </a:t>
            </a:r>
            <a:r>
              <a:rPr lang="en-AU" sz="2800" dirty="0" smtClean="0">
                <a:cs typeface="Times New Roman" pitchFamily="18" charset="0"/>
              </a:rPr>
              <a:t> time period where all factors of production, even the capital stock, can be varied.</a:t>
            </a:r>
            <a:endParaRPr lang="en-US" dirty="0" smtClean="0"/>
          </a:p>
        </p:txBody>
      </p:sp>
      <p:sp>
        <p:nvSpPr>
          <p:cNvPr id="18438" name="Content Placeholder 5"/>
          <p:cNvSpPr>
            <a:spLocks noGrp="1"/>
          </p:cNvSpPr>
          <p:nvPr>
            <p:ph sz="quarter" idx="4"/>
          </p:nvPr>
        </p:nvSpPr>
        <p:spPr>
          <a:xfrm>
            <a:off x="4645025" y="2514600"/>
            <a:ext cx="4041775" cy="3846513"/>
          </a:xfrm>
        </p:spPr>
        <p:txBody>
          <a:bodyPr/>
          <a:lstStyle/>
          <a:p>
            <a:pPr marL="273050" lvl="1" indent="-273050" eaLnBrk="1" hangingPunct="1">
              <a:buClr>
                <a:srgbClr val="FEB80A"/>
              </a:buClr>
              <a:buSzPct val="95000"/>
            </a:pPr>
            <a:r>
              <a:rPr lang="en-US" smtClean="0"/>
              <a:t> </a:t>
            </a:r>
            <a:r>
              <a:rPr lang="en-AU" sz="2800" smtClean="0">
                <a:cs typeface="Times New Roman" pitchFamily="18" charset="0"/>
              </a:rPr>
              <a:t>A period of time where at least one factor is fixed, usually capital stock is fixed, and all others are variable.</a:t>
            </a:r>
          </a:p>
          <a:p>
            <a:pPr eaLnBrk="1" hangingPunct="1">
              <a:buFont typeface="Wingdings 2" pitchFamily="18" charset="2"/>
              <a:buNone/>
            </a:pPr>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pPr eaLnBrk="1" fontAlgn="auto" hangingPunct="1">
              <a:spcAft>
                <a:spcPts val="0"/>
              </a:spcAft>
              <a:defRPr/>
            </a:pPr>
            <a:r>
              <a:rPr lang="en-US" sz="4000" dirty="0" smtClean="0">
                <a:solidFill>
                  <a:srgbClr val="C00000"/>
                </a:solidFill>
              </a:rPr>
              <a:t>Short-Run Cost Functions</a:t>
            </a:r>
          </a:p>
        </p:txBody>
      </p:sp>
      <p:sp>
        <p:nvSpPr>
          <p:cNvPr id="19459" name="Text Box 3"/>
          <p:cNvSpPr txBox="1">
            <a:spLocks noChangeArrowheads="1"/>
          </p:cNvSpPr>
          <p:nvPr/>
        </p:nvSpPr>
        <p:spPr bwMode="auto">
          <a:xfrm>
            <a:off x="304800" y="3200400"/>
            <a:ext cx="5791200" cy="2987675"/>
          </a:xfrm>
          <a:prstGeom prst="rect">
            <a:avLst/>
          </a:prstGeom>
          <a:solidFill>
            <a:srgbClr val="CCECFF"/>
          </a:solidFill>
          <a:ln w="9525">
            <a:noFill/>
            <a:miter lim="800000"/>
            <a:headEnd/>
            <a:tailEnd/>
          </a:ln>
        </p:spPr>
        <p:txBody>
          <a:bodyPr>
            <a:spAutoFit/>
          </a:bodyPr>
          <a:lstStyle/>
          <a:p>
            <a:pPr eaLnBrk="0" hangingPunct="0">
              <a:lnSpc>
                <a:spcPct val="150000"/>
              </a:lnSpc>
              <a:spcBef>
                <a:spcPct val="50000"/>
              </a:spcBef>
            </a:pPr>
            <a:r>
              <a:rPr lang="en-US" sz="2000" b="1"/>
              <a:t>Average Fixed Cost = AFC = TFC/Q</a:t>
            </a:r>
          </a:p>
          <a:p>
            <a:pPr eaLnBrk="0" hangingPunct="0">
              <a:lnSpc>
                <a:spcPct val="150000"/>
              </a:lnSpc>
              <a:spcBef>
                <a:spcPct val="50000"/>
              </a:spcBef>
            </a:pPr>
            <a:r>
              <a:rPr lang="en-US" sz="2000" b="1"/>
              <a:t>Average Variable Cost = AVC =TVC/Q </a:t>
            </a:r>
          </a:p>
          <a:p>
            <a:pPr eaLnBrk="0" hangingPunct="0">
              <a:lnSpc>
                <a:spcPct val="150000"/>
              </a:lnSpc>
              <a:spcBef>
                <a:spcPct val="50000"/>
              </a:spcBef>
            </a:pPr>
            <a:r>
              <a:rPr lang="en-US" sz="2000" b="1"/>
              <a:t>Average Total Cost = 	ATC = TC/Q</a:t>
            </a:r>
          </a:p>
          <a:p>
            <a:pPr eaLnBrk="0" hangingPunct="0">
              <a:lnSpc>
                <a:spcPct val="150000"/>
              </a:lnSpc>
              <a:spcBef>
                <a:spcPct val="50000"/>
              </a:spcBef>
            </a:pPr>
            <a:r>
              <a:rPr lang="en-US" sz="2000" b="1"/>
              <a:t>Average Total Cost = 	AFC + AVC </a:t>
            </a:r>
          </a:p>
          <a:p>
            <a:pPr eaLnBrk="0" hangingPunct="0">
              <a:lnSpc>
                <a:spcPct val="150000"/>
              </a:lnSpc>
              <a:spcBef>
                <a:spcPct val="50000"/>
              </a:spcBef>
            </a:pPr>
            <a:r>
              <a:rPr lang="en-US" sz="2000" b="1"/>
              <a:t>Marginal Cost = </a:t>
            </a:r>
            <a:r>
              <a:rPr lang="en-US" sz="2000" b="1">
                <a:sym typeface="Symbol" pitchFamily="18" charset="2"/>
              </a:rPr>
              <a:t></a:t>
            </a:r>
            <a:r>
              <a:rPr lang="en-US" sz="2000" b="1"/>
              <a:t>TC/</a:t>
            </a:r>
            <a:r>
              <a:rPr lang="en-US" sz="2000" b="1">
                <a:sym typeface="Symbol" pitchFamily="18" charset="2"/>
              </a:rPr>
              <a:t></a:t>
            </a:r>
            <a:r>
              <a:rPr lang="en-US" sz="2000" b="1"/>
              <a:t>Q = </a:t>
            </a:r>
            <a:r>
              <a:rPr lang="en-US" sz="2000" b="1">
                <a:sym typeface="Symbol" pitchFamily="18" charset="2"/>
              </a:rPr>
              <a:t></a:t>
            </a:r>
            <a:r>
              <a:rPr lang="en-US" sz="2000" b="1"/>
              <a:t>TVC/</a:t>
            </a:r>
            <a:r>
              <a:rPr lang="en-US" sz="2000" b="1">
                <a:sym typeface="Symbol" pitchFamily="18" charset="2"/>
              </a:rPr>
              <a:t></a:t>
            </a:r>
            <a:r>
              <a:rPr lang="en-US" sz="2000" b="1"/>
              <a:t>Q</a:t>
            </a:r>
          </a:p>
        </p:txBody>
      </p:sp>
      <p:sp>
        <p:nvSpPr>
          <p:cNvPr id="19460" name="Text Box 4"/>
          <p:cNvSpPr txBox="1">
            <a:spLocks noChangeArrowheads="1"/>
          </p:cNvSpPr>
          <p:nvPr/>
        </p:nvSpPr>
        <p:spPr bwMode="auto">
          <a:xfrm>
            <a:off x="304800" y="1295400"/>
            <a:ext cx="7848600" cy="1784350"/>
          </a:xfrm>
          <a:prstGeom prst="rect">
            <a:avLst/>
          </a:prstGeom>
          <a:noFill/>
          <a:ln w="9525">
            <a:noFill/>
            <a:miter lim="800000"/>
            <a:headEnd/>
            <a:tailEnd/>
          </a:ln>
        </p:spPr>
        <p:txBody>
          <a:bodyPr>
            <a:spAutoFit/>
          </a:bodyPr>
          <a:lstStyle/>
          <a:p>
            <a:pPr eaLnBrk="0" hangingPunct="0">
              <a:spcBef>
                <a:spcPct val="50000"/>
              </a:spcBef>
            </a:pPr>
            <a:r>
              <a:rPr lang="en-US" sz="2000" b="1"/>
              <a:t>Total Cost = TC = f(Q)</a:t>
            </a:r>
          </a:p>
          <a:p>
            <a:pPr eaLnBrk="0" hangingPunct="0">
              <a:spcBef>
                <a:spcPct val="50000"/>
              </a:spcBef>
            </a:pPr>
            <a:r>
              <a:rPr lang="en-US" sz="2000" b="1">
                <a:solidFill>
                  <a:srgbClr val="0000CC"/>
                </a:solidFill>
              </a:rPr>
              <a:t>TC = TFC + TVC</a:t>
            </a:r>
          </a:p>
          <a:p>
            <a:pPr eaLnBrk="0" hangingPunct="0">
              <a:spcBef>
                <a:spcPct val="50000"/>
              </a:spcBef>
            </a:pPr>
            <a:r>
              <a:rPr lang="en-US" sz="2000" b="1"/>
              <a:t>Total Fixed Cost = TFC &amp; </a:t>
            </a:r>
          </a:p>
          <a:p>
            <a:pPr eaLnBrk="0" hangingPunct="0">
              <a:spcBef>
                <a:spcPct val="50000"/>
              </a:spcBef>
            </a:pPr>
            <a:r>
              <a:rPr lang="en-US" b="1"/>
              <a:t>Total Variable Cost = TVC</a:t>
            </a:r>
            <a:endParaRPr lang="en-US" sz="2000" b="1"/>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914400"/>
          </a:xfrm>
        </p:spPr>
        <p:txBody>
          <a:bodyPr/>
          <a:lstStyle/>
          <a:p>
            <a:pPr eaLnBrk="1" fontAlgn="auto" hangingPunct="1">
              <a:spcAft>
                <a:spcPts val="0"/>
              </a:spcAft>
              <a:defRPr/>
            </a:pPr>
            <a:r>
              <a:rPr lang="en-US" sz="4000" dirty="0" smtClean="0">
                <a:solidFill>
                  <a:srgbClr val="C00000"/>
                </a:solidFill>
              </a:rPr>
              <a:t>Short-Run Cost Functions</a:t>
            </a:r>
          </a:p>
        </p:txBody>
      </p:sp>
      <p:sp>
        <p:nvSpPr>
          <p:cNvPr id="20483" name="Text Box 3"/>
          <p:cNvSpPr txBox="1">
            <a:spLocks noChangeArrowheads="1"/>
          </p:cNvSpPr>
          <p:nvPr/>
        </p:nvSpPr>
        <p:spPr bwMode="auto">
          <a:xfrm>
            <a:off x="914400" y="1752600"/>
            <a:ext cx="7391400" cy="4856163"/>
          </a:xfrm>
          <a:prstGeom prst="rect">
            <a:avLst/>
          </a:prstGeom>
          <a:noFill/>
          <a:ln w="9525">
            <a:noFill/>
            <a:miter lim="800000"/>
            <a:headEnd/>
            <a:tailEnd/>
          </a:ln>
        </p:spPr>
        <p:txBody>
          <a:bodyPr>
            <a:spAutoFit/>
          </a:bodyPr>
          <a:lstStyle/>
          <a:p>
            <a:pPr algn="ctr" eaLnBrk="0" hangingPunct="0">
              <a:spcBef>
                <a:spcPct val="50000"/>
              </a:spcBef>
            </a:pPr>
            <a:r>
              <a:rPr lang="en-US" sz="2400" b="1" dirty="0">
                <a:solidFill>
                  <a:srgbClr val="0000CC"/>
                </a:solidFill>
                <a:latin typeface="+mn-lt"/>
              </a:rPr>
              <a:t>Average Variable Cost</a:t>
            </a:r>
            <a:endParaRPr lang="en-US" sz="2400" dirty="0">
              <a:solidFill>
                <a:srgbClr val="0000CC"/>
              </a:solidFill>
              <a:latin typeface="+mn-lt"/>
            </a:endParaRPr>
          </a:p>
          <a:p>
            <a:pPr algn="ctr" eaLnBrk="0" hangingPunct="0">
              <a:lnSpc>
                <a:spcPct val="70000"/>
              </a:lnSpc>
              <a:spcBef>
                <a:spcPct val="50000"/>
              </a:spcBef>
            </a:pPr>
            <a:r>
              <a:rPr lang="en-US" sz="2400" dirty="0">
                <a:latin typeface="+mn-lt"/>
              </a:rPr>
              <a:t>AVC = TVC =  w L</a:t>
            </a:r>
          </a:p>
          <a:p>
            <a:pPr algn="ctr" eaLnBrk="0" hangingPunct="0">
              <a:lnSpc>
                <a:spcPct val="70000"/>
              </a:lnSpc>
              <a:spcBef>
                <a:spcPct val="50000"/>
              </a:spcBef>
            </a:pPr>
            <a:r>
              <a:rPr lang="en-US" sz="2400" dirty="0">
                <a:latin typeface="+mn-lt"/>
              </a:rPr>
              <a:t>       	 Q	    </a:t>
            </a:r>
            <a:r>
              <a:rPr lang="en-US" sz="2400" dirty="0" err="1">
                <a:latin typeface="+mn-lt"/>
              </a:rPr>
              <a:t>Q</a:t>
            </a:r>
            <a:endParaRPr lang="en-US" sz="2400" dirty="0">
              <a:latin typeface="+mn-lt"/>
            </a:endParaRPr>
          </a:p>
          <a:p>
            <a:pPr algn="ctr" eaLnBrk="0" hangingPunct="0">
              <a:lnSpc>
                <a:spcPct val="70000"/>
              </a:lnSpc>
              <a:spcBef>
                <a:spcPct val="50000"/>
              </a:spcBef>
            </a:pPr>
            <a:r>
              <a:rPr lang="en-US" sz="2400" dirty="0">
                <a:latin typeface="+mn-lt"/>
              </a:rPr>
              <a:t>=  w     =  w</a:t>
            </a:r>
            <a:endParaRPr lang="en-US" sz="2400" baseline="-25000" dirty="0">
              <a:latin typeface="+mn-lt"/>
            </a:endParaRPr>
          </a:p>
          <a:p>
            <a:pPr algn="ctr" eaLnBrk="0" hangingPunct="0">
              <a:lnSpc>
                <a:spcPct val="105000"/>
              </a:lnSpc>
              <a:spcBef>
                <a:spcPct val="50000"/>
              </a:spcBef>
            </a:pPr>
            <a:r>
              <a:rPr lang="en-US" sz="2400" dirty="0">
                <a:latin typeface="+mn-lt"/>
              </a:rPr>
              <a:t>    Q/L      AP</a:t>
            </a:r>
            <a:r>
              <a:rPr lang="en-US" sz="2400" baseline="-25000" dirty="0">
                <a:latin typeface="+mn-lt"/>
              </a:rPr>
              <a:t>L</a:t>
            </a:r>
            <a:endParaRPr lang="en-US" sz="2400" dirty="0">
              <a:latin typeface="+mn-lt"/>
            </a:endParaRPr>
          </a:p>
          <a:p>
            <a:pPr algn="ctr" eaLnBrk="0" hangingPunct="0">
              <a:lnSpc>
                <a:spcPct val="105000"/>
              </a:lnSpc>
              <a:spcBef>
                <a:spcPct val="50000"/>
              </a:spcBef>
            </a:pPr>
            <a:r>
              <a:rPr lang="en-US" sz="2400" b="1" dirty="0">
                <a:solidFill>
                  <a:srgbClr val="0033CC"/>
                </a:solidFill>
                <a:latin typeface="+mn-lt"/>
              </a:rPr>
              <a:t>Marginal Cost</a:t>
            </a:r>
            <a:endParaRPr lang="en-US" sz="2400" dirty="0">
              <a:latin typeface="+mn-lt"/>
            </a:endParaRPr>
          </a:p>
          <a:p>
            <a:pPr algn="ctr" eaLnBrk="0" hangingPunct="0">
              <a:lnSpc>
                <a:spcPct val="110000"/>
              </a:lnSpc>
              <a:spcBef>
                <a:spcPct val="50000"/>
              </a:spcBef>
            </a:pPr>
            <a:r>
              <a:rPr lang="en-US" sz="2400" dirty="0">
                <a:latin typeface="+mn-lt"/>
                <a:sym typeface="Symbol" pitchFamily="18" charset="2"/>
              </a:rPr>
              <a:t></a:t>
            </a:r>
            <a:r>
              <a:rPr lang="en-US" sz="2400" dirty="0">
                <a:latin typeface="+mn-lt"/>
              </a:rPr>
              <a:t>TC/</a:t>
            </a:r>
            <a:r>
              <a:rPr lang="en-US" sz="2400" dirty="0">
                <a:latin typeface="+mn-lt"/>
                <a:sym typeface="Symbol" pitchFamily="18" charset="2"/>
              </a:rPr>
              <a:t></a:t>
            </a:r>
            <a:r>
              <a:rPr lang="en-US" sz="2400" dirty="0">
                <a:latin typeface="+mn-lt"/>
              </a:rPr>
              <a:t>Q = </a:t>
            </a:r>
            <a:r>
              <a:rPr lang="en-US" sz="2400" dirty="0">
                <a:latin typeface="+mn-lt"/>
                <a:sym typeface="Symbol" pitchFamily="18" charset="2"/>
              </a:rPr>
              <a:t></a:t>
            </a:r>
            <a:r>
              <a:rPr lang="en-US" sz="2400" dirty="0">
                <a:latin typeface="+mn-lt"/>
              </a:rPr>
              <a:t>TVC/</a:t>
            </a:r>
            <a:r>
              <a:rPr lang="en-US" sz="2400" dirty="0">
                <a:latin typeface="+mn-lt"/>
                <a:sym typeface="Symbol" pitchFamily="18" charset="2"/>
              </a:rPr>
              <a:t></a:t>
            </a:r>
            <a:r>
              <a:rPr lang="en-US" sz="2400" dirty="0">
                <a:latin typeface="+mn-lt"/>
              </a:rPr>
              <a:t>Q = </a:t>
            </a:r>
            <a:r>
              <a:rPr lang="en-US" sz="2400" dirty="0">
                <a:latin typeface="+mn-lt"/>
                <a:sym typeface="Symbol" pitchFamily="18" charset="2"/>
              </a:rPr>
              <a:t></a:t>
            </a:r>
            <a:r>
              <a:rPr lang="en-US" sz="2400" dirty="0">
                <a:latin typeface="+mn-lt"/>
              </a:rPr>
              <a:t>(w L)/</a:t>
            </a:r>
            <a:r>
              <a:rPr lang="en-US" sz="2400" dirty="0">
                <a:latin typeface="+mn-lt"/>
                <a:sym typeface="Symbol" pitchFamily="18" charset="2"/>
              </a:rPr>
              <a:t></a:t>
            </a:r>
            <a:r>
              <a:rPr lang="en-US" sz="2400" dirty="0">
                <a:latin typeface="+mn-lt"/>
              </a:rPr>
              <a:t>Q </a:t>
            </a:r>
          </a:p>
          <a:p>
            <a:pPr algn="ctr" eaLnBrk="0" hangingPunct="0">
              <a:lnSpc>
                <a:spcPct val="70000"/>
              </a:lnSpc>
              <a:spcBef>
                <a:spcPct val="50000"/>
              </a:spcBef>
            </a:pPr>
            <a:r>
              <a:rPr lang="en-US" sz="2400" dirty="0">
                <a:latin typeface="+mn-lt"/>
              </a:rPr>
              <a:t>=   w     =  w</a:t>
            </a:r>
          </a:p>
          <a:p>
            <a:pPr algn="ctr" eaLnBrk="0" hangingPunct="0">
              <a:lnSpc>
                <a:spcPct val="70000"/>
              </a:lnSpc>
              <a:spcBef>
                <a:spcPct val="50000"/>
              </a:spcBef>
            </a:pPr>
            <a:r>
              <a:rPr lang="en-US" sz="2400" dirty="0">
                <a:latin typeface="+mn-lt"/>
                <a:sym typeface="Symbol" pitchFamily="18" charset="2"/>
              </a:rPr>
              <a:t>   </a:t>
            </a:r>
            <a:r>
              <a:rPr lang="en-US" sz="2400" dirty="0">
                <a:latin typeface="+mn-lt"/>
              </a:rPr>
              <a:t>Q/</a:t>
            </a:r>
            <a:r>
              <a:rPr lang="en-US" sz="2400" dirty="0">
                <a:latin typeface="+mn-lt"/>
                <a:sym typeface="Symbol" pitchFamily="18" charset="2"/>
              </a:rPr>
              <a:t></a:t>
            </a:r>
            <a:r>
              <a:rPr lang="en-US" sz="2400" dirty="0">
                <a:latin typeface="+mn-lt"/>
              </a:rPr>
              <a:t>L     MP</a:t>
            </a:r>
            <a:r>
              <a:rPr lang="en-US" sz="2400" baseline="-25000" dirty="0">
                <a:latin typeface="+mn-lt"/>
              </a:rPr>
              <a:t>L</a:t>
            </a:r>
          </a:p>
          <a:p>
            <a:pPr algn="ctr" eaLnBrk="0" hangingPunct="0">
              <a:lnSpc>
                <a:spcPct val="70000"/>
              </a:lnSpc>
              <a:spcBef>
                <a:spcPct val="50000"/>
              </a:spcBef>
            </a:pPr>
            <a:endParaRPr lang="en-US" sz="2400" dirty="0"/>
          </a:p>
        </p:txBody>
      </p:sp>
      <p:sp>
        <p:nvSpPr>
          <p:cNvPr id="20484" name="Line 4"/>
          <p:cNvSpPr>
            <a:spLocks noChangeShapeType="1"/>
          </p:cNvSpPr>
          <p:nvPr/>
        </p:nvSpPr>
        <p:spPr bwMode="auto">
          <a:xfrm>
            <a:off x="4267200" y="2649538"/>
            <a:ext cx="685800" cy="0"/>
          </a:xfrm>
          <a:prstGeom prst="line">
            <a:avLst/>
          </a:prstGeom>
          <a:noFill/>
          <a:ln w="28575">
            <a:solidFill>
              <a:schemeClr val="tx1"/>
            </a:solidFill>
            <a:round/>
            <a:headEnd/>
            <a:tailEnd/>
          </a:ln>
        </p:spPr>
        <p:txBody>
          <a:bodyPr/>
          <a:lstStyle/>
          <a:p>
            <a:endParaRPr lang="en-US"/>
          </a:p>
        </p:txBody>
      </p:sp>
      <p:sp>
        <p:nvSpPr>
          <p:cNvPr id="20485" name="Line 5"/>
          <p:cNvSpPr>
            <a:spLocks noChangeShapeType="1"/>
          </p:cNvSpPr>
          <p:nvPr/>
        </p:nvSpPr>
        <p:spPr bwMode="auto">
          <a:xfrm>
            <a:off x="5257800" y="2667000"/>
            <a:ext cx="685800" cy="0"/>
          </a:xfrm>
          <a:prstGeom prst="line">
            <a:avLst/>
          </a:prstGeom>
          <a:noFill/>
          <a:ln w="28575">
            <a:solidFill>
              <a:schemeClr val="tx1"/>
            </a:solidFill>
            <a:round/>
            <a:headEnd/>
            <a:tailEnd/>
          </a:ln>
        </p:spPr>
        <p:txBody>
          <a:bodyPr/>
          <a:lstStyle/>
          <a:p>
            <a:endParaRPr lang="en-US"/>
          </a:p>
        </p:txBody>
      </p:sp>
      <p:sp>
        <p:nvSpPr>
          <p:cNvPr id="20486" name="Line 6"/>
          <p:cNvSpPr>
            <a:spLocks noChangeShapeType="1"/>
          </p:cNvSpPr>
          <p:nvPr/>
        </p:nvSpPr>
        <p:spPr bwMode="auto">
          <a:xfrm>
            <a:off x="4953000" y="3581400"/>
            <a:ext cx="685800" cy="0"/>
          </a:xfrm>
          <a:prstGeom prst="line">
            <a:avLst/>
          </a:prstGeom>
          <a:noFill/>
          <a:ln w="28575">
            <a:solidFill>
              <a:schemeClr val="tx1"/>
            </a:solidFill>
            <a:round/>
            <a:headEnd/>
            <a:tailEnd/>
          </a:ln>
        </p:spPr>
        <p:txBody>
          <a:bodyPr/>
          <a:lstStyle/>
          <a:p>
            <a:endParaRPr lang="en-US"/>
          </a:p>
        </p:txBody>
      </p:sp>
      <p:sp>
        <p:nvSpPr>
          <p:cNvPr id="20487" name="Line 7"/>
          <p:cNvSpPr>
            <a:spLocks noChangeShapeType="1"/>
          </p:cNvSpPr>
          <p:nvPr/>
        </p:nvSpPr>
        <p:spPr bwMode="auto">
          <a:xfrm>
            <a:off x="3962400" y="3581400"/>
            <a:ext cx="685800" cy="0"/>
          </a:xfrm>
          <a:prstGeom prst="line">
            <a:avLst/>
          </a:prstGeom>
          <a:noFill/>
          <a:ln w="28575">
            <a:solidFill>
              <a:schemeClr val="tx1"/>
            </a:solidFill>
            <a:round/>
            <a:headEnd/>
            <a:tailEnd/>
          </a:ln>
        </p:spPr>
        <p:txBody>
          <a:bodyPr/>
          <a:lstStyle/>
          <a:p>
            <a:endParaRPr lang="en-US"/>
          </a:p>
        </p:txBody>
      </p:sp>
      <p:sp>
        <p:nvSpPr>
          <p:cNvPr id="20488" name="Line 8"/>
          <p:cNvSpPr>
            <a:spLocks noChangeShapeType="1"/>
          </p:cNvSpPr>
          <p:nvPr/>
        </p:nvSpPr>
        <p:spPr bwMode="auto">
          <a:xfrm>
            <a:off x="3951288" y="5691188"/>
            <a:ext cx="685800" cy="0"/>
          </a:xfrm>
          <a:prstGeom prst="line">
            <a:avLst/>
          </a:prstGeom>
          <a:noFill/>
          <a:ln w="28575">
            <a:solidFill>
              <a:schemeClr val="tx1"/>
            </a:solidFill>
            <a:round/>
            <a:headEnd/>
            <a:tailEnd/>
          </a:ln>
        </p:spPr>
        <p:txBody>
          <a:bodyPr/>
          <a:lstStyle/>
          <a:p>
            <a:endParaRPr lang="en-US"/>
          </a:p>
        </p:txBody>
      </p:sp>
      <p:sp>
        <p:nvSpPr>
          <p:cNvPr id="20489" name="Line 9"/>
          <p:cNvSpPr>
            <a:spLocks noChangeShapeType="1"/>
          </p:cNvSpPr>
          <p:nvPr/>
        </p:nvSpPr>
        <p:spPr bwMode="auto">
          <a:xfrm>
            <a:off x="5105400" y="5715000"/>
            <a:ext cx="685800" cy="0"/>
          </a:xfrm>
          <a:prstGeom prst="line">
            <a:avLst/>
          </a:prstGeom>
          <a:noFill/>
          <a:ln w="2857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609600"/>
            <a:ext cx="7772400" cy="914400"/>
          </a:xfrm>
        </p:spPr>
        <p:txBody>
          <a:bodyPr/>
          <a:lstStyle/>
          <a:p>
            <a:pPr eaLnBrk="1" fontAlgn="auto" hangingPunct="1">
              <a:spcAft>
                <a:spcPts val="0"/>
              </a:spcAft>
              <a:defRPr/>
            </a:pPr>
            <a:r>
              <a:rPr lang="en-US" sz="4000" smtClean="0"/>
              <a:t>Short-Run Cost Functions</a:t>
            </a:r>
          </a:p>
        </p:txBody>
      </p:sp>
      <p:sp>
        <p:nvSpPr>
          <p:cNvPr id="21507" name="Rectangle 4"/>
          <p:cNvSpPr>
            <a:spLocks noChangeArrowheads="1"/>
          </p:cNvSpPr>
          <p:nvPr/>
        </p:nvSpPr>
        <p:spPr bwMode="auto">
          <a:xfrm>
            <a:off x="3060700" y="1876425"/>
            <a:ext cx="177800" cy="274638"/>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Q</a:t>
            </a:r>
            <a:endParaRPr lang="en-US" b="1"/>
          </a:p>
        </p:txBody>
      </p:sp>
      <p:sp>
        <p:nvSpPr>
          <p:cNvPr id="21508" name="Rectangle 5"/>
          <p:cNvSpPr>
            <a:spLocks noChangeArrowheads="1"/>
          </p:cNvSpPr>
          <p:nvPr/>
        </p:nvSpPr>
        <p:spPr bwMode="auto">
          <a:xfrm>
            <a:off x="4146550" y="1876425"/>
            <a:ext cx="446088" cy="274638"/>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TFC</a:t>
            </a:r>
            <a:endParaRPr lang="en-US" b="1"/>
          </a:p>
        </p:txBody>
      </p:sp>
      <p:sp>
        <p:nvSpPr>
          <p:cNvPr id="21509" name="Rectangle 6"/>
          <p:cNvSpPr>
            <a:spLocks noChangeArrowheads="1"/>
          </p:cNvSpPr>
          <p:nvPr/>
        </p:nvSpPr>
        <p:spPr bwMode="auto">
          <a:xfrm>
            <a:off x="5429250" y="1876425"/>
            <a:ext cx="455613" cy="274638"/>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rPr>
              <a:t>TVC</a:t>
            </a:r>
            <a:endParaRPr lang="en-US" b="1"/>
          </a:p>
        </p:txBody>
      </p:sp>
      <p:sp>
        <p:nvSpPr>
          <p:cNvPr id="21510" name="Rectangle 12"/>
          <p:cNvSpPr>
            <a:spLocks noChangeArrowheads="1"/>
          </p:cNvSpPr>
          <p:nvPr/>
        </p:nvSpPr>
        <p:spPr bwMode="auto">
          <a:xfrm>
            <a:off x="3094038" y="2435225"/>
            <a:ext cx="127000" cy="274638"/>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0</a:t>
            </a:r>
            <a:endParaRPr lang="en-US"/>
          </a:p>
        </p:txBody>
      </p:sp>
      <p:sp>
        <p:nvSpPr>
          <p:cNvPr id="21511" name="Rectangle 13"/>
          <p:cNvSpPr>
            <a:spLocks noChangeArrowheads="1"/>
          </p:cNvSpPr>
          <p:nvPr/>
        </p:nvSpPr>
        <p:spPr bwMode="auto">
          <a:xfrm>
            <a:off x="4140200" y="2435225"/>
            <a:ext cx="381000" cy="274638"/>
          </a:xfrm>
          <a:prstGeom prst="rect">
            <a:avLst/>
          </a:prstGeom>
          <a:noFill/>
          <a:ln w="9525">
            <a:noFill/>
            <a:miter lim="800000"/>
            <a:headEnd/>
            <a:tailEnd/>
          </a:ln>
        </p:spPr>
        <p:txBody>
          <a:bodyPr wrap="none" lIns="0" tIns="0" rIns="0" bIns="0">
            <a:spAutoFit/>
          </a:bodyPr>
          <a:lstStyle/>
          <a:p>
            <a:pPr eaLnBrk="0" hangingPunct="0"/>
            <a:r>
              <a:rPr lang="en-US" dirty="0">
                <a:solidFill>
                  <a:srgbClr val="000000"/>
                </a:solidFill>
              </a:rPr>
              <a:t>$60</a:t>
            </a:r>
            <a:endParaRPr lang="en-US" dirty="0"/>
          </a:p>
        </p:txBody>
      </p:sp>
      <p:sp>
        <p:nvSpPr>
          <p:cNvPr id="21512" name="Rectangle 14"/>
          <p:cNvSpPr>
            <a:spLocks noChangeArrowheads="1"/>
          </p:cNvSpPr>
          <p:nvPr/>
        </p:nvSpPr>
        <p:spPr bwMode="auto">
          <a:xfrm>
            <a:off x="5522913" y="2435225"/>
            <a:ext cx="254000" cy="274638"/>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$0</a:t>
            </a:r>
            <a:endParaRPr lang="en-US"/>
          </a:p>
        </p:txBody>
      </p:sp>
      <p:sp>
        <p:nvSpPr>
          <p:cNvPr id="21513" name="Rectangle 20"/>
          <p:cNvSpPr>
            <a:spLocks noChangeArrowheads="1"/>
          </p:cNvSpPr>
          <p:nvPr/>
        </p:nvSpPr>
        <p:spPr bwMode="auto">
          <a:xfrm>
            <a:off x="3094038" y="2995613"/>
            <a:ext cx="127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a:t>
            </a:r>
            <a:endParaRPr lang="en-US"/>
          </a:p>
        </p:txBody>
      </p:sp>
      <p:sp>
        <p:nvSpPr>
          <p:cNvPr id="21514" name="Rectangle 21"/>
          <p:cNvSpPr>
            <a:spLocks noChangeArrowheads="1"/>
          </p:cNvSpPr>
          <p:nvPr/>
        </p:nvSpPr>
        <p:spPr bwMode="auto">
          <a:xfrm>
            <a:off x="4289425" y="29956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1515" name="Rectangle 22"/>
          <p:cNvSpPr>
            <a:spLocks noChangeArrowheads="1"/>
          </p:cNvSpPr>
          <p:nvPr/>
        </p:nvSpPr>
        <p:spPr bwMode="auto">
          <a:xfrm>
            <a:off x="5580063" y="2995613"/>
            <a:ext cx="255587"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20</a:t>
            </a:r>
            <a:endParaRPr lang="en-US"/>
          </a:p>
        </p:txBody>
      </p:sp>
      <p:sp>
        <p:nvSpPr>
          <p:cNvPr id="21516" name="Rectangle 28"/>
          <p:cNvSpPr>
            <a:spLocks noChangeArrowheads="1"/>
          </p:cNvSpPr>
          <p:nvPr/>
        </p:nvSpPr>
        <p:spPr bwMode="auto">
          <a:xfrm>
            <a:off x="3094038" y="3554413"/>
            <a:ext cx="127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2</a:t>
            </a:r>
            <a:endParaRPr lang="en-US"/>
          </a:p>
        </p:txBody>
      </p:sp>
      <p:sp>
        <p:nvSpPr>
          <p:cNvPr id="21517" name="Rectangle 29"/>
          <p:cNvSpPr>
            <a:spLocks noChangeArrowheads="1"/>
          </p:cNvSpPr>
          <p:nvPr/>
        </p:nvSpPr>
        <p:spPr bwMode="auto">
          <a:xfrm>
            <a:off x="4289425" y="355441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1518" name="Rectangle 30"/>
          <p:cNvSpPr>
            <a:spLocks noChangeArrowheads="1"/>
          </p:cNvSpPr>
          <p:nvPr/>
        </p:nvSpPr>
        <p:spPr bwMode="auto">
          <a:xfrm>
            <a:off x="5580063" y="3554413"/>
            <a:ext cx="255587"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30</a:t>
            </a:r>
            <a:endParaRPr lang="en-US"/>
          </a:p>
        </p:txBody>
      </p:sp>
      <p:sp>
        <p:nvSpPr>
          <p:cNvPr id="21519" name="Rectangle 36"/>
          <p:cNvSpPr>
            <a:spLocks noChangeArrowheads="1"/>
          </p:cNvSpPr>
          <p:nvPr/>
        </p:nvSpPr>
        <p:spPr bwMode="auto">
          <a:xfrm>
            <a:off x="3094038" y="4116388"/>
            <a:ext cx="127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3</a:t>
            </a:r>
            <a:endParaRPr lang="en-US"/>
          </a:p>
        </p:txBody>
      </p:sp>
      <p:sp>
        <p:nvSpPr>
          <p:cNvPr id="21520" name="Rectangle 37"/>
          <p:cNvSpPr>
            <a:spLocks noChangeArrowheads="1"/>
          </p:cNvSpPr>
          <p:nvPr/>
        </p:nvSpPr>
        <p:spPr bwMode="auto">
          <a:xfrm>
            <a:off x="4289425" y="4116388"/>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1521" name="Rectangle 38"/>
          <p:cNvSpPr>
            <a:spLocks noChangeArrowheads="1"/>
          </p:cNvSpPr>
          <p:nvPr/>
        </p:nvSpPr>
        <p:spPr bwMode="auto">
          <a:xfrm>
            <a:off x="5580063" y="4116388"/>
            <a:ext cx="255587"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45</a:t>
            </a:r>
            <a:endParaRPr lang="en-US"/>
          </a:p>
        </p:txBody>
      </p:sp>
      <p:sp>
        <p:nvSpPr>
          <p:cNvPr id="21522" name="Rectangle 44"/>
          <p:cNvSpPr>
            <a:spLocks noChangeArrowheads="1"/>
          </p:cNvSpPr>
          <p:nvPr/>
        </p:nvSpPr>
        <p:spPr bwMode="auto">
          <a:xfrm>
            <a:off x="3094038" y="4678363"/>
            <a:ext cx="127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4</a:t>
            </a:r>
            <a:endParaRPr lang="en-US"/>
          </a:p>
        </p:txBody>
      </p:sp>
      <p:sp>
        <p:nvSpPr>
          <p:cNvPr id="21523" name="Rectangle 45"/>
          <p:cNvSpPr>
            <a:spLocks noChangeArrowheads="1"/>
          </p:cNvSpPr>
          <p:nvPr/>
        </p:nvSpPr>
        <p:spPr bwMode="auto">
          <a:xfrm>
            <a:off x="4289425" y="467836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1524" name="Rectangle 46"/>
          <p:cNvSpPr>
            <a:spLocks noChangeArrowheads="1"/>
          </p:cNvSpPr>
          <p:nvPr/>
        </p:nvSpPr>
        <p:spPr bwMode="auto">
          <a:xfrm>
            <a:off x="5580063" y="4678363"/>
            <a:ext cx="255587"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80</a:t>
            </a:r>
            <a:endParaRPr lang="en-US"/>
          </a:p>
        </p:txBody>
      </p:sp>
      <p:sp>
        <p:nvSpPr>
          <p:cNvPr id="21525" name="Rectangle 52"/>
          <p:cNvSpPr>
            <a:spLocks noChangeArrowheads="1"/>
          </p:cNvSpPr>
          <p:nvPr/>
        </p:nvSpPr>
        <p:spPr bwMode="auto">
          <a:xfrm>
            <a:off x="3094038" y="5237163"/>
            <a:ext cx="127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5</a:t>
            </a:r>
            <a:endParaRPr lang="en-US"/>
          </a:p>
        </p:txBody>
      </p:sp>
      <p:sp>
        <p:nvSpPr>
          <p:cNvPr id="21526" name="Rectangle 53"/>
          <p:cNvSpPr>
            <a:spLocks noChangeArrowheads="1"/>
          </p:cNvSpPr>
          <p:nvPr/>
        </p:nvSpPr>
        <p:spPr bwMode="auto">
          <a:xfrm>
            <a:off x="4289425" y="5237163"/>
            <a:ext cx="254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60</a:t>
            </a:r>
            <a:endParaRPr lang="en-US"/>
          </a:p>
        </p:txBody>
      </p:sp>
      <p:sp>
        <p:nvSpPr>
          <p:cNvPr id="21527" name="Rectangle 54"/>
          <p:cNvSpPr>
            <a:spLocks noChangeArrowheads="1"/>
          </p:cNvSpPr>
          <p:nvPr/>
        </p:nvSpPr>
        <p:spPr bwMode="auto">
          <a:xfrm>
            <a:off x="5486400" y="5237163"/>
            <a:ext cx="381000" cy="274637"/>
          </a:xfrm>
          <a:prstGeom prst="rect">
            <a:avLst/>
          </a:prstGeom>
          <a:noFill/>
          <a:ln w="9525">
            <a:noFill/>
            <a:miter lim="800000"/>
            <a:headEnd/>
            <a:tailEnd/>
          </a:ln>
        </p:spPr>
        <p:txBody>
          <a:bodyPr wrap="none" lIns="0" tIns="0" rIns="0" bIns="0">
            <a:spAutoFit/>
          </a:bodyPr>
          <a:lstStyle/>
          <a:p>
            <a:pPr eaLnBrk="0" hangingPunct="0"/>
            <a:r>
              <a:rPr lang="en-US">
                <a:solidFill>
                  <a:srgbClr val="000000"/>
                </a:solidFill>
              </a:rPr>
              <a:t>135</a:t>
            </a:r>
            <a:endParaRPr lang="en-US"/>
          </a:p>
        </p:txBody>
      </p:sp>
      <p:sp>
        <p:nvSpPr>
          <p:cNvPr id="21528" name="Line 60"/>
          <p:cNvSpPr>
            <a:spLocks noChangeShapeType="1"/>
          </p:cNvSpPr>
          <p:nvPr/>
        </p:nvSpPr>
        <p:spPr bwMode="auto">
          <a:xfrm>
            <a:off x="2514600" y="1828800"/>
            <a:ext cx="1588" cy="3962400"/>
          </a:xfrm>
          <a:prstGeom prst="line">
            <a:avLst/>
          </a:prstGeom>
          <a:noFill/>
          <a:ln w="0">
            <a:solidFill>
              <a:srgbClr val="000000"/>
            </a:solidFill>
            <a:round/>
            <a:headEnd/>
            <a:tailEnd/>
          </a:ln>
        </p:spPr>
        <p:txBody>
          <a:bodyPr/>
          <a:lstStyle/>
          <a:p>
            <a:endParaRPr lang="en-US"/>
          </a:p>
        </p:txBody>
      </p:sp>
      <p:sp>
        <p:nvSpPr>
          <p:cNvPr id="21529" name="Rectangle 61"/>
          <p:cNvSpPr>
            <a:spLocks noChangeArrowheads="1"/>
          </p:cNvSpPr>
          <p:nvPr/>
        </p:nvSpPr>
        <p:spPr bwMode="auto">
          <a:xfrm>
            <a:off x="2514600" y="1828800"/>
            <a:ext cx="34925" cy="3962400"/>
          </a:xfrm>
          <a:prstGeom prst="rect">
            <a:avLst/>
          </a:prstGeom>
          <a:solidFill>
            <a:srgbClr val="000000"/>
          </a:solidFill>
          <a:ln w="9525">
            <a:noFill/>
            <a:miter lim="800000"/>
            <a:headEnd/>
            <a:tailEnd/>
          </a:ln>
        </p:spPr>
        <p:txBody>
          <a:bodyPr/>
          <a:lstStyle/>
          <a:p>
            <a:pPr eaLnBrk="0" hangingPunct="0"/>
            <a:endParaRPr lang="en-US"/>
          </a:p>
        </p:txBody>
      </p:sp>
      <p:sp>
        <p:nvSpPr>
          <p:cNvPr id="21530" name="Line 62"/>
          <p:cNvSpPr>
            <a:spLocks noChangeShapeType="1"/>
          </p:cNvSpPr>
          <p:nvPr/>
        </p:nvSpPr>
        <p:spPr bwMode="auto">
          <a:xfrm>
            <a:off x="3810000" y="1828800"/>
            <a:ext cx="0" cy="3962400"/>
          </a:xfrm>
          <a:prstGeom prst="line">
            <a:avLst/>
          </a:prstGeom>
          <a:noFill/>
          <a:ln w="0">
            <a:solidFill>
              <a:srgbClr val="000000"/>
            </a:solidFill>
            <a:round/>
            <a:headEnd/>
            <a:tailEnd/>
          </a:ln>
        </p:spPr>
        <p:txBody>
          <a:bodyPr/>
          <a:lstStyle/>
          <a:p>
            <a:endParaRPr lang="en-US"/>
          </a:p>
        </p:txBody>
      </p:sp>
      <p:sp>
        <p:nvSpPr>
          <p:cNvPr id="21531" name="Line 66"/>
          <p:cNvSpPr>
            <a:spLocks noChangeShapeType="1"/>
          </p:cNvSpPr>
          <p:nvPr/>
        </p:nvSpPr>
        <p:spPr bwMode="auto">
          <a:xfrm>
            <a:off x="6475413" y="1830388"/>
            <a:ext cx="1587" cy="3960812"/>
          </a:xfrm>
          <a:prstGeom prst="line">
            <a:avLst/>
          </a:prstGeom>
          <a:noFill/>
          <a:ln w="28575">
            <a:solidFill>
              <a:srgbClr val="000000"/>
            </a:solidFill>
            <a:round/>
            <a:headEnd/>
            <a:tailEnd/>
          </a:ln>
        </p:spPr>
        <p:txBody>
          <a:bodyPr/>
          <a:lstStyle/>
          <a:p>
            <a:endParaRPr lang="en-US"/>
          </a:p>
        </p:txBody>
      </p:sp>
      <p:sp>
        <p:nvSpPr>
          <p:cNvPr id="21532" name="Line 78"/>
          <p:cNvSpPr>
            <a:spLocks noChangeShapeType="1"/>
          </p:cNvSpPr>
          <p:nvPr/>
        </p:nvSpPr>
        <p:spPr bwMode="auto">
          <a:xfrm>
            <a:off x="2549525" y="1828800"/>
            <a:ext cx="3927475" cy="0"/>
          </a:xfrm>
          <a:prstGeom prst="line">
            <a:avLst/>
          </a:prstGeom>
          <a:noFill/>
          <a:ln w="28575">
            <a:solidFill>
              <a:srgbClr val="000000"/>
            </a:solidFill>
            <a:round/>
            <a:headEnd/>
            <a:tailEnd/>
          </a:ln>
        </p:spPr>
        <p:txBody>
          <a:bodyPr/>
          <a:lstStyle/>
          <a:p>
            <a:endParaRPr lang="en-US" dirty="0">
              <a:latin typeface="+mn-lt"/>
            </a:endParaRPr>
          </a:p>
        </p:txBody>
      </p:sp>
      <p:sp>
        <p:nvSpPr>
          <p:cNvPr id="21533" name="Line 95"/>
          <p:cNvSpPr>
            <a:spLocks noChangeShapeType="1"/>
          </p:cNvSpPr>
          <p:nvPr/>
        </p:nvSpPr>
        <p:spPr bwMode="auto">
          <a:xfrm>
            <a:off x="2514600" y="5791200"/>
            <a:ext cx="3962400" cy="0"/>
          </a:xfrm>
          <a:prstGeom prst="line">
            <a:avLst/>
          </a:prstGeom>
          <a:noFill/>
          <a:ln w="28575">
            <a:solidFill>
              <a:srgbClr val="000000"/>
            </a:solidFill>
            <a:round/>
            <a:headEnd/>
            <a:tailEnd/>
          </a:ln>
        </p:spPr>
        <p:txBody>
          <a:bodyPr/>
          <a:lstStyle/>
          <a:p>
            <a:endParaRPr lang="en-US"/>
          </a:p>
        </p:txBody>
      </p:sp>
      <p:sp>
        <p:nvSpPr>
          <p:cNvPr id="21534" name="Line 99"/>
          <p:cNvSpPr>
            <a:spLocks noChangeShapeType="1"/>
          </p:cNvSpPr>
          <p:nvPr/>
        </p:nvSpPr>
        <p:spPr bwMode="auto">
          <a:xfrm>
            <a:off x="2514600" y="2819400"/>
            <a:ext cx="3962400" cy="0"/>
          </a:xfrm>
          <a:prstGeom prst="line">
            <a:avLst/>
          </a:prstGeom>
          <a:noFill/>
          <a:ln w="28575">
            <a:solidFill>
              <a:srgbClr val="000000"/>
            </a:solidFill>
            <a:round/>
            <a:headEnd/>
            <a:tailEnd/>
          </a:ln>
        </p:spPr>
        <p:txBody>
          <a:bodyPr/>
          <a:lstStyle/>
          <a:p>
            <a:endParaRPr lang="en-US"/>
          </a:p>
        </p:txBody>
      </p:sp>
      <p:sp>
        <p:nvSpPr>
          <p:cNvPr id="21535" name="Line 105"/>
          <p:cNvSpPr>
            <a:spLocks noChangeShapeType="1"/>
          </p:cNvSpPr>
          <p:nvPr/>
        </p:nvSpPr>
        <p:spPr bwMode="auto">
          <a:xfrm>
            <a:off x="2514600" y="2362200"/>
            <a:ext cx="3962400" cy="0"/>
          </a:xfrm>
          <a:prstGeom prst="line">
            <a:avLst/>
          </a:prstGeom>
          <a:noFill/>
          <a:ln w="28575">
            <a:solidFill>
              <a:srgbClr val="000000"/>
            </a:solidFill>
            <a:round/>
            <a:headEnd/>
            <a:tailEnd/>
          </a:ln>
        </p:spPr>
        <p:txBody>
          <a:bodyPr/>
          <a:lstStyle/>
          <a:p>
            <a:endParaRPr lang="en-US"/>
          </a:p>
        </p:txBody>
      </p:sp>
      <p:sp>
        <p:nvSpPr>
          <p:cNvPr id="21536" name="Line 106"/>
          <p:cNvSpPr>
            <a:spLocks noChangeShapeType="1"/>
          </p:cNvSpPr>
          <p:nvPr/>
        </p:nvSpPr>
        <p:spPr bwMode="auto">
          <a:xfrm>
            <a:off x="2514600" y="3429000"/>
            <a:ext cx="3962400" cy="0"/>
          </a:xfrm>
          <a:prstGeom prst="line">
            <a:avLst/>
          </a:prstGeom>
          <a:noFill/>
          <a:ln w="28575">
            <a:solidFill>
              <a:srgbClr val="000000"/>
            </a:solidFill>
            <a:round/>
            <a:headEnd/>
            <a:tailEnd/>
          </a:ln>
        </p:spPr>
        <p:txBody>
          <a:bodyPr/>
          <a:lstStyle/>
          <a:p>
            <a:endParaRPr lang="en-US"/>
          </a:p>
        </p:txBody>
      </p:sp>
      <p:sp>
        <p:nvSpPr>
          <p:cNvPr id="21537" name="Line 107"/>
          <p:cNvSpPr>
            <a:spLocks noChangeShapeType="1"/>
          </p:cNvSpPr>
          <p:nvPr/>
        </p:nvSpPr>
        <p:spPr bwMode="auto">
          <a:xfrm>
            <a:off x="2514600" y="3962400"/>
            <a:ext cx="3962400" cy="0"/>
          </a:xfrm>
          <a:prstGeom prst="line">
            <a:avLst/>
          </a:prstGeom>
          <a:noFill/>
          <a:ln w="28575">
            <a:solidFill>
              <a:srgbClr val="000000"/>
            </a:solidFill>
            <a:round/>
            <a:headEnd/>
            <a:tailEnd/>
          </a:ln>
        </p:spPr>
        <p:txBody>
          <a:bodyPr/>
          <a:lstStyle/>
          <a:p>
            <a:endParaRPr lang="en-US"/>
          </a:p>
        </p:txBody>
      </p:sp>
      <p:sp>
        <p:nvSpPr>
          <p:cNvPr id="21538" name="Line 108"/>
          <p:cNvSpPr>
            <a:spLocks noChangeShapeType="1"/>
          </p:cNvSpPr>
          <p:nvPr/>
        </p:nvSpPr>
        <p:spPr bwMode="auto">
          <a:xfrm>
            <a:off x="2514600" y="4495800"/>
            <a:ext cx="3962400" cy="0"/>
          </a:xfrm>
          <a:prstGeom prst="line">
            <a:avLst/>
          </a:prstGeom>
          <a:noFill/>
          <a:ln w="28575">
            <a:solidFill>
              <a:srgbClr val="000000"/>
            </a:solidFill>
            <a:round/>
            <a:headEnd/>
            <a:tailEnd/>
          </a:ln>
        </p:spPr>
        <p:txBody>
          <a:bodyPr/>
          <a:lstStyle/>
          <a:p>
            <a:endParaRPr lang="en-US"/>
          </a:p>
        </p:txBody>
      </p:sp>
      <p:sp>
        <p:nvSpPr>
          <p:cNvPr id="21539" name="Line 109"/>
          <p:cNvSpPr>
            <a:spLocks noChangeShapeType="1"/>
          </p:cNvSpPr>
          <p:nvPr/>
        </p:nvSpPr>
        <p:spPr bwMode="auto">
          <a:xfrm>
            <a:off x="2514600" y="5105400"/>
            <a:ext cx="3962400" cy="0"/>
          </a:xfrm>
          <a:prstGeom prst="line">
            <a:avLst/>
          </a:prstGeom>
          <a:noFill/>
          <a:ln w="28575">
            <a:solidFill>
              <a:srgbClr val="000000"/>
            </a:solidFill>
            <a:round/>
            <a:headEnd/>
            <a:tailEnd/>
          </a:ln>
        </p:spPr>
        <p:txBody>
          <a:bodyPr/>
          <a:lstStyle/>
          <a:p>
            <a:endParaRPr lang="en-US"/>
          </a:p>
        </p:txBody>
      </p:sp>
      <p:sp>
        <p:nvSpPr>
          <p:cNvPr id="21540" name="Line 110"/>
          <p:cNvSpPr>
            <a:spLocks noChangeShapeType="1"/>
          </p:cNvSpPr>
          <p:nvPr/>
        </p:nvSpPr>
        <p:spPr bwMode="auto">
          <a:xfrm>
            <a:off x="5029200" y="1828800"/>
            <a:ext cx="0" cy="3962400"/>
          </a:xfrm>
          <a:prstGeom prst="line">
            <a:avLst/>
          </a:prstGeom>
          <a:noFill/>
          <a:ln w="0">
            <a:solidFill>
              <a:srgbClr val="000000"/>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1164</TotalTime>
  <Words>922</Words>
  <Application>Microsoft PowerPoint</Application>
  <PresentationFormat>On-screen Show (4:3)</PresentationFormat>
  <Paragraphs>276</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Cost</vt:lpstr>
      <vt:lpstr>Slide 2</vt:lpstr>
      <vt:lpstr>The Nature of Costs</vt:lpstr>
      <vt:lpstr>Slide 4</vt:lpstr>
      <vt:lpstr>Slide 5</vt:lpstr>
      <vt:lpstr>The Long Run and the Short Run</vt:lpstr>
      <vt:lpstr>Short-Run Cost Functions</vt:lpstr>
      <vt:lpstr>Short-Run Cost Functions</vt:lpstr>
      <vt:lpstr>Short-Run Cost Functions</vt:lpstr>
      <vt:lpstr>Short-Run Cost Functions</vt:lpstr>
      <vt:lpstr>Slide 11</vt:lpstr>
      <vt:lpstr>Slide 12</vt:lpstr>
      <vt:lpstr>Long-Run Cost Curves</vt:lpstr>
      <vt:lpstr>Slide 14</vt:lpstr>
      <vt:lpstr>Slide 15</vt:lpstr>
      <vt:lpstr>Slide 16</vt:lpstr>
      <vt:lpstr>Slide 17</vt:lpstr>
      <vt:lpstr>Slide 18</vt:lpstr>
      <vt:lpstr>Slide 19</vt:lpstr>
      <vt:lpstr>Slide 20</vt:lpstr>
      <vt:lpstr>Profit Contribution Analysis</vt:lpstr>
      <vt:lpstr>Linear Breakeven Analysis</vt:lpstr>
      <vt:lpstr>Example</vt:lpstr>
      <vt:lpstr>Example</vt:lpstr>
    </vt:vector>
  </TitlesOfParts>
  <Company>jiit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Monica Chaudhary</dc:creator>
  <cp:lastModifiedBy>mukta.mani</cp:lastModifiedBy>
  <cp:revision>128</cp:revision>
  <dcterms:created xsi:type="dcterms:W3CDTF">2002-07-01T04:10:53Z</dcterms:created>
  <dcterms:modified xsi:type="dcterms:W3CDTF">2018-03-28T06:51:23Z</dcterms:modified>
</cp:coreProperties>
</file>