
<file path=[Content_Types].xml><?xml version="1.0" encoding="utf-8"?>
<Types xmlns="http://schemas.openxmlformats.org/package/2006/content-types">
  <Default Extension="jpeg" ContentType="image/jpeg"/>
  <Default Extension="vml" ContentType="application/vnd.openxmlformats-officedocument.vmlDrawing"/>
  <Default Extension="xls" ContentType="application/vnd.ms-excel"/>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
  </p:notesMasterIdLst>
  <p:handoutMasterIdLst>
    <p:handoutMasterId r:id="rId47"/>
  </p:handoutMasterIdLst>
  <p:sldIdLst>
    <p:sldId id="256" r:id="rId3"/>
    <p:sldId id="385" r:id="rId5"/>
    <p:sldId id="386" r:id="rId6"/>
    <p:sldId id="387" r:id="rId7"/>
    <p:sldId id="428" r:id="rId8"/>
    <p:sldId id="388" r:id="rId9"/>
    <p:sldId id="389" r:id="rId10"/>
    <p:sldId id="390" r:id="rId11"/>
    <p:sldId id="391" r:id="rId12"/>
    <p:sldId id="392" r:id="rId13"/>
    <p:sldId id="393" r:id="rId14"/>
    <p:sldId id="394" r:id="rId15"/>
    <p:sldId id="395" r:id="rId16"/>
    <p:sldId id="396" r:id="rId17"/>
    <p:sldId id="397" r:id="rId18"/>
    <p:sldId id="398" r:id="rId19"/>
    <p:sldId id="400" r:id="rId20"/>
    <p:sldId id="401" r:id="rId21"/>
    <p:sldId id="402" r:id="rId22"/>
    <p:sldId id="403" r:id="rId23"/>
    <p:sldId id="404" r:id="rId24"/>
    <p:sldId id="405" r:id="rId25"/>
    <p:sldId id="406" r:id="rId26"/>
    <p:sldId id="407" r:id="rId27"/>
    <p:sldId id="408" r:id="rId28"/>
    <p:sldId id="409" r:id="rId29"/>
    <p:sldId id="410" r:id="rId30"/>
    <p:sldId id="411" r:id="rId31"/>
    <p:sldId id="412" r:id="rId32"/>
    <p:sldId id="413" r:id="rId33"/>
    <p:sldId id="414" r:id="rId34"/>
    <p:sldId id="415" r:id="rId35"/>
    <p:sldId id="416" r:id="rId36"/>
    <p:sldId id="417" r:id="rId37"/>
    <p:sldId id="418" r:id="rId38"/>
    <p:sldId id="419" r:id="rId39"/>
    <p:sldId id="420" r:id="rId40"/>
    <p:sldId id="421" r:id="rId41"/>
    <p:sldId id="422" r:id="rId42"/>
    <p:sldId id="424" r:id="rId43"/>
    <p:sldId id="425" r:id="rId44"/>
    <p:sldId id="426" r:id="rId45"/>
    <p:sldId id="427" r:id="rId46"/>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000066"/>
    <a:srgbClr val="660033"/>
    <a:srgbClr val="660066"/>
    <a:srgbClr val="FFFFFF"/>
    <a:srgbClr val="000099"/>
    <a:srgbClr val="0033CC"/>
    <a:srgbClr val="CCEC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69" d="100"/>
          <a:sy n="69" d="100"/>
        </p:scale>
        <p:origin x="-1332" y="-108"/>
      </p:cViewPr>
      <p:guideLst>
        <p:guide orient="horz" pos="2160"/>
        <p:guide pos="2866"/>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646"/>
    </p:cViewPr>
  </p:sorterViewPr>
  <p:notesViewPr>
    <p:cSldViewPr>
      <p:cViewPr varScale="1">
        <p:scale>
          <a:sx n="55" d="100"/>
          <a:sy n="55" d="100"/>
        </p:scale>
        <p:origin x="-1854" y="-102"/>
      </p:cViewPr>
      <p:guideLst>
        <p:guide orient="horz" pos="2928"/>
        <p:guide pos="2197"/>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bleStyles" Target="tableStyles.xml"/><Relationship Id="rId5" Type="http://schemas.openxmlformats.org/officeDocument/2006/relationships/slide" Target="slides/slide2.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B783433-220D-4506-9978-29C2F673ED0A}" type="doc">
      <dgm:prSet loTypeId="urn:microsoft.com/office/officeart/2005/8/layout/orgChart1" loCatId="hierarchy" qsTypeId="urn:microsoft.com/office/officeart/2005/8/quickstyle/simple4" qsCatId="simple" csTypeId="urn:microsoft.com/office/officeart/2005/8/colors/accent0_2" csCatId="mainScheme" phldr="1"/>
      <dgm:spPr/>
    </dgm:pt>
    <dgm:pt modelId="{41805A46-FFCA-421A-AE2A-58A8D5167635}">
      <dgm:prSet>
        <dgm:style>
          <a:lnRef idx="1">
            <a:schemeClr val="dk1"/>
          </a:lnRef>
          <a:fillRef idx="2">
            <a:schemeClr val="dk1"/>
          </a:fillRef>
          <a:effectRef idx="1">
            <a:schemeClr val="dk1"/>
          </a:effectRef>
          <a:fontRef idx="minor">
            <a:schemeClr val="dk1"/>
          </a:fontRef>
        </dgm:style>
      </dgm:prSet>
      <dgm:spPr>
        <a:solidFill>
          <a:srgbClr val="FFFF66"/>
        </a:solidFill>
      </dgm:spPr>
      <dgm: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smtClean="0">
              <a:effectLst/>
              <a:latin typeface="+mn-lt"/>
            </a:rPr>
            <a:t>NATURE OF </a:t>
          </a:r>
        </a:p>
        <a:p>
          <a:pPr marL="0" marR="0" lvl="0" indent="0" algn="ctr"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smtClean="0">
              <a:effectLst/>
              <a:latin typeface="+mn-lt"/>
            </a:rPr>
            <a:t>PRODUCT</a:t>
          </a:r>
          <a:endParaRPr kumimoji="0" lang="en-US" b="0" i="0" u="none" strike="noStrike" cap="none" normalizeH="0" baseline="0" dirty="0" smtClean="0">
            <a:effectLst/>
            <a:latin typeface="+mn-lt"/>
          </a:endParaRPr>
        </a:p>
      </dgm:t>
    </dgm:pt>
    <dgm:pt modelId="{5F4015C4-4D55-4F00-BC15-81472F78D360}" cxnId="{7C5A3441-F603-44FB-B736-040323696D57}" type="parTrans">
      <dgm:prSet/>
      <dgm:spPr/>
      <dgm:t>
        <a:bodyPr/>
        <a:lstStyle/>
        <a:p>
          <a:endParaRPr lang="en-US"/>
        </a:p>
      </dgm:t>
    </dgm:pt>
    <dgm:pt modelId="{E865037E-09F6-4A7A-81CA-A21F9DE5052A}" cxnId="{7C5A3441-F603-44FB-B736-040323696D57}" type="sibTrans">
      <dgm:prSet/>
      <dgm:spPr/>
      <dgm:t>
        <a:bodyPr/>
        <a:lstStyle/>
        <a:p>
          <a:endParaRPr lang="en-US"/>
        </a:p>
      </dgm:t>
    </dgm:pt>
    <dgm:pt modelId="{667D34B7-C3EC-49F8-8F72-03B79A38D694}">
      <dgm:prSet>
        <dgm:style>
          <a:lnRef idx="1">
            <a:schemeClr val="dk1"/>
          </a:lnRef>
          <a:fillRef idx="2">
            <a:schemeClr val="dk1"/>
          </a:fillRef>
          <a:effectRef idx="1">
            <a:schemeClr val="dk1"/>
          </a:effectRef>
          <a:fontRef idx="minor">
            <a:schemeClr val="dk1"/>
          </a:fontRef>
        </dgm:style>
      </dgm:prSet>
      <dgm:spPr>
        <a:solidFill>
          <a:srgbClr val="FFFF66"/>
        </a:solidFill>
      </dgm:spPr>
      <dgm: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smtClean="0">
              <a:effectLst/>
              <a:latin typeface="+mn-lt"/>
            </a:rPr>
            <a:t>Capital Goods</a:t>
          </a:r>
        </a:p>
      </dgm:t>
    </dgm:pt>
    <dgm:pt modelId="{01AA7CBB-525F-443F-A5B4-041760509812}" cxnId="{9FB949B3-21E2-4E0A-A88D-4C059CA2D6C1}" type="parTrans">
      <dgm:prSet/>
      <dgm:spPr/>
      <dgm:t>
        <a:bodyPr/>
        <a:lstStyle/>
        <a:p>
          <a:endParaRPr lang="en-US"/>
        </a:p>
      </dgm:t>
    </dgm:pt>
    <dgm:pt modelId="{E7FB32BF-79A6-42B5-A328-48742E436CC7}" cxnId="{9FB949B3-21E2-4E0A-A88D-4C059CA2D6C1}" type="sibTrans">
      <dgm:prSet/>
      <dgm:spPr/>
      <dgm:t>
        <a:bodyPr/>
        <a:lstStyle/>
        <a:p>
          <a:endParaRPr lang="en-US"/>
        </a:p>
      </dgm:t>
    </dgm:pt>
    <dgm:pt modelId="{7568767D-5082-4583-A106-50FCBAB24F6D}">
      <dgm:prSet>
        <dgm:style>
          <a:lnRef idx="1">
            <a:schemeClr val="dk1"/>
          </a:lnRef>
          <a:fillRef idx="2">
            <a:schemeClr val="dk1"/>
          </a:fillRef>
          <a:effectRef idx="1">
            <a:schemeClr val="dk1"/>
          </a:effectRef>
          <a:fontRef idx="minor">
            <a:schemeClr val="dk1"/>
          </a:fontRef>
        </dgm:style>
      </dgm:prSet>
      <dgm:spPr>
        <a:solidFill>
          <a:srgbClr val="FFFF66"/>
        </a:solidFill>
      </dgm:spPr>
      <dgm:t>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b="0" i="0" u="none" strike="noStrike" cap="none" normalizeH="0" baseline="0" smtClean="0">
              <a:effectLst/>
              <a:latin typeface="+mn-lt"/>
            </a:rPr>
            <a:t>Durable </a:t>
          </a:r>
        </a:p>
        <a:p>
          <a:pPr marL="0" marR="0" lvl="0" indent="0" algn="ctr" defTabSz="914400" rtl="0" eaLnBrk="0" fontAlgn="base" latinLnBrk="0" hangingPunct="0">
            <a:lnSpc>
              <a:spcPct val="100000"/>
            </a:lnSpc>
            <a:spcBef>
              <a:spcPct val="0"/>
            </a:spcBef>
            <a:spcAft>
              <a:spcPct val="0"/>
            </a:spcAft>
            <a:buClrTx/>
            <a:buSzTx/>
            <a:buFontTx/>
            <a:buNone/>
          </a:pPr>
          <a:r>
            <a:rPr kumimoji="1" lang="en-US" b="0" i="0" u="none" strike="noStrike" cap="none" normalizeH="0" baseline="0" smtClean="0">
              <a:effectLst/>
              <a:latin typeface="+mn-lt"/>
            </a:rPr>
            <a:t>Consumer goods</a:t>
          </a:r>
          <a:endParaRPr kumimoji="1" lang="en-US" b="0" i="0" u="none" strike="noStrike" cap="none" normalizeH="0" baseline="0" dirty="0" smtClean="0">
            <a:effectLst/>
            <a:latin typeface="+mn-lt"/>
          </a:endParaRPr>
        </a:p>
      </dgm:t>
    </dgm:pt>
    <dgm:pt modelId="{3835DCB8-5F3C-481C-B4F8-5F9EA8486598}" cxnId="{5C9B4C9F-A4C0-4ABB-A9F5-8594C4445B9A}" type="parTrans">
      <dgm:prSet/>
      <dgm:spPr/>
      <dgm:t>
        <a:bodyPr/>
        <a:lstStyle/>
        <a:p>
          <a:endParaRPr lang="en-US"/>
        </a:p>
      </dgm:t>
    </dgm:pt>
    <dgm:pt modelId="{36492724-F29B-44D4-9382-FE6D85278347}" cxnId="{5C9B4C9F-A4C0-4ABB-A9F5-8594C4445B9A}" type="sibTrans">
      <dgm:prSet/>
      <dgm:spPr/>
      <dgm:t>
        <a:bodyPr/>
        <a:lstStyle/>
        <a:p>
          <a:endParaRPr lang="en-US"/>
        </a:p>
      </dgm:t>
    </dgm:pt>
    <dgm:pt modelId="{C52297D0-1CEE-4B27-8B73-278392D16596}">
      <dgm:prSet>
        <dgm:style>
          <a:lnRef idx="1">
            <a:schemeClr val="dk1"/>
          </a:lnRef>
          <a:fillRef idx="2">
            <a:schemeClr val="dk1"/>
          </a:fillRef>
          <a:effectRef idx="1">
            <a:schemeClr val="dk1"/>
          </a:effectRef>
          <a:fontRef idx="minor">
            <a:schemeClr val="dk1"/>
          </a:fontRef>
        </dgm:style>
      </dgm:prSet>
      <dgm:spPr>
        <a:solidFill>
          <a:srgbClr val="FFFF66"/>
        </a:solidFill>
      </dgm:spPr>
      <dgm:t>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b="0" i="0" u="none" strike="noStrike" cap="none" normalizeH="0" baseline="0" dirty="0" smtClean="0">
              <a:effectLst/>
              <a:latin typeface="+mn-lt"/>
            </a:rPr>
            <a:t>Non durable</a:t>
          </a:r>
        </a:p>
        <a:p>
          <a:pPr marL="0" marR="0" lvl="0" indent="0" algn="ctr" defTabSz="914400" rtl="0" eaLnBrk="0" fontAlgn="base" latinLnBrk="0" hangingPunct="0">
            <a:lnSpc>
              <a:spcPct val="100000"/>
            </a:lnSpc>
            <a:spcBef>
              <a:spcPct val="0"/>
            </a:spcBef>
            <a:spcAft>
              <a:spcPct val="0"/>
            </a:spcAft>
            <a:buClrTx/>
            <a:buSzTx/>
            <a:buFontTx/>
            <a:buNone/>
          </a:pPr>
          <a:r>
            <a:rPr kumimoji="1" lang="en-US" b="0" i="0" u="none" strike="noStrike" cap="none" normalizeH="0" baseline="0" dirty="0" smtClean="0">
              <a:effectLst/>
              <a:latin typeface="+mn-lt"/>
            </a:rPr>
            <a:t> consumer goods</a:t>
          </a:r>
        </a:p>
      </dgm:t>
    </dgm:pt>
    <dgm:pt modelId="{AC88943F-DB5F-4720-AED8-2B58A4AD9955}" cxnId="{C3948283-FB6B-4CB4-BA7A-FBC07BB41485}" type="parTrans">
      <dgm:prSet/>
      <dgm:spPr/>
      <dgm:t>
        <a:bodyPr/>
        <a:lstStyle/>
        <a:p>
          <a:endParaRPr lang="en-US"/>
        </a:p>
      </dgm:t>
    </dgm:pt>
    <dgm:pt modelId="{00F37533-C495-4539-8A47-B8198B5C30DC}" cxnId="{C3948283-FB6B-4CB4-BA7A-FBC07BB41485}" type="sibTrans">
      <dgm:prSet/>
      <dgm:spPr/>
      <dgm:t>
        <a:bodyPr/>
        <a:lstStyle/>
        <a:p>
          <a:endParaRPr lang="en-US"/>
        </a:p>
      </dgm:t>
    </dgm:pt>
    <dgm:pt modelId="{344DDC62-B176-4F49-BE82-501CC5C6270B}" type="pres">
      <dgm:prSet presAssocID="{9B783433-220D-4506-9978-29C2F673ED0A}" presName="hierChild1" presStyleCnt="0">
        <dgm:presLayoutVars>
          <dgm:orgChart val="1"/>
          <dgm:chPref val="1"/>
          <dgm:dir/>
          <dgm:animOne val="branch"/>
          <dgm:animLvl val="lvl"/>
          <dgm:resizeHandles/>
        </dgm:presLayoutVars>
      </dgm:prSet>
      <dgm:spPr/>
    </dgm:pt>
    <dgm:pt modelId="{34A07F76-974B-4006-AA1B-40DEA1187D92}" type="pres">
      <dgm:prSet presAssocID="{41805A46-FFCA-421A-AE2A-58A8D5167635}" presName="hierRoot1" presStyleCnt="0">
        <dgm:presLayoutVars>
          <dgm:hierBranch/>
        </dgm:presLayoutVars>
      </dgm:prSet>
      <dgm:spPr/>
    </dgm:pt>
    <dgm:pt modelId="{C77E0990-098D-4CD7-82EE-2A8184A6DAA5}" type="pres">
      <dgm:prSet presAssocID="{41805A46-FFCA-421A-AE2A-58A8D5167635}" presName="rootComposite1" presStyleCnt="0"/>
      <dgm:spPr/>
    </dgm:pt>
    <dgm:pt modelId="{F82159B7-8064-4657-99E6-A96C4570ECBD}" type="pres">
      <dgm:prSet presAssocID="{41805A46-FFCA-421A-AE2A-58A8D5167635}" presName="rootText1" presStyleLbl="node0" presStyleIdx="0" presStyleCnt="1">
        <dgm:presLayoutVars>
          <dgm:chPref val="3"/>
        </dgm:presLayoutVars>
      </dgm:prSet>
      <dgm:spPr/>
      <dgm:t>
        <a:bodyPr/>
        <a:lstStyle/>
        <a:p>
          <a:endParaRPr lang="en-US"/>
        </a:p>
      </dgm:t>
    </dgm:pt>
    <dgm:pt modelId="{8C2CC9B0-4CAD-4228-AB14-DD42C00C153F}" type="pres">
      <dgm:prSet presAssocID="{41805A46-FFCA-421A-AE2A-58A8D5167635}" presName="rootConnector1" presStyleLbl="node1" presStyleIdx="0" presStyleCnt="0"/>
      <dgm:spPr/>
      <dgm:t>
        <a:bodyPr/>
        <a:lstStyle/>
        <a:p>
          <a:endParaRPr lang="en-US"/>
        </a:p>
      </dgm:t>
    </dgm:pt>
    <dgm:pt modelId="{723C0C00-30E5-4FA7-90E3-09087B51A4F7}" type="pres">
      <dgm:prSet presAssocID="{41805A46-FFCA-421A-AE2A-58A8D5167635}" presName="hierChild2" presStyleCnt="0"/>
      <dgm:spPr/>
    </dgm:pt>
    <dgm:pt modelId="{8D7D49CF-AAA9-4AA1-9493-D32DB2E6A0CB}" type="pres">
      <dgm:prSet presAssocID="{01AA7CBB-525F-443F-A5B4-041760509812}" presName="Name35" presStyleLbl="parChTrans1D2" presStyleIdx="0" presStyleCnt="3"/>
      <dgm:spPr/>
      <dgm:t>
        <a:bodyPr/>
        <a:lstStyle/>
        <a:p>
          <a:endParaRPr lang="en-US"/>
        </a:p>
      </dgm:t>
    </dgm:pt>
    <dgm:pt modelId="{553AB361-9619-49FF-A4FF-BA2EB674CD39}" type="pres">
      <dgm:prSet presAssocID="{667D34B7-C3EC-49F8-8F72-03B79A38D694}" presName="hierRoot2" presStyleCnt="0">
        <dgm:presLayoutVars>
          <dgm:hierBranch/>
        </dgm:presLayoutVars>
      </dgm:prSet>
      <dgm:spPr/>
    </dgm:pt>
    <dgm:pt modelId="{A1EAE34B-5013-4ADB-91C6-501D31C2C349}" type="pres">
      <dgm:prSet presAssocID="{667D34B7-C3EC-49F8-8F72-03B79A38D694}" presName="rootComposite" presStyleCnt="0"/>
      <dgm:spPr/>
    </dgm:pt>
    <dgm:pt modelId="{4173DCD8-6813-48DB-A6E7-62996A630D5C}" type="pres">
      <dgm:prSet presAssocID="{667D34B7-C3EC-49F8-8F72-03B79A38D694}" presName="rootText" presStyleLbl="node2" presStyleIdx="0" presStyleCnt="3" custLinFactNeighborX="7052">
        <dgm:presLayoutVars>
          <dgm:chPref val="3"/>
        </dgm:presLayoutVars>
      </dgm:prSet>
      <dgm:spPr/>
      <dgm:t>
        <a:bodyPr/>
        <a:lstStyle/>
        <a:p>
          <a:endParaRPr lang="en-US"/>
        </a:p>
      </dgm:t>
    </dgm:pt>
    <dgm:pt modelId="{6CFF5F44-81AF-442D-8CB0-CB773653F748}" type="pres">
      <dgm:prSet presAssocID="{667D34B7-C3EC-49F8-8F72-03B79A38D694}" presName="rootConnector" presStyleLbl="node2" presStyleIdx="0" presStyleCnt="3"/>
      <dgm:spPr/>
      <dgm:t>
        <a:bodyPr/>
        <a:lstStyle/>
        <a:p>
          <a:endParaRPr lang="en-US"/>
        </a:p>
      </dgm:t>
    </dgm:pt>
    <dgm:pt modelId="{A1B9053A-E02F-480C-A36A-A090B020EED5}" type="pres">
      <dgm:prSet presAssocID="{667D34B7-C3EC-49F8-8F72-03B79A38D694}" presName="hierChild4" presStyleCnt="0"/>
      <dgm:spPr/>
    </dgm:pt>
    <dgm:pt modelId="{AE2EFEE9-8F9F-4F63-9E23-9B9252282008}" type="pres">
      <dgm:prSet presAssocID="{667D34B7-C3EC-49F8-8F72-03B79A38D694}" presName="hierChild5" presStyleCnt="0"/>
      <dgm:spPr/>
    </dgm:pt>
    <dgm:pt modelId="{43A55593-A23B-4BA7-9172-19C54B52917F}" type="pres">
      <dgm:prSet presAssocID="{3835DCB8-5F3C-481C-B4F8-5F9EA8486598}" presName="Name35" presStyleLbl="parChTrans1D2" presStyleIdx="1" presStyleCnt="3"/>
      <dgm:spPr/>
      <dgm:t>
        <a:bodyPr/>
        <a:lstStyle/>
        <a:p>
          <a:endParaRPr lang="en-US"/>
        </a:p>
      </dgm:t>
    </dgm:pt>
    <dgm:pt modelId="{A8DC0AA7-2965-42E7-8D94-5C112B25BA29}" type="pres">
      <dgm:prSet presAssocID="{7568767D-5082-4583-A106-50FCBAB24F6D}" presName="hierRoot2" presStyleCnt="0">
        <dgm:presLayoutVars>
          <dgm:hierBranch/>
        </dgm:presLayoutVars>
      </dgm:prSet>
      <dgm:spPr/>
    </dgm:pt>
    <dgm:pt modelId="{6B72EC3C-9739-4448-8945-F1D0D3A56AC8}" type="pres">
      <dgm:prSet presAssocID="{7568767D-5082-4583-A106-50FCBAB24F6D}" presName="rootComposite" presStyleCnt="0"/>
      <dgm:spPr/>
    </dgm:pt>
    <dgm:pt modelId="{B02B1E6A-F6E2-46AF-B719-5DB673A13BD8}" type="pres">
      <dgm:prSet presAssocID="{7568767D-5082-4583-A106-50FCBAB24F6D}" presName="rootText" presStyleLbl="node2" presStyleIdx="1" presStyleCnt="3">
        <dgm:presLayoutVars>
          <dgm:chPref val="3"/>
        </dgm:presLayoutVars>
      </dgm:prSet>
      <dgm:spPr/>
      <dgm:t>
        <a:bodyPr/>
        <a:lstStyle/>
        <a:p>
          <a:endParaRPr lang="en-US"/>
        </a:p>
      </dgm:t>
    </dgm:pt>
    <dgm:pt modelId="{6C0F583F-A628-40FF-B70B-E059AE018B57}" type="pres">
      <dgm:prSet presAssocID="{7568767D-5082-4583-A106-50FCBAB24F6D}" presName="rootConnector" presStyleLbl="node2" presStyleIdx="1" presStyleCnt="3"/>
      <dgm:spPr/>
      <dgm:t>
        <a:bodyPr/>
        <a:lstStyle/>
        <a:p>
          <a:endParaRPr lang="en-US"/>
        </a:p>
      </dgm:t>
    </dgm:pt>
    <dgm:pt modelId="{DD6E13A6-7E14-49F7-9342-D77B3F2BEB10}" type="pres">
      <dgm:prSet presAssocID="{7568767D-5082-4583-A106-50FCBAB24F6D}" presName="hierChild4" presStyleCnt="0"/>
      <dgm:spPr/>
    </dgm:pt>
    <dgm:pt modelId="{538BD14E-6A47-4B1A-84D4-D694BC5434D3}" type="pres">
      <dgm:prSet presAssocID="{7568767D-5082-4583-A106-50FCBAB24F6D}" presName="hierChild5" presStyleCnt="0"/>
      <dgm:spPr/>
    </dgm:pt>
    <dgm:pt modelId="{0F0B158E-B655-4C24-A341-F46588B0D6C8}" type="pres">
      <dgm:prSet presAssocID="{AC88943F-DB5F-4720-AED8-2B58A4AD9955}" presName="Name35" presStyleLbl="parChTrans1D2" presStyleIdx="2" presStyleCnt="3"/>
      <dgm:spPr/>
      <dgm:t>
        <a:bodyPr/>
        <a:lstStyle/>
        <a:p>
          <a:endParaRPr lang="en-US"/>
        </a:p>
      </dgm:t>
    </dgm:pt>
    <dgm:pt modelId="{C9E5C884-3BA5-4D48-8495-C04C45DBCC89}" type="pres">
      <dgm:prSet presAssocID="{C52297D0-1CEE-4B27-8B73-278392D16596}" presName="hierRoot2" presStyleCnt="0">
        <dgm:presLayoutVars>
          <dgm:hierBranch/>
        </dgm:presLayoutVars>
      </dgm:prSet>
      <dgm:spPr/>
    </dgm:pt>
    <dgm:pt modelId="{D17D4E9C-D631-45CE-80DD-A5BDBFF4596F}" type="pres">
      <dgm:prSet presAssocID="{C52297D0-1CEE-4B27-8B73-278392D16596}" presName="rootComposite" presStyleCnt="0"/>
      <dgm:spPr/>
    </dgm:pt>
    <dgm:pt modelId="{E3017447-4303-4275-97CE-3F35D22E5A33}" type="pres">
      <dgm:prSet presAssocID="{C52297D0-1CEE-4B27-8B73-278392D16596}" presName="rootText" presStyleLbl="node2" presStyleIdx="2" presStyleCnt="3" custLinFactNeighborX="-7052">
        <dgm:presLayoutVars>
          <dgm:chPref val="3"/>
        </dgm:presLayoutVars>
      </dgm:prSet>
      <dgm:spPr/>
      <dgm:t>
        <a:bodyPr/>
        <a:lstStyle/>
        <a:p>
          <a:endParaRPr lang="en-US"/>
        </a:p>
      </dgm:t>
    </dgm:pt>
    <dgm:pt modelId="{E1E7842E-D50A-4528-89F2-3D37BAF7E8D3}" type="pres">
      <dgm:prSet presAssocID="{C52297D0-1CEE-4B27-8B73-278392D16596}" presName="rootConnector" presStyleLbl="node2" presStyleIdx="2" presStyleCnt="3"/>
      <dgm:spPr/>
      <dgm:t>
        <a:bodyPr/>
        <a:lstStyle/>
        <a:p>
          <a:endParaRPr lang="en-US"/>
        </a:p>
      </dgm:t>
    </dgm:pt>
    <dgm:pt modelId="{EE8E7920-C128-4EFA-A2DB-055D982595D6}" type="pres">
      <dgm:prSet presAssocID="{C52297D0-1CEE-4B27-8B73-278392D16596}" presName="hierChild4" presStyleCnt="0"/>
      <dgm:spPr/>
    </dgm:pt>
    <dgm:pt modelId="{6352B2F9-D90D-4002-B558-27F971F37197}" type="pres">
      <dgm:prSet presAssocID="{C52297D0-1CEE-4B27-8B73-278392D16596}" presName="hierChild5" presStyleCnt="0"/>
      <dgm:spPr/>
    </dgm:pt>
    <dgm:pt modelId="{521ECBDF-CE51-4A49-9657-C6D07969CD41}" type="pres">
      <dgm:prSet presAssocID="{41805A46-FFCA-421A-AE2A-58A8D5167635}" presName="hierChild3" presStyleCnt="0"/>
      <dgm:spPr/>
    </dgm:pt>
  </dgm:ptLst>
  <dgm:cxnLst>
    <dgm:cxn modelId="{EFA33A01-7DC1-40DE-9294-DE3F0CD16037}" type="presOf" srcId="{9B783433-220D-4506-9978-29C2F673ED0A}" destId="{344DDC62-B176-4F49-BE82-501CC5C6270B}" srcOrd="0" destOrd="0" presId="urn:microsoft.com/office/officeart/2005/8/layout/orgChart1"/>
    <dgm:cxn modelId="{7C5A3441-F603-44FB-B736-040323696D57}" srcId="{9B783433-220D-4506-9978-29C2F673ED0A}" destId="{41805A46-FFCA-421A-AE2A-58A8D5167635}" srcOrd="0" destOrd="0" parTransId="{5F4015C4-4D55-4F00-BC15-81472F78D360}" sibTransId="{E865037E-09F6-4A7A-81CA-A21F9DE5052A}"/>
    <dgm:cxn modelId="{C6D15231-B8E2-45AD-9726-11F566F71A72}" type="presOf" srcId="{01AA7CBB-525F-443F-A5B4-041760509812}" destId="{8D7D49CF-AAA9-4AA1-9493-D32DB2E6A0CB}" srcOrd="0" destOrd="0" presId="urn:microsoft.com/office/officeart/2005/8/layout/orgChart1"/>
    <dgm:cxn modelId="{73654C3E-8A92-4CC6-AA86-6C82F6F2C946}" type="presOf" srcId="{667D34B7-C3EC-49F8-8F72-03B79A38D694}" destId="{4173DCD8-6813-48DB-A6E7-62996A630D5C}" srcOrd="0" destOrd="0" presId="urn:microsoft.com/office/officeart/2005/8/layout/orgChart1"/>
    <dgm:cxn modelId="{E375D845-A419-4881-8306-2799B6329704}" type="presOf" srcId="{C52297D0-1CEE-4B27-8B73-278392D16596}" destId="{E3017447-4303-4275-97CE-3F35D22E5A33}" srcOrd="0" destOrd="0" presId="urn:microsoft.com/office/officeart/2005/8/layout/orgChart1"/>
    <dgm:cxn modelId="{F3D79853-1936-4FE0-A4AB-B0C3474732F8}" type="presOf" srcId="{C52297D0-1CEE-4B27-8B73-278392D16596}" destId="{E1E7842E-D50A-4528-89F2-3D37BAF7E8D3}" srcOrd="1" destOrd="0" presId="urn:microsoft.com/office/officeart/2005/8/layout/orgChart1"/>
    <dgm:cxn modelId="{BFBE814F-347E-4481-92C6-2A87708CAA77}" type="presOf" srcId="{7568767D-5082-4583-A106-50FCBAB24F6D}" destId="{6C0F583F-A628-40FF-B70B-E059AE018B57}" srcOrd="1" destOrd="0" presId="urn:microsoft.com/office/officeart/2005/8/layout/orgChart1"/>
    <dgm:cxn modelId="{5C9B4C9F-A4C0-4ABB-A9F5-8594C4445B9A}" srcId="{41805A46-FFCA-421A-AE2A-58A8D5167635}" destId="{7568767D-5082-4583-A106-50FCBAB24F6D}" srcOrd="1" destOrd="0" parTransId="{3835DCB8-5F3C-481C-B4F8-5F9EA8486598}" sibTransId="{36492724-F29B-44D4-9382-FE6D85278347}"/>
    <dgm:cxn modelId="{9FB949B3-21E2-4E0A-A88D-4C059CA2D6C1}" srcId="{41805A46-FFCA-421A-AE2A-58A8D5167635}" destId="{667D34B7-C3EC-49F8-8F72-03B79A38D694}" srcOrd="0" destOrd="0" parTransId="{01AA7CBB-525F-443F-A5B4-041760509812}" sibTransId="{E7FB32BF-79A6-42B5-A328-48742E436CC7}"/>
    <dgm:cxn modelId="{03964BFB-3265-4521-9FE5-BC360BBDFC65}" type="presOf" srcId="{7568767D-5082-4583-A106-50FCBAB24F6D}" destId="{B02B1E6A-F6E2-46AF-B719-5DB673A13BD8}" srcOrd="0" destOrd="0" presId="urn:microsoft.com/office/officeart/2005/8/layout/orgChart1"/>
    <dgm:cxn modelId="{F5CFA216-1BD1-4A45-AD1C-2908B98CD4E2}" type="presOf" srcId="{AC88943F-DB5F-4720-AED8-2B58A4AD9955}" destId="{0F0B158E-B655-4C24-A341-F46588B0D6C8}" srcOrd="0" destOrd="0" presId="urn:microsoft.com/office/officeart/2005/8/layout/orgChart1"/>
    <dgm:cxn modelId="{5AC21DAC-CB4E-44A3-BB04-C1A9D4FC482A}" type="presOf" srcId="{3835DCB8-5F3C-481C-B4F8-5F9EA8486598}" destId="{43A55593-A23B-4BA7-9172-19C54B52917F}" srcOrd="0" destOrd="0" presId="urn:microsoft.com/office/officeart/2005/8/layout/orgChart1"/>
    <dgm:cxn modelId="{E142070B-481D-4AAC-89B0-E9F8E58C3CC7}" type="presOf" srcId="{41805A46-FFCA-421A-AE2A-58A8D5167635}" destId="{F82159B7-8064-4657-99E6-A96C4570ECBD}" srcOrd="0" destOrd="0" presId="urn:microsoft.com/office/officeart/2005/8/layout/orgChart1"/>
    <dgm:cxn modelId="{03773FF7-3AD2-449D-BEF9-3702DCD0336A}" type="presOf" srcId="{41805A46-FFCA-421A-AE2A-58A8D5167635}" destId="{8C2CC9B0-4CAD-4228-AB14-DD42C00C153F}" srcOrd="1" destOrd="0" presId="urn:microsoft.com/office/officeart/2005/8/layout/orgChart1"/>
    <dgm:cxn modelId="{DD6B0A83-C668-46D5-820E-EE01E253F1DE}" type="presOf" srcId="{667D34B7-C3EC-49F8-8F72-03B79A38D694}" destId="{6CFF5F44-81AF-442D-8CB0-CB773653F748}" srcOrd="1" destOrd="0" presId="urn:microsoft.com/office/officeart/2005/8/layout/orgChart1"/>
    <dgm:cxn modelId="{C3948283-FB6B-4CB4-BA7A-FBC07BB41485}" srcId="{41805A46-FFCA-421A-AE2A-58A8D5167635}" destId="{C52297D0-1CEE-4B27-8B73-278392D16596}" srcOrd="2" destOrd="0" parTransId="{AC88943F-DB5F-4720-AED8-2B58A4AD9955}" sibTransId="{00F37533-C495-4539-8A47-B8198B5C30DC}"/>
    <dgm:cxn modelId="{EEB66186-9806-4A1E-9052-D8B0EF40A4D9}" type="presParOf" srcId="{344DDC62-B176-4F49-BE82-501CC5C6270B}" destId="{34A07F76-974B-4006-AA1B-40DEA1187D92}" srcOrd="0" destOrd="0" presId="urn:microsoft.com/office/officeart/2005/8/layout/orgChart1"/>
    <dgm:cxn modelId="{B3DA80C0-25AA-4B41-A9B8-81880B4CE866}" type="presParOf" srcId="{34A07F76-974B-4006-AA1B-40DEA1187D92}" destId="{C77E0990-098D-4CD7-82EE-2A8184A6DAA5}" srcOrd="0" destOrd="0" presId="urn:microsoft.com/office/officeart/2005/8/layout/orgChart1"/>
    <dgm:cxn modelId="{B43D7705-812D-47CF-9649-18780FD6BB0F}" type="presParOf" srcId="{C77E0990-098D-4CD7-82EE-2A8184A6DAA5}" destId="{F82159B7-8064-4657-99E6-A96C4570ECBD}" srcOrd="0" destOrd="0" presId="urn:microsoft.com/office/officeart/2005/8/layout/orgChart1"/>
    <dgm:cxn modelId="{395BDC54-FC1D-4A66-B43B-5161ED8D6A1D}" type="presParOf" srcId="{C77E0990-098D-4CD7-82EE-2A8184A6DAA5}" destId="{8C2CC9B0-4CAD-4228-AB14-DD42C00C153F}" srcOrd="1" destOrd="0" presId="urn:microsoft.com/office/officeart/2005/8/layout/orgChart1"/>
    <dgm:cxn modelId="{EE36F310-92D2-4F9D-8025-57B475E02B79}" type="presParOf" srcId="{34A07F76-974B-4006-AA1B-40DEA1187D92}" destId="{723C0C00-30E5-4FA7-90E3-09087B51A4F7}" srcOrd="1" destOrd="0" presId="urn:microsoft.com/office/officeart/2005/8/layout/orgChart1"/>
    <dgm:cxn modelId="{08693304-0813-4695-B360-0BADDC137188}" type="presParOf" srcId="{723C0C00-30E5-4FA7-90E3-09087B51A4F7}" destId="{8D7D49CF-AAA9-4AA1-9493-D32DB2E6A0CB}" srcOrd="0" destOrd="0" presId="urn:microsoft.com/office/officeart/2005/8/layout/orgChart1"/>
    <dgm:cxn modelId="{29F6E99E-EA69-4D68-8A52-44FB944055B6}" type="presParOf" srcId="{723C0C00-30E5-4FA7-90E3-09087B51A4F7}" destId="{553AB361-9619-49FF-A4FF-BA2EB674CD39}" srcOrd="1" destOrd="0" presId="urn:microsoft.com/office/officeart/2005/8/layout/orgChart1"/>
    <dgm:cxn modelId="{8CEA6F53-494B-4D99-89D1-DF2ECD059AFF}" type="presParOf" srcId="{553AB361-9619-49FF-A4FF-BA2EB674CD39}" destId="{A1EAE34B-5013-4ADB-91C6-501D31C2C349}" srcOrd="0" destOrd="0" presId="urn:microsoft.com/office/officeart/2005/8/layout/orgChart1"/>
    <dgm:cxn modelId="{1A699A24-F28B-466D-B688-83492E0928E5}" type="presParOf" srcId="{A1EAE34B-5013-4ADB-91C6-501D31C2C349}" destId="{4173DCD8-6813-48DB-A6E7-62996A630D5C}" srcOrd="0" destOrd="0" presId="urn:microsoft.com/office/officeart/2005/8/layout/orgChart1"/>
    <dgm:cxn modelId="{24B96CC2-2CCC-434D-8A96-93D1EE035F59}" type="presParOf" srcId="{A1EAE34B-5013-4ADB-91C6-501D31C2C349}" destId="{6CFF5F44-81AF-442D-8CB0-CB773653F748}" srcOrd="1" destOrd="0" presId="urn:microsoft.com/office/officeart/2005/8/layout/orgChart1"/>
    <dgm:cxn modelId="{D682B421-18C6-4CF2-9E6F-57C9EEC81733}" type="presParOf" srcId="{553AB361-9619-49FF-A4FF-BA2EB674CD39}" destId="{A1B9053A-E02F-480C-A36A-A090B020EED5}" srcOrd="1" destOrd="0" presId="urn:microsoft.com/office/officeart/2005/8/layout/orgChart1"/>
    <dgm:cxn modelId="{7F2D0A76-3176-4356-828E-951AFDF45163}" type="presParOf" srcId="{553AB361-9619-49FF-A4FF-BA2EB674CD39}" destId="{AE2EFEE9-8F9F-4F63-9E23-9B9252282008}" srcOrd="2" destOrd="0" presId="urn:microsoft.com/office/officeart/2005/8/layout/orgChart1"/>
    <dgm:cxn modelId="{0699EF28-A6AE-4DA6-86E8-71C3C461C31A}" type="presParOf" srcId="{723C0C00-30E5-4FA7-90E3-09087B51A4F7}" destId="{43A55593-A23B-4BA7-9172-19C54B52917F}" srcOrd="2" destOrd="0" presId="urn:microsoft.com/office/officeart/2005/8/layout/orgChart1"/>
    <dgm:cxn modelId="{BD7DB786-62C4-4C28-A242-F8A350A7F231}" type="presParOf" srcId="{723C0C00-30E5-4FA7-90E3-09087B51A4F7}" destId="{A8DC0AA7-2965-42E7-8D94-5C112B25BA29}" srcOrd="3" destOrd="0" presId="urn:microsoft.com/office/officeart/2005/8/layout/orgChart1"/>
    <dgm:cxn modelId="{0FC630A6-9E44-4026-95A7-F85C22AB4830}" type="presParOf" srcId="{A8DC0AA7-2965-42E7-8D94-5C112B25BA29}" destId="{6B72EC3C-9739-4448-8945-F1D0D3A56AC8}" srcOrd="0" destOrd="0" presId="urn:microsoft.com/office/officeart/2005/8/layout/orgChart1"/>
    <dgm:cxn modelId="{8959A928-80E8-42F7-B010-EF3F8613B801}" type="presParOf" srcId="{6B72EC3C-9739-4448-8945-F1D0D3A56AC8}" destId="{B02B1E6A-F6E2-46AF-B719-5DB673A13BD8}" srcOrd="0" destOrd="0" presId="urn:microsoft.com/office/officeart/2005/8/layout/orgChart1"/>
    <dgm:cxn modelId="{D701D783-2B6D-487C-82ED-37A452DC44C9}" type="presParOf" srcId="{6B72EC3C-9739-4448-8945-F1D0D3A56AC8}" destId="{6C0F583F-A628-40FF-B70B-E059AE018B57}" srcOrd="1" destOrd="0" presId="urn:microsoft.com/office/officeart/2005/8/layout/orgChart1"/>
    <dgm:cxn modelId="{F3D6FB65-8F1B-4A67-A65F-3D7C875682B1}" type="presParOf" srcId="{A8DC0AA7-2965-42E7-8D94-5C112B25BA29}" destId="{DD6E13A6-7E14-49F7-9342-D77B3F2BEB10}" srcOrd="1" destOrd="0" presId="urn:microsoft.com/office/officeart/2005/8/layout/orgChart1"/>
    <dgm:cxn modelId="{EE8C66A0-5634-4474-A684-4ECAAB321BC8}" type="presParOf" srcId="{A8DC0AA7-2965-42E7-8D94-5C112B25BA29}" destId="{538BD14E-6A47-4B1A-84D4-D694BC5434D3}" srcOrd="2" destOrd="0" presId="urn:microsoft.com/office/officeart/2005/8/layout/orgChart1"/>
    <dgm:cxn modelId="{1AB78503-59CF-4E82-9419-12D69EFC4AC8}" type="presParOf" srcId="{723C0C00-30E5-4FA7-90E3-09087B51A4F7}" destId="{0F0B158E-B655-4C24-A341-F46588B0D6C8}" srcOrd="4" destOrd="0" presId="urn:microsoft.com/office/officeart/2005/8/layout/orgChart1"/>
    <dgm:cxn modelId="{FCE067F1-BDF7-4D7B-ADF1-85F1A08B4C41}" type="presParOf" srcId="{723C0C00-30E5-4FA7-90E3-09087B51A4F7}" destId="{C9E5C884-3BA5-4D48-8495-C04C45DBCC89}" srcOrd="5" destOrd="0" presId="urn:microsoft.com/office/officeart/2005/8/layout/orgChart1"/>
    <dgm:cxn modelId="{2B7AB8EF-4155-482B-A414-F5779631297D}" type="presParOf" srcId="{C9E5C884-3BA5-4D48-8495-C04C45DBCC89}" destId="{D17D4E9C-D631-45CE-80DD-A5BDBFF4596F}" srcOrd="0" destOrd="0" presId="urn:microsoft.com/office/officeart/2005/8/layout/orgChart1"/>
    <dgm:cxn modelId="{0CD6FE26-4AB1-497E-A4BA-2D8FCB828F97}" type="presParOf" srcId="{D17D4E9C-D631-45CE-80DD-A5BDBFF4596F}" destId="{E3017447-4303-4275-97CE-3F35D22E5A33}" srcOrd="0" destOrd="0" presId="urn:microsoft.com/office/officeart/2005/8/layout/orgChart1"/>
    <dgm:cxn modelId="{5916E62A-B7F1-4013-8C5D-997B86E0550C}" type="presParOf" srcId="{D17D4E9C-D631-45CE-80DD-A5BDBFF4596F}" destId="{E1E7842E-D50A-4528-89F2-3D37BAF7E8D3}" srcOrd="1" destOrd="0" presId="urn:microsoft.com/office/officeart/2005/8/layout/orgChart1"/>
    <dgm:cxn modelId="{FA319570-A587-4360-9DE8-C0E12ACE89DA}" type="presParOf" srcId="{C9E5C884-3BA5-4D48-8495-C04C45DBCC89}" destId="{EE8E7920-C128-4EFA-A2DB-055D982595D6}" srcOrd="1" destOrd="0" presId="urn:microsoft.com/office/officeart/2005/8/layout/orgChart1"/>
    <dgm:cxn modelId="{2BBE1627-8A33-4DE2-83D8-C367C92FF8E1}" type="presParOf" srcId="{C9E5C884-3BA5-4D48-8495-C04C45DBCC89}" destId="{6352B2F9-D90D-4002-B558-27F971F37197}" srcOrd="2" destOrd="0" presId="urn:microsoft.com/office/officeart/2005/8/layout/orgChart1"/>
    <dgm:cxn modelId="{25F15629-8928-4A9C-AA48-AE82446CE8BA}" type="presParOf" srcId="{34A07F76-974B-4006-AA1B-40DEA1187D92}" destId="{521ECBDF-CE51-4A49-9657-C6D07969CD41}" srcOrd="2" destOrd="0" presId="urn:microsoft.com/office/officeart/2005/8/layout/orgChart1"/>
  </dgm:cxnLst>
  <dgm:bg/>
  <dgm:whole/>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1" name="Group 0"/>
      <dsp:cNvGrpSpPr/>
    </dsp:nvGrpSpPr>
    <dsp:grpSpPr>
      <a:xfrm>
        <a:off x="0" y="0"/>
        <a:ext cx="8763000" cy="3352800"/>
        <a:chOff x="0" y="0"/>
        <a:chExt cx="8763000" cy="3352800"/>
      </a:xfrm>
    </dsp:grpSpPr>
    <dsp:sp>
      <dsp:nvSpPr>
        <dsp:cNvPr id="2" name="Freeform 1"/>
        <dsp:cNvSpPr/>
      </dsp:nvSpPr>
      <dsp:spPr bwMode="white">
        <a:xfrm>
          <a:off x="1461832" y="1407361"/>
          <a:ext cx="2919668" cy="538079"/>
        </a:xfrm>
        <a:custGeom>
          <a:avLst/>
          <a:gdLst/>
          <a:ahLst/>
          <a:cxnLst/>
          <a:pathLst>
            <a:path w="4598" h="847">
              <a:moveTo>
                <a:pt x="4598" y="0"/>
              </a:moveTo>
              <a:lnTo>
                <a:pt x="4598" y="424"/>
              </a:lnTo>
              <a:lnTo>
                <a:pt x="0" y="424"/>
              </a:lnTo>
              <a:lnTo>
                <a:pt x="0" y="847"/>
              </a:lnTo>
            </a:path>
          </a:pathLst>
        </a:custGeom>
      </dsp:spPr>
      <dsp:style>
        <a:lnRef idx="1">
          <a:schemeClr val="dk2">
            <a:shade val="60000"/>
          </a:schemeClr>
        </a:lnRef>
        <a:fillRef idx="0">
          <a:schemeClr val="dk2"/>
        </a:fillRef>
        <a:effectRef idx="0">
          <a:scrgbClr r="0" g="0" b="0"/>
        </a:effectRef>
        <a:fontRef idx="minor"/>
      </dsp:style>
      <dsp:txXfrm>
        <a:off x="1461832" y="1407361"/>
        <a:ext cx="2919668" cy="538079"/>
      </dsp:txXfrm>
    </dsp:sp>
    <dsp:sp>
      <dsp:nvSpPr>
        <dsp:cNvPr id="3" name="Freeform 2"/>
        <dsp:cNvSpPr/>
      </dsp:nvSpPr>
      <dsp:spPr bwMode="white">
        <a:xfrm>
          <a:off x="4381500" y="1407361"/>
          <a:ext cx="0" cy="538079"/>
        </a:xfrm>
        <a:custGeom>
          <a:avLst/>
          <a:gdLst/>
          <a:ahLst/>
          <a:cxnLst/>
          <a:pathLst>
            <a:path h="847">
              <a:moveTo>
                <a:pt x="0" y="0"/>
              </a:moveTo>
              <a:lnTo>
                <a:pt x="0" y="847"/>
              </a:lnTo>
            </a:path>
          </a:pathLst>
        </a:custGeom>
      </dsp:spPr>
      <dsp:style>
        <a:lnRef idx="1">
          <a:schemeClr val="dk2">
            <a:shade val="60000"/>
          </a:schemeClr>
        </a:lnRef>
        <a:fillRef idx="0">
          <a:schemeClr val="dk2"/>
        </a:fillRef>
        <a:effectRef idx="0">
          <a:scrgbClr r="0" g="0" b="0"/>
        </a:effectRef>
        <a:fontRef idx="minor"/>
      </dsp:style>
      <dsp:txXfrm>
        <a:off x="4381500" y="1407361"/>
        <a:ext cx="0" cy="538079"/>
      </dsp:txXfrm>
    </dsp:sp>
    <dsp:sp>
      <dsp:nvSpPr>
        <dsp:cNvPr id="4" name="Freeform 3"/>
        <dsp:cNvSpPr/>
      </dsp:nvSpPr>
      <dsp:spPr bwMode="white">
        <a:xfrm>
          <a:off x="4381500" y="1407361"/>
          <a:ext cx="2919668" cy="538079"/>
        </a:xfrm>
        <a:custGeom>
          <a:avLst/>
          <a:gdLst/>
          <a:ahLst/>
          <a:cxnLst/>
          <a:pathLst>
            <a:path w="4598" h="847">
              <a:moveTo>
                <a:pt x="0" y="0"/>
              </a:moveTo>
              <a:lnTo>
                <a:pt x="0" y="424"/>
              </a:lnTo>
              <a:lnTo>
                <a:pt x="4598" y="424"/>
              </a:lnTo>
              <a:lnTo>
                <a:pt x="4598" y="847"/>
              </a:lnTo>
            </a:path>
          </a:pathLst>
        </a:custGeom>
      </dsp:spPr>
      <dsp:style>
        <a:lnRef idx="1">
          <a:schemeClr val="dk2">
            <a:shade val="60000"/>
          </a:schemeClr>
        </a:lnRef>
        <a:fillRef idx="0">
          <a:schemeClr val="dk2"/>
        </a:fillRef>
        <a:effectRef idx="0">
          <a:scrgbClr r="0" g="0" b="0"/>
        </a:effectRef>
        <a:fontRef idx="minor"/>
      </dsp:style>
      <dsp:txXfrm>
        <a:off x="4381500" y="1407361"/>
        <a:ext cx="2919668" cy="538079"/>
      </dsp:txXfrm>
    </dsp:sp>
    <dsp:sp>
      <dsp:nvSpPr>
        <dsp:cNvPr id="5" name="Rectangle 4"/>
        <dsp:cNvSpPr/>
      </dsp:nvSpPr>
      <dsp:spPr bwMode="white">
        <a:xfrm>
          <a:off x="3100360" y="126220"/>
          <a:ext cx="2562281" cy="1281140"/>
        </a:xfrm>
        <a:prstGeom prst="rect">
          <a:avLst/>
        </a:prstGeom>
        <a:solidFill>
          <a:srgbClr val="FFFF66"/>
        </a:solidFill>
      </dsp:spPr>
      <dsp:style>
        <a:lnRef idx="1">
          <a:schemeClr val="dk1"/>
        </a:lnRef>
        <a:fillRef idx="2">
          <a:schemeClr val="dk1"/>
        </a:fillRef>
        <a:effectRef idx="1">
          <a:schemeClr val="dk1"/>
        </a:effectRef>
        <a:fontRef idx="minor">
          <a:schemeClr val="dk1"/>
        </a:fontRef>
      </dsp:style>
      <dsp:txBody>
        <a:bodyPr lIns="20955" tIns="20955" rIns="20955" bIns="20955" anchor="ctr"/>
        <a:lstStyle>
          <a:lvl2pPr marL="171450" indent="-171450">
            <a:defRPr sz="1900"/>
          </a:lvl2pPr>
          <a:lvl3pPr marL="342900" indent="-171450">
            <a:defRPr sz="1900"/>
          </a:lvl3pPr>
          <a:lvl4pPr marL="514350" indent="-171450">
            <a:defRPr sz="1900"/>
          </a:lvl4pPr>
          <a:lvl5pPr marL="685800" indent="-171450">
            <a:defRPr sz="1900"/>
          </a:lvl5pPr>
          <a:lvl6pPr marL="857250" indent="-171450">
            <a:defRPr sz="1900"/>
          </a:lvl6pPr>
          <a:lvl7pPr marL="1028700" indent="-171450">
            <a:defRPr sz="1900"/>
          </a:lvl7pPr>
          <a:lvl8pPr marL="1200150" indent="-171450">
            <a:defRPr sz="1900"/>
          </a:lvl8pPr>
          <a:lvl9pPr marL="1371600" indent="-171450">
            <a:defRPr sz="1900"/>
          </a:lvl9pPr>
        </a:lstStyle>
        <a:p>
          <a:pPr marL="0" marR="0" lvl="0" indent="0" algn="ctr" defTabSz="914400" rtl="0" eaLnBrk="0" fontAlgn="base" latinLnBrk="0" hangingPunct="0">
            <a:lnSpc>
              <a:spcPct val="100000"/>
            </a:lnSpc>
            <a:spcBef>
              <a:spcPct val="0"/>
            </a:spcBef>
            <a:spcAft>
              <a:spcPct val="35000"/>
            </a:spcAft>
            <a:buClrTx/>
            <a:buSzTx/>
            <a:buFontTx/>
            <a:buNone/>
          </a:pPr>
          <a:r>
            <a:rPr kumimoji="0" lang="en-US" b="0" i="0" u="none" strike="noStrike" cap="none" normalizeH="0" baseline="0" smtClean="0">
              <a:solidFill>
                <a:schemeClr val="dk2"/>
              </a:solidFill>
              <a:effectLst/>
              <a:latin typeface="+mn-lt"/>
            </a:rPr>
            <a:t>NATURE OF </a:t>
          </a:r>
          <a:endParaRPr kumimoji="0" lang="en-US" b="0" i="0" u="none" strike="noStrike" cap="none" normalizeH="0" baseline="0" smtClean="0">
            <a:solidFill>
              <a:schemeClr val="dk2"/>
            </a:solidFill>
            <a:effectLst/>
            <a:latin typeface="+mn-lt"/>
          </a:endParaRPr>
        </a:p>
        <a:p>
          <a:pPr marL="0" marR="0" lvl="0" indent="0" algn="ctr" defTabSz="914400" rtl="0" eaLnBrk="0" fontAlgn="base" latinLnBrk="0" hangingPunct="0">
            <a:lnSpc>
              <a:spcPct val="100000"/>
            </a:lnSpc>
            <a:spcBef>
              <a:spcPct val="0"/>
            </a:spcBef>
            <a:spcAft>
              <a:spcPct val="35000"/>
            </a:spcAft>
            <a:buClrTx/>
            <a:buSzTx/>
            <a:buFontTx/>
            <a:buNone/>
          </a:pPr>
          <a:r>
            <a:rPr kumimoji="0" lang="en-US" b="0" i="0" u="none" strike="noStrike" cap="none" normalizeH="0" baseline="0" smtClean="0">
              <a:solidFill>
                <a:schemeClr val="dk2"/>
              </a:solidFill>
              <a:effectLst/>
              <a:latin typeface="+mn-lt"/>
            </a:rPr>
            <a:t>PRODUCT</a:t>
          </a:r>
          <a:endParaRPr kumimoji="0" lang="en-US" b="0" i="0" u="none" strike="noStrike" cap="none" normalizeH="0" baseline="0" dirty="0" smtClean="0">
            <a:solidFill>
              <a:schemeClr val="dk2"/>
            </a:solidFill>
            <a:effectLst/>
            <a:latin typeface="+mn-lt"/>
          </a:endParaRPr>
        </a:p>
      </dsp:txBody>
      <dsp:txXfrm>
        <a:off x="3100360" y="126220"/>
        <a:ext cx="2562281" cy="1281140"/>
      </dsp:txXfrm>
    </dsp:sp>
    <dsp:sp>
      <dsp:nvSpPr>
        <dsp:cNvPr id="6" name="Rectangle 5"/>
        <dsp:cNvSpPr/>
      </dsp:nvSpPr>
      <dsp:spPr bwMode="white">
        <a:xfrm>
          <a:off x="180692" y="1945439"/>
          <a:ext cx="2562281" cy="1281140"/>
        </a:xfrm>
        <a:prstGeom prst="rect">
          <a:avLst/>
        </a:prstGeom>
        <a:solidFill>
          <a:srgbClr val="FFFF66"/>
        </a:solidFill>
      </dsp:spPr>
      <dsp:style>
        <a:lnRef idx="1">
          <a:schemeClr val="dk1"/>
        </a:lnRef>
        <a:fillRef idx="2">
          <a:schemeClr val="dk1"/>
        </a:fillRef>
        <a:effectRef idx="1">
          <a:schemeClr val="dk1"/>
        </a:effectRef>
        <a:fontRef idx="minor">
          <a:schemeClr val="dk1"/>
        </a:fontRef>
      </dsp:style>
      <dsp:txBody>
        <a:bodyPr lIns="25400" tIns="25400" rIns="25400" bIns="25400" anchor="ctr"/>
        <a:lstStyle>
          <a:lvl2pPr marL="171450" indent="-171450">
            <a:defRPr sz="1900"/>
          </a:lvl2pPr>
          <a:lvl3pPr marL="342900" indent="-171450">
            <a:defRPr sz="1900"/>
          </a:lvl3pPr>
          <a:lvl4pPr marL="514350" indent="-171450">
            <a:defRPr sz="1900"/>
          </a:lvl4pPr>
          <a:lvl5pPr marL="685800" indent="-171450">
            <a:defRPr sz="1900"/>
          </a:lvl5pPr>
          <a:lvl6pPr marL="857250" indent="-171450">
            <a:defRPr sz="1900"/>
          </a:lvl6pPr>
          <a:lvl7pPr marL="1028700" indent="-171450">
            <a:defRPr sz="1900"/>
          </a:lvl7pPr>
          <a:lvl8pPr marL="1200150" indent="-171450">
            <a:defRPr sz="1900"/>
          </a:lvl8pPr>
          <a:lvl9pPr marL="1371600" indent="-171450">
            <a:defRPr sz="1900"/>
          </a:lvl9pPr>
        </a:lstStyle>
        <a:p>
          <a:pPr marL="0" marR="0" lvl="0" indent="0" algn="ctr" defTabSz="914400" rtl="0" eaLnBrk="0" fontAlgn="base" latinLnBrk="0" hangingPunct="0">
            <a:lnSpc>
              <a:spcPct val="100000"/>
            </a:lnSpc>
            <a:spcBef>
              <a:spcPct val="0"/>
            </a:spcBef>
            <a:spcAft>
              <a:spcPct val="35000"/>
            </a:spcAft>
            <a:buClrTx/>
            <a:buSzTx/>
            <a:buFontTx/>
            <a:buNone/>
          </a:pPr>
          <a:r>
            <a:rPr kumimoji="0" lang="en-US" b="0" i="0" u="none" strike="noStrike" cap="none" normalizeH="0" baseline="0" dirty="0" smtClean="0">
              <a:solidFill>
                <a:schemeClr val="dk2"/>
              </a:solidFill>
              <a:effectLst/>
              <a:latin typeface="+mn-lt"/>
            </a:rPr>
            <a:t>Capital Goods</a:t>
          </a:r>
          <a:endParaRPr>
            <a:solidFill>
              <a:schemeClr val="dk2"/>
            </a:solidFill>
          </a:endParaRPr>
        </a:p>
      </dsp:txBody>
      <dsp:txXfrm>
        <a:off x="180692" y="1945439"/>
        <a:ext cx="2562281" cy="1281140"/>
      </dsp:txXfrm>
    </dsp:sp>
    <dsp:sp>
      <dsp:nvSpPr>
        <dsp:cNvPr id="7" name="Rectangle 6"/>
        <dsp:cNvSpPr/>
      </dsp:nvSpPr>
      <dsp:spPr bwMode="white">
        <a:xfrm>
          <a:off x="3100360" y="1945439"/>
          <a:ext cx="2562281" cy="1281140"/>
        </a:xfrm>
        <a:prstGeom prst="rect">
          <a:avLst/>
        </a:prstGeom>
        <a:solidFill>
          <a:srgbClr val="FFFF66"/>
        </a:solidFill>
      </dsp:spPr>
      <dsp:style>
        <a:lnRef idx="1">
          <a:schemeClr val="dk1"/>
        </a:lnRef>
        <a:fillRef idx="2">
          <a:schemeClr val="dk1"/>
        </a:fillRef>
        <a:effectRef idx="1">
          <a:schemeClr val="dk1"/>
        </a:effectRef>
        <a:fontRef idx="minor">
          <a:schemeClr val="dk1"/>
        </a:fontRef>
      </dsp:style>
      <dsp:txBody>
        <a:bodyPr lIns="16510" tIns="16510" rIns="16510" bIns="16510" anchor="ctr"/>
        <a:lstStyle>
          <a:lvl2pPr marL="171450" indent="-171450">
            <a:defRPr sz="1900"/>
          </a:lvl2pPr>
          <a:lvl3pPr marL="342900" indent="-171450">
            <a:defRPr sz="1900"/>
          </a:lvl3pPr>
          <a:lvl4pPr marL="514350" indent="-171450">
            <a:defRPr sz="1900"/>
          </a:lvl4pPr>
          <a:lvl5pPr marL="685800" indent="-171450">
            <a:defRPr sz="1900"/>
          </a:lvl5pPr>
          <a:lvl6pPr marL="857250" indent="-171450">
            <a:defRPr sz="1900"/>
          </a:lvl6pPr>
          <a:lvl7pPr marL="1028700" indent="-171450">
            <a:defRPr sz="1900"/>
          </a:lvl7pPr>
          <a:lvl8pPr marL="1200150" indent="-171450">
            <a:defRPr sz="1900"/>
          </a:lvl8pPr>
          <a:lvl9pPr marL="1371600" indent="-171450">
            <a:defRPr sz="1900"/>
          </a:lvl9pPr>
        </a:lstStyle>
        <a:p>
          <a:pPr marL="0" marR="0" lvl="0" indent="0" algn="ctr" defTabSz="914400" rtl="0" eaLnBrk="0" fontAlgn="base" latinLnBrk="0" hangingPunct="0">
            <a:lnSpc>
              <a:spcPct val="100000"/>
            </a:lnSpc>
            <a:spcBef>
              <a:spcPct val="0"/>
            </a:spcBef>
            <a:spcAft>
              <a:spcPct val="35000"/>
            </a:spcAft>
            <a:buClrTx/>
            <a:buSzTx/>
            <a:buFontTx/>
            <a:buNone/>
          </a:pPr>
          <a:r>
            <a:rPr kumimoji="1" lang="en-US" b="0" i="0" u="none" strike="noStrike" cap="none" normalizeH="0" baseline="0" smtClean="0">
              <a:solidFill>
                <a:schemeClr val="dk2"/>
              </a:solidFill>
              <a:effectLst/>
              <a:latin typeface="+mn-lt"/>
            </a:rPr>
            <a:t>Durable </a:t>
          </a:r>
          <a:endParaRPr kumimoji="1" lang="en-US" b="0" i="0" u="none" strike="noStrike" cap="none" normalizeH="0" baseline="0" smtClean="0">
            <a:solidFill>
              <a:schemeClr val="dk2"/>
            </a:solidFill>
            <a:effectLst/>
            <a:latin typeface="+mn-lt"/>
          </a:endParaRPr>
        </a:p>
        <a:p>
          <a:pPr marL="0" marR="0" lvl="0" indent="0" algn="ctr" defTabSz="914400" rtl="0" eaLnBrk="0" fontAlgn="base" latinLnBrk="0" hangingPunct="0">
            <a:lnSpc>
              <a:spcPct val="100000"/>
            </a:lnSpc>
            <a:spcBef>
              <a:spcPct val="0"/>
            </a:spcBef>
            <a:spcAft>
              <a:spcPct val="35000"/>
            </a:spcAft>
            <a:buClrTx/>
            <a:buSzTx/>
            <a:buFontTx/>
            <a:buNone/>
          </a:pPr>
          <a:r>
            <a:rPr kumimoji="1" lang="en-US" b="0" i="0" u="none" strike="noStrike" cap="none" normalizeH="0" baseline="0" smtClean="0">
              <a:solidFill>
                <a:schemeClr val="dk2"/>
              </a:solidFill>
              <a:effectLst/>
              <a:latin typeface="+mn-lt"/>
            </a:rPr>
            <a:t>Consumer goods</a:t>
          </a:r>
          <a:endParaRPr kumimoji="1" lang="en-US" b="0" i="0" u="none" strike="noStrike" cap="none" normalizeH="0" baseline="0" dirty="0" smtClean="0">
            <a:solidFill>
              <a:schemeClr val="dk2"/>
            </a:solidFill>
            <a:effectLst/>
            <a:latin typeface="+mn-lt"/>
          </a:endParaRPr>
        </a:p>
      </dsp:txBody>
      <dsp:txXfrm>
        <a:off x="3100360" y="1945439"/>
        <a:ext cx="2562281" cy="1281140"/>
      </dsp:txXfrm>
    </dsp:sp>
    <dsp:sp>
      <dsp:nvSpPr>
        <dsp:cNvPr id="8" name="Rectangle 7"/>
        <dsp:cNvSpPr/>
      </dsp:nvSpPr>
      <dsp:spPr bwMode="white">
        <a:xfrm>
          <a:off x="6020027" y="1945439"/>
          <a:ext cx="2562281" cy="1281140"/>
        </a:xfrm>
        <a:prstGeom prst="rect">
          <a:avLst/>
        </a:prstGeom>
        <a:solidFill>
          <a:srgbClr val="FFFF66"/>
        </a:solidFill>
      </dsp:spPr>
      <dsp:style>
        <a:lnRef idx="1">
          <a:schemeClr val="dk1"/>
        </a:lnRef>
        <a:fillRef idx="2">
          <a:schemeClr val="dk1"/>
        </a:fillRef>
        <a:effectRef idx="1">
          <a:schemeClr val="dk1"/>
        </a:effectRef>
        <a:fontRef idx="minor">
          <a:schemeClr val="dk1"/>
        </a:fontRef>
      </dsp:style>
      <dsp:txBody>
        <a:bodyPr lIns="15875" tIns="15875" rIns="15875" bIns="15875" anchor="ctr"/>
        <a:lstStyle>
          <a:lvl2pPr marL="171450" indent="-171450">
            <a:defRPr sz="1900"/>
          </a:lvl2pPr>
          <a:lvl3pPr marL="342900" indent="-171450">
            <a:defRPr sz="1900"/>
          </a:lvl3pPr>
          <a:lvl4pPr marL="514350" indent="-171450">
            <a:defRPr sz="1900"/>
          </a:lvl4pPr>
          <a:lvl5pPr marL="685800" indent="-171450">
            <a:defRPr sz="1900"/>
          </a:lvl5pPr>
          <a:lvl6pPr marL="857250" indent="-171450">
            <a:defRPr sz="1900"/>
          </a:lvl6pPr>
          <a:lvl7pPr marL="1028700" indent="-171450">
            <a:defRPr sz="1900"/>
          </a:lvl7pPr>
          <a:lvl8pPr marL="1200150" indent="-171450">
            <a:defRPr sz="1900"/>
          </a:lvl8pPr>
          <a:lvl9pPr marL="1371600" indent="-171450">
            <a:defRPr sz="1900"/>
          </a:lvl9pPr>
        </a:lstStyle>
        <a:p>
          <a:pPr marL="0" marR="0" lvl="0" indent="0" algn="ctr" defTabSz="914400" rtl="0" eaLnBrk="0" fontAlgn="base" latinLnBrk="0" hangingPunct="0">
            <a:lnSpc>
              <a:spcPct val="100000"/>
            </a:lnSpc>
            <a:spcBef>
              <a:spcPct val="0"/>
            </a:spcBef>
            <a:spcAft>
              <a:spcPct val="35000"/>
            </a:spcAft>
            <a:buClrTx/>
            <a:buSzTx/>
            <a:buFontTx/>
            <a:buNone/>
          </a:pPr>
          <a:r>
            <a:rPr kumimoji="1" lang="en-US" b="0" i="0" u="none" strike="noStrike" cap="none" normalizeH="0" baseline="0" dirty="0" smtClean="0">
              <a:solidFill>
                <a:schemeClr val="dk2"/>
              </a:solidFill>
              <a:effectLst/>
              <a:latin typeface="+mn-lt"/>
            </a:rPr>
            <a:t>Non durable</a:t>
          </a:r>
          <a:endParaRPr kumimoji="1" lang="en-US" b="0" i="0" u="none" strike="noStrike" cap="none" normalizeH="0" baseline="0" dirty="0" smtClean="0">
            <a:solidFill>
              <a:schemeClr val="dk2"/>
            </a:solidFill>
            <a:effectLst/>
            <a:latin typeface="+mn-lt"/>
          </a:endParaRPr>
        </a:p>
        <a:p>
          <a:pPr marL="0" marR="0" lvl="0" indent="0" algn="ctr" defTabSz="914400" rtl="0" eaLnBrk="0" fontAlgn="base" latinLnBrk="0" hangingPunct="0">
            <a:lnSpc>
              <a:spcPct val="100000"/>
            </a:lnSpc>
            <a:spcBef>
              <a:spcPct val="0"/>
            </a:spcBef>
            <a:spcAft>
              <a:spcPct val="35000"/>
            </a:spcAft>
            <a:buClrTx/>
            <a:buSzTx/>
            <a:buFontTx/>
            <a:buNone/>
          </a:pPr>
          <a:r>
            <a:rPr kumimoji="1" lang="en-US" b="0" i="0" u="none" strike="noStrike" cap="none" normalizeH="0" baseline="0" dirty="0" smtClean="0">
              <a:solidFill>
                <a:schemeClr val="dk2"/>
              </a:solidFill>
              <a:effectLst/>
              <a:latin typeface="+mn-lt"/>
            </a:rPr>
            <a:t> consumer goods</a:t>
          </a:r>
          <a:endParaRPr>
            <a:solidFill>
              <a:schemeClr val="dk2"/>
            </a:solidFill>
          </a:endParaRPr>
        </a:p>
      </dsp:txBody>
      <dsp:txXfrm>
        <a:off x="6020027" y="1945439"/>
        <a:ext cx="2562281" cy="1281140"/>
      </dsp:txXfrm>
    </dsp:sp>
    <dsp:sp>
      <dsp:nvSpPr>
        <dsp:cNvPr id="9" name="Rectangle 8" hidden="1"/>
        <dsp:cNvSpPr/>
      </dsp:nvSpPr>
      <dsp:spPr bwMode="white">
        <a:xfrm>
          <a:off x="5150184" y="126220"/>
          <a:ext cx="512456" cy="1281140"/>
        </a:xfrm>
        <a:prstGeom prst="rect">
          <a:avLst/>
        </a:prstGeom>
        <a:solidFill>
          <a:srgbClr val="FFFF66"/>
        </a:solidFill>
      </dsp:spPr>
      <dsp:style>
        <a:lnRef idx="1">
          <a:schemeClr val="dk1"/>
        </a:lnRef>
        <a:fillRef idx="2">
          <a:schemeClr val="dk1"/>
        </a:fillRef>
        <a:effectRef idx="1">
          <a:schemeClr val="dk1"/>
        </a:effectRef>
        <a:fontRef idx="minor">
          <a:schemeClr val="dk1"/>
        </a:fontRef>
      </dsp:style>
      <dsp:txXfrm>
        <a:off x="5150184" y="126220"/>
        <a:ext cx="512456" cy="1281140"/>
      </dsp:txXfrm>
    </dsp:sp>
    <dsp:sp>
      <dsp:nvSpPr>
        <dsp:cNvPr id="10" name="Rectangle 9" hidden="1"/>
        <dsp:cNvSpPr/>
      </dsp:nvSpPr>
      <dsp:spPr bwMode="white">
        <a:xfrm>
          <a:off x="2049825" y="1945439"/>
          <a:ext cx="512456" cy="1281140"/>
        </a:xfrm>
        <a:prstGeom prst="rect">
          <a:avLst/>
        </a:prstGeom>
        <a:solidFill>
          <a:srgbClr val="FFFF66"/>
        </a:solidFill>
      </dsp:spPr>
      <dsp:style>
        <a:lnRef idx="1">
          <a:schemeClr val="dk1"/>
        </a:lnRef>
        <a:fillRef idx="2">
          <a:schemeClr val="dk1"/>
        </a:fillRef>
        <a:effectRef idx="1">
          <a:schemeClr val="dk1"/>
        </a:effectRef>
        <a:fontRef idx="minor">
          <a:schemeClr val="dk1"/>
        </a:fontRef>
      </dsp:style>
      <dsp:txXfrm>
        <a:off x="2049825" y="1945439"/>
        <a:ext cx="512456" cy="1281140"/>
      </dsp:txXfrm>
    </dsp:sp>
    <dsp:sp>
      <dsp:nvSpPr>
        <dsp:cNvPr id="11" name="Rectangle 10" hidden="1"/>
        <dsp:cNvSpPr/>
      </dsp:nvSpPr>
      <dsp:spPr bwMode="white">
        <a:xfrm>
          <a:off x="5150184" y="1945439"/>
          <a:ext cx="512456" cy="1281140"/>
        </a:xfrm>
        <a:prstGeom prst="rect">
          <a:avLst/>
        </a:prstGeom>
        <a:solidFill>
          <a:srgbClr val="FFFF66"/>
        </a:solidFill>
      </dsp:spPr>
      <dsp:style>
        <a:lnRef idx="1">
          <a:schemeClr val="dk1"/>
        </a:lnRef>
        <a:fillRef idx="2">
          <a:schemeClr val="dk1"/>
        </a:fillRef>
        <a:effectRef idx="1">
          <a:schemeClr val="dk1"/>
        </a:effectRef>
        <a:fontRef idx="minor">
          <a:schemeClr val="dk1"/>
        </a:fontRef>
      </dsp:style>
      <dsp:txXfrm>
        <a:off x="5150184" y="1945439"/>
        <a:ext cx="512456" cy="1281140"/>
      </dsp:txXfrm>
    </dsp:sp>
    <dsp:sp>
      <dsp:nvSpPr>
        <dsp:cNvPr id="12" name="Rectangle 11" hidden="1"/>
        <dsp:cNvSpPr/>
      </dsp:nvSpPr>
      <dsp:spPr bwMode="white">
        <a:xfrm>
          <a:off x="8250544" y="1945439"/>
          <a:ext cx="512456" cy="1281140"/>
        </a:xfrm>
        <a:prstGeom prst="rect">
          <a:avLst/>
        </a:prstGeom>
        <a:solidFill>
          <a:srgbClr val="FFFF66"/>
        </a:solidFill>
      </dsp:spPr>
      <dsp:style>
        <a:lnRef idx="1">
          <a:schemeClr val="dk1"/>
        </a:lnRef>
        <a:fillRef idx="2">
          <a:schemeClr val="dk1"/>
        </a:fillRef>
        <a:effectRef idx="1">
          <a:schemeClr val="dk1"/>
        </a:effectRef>
        <a:fontRef idx="minor">
          <a:schemeClr val="dk1"/>
        </a:fontRef>
      </dsp:style>
      <dsp:txXfrm>
        <a:off x="8250544" y="1945439"/>
        <a:ext cx="512456" cy="128114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038475" cy="465138"/>
          </a:xfrm>
          <a:prstGeom prst="rect">
            <a:avLst/>
          </a:prstGeom>
          <a:noFill/>
          <a:ln w="9525">
            <a:noFill/>
            <a:miter lim="800000"/>
          </a:ln>
          <a:effectLst/>
        </p:spPr>
        <p:txBody>
          <a:bodyPr vert="horz" wrap="square" lIns="93177" tIns="46589" rIns="93177" bIns="46589" numCol="1" anchor="t" anchorCtr="0" compatLnSpc="1"/>
          <a:lstStyle>
            <a:lvl1pPr defTabSz="931545">
              <a:defRPr sz="1200"/>
            </a:lvl1pPr>
          </a:lstStyle>
          <a:p>
            <a:pPr>
              <a:defRPr/>
            </a:pPr>
            <a:endParaRPr lang="en-US"/>
          </a:p>
        </p:txBody>
      </p:sp>
      <p:sp>
        <p:nvSpPr>
          <p:cNvPr id="56323" name="Rectangle 3"/>
          <p:cNvSpPr>
            <a:spLocks noGrp="1" noChangeArrowheads="1"/>
          </p:cNvSpPr>
          <p:nvPr>
            <p:ph type="dt" sz="quarter" idx="1"/>
          </p:nvPr>
        </p:nvSpPr>
        <p:spPr bwMode="auto">
          <a:xfrm>
            <a:off x="3970338" y="0"/>
            <a:ext cx="3038475" cy="465138"/>
          </a:xfrm>
          <a:prstGeom prst="rect">
            <a:avLst/>
          </a:prstGeom>
          <a:noFill/>
          <a:ln w="9525">
            <a:noFill/>
            <a:miter lim="800000"/>
          </a:ln>
          <a:effectLst/>
        </p:spPr>
        <p:txBody>
          <a:bodyPr vert="horz" wrap="square" lIns="93177" tIns="46589" rIns="93177" bIns="46589" numCol="1" anchor="t" anchorCtr="0" compatLnSpc="1"/>
          <a:lstStyle>
            <a:lvl1pPr algn="r" defTabSz="931545">
              <a:defRPr sz="1200"/>
            </a:lvl1pPr>
          </a:lstStyle>
          <a:p>
            <a:pPr>
              <a:defRPr/>
            </a:pPr>
            <a:endParaRPr lang="en-US"/>
          </a:p>
        </p:txBody>
      </p:sp>
      <p:sp>
        <p:nvSpPr>
          <p:cNvPr id="56324" name="Rectangle 4"/>
          <p:cNvSpPr>
            <a:spLocks noGrp="1" noChangeArrowheads="1"/>
          </p:cNvSpPr>
          <p:nvPr>
            <p:ph type="ftr" sz="quarter" idx="2"/>
          </p:nvPr>
        </p:nvSpPr>
        <p:spPr bwMode="auto">
          <a:xfrm>
            <a:off x="0" y="8829675"/>
            <a:ext cx="3038475" cy="465138"/>
          </a:xfrm>
          <a:prstGeom prst="rect">
            <a:avLst/>
          </a:prstGeom>
          <a:noFill/>
          <a:ln w="9525">
            <a:noFill/>
            <a:miter lim="800000"/>
          </a:ln>
          <a:effectLst/>
        </p:spPr>
        <p:txBody>
          <a:bodyPr vert="horz" wrap="square" lIns="93177" tIns="46589" rIns="93177" bIns="46589" numCol="1" anchor="b" anchorCtr="0" compatLnSpc="1"/>
          <a:lstStyle>
            <a:lvl1pPr defTabSz="931545">
              <a:defRPr sz="1200"/>
            </a:lvl1pPr>
          </a:lstStyle>
          <a:p>
            <a:pPr>
              <a:defRPr/>
            </a:pPr>
            <a:endParaRPr lang="en-US"/>
          </a:p>
        </p:txBody>
      </p:sp>
      <p:sp>
        <p:nvSpPr>
          <p:cNvPr id="56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ln>
          <a:effectLst/>
        </p:spPr>
        <p:txBody>
          <a:bodyPr vert="horz" wrap="square" lIns="93177" tIns="46589" rIns="93177" bIns="46589" numCol="1" anchor="b" anchorCtr="0" compatLnSpc="1"/>
          <a:lstStyle>
            <a:lvl1pPr algn="r" defTabSz="931545">
              <a:defRPr sz="1200"/>
            </a:lvl1pPr>
          </a:lstStyle>
          <a:p>
            <a:pPr>
              <a:defRPr/>
            </a:pPr>
            <a:fld id="{76FB18E1-9850-490F-8D6B-6B7D2A83D930}"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w="9525">
            <a:noFill/>
            <a:miter lim="800000"/>
          </a:ln>
          <a:effectLst/>
        </p:spPr>
        <p:txBody>
          <a:bodyPr vert="horz" wrap="square" lIns="93177" tIns="46589" rIns="93177" bIns="46589" numCol="1" anchor="t" anchorCtr="0" compatLnSpc="1"/>
          <a:lstStyle>
            <a:lvl1pPr defTabSz="931545">
              <a:defRPr sz="1200"/>
            </a:lvl1pPr>
          </a:lstStyle>
          <a:p>
            <a:pPr>
              <a:defRPr/>
            </a:pPr>
            <a:endParaRPr lang="en-US"/>
          </a:p>
        </p:txBody>
      </p:sp>
      <p:sp>
        <p:nvSpPr>
          <p:cNvPr id="25603" name="Rectangle 3"/>
          <p:cNvSpPr>
            <a:spLocks noGrp="1" noChangeArrowheads="1"/>
          </p:cNvSpPr>
          <p:nvPr>
            <p:ph type="dt" idx="1"/>
          </p:nvPr>
        </p:nvSpPr>
        <p:spPr bwMode="auto">
          <a:xfrm>
            <a:off x="3971925" y="0"/>
            <a:ext cx="3038475" cy="465138"/>
          </a:xfrm>
          <a:prstGeom prst="rect">
            <a:avLst/>
          </a:prstGeom>
          <a:noFill/>
          <a:ln w="9525">
            <a:noFill/>
            <a:miter lim="800000"/>
          </a:ln>
          <a:effectLst/>
        </p:spPr>
        <p:txBody>
          <a:bodyPr vert="horz" wrap="square" lIns="93177" tIns="46589" rIns="93177" bIns="46589" numCol="1" anchor="t" anchorCtr="0" compatLnSpc="1"/>
          <a:lstStyle>
            <a:lvl1pPr algn="r" defTabSz="931545">
              <a:defRPr sz="1200"/>
            </a:lvl1pPr>
          </a:lstStyle>
          <a:p>
            <a:pPr>
              <a:defRPr/>
            </a:pPr>
            <a:endParaRPr lang="en-US"/>
          </a:p>
        </p:txBody>
      </p:sp>
      <p:sp>
        <p:nvSpPr>
          <p:cNvPr id="6246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ln>
        </p:spPr>
      </p:sp>
      <p:sp>
        <p:nvSpPr>
          <p:cNvPr id="25605" name="Rectangle 5"/>
          <p:cNvSpPr>
            <a:spLocks noGrp="1" noChangeArrowheads="1"/>
          </p:cNvSpPr>
          <p:nvPr>
            <p:ph type="body" sz="quarter" idx="3"/>
          </p:nvPr>
        </p:nvSpPr>
        <p:spPr bwMode="auto">
          <a:xfrm>
            <a:off x="935038" y="4416425"/>
            <a:ext cx="5140325" cy="4183063"/>
          </a:xfrm>
          <a:prstGeom prst="rect">
            <a:avLst/>
          </a:prstGeom>
          <a:noFill/>
          <a:ln w="9525">
            <a:noFill/>
            <a:miter lim="800000"/>
          </a:ln>
          <a:effectLst/>
        </p:spPr>
        <p:txBody>
          <a:bodyPr vert="horz" wrap="square" lIns="93177" tIns="46589" rIns="93177" bIns="46589" numCol="1" anchor="t" anchorCtr="0" compatLnSpc="1"/>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p>
        </p:txBody>
      </p:sp>
      <p:sp>
        <p:nvSpPr>
          <p:cNvPr id="25606" name="Rectangle 6"/>
          <p:cNvSpPr>
            <a:spLocks noGrp="1" noChangeArrowheads="1"/>
          </p:cNvSpPr>
          <p:nvPr>
            <p:ph type="ftr" sz="quarter" idx="4"/>
          </p:nvPr>
        </p:nvSpPr>
        <p:spPr bwMode="auto">
          <a:xfrm>
            <a:off x="0" y="8831263"/>
            <a:ext cx="3038475" cy="465137"/>
          </a:xfrm>
          <a:prstGeom prst="rect">
            <a:avLst/>
          </a:prstGeom>
          <a:noFill/>
          <a:ln w="9525">
            <a:noFill/>
            <a:miter lim="800000"/>
          </a:ln>
          <a:effectLst/>
        </p:spPr>
        <p:txBody>
          <a:bodyPr vert="horz" wrap="square" lIns="93177" tIns="46589" rIns="93177" bIns="46589" numCol="1" anchor="b" anchorCtr="0" compatLnSpc="1"/>
          <a:lstStyle>
            <a:lvl1pPr defTabSz="931545">
              <a:defRPr sz="1200"/>
            </a:lvl1pPr>
          </a:lstStyle>
          <a:p>
            <a:pPr>
              <a:defRPr/>
            </a:pPr>
            <a:endParaRPr lang="en-US"/>
          </a:p>
        </p:txBody>
      </p:sp>
      <p:sp>
        <p:nvSpPr>
          <p:cNvPr id="25607" name="Rectangle 7"/>
          <p:cNvSpPr>
            <a:spLocks noGrp="1" noChangeArrowheads="1"/>
          </p:cNvSpPr>
          <p:nvPr>
            <p:ph type="sldNum" sz="quarter" idx="5"/>
          </p:nvPr>
        </p:nvSpPr>
        <p:spPr bwMode="auto">
          <a:xfrm>
            <a:off x="3971925" y="8831263"/>
            <a:ext cx="3038475" cy="465137"/>
          </a:xfrm>
          <a:prstGeom prst="rect">
            <a:avLst/>
          </a:prstGeom>
          <a:noFill/>
          <a:ln w="9525">
            <a:noFill/>
            <a:miter lim="800000"/>
          </a:ln>
          <a:effectLst/>
        </p:spPr>
        <p:txBody>
          <a:bodyPr vert="horz" wrap="square" lIns="93177" tIns="46589" rIns="93177" bIns="46589" numCol="1" anchor="b" anchorCtr="0" compatLnSpc="1"/>
          <a:lstStyle>
            <a:lvl1pPr algn="r" defTabSz="931545">
              <a:defRPr sz="1200"/>
            </a:lvl1pPr>
          </a:lstStyle>
          <a:p>
            <a:pPr>
              <a:defRPr/>
            </a:pPr>
            <a:fld id="{39837136-BA9D-49B8-B5CA-A75799EF36D6}"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p:sp>
      <p:sp>
        <p:nvSpPr>
          <p:cNvPr id="63491" name="Notes Placeholder 2"/>
          <p:cNvSpPr>
            <a:spLocks noGrp="1"/>
          </p:cNvSpPr>
          <p:nvPr>
            <p:ph type="body" idx="1"/>
          </p:nvPr>
        </p:nvSpPr>
        <p:spPr>
          <a:noFill/>
        </p:spPr>
        <p:txBody>
          <a:bodyPr/>
          <a:lstStyle/>
          <a:p>
            <a:endParaRPr lang="en-US" smtClean="0"/>
          </a:p>
        </p:txBody>
      </p:sp>
      <p:sp>
        <p:nvSpPr>
          <p:cNvPr id="63492" name="Slide Number Placeholder 3"/>
          <p:cNvSpPr>
            <a:spLocks noGrp="1"/>
          </p:cNvSpPr>
          <p:nvPr>
            <p:ph type="sldNum" sz="quarter" idx="5"/>
          </p:nvPr>
        </p:nvSpPr>
        <p:spPr>
          <a:noFill/>
        </p:spPr>
        <p:txBody>
          <a:bodyPr/>
          <a:lstStyle/>
          <a:p>
            <a:fld id="{8C0D6619-2255-4B26-A568-24278EC00829}" type="slidenum">
              <a:rPr lang="en-US" smtClean="0"/>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30D357CD-FF2F-4FF5-883D-8C9955AEB159}" type="slidenum">
              <a:rPr lang="en-US" smtClean="0"/>
            </a:fld>
            <a:endParaRPr lang="en-US" smtClean="0"/>
          </a:p>
        </p:txBody>
      </p:sp>
      <p:sp>
        <p:nvSpPr>
          <p:cNvPr id="71683" name="Rectangle 2"/>
          <p:cNvSpPr>
            <a:spLocks noGrp="1" noRot="1" noChangeAspect="1" noChangeArrowheads="1" noTextEdit="1"/>
          </p:cNvSpPr>
          <p:nvPr>
            <p:ph type="sldImg"/>
          </p:nvPr>
        </p:nvSpPr>
        <p:spPr>
          <a:solidFill>
            <a:srgbClr val="FFFFFF"/>
          </a:solidFill>
        </p:spPr>
      </p:sp>
      <p:sp>
        <p:nvSpPr>
          <p:cNvPr id="71684" name="Rectangle 3"/>
          <p:cNvSpPr>
            <a:spLocks noGrp="1" noChangeArrowheads="1"/>
          </p:cNvSpPr>
          <p:nvPr>
            <p:ph type="body" idx="1"/>
          </p:nvPr>
        </p:nvSpPr>
        <p:spPr>
          <a:solidFill>
            <a:srgbClr val="FFFFFF"/>
          </a:solidFill>
          <a:ln>
            <a:solidFill>
              <a:srgbClr val="000000"/>
            </a:solidFill>
          </a:ln>
        </p:spPr>
        <p:txBody>
          <a:bodyPr/>
          <a:lstStyle/>
          <a:p>
            <a:r>
              <a:rPr lang="en-US" smtClean="0"/>
              <a:t>This slide introduces the topic of least squares.</a:t>
            </a:r>
            <a:endParaRPr lang="en-US" smtClean="0"/>
          </a:p>
          <a:p>
            <a:endParaRPr lang="en-US" smtClean="0"/>
          </a:p>
          <a:p>
            <a:r>
              <a:rPr lang="en-US" smtClean="0"/>
              <a:t>One might try to make the point, using this slide, that the goal of least squares is to minimize the average deviation without regard to the mathematical sign of the deviation.  The average of the deviations could be minimized by making their sum equal to zero - but we could still be left with large positive and negative deviations.  Minimizing the sum of the square of the deviations produces a more “balanced” set of deviations.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CC5511E2-F439-4117-91F4-E08C3E7302B9}" type="slidenum">
              <a:rPr lang="en-US" smtClean="0"/>
            </a:fld>
            <a:endParaRPr lang="en-US" smtClean="0"/>
          </a:p>
        </p:txBody>
      </p:sp>
      <p:sp>
        <p:nvSpPr>
          <p:cNvPr id="72707" name="Rectangle 2"/>
          <p:cNvSpPr>
            <a:spLocks noGrp="1" noRot="1" noChangeAspect="1" noChangeArrowheads="1" noTextEdit="1"/>
          </p:cNvSpPr>
          <p:nvPr>
            <p:ph type="sldImg"/>
          </p:nvPr>
        </p:nvSpPr>
        <p:spPr>
          <a:solidFill>
            <a:srgbClr val="FFFFFF"/>
          </a:solidFill>
        </p:spPr>
      </p:sp>
      <p:sp>
        <p:nvSpPr>
          <p:cNvPr id="72708" name="Rectangle 3"/>
          <p:cNvSpPr>
            <a:spLocks noGrp="1" noChangeArrowheads="1"/>
          </p:cNvSpPr>
          <p:nvPr>
            <p:ph type="body" idx="1"/>
          </p:nvPr>
        </p:nvSpPr>
        <p:spPr>
          <a:solidFill>
            <a:srgbClr val="FFFFFF"/>
          </a:solidFill>
          <a:ln>
            <a:solidFill>
              <a:srgbClr val="000000"/>
            </a:solidFill>
          </a:ln>
        </p:spPr>
        <p:txBody>
          <a:bodyPr/>
          <a:lstStyle/>
          <a:p>
            <a:r>
              <a:rPr lang="en-US" smtClean="0"/>
              <a:t>This slide raises several points:</a:t>
            </a:r>
            <a:endParaRPr lang="en-US" smtClean="0"/>
          </a:p>
          <a:p>
            <a:r>
              <a:rPr lang="en-US" smtClean="0"/>
              <a:t>     - What does it mean to be “linear”?  How does one tell if something  is linear or not?  Or perhaps, how does one tell if something is sufficiently linear that a linear regression model is appropriate?</a:t>
            </a:r>
            <a:endParaRPr lang="en-US" smtClean="0"/>
          </a:p>
          <a:p>
            <a:r>
              <a:rPr lang="en-US" smtClean="0"/>
              <a:t>     - If the relationship is assumed to hold only within or slightly outside the data range, how do we use this model to make projections into the future (for which we don’t have data)?</a:t>
            </a:r>
            <a:endParaRPr lang="en-US" smtClean="0"/>
          </a:p>
          <a:p>
            <a:r>
              <a:rPr lang="en-US" smtClean="0"/>
              <a:t>     - What does it mean for data to be random?  How can we tell?  You might discuss making scatter plots not only of the original data, but also of the resulting deviations. (Obviously there are more rigorous methods of determining if the deviations are random, but a scatter plot is a good start.)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pPr>
              <a:defRPr/>
            </a:pPr>
            <a:fld id="{39837136-BA9D-49B8-B5CA-A75799EF36D6}"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11837867-98AE-449B-8ACE-1740FBF15D3C}" type="slidenum">
              <a:rPr lang="en-US" smtClean="0"/>
            </a:fld>
            <a:endParaRPr lang="en-US" smtClean="0"/>
          </a:p>
        </p:txBody>
      </p:sp>
      <p:sp>
        <p:nvSpPr>
          <p:cNvPr id="62467" name="Rectangle 2"/>
          <p:cNvSpPr>
            <a:spLocks noGrp="1" noRot="1" noChangeAspect="1" noChangeArrowheads="1" noTextEdit="1"/>
          </p:cNvSpPr>
          <p:nvPr>
            <p:ph type="sldImg"/>
          </p:nvPr>
        </p:nvSpPr>
        <p:spPr>
          <a:solidFill>
            <a:srgbClr val="FFFFFF"/>
          </a:solidFill>
        </p:spPr>
      </p:sp>
      <p:sp>
        <p:nvSpPr>
          <p:cNvPr id="62468"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605A7346-559A-4596-B52E-DD10D817FD5C}" type="slidenum">
              <a:rPr lang="en-US" smtClean="0"/>
            </a:fld>
            <a:endParaRPr lang="en-US" smtClean="0"/>
          </a:p>
        </p:txBody>
      </p:sp>
      <p:sp>
        <p:nvSpPr>
          <p:cNvPr id="63491" name="Rectangle 2"/>
          <p:cNvSpPr>
            <a:spLocks noGrp="1" noChangeArrowheads="1"/>
          </p:cNvSpPr>
          <p:nvPr>
            <p:ph type="body" idx="1"/>
          </p:nvPr>
        </p:nvSpPr>
        <p:spPr>
          <a:noFill/>
        </p:spPr>
        <p:txBody>
          <a:bodyPr lIns="92207" tIns="45295" rIns="92207" bIns="45295"/>
          <a:lstStyle/>
          <a:p>
            <a:endParaRPr lang="en-US" smtClean="0"/>
          </a:p>
        </p:txBody>
      </p:sp>
      <p:sp>
        <p:nvSpPr>
          <p:cNvPr id="63492"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5E656E68-6098-4B90-8BA2-A3B4A1C887F9}" type="slidenum">
              <a:rPr lang="en-US" smtClean="0"/>
            </a:fld>
            <a:endParaRPr lang="en-US" smtClean="0"/>
          </a:p>
        </p:txBody>
      </p:sp>
      <p:sp>
        <p:nvSpPr>
          <p:cNvPr id="64515" name="Rectangle 2"/>
          <p:cNvSpPr>
            <a:spLocks noGrp="1" noChangeArrowheads="1"/>
          </p:cNvSpPr>
          <p:nvPr>
            <p:ph type="body" idx="1"/>
          </p:nvPr>
        </p:nvSpPr>
        <p:spPr>
          <a:noFill/>
        </p:spPr>
        <p:txBody>
          <a:bodyPr lIns="92207" tIns="45295" rIns="92207" bIns="45295"/>
          <a:lstStyle/>
          <a:p>
            <a:endParaRPr lang="en-US" smtClean="0"/>
          </a:p>
        </p:txBody>
      </p:sp>
      <p:sp>
        <p:nvSpPr>
          <p:cNvPr id="64516"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D80E60C2-CC70-4982-B322-854717887B8A}" type="slidenum">
              <a:rPr lang="en-US" smtClean="0"/>
            </a:fld>
            <a:endParaRPr lang="en-US" smtClean="0"/>
          </a:p>
        </p:txBody>
      </p:sp>
      <p:sp>
        <p:nvSpPr>
          <p:cNvPr id="65539" name="Rectangle 2"/>
          <p:cNvSpPr>
            <a:spLocks noGrp="1" noChangeArrowheads="1"/>
          </p:cNvSpPr>
          <p:nvPr>
            <p:ph type="body" idx="1"/>
          </p:nvPr>
        </p:nvSpPr>
        <p:spPr>
          <a:noFill/>
        </p:spPr>
        <p:txBody>
          <a:bodyPr lIns="92207" tIns="45295" rIns="92207" bIns="45295"/>
          <a:lstStyle/>
          <a:p>
            <a:endParaRPr lang="en-US" smtClean="0"/>
          </a:p>
        </p:txBody>
      </p:sp>
      <p:sp>
        <p:nvSpPr>
          <p:cNvPr id="65540"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33C312B8-5079-46F6-BA78-F07D9B8858EF}" type="slidenum">
              <a:rPr lang="en-US" smtClean="0"/>
            </a:fld>
            <a:endParaRPr lang="en-US" smtClean="0"/>
          </a:p>
        </p:txBody>
      </p:sp>
      <p:sp>
        <p:nvSpPr>
          <p:cNvPr id="66563" name="Rectangle 2"/>
          <p:cNvSpPr>
            <a:spLocks noGrp="1" noChangeArrowheads="1"/>
          </p:cNvSpPr>
          <p:nvPr>
            <p:ph type="body" idx="1"/>
          </p:nvPr>
        </p:nvSpPr>
        <p:spPr>
          <a:noFill/>
        </p:spPr>
        <p:txBody>
          <a:bodyPr lIns="92207" tIns="45295" rIns="92207" bIns="45295"/>
          <a:lstStyle/>
          <a:p>
            <a:endParaRPr lang="en-US" smtClean="0"/>
          </a:p>
        </p:txBody>
      </p:sp>
      <p:sp>
        <p:nvSpPr>
          <p:cNvPr id="66564"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5D6FE45E-C138-4132-AE35-52B24C08107E}" type="slidenum">
              <a:rPr lang="en-US" smtClean="0"/>
            </a:fld>
            <a:endParaRPr lang="en-US" smtClean="0"/>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p:spPr>
        <p:txBody>
          <a:bodyPr/>
          <a:lstStyle/>
          <a:p>
            <a:r>
              <a:rPr lang="en-US" smtClean="0"/>
              <a:t>This slide illustrates a typical demand curve.  You might ask students why it is important to know more than simply the actual demand over time.  Why, for example, would one wish to be able to break out a “seasonality” factor?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BBD9DAB4-C7A5-47B6-99AD-202FDACFE74E}" type="slidenum">
              <a:rPr lang="en-US" smtClean="0"/>
            </a:fld>
            <a:endParaRPr lang="en-US" smtClean="0"/>
          </a:p>
        </p:txBody>
      </p:sp>
      <p:sp>
        <p:nvSpPr>
          <p:cNvPr id="69635" name="Rectangle 2"/>
          <p:cNvSpPr>
            <a:spLocks noGrp="1" noRot="1" noChangeAspect="1" noChangeArrowheads="1" noTextEdit="1"/>
          </p:cNvSpPr>
          <p:nvPr>
            <p:ph type="sldImg"/>
          </p:nvPr>
        </p:nvSpPr>
        <p:spPr>
          <a:solidFill>
            <a:srgbClr val="FFFFFF"/>
          </a:solidFill>
        </p:spPr>
      </p:sp>
      <p:sp>
        <p:nvSpPr>
          <p:cNvPr id="69636" name="Rectangle 3"/>
          <p:cNvSpPr>
            <a:spLocks noGrp="1" noChangeArrowheads="1"/>
          </p:cNvSpPr>
          <p:nvPr>
            <p:ph type="body" idx="1"/>
          </p:nvPr>
        </p:nvSpPr>
        <p:spPr>
          <a:solidFill>
            <a:srgbClr val="FFFFFF"/>
          </a:solidFill>
          <a:ln>
            <a:solidFill>
              <a:srgbClr val="000000"/>
            </a:solidFill>
          </a:ln>
        </p:spPr>
        <p:txBody>
          <a:bodyPr/>
          <a:lstStyle/>
          <a:p>
            <a:r>
              <a:rPr lang="en-US" smtClean="0"/>
              <a:t>This slide introduces the topic of least squares.</a:t>
            </a:r>
            <a:endParaRPr lang="en-US" smtClean="0"/>
          </a:p>
          <a:p>
            <a:endParaRPr lang="en-US" smtClean="0"/>
          </a:p>
          <a:p>
            <a:r>
              <a:rPr lang="en-US" smtClean="0"/>
              <a:t>One might try to make the point, using this slide, that the goal of least squares is to minimize the average deviation without regard to the mathematical sign of the deviation.  The average of the deviations could be minimized by making their sum equal to zero - but we could still be left with large positive and negative deviations.  Minimizing the sum of the square of the deviations produces a more “balanced” set of deviations.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66AAEF28-1439-49D2-A98A-D042DCAEC410}" type="slidenum">
              <a:rPr lang="en-US" smtClean="0"/>
            </a:fld>
            <a:endParaRPr lang="en-US" smtClean="0"/>
          </a:p>
        </p:txBody>
      </p:sp>
      <p:sp>
        <p:nvSpPr>
          <p:cNvPr id="70659" name="Rectangle 2"/>
          <p:cNvSpPr>
            <a:spLocks noGrp="1" noRot="1" noChangeAspect="1" noChangeArrowheads="1" noTextEdit="1"/>
          </p:cNvSpPr>
          <p:nvPr>
            <p:ph type="sldImg"/>
          </p:nvPr>
        </p:nvSpPr>
        <p:spPr>
          <a:solidFill>
            <a:srgbClr val="FFFFFF"/>
          </a:solidFill>
        </p:spPr>
      </p:sp>
      <p:sp>
        <p:nvSpPr>
          <p:cNvPr id="70660" name="Rectangle 3"/>
          <p:cNvSpPr>
            <a:spLocks noGrp="1" noChangeArrowheads="1"/>
          </p:cNvSpPr>
          <p:nvPr>
            <p:ph type="body" idx="1"/>
          </p:nvPr>
        </p:nvSpPr>
        <p:spPr>
          <a:solidFill>
            <a:srgbClr val="FFFFFF"/>
          </a:solidFill>
          <a:ln>
            <a:solidFill>
              <a:srgbClr val="000000"/>
            </a:solidFill>
          </a:ln>
        </p:spPr>
        <p:txBody>
          <a:bodyPr/>
          <a:lstStyle/>
          <a:p>
            <a:r>
              <a:rPr lang="en-US" smtClean="0"/>
              <a:t>This slide introduces the topic of least squares.</a:t>
            </a:r>
            <a:endParaRPr lang="en-US" smtClean="0"/>
          </a:p>
          <a:p>
            <a:endParaRPr lang="en-US" smtClean="0"/>
          </a:p>
          <a:p>
            <a:r>
              <a:rPr lang="en-US" smtClean="0"/>
              <a:t>One might try to make the point, using this slide, that the goal of least squares is to minimize the average deviation without regard to the mathematical sign of the deviation.  The average of the deviations could be minimized by making their sum equal to zero - but we could still be left with large positive and negative deviations.  Minimizing the sum of the square of the deviations produces a more “balanced” set of deviations.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7" name="Picture 6" descr="dglxasset[1]"/>
          <p:cNvPicPr>
            <a:picLocks noChangeAspect="1" noChangeArrowheads="1"/>
          </p:cNvPicPr>
          <p:nvPr userDrawn="1"/>
        </p:nvPicPr>
        <p:blipFill>
          <a:blip r:embed="rId2"/>
          <a:srcRect/>
          <a:stretch>
            <a:fillRect/>
          </a:stretch>
        </p:blipFill>
        <p:spPr bwMode="auto">
          <a:xfrm>
            <a:off x="8227647" y="0"/>
            <a:ext cx="916353" cy="76517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19"/>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p>
        </p:txBody>
      </p:sp>
      <p:sp>
        <p:nvSpPr>
          <p:cNvPr id="6" name="Rectangle 20"/>
          <p:cNvSpPr>
            <a:spLocks noGrp="1" noChangeArrowheads="1"/>
          </p:cNvSpPr>
          <p:nvPr>
            <p:ph type="ftr" sz="quarter" idx="11"/>
          </p:nvPr>
        </p:nvSpPr>
        <p:spPr>
          <a:xfrm>
            <a:off x="0" y="152400"/>
            <a:ext cx="3657600" cy="228600"/>
          </a:xfrm>
          <a:prstGeom prst="rect">
            <a:avLst/>
          </a:prstGeom>
        </p:spPr>
        <p:txBody>
          <a:bodyPr/>
          <a:lstStyle>
            <a:lvl1pPr>
              <a:defRPr/>
            </a:lvl1pPr>
          </a:lstStyle>
          <a:p>
            <a:pPr>
              <a:defRPr/>
            </a:pPr>
            <a:endParaRPr lang="en-US"/>
          </a:p>
        </p:txBody>
      </p:sp>
      <p:sp>
        <p:nvSpPr>
          <p:cNvPr id="7" name="Rectangle 21"/>
          <p:cNvSpPr>
            <a:spLocks noGrp="1" noChangeArrowheads="1"/>
          </p:cNvSpPr>
          <p:nvPr>
            <p:ph type="sldNum" sz="quarter" idx="12"/>
          </p:nvPr>
        </p:nvSpPr>
        <p:spPr>
          <a:xfrm>
            <a:off x="6251575" y="6556375"/>
            <a:ext cx="588963" cy="228600"/>
          </a:xfrm>
          <a:prstGeom prst="rect">
            <a:avLst/>
          </a:prstGeom>
        </p:spPr>
        <p:txBody>
          <a:bodyPr/>
          <a:lstStyle>
            <a:lvl1pPr>
              <a:defRPr/>
            </a:lvl1pPr>
          </a:lstStyle>
          <a:p>
            <a:pPr>
              <a:defRPr/>
            </a:pPr>
            <a:fld id="{411C6159-D598-45EF-AF89-2F0CC6C82C4E}"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685800" y="1981200"/>
            <a:ext cx="7772400" cy="4114800"/>
          </a:xfrm>
        </p:spPr>
        <p:txBody>
          <a:bodyPr/>
          <a:lstStyle/>
          <a:p>
            <a:pPr lvl="0"/>
            <a:endParaRPr lang="en-US" noProof="0" smtClean="0"/>
          </a:p>
        </p:txBody>
      </p:sp>
      <p:sp>
        <p:nvSpPr>
          <p:cNvPr id="4" name="Rectangle 19"/>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p>
        </p:txBody>
      </p:sp>
      <p:sp>
        <p:nvSpPr>
          <p:cNvPr id="5" name="Rectangle 20"/>
          <p:cNvSpPr>
            <a:spLocks noGrp="1" noChangeArrowheads="1"/>
          </p:cNvSpPr>
          <p:nvPr>
            <p:ph type="ftr" sz="quarter" idx="11"/>
          </p:nvPr>
        </p:nvSpPr>
        <p:spPr>
          <a:xfrm>
            <a:off x="0" y="152400"/>
            <a:ext cx="3657600" cy="228600"/>
          </a:xfrm>
          <a:prstGeom prst="rect">
            <a:avLst/>
          </a:prstGeom>
        </p:spPr>
        <p:txBody>
          <a:bodyPr/>
          <a:lstStyle>
            <a:lvl1pPr>
              <a:defRPr/>
            </a:lvl1pPr>
          </a:lstStyle>
          <a:p>
            <a:pPr>
              <a:defRPr/>
            </a:pPr>
            <a:endParaRPr lang="en-US"/>
          </a:p>
        </p:txBody>
      </p:sp>
      <p:sp>
        <p:nvSpPr>
          <p:cNvPr id="6" name="Rectangle 21"/>
          <p:cNvSpPr>
            <a:spLocks noGrp="1" noChangeArrowheads="1"/>
          </p:cNvSpPr>
          <p:nvPr>
            <p:ph type="sldNum" sz="quarter" idx="12"/>
          </p:nvPr>
        </p:nvSpPr>
        <p:spPr>
          <a:xfrm>
            <a:off x="6251575" y="6556375"/>
            <a:ext cx="588963" cy="228600"/>
          </a:xfrm>
          <a:prstGeom prst="rect">
            <a:avLst/>
          </a:prstGeom>
        </p:spPr>
        <p:txBody>
          <a:bodyPr/>
          <a:lstStyle>
            <a:lvl1pPr>
              <a:defRPr/>
            </a:lvl1pPr>
          </a:lstStyle>
          <a:p>
            <a:pPr>
              <a:defRPr/>
            </a:pPr>
            <a:fld id="{F60BCEA5-FB2F-4084-9CCF-6315E86F63ED}"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7" name="Footer Placeholder 8"/>
          <p:cNvSpPr txBox="1"/>
          <p:nvPr userDrawn="1"/>
        </p:nvSpPr>
        <p:spPr>
          <a:xfrm>
            <a:off x="44450" y="0"/>
            <a:ext cx="2927350" cy="304800"/>
          </a:xfrm>
          <a:prstGeom prst="rect">
            <a:avLst/>
          </a:prstGeom>
        </p:spPr>
        <p:txBody>
          <a:bodyPr tIns="0" bIns="0" anchor="b"/>
          <a:lstStyle/>
          <a:p>
            <a:pPr>
              <a:defRPr/>
            </a:pPr>
            <a:endParaRPr lang="en-US" sz="1400" b="1" dirty="0">
              <a:solidFill>
                <a:schemeClr val="tx1"/>
              </a:solidFill>
            </a:endParaRPr>
          </a:p>
        </p:txBody>
      </p:sp>
      <p:pic>
        <p:nvPicPr>
          <p:cNvPr id="8" name="Picture 6" descr="dglxasset[1]"/>
          <p:cNvPicPr>
            <a:picLocks noChangeAspect="1" noChangeArrowheads="1"/>
          </p:cNvPicPr>
          <p:nvPr userDrawn="1"/>
        </p:nvPicPr>
        <p:blipFill>
          <a:blip r:embed="rId2"/>
          <a:srcRect/>
          <a:stretch>
            <a:fillRect/>
          </a:stretch>
        </p:blipFill>
        <p:spPr bwMode="auto">
          <a:xfrm>
            <a:off x="8227647" y="0"/>
            <a:ext cx="916353" cy="765175"/>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defRPr/>
            </a:pPr>
            <a:fld id="{F96E233F-652B-4CF4-A08D-F1EAEF16AC0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wmf"/><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66"/>
            </a:gs>
            <a:gs pos="50000">
              <a:schemeClr val="accent1">
                <a:tint val="44500"/>
                <a:satMod val="160000"/>
              </a:schemeClr>
            </a:gs>
            <a:gs pos="100000">
              <a:schemeClr val="accent1">
                <a:tint val="23500"/>
                <a:satMod val="160000"/>
              </a:schemeClr>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pic>
        <p:nvPicPr>
          <p:cNvPr id="7" name="Picture 6" descr="dglxasset[1]"/>
          <p:cNvPicPr>
            <a:picLocks noChangeAspect="1" noChangeArrowheads="1"/>
          </p:cNvPicPr>
          <p:nvPr/>
        </p:nvPicPr>
        <p:blipFill>
          <a:blip r:embed="rId15"/>
          <a:srcRect/>
          <a:stretch>
            <a:fillRect/>
          </a:stretch>
        </p:blipFill>
        <p:spPr bwMode="auto">
          <a:xfrm>
            <a:off x="8227647" y="0"/>
            <a:ext cx="916353" cy="765175"/>
          </a:xfrm>
          <a:prstGeom prst="rect">
            <a:avLst/>
          </a:prstGeom>
          <a:noFill/>
          <a:ln w="9525">
            <a:noFill/>
            <a:miter lim="800000"/>
            <a:headEnd/>
            <a:tailEnd/>
          </a:ln>
        </p:spPr>
      </p:pic>
      <p:sp>
        <p:nvSpPr>
          <p:cNvPr id="8" name="Footer Placeholder 8"/>
          <p:cNvSpPr txBox="1"/>
          <p:nvPr/>
        </p:nvSpPr>
        <p:spPr>
          <a:xfrm>
            <a:off x="44450" y="0"/>
            <a:ext cx="2927350" cy="304800"/>
          </a:xfrm>
          <a:prstGeom prst="rect">
            <a:avLst/>
          </a:prstGeom>
        </p:spPr>
        <p:txBody>
          <a:bodyPr tIns="0" bIns="0" anchor="b"/>
          <a:lstStyle/>
          <a:p>
            <a:pPr>
              <a:defRPr/>
            </a:pPr>
            <a:r>
              <a:rPr lang="en-US" sz="1400" b="1" dirty="0" smtClean="0">
                <a:solidFill>
                  <a:schemeClr val="tx1"/>
                </a:solidFill>
              </a:rPr>
              <a:t>15B11HS211            </a:t>
            </a:r>
            <a:r>
              <a:rPr lang="en-US" sz="1400" b="1" dirty="0">
                <a:solidFill>
                  <a:schemeClr val="tx1"/>
                </a:solidFill>
              </a:rPr>
              <a:t>Economics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1.vml"/><Relationship Id="rId3" Type="http://schemas.openxmlformats.org/officeDocument/2006/relationships/slideLayout" Target="../slideLayouts/slideLayout14.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6.emf"/><Relationship Id="rId1" Type="http://schemas.openxmlformats.org/officeDocument/2006/relationships/oleObject" Target="../embeddings/Workbook1.xls"/></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6.emf"/><Relationship Id="rId1" Type="http://schemas.openxmlformats.org/officeDocument/2006/relationships/oleObject" Target="../embeddings/Workbook2.xls"/></Relationships>
</file>

<file path=ppt/slides/_rels/slide25.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7.x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image" Target="../media/image8.wmf"/><Relationship Id="rId3" Type="http://schemas.openxmlformats.org/officeDocument/2006/relationships/oleObject" Target="../embeddings/oleObject3.bin"/><Relationship Id="rId2" Type="http://schemas.openxmlformats.org/officeDocument/2006/relationships/image" Target="../media/image7.wmf"/><Relationship Id="rId1"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0.emf"/><Relationship Id="rId1" Type="http://schemas.openxmlformats.org/officeDocument/2006/relationships/oleObject" Target="../embeddings/Workbook3.xls"/></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11.emf"/><Relationship Id="rId1" Type="http://schemas.openxmlformats.org/officeDocument/2006/relationships/oleObject" Target="../embeddings/Workbook4.xls"/></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12.emf"/><Relationship Id="rId1" Type="http://schemas.openxmlformats.org/officeDocument/2006/relationships/oleObject" Target="../embeddings/Workbook5.xls"/></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13.emf"/><Relationship Id="rId1" Type="http://schemas.openxmlformats.org/officeDocument/2006/relationships/oleObject" Target="../embeddings/Workbook6.xls"/></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14.emf"/><Relationship Id="rId1" Type="http://schemas.openxmlformats.org/officeDocument/2006/relationships/oleObject" Target="../embeddings/Workbook7.xls"/></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7.xml"/><Relationship Id="rId2" Type="http://schemas.openxmlformats.org/officeDocument/2006/relationships/image" Target="../media/image15.emf"/><Relationship Id="rId1" Type="http://schemas.openxmlformats.org/officeDocument/2006/relationships/oleObject" Target="../embeddings/Workbook8.xls"/></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16.wmf"/><Relationship Id="rId1" Type="http://schemas.openxmlformats.org/officeDocument/2006/relationships/oleObject" Target="../embeddings/oleObject5.bin"/></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7.xml"/><Relationship Id="rId2" Type="http://schemas.openxmlformats.org/officeDocument/2006/relationships/image" Target="../media/image17.emf"/><Relationship Id="rId1" Type="http://schemas.openxmlformats.org/officeDocument/2006/relationships/oleObject" Target="../embeddings/Workbook9.xls"/></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image" Target="../media/image1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7.xml"/><Relationship Id="rId2" Type="http://schemas.openxmlformats.org/officeDocument/2006/relationships/image" Target="../media/image20.emf"/><Relationship Id="rId1" Type="http://schemas.openxmlformats.org/officeDocument/2006/relationships/oleObject" Target="../embeddings/Workbook10.xls"/></Relationships>
</file>

<file path=ppt/slides/_rels/slide41.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7.xml"/><Relationship Id="rId3" Type="http://schemas.openxmlformats.org/officeDocument/2006/relationships/image" Target="../media/image18.wmf"/><Relationship Id="rId2" Type="http://schemas.openxmlformats.org/officeDocument/2006/relationships/image" Target="../media/image21.emf"/><Relationship Id="rId1" Type="http://schemas.openxmlformats.org/officeDocument/2006/relationships/oleObject" Target="../embeddings/Workbook11.xls"/></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7.xml"/><Relationship Id="rId2" Type="http://schemas.openxmlformats.org/officeDocument/2006/relationships/image" Target="../media/image22.emf"/><Relationship Id="rId1" Type="http://schemas.openxmlformats.org/officeDocument/2006/relationships/oleObject" Target="../embeddings/Workbook12.xls"/></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609600" y="1219200"/>
            <a:ext cx="7772400" cy="1828800"/>
          </a:xfrm>
        </p:spPr>
        <p:txBody>
          <a:bodyPr>
            <a:normAutofit/>
          </a:bodyPr>
          <a:lstStyle/>
          <a:p>
            <a:r>
              <a:rPr lang="en-US" dirty="0" smtClean="0"/>
              <a:t>DEMAND FORECASTING</a:t>
            </a:r>
            <a:endParaRPr lang="en-US" b="1" dirty="0"/>
          </a:p>
        </p:txBody>
      </p:sp>
      <p:pic>
        <p:nvPicPr>
          <p:cNvPr id="27652" name="Picture 6" descr="dglxasset[1]"/>
          <p:cNvPicPr>
            <a:picLocks noChangeAspect="1" noChangeArrowheads="1"/>
          </p:cNvPicPr>
          <p:nvPr/>
        </p:nvPicPr>
        <p:blipFill>
          <a:blip r:embed="rId1"/>
          <a:srcRect/>
          <a:stretch>
            <a:fillRect/>
          </a:stretch>
        </p:blipFill>
        <p:spPr bwMode="auto">
          <a:xfrm>
            <a:off x="6553200" y="4267200"/>
            <a:ext cx="2193925" cy="1831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1066800" y="914400"/>
            <a:ext cx="8077200" cy="762000"/>
          </a:xfrm>
          <a:prstGeom prst="rect">
            <a:avLst/>
          </a:prstGeom>
          <a:noFill/>
          <a:ln w="9525">
            <a:noFill/>
            <a:miter lim="800000"/>
          </a:ln>
        </p:spPr>
        <p:txBody>
          <a:bodyPr lIns="91427" tIns="45714" rIns="91427" bIns="45714"/>
          <a:lstStyle/>
          <a:p>
            <a:pPr>
              <a:lnSpc>
                <a:spcPct val="80000"/>
              </a:lnSpc>
            </a:pPr>
            <a:r>
              <a:rPr kumimoji="1" lang="en-US" sz="3600" b="1"/>
              <a:t>Quantitative Forecasting Methods</a:t>
            </a:r>
            <a:br>
              <a:rPr kumimoji="1" lang="en-US" sz="3600" b="1"/>
            </a:br>
            <a:endParaRPr kumimoji="1" lang="en-US" sz="3600" b="1"/>
          </a:p>
        </p:txBody>
      </p:sp>
      <p:sp>
        <p:nvSpPr>
          <p:cNvPr id="39939" name="Freeform 3"/>
          <p:cNvSpPr/>
          <p:nvPr/>
        </p:nvSpPr>
        <p:spPr bwMode="auto">
          <a:xfrm>
            <a:off x="4121150" y="1497013"/>
            <a:ext cx="1822450" cy="744537"/>
          </a:xfrm>
          <a:custGeom>
            <a:avLst/>
            <a:gdLst>
              <a:gd name="T0" fmla="*/ 0 w 1317"/>
              <a:gd name="T1" fmla="*/ 2147483647 h 516"/>
              <a:gd name="T2" fmla="*/ 2147483647 w 1317"/>
              <a:gd name="T3" fmla="*/ 2147483647 h 516"/>
              <a:gd name="T4" fmla="*/ 2147483647 w 1317"/>
              <a:gd name="T5" fmla="*/ 0 h 516"/>
              <a:gd name="T6" fmla="*/ 0 w 1317"/>
              <a:gd name="T7" fmla="*/ 0 h 516"/>
              <a:gd name="T8" fmla="*/ 0 w 1317"/>
              <a:gd name="T9" fmla="*/ 2147483647 h 516"/>
              <a:gd name="T10" fmla="*/ 0 60000 65536"/>
              <a:gd name="T11" fmla="*/ 0 60000 65536"/>
              <a:gd name="T12" fmla="*/ 0 60000 65536"/>
              <a:gd name="T13" fmla="*/ 0 60000 65536"/>
              <a:gd name="T14" fmla="*/ 0 60000 65536"/>
              <a:gd name="T15" fmla="*/ 0 w 1317"/>
              <a:gd name="T16" fmla="*/ 0 h 516"/>
              <a:gd name="T17" fmla="*/ 1317 w 1317"/>
              <a:gd name="T18" fmla="*/ 516 h 516"/>
            </a:gdLst>
            <a:ahLst/>
            <a:cxnLst>
              <a:cxn ang="T10">
                <a:pos x="T0" y="T1"/>
              </a:cxn>
              <a:cxn ang="T11">
                <a:pos x="T2" y="T3"/>
              </a:cxn>
              <a:cxn ang="T12">
                <a:pos x="T4" y="T5"/>
              </a:cxn>
              <a:cxn ang="T13">
                <a:pos x="T6" y="T7"/>
              </a:cxn>
              <a:cxn ang="T14">
                <a:pos x="T8" y="T9"/>
              </a:cxn>
            </a:cxnLst>
            <a:rect l="T15" t="T16" r="T17" b="T18"/>
            <a:pathLst>
              <a:path w="1317" h="516">
                <a:moveTo>
                  <a:pt x="0" y="515"/>
                </a:moveTo>
                <a:lnTo>
                  <a:pt x="1316" y="515"/>
                </a:lnTo>
                <a:lnTo>
                  <a:pt x="1316" y="0"/>
                </a:lnTo>
                <a:lnTo>
                  <a:pt x="0" y="0"/>
                </a:lnTo>
                <a:lnTo>
                  <a:pt x="0" y="515"/>
                </a:lnTo>
              </a:path>
            </a:pathLst>
          </a:custGeom>
          <a:solidFill>
            <a:schemeClr val="bg1">
              <a:lumMod val="65000"/>
            </a:schemeClr>
          </a:solidFill>
          <a:ln w="25400" cap="rnd">
            <a:solidFill>
              <a:srgbClr val="1A1A1A"/>
            </a:solidFill>
            <a:round/>
          </a:ln>
        </p:spPr>
        <p:txBody>
          <a:bodyPr wrap="none" lIns="90463" tIns="44437" rIns="90463" bIns="44437">
            <a:spAutoFit/>
          </a:bodyPr>
          <a:lstStyle/>
          <a:p>
            <a:endParaRPr lang="en-US"/>
          </a:p>
        </p:txBody>
      </p:sp>
      <p:sp>
        <p:nvSpPr>
          <p:cNvPr id="39940" name="Rectangle 4"/>
          <p:cNvSpPr>
            <a:spLocks noChangeArrowheads="1"/>
          </p:cNvSpPr>
          <p:nvPr/>
        </p:nvSpPr>
        <p:spPr bwMode="auto">
          <a:xfrm>
            <a:off x="4197350" y="1497013"/>
            <a:ext cx="1646238" cy="393700"/>
          </a:xfrm>
          <a:prstGeom prst="rect">
            <a:avLst/>
          </a:prstGeom>
          <a:noFill/>
          <a:ln w="12700">
            <a:noFill/>
            <a:miter lim="800000"/>
          </a:ln>
        </p:spPr>
        <p:txBody>
          <a:bodyPr wrap="none" lIns="90463" tIns="44437" rIns="90463" bIns="44437">
            <a:spAutoFit/>
          </a:bodyPr>
          <a:lstStyle/>
          <a:p>
            <a:r>
              <a:rPr lang="en-US" sz="2000" b="1" dirty="0">
                <a:latin typeface="Arial" charset="0"/>
              </a:rPr>
              <a:t>Quantitative</a:t>
            </a:r>
          </a:p>
        </p:txBody>
      </p:sp>
      <p:sp>
        <p:nvSpPr>
          <p:cNvPr id="39941" name="Rectangle 5"/>
          <p:cNvSpPr>
            <a:spLocks noChangeArrowheads="1"/>
          </p:cNvSpPr>
          <p:nvPr/>
        </p:nvSpPr>
        <p:spPr bwMode="auto">
          <a:xfrm>
            <a:off x="4121150" y="1801813"/>
            <a:ext cx="1620838" cy="393700"/>
          </a:xfrm>
          <a:prstGeom prst="rect">
            <a:avLst/>
          </a:prstGeom>
          <a:noFill/>
          <a:ln w="12700">
            <a:noFill/>
            <a:miter lim="800000"/>
          </a:ln>
        </p:spPr>
        <p:txBody>
          <a:bodyPr wrap="none" lIns="90463" tIns="44437" rIns="90463" bIns="44437">
            <a:spAutoFit/>
          </a:bodyPr>
          <a:lstStyle/>
          <a:p>
            <a:r>
              <a:rPr lang="en-US" sz="2000" b="1" dirty="0">
                <a:latin typeface="Arial" charset="0"/>
              </a:rPr>
              <a:t>Forecasting</a:t>
            </a:r>
          </a:p>
        </p:txBody>
      </p:sp>
      <p:sp>
        <p:nvSpPr>
          <p:cNvPr id="39942" name="Freeform 6"/>
          <p:cNvSpPr/>
          <p:nvPr/>
        </p:nvSpPr>
        <p:spPr bwMode="auto">
          <a:xfrm>
            <a:off x="6400800" y="5205413"/>
            <a:ext cx="1585913" cy="661987"/>
          </a:xfrm>
          <a:custGeom>
            <a:avLst/>
            <a:gdLst>
              <a:gd name="T0" fmla="*/ 0 w 1146"/>
              <a:gd name="T1" fmla="*/ 2147483647 h 459"/>
              <a:gd name="T2" fmla="*/ 2147483647 w 1146"/>
              <a:gd name="T3" fmla="*/ 2147483647 h 459"/>
              <a:gd name="T4" fmla="*/ 2147483647 w 1146"/>
              <a:gd name="T5" fmla="*/ 0 h 459"/>
              <a:gd name="T6" fmla="*/ 0 w 1146"/>
              <a:gd name="T7" fmla="*/ 0 h 459"/>
              <a:gd name="T8" fmla="*/ 0 w 1146"/>
              <a:gd name="T9" fmla="*/ 2147483647 h 459"/>
              <a:gd name="T10" fmla="*/ 0 60000 65536"/>
              <a:gd name="T11" fmla="*/ 0 60000 65536"/>
              <a:gd name="T12" fmla="*/ 0 60000 65536"/>
              <a:gd name="T13" fmla="*/ 0 60000 65536"/>
              <a:gd name="T14" fmla="*/ 0 60000 65536"/>
              <a:gd name="T15" fmla="*/ 0 w 1146"/>
              <a:gd name="T16" fmla="*/ 0 h 459"/>
              <a:gd name="T17" fmla="*/ 1146 w 1146"/>
              <a:gd name="T18" fmla="*/ 459 h 459"/>
            </a:gdLst>
            <a:ahLst/>
            <a:cxnLst>
              <a:cxn ang="T10">
                <a:pos x="T0" y="T1"/>
              </a:cxn>
              <a:cxn ang="T11">
                <a:pos x="T2" y="T3"/>
              </a:cxn>
              <a:cxn ang="T12">
                <a:pos x="T4" y="T5"/>
              </a:cxn>
              <a:cxn ang="T13">
                <a:pos x="T6" y="T7"/>
              </a:cxn>
              <a:cxn ang="T14">
                <a:pos x="T8" y="T9"/>
              </a:cxn>
            </a:cxnLst>
            <a:rect l="T15" t="T16" r="T17" b="T18"/>
            <a:pathLst>
              <a:path w="1146" h="459">
                <a:moveTo>
                  <a:pt x="0" y="458"/>
                </a:moveTo>
                <a:lnTo>
                  <a:pt x="1145" y="458"/>
                </a:lnTo>
                <a:lnTo>
                  <a:pt x="1145" y="0"/>
                </a:lnTo>
                <a:lnTo>
                  <a:pt x="0" y="0"/>
                </a:lnTo>
                <a:lnTo>
                  <a:pt x="0" y="458"/>
                </a:lnTo>
              </a:path>
            </a:pathLst>
          </a:custGeom>
          <a:solidFill>
            <a:schemeClr val="bg1">
              <a:lumMod val="65000"/>
            </a:schemeClr>
          </a:solidFill>
          <a:ln w="25400" cap="rnd">
            <a:solidFill>
              <a:srgbClr val="1A1A1A"/>
            </a:solidFill>
            <a:round/>
          </a:ln>
        </p:spPr>
        <p:txBody>
          <a:bodyPr wrap="none" lIns="90463" tIns="44437" rIns="90463" bIns="44437">
            <a:spAutoFit/>
          </a:bodyPr>
          <a:lstStyle/>
          <a:p>
            <a:endParaRPr lang="en-US"/>
          </a:p>
        </p:txBody>
      </p:sp>
      <p:sp>
        <p:nvSpPr>
          <p:cNvPr id="39943" name="Rectangle 7"/>
          <p:cNvSpPr>
            <a:spLocks noChangeArrowheads="1"/>
          </p:cNvSpPr>
          <p:nvPr/>
        </p:nvSpPr>
        <p:spPr bwMode="auto">
          <a:xfrm>
            <a:off x="6705600" y="5168900"/>
            <a:ext cx="942975" cy="393700"/>
          </a:xfrm>
          <a:prstGeom prst="rect">
            <a:avLst/>
          </a:prstGeom>
          <a:noFill/>
          <a:ln w="12700">
            <a:noFill/>
            <a:miter lim="800000"/>
          </a:ln>
        </p:spPr>
        <p:txBody>
          <a:bodyPr wrap="none" lIns="90463" tIns="44437" rIns="90463" bIns="44437">
            <a:spAutoFit/>
          </a:bodyPr>
          <a:lstStyle/>
          <a:p>
            <a:r>
              <a:rPr lang="en-US" sz="2000" b="1">
                <a:latin typeface="Arial" charset="0"/>
              </a:rPr>
              <a:t>Linear</a:t>
            </a:r>
          </a:p>
        </p:txBody>
      </p:sp>
      <p:sp>
        <p:nvSpPr>
          <p:cNvPr id="39944" name="Rectangle 8"/>
          <p:cNvSpPr>
            <a:spLocks noChangeArrowheads="1"/>
          </p:cNvSpPr>
          <p:nvPr/>
        </p:nvSpPr>
        <p:spPr bwMode="auto">
          <a:xfrm>
            <a:off x="6400800" y="5473700"/>
            <a:ext cx="1565275" cy="393700"/>
          </a:xfrm>
          <a:prstGeom prst="rect">
            <a:avLst/>
          </a:prstGeom>
          <a:noFill/>
          <a:ln w="12700">
            <a:noFill/>
            <a:miter lim="800000"/>
          </a:ln>
        </p:spPr>
        <p:txBody>
          <a:bodyPr wrap="none" lIns="90463" tIns="44437" rIns="90463" bIns="44437">
            <a:spAutoFit/>
          </a:bodyPr>
          <a:lstStyle/>
          <a:p>
            <a:r>
              <a:rPr lang="en-US" sz="2000" b="1">
                <a:latin typeface="Arial" charset="0"/>
              </a:rPr>
              <a:t>Regression</a:t>
            </a:r>
          </a:p>
        </p:txBody>
      </p:sp>
      <p:sp>
        <p:nvSpPr>
          <p:cNvPr id="39945" name="Freeform 9"/>
          <p:cNvSpPr/>
          <p:nvPr/>
        </p:nvSpPr>
        <p:spPr bwMode="auto">
          <a:xfrm>
            <a:off x="6400800" y="3200400"/>
            <a:ext cx="1584325" cy="744538"/>
          </a:xfrm>
          <a:custGeom>
            <a:avLst/>
            <a:gdLst>
              <a:gd name="T0" fmla="*/ 0 w 1145"/>
              <a:gd name="T1" fmla="*/ 2147483647 h 516"/>
              <a:gd name="T2" fmla="*/ 2147483647 w 1145"/>
              <a:gd name="T3" fmla="*/ 2147483647 h 516"/>
              <a:gd name="T4" fmla="*/ 2147483647 w 1145"/>
              <a:gd name="T5" fmla="*/ 0 h 516"/>
              <a:gd name="T6" fmla="*/ 0 w 1145"/>
              <a:gd name="T7" fmla="*/ 0 h 516"/>
              <a:gd name="T8" fmla="*/ 0 w 1145"/>
              <a:gd name="T9" fmla="*/ 2147483647 h 516"/>
              <a:gd name="T10" fmla="*/ 0 60000 65536"/>
              <a:gd name="T11" fmla="*/ 0 60000 65536"/>
              <a:gd name="T12" fmla="*/ 0 60000 65536"/>
              <a:gd name="T13" fmla="*/ 0 60000 65536"/>
              <a:gd name="T14" fmla="*/ 0 60000 65536"/>
              <a:gd name="T15" fmla="*/ 0 w 1145"/>
              <a:gd name="T16" fmla="*/ 0 h 516"/>
              <a:gd name="T17" fmla="*/ 1145 w 1145"/>
              <a:gd name="T18" fmla="*/ 516 h 516"/>
            </a:gdLst>
            <a:ahLst/>
            <a:cxnLst>
              <a:cxn ang="T10">
                <a:pos x="T0" y="T1"/>
              </a:cxn>
              <a:cxn ang="T11">
                <a:pos x="T2" y="T3"/>
              </a:cxn>
              <a:cxn ang="T12">
                <a:pos x="T4" y="T5"/>
              </a:cxn>
              <a:cxn ang="T13">
                <a:pos x="T6" y="T7"/>
              </a:cxn>
              <a:cxn ang="T14">
                <a:pos x="T8" y="T9"/>
              </a:cxn>
            </a:cxnLst>
            <a:rect l="T15" t="T16" r="T17" b="T18"/>
            <a:pathLst>
              <a:path w="1145" h="516">
                <a:moveTo>
                  <a:pt x="0" y="515"/>
                </a:moveTo>
                <a:lnTo>
                  <a:pt x="1144" y="515"/>
                </a:lnTo>
                <a:lnTo>
                  <a:pt x="1144" y="0"/>
                </a:lnTo>
                <a:lnTo>
                  <a:pt x="0" y="0"/>
                </a:lnTo>
                <a:lnTo>
                  <a:pt x="0" y="515"/>
                </a:lnTo>
              </a:path>
            </a:pathLst>
          </a:custGeom>
          <a:solidFill>
            <a:schemeClr val="bg1">
              <a:lumMod val="65000"/>
            </a:schemeClr>
          </a:solidFill>
          <a:ln w="25400" cap="rnd">
            <a:solidFill>
              <a:srgbClr val="1A1A1A"/>
            </a:solidFill>
            <a:round/>
          </a:ln>
        </p:spPr>
        <p:txBody>
          <a:bodyPr wrap="none" lIns="90463" tIns="44437" rIns="90463" bIns="44437">
            <a:spAutoFit/>
          </a:bodyPr>
          <a:lstStyle/>
          <a:p>
            <a:endParaRPr lang="en-US"/>
          </a:p>
        </p:txBody>
      </p:sp>
      <p:sp>
        <p:nvSpPr>
          <p:cNvPr id="39946" name="Rectangle 10"/>
          <p:cNvSpPr>
            <a:spLocks noChangeArrowheads="1"/>
          </p:cNvSpPr>
          <p:nvPr/>
        </p:nvSpPr>
        <p:spPr bwMode="auto">
          <a:xfrm>
            <a:off x="6400800" y="3276600"/>
            <a:ext cx="1592263" cy="393700"/>
          </a:xfrm>
          <a:prstGeom prst="rect">
            <a:avLst/>
          </a:prstGeom>
          <a:noFill/>
          <a:ln w="12700">
            <a:noFill/>
            <a:miter lim="800000"/>
          </a:ln>
        </p:spPr>
        <p:txBody>
          <a:bodyPr wrap="none" lIns="90463" tIns="44437" rIns="90463" bIns="44437">
            <a:spAutoFit/>
          </a:bodyPr>
          <a:lstStyle/>
          <a:p>
            <a:r>
              <a:rPr lang="en-US" sz="2000" b="1">
                <a:latin typeface="Arial" charset="0"/>
              </a:rPr>
              <a:t>Associative</a:t>
            </a:r>
          </a:p>
        </p:txBody>
      </p:sp>
      <p:sp>
        <p:nvSpPr>
          <p:cNvPr id="39947" name="Rectangle 11"/>
          <p:cNvSpPr>
            <a:spLocks noChangeArrowheads="1"/>
          </p:cNvSpPr>
          <p:nvPr/>
        </p:nvSpPr>
        <p:spPr bwMode="auto">
          <a:xfrm>
            <a:off x="6629400" y="3505200"/>
            <a:ext cx="1055688" cy="393700"/>
          </a:xfrm>
          <a:prstGeom prst="rect">
            <a:avLst/>
          </a:prstGeom>
          <a:noFill/>
          <a:ln w="12700">
            <a:noFill/>
            <a:miter lim="800000"/>
          </a:ln>
        </p:spPr>
        <p:txBody>
          <a:bodyPr wrap="none" lIns="90463" tIns="44437" rIns="90463" bIns="44437">
            <a:spAutoFit/>
          </a:bodyPr>
          <a:lstStyle/>
          <a:p>
            <a:r>
              <a:rPr lang="en-US" sz="2000" b="1">
                <a:latin typeface="Arial" charset="0"/>
              </a:rPr>
              <a:t>Models</a:t>
            </a:r>
          </a:p>
        </p:txBody>
      </p:sp>
      <p:sp>
        <p:nvSpPr>
          <p:cNvPr id="39948" name="Freeform 12"/>
          <p:cNvSpPr/>
          <p:nvPr/>
        </p:nvSpPr>
        <p:spPr bwMode="auto">
          <a:xfrm>
            <a:off x="2082800" y="5207000"/>
            <a:ext cx="1806575" cy="660400"/>
          </a:xfrm>
          <a:custGeom>
            <a:avLst/>
            <a:gdLst>
              <a:gd name="T0" fmla="*/ 0 w 1306"/>
              <a:gd name="T1" fmla="*/ 2147483647 h 458"/>
              <a:gd name="T2" fmla="*/ 2147483647 w 1306"/>
              <a:gd name="T3" fmla="*/ 2147483647 h 458"/>
              <a:gd name="T4" fmla="*/ 2147483647 w 1306"/>
              <a:gd name="T5" fmla="*/ 0 h 458"/>
              <a:gd name="T6" fmla="*/ 0 w 1306"/>
              <a:gd name="T7" fmla="*/ 0 h 458"/>
              <a:gd name="T8" fmla="*/ 0 w 1306"/>
              <a:gd name="T9" fmla="*/ 2147483647 h 458"/>
              <a:gd name="T10" fmla="*/ 0 60000 65536"/>
              <a:gd name="T11" fmla="*/ 0 60000 65536"/>
              <a:gd name="T12" fmla="*/ 0 60000 65536"/>
              <a:gd name="T13" fmla="*/ 0 60000 65536"/>
              <a:gd name="T14" fmla="*/ 0 60000 65536"/>
              <a:gd name="T15" fmla="*/ 0 w 1306"/>
              <a:gd name="T16" fmla="*/ 0 h 458"/>
              <a:gd name="T17" fmla="*/ 1306 w 1306"/>
              <a:gd name="T18" fmla="*/ 458 h 458"/>
            </a:gdLst>
            <a:ahLst/>
            <a:cxnLst>
              <a:cxn ang="T10">
                <a:pos x="T0" y="T1"/>
              </a:cxn>
              <a:cxn ang="T11">
                <a:pos x="T2" y="T3"/>
              </a:cxn>
              <a:cxn ang="T12">
                <a:pos x="T4" y="T5"/>
              </a:cxn>
              <a:cxn ang="T13">
                <a:pos x="T6" y="T7"/>
              </a:cxn>
              <a:cxn ang="T14">
                <a:pos x="T8" y="T9"/>
              </a:cxn>
            </a:cxnLst>
            <a:rect l="T15" t="T16" r="T17" b="T18"/>
            <a:pathLst>
              <a:path w="1306" h="458">
                <a:moveTo>
                  <a:pt x="0" y="457"/>
                </a:moveTo>
                <a:lnTo>
                  <a:pt x="1305" y="457"/>
                </a:lnTo>
                <a:lnTo>
                  <a:pt x="1305" y="0"/>
                </a:lnTo>
                <a:lnTo>
                  <a:pt x="0" y="0"/>
                </a:lnTo>
                <a:lnTo>
                  <a:pt x="0" y="457"/>
                </a:lnTo>
              </a:path>
            </a:pathLst>
          </a:custGeom>
          <a:solidFill>
            <a:schemeClr val="bg1">
              <a:lumMod val="65000"/>
            </a:schemeClr>
          </a:solidFill>
          <a:ln w="25400" cap="rnd">
            <a:solidFill>
              <a:srgbClr val="1A1A1A"/>
            </a:solidFill>
            <a:round/>
          </a:ln>
        </p:spPr>
        <p:txBody>
          <a:bodyPr wrap="none" lIns="90463" tIns="44437" rIns="90463" bIns="44437">
            <a:spAutoFit/>
          </a:bodyPr>
          <a:lstStyle/>
          <a:p>
            <a:endParaRPr lang="en-US"/>
          </a:p>
        </p:txBody>
      </p:sp>
      <p:sp>
        <p:nvSpPr>
          <p:cNvPr id="39949" name="Rectangle 13"/>
          <p:cNvSpPr>
            <a:spLocks noChangeArrowheads="1"/>
          </p:cNvSpPr>
          <p:nvPr/>
        </p:nvSpPr>
        <p:spPr bwMode="auto">
          <a:xfrm>
            <a:off x="2157413" y="5168900"/>
            <a:ext cx="1620837" cy="393700"/>
          </a:xfrm>
          <a:prstGeom prst="rect">
            <a:avLst/>
          </a:prstGeom>
          <a:noFill/>
          <a:ln w="12700">
            <a:noFill/>
            <a:miter lim="800000"/>
          </a:ln>
        </p:spPr>
        <p:txBody>
          <a:bodyPr wrap="none" lIns="90463" tIns="44437" rIns="90463" bIns="44437">
            <a:spAutoFit/>
          </a:bodyPr>
          <a:lstStyle/>
          <a:p>
            <a:r>
              <a:rPr lang="en-US" sz="2000" b="1">
                <a:latin typeface="Arial" charset="0"/>
              </a:rPr>
              <a:t>Exponential</a:t>
            </a:r>
          </a:p>
        </p:txBody>
      </p:sp>
      <p:sp>
        <p:nvSpPr>
          <p:cNvPr id="39950" name="Rectangle 14"/>
          <p:cNvSpPr>
            <a:spLocks noChangeArrowheads="1"/>
          </p:cNvSpPr>
          <p:nvPr/>
        </p:nvSpPr>
        <p:spPr bwMode="auto">
          <a:xfrm>
            <a:off x="2217738" y="5472113"/>
            <a:ext cx="1508125" cy="393700"/>
          </a:xfrm>
          <a:prstGeom prst="rect">
            <a:avLst/>
          </a:prstGeom>
          <a:noFill/>
          <a:ln w="12700">
            <a:noFill/>
            <a:miter lim="800000"/>
          </a:ln>
        </p:spPr>
        <p:txBody>
          <a:bodyPr wrap="none" lIns="90463" tIns="44437" rIns="90463" bIns="44437">
            <a:spAutoFit/>
          </a:bodyPr>
          <a:lstStyle/>
          <a:p>
            <a:r>
              <a:rPr lang="en-US" sz="2000" b="1">
                <a:latin typeface="Arial" charset="0"/>
              </a:rPr>
              <a:t>Smoothing</a:t>
            </a:r>
          </a:p>
        </p:txBody>
      </p:sp>
      <p:sp>
        <p:nvSpPr>
          <p:cNvPr id="39951" name="Freeform 16"/>
          <p:cNvSpPr/>
          <p:nvPr/>
        </p:nvSpPr>
        <p:spPr bwMode="auto">
          <a:xfrm>
            <a:off x="1295400" y="4648200"/>
            <a:ext cx="3505200" cy="533400"/>
          </a:xfrm>
          <a:custGeom>
            <a:avLst/>
            <a:gdLst>
              <a:gd name="T0" fmla="*/ 0 w 2505"/>
              <a:gd name="T1" fmla="*/ 0 h 306"/>
              <a:gd name="T2" fmla="*/ 2147483647 w 2505"/>
              <a:gd name="T3" fmla="*/ 2147483647 h 306"/>
              <a:gd name="T4" fmla="*/ 2147483647 w 2505"/>
              <a:gd name="T5" fmla="*/ 2147483647 h 306"/>
              <a:gd name="T6" fmla="*/ 0 60000 65536"/>
              <a:gd name="T7" fmla="*/ 0 60000 65536"/>
              <a:gd name="T8" fmla="*/ 0 60000 65536"/>
              <a:gd name="T9" fmla="*/ 0 w 2505"/>
              <a:gd name="T10" fmla="*/ 0 h 306"/>
              <a:gd name="T11" fmla="*/ 2505 w 2505"/>
              <a:gd name="T12" fmla="*/ 306 h 306"/>
            </a:gdLst>
            <a:ahLst/>
            <a:cxnLst>
              <a:cxn ang="T6">
                <a:pos x="T0" y="T1"/>
              </a:cxn>
              <a:cxn ang="T7">
                <a:pos x="T2" y="T3"/>
              </a:cxn>
              <a:cxn ang="T8">
                <a:pos x="T4" y="T5"/>
              </a:cxn>
            </a:cxnLst>
            <a:rect l="T9" t="T10" r="T11" b="T12"/>
            <a:pathLst>
              <a:path w="2505" h="306">
                <a:moveTo>
                  <a:pt x="0" y="0"/>
                </a:moveTo>
                <a:lnTo>
                  <a:pt x="2504" y="2"/>
                </a:lnTo>
                <a:lnTo>
                  <a:pt x="2504" y="305"/>
                </a:lnTo>
              </a:path>
            </a:pathLst>
          </a:custGeom>
          <a:noFill/>
          <a:ln w="38100" cap="rnd">
            <a:solidFill>
              <a:schemeClr val="tx1"/>
            </a:solidFill>
            <a:round/>
            <a:tailEnd type="triangle" w="med" len="med"/>
          </a:ln>
        </p:spPr>
        <p:txBody>
          <a:bodyPr lIns="90463" tIns="44437" rIns="90463" bIns="44437">
            <a:spAutoFit/>
          </a:bodyPr>
          <a:lstStyle/>
          <a:p>
            <a:endParaRPr lang="en-US"/>
          </a:p>
        </p:txBody>
      </p:sp>
      <p:sp>
        <p:nvSpPr>
          <p:cNvPr id="39952" name="Freeform 17"/>
          <p:cNvSpPr/>
          <p:nvPr/>
        </p:nvSpPr>
        <p:spPr bwMode="auto">
          <a:xfrm>
            <a:off x="4197350" y="5207000"/>
            <a:ext cx="1179513" cy="660400"/>
          </a:xfrm>
          <a:custGeom>
            <a:avLst/>
            <a:gdLst>
              <a:gd name="T0" fmla="*/ 0 w 852"/>
              <a:gd name="T1" fmla="*/ 2147483647 h 458"/>
              <a:gd name="T2" fmla="*/ 2147483647 w 852"/>
              <a:gd name="T3" fmla="*/ 2147483647 h 458"/>
              <a:gd name="T4" fmla="*/ 2147483647 w 852"/>
              <a:gd name="T5" fmla="*/ 0 h 458"/>
              <a:gd name="T6" fmla="*/ 0 w 852"/>
              <a:gd name="T7" fmla="*/ 0 h 458"/>
              <a:gd name="T8" fmla="*/ 0 w 852"/>
              <a:gd name="T9" fmla="*/ 2147483647 h 458"/>
              <a:gd name="T10" fmla="*/ 0 60000 65536"/>
              <a:gd name="T11" fmla="*/ 0 60000 65536"/>
              <a:gd name="T12" fmla="*/ 0 60000 65536"/>
              <a:gd name="T13" fmla="*/ 0 60000 65536"/>
              <a:gd name="T14" fmla="*/ 0 60000 65536"/>
              <a:gd name="T15" fmla="*/ 0 w 852"/>
              <a:gd name="T16" fmla="*/ 0 h 458"/>
              <a:gd name="T17" fmla="*/ 852 w 852"/>
              <a:gd name="T18" fmla="*/ 458 h 458"/>
            </a:gdLst>
            <a:ahLst/>
            <a:cxnLst>
              <a:cxn ang="T10">
                <a:pos x="T0" y="T1"/>
              </a:cxn>
              <a:cxn ang="T11">
                <a:pos x="T2" y="T3"/>
              </a:cxn>
              <a:cxn ang="T12">
                <a:pos x="T4" y="T5"/>
              </a:cxn>
              <a:cxn ang="T13">
                <a:pos x="T6" y="T7"/>
              </a:cxn>
              <a:cxn ang="T14">
                <a:pos x="T8" y="T9"/>
              </a:cxn>
            </a:cxnLst>
            <a:rect l="T15" t="T16" r="T17" b="T18"/>
            <a:pathLst>
              <a:path w="852" h="458">
                <a:moveTo>
                  <a:pt x="0" y="457"/>
                </a:moveTo>
                <a:lnTo>
                  <a:pt x="851" y="457"/>
                </a:lnTo>
                <a:lnTo>
                  <a:pt x="851" y="0"/>
                </a:lnTo>
                <a:lnTo>
                  <a:pt x="0" y="0"/>
                </a:lnTo>
                <a:lnTo>
                  <a:pt x="0" y="457"/>
                </a:lnTo>
              </a:path>
            </a:pathLst>
          </a:custGeom>
          <a:solidFill>
            <a:schemeClr val="bg1">
              <a:lumMod val="65000"/>
            </a:schemeClr>
          </a:solidFill>
          <a:ln w="25400" cap="rnd">
            <a:solidFill>
              <a:srgbClr val="1A1A1A"/>
            </a:solidFill>
            <a:round/>
          </a:ln>
        </p:spPr>
        <p:txBody>
          <a:bodyPr wrap="none" lIns="90463" tIns="44437" rIns="90463" bIns="44437">
            <a:spAutoFit/>
          </a:bodyPr>
          <a:lstStyle/>
          <a:p>
            <a:endParaRPr lang="en-US"/>
          </a:p>
        </p:txBody>
      </p:sp>
      <p:sp>
        <p:nvSpPr>
          <p:cNvPr id="39953" name="Rectangle 18"/>
          <p:cNvSpPr>
            <a:spLocks noChangeArrowheads="1"/>
          </p:cNvSpPr>
          <p:nvPr/>
        </p:nvSpPr>
        <p:spPr bwMode="auto">
          <a:xfrm>
            <a:off x="4248150" y="5168900"/>
            <a:ext cx="1069975" cy="393700"/>
          </a:xfrm>
          <a:prstGeom prst="rect">
            <a:avLst/>
          </a:prstGeom>
          <a:noFill/>
          <a:ln w="12700">
            <a:noFill/>
            <a:miter lim="800000"/>
          </a:ln>
        </p:spPr>
        <p:txBody>
          <a:bodyPr wrap="none" lIns="90463" tIns="44437" rIns="90463" bIns="44437">
            <a:spAutoFit/>
          </a:bodyPr>
          <a:lstStyle/>
          <a:p>
            <a:r>
              <a:rPr lang="en-US" sz="2000" b="1">
                <a:latin typeface="Arial" charset="0"/>
              </a:rPr>
              <a:t>Moving</a:t>
            </a:r>
          </a:p>
        </p:txBody>
      </p:sp>
      <p:sp>
        <p:nvSpPr>
          <p:cNvPr id="39954" name="Rectangle 19"/>
          <p:cNvSpPr>
            <a:spLocks noChangeArrowheads="1"/>
          </p:cNvSpPr>
          <p:nvPr/>
        </p:nvSpPr>
        <p:spPr bwMode="auto">
          <a:xfrm>
            <a:off x="4191000" y="5472113"/>
            <a:ext cx="1184275" cy="393700"/>
          </a:xfrm>
          <a:prstGeom prst="rect">
            <a:avLst/>
          </a:prstGeom>
          <a:noFill/>
          <a:ln w="12700">
            <a:noFill/>
            <a:miter lim="800000"/>
          </a:ln>
        </p:spPr>
        <p:txBody>
          <a:bodyPr wrap="none" lIns="90463" tIns="44437" rIns="90463" bIns="44437">
            <a:spAutoFit/>
          </a:bodyPr>
          <a:lstStyle/>
          <a:p>
            <a:r>
              <a:rPr lang="en-US" sz="2000" b="1">
                <a:latin typeface="Arial" charset="0"/>
              </a:rPr>
              <a:t>Average</a:t>
            </a:r>
          </a:p>
        </p:txBody>
      </p:sp>
      <p:sp>
        <p:nvSpPr>
          <p:cNvPr id="39955" name="Line 20"/>
          <p:cNvSpPr>
            <a:spLocks noChangeShapeType="1"/>
          </p:cNvSpPr>
          <p:nvPr/>
        </p:nvSpPr>
        <p:spPr bwMode="auto">
          <a:xfrm flipH="1">
            <a:off x="1295400" y="4648200"/>
            <a:ext cx="0" cy="533400"/>
          </a:xfrm>
          <a:prstGeom prst="line">
            <a:avLst/>
          </a:prstGeom>
          <a:noFill/>
          <a:ln w="38100">
            <a:solidFill>
              <a:schemeClr val="tx1"/>
            </a:solidFill>
            <a:round/>
            <a:tailEnd type="triangle" w="med" len="med"/>
          </a:ln>
        </p:spPr>
        <p:txBody>
          <a:bodyPr lIns="90463" tIns="44437" rIns="90463" bIns="44437">
            <a:spAutoFit/>
          </a:bodyPr>
          <a:lstStyle/>
          <a:p>
            <a:endParaRPr lang="en-US"/>
          </a:p>
        </p:txBody>
      </p:sp>
      <p:sp>
        <p:nvSpPr>
          <p:cNvPr id="39956" name="Freeform 22"/>
          <p:cNvSpPr/>
          <p:nvPr/>
        </p:nvSpPr>
        <p:spPr bwMode="auto">
          <a:xfrm>
            <a:off x="2214563" y="3200400"/>
            <a:ext cx="1585912" cy="744538"/>
          </a:xfrm>
          <a:custGeom>
            <a:avLst/>
            <a:gdLst>
              <a:gd name="T0" fmla="*/ 0 w 1145"/>
              <a:gd name="T1" fmla="*/ 2147483647 h 516"/>
              <a:gd name="T2" fmla="*/ 2147483647 w 1145"/>
              <a:gd name="T3" fmla="*/ 2147483647 h 516"/>
              <a:gd name="T4" fmla="*/ 2147483647 w 1145"/>
              <a:gd name="T5" fmla="*/ 0 h 516"/>
              <a:gd name="T6" fmla="*/ 0 w 1145"/>
              <a:gd name="T7" fmla="*/ 0 h 516"/>
              <a:gd name="T8" fmla="*/ 0 w 1145"/>
              <a:gd name="T9" fmla="*/ 2147483647 h 516"/>
              <a:gd name="T10" fmla="*/ 0 60000 65536"/>
              <a:gd name="T11" fmla="*/ 0 60000 65536"/>
              <a:gd name="T12" fmla="*/ 0 60000 65536"/>
              <a:gd name="T13" fmla="*/ 0 60000 65536"/>
              <a:gd name="T14" fmla="*/ 0 60000 65536"/>
              <a:gd name="T15" fmla="*/ 0 w 1145"/>
              <a:gd name="T16" fmla="*/ 0 h 516"/>
              <a:gd name="T17" fmla="*/ 1145 w 1145"/>
              <a:gd name="T18" fmla="*/ 516 h 516"/>
            </a:gdLst>
            <a:ahLst/>
            <a:cxnLst>
              <a:cxn ang="T10">
                <a:pos x="T0" y="T1"/>
              </a:cxn>
              <a:cxn ang="T11">
                <a:pos x="T2" y="T3"/>
              </a:cxn>
              <a:cxn ang="T12">
                <a:pos x="T4" y="T5"/>
              </a:cxn>
              <a:cxn ang="T13">
                <a:pos x="T6" y="T7"/>
              </a:cxn>
              <a:cxn ang="T14">
                <a:pos x="T8" y="T9"/>
              </a:cxn>
            </a:cxnLst>
            <a:rect l="T15" t="T16" r="T17" b="T18"/>
            <a:pathLst>
              <a:path w="1145" h="516">
                <a:moveTo>
                  <a:pt x="0" y="515"/>
                </a:moveTo>
                <a:lnTo>
                  <a:pt x="1144" y="515"/>
                </a:lnTo>
                <a:lnTo>
                  <a:pt x="1144" y="0"/>
                </a:lnTo>
                <a:lnTo>
                  <a:pt x="0" y="0"/>
                </a:lnTo>
                <a:lnTo>
                  <a:pt x="0" y="515"/>
                </a:lnTo>
              </a:path>
            </a:pathLst>
          </a:custGeom>
          <a:solidFill>
            <a:schemeClr val="bg1">
              <a:lumMod val="65000"/>
            </a:schemeClr>
          </a:solidFill>
          <a:ln w="25400" cap="rnd">
            <a:solidFill>
              <a:srgbClr val="1A1A1A"/>
            </a:solidFill>
            <a:round/>
          </a:ln>
        </p:spPr>
        <p:txBody>
          <a:bodyPr wrap="none" lIns="90463" tIns="44437" rIns="90463" bIns="44437">
            <a:spAutoFit/>
          </a:bodyPr>
          <a:lstStyle/>
          <a:p>
            <a:endParaRPr lang="en-US"/>
          </a:p>
        </p:txBody>
      </p:sp>
      <p:sp>
        <p:nvSpPr>
          <p:cNvPr id="39957" name="Rectangle 23"/>
          <p:cNvSpPr>
            <a:spLocks noChangeArrowheads="1"/>
          </p:cNvSpPr>
          <p:nvPr/>
        </p:nvSpPr>
        <p:spPr bwMode="auto">
          <a:xfrm>
            <a:off x="2182813" y="3200400"/>
            <a:ext cx="1604962" cy="393700"/>
          </a:xfrm>
          <a:prstGeom prst="rect">
            <a:avLst/>
          </a:prstGeom>
          <a:noFill/>
          <a:ln w="12700">
            <a:noFill/>
            <a:miter lim="800000"/>
          </a:ln>
        </p:spPr>
        <p:txBody>
          <a:bodyPr wrap="none" lIns="90463" tIns="44437" rIns="90463" bIns="44437">
            <a:spAutoFit/>
          </a:bodyPr>
          <a:lstStyle/>
          <a:p>
            <a:r>
              <a:rPr lang="en-US" sz="2000" b="1">
                <a:latin typeface="Arial" charset="0"/>
              </a:rPr>
              <a:t>Time Series</a:t>
            </a:r>
          </a:p>
        </p:txBody>
      </p:sp>
      <p:sp>
        <p:nvSpPr>
          <p:cNvPr id="39958" name="Rectangle 24"/>
          <p:cNvSpPr>
            <a:spLocks noChangeArrowheads="1"/>
          </p:cNvSpPr>
          <p:nvPr/>
        </p:nvSpPr>
        <p:spPr bwMode="auto">
          <a:xfrm>
            <a:off x="2471738" y="3530600"/>
            <a:ext cx="1055687" cy="393700"/>
          </a:xfrm>
          <a:prstGeom prst="rect">
            <a:avLst/>
          </a:prstGeom>
          <a:noFill/>
          <a:ln w="12700">
            <a:noFill/>
            <a:miter lim="800000"/>
          </a:ln>
        </p:spPr>
        <p:txBody>
          <a:bodyPr wrap="none" lIns="90463" tIns="44437" rIns="90463" bIns="44437">
            <a:spAutoFit/>
          </a:bodyPr>
          <a:lstStyle/>
          <a:p>
            <a:r>
              <a:rPr lang="en-US" sz="2000" b="1">
                <a:latin typeface="Arial" charset="0"/>
              </a:rPr>
              <a:t>Models</a:t>
            </a:r>
          </a:p>
        </p:txBody>
      </p:sp>
      <p:sp>
        <p:nvSpPr>
          <p:cNvPr id="39959" name="Line 25"/>
          <p:cNvSpPr>
            <a:spLocks noChangeShapeType="1"/>
          </p:cNvSpPr>
          <p:nvPr/>
        </p:nvSpPr>
        <p:spPr bwMode="auto">
          <a:xfrm>
            <a:off x="5035550" y="2259013"/>
            <a:ext cx="0" cy="179387"/>
          </a:xfrm>
          <a:prstGeom prst="line">
            <a:avLst/>
          </a:prstGeom>
          <a:noFill/>
          <a:ln w="50800">
            <a:solidFill>
              <a:schemeClr val="tx1"/>
            </a:solidFill>
            <a:round/>
          </a:ln>
        </p:spPr>
        <p:txBody>
          <a:bodyPr wrap="none" lIns="90463" tIns="44437" rIns="90463" bIns="44437">
            <a:spAutoFit/>
          </a:bodyPr>
          <a:lstStyle/>
          <a:p>
            <a:endParaRPr lang="en-US"/>
          </a:p>
        </p:txBody>
      </p:sp>
      <p:sp>
        <p:nvSpPr>
          <p:cNvPr id="39960" name="Line 30"/>
          <p:cNvSpPr>
            <a:spLocks noChangeShapeType="1"/>
          </p:cNvSpPr>
          <p:nvPr/>
        </p:nvSpPr>
        <p:spPr bwMode="auto">
          <a:xfrm>
            <a:off x="7162800" y="3962400"/>
            <a:ext cx="0" cy="1219200"/>
          </a:xfrm>
          <a:prstGeom prst="line">
            <a:avLst/>
          </a:prstGeom>
          <a:noFill/>
          <a:ln w="38100">
            <a:solidFill>
              <a:schemeClr val="tx1"/>
            </a:solidFill>
            <a:round/>
            <a:tailEnd type="triangle" w="med" len="med"/>
          </a:ln>
        </p:spPr>
        <p:txBody>
          <a:bodyPr wrap="none" anchor="ctr"/>
          <a:lstStyle/>
          <a:p>
            <a:endParaRPr lang="en-US"/>
          </a:p>
        </p:txBody>
      </p:sp>
      <p:sp>
        <p:nvSpPr>
          <p:cNvPr id="39961" name="Line 33"/>
          <p:cNvSpPr>
            <a:spLocks noChangeShapeType="1"/>
          </p:cNvSpPr>
          <p:nvPr/>
        </p:nvSpPr>
        <p:spPr bwMode="auto">
          <a:xfrm>
            <a:off x="2971800" y="2411413"/>
            <a:ext cx="4114800" cy="0"/>
          </a:xfrm>
          <a:prstGeom prst="line">
            <a:avLst/>
          </a:prstGeom>
          <a:noFill/>
          <a:ln w="38100" cap="sq">
            <a:solidFill>
              <a:schemeClr val="tx1"/>
            </a:solidFill>
            <a:round/>
            <a:headEnd type="none" w="sm" len="sm"/>
            <a:tailEnd type="none" w="sm" len="sm"/>
          </a:ln>
        </p:spPr>
        <p:txBody>
          <a:bodyPr wrap="none" anchor="ctr"/>
          <a:lstStyle/>
          <a:p>
            <a:endParaRPr lang="en-US"/>
          </a:p>
        </p:txBody>
      </p:sp>
      <p:sp>
        <p:nvSpPr>
          <p:cNvPr id="39962" name="Line 34"/>
          <p:cNvSpPr>
            <a:spLocks noChangeShapeType="1"/>
          </p:cNvSpPr>
          <p:nvPr/>
        </p:nvSpPr>
        <p:spPr bwMode="auto">
          <a:xfrm>
            <a:off x="2971800" y="3962400"/>
            <a:ext cx="0" cy="1219200"/>
          </a:xfrm>
          <a:prstGeom prst="line">
            <a:avLst/>
          </a:prstGeom>
          <a:noFill/>
          <a:ln w="38100">
            <a:solidFill>
              <a:schemeClr val="tx1"/>
            </a:solidFill>
            <a:round/>
            <a:tailEnd type="triangle" w="med" len="med"/>
          </a:ln>
        </p:spPr>
        <p:txBody>
          <a:bodyPr wrap="none" anchor="ctr"/>
          <a:lstStyle/>
          <a:p>
            <a:endParaRPr lang="en-US"/>
          </a:p>
        </p:txBody>
      </p:sp>
      <p:sp>
        <p:nvSpPr>
          <p:cNvPr id="39963" name="Freeform 35"/>
          <p:cNvSpPr/>
          <p:nvPr/>
        </p:nvSpPr>
        <p:spPr bwMode="auto">
          <a:xfrm>
            <a:off x="517525" y="5207000"/>
            <a:ext cx="1417638" cy="660400"/>
          </a:xfrm>
          <a:custGeom>
            <a:avLst/>
            <a:gdLst>
              <a:gd name="T0" fmla="*/ 0 w 1025"/>
              <a:gd name="T1" fmla="*/ 2147483647 h 458"/>
              <a:gd name="T2" fmla="*/ 2147483647 w 1025"/>
              <a:gd name="T3" fmla="*/ 2147483647 h 458"/>
              <a:gd name="T4" fmla="*/ 2147483647 w 1025"/>
              <a:gd name="T5" fmla="*/ 0 h 458"/>
              <a:gd name="T6" fmla="*/ 0 w 1025"/>
              <a:gd name="T7" fmla="*/ 0 h 458"/>
              <a:gd name="T8" fmla="*/ 0 w 1025"/>
              <a:gd name="T9" fmla="*/ 2147483647 h 458"/>
              <a:gd name="T10" fmla="*/ 0 60000 65536"/>
              <a:gd name="T11" fmla="*/ 0 60000 65536"/>
              <a:gd name="T12" fmla="*/ 0 60000 65536"/>
              <a:gd name="T13" fmla="*/ 0 60000 65536"/>
              <a:gd name="T14" fmla="*/ 0 60000 65536"/>
              <a:gd name="T15" fmla="*/ 0 w 1025"/>
              <a:gd name="T16" fmla="*/ 0 h 458"/>
              <a:gd name="T17" fmla="*/ 1025 w 1025"/>
              <a:gd name="T18" fmla="*/ 458 h 458"/>
            </a:gdLst>
            <a:ahLst/>
            <a:cxnLst>
              <a:cxn ang="T10">
                <a:pos x="T0" y="T1"/>
              </a:cxn>
              <a:cxn ang="T11">
                <a:pos x="T2" y="T3"/>
              </a:cxn>
              <a:cxn ang="T12">
                <a:pos x="T4" y="T5"/>
              </a:cxn>
              <a:cxn ang="T13">
                <a:pos x="T6" y="T7"/>
              </a:cxn>
              <a:cxn ang="T14">
                <a:pos x="T8" y="T9"/>
              </a:cxn>
            </a:cxnLst>
            <a:rect l="T15" t="T16" r="T17" b="T18"/>
            <a:pathLst>
              <a:path w="1025" h="458">
                <a:moveTo>
                  <a:pt x="0" y="457"/>
                </a:moveTo>
                <a:lnTo>
                  <a:pt x="1024" y="457"/>
                </a:lnTo>
                <a:lnTo>
                  <a:pt x="1024" y="0"/>
                </a:lnTo>
                <a:lnTo>
                  <a:pt x="0" y="0"/>
                </a:lnTo>
                <a:lnTo>
                  <a:pt x="0" y="457"/>
                </a:lnTo>
              </a:path>
            </a:pathLst>
          </a:custGeom>
          <a:solidFill>
            <a:schemeClr val="bg1">
              <a:lumMod val="65000"/>
            </a:schemeClr>
          </a:solidFill>
          <a:ln w="25400" cap="rnd">
            <a:solidFill>
              <a:srgbClr val="1A1A1A"/>
            </a:solidFill>
            <a:round/>
          </a:ln>
        </p:spPr>
        <p:txBody>
          <a:bodyPr wrap="none" lIns="90463" tIns="44437" rIns="90463" bIns="44437">
            <a:spAutoFit/>
          </a:bodyPr>
          <a:lstStyle/>
          <a:p>
            <a:endParaRPr lang="en-US"/>
          </a:p>
        </p:txBody>
      </p:sp>
      <p:sp>
        <p:nvSpPr>
          <p:cNvPr id="39964" name="Rectangle 36"/>
          <p:cNvSpPr>
            <a:spLocks noChangeArrowheads="1"/>
          </p:cNvSpPr>
          <p:nvPr/>
        </p:nvSpPr>
        <p:spPr bwMode="auto">
          <a:xfrm>
            <a:off x="777875" y="5162550"/>
            <a:ext cx="887413" cy="393700"/>
          </a:xfrm>
          <a:prstGeom prst="rect">
            <a:avLst/>
          </a:prstGeom>
          <a:noFill/>
          <a:ln w="12700">
            <a:noFill/>
            <a:miter lim="800000"/>
          </a:ln>
        </p:spPr>
        <p:txBody>
          <a:bodyPr wrap="none" lIns="90463" tIns="44437" rIns="90463" bIns="44437">
            <a:spAutoFit/>
          </a:bodyPr>
          <a:lstStyle/>
          <a:p>
            <a:r>
              <a:rPr lang="en-US" sz="2000" b="1">
                <a:latin typeface="Arial" charset="0"/>
              </a:rPr>
              <a:t>Trend</a:t>
            </a:r>
          </a:p>
        </p:txBody>
      </p:sp>
      <p:sp>
        <p:nvSpPr>
          <p:cNvPr id="39965" name="Rectangle 38"/>
          <p:cNvSpPr>
            <a:spLocks noChangeArrowheads="1"/>
          </p:cNvSpPr>
          <p:nvPr/>
        </p:nvSpPr>
        <p:spPr bwMode="auto">
          <a:xfrm>
            <a:off x="533400" y="5468938"/>
            <a:ext cx="1371600" cy="366741"/>
          </a:xfrm>
          <a:prstGeom prst="rect">
            <a:avLst/>
          </a:prstGeom>
          <a:solidFill>
            <a:schemeClr val="bg1">
              <a:lumMod val="65000"/>
            </a:schemeClr>
          </a:solidFill>
          <a:ln w="12700">
            <a:noFill/>
            <a:miter lim="800000"/>
          </a:ln>
        </p:spPr>
        <p:txBody>
          <a:bodyPr wrap="square" lIns="90463" tIns="44437" rIns="90463" bIns="44437">
            <a:spAutoFit/>
          </a:bodyPr>
          <a:lstStyle/>
          <a:p>
            <a:r>
              <a:rPr lang="en-US" sz="1800" b="1" dirty="0">
                <a:latin typeface="Arial" charset="0"/>
              </a:rPr>
              <a:t>Projection</a:t>
            </a:r>
          </a:p>
        </p:txBody>
      </p:sp>
      <p:sp>
        <p:nvSpPr>
          <p:cNvPr id="39966" name="Line 39"/>
          <p:cNvSpPr>
            <a:spLocks noChangeShapeType="1"/>
          </p:cNvSpPr>
          <p:nvPr/>
        </p:nvSpPr>
        <p:spPr bwMode="auto">
          <a:xfrm flipH="1">
            <a:off x="7086600" y="2438400"/>
            <a:ext cx="0" cy="762000"/>
          </a:xfrm>
          <a:prstGeom prst="line">
            <a:avLst/>
          </a:prstGeom>
          <a:noFill/>
          <a:ln w="50800">
            <a:solidFill>
              <a:schemeClr val="tx1"/>
            </a:solidFill>
            <a:round/>
            <a:tailEnd type="triangle" w="med" len="med"/>
          </a:ln>
        </p:spPr>
        <p:txBody>
          <a:bodyPr lIns="90463" tIns="44437" rIns="90463" bIns="44437">
            <a:spAutoFit/>
          </a:bodyPr>
          <a:lstStyle/>
          <a:p>
            <a:endParaRPr lang="en-US"/>
          </a:p>
        </p:txBody>
      </p:sp>
      <p:sp>
        <p:nvSpPr>
          <p:cNvPr id="39967" name="Line 40"/>
          <p:cNvSpPr>
            <a:spLocks noChangeShapeType="1"/>
          </p:cNvSpPr>
          <p:nvPr/>
        </p:nvSpPr>
        <p:spPr bwMode="auto">
          <a:xfrm flipH="1">
            <a:off x="2971800" y="2438400"/>
            <a:ext cx="0" cy="762000"/>
          </a:xfrm>
          <a:prstGeom prst="line">
            <a:avLst/>
          </a:prstGeom>
          <a:noFill/>
          <a:ln w="50800">
            <a:solidFill>
              <a:schemeClr val="tx1"/>
            </a:solidFill>
            <a:round/>
            <a:tailEnd type="triangle" w="med" len="med"/>
          </a:ln>
        </p:spPr>
        <p:txBody>
          <a:bodyPr lIns="90463" tIns="44437" rIns="90463" bIns="44437">
            <a:spAutoFit/>
          </a:bodyPr>
          <a:lstStyle/>
          <a:p>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defRPr/>
            </a:pPr>
            <a:r>
              <a:rPr lang="en-US" sz="3600" smtClean="0"/>
              <a:t>Time Series Analysis</a:t>
            </a:r>
          </a:p>
        </p:txBody>
      </p:sp>
      <p:sp>
        <p:nvSpPr>
          <p:cNvPr id="75779" name="Rectangle 3"/>
          <p:cNvSpPr>
            <a:spLocks noGrp="1" noChangeArrowheads="1"/>
          </p:cNvSpPr>
          <p:nvPr>
            <p:ph type="body" idx="1"/>
          </p:nvPr>
        </p:nvSpPr>
        <p:spPr>
          <a:xfrm>
            <a:off x="685800" y="1676400"/>
            <a:ext cx="8077200" cy="4648200"/>
          </a:xfrm>
        </p:spPr>
        <p:txBody>
          <a:bodyPr/>
          <a:lstStyle/>
          <a:p>
            <a:r>
              <a:rPr lang="en-US" sz="2800" b="1" dirty="0" smtClean="0"/>
              <a:t>Time -Series data</a:t>
            </a:r>
            <a:r>
              <a:rPr lang="en-US" sz="2800" dirty="0" smtClean="0"/>
              <a:t> - values of a variable arranged chronologically by days, weeks, months, quarters or years</a:t>
            </a:r>
            <a:endParaRPr lang="en-US" sz="2800" dirty="0" smtClean="0"/>
          </a:p>
          <a:p>
            <a:pPr lvl="1"/>
            <a:r>
              <a:rPr lang="en-US" sz="2400" dirty="0" smtClean="0"/>
              <a:t>Past Values plotted on y- axis</a:t>
            </a:r>
            <a:endParaRPr lang="en-US" sz="2400" dirty="0" smtClean="0"/>
          </a:p>
          <a:p>
            <a:pPr lvl="1"/>
            <a:r>
              <a:rPr lang="en-US" sz="2400" dirty="0" smtClean="0"/>
              <a:t>Time plotted on x- axis</a:t>
            </a:r>
            <a:endParaRPr lang="en-US" sz="2400" dirty="0" smtClean="0"/>
          </a:p>
          <a:p>
            <a:r>
              <a:rPr lang="en-US" sz="2800" b="1" dirty="0" smtClean="0"/>
              <a:t>Time Series analysis</a:t>
            </a:r>
            <a:r>
              <a:rPr lang="en-US" sz="2800" dirty="0" smtClean="0"/>
              <a:t>- attempts to forecast future values of the time series by examining past observations of the data</a:t>
            </a:r>
            <a:endParaRPr lang="en-US" sz="2800" dirty="0" smtClean="0"/>
          </a:p>
          <a:p>
            <a:r>
              <a:rPr lang="en-US" sz="2800" b="1" dirty="0" smtClean="0"/>
              <a:t>Assumption </a:t>
            </a:r>
            <a:r>
              <a:rPr lang="en-US" sz="2800" dirty="0" smtClean="0"/>
              <a:t>- past pattern will continue unchanged in the future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blinds(horizontal)">
                                      <p:cBhvr>
                                        <p:cTn id="7" dur="500"/>
                                        <p:tgtEl>
                                          <p:spTgt spid="7577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5779">
                                            <p:txEl>
                                              <p:pRg st="1" end="1"/>
                                            </p:txEl>
                                          </p:spTgt>
                                        </p:tgtEl>
                                        <p:attrNameLst>
                                          <p:attrName>style.visibility</p:attrName>
                                        </p:attrNameLst>
                                      </p:cBhvr>
                                      <p:to>
                                        <p:strVal val="visible"/>
                                      </p:to>
                                    </p:set>
                                    <p:animEffect transition="in" filter="blinds(horizontal)">
                                      <p:cBhvr>
                                        <p:cTn id="10" dur="500"/>
                                        <p:tgtEl>
                                          <p:spTgt spid="7577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5779">
                                            <p:txEl>
                                              <p:pRg st="2" end="2"/>
                                            </p:txEl>
                                          </p:spTgt>
                                        </p:tgtEl>
                                        <p:attrNameLst>
                                          <p:attrName>style.visibility</p:attrName>
                                        </p:attrNameLst>
                                      </p:cBhvr>
                                      <p:to>
                                        <p:strVal val="visible"/>
                                      </p:to>
                                    </p:set>
                                    <p:animEffect transition="in" filter="blinds(horizontal)">
                                      <p:cBhvr>
                                        <p:cTn id="13" dur="500"/>
                                        <p:tgtEl>
                                          <p:spTgt spid="7577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5779">
                                            <p:txEl>
                                              <p:pRg st="3" end="3"/>
                                            </p:txEl>
                                          </p:spTgt>
                                        </p:tgtEl>
                                        <p:attrNameLst>
                                          <p:attrName>style.visibility</p:attrName>
                                        </p:attrNameLst>
                                      </p:cBhvr>
                                      <p:to>
                                        <p:strVal val="visible"/>
                                      </p:to>
                                    </p:set>
                                    <p:animEffect transition="in" filter="blinds(horizontal)">
                                      <p:cBhvr>
                                        <p:cTn id="18" dur="500"/>
                                        <p:tgtEl>
                                          <p:spTgt spid="7577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5779">
                                            <p:txEl>
                                              <p:pRg st="4" end="4"/>
                                            </p:txEl>
                                          </p:spTgt>
                                        </p:tgtEl>
                                        <p:attrNameLst>
                                          <p:attrName>style.visibility</p:attrName>
                                        </p:attrNameLst>
                                      </p:cBhvr>
                                      <p:to>
                                        <p:strVal val="visible"/>
                                      </p:to>
                                    </p:set>
                                    <p:animEffect transition="in" filter="blinds(horizontal)">
                                      <p:cBhvr>
                                        <p:cTn id="23" dur="500"/>
                                        <p:tgtEl>
                                          <p:spTgt spid="757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utoUpdateAnimBg="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609600"/>
            <a:ext cx="8153400" cy="1143000"/>
          </a:xfrm>
        </p:spPr>
        <p:txBody>
          <a:bodyPr/>
          <a:lstStyle/>
          <a:p>
            <a:pPr>
              <a:defRPr/>
            </a:pPr>
            <a:r>
              <a:rPr lang="en-US" sz="3200" dirty="0" smtClean="0"/>
              <a:t>Reasons for fluctuation in Time-series Data</a:t>
            </a:r>
          </a:p>
        </p:txBody>
      </p:sp>
      <p:sp>
        <p:nvSpPr>
          <p:cNvPr id="76803" name="Rectangle 3"/>
          <p:cNvSpPr>
            <a:spLocks noGrp="1" noChangeArrowheads="1"/>
          </p:cNvSpPr>
          <p:nvPr>
            <p:ph type="body" idx="1"/>
          </p:nvPr>
        </p:nvSpPr>
        <p:spPr>
          <a:xfrm>
            <a:off x="304800" y="1981200"/>
            <a:ext cx="8077200" cy="4114800"/>
          </a:xfrm>
        </p:spPr>
        <p:txBody>
          <a:bodyPr/>
          <a:lstStyle/>
          <a:p>
            <a:r>
              <a:rPr lang="en-US" sz="2800" b="1" smtClean="0"/>
              <a:t>Secular Trend</a:t>
            </a:r>
            <a:r>
              <a:rPr lang="en-US" sz="2800" smtClean="0"/>
              <a:t> - long run increase or decrease in data series</a:t>
            </a:r>
            <a:endParaRPr lang="en-US" sz="2800" smtClean="0"/>
          </a:p>
          <a:p>
            <a:r>
              <a:rPr lang="en-US" sz="2800" b="1" smtClean="0"/>
              <a:t>Cyclical fluctuations</a:t>
            </a:r>
            <a:r>
              <a:rPr lang="en-US" sz="2800" smtClean="0"/>
              <a:t> - changes that recur over years</a:t>
            </a:r>
            <a:endParaRPr lang="en-US" sz="2800" smtClean="0"/>
          </a:p>
          <a:p>
            <a:r>
              <a:rPr lang="en-US" sz="2800" b="1" smtClean="0"/>
              <a:t>Seasonal variation</a:t>
            </a:r>
            <a:r>
              <a:rPr lang="en-US" sz="2800" smtClean="0"/>
              <a:t> - regularly recurring fluctuation </a:t>
            </a:r>
            <a:endParaRPr lang="en-US" sz="2800" smtClean="0"/>
          </a:p>
          <a:p>
            <a:r>
              <a:rPr lang="en-US" sz="2800" b="1" smtClean="0"/>
              <a:t>Irregular or random influences</a:t>
            </a:r>
            <a:r>
              <a:rPr lang="en-US" sz="2800" smtClean="0"/>
              <a:t> - variations resulting from unique events</a:t>
            </a:r>
            <a:r>
              <a:rPr lang="en-US" sz="2800" b="1" smtClean="0"/>
              <a:t> </a:t>
            </a:r>
            <a:endParaRPr lang="en-US" sz="2800" smtClean="0"/>
          </a:p>
          <a:p>
            <a:endParaRPr lang="en-US" sz="28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blinds(horizontal)">
                                      <p:cBhvr>
                                        <p:cTn id="7" dur="500"/>
                                        <p:tgtEl>
                                          <p:spTgt spid="76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803">
                                            <p:txEl>
                                              <p:pRg st="1" end="1"/>
                                            </p:txEl>
                                          </p:spTgt>
                                        </p:tgtEl>
                                        <p:attrNameLst>
                                          <p:attrName>style.visibility</p:attrName>
                                        </p:attrNameLst>
                                      </p:cBhvr>
                                      <p:to>
                                        <p:strVal val="visible"/>
                                      </p:to>
                                    </p:set>
                                    <p:animEffect transition="in" filter="blinds(horizontal)">
                                      <p:cBhvr>
                                        <p:cTn id="12" dur="500"/>
                                        <p:tgtEl>
                                          <p:spTgt spid="768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6803">
                                            <p:txEl>
                                              <p:pRg st="2" end="2"/>
                                            </p:txEl>
                                          </p:spTgt>
                                        </p:tgtEl>
                                        <p:attrNameLst>
                                          <p:attrName>style.visibility</p:attrName>
                                        </p:attrNameLst>
                                      </p:cBhvr>
                                      <p:to>
                                        <p:strVal val="visible"/>
                                      </p:to>
                                    </p:set>
                                    <p:animEffect transition="in" filter="blinds(horizontal)">
                                      <p:cBhvr>
                                        <p:cTn id="17" dur="500"/>
                                        <p:tgtEl>
                                          <p:spTgt spid="768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6803">
                                            <p:txEl>
                                              <p:pRg st="3" end="3"/>
                                            </p:txEl>
                                          </p:spTgt>
                                        </p:tgtEl>
                                        <p:attrNameLst>
                                          <p:attrName>style.visibility</p:attrName>
                                        </p:attrNameLst>
                                      </p:cBhvr>
                                      <p:to>
                                        <p:strVal val="visible"/>
                                      </p:to>
                                    </p:set>
                                    <p:animEffect transition="in" filter="blinds(horizontal)">
                                      <p:cBhvr>
                                        <p:cTn id="22" dur="500"/>
                                        <p:tgtEl>
                                          <p:spTgt spid="768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autoUpdateAnimBg="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xfrm>
            <a:off x="685800" y="1550988"/>
            <a:ext cx="7810500" cy="4395787"/>
          </a:xfrm>
          <a:noFill/>
        </p:spPr>
        <p:txBody>
          <a:bodyPr lIns="90475" tIns="44444" rIns="90475" bIns="44444">
            <a:normAutofit/>
          </a:bodyPr>
          <a:lstStyle/>
          <a:p>
            <a:r>
              <a:rPr lang="en-US" sz="2800" dirty="0" smtClean="0"/>
              <a:t>Persistent, overall upward or downward pattern</a:t>
            </a:r>
            <a:endParaRPr lang="en-US" sz="2800" dirty="0" smtClean="0"/>
          </a:p>
          <a:p>
            <a:r>
              <a:rPr lang="en-US" sz="2800" dirty="0" smtClean="0"/>
              <a:t>Due to population, technology etc</a:t>
            </a:r>
            <a:endParaRPr lang="en-US" sz="2800" dirty="0" smtClean="0"/>
          </a:p>
          <a:p>
            <a:r>
              <a:rPr lang="en-US" sz="2800" dirty="0" smtClean="0"/>
              <a:t>Several years duration</a:t>
            </a:r>
          </a:p>
        </p:txBody>
      </p:sp>
      <p:grpSp>
        <p:nvGrpSpPr>
          <p:cNvPr id="2" name="Group 3"/>
          <p:cNvGrpSpPr/>
          <p:nvPr/>
        </p:nvGrpSpPr>
        <p:grpSpPr bwMode="auto">
          <a:xfrm>
            <a:off x="1144588" y="3146327"/>
            <a:ext cx="6813550" cy="3254473"/>
            <a:chOff x="649" y="2041"/>
            <a:chExt cx="4528" cy="1914"/>
          </a:xfrm>
        </p:grpSpPr>
        <p:grpSp>
          <p:nvGrpSpPr>
            <p:cNvPr id="3" name="Group 4"/>
            <p:cNvGrpSpPr/>
            <p:nvPr/>
          </p:nvGrpSpPr>
          <p:grpSpPr bwMode="auto">
            <a:xfrm>
              <a:off x="1662" y="2598"/>
              <a:ext cx="1839" cy="1071"/>
              <a:chOff x="1847" y="2784"/>
              <a:chExt cx="2043" cy="1147"/>
            </a:xfrm>
          </p:grpSpPr>
          <p:sp>
            <p:nvSpPr>
              <p:cNvPr id="43022" name="Rectangle 5"/>
              <p:cNvSpPr>
                <a:spLocks noChangeArrowheads="1"/>
              </p:cNvSpPr>
              <p:nvPr/>
            </p:nvSpPr>
            <p:spPr bwMode="auto">
              <a:xfrm>
                <a:off x="1847" y="2789"/>
                <a:ext cx="2033" cy="1124"/>
              </a:xfrm>
              <a:prstGeom prst="rect">
                <a:avLst/>
              </a:prstGeom>
              <a:solidFill>
                <a:srgbClr val="C0C0C0"/>
              </a:solidFill>
              <a:ln w="12700">
                <a:solidFill>
                  <a:srgbClr val="000000"/>
                </a:solidFill>
                <a:miter lim="800000"/>
              </a:ln>
            </p:spPr>
            <p:txBody>
              <a:bodyPr lIns="108225" tIns="53163" rIns="108225" bIns="53163">
                <a:spAutoFit/>
              </a:bodyPr>
              <a:lstStyle/>
              <a:p>
                <a:endParaRPr lang="en-US"/>
              </a:p>
            </p:txBody>
          </p:sp>
          <p:grpSp>
            <p:nvGrpSpPr>
              <p:cNvPr id="4" name="Group 6"/>
              <p:cNvGrpSpPr/>
              <p:nvPr/>
            </p:nvGrpSpPr>
            <p:grpSpPr bwMode="auto">
              <a:xfrm>
                <a:off x="1960" y="2784"/>
                <a:ext cx="1815" cy="1147"/>
                <a:chOff x="1960" y="2784"/>
                <a:chExt cx="1815" cy="1147"/>
              </a:xfrm>
            </p:grpSpPr>
            <p:sp>
              <p:nvSpPr>
                <p:cNvPr id="43034" name="Line 7"/>
                <p:cNvSpPr>
                  <a:spLocks noChangeShapeType="1"/>
                </p:cNvSpPr>
                <p:nvPr/>
              </p:nvSpPr>
              <p:spPr bwMode="auto">
                <a:xfrm>
                  <a:off x="2868" y="2792"/>
                  <a:ext cx="0" cy="1131"/>
                </a:xfrm>
                <a:prstGeom prst="line">
                  <a:avLst/>
                </a:prstGeom>
                <a:noFill/>
                <a:ln w="12700">
                  <a:solidFill>
                    <a:srgbClr val="000000"/>
                  </a:solidFill>
                  <a:round/>
                </a:ln>
              </p:spPr>
              <p:txBody>
                <a:bodyPr lIns="108225" tIns="53163" rIns="108225" bIns="53163">
                  <a:spAutoFit/>
                </a:bodyPr>
                <a:lstStyle/>
                <a:p>
                  <a:endParaRPr lang="en-US"/>
                </a:p>
              </p:txBody>
            </p:sp>
            <p:sp>
              <p:nvSpPr>
                <p:cNvPr id="43035" name="Line 8"/>
                <p:cNvSpPr>
                  <a:spLocks noChangeShapeType="1"/>
                </p:cNvSpPr>
                <p:nvPr/>
              </p:nvSpPr>
              <p:spPr bwMode="auto">
                <a:xfrm>
                  <a:off x="2754" y="2792"/>
                  <a:ext cx="0" cy="1131"/>
                </a:xfrm>
                <a:prstGeom prst="line">
                  <a:avLst/>
                </a:prstGeom>
                <a:noFill/>
                <a:ln w="12700">
                  <a:solidFill>
                    <a:srgbClr val="000000"/>
                  </a:solidFill>
                  <a:round/>
                </a:ln>
              </p:spPr>
              <p:txBody>
                <a:bodyPr lIns="108225" tIns="53163" rIns="108225" bIns="53163">
                  <a:spAutoFit/>
                </a:bodyPr>
                <a:lstStyle/>
                <a:p>
                  <a:endParaRPr lang="en-US"/>
                </a:p>
              </p:txBody>
            </p:sp>
            <p:sp>
              <p:nvSpPr>
                <p:cNvPr id="43036" name="Line 9"/>
                <p:cNvSpPr>
                  <a:spLocks noChangeShapeType="1"/>
                </p:cNvSpPr>
                <p:nvPr/>
              </p:nvSpPr>
              <p:spPr bwMode="auto">
                <a:xfrm>
                  <a:off x="2641" y="2792"/>
                  <a:ext cx="0" cy="1131"/>
                </a:xfrm>
                <a:prstGeom prst="line">
                  <a:avLst/>
                </a:prstGeom>
                <a:noFill/>
                <a:ln w="12700">
                  <a:solidFill>
                    <a:srgbClr val="000000"/>
                  </a:solidFill>
                  <a:round/>
                </a:ln>
              </p:spPr>
              <p:txBody>
                <a:bodyPr lIns="108225" tIns="53163" rIns="108225" bIns="53163">
                  <a:spAutoFit/>
                </a:bodyPr>
                <a:lstStyle/>
                <a:p>
                  <a:endParaRPr lang="en-US"/>
                </a:p>
              </p:txBody>
            </p:sp>
            <p:sp>
              <p:nvSpPr>
                <p:cNvPr id="43037" name="Line 10"/>
                <p:cNvSpPr>
                  <a:spLocks noChangeShapeType="1"/>
                </p:cNvSpPr>
                <p:nvPr/>
              </p:nvSpPr>
              <p:spPr bwMode="auto">
                <a:xfrm flipV="1">
                  <a:off x="2528" y="2784"/>
                  <a:ext cx="0" cy="1147"/>
                </a:xfrm>
                <a:prstGeom prst="line">
                  <a:avLst/>
                </a:prstGeom>
                <a:noFill/>
                <a:ln w="12700">
                  <a:solidFill>
                    <a:srgbClr val="000000"/>
                  </a:solidFill>
                  <a:round/>
                </a:ln>
              </p:spPr>
              <p:txBody>
                <a:bodyPr lIns="108225" tIns="53163" rIns="108225" bIns="53163">
                  <a:spAutoFit/>
                </a:bodyPr>
                <a:lstStyle/>
                <a:p>
                  <a:endParaRPr lang="en-US"/>
                </a:p>
              </p:txBody>
            </p:sp>
            <p:sp>
              <p:nvSpPr>
                <p:cNvPr id="43038" name="Line 11"/>
                <p:cNvSpPr>
                  <a:spLocks noChangeShapeType="1"/>
                </p:cNvSpPr>
                <p:nvPr/>
              </p:nvSpPr>
              <p:spPr bwMode="auto">
                <a:xfrm>
                  <a:off x="2414" y="2792"/>
                  <a:ext cx="0" cy="1131"/>
                </a:xfrm>
                <a:prstGeom prst="line">
                  <a:avLst/>
                </a:prstGeom>
                <a:noFill/>
                <a:ln w="12700">
                  <a:solidFill>
                    <a:srgbClr val="000000"/>
                  </a:solidFill>
                  <a:round/>
                </a:ln>
              </p:spPr>
              <p:txBody>
                <a:bodyPr lIns="108225" tIns="53163" rIns="108225" bIns="53163">
                  <a:spAutoFit/>
                </a:bodyPr>
                <a:lstStyle/>
                <a:p>
                  <a:endParaRPr lang="en-US"/>
                </a:p>
              </p:txBody>
            </p:sp>
            <p:sp>
              <p:nvSpPr>
                <p:cNvPr id="43039" name="Line 12"/>
                <p:cNvSpPr>
                  <a:spLocks noChangeShapeType="1"/>
                </p:cNvSpPr>
                <p:nvPr/>
              </p:nvSpPr>
              <p:spPr bwMode="auto">
                <a:xfrm flipV="1">
                  <a:off x="2300" y="2784"/>
                  <a:ext cx="0" cy="1147"/>
                </a:xfrm>
                <a:prstGeom prst="line">
                  <a:avLst/>
                </a:prstGeom>
                <a:noFill/>
                <a:ln w="12700">
                  <a:solidFill>
                    <a:srgbClr val="000000"/>
                  </a:solidFill>
                  <a:round/>
                </a:ln>
              </p:spPr>
              <p:txBody>
                <a:bodyPr lIns="108225" tIns="53163" rIns="108225" bIns="53163">
                  <a:spAutoFit/>
                </a:bodyPr>
                <a:lstStyle/>
                <a:p>
                  <a:endParaRPr lang="en-US"/>
                </a:p>
              </p:txBody>
            </p:sp>
            <p:sp>
              <p:nvSpPr>
                <p:cNvPr id="43040" name="Line 13"/>
                <p:cNvSpPr>
                  <a:spLocks noChangeShapeType="1"/>
                </p:cNvSpPr>
                <p:nvPr/>
              </p:nvSpPr>
              <p:spPr bwMode="auto">
                <a:xfrm>
                  <a:off x="2187" y="2792"/>
                  <a:ext cx="0" cy="1131"/>
                </a:xfrm>
                <a:prstGeom prst="line">
                  <a:avLst/>
                </a:prstGeom>
                <a:noFill/>
                <a:ln w="12700">
                  <a:solidFill>
                    <a:srgbClr val="000000"/>
                  </a:solidFill>
                  <a:round/>
                </a:ln>
              </p:spPr>
              <p:txBody>
                <a:bodyPr lIns="108225" tIns="53163" rIns="108225" bIns="53163">
                  <a:spAutoFit/>
                </a:bodyPr>
                <a:lstStyle/>
                <a:p>
                  <a:endParaRPr lang="en-US"/>
                </a:p>
              </p:txBody>
            </p:sp>
            <p:sp>
              <p:nvSpPr>
                <p:cNvPr id="43041" name="Line 14"/>
                <p:cNvSpPr>
                  <a:spLocks noChangeShapeType="1"/>
                </p:cNvSpPr>
                <p:nvPr/>
              </p:nvSpPr>
              <p:spPr bwMode="auto">
                <a:xfrm flipV="1">
                  <a:off x="2074" y="2784"/>
                  <a:ext cx="0" cy="1147"/>
                </a:xfrm>
                <a:prstGeom prst="line">
                  <a:avLst/>
                </a:prstGeom>
                <a:noFill/>
                <a:ln w="12700">
                  <a:solidFill>
                    <a:srgbClr val="000000"/>
                  </a:solidFill>
                  <a:round/>
                </a:ln>
              </p:spPr>
              <p:txBody>
                <a:bodyPr lIns="108225" tIns="53163" rIns="108225" bIns="53163">
                  <a:spAutoFit/>
                </a:bodyPr>
                <a:lstStyle/>
                <a:p>
                  <a:endParaRPr lang="en-US"/>
                </a:p>
              </p:txBody>
            </p:sp>
            <p:sp>
              <p:nvSpPr>
                <p:cNvPr id="43042" name="Line 15"/>
                <p:cNvSpPr>
                  <a:spLocks noChangeShapeType="1"/>
                </p:cNvSpPr>
                <p:nvPr/>
              </p:nvSpPr>
              <p:spPr bwMode="auto">
                <a:xfrm>
                  <a:off x="1960" y="2792"/>
                  <a:ext cx="0" cy="1131"/>
                </a:xfrm>
                <a:prstGeom prst="line">
                  <a:avLst/>
                </a:prstGeom>
                <a:noFill/>
                <a:ln w="12700">
                  <a:solidFill>
                    <a:srgbClr val="000000"/>
                  </a:solidFill>
                  <a:round/>
                </a:ln>
              </p:spPr>
              <p:txBody>
                <a:bodyPr lIns="108225" tIns="53163" rIns="108225" bIns="53163">
                  <a:spAutoFit/>
                </a:bodyPr>
                <a:lstStyle/>
                <a:p>
                  <a:endParaRPr lang="en-US"/>
                </a:p>
              </p:txBody>
            </p:sp>
            <p:sp>
              <p:nvSpPr>
                <p:cNvPr id="43043" name="Line 16"/>
                <p:cNvSpPr>
                  <a:spLocks noChangeShapeType="1"/>
                </p:cNvSpPr>
                <p:nvPr/>
              </p:nvSpPr>
              <p:spPr bwMode="auto">
                <a:xfrm>
                  <a:off x="3775" y="2793"/>
                  <a:ext cx="0" cy="1129"/>
                </a:xfrm>
                <a:prstGeom prst="line">
                  <a:avLst/>
                </a:prstGeom>
                <a:noFill/>
                <a:ln w="12700">
                  <a:solidFill>
                    <a:srgbClr val="000000"/>
                  </a:solidFill>
                  <a:round/>
                </a:ln>
              </p:spPr>
              <p:txBody>
                <a:bodyPr lIns="108225" tIns="53163" rIns="108225" bIns="53163">
                  <a:spAutoFit/>
                </a:bodyPr>
                <a:lstStyle/>
                <a:p>
                  <a:endParaRPr lang="en-US"/>
                </a:p>
              </p:txBody>
            </p:sp>
            <p:sp>
              <p:nvSpPr>
                <p:cNvPr id="43044" name="Line 17"/>
                <p:cNvSpPr>
                  <a:spLocks noChangeShapeType="1"/>
                </p:cNvSpPr>
                <p:nvPr/>
              </p:nvSpPr>
              <p:spPr bwMode="auto">
                <a:xfrm>
                  <a:off x="3662" y="2793"/>
                  <a:ext cx="0" cy="1129"/>
                </a:xfrm>
                <a:prstGeom prst="line">
                  <a:avLst/>
                </a:prstGeom>
                <a:noFill/>
                <a:ln w="12700">
                  <a:solidFill>
                    <a:srgbClr val="000000"/>
                  </a:solidFill>
                  <a:round/>
                </a:ln>
              </p:spPr>
              <p:txBody>
                <a:bodyPr lIns="108225" tIns="53163" rIns="108225" bIns="53163">
                  <a:spAutoFit/>
                </a:bodyPr>
                <a:lstStyle/>
                <a:p>
                  <a:endParaRPr lang="en-US"/>
                </a:p>
              </p:txBody>
            </p:sp>
            <p:sp>
              <p:nvSpPr>
                <p:cNvPr id="43045" name="Line 18"/>
                <p:cNvSpPr>
                  <a:spLocks noChangeShapeType="1"/>
                </p:cNvSpPr>
                <p:nvPr/>
              </p:nvSpPr>
              <p:spPr bwMode="auto">
                <a:xfrm>
                  <a:off x="3548" y="2793"/>
                  <a:ext cx="0" cy="1129"/>
                </a:xfrm>
                <a:prstGeom prst="line">
                  <a:avLst/>
                </a:prstGeom>
                <a:noFill/>
                <a:ln w="12700">
                  <a:solidFill>
                    <a:srgbClr val="000000"/>
                  </a:solidFill>
                  <a:round/>
                </a:ln>
              </p:spPr>
              <p:txBody>
                <a:bodyPr lIns="108225" tIns="53163" rIns="108225" bIns="53163">
                  <a:spAutoFit/>
                </a:bodyPr>
                <a:lstStyle/>
                <a:p>
                  <a:endParaRPr lang="en-US"/>
                </a:p>
              </p:txBody>
            </p:sp>
            <p:sp>
              <p:nvSpPr>
                <p:cNvPr id="43046" name="Line 19"/>
                <p:cNvSpPr>
                  <a:spLocks noChangeShapeType="1"/>
                </p:cNvSpPr>
                <p:nvPr/>
              </p:nvSpPr>
              <p:spPr bwMode="auto">
                <a:xfrm flipV="1">
                  <a:off x="3435" y="2785"/>
                  <a:ext cx="0" cy="1145"/>
                </a:xfrm>
                <a:prstGeom prst="line">
                  <a:avLst/>
                </a:prstGeom>
                <a:noFill/>
                <a:ln w="12700">
                  <a:solidFill>
                    <a:srgbClr val="000000"/>
                  </a:solidFill>
                  <a:round/>
                </a:ln>
              </p:spPr>
              <p:txBody>
                <a:bodyPr lIns="108225" tIns="53163" rIns="108225" bIns="53163">
                  <a:spAutoFit/>
                </a:bodyPr>
                <a:lstStyle/>
                <a:p>
                  <a:endParaRPr lang="en-US"/>
                </a:p>
              </p:txBody>
            </p:sp>
            <p:sp>
              <p:nvSpPr>
                <p:cNvPr id="43047" name="Line 20"/>
                <p:cNvSpPr>
                  <a:spLocks noChangeShapeType="1"/>
                </p:cNvSpPr>
                <p:nvPr/>
              </p:nvSpPr>
              <p:spPr bwMode="auto">
                <a:xfrm>
                  <a:off x="3321" y="2793"/>
                  <a:ext cx="0" cy="1129"/>
                </a:xfrm>
                <a:prstGeom prst="line">
                  <a:avLst/>
                </a:prstGeom>
                <a:noFill/>
                <a:ln w="12700">
                  <a:solidFill>
                    <a:srgbClr val="000000"/>
                  </a:solidFill>
                  <a:round/>
                </a:ln>
              </p:spPr>
              <p:txBody>
                <a:bodyPr lIns="108225" tIns="53163" rIns="108225" bIns="53163">
                  <a:spAutoFit/>
                </a:bodyPr>
                <a:lstStyle/>
                <a:p>
                  <a:endParaRPr lang="en-US"/>
                </a:p>
              </p:txBody>
            </p:sp>
            <p:sp>
              <p:nvSpPr>
                <p:cNvPr id="43048" name="Line 21"/>
                <p:cNvSpPr>
                  <a:spLocks noChangeShapeType="1"/>
                </p:cNvSpPr>
                <p:nvPr/>
              </p:nvSpPr>
              <p:spPr bwMode="auto">
                <a:xfrm flipV="1">
                  <a:off x="3208" y="2785"/>
                  <a:ext cx="0" cy="1145"/>
                </a:xfrm>
                <a:prstGeom prst="line">
                  <a:avLst/>
                </a:prstGeom>
                <a:noFill/>
                <a:ln w="12700">
                  <a:solidFill>
                    <a:srgbClr val="000000"/>
                  </a:solidFill>
                  <a:round/>
                </a:ln>
              </p:spPr>
              <p:txBody>
                <a:bodyPr lIns="108225" tIns="53163" rIns="108225" bIns="53163">
                  <a:spAutoFit/>
                </a:bodyPr>
                <a:lstStyle/>
                <a:p>
                  <a:endParaRPr lang="en-US"/>
                </a:p>
              </p:txBody>
            </p:sp>
            <p:sp>
              <p:nvSpPr>
                <p:cNvPr id="43049" name="Line 22"/>
                <p:cNvSpPr>
                  <a:spLocks noChangeShapeType="1"/>
                </p:cNvSpPr>
                <p:nvPr/>
              </p:nvSpPr>
              <p:spPr bwMode="auto">
                <a:xfrm>
                  <a:off x="3094" y="2793"/>
                  <a:ext cx="0" cy="1129"/>
                </a:xfrm>
                <a:prstGeom prst="line">
                  <a:avLst/>
                </a:prstGeom>
                <a:noFill/>
                <a:ln w="12700">
                  <a:solidFill>
                    <a:srgbClr val="000000"/>
                  </a:solidFill>
                  <a:round/>
                </a:ln>
              </p:spPr>
              <p:txBody>
                <a:bodyPr lIns="108225" tIns="53163" rIns="108225" bIns="53163">
                  <a:spAutoFit/>
                </a:bodyPr>
                <a:lstStyle/>
                <a:p>
                  <a:endParaRPr lang="en-US"/>
                </a:p>
              </p:txBody>
            </p:sp>
            <p:sp>
              <p:nvSpPr>
                <p:cNvPr id="43050" name="Line 23"/>
                <p:cNvSpPr>
                  <a:spLocks noChangeShapeType="1"/>
                </p:cNvSpPr>
                <p:nvPr/>
              </p:nvSpPr>
              <p:spPr bwMode="auto">
                <a:xfrm>
                  <a:off x="2981" y="2793"/>
                  <a:ext cx="0" cy="1129"/>
                </a:xfrm>
                <a:prstGeom prst="line">
                  <a:avLst/>
                </a:prstGeom>
                <a:noFill/>
                <a:ln w="12700">
                  <a:solidFill>
                    <a:srgbClr val="000000"/>
                  </a:solidFill>
                  <a:round/>
                </a:ln>
              </p:spPr>
              <p:txBody>
                <a:bodyPr lIns="108225" tIns="53163" rIns="108225" bIns="53163">
                  <a:spAutoFit/>
                </a:bodyPr>
                <a:lstStyle/>
                <a:p>
                  <a:endParaRPr lang="en-US"/>
                </a:p>
              </p:txBody>
            </p:sp>
          </p:grpSp>
          <p:grpSp>
            <p:nvGrpSpPr>
              <p:cNvPr id="5" name="Group 24"/>
              <p:cNvGrpSpPr/>
              <p:nvPr/>
            </p:nvGrpSpPr>
            <p:grpSpPr bwMode="auto">
              <a:xfrm>
                <a:off x="1850" y="2902"/>
                <a:ext cx="2040" cy="908"/>
                <a:chOff x="1850" y="2902"/>
                <a:chExt cx="2040" cy="908"/>
              </a:xfrm>
            </p:grpSpPr>
            <p:sp>
              <p:nvSpPr>
                <p:cNvPr id="43025" name="Line 25"/>
                <p:cNvSpPr>
                  <a:spLocks noChangeShapeType="1"/>
                </p:cNvSpPr>
                <p:nvPr/>
              </p:nvSpPr>
              <p:spPr bwMode="auto">
                <a:xfrm>
                  <a:off x="1850" y="3356"/>
                  <a:ext cx="2039" cy="0"/>
                </a:xfrm>
                <a:prstGeom prst="line">
                  <a:avLst/>
                </a:prstGeom>
                <a:noFill/>
                <a:ln w="12700">
                  <a:solidFill>
                    <a:srgbClr val="000000"/>
                  </a:solidFill>
                  <a:round/>
                </a:ln>
              </p:spPr>
              <p:txBody>
                <a:bodyPr lIns="108225" tIns="53163" rIns="108225" bIns="53163">
                  <a:spAutoFit/>
                </a:bodyPr>
                <a:lstStyle/>
                <a:p>
                  <a:endParaRPr lang="en-US"/>
                </a:p>
              </p:txBody>
            </p:sp>
            <p:sp>
              <p:nvSpPr>
                <p:cNvPr id="43026" name="Line 26"/>
                <p:cNvSpPr>
                  <a:spLocks noChangeShapeType="1"/>
                </p:cNvSpPr>
                <p:nvPr/>
              </p:nvSpPr>
              <p:spPr bwMode="auto">
                <a:xfrm>
                  <a:off x="1850" y="3242"/>
                  <a:ext cx="2040" cy="0"/>
                </a:xfrm>
                <a:prstGeom prst="line">
                  <a:avLst/>
                </a:prstGeom>
                <a:noFill/>
                <a:ln w="12700">
                  <a:solidFill>
                    <a:srgbClr val="000000"/>
                  </a:solidFill>
                  <a:round/>
                </a:ln>
              </p:spPr>
              <p:txBody>
                <a:bodyPr lIns="108225" tIns="53163" rIns="108225" bIns="53163">
                  <a:spAutoFit/>
                </a:bodyPr>
                <a:lstStyle/>
                <a:p>
                  <a:endParaRPr lang="en-US"/>
                </a:p>
              </p:txBody>
            </p:sp>
            <p:sp>
              <p:nvSpPr>
                <p:cNvPr id="43027" name="Line 27"/>
                <p:cNvSpPr>
                  <a:spLocks noChangeShapeType="1"/>
                </p:cNvSpPr>
                <p:nvPr/>
              </p:nvSpPr>
              <p:spPr bwMode="auto">
                <a:xfrm>
                  <a:off x="1850" y="3129"/>
                  <a:ext cx="2040" cy="0"/>
                </a:xfrm>
                <a:prstGeom prst="line">
                  <a:avLst/>
                </a:prstGeom>
                <a:noFill/>
                <a:ln w="12700">
                  <a:solidFill>
                    <a:srgbClr val="000000"/>
                  </a:solidFill>
                  <a:round/>
                </a:ln>
              </p:spPr>
              <p:txBody>
                <a:bodyPr lIns="108225" tIns="53163" rIns="108225" bIns="53163">
                  <a:spAutoFit/>
                </a:bodyPr>
                <a:lstStyle/>
                <a:p>
                  <a:endParaRPr lang="en-US"/>
                </a:p>
              </p:txBody>
            </p:sp>
            <p:sp>
              <p:nvSpPr>
                <p:cNvPr id="43028" name="Line 28"/>
                <p:cNvSpPr>
                  <a:spLocks noChangeShapeType="1"/>
                </p:cNvSpPr>
                <p:nvPr/>
              </p:nvSpPr>
              <p:spPr bwMode="auto">
                <a:xfrm>
                  <a:off x="1850" y="3015"/>
                  <a:ext cx="2040" cy="0"/>
                </a:xfrm>
                <a:prstGeom prst="line">
                  <a:avLst/>
                </a:prstGeom>
                <a:noFill/>
                <a:ln w="12700">
                  <a:solidFill>
                    <a:srgbClr val="000000"/>
                  </a:solidFill>
                  <a:round/>
                </a:ln>
              </p:spPr>
              <p:txBody>
                <a:bodyPr lIns="108225" tIns="53163" rIns="108225" bIns="53163">
                  <a:spAutoFit/>
                </a:bodyPr>
                <a:lstStyle/>
                <a:p>
                  <a:endParaRPr lang="en-US"/>
                </a:p>
              </p:txBody>
            </p:sp>
            <p:sp>
              <p:nvSpPr>
                <p:cNvPr id="43029" name="Line 29"/>
                <p:cNvSpPr>
                  <a:spLocks noChangeShapeType="1"/>
                </p:cNvSpPr>
                <p:nvPr/>
              </p:nvSpPr>
              <p:spPr bwMode="auto">
                <a:xfrm>
                  <a:off x="1850" y="2902"/>
                  <a:ext cx="2040" cy="0"/>
                </a:xfrm>
                <a:prstGeom prst="line">
                  <a:avLst/>
                </a:prstGeom>
                <a:noFill/>
                <a:ln w="12700">
                  <a:solidFill>
                    <a:srgbClr val="000000"/>
                  </a:solidFill>
                  <a:round/>
                </a:ln>
              </p:spPr>
              <p:txBody>
                <a:bodyPr lIns="108225" tIns="53163" rIns="108225" bIns="53163">
                  <a:spAutoFit/>
                </a:bodyPr>
                <a:lstStyle/>
                <a:p>
                  <a:endParaRPr lang="en-US"/>
                </a:p>
              </p:txBody>
            </p:sp>
            <p:sp>
              <p:nvSpPr>
                <p:cNvPr id="43030" name="Line 30"/>
                <p:cNvSpPr>
                  <a:spLocks noChangeShapeType="1"/>
                </p:cNvSpPr>
                <p:nvPr/>
              </p:nvSpPr>
              <p:spPr bwMode="auto">
                <a:xfrm>
                  <a:off x="1850" y="3810"/>
                  <a:ext cx="2040" cy="0"/>
                </a:xfrm>
                <a:prstGeom prst="line">
                  <a:avLst/>
                </a:prstGeom>
                <a:noFill/>
                <a:ln w="12700">
                  <a:solidFill>
                    <a:srgbClr val="000000"/>
                  </a:solidFill>
                  <a:round/>
                </a:ln>
              </p:spPr>
              <p:txBody>
                <a:bodyPr lIns="108225" tIns="53163" rIns="108225" bIns="53163">
                  <a:spAutoFit/>
                </a:bodyPr>
                <a:lstStyle/>
                <a:p>
                  <a:endParaRPr lang="en-US"/>
                </a:p>
              </p:txBody>
            </p:sp>
            <p:sp>
              <p:nvSpPr>
                <p:cNvPr id="43031" name="Line 31"/>
                <p:cNvSpPr>
                  <a:spLocks noChangeShapeType="1"/>
                </p:cNvSpPr>
                <p:nvPr/>
              </p:nvSpPr>
              <p:spPr bwMode="auto">
                <a:xfrm>
                  <a:off x="1850" y="3696"/>
                  <a:ext cx="2040" cy="0"/>
                </a:xfrm>
                <a:prstGeom prst="line">
                  <a:avLst/>
                </a:prstGeom>
                <a:noFill/>
                <a:ln w="12700">
                  <a:solidFill>
                    <a:srgbClr val="000000"/>
                  </a:solidFill>
                  <a:round/>
                </a:ln>
              </p:spPr>
              <p:txBody>
                <a:bodyPr lIns="108225" tIns="53163" rIns="108225" bIns="53163">
                  <a:spAutoFit/>
                </a:bodyPr>
                <a:lstStyle/>
                <a:p>
                  <a:endParaRPr lang="en-US"/>
                </a:p>
              </p:txBody>
            </p:sp>
            <p:sp>
              <p:nvSpPr>
                <p:cNvPr id="43032" name="Line 32"/>
                <p:cNvSpPr>
                  <a:spLocks noChangeShapeType="1"/>
                </p:cNvSpPr>
                <p:nvPr/>
              </p:nvSpPr>
              <p:spPr bwMode="auto">
                <a:xfrm>
                  <a:off x="1850" y="3583"/>
                  <a:ext cx="2040" cy="0"/>
                </a:xfrm>
                <a:prstGeom prst="line">
                  <a:avLst/>
                </a:prstGeom>
                <a:noFill/>
                <a:ln w="12700">
                  <a:solidFill>
                    <a:srgbClr val="000000"/>
                  </a:solidFill>
                  <a:round/>
                </a:ln>
              </p:spPr>
              <p:txBody>
                <a:bodyPr lIns="108225" tIns="53163" rIns="108225" bIns="53163">
                  <a:spAutoFit/>
                </a:bodyPr>
                <a:lstStyle/>
                <a:p>
                  <a:endParaRPr lang="en-US"/>
                </a:p>
              </p:txBody>
            </p:sp>
            <p:sp>
              <p:nvSpPr>
                <p:cNvPr id="43033" name="Line 33"/>
                <p:cNvSpPr>
                  <a:spLocks noChangeShapeType="1"/>
                </p:cNvSpPr>
                <p:nvPr/>
              </p:nvSpPr>
              <p:spPr bwMode="auto">
                <a:xfrm>
                  <a:off x="1850" y="3469"/>
                  <a:ext cx="2040" cy="0"/>
                </a:xfrm>
                <a:prstGeom prst="line">
                  <a:avLst/>
                </a:prstGeom>
                <a:noFill/>
                <a:ln w="12700">
                  <a:solidFill>
                    <a:srgbClr val="000000"/>
                  </a:solidFill>
                  <a:round/>
                </a:ln>
              </p:spPr>
              <p:txBody>
                <a:bodyPr lIns="108225" tIns="53163" rIns="108225" bIns="53163">
                  <a:spAutoFit/>
                </a:bodyPr>
                <a:lstStyle/>
                <a:p>
                  <a:endParaRPr lang="en-US"/>
                </a:p>
              </p:txBody>
            </p:sp>
          </p:grpSp>
        </p:grpSp>
        <p:grpSp>
          <p:nvGrpSpPr>
            <p:cNvPr id="6" name="Group 34"/>
            <p:cNvGrpSpPr/>
            <p:nvPr/>
          </p:nvGrpSpPr>
          <p:grpSpPr bwMode="auto">
            <a:xfrm>
              <a:off x="1661" y="2691"/>
              <a:ext cx="1801" cy="855"/>
              <a:chOff x="1845" y="2883"/>
              <a:chExt cx="2002" cy="916"/>
            </a:xfrm>
          </p:grpSpPr>
          <p:sp>
            <p:nvSpPr>
              <p:cNvPr id="43020" name="Freeform 35"/>
              <p:cNvSpPr/>
              <p:nvPr/>
            </p:nvSpPr>
            <p:spPr bwMode="auto">
              <a:xfrm>
                <a:off x="1845" y="2904"/>
                <a:ext cx="2000" cy="895"/>
              </a:xfrm>
              <a:custGeom>
                <a:avLst/>
                <a:gdLst>
                  <a:gd name="T0" fmla="*/ 0 w 2000"/>
                  <a:gd name="T1" fmla="*/ 805 h 895"/>
                  <a:gd name="T2" fmla="*/ 339 w 2000"/>
                  <a:gd name="T3" fmla="*/ 581 h 895"/>
                  <a:gd name="T4" fmla="*/ 530 w 2000"/>
                  <a:gd name="T5" fmla="*/ 796 h 895"/>
                  <a:gd name="T6" fmla="*/ 791 w 2000"/>
                  <a:gd name="T7" fmla="*/ 468 h 895"/>
                  <a:gd name="T8" fmla="*/ 1015 w 2000"/>
                  <a:gd name="T9" fmla="*/ 679 h 895"/>
                  <a:gd name="T10" fmla="*/ 1345 w 2000"/>
                  <a:gd name="T11" fmla="*/ 272 h 895"/>
                  <a:gd name="T12" fmla="*/ 1582 w 2000"/>
                  <a:gd name="T13" fmla="*/ 468 h 895"/>
                  <a:gd name="T14" fmla="*/ 1920 w 2000"/>
                  <a:gd name="T15" fmla="*/ 56 h 895"/>
                  <a:gd name="T16" fmla="*/ 1883 w 2000"/>
                  <a:gd name="T17" fmla="*/ 19 h 895"/>
                  <a:gd name="T18" fmla="*/ 1999 w 2000"/>
                  <a:gd name="T19" fmla="*/ 0 h 895"/>
                  <a:gd name="T20" fmla="*/ 1995 w 2000"/>
                  <a:gd name="T21" fmla="*/ 131 h 895"/>
                  <a:gd name="T22" fmla="*/ 1957 w 2000"/>
                  <a:gd name="T23" fmla="*/ 94 h 895"/>
                  <a:gd name="T24" fmla="*/ 1585 w 2000"/>
                  <a:gd name="T25" fmla="*/ 553 h 895"/>
                  <a:gd name="T26" fmla="*/ 1357 w 2000"/>
                  <a:gd name="T27" fmla="*/ 356 h 895"/>
                  <a:gd name="T28" fmla="*/ 1017 w 2000"/>
                  <a:gd name="T29" fmla="*/ 768 h 895"/>
                  <a:gd name="T30" fmla="*/ 799 w 2000"/>
                  <a:gd name="T31" fmla="*/ 562 h 895"/>
                  <a:gd name="T32" fmla="*/ 530 w 2000"/>
                  <a:gd name="T33" fmla="*/ 894 h 895"/>
                  <a:gd name="T34" fmla="*/ 324 w 2000"/>
                  <a:gd name="T35" fmla="*/ 661 h 895"/>
                  <a:gd name="T36" fmla="*/ 0 w 2000"/>
                  <a:gd name="T37" fmla="*/ 880 h 895"/>
                  <a:gd name="T38" fmla="*/ 0 w 2000"/>
                  <a:gd name="T39" fmla="*/ 805 h 89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00"/>
                  <a:gd name="T61" fmla="*/ 0 h 895"/>
                  <a:gd name="T62" fmla="*/ 2000 w 2000"/>
                  <a:gd name="T63" fmla="*/ 895 h 89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00" h="895">
                    <a:moveTo>
                      <a:pt x="0" y="805"/>
                    </a:moveTo>
                    <a:lnTo>
                      <a:pt x="339" y="581"/>
                    </a:lnTo>
                    <a:lnTo>
                      <a:pt x="530" y="796"/>
                    </a:lnTo>
                    <a:lnTo>
                      <a:pt x="791" y="468"/>
                    </a:lnTo>
                    <a:lnTo>
                      <a:pt x="1015" y="679"/>
                    </a:lnTo>
                    <a:lnTo>
                      <a:pt x="1345" y="272"/>
                    </a:lnTo>
                    <a:lnTo>
                      <a:pt x="1582" y="468"/>
                    </a:lnTo>
                    <a:lnTo>
                      <a:pt x="1920" y="56"/>
                    </a:lnTo>
                    <a:lnTo>
                      <a:pt x="1883" y="19"/>
                    </a:lnTo>
                    <a:lnTo>
                      <a:pt x="1999" y="0"/>
                    </a:lnTo>
                    <a:lnTo>
                      <a:pt x="1995" y="131"/>
                    </a:lnTo>
                    <a:lnTo>
                      <a:pt x="1957" y="94"/>
                    </a:lnTo>
                    <a:lnTo>
                      <a:pt x="1585" y="553"/>
                    </a:lnTo>
                    <a:lnTo>
                      <a:pt x="1357" y="356"/>
                    </a:lnTo>
                    <a:lnTo>
                      <a:pt x="1017" y="768"/>
                    </a:lnTo>
                    <a:lnTo>
                      <a:pt x="799" y="562"/>
                    </a:lnTo>
                    <a:lnTo>
                      <a:pt x="530" y="894"/>
                    </a:lnTo>
                    <a:lnTo>
                      <a:pt x="324" y="661"/>
                    </a:lnTo>
                    <a:lnTo>
                      <a:pt x="0" y="880"/>
                    </a:lnTo>
                    <a:lnTo>
                      <a:pt x="0" y="805"/>
                    </a:lnTo>
                  </a:path>
                </a:pathLst>
              </a:custGeom>
              <a:solidFill>
                <a:srgbClr val="000000"/>
              </a:solidFill>
              <a:ln w="12700" cap="rnd">
                <a:noFill/>
                <a:round/>
              </a:ln>
            </p:spPr>
            <p:txBody>
              <a:bodyPr lIns="108225" tIns="53163" rIns="108225" bIns="53163">
                <a:spAutoFit/>
              </a:bodyPr>
              <a:lstStyle/>
              <a:p>
                <a:endParaRPr lang="en-US"/>
              </a:p>
            </p:txBody>
          </p:sp>
          <p:sp>
            <p:nvSpPr>
              <p:cNvPr id="43021" name="Freeform 36"/>
              <p:cNvSpPr/>
              <p:nvPr/>
            </p:nvSpPr>
            <p:spPr bwMode="auto">
              <a:xfrm>
                <a:off x="1846" y="2883"/>
                <a:ext cx="2001" cy="895"/>
              </a:xfrm>
              <a:custGeom>
                <a:avLst/>
                <a:gdLst>
                  <a:gd name="T0" fmla="*/ 0 w 2001"/>
                  <a:gd name="T1" fmla="*/ 805 h 895"/>
                  <a:gd name="T2" fmla="*/ 340 w 2001"/>
                  <a:gd name="T3" fmla="*/ 581 h 895"/>
                  <a:gd name="T4" fmla="*/ 531 w 2001"/>
                  <a:gd name="T5" fmla="*/ 796 h 895"/>
                  <a:gd name="T6" fmla="*/ 792 w 2001"/>
                  <a:gd name="T7" fmla="*/ 468 h 895"/>
                  <a:gd name="T8" fmla="*/ 1016 w 2001"/>
                  <a:gd name="T9" fmla="*/ 678 h 895"/>
                  <a:gd name="T10" fmla="*/ 1346 w 2001"/>
                  <a:gd name="T11" fmla="*/ 272 h 895"/>
                  <a:gd name="T12" fmla="*/ 1583 w 2001"/>
                  <a:gd name="T13" fmla="*/ 468 h 895"/>
                  <a:gd name="T14" fmla="*/ 1921 w 2001"/>
                  <a:gd name="T15" fmla="*/ 56 h 895"/>
                  <a:gd name="T16" fmla="*/ 1883 w 2001"/>
                  <a:gd name="T17" fmla="*/ 19 h 895"/>
                  <a:gd name="T18" fmla="*/ 2000 w 2001"/>
                  <a:gd name="T19" fmla="*/ 0 h 895"/>
                  <a:gd name="T20" fmla="*/ 1995 w 2001"/>
                  <a:gd name="T21" fmla="*/ 131 h 895"/>
                  <a:gd name="T22" fmla="*/ 1957 w 2001"/>
                  <a:gd name="T23" fmla="*/ 94 h 895"/>
                  <a:gd name="T24" fmla="*/ 1586 w 2001"/>
                  <a:gd name="T25" fmla="*/ 552 h 895"/>
                  <a:gd name="T26" fmla="*/ 1357 w 2001"/>
                  <a:gd name="T27" fmla="*/ 356 h 895"/>
                  <a:gd name="T28" fmla="*/ 1018 w 2001"/>
                  <a:gd name="T29" fmla="*/ 768 h 895"/>
                  <a:gd name="T30" fmla="*/ 799 w 2001"/>
                  <a:gd name="T31" fmla="*/ 562 h 895"/>
                  <a:gd name="T32" fmla="*/ 531 w 2001"/>
                  <a:gd name="T33" fmla="*/ 894 h 895"/>
                  <a:gd name="T34" fmla="*/ 324 w 2001"/>
                  <a:gd name="T35" fmla="*/ 660 h 895"/>
                  <a:gd name="T36" fmla="*/ 0 w 2001"/>
                  <a:gd name="T37" fmla="*/ 880 h 895"/>
                  <a:gd name="T38" fmla="*/ 0 w 2001"/>
                  <a:gd name="T39" fmla="*/ 805 h 89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01"/>
                  <a:gd name="T61" fmla="*/ 0 h 895"/>
                  <a:gd name="T62" fmla="*/ 2001 w 2001"/>
                  <a:gd name="T63" fmla="*/ 895 h 89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01" h="895">
                    <a:moveTo>
                      <a:pt x="0" y="805"/>
                    </a:moveTo>
                    <a:lnTo>
                      <a:pt x="340" y="581"/>
                    </a:lnTo>
                    <a:lnTo>
                      <a:pt x="531" y="796"/>
                    </a:lnTo>
                    <a:lnTo>
                      <a:pt x="792" y="468"/>
                    </a:lnTo>
                    <a:lnTo>
                      <a:pt x="1016" y="678"/>
                    </a:lnTo>
                    <a:lnTo>
                      <a:pt x="1346" y="272"/>
                    </a:lnTo>
                    <a:lnTo>
                      <a:pt x="1583" y="468"/>
                    </a:lnTo>
                    <a:lnTo>
                      <a:pt x="1921" y="56"/>
                    </a:lnTo>
                    <a:lnTo>
                      <a:pt x="1883" y="19"/>
                    </a:lnTo>
                    <a:lnTo>
                      <a:pt x="2000" y="0"/>
                    </a:lnTo>
                    <a:lnTo>
                      <a:pt x="1995" y="131"/>
                    </a:lnTo>
                    <a:lnTo>
                      <a:pt x="1957" y="94"/>
                    </a:lnTo>
                    <a:lnTo>
                      <a:pt x="1586" y="552"/>
                    </a:lnTo>
                    <a:lnTo>
                      <a:pt x="1357" y="356"/>
                    </a:lnTo>
                    <a:lnTo>
                      <a:pt x="1018" y="768"/>
                    </a:lnTo>
                    <a:lnTo>
                      <a:pt x="799" y="562"/>
                    </a:lnTo>
                    <a:lnTo>
                      <a:pt x="531" y="894"/>
                    </a:lnTo>
                    <a:lnTo>
                      <a:pt x="324" y="660"/>
                    </a:lnTo>
                    <a:lnTo>
                      <a:pt x="0" y="880"/>
                    </a:lnTo>
                    <a:lnTo>
                      <a:pt x="0" y="805"/>
                    </a:lnTo>
                  </a:path>
                </a:pathLst>
              </a:custGeom>
              <a:solidFill>
                <a:srgbClr val="00FF00"/>
              </a:solidFill>
              <a:ln w="12700" cap="rnd">
                <a:noFill/>
                <a:round/>
              </a:ln>
            </p:spPr>
            <p:txBody>
              <a:bodyPr lIns="108225" tIns="53163" rIns="108225" bIns="53163">
                <a:spAutoFit/>
              </a:bodyPr>
              <a:lstStyle/>
              <a:p>
                <a:endParaRPr lang="en-US"/>
              </a:p>
            </p:txBody>
          </p:sp>
        </p:grpSp>
        <p:sp>
          <p:nvSpPr>
            <p:cNvPr id="43016" name="Rectangle 37"/>
            <p:cNvSpPr>
              <a:spLocks noChangeArrowheads="1"/>
            </p:cNvSpPr>
            <p:nvPr/>
          </p:nvSpPr>
          <p:spPr bwMode="auto">
            <a:xfrm>
              <a:off x="1988" y="3675"/>
              <a:ext cx="1445" cy="280"/>
            </a:xfrm>
            <a:prstGeom prst="rect">
              <a:avLst/>
            </a:prstGeom>
            <a:noFill/>
            <a:ln w="12700">
              <a:noFill/>
              <a:miter lim="800000"/>
            </a:ln>
          </p:spPr>
          <p:txBody>
            <a:bodyPr wrap="square" lIns="108225" tIns="53163" rIns="108225" bIns="53163">
              <a:spAutoFit/>
            </a:bodyPr>
            <a:lstStyle/>
            <a:p>
              <a:pPr algn="ctr">
                <a:spcBef>
                  <a:spcPct val="50000"/>
                </a:spcBef>
              </a:pPr>
              <a:r>
                <a:rPr lang="en-US" b="1" dirty="0"/>
                <a:t>Mo., Qtr., Yr.</a:t>
              </a:r>
            </a:p>
          </p:txBody>
        </p:sp>
        <p:sp>
          <p:nvSpPr>
            <p:cNvPr id="43017" name="Rectangle 38"/>
            <p:cNvSpPr>
              <a:spLocks noChangeArrowheads="1"/>
            </p:cNvSpPr>
            <p:nvPr/>
          </p:nvSpPr>
          <p:spPr bwMode="auto">
            <a:xfrm>
              <a:off x="649" y="2913"/>
              <a:ext cx="1035" cy="226"/>
            </a:xfrm>
            <a:prstGeom prst="rect">
              <a:avLst/>
            </a:prstGeom>
            <a:noFill/>
            <a:ln w="12700">
              <a:noFill/>
              <a:miter lim="800000"/>
            </a:ln>
          </p:spPr>
          <p:txBody>
            <a:bodyPr lIns="108225" tIns="53163" rIns="108225" bIns="53163">
              <a:spAutoFit/>
            </a:bodyPr>
            <a:lstStyle/>
            <a:p>
              <a:pPr algn="ctr">
                <a:spcBef>
                  <a:spcPct val="50000"/>
                </a:spcBef>
              </a:pPr>
              <a:r>
                <a:rPr lang="en-US" b="1"/>
                <a:t>Response</a:t>
              </a:r>
              <a:endParaRPr lang="en-US" sz="1400" b="1"/>
            </a:p>
          </p:txBody>
        </p:sp>
        <p:pic>
          <p:nvPicPr>
            <p:cNvPr id="79911" name="Picture 39"/>
            <p:cNvPicPr>
              <a:picLocks noChangeArrowheads="1"/>
            </p:cNvPicPr>
            <p:nvPr/>
          </p:nvPicPr>
          <p:blipFill>
            <a:blip r:embed="rId1"/>
            <a:srcRect r="37338"/>
            <a:stretch>
              <a:fillRect/>
            </a:stretch>
          </p:blipFill>
          <p:spPr bwMode="auto">
            <a:xfrm>
              <a:off x="3647" y="2041"/>
              <a:ext cx="1530" cy="1739"/>
            </a:xfrm>
            <a:prstGeom prst="rect">
              <a:avLst/>
            </a:prstGeom>
            <a:noFill/>
            <a:ln w="12700">
              <a:noFill/>
              <a:miter lim="800000"/>
              <a:headEnd/>
              <a:tailEnd/>
            </a:ln>
            <a:effectLst>
              <a:outerShdw dist="17961" dir="13500000" algn="ctr" rotWithShape="0">
                <a:srgbClr val="C0FEF9"/>
              </a:outerShdw>
            </a:effectLst>
          </p:spPr>
        </p:pic>
        <p:sp>
          <p:nvSpPr>
            <p:cNvPr id="43019" name="Rectangle 40"/>
            <p:cNvSpPr>
              <a:spLocks noChangeArrowheads="1"/>
            </p:cNvSpPr>
            <p:nvPr/>
          </p:nvSpPr>
          <p:spPr bwMode="auto">
            <a:xfrm>
              <a:off x="3867" y="3775"/>
              <a:ext cx="1030" cy="151"/>
            </a:xfrm>
            <a:prstGeom prst="rect">
              <a:avLst/>
            </a:prstGeom>
            <a:noFill/>
            <a:ln w="12700">
              <a:noFill/>
              <a:miter lim="800000"/>
            </a:ln>
          </p:spPr>
          <p:txBody>
            <a:bodyPr lIns="108225" tIns="53163" rIns="108225" bIns="53163">
              <a:spAutoFit/>
            </a:bodyPr>
            <a:lstStyle/>
            <a:p>
              <a:pPr algn="ctr"/>
              <a:endParaRPr lang="en-US" sz="1000">
                <a:solidFill>
                  <a:srgbClr val="CECECE"/>
                </a:solidFill>
              </a:endParaRPr>
            </a:p>
          </p:txBody>
        </p:sp>
      </p:grpSp>
      <p:sp>
        <p:nvSpPr>
          <p:cNvPr id="39940" name="Rectangle 41"/>
          <p:cNvSpPr>
            <a:spLocks noGrp="1" noChangeArrowheads="1"/>
          </p:cNvSpPr>
          <p:nvPr>
            <p:ph type="title"/>
          </p:nvPr>
        </p:nvSpPr>
        <p:spPr>
          <a:xfrm>
            <a:off x="685800" y="838200"/>
            <a:ext cx="7772400" cy="762000"/>
          </a:xfrm>
          <a:noFill/>
        </p:spPr>
        <p:txBody>
          <a:bodyPr lIns="100008" tIns="50004" rIns="100008" bIns="50004" anchor="t"/>
          <a:lstStyle/>
          <a:p>
            <a:pPr>
              <a:defRPr/>
            </a:pPr>
            <a:r>
              <a:rPr lang="en-US" sz="3600" dirty="0" smtClean="0"/>
              <a:t>Secular Trend</a:t>
            </a:r>
          </a:p>
        </p:txBody>
      </p:sp>
      <p:sp>
        <p:nvSpPr>
          <p:cNvPr id="43013" name="Line 42"/>
          <p:cNvSpPr>
            <a:spLocks noChangeShapeType="1"/>
          </p:cNvSpPr>
          <p:nvPr/>
        </p:nvSpPr>
        <p:spPr bwMode="auto">
          <a:xfrm flipV="1">
            <a:off x="2709863" y="4327525"/>
            <a:ext cx="2624137" cy="1060450"/>
          </a:xfrm>
          <a:prstGeom prst="line">
            <a:avLst/>
          </a:prstGeom>
          <a:noFill/>
          <a:ln w="38100">
            <a:solidFill>
              <a:srgbClr val="FF0101"/>
            </a:solidFill>
            <a:round/>
          </a:ln>
        </p:spPr>
        <p:txBody>
          <a:bodyPr wrap="none" anchor="ctr"/>
          <a:lstStyle/>
          <a:p>
            <a:endParaRPr lang="en-US"/>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609600" y="1435100"/>
            <a:ext cx="8153400" cy="4116388"/>
          </a:xfrm>
          <a:noFill/>
        </p:spPr>
        <p:txBody>
          <a:bodyPr lIns="90475" tIns="44444" rIns="90475" bIns="44444">
            <a:normAutofit/>
          </a:bodyPr>
          <a:lstStyle/>
          <a:p>
            <a:r>
              <a:rPr lang="en-US" sz="2800" dirty="0" smtClean="0"/>
              <a:t>Repeating up &amp; down movements</a:t>
            </a:r>
            <a:endParaRPr lang="en-US" sz="2800" dirty="0" smtClean="0"/>
          </a:p>
          <a:p>
            <a:r>
              <a:rPr lang="en-US" sz="2800" dirty="0" smtClean="0"/>
              <a:t>Due to interactions of factors influencing economy</a:t>
            </a:r>
            <a:endParaRPr lang="en-US" sz="2800" dirty="0" smtClean="0"/>
          </a:p>
          <a:p>
            <a:r>
              <a:rPr lang="en-US" sz="2800" dirty="0" smtClean="0"/>
              <a:t>Usually 2-10 years duration   </a:t>
            </a:r>
          </a:p>
        </p:txBody>
      </p:sp>
      <p:grpSp>
        <p:nvGrpSpPr>
          <p:cNvPr id="2" name="Group 3"/>
          <p:cNvGrpSpPr/>
          <p:nvPr/>
        </p:nvGrpSpPr>
        <p:grpSpPr bwMode="auto">
          <a:xfrm>
            <a:off x="1676400" y="3886200"/>
            <a:ext cx="5030788" cy="2312988"/>
            <a:chOff x="649" y="2598"/>
            <a:chExt cx="2852" cy="1361"/>
          </a:xfrm>
        </p:grpSpPr>
        <p:grpSp>
          <p:nvGrpSpPr>
            <p:cNvPr id="3" name="Group 4"/>
            <p:cNvGrpSpPr/>
            <p:nvPr/>
          </p:nvGrpSpPr>
          <p:grpSpPr bwMode="auto">
            <a:xfrm>
              <a:off x="1662" y="2598"/>
              <a:ext cx="1839" cy="1071"/>
              <a:chOff x="1847" y="2784"/>
              <a:chExt cx="2043" cy="1147"/>
            </a:xfrm>
          </p:grpSpPr>
          <p:sp>
            <p:nvSpPr>
              <p:cNvPr id="44048" name="Rectangle 5"/>
              <p:cNvSpPr>
                <a:spLocks noChangeArrowheads="1"/>
              </p:cNvSpPr>
              <p:nvPr/>
            </p:nvSpPr>
            <p:spPr bwMode="auto">
              <a:xfrm>
                <a:off x="1847" y="2789"/>
                <a:ext cx="2033" cy="1124"/>
              </a:xfrm>
              <a:prstGeom prst="rect">
                <a:avLst/>
              </a:prstGeom>
              <a:solidFill>
                <a:srgbClr val="C0C0C0"/>
              </a:solidFill>
              <a:ln w="12700">
                <a:solidFill>
                  <a:srgbClr val="000000"/>
                </a:solidFill>
                <a:miter lim="800000"/>
              </a:ln>
            </p:spPr>
            <p:txBody>
              <a:bodyPr lIns="118366" tIns="58144" rIns="118366" bIns="58144">
                <a:spAutoFit/>
              </a:bodyPr>
              <a:lstStyle/>
              <a:p>
                <a:endParaRPr lang="en-US"/>
              </a:p>
            </p:txBody>
          </p:sp>
          <p:grpSp>
            <p:nvGrpSpPr>
              <p:cNvPr id="4" name="Group 6"/>
              <p:cNvGrpSpPr/>
              <p:nvPr/>
            </p:nvGrpSpPr>
            <p:grpSpPr bwMode="auto">
              <a:xfrm>
                <a:off x="1960" y="2784"/>
                <a:ext cx="1815" cy="1147"/>
                <a:chOff x="1960" y="2784"/>
                <a:chExt cx="1815" cy="1147"/>
              </a:xfrm>
            </p:grpSpPr>
            <p:sp>
              <p:nvSpPr>
                <p:cNvPr id="44060" name="Line 7"/>
                <p:cNvSpPr>
                  <a:spLocks noChangeShapeType="1"/>
                </p:cNvSpPr>
                <p:nvPr/>
              </p:nvSpPr>
              <p:spPr bwMode="auto">
                <a:xfrm>
                  <a:off x="2868" y="2792"/>
                  <a:ext cx="0" cy="1131"/>
                </a:xfrm>
                <a:prstGeom prst="line">
                  <a:avLst/>
                </a:prstGeom>
                <a:noFill/>
                <a:ln w="12700">
                  <a:solidFill>
                    <a:srgbClr val="000000"/>
                  </a:solidFill>
                  <a:round/>
                </a:ln>
              </p:spPr>
              <p:txBody>
                <a:bodyPr lIns="118366" tIns="58144" rIns="118366" bIns="58144">
                  <a:spAutoFit/>
                </a:bodyPr>
                <a:lstStyle/>
                <a:p>
                  <a:endParaRPr lang="en-US"/>
                </a:p>
              </p:txBody>
            </p:sp>
            <p:sp>
              <p:nvSpPr>
                <p:cNvPr id="44061" name="Line 8"/>
                <p:cNvSpPr>
                  <a:spLocks noChangeShapeType="1"/>
                </p:cNvSpPr>
                <p:nvPr/>
              </p:nvSpPr>
              <p:spPr bwMode="auto">
                <a:xfrm>
                  <a:off x="2754" y="2792"/>
                  <a:ext cx="0" cy="1131"/>
                </a:xfrm>
                <a:prstGeom prst="line">
                  <a:avLst/>
                </a:prstGeom>
                <a:noFill/>
                <a:ln w="12700">
                  <a:solidFill>
                    <a:srgbClr val="000000"/>
                  </a:solidFill>
                  <a:round/>
                </a:ln>
              </p:spPr>
              <p:txBody>
                <a:bodyPr lIns="118366" tIns="58144" rIns="118366" bIns="58144">
                  <a:spAutoFit/>
                </a:bodyPr>
                <a:lstStyle/>
                <a:p>
                  <a:endParaRPr lang="en-US"/>
                </a:p>
              </p:txBody>
            </p:sp>
            <p:sp>
              <p:nvSpPr>
                <p:cNvPr id="44062" name="Line 9"/>
                <p:cNvSpPr>
                  <a:spLocks noChangeShapeType="1"/>
                </p:cNvSpPr>
                <p:nvPr/>
              </p:nvSpPr>
              <p:spPr bwMode="auto">
                <a:xfrm>
                  <a:off x="2641" y="2792"/>
                  <a:ext cx="0" cy="1131"/>
                </a:xfrm>
                <a:prstGeom prst="line">
                  <a:avLst/>
                </a:prstGeom>
                <a:noFill/>
                <a:ln w="12700">
                  <a:solidFill>
                    <a:srgbClr val="000000"/>
                  </a:solidFill>
                  <a:round/>
                </a:ln>
              </p:spPr>
              <p:txBody>
                <a:bodyPr lIns="118366" tIns="58144" rIns="118366" bIns="58144">
                  <a:spAutoFit/>
                </a:bodyPr>
                <a:lstStyle/>
                <a:p>
                  <a:endParaRPr lang="en-US"/>
                </a:p>
              </p:txBody>
            </p:sp>
            <p:sp>
              <p:nvSpPr>
                <p:cNvPr id="44063" name="Line 10"/>
                <p:cNvSpPr>
                  <a:spLocks noChangeShapeType="1"/>
                </p:cNvSpPr>
                <p:nvPr/>
              </p:nvSpPr>
              <p:spPr bwMode="auto">
                <a:xfrm flipV="1">
                  <a:off x="2528" y="2784"/>
                  <a:ext cx="0" cy="1147"/>
                </a:xfrm>
                <a:prstGeom prst="line">
                  <a:avLst/>
                </a:prstGeom>
                <a:noFill/>
                <a:ln w="12700">
                  <a:solidFill>
                    <a:srgbClr val="000000"/>
                  </a:solidFill>
                  <a:round/>
                </a:ln>
              </p:spPr>
              <p:txBody>
                <a:bodyPr lIns="118366" tIns="58144" rIns="118366" bIns="58144">
                  <a:spAutoFit/>
                </a:bodyPr>
                <a:lstStyle/>
                <a:p>
                  <a:endParaRPr lang="en-US"/>
                </a:p>
              </p:txBody>
            </p:sp>
            <p:sp>
              <p:nvSpPr>
                <p:cNvPr id="44064" name="Line 11"/>
                <p:cNvSpPr>
                  <a:spLocks noChangeShapeType="1"/>
                </p:cNvSpPr>
                <p:nvPr/>
              </p:nvSpPr>
              <p:spPr bwMode="auto">
                <a:xfrm>
                  <a:off x="2414" y="2792"/>
                  <a:ext cx="0" cy="1131"/>
                </a:xfrm>
                <a:prstGeom prst="line">
                  <a:avLst/>
                </a:prstGeom>
                <a:noFill/>
                <a:ln w="12700">
                  <a:solidFill>
                    <a:srgbClr val="000000"/>
                  </a:solidFill>
                  <a:round/>
                </a:ln>
              </p:spPr>
              <p:txBody>
                <a:bodyPr lIns="118366" tIns="58144" rIns="118366" bIns="58144">
                  <a:spAutoFit/>
                </a:bodyPr>
                <a:lstStyle/>
                <a:p>
                  <a:endParaRPr lang="en-US"/>
                </a:p>
              </p:txBody>
            </p:sp>
            <p:sp>
              <p:nvSpPr>
                <p:cNvPr id="44065" name="Line 12"/>
                <p:cNvSpPr>
                  <a:spLocks noChangeShapeType="1"/>
                </p:cNvSpPr>
                <p:nvPr/>
              </p:nvSpPr>
              <p:spPr bwMode="auto">
                <a:xfrm flipV="1">
                  <a:off x="2300" y="2784"/>
                  <a:ext cx="0" cy="1147"/>
                </a:xfrm>
                <a:prstGeom prst="line">
                  <a:avLst/>
                </a:prstGeom>
                <a:noFill/>
                <a:ln w="12700">
                  <a:solidFill>
                    <a:srgbClr val="000000"/>
                  </a:solidFill>
                  <a:round/>
                </a:ln>
              </p:spPr>
              <p:txBody>
                <a:bodyPr lIns="118366" tIns="58144" rIns="118366" bIns="58144">
                  <a:spAutoFit/>
                </a:bodyPr>
                <a:lstStyle/>
                <a:p>
                  <a:endParaRPr lang="en-US"/>
                </a:p>
              </p:txBody>
            </p:sp>
            <p:sp>
              <p:nvSpPr>
                <p:cNvPr id="44066" name="Line 13"/>
                <p:cNvSpPr>
                  <a:spLocks noChangeShapeType="1"/>
                </p:cNvSpPr>
                <p:nvPr/>
              </p:nvSpPr>
              <p:spPr bwMode="auto">
                <a:xfrm>
                  <a:off x="2187" y="2792"/>
                  <a:ext cx="0" cy="1131"/>
                </a:xfrm>
                <a:prstGeom prst="line">
                  <a:avLst/>
                </a:prstGeom>
                <a:noFill/>
                <a:ln w="12700">
                  <a:solidFill>
                    <a:srgbClr val="000000"/>
                  </a:solidFill>
                  <a:round/>
                </a:ln>
              </p:spPr>
              <p:txBody>
                <a:bodyPr lIns="118366" tIns="58144" rIns="118366" bIns="58144">
                  <a:spAutoFit/>
                </a:bodyPr>
                <a:lstStyle/>
                <a:p>
                  <a:endParaRPr lang="en-US"/>
                </a:p>
              </p:txBody>
            </p:sp>
            <p:sp>
              <p:nvSpPr>
                <p:cNvPr id="44067" name="Line 14"/>
                <p:cNvSpPr>
                  <a:spLocks noChangeShapeType="1"/>
                </p:cNvSpPr>
                <p:nvPr/>
              </p:nvSpPr>
              <p:spPr bwMode="auto">
                <a:xfrm flipV="1">
                  <a:off x="2074" y="2784"/>
                  <a:ext cx="0" cy="1147"/>
                </a:xfrm>
                <a:prstGeom prst="line">
                  <a:avLst/>
                </a:prstGeom>
                <a:noFill/>
                <a:ln w="12700">
                  <a:solidFill>
                    <a:srgbClr val="000000"/>
                  </a:solidFill>
                  <a:round/>
                </a:ln>
              </p:spPr>
              <p:txBody>
                <a:bodyPr lIns="118366" tIns="58144" rIns="118366" bIns="58144">
                  <a:spAutoFit/>
                </a:bodyPr>
                <a:lstStyle/>
                <a:p>
                  <a:endParaRPr lang="en-US"/>
                </a:p>
              </p:txBody>
            </p:sp>
            <p:sp>
              <p:nvSpPr>
                <p:cNvPr id="44068" name="Line 15"/>
                <p:cNvSpPr>
                  <a:spLocks noChangeShapeType="1"/>
                </p:cNvSpPr>
                <p:nvPr/>
              </p:nvSpPr>
              <p:spPr bwMode="auto">
                <a:xfrm>
                  <a:off x="1960" y="2792"/>
                  <a:ext cx="0" cy="1131"/>
                </a:xfrm>
                <a:prstGeom prst="line">
                  <a:avLst/>
                </a:prstGeom>
                <a:noFill/>
                <a:ln w="12700">
                  <a:solidFill>
                    <a:srgbClr val="000000"/>
                  </a:solidFill>
                  <a:round/>
                </a:ln>
              </p:spPr>
              <p:txBody>
                <a:bodyPr lIns="118366" tIns="58144" rIns="118366" bIns="58144">
                  <a:spAutoFit/>
                </a:bodyPr>
                <a:lstStyle/>
                <a:p>
                  <a:endParaRPr lang="en-US"/>
                </a:p>
              </p:txBody>
            </p:sp>
            <p:sp>
              <p:nvSpPr>
                <p:cNvPr id="44069" name="Line 16"/>
                <p:cNvSpPr>
                  <a:spLocks noChangeShapeType="1"/>
                </p:cNvSpPr>
                <p:nvPr/>
              </p:nvSpPr>
              <p:spPr bwMode="auto">
                <a:xfrm>
                  <a:off x="3775" y="2793"/>
                  <a:ext cx="0" cy="1129"/>
                </a:xfrm>
                <a:prstGeom prst="line">
                  <a:avLst/>
                </a:prstGeom>
                <a:noFill/>
                <a:ln w="12700">
                  <a:solidFill>
                    <a:srgbClr val="000000"/>
                  </a:solidFill>
                  <a:round/>
                </a:ln>
              </p:spPr>
              <p:txBody>
                <a:bodyPr lIns="118366" tIns="58144" rIns="118366" bIns="58144">
                  <a:spAutoFit/>
                </a:bodyPr>
                <a:lstStyle/>
                <a:p>
                  <a:endParaRPr lang="en-US"/>
                </a:p>
              </p:txBody>
            </p:sp>
            <p:sp>
              <p:nvSpPr>
                <p:cNvPr id="44070" name="Line 17"/>
                <p:cNvSpPr>
                  <a:spLocks noChangeShapeType="1"/>
                </p:cNvSpPr>
                <p:nvPr/>
              </p:nvSpPr>
              <p:spPr bwMode="auto">
                <a:xfrm>
                  <a:off x="3662" y="2793"/>
                  <a:ext cx="0" cy="1129"/>
                </a:xfrm>
                <a:prstGeom prst="line">
                  <a:avLst/>
                </a:prstGeom>
                <a:noFill/>
                <a:ln w="12700">
                  <a:solidFill>
                    <a:srgbClr val="000000"/>
                  </a:solidFill>
                  <a:round/>
                </a:ln>
              </p:spPr>
              <p:txBody>
                <a:bodyPr lIns="118366" tIns="58144" rIns="118366" bIns="58144">
                  <a:spAutoFit/>
                </a:bodyPr>
                <a:lstStyle/>
                <a:p>
                  <a:endParaRPr lang="en-US"/>
                </a:p>
              </p:txBody>
            </p:sp>
            <p:sp>
              <p:nvSpPr>
                <p:cNvPr id="44071" name="Line 18"/>
                <p:cNvSpPr>
                  <a:spLocks noChangeShapeType="1"/>
                </p:cNvSpPr>
                <p:nvPr/>
              </p:nvSpPr>
              <p:spPr bwMode="auto">
                <a:xfrm>
                  <a:off x="3548" y="2793"/>
                  <a:ext cx="0" cy="1129"/>
                </a:xfrm>
                <a:prstGeom prst="line">
                  <a:avLst/>
                </a:prstGeom>
                <a:noFill/>
                <a:ln w="12700">
                  <a:solidFill>
                    <a:srgbClr val="000000"/>
                  </a:solidFill>
                  <a:round/>
                </a:ln>
              </p:spPr>
              <p:txBody>
                <a:bodyPr lIns="118366" tIns="58144" rIns="118366" bIns="58144">
                  <a:spAutoFit/>
                </a:bodyPr>
                <a:lstStyle/>
                <a:p>
                  <a:endParaRPr lang="en-US"/>
                </a:p>
              </p:txBody>
            </p:sp>
            <p:sp>
              <p:nvSpPr>
                <p:cNvPr id="44072" name="Line 19"/>
                <p:cNvSpPr>
                  <a:spLocks noChangeShapeType="1"/>
                </p:cNvSpPr>
                <p:nvPr/>
              </p:nvSpPr>
              <p:spPr bwMode="auto">
                <a:xfrm flipV="1">
                  <a:off x="3435" y="2785"/>
                  <a:ext cx="0" cy="1145"/>
                </a:xfrm>
                <a:prstGeom prst="line">
                  <a:avLst/>
                </a:prstGeom>
                <a:noFill/>
                <a:ln w="12700">
                  <a:solidFill>
                    <a:srgbClr val="000000"/>
                  </a:solidFill>
                  <a:round/>
                </a:ln>
              </p:spPr>
              <p:txBody>
                <a:bodyPr lIns="118366" tIns="58144" rIns="118366" bIns="58144">
                  <a:spAutoFit/>
                </a:bodyPr>
                <a:lstStyle/>
                <a:p>
                  <a:endParaRPr lang="en-US"/>
                </a:p>
              </p:txBody>
            </p:sp>
            <p:sp>
              <p:nvSpPr>
                <p:cNvPr id="44073" name="Line 20"/>
                <p:cNvSpPr>
                  <a:spLocks noChangeShapeType="1"/>
                </p:cNvSpPr>
                <p:nvPr/>
              </p:nvSpPr>
              <p:spPr bwMode="auto">
                <a:xfrm>
                  <a:off x="3321" y="2793"/>
                  <a:ext cx="0" cy="1129"/>
                </a:xfrm>
                <a:prstGeom prst="line">
                  <a:avLst/>
                </a:prstGeom>
                <a:noFill/>
                <a:ln w="12700">
                  <a:solidFill>
                    <a:srgbClr val="000000"/>
                  </a:solidFill>
                  <a:round/>
                </a:ln>
              </p:spPr>
              <p:txBody>
                <a:bodyPr lIns="118366" tIns="58144" rIns="118366" bIns="58144">
                  <a:spAutoFit/>
                </a:bodyPr>
                <a:lstStyle/>
                <a:p>
                  <a:endParaRPr lang="en-US"/>
                </a:p>
              </p:txBody>
            </p:sp>
            <p:sp>
              <p:nvSpPr>
                <p:cNvPr id="44074" name="Line 21"/>
                <p:cNvSpPr>
                  <a:spLocks noChangeShapeType="1"/>
                </p:cNvSpPr>
                <p:nvPr/>
              </p:nvSpPr>
              <p:spPr bwMode="auto">
                <a:xfrm flipV="1">
                  <a:off x="3208" y="2785"/>
                  <a:ext cx="0" cy="1145"/>
                </a:xfrm>
                <a:prstGeom prst="line">
                  <a:avLst/>
                </a:prstGeom>
                <a:noFill/>
                <a:ln w="12700">
                  <a:solidFill>
                    <a:srgbClr val="000000"/>
                  </a:solidFill>
                  <a:round/>
                </a:ln>
              </p:spPr>
              <p:txBody>
                <a:bodyPr lIns="118366" tIns="58144" rIns="118366" bIns="58144">
                  <a:spAutoFit/>
                </a:bodyPr>
                <a:lstStyle/>
                <a:p>
                  <a:endParaRPr lang="en-US"/>
                </a:p>
              </p:txBody>
            </p:sp>
            <p:sp>
              <p:nvSpPr>
                <p:cNvPr id="44075" name="Line 22"/>
                <p:cNvSpPr>
                  <a:spLocks noChangeShapeType="1"/>
                </p:cNvSpPr>
                <p:nvPr/>
              </p:nvSpPr>
              <p:spPr bwMode="auto">
                <a:xfrm>
                  <a:off x="3094" y="2793"/>
                  <a:ext cx="0" cy="1129"/>
                </a:xfrm>
                <a:prstGeom prst="line">
                  <a:avLst/>
                </a:prstGeom>
                <a:noFill/>
                <a:ln w="12700">
                  <a:solidFill>
                    <a:srgbClr val="000000"/>
                  </a:solidFill>
                  <a:round/>
                </a:ln>
              </p:spPr>
              <p:txBody>
                <a:bodyPr lIns="118366" tIns="58144" rIns="118366" bIns="58144">
                  <a:spAutoFit/>
                </a:bodyPr>
                <a:lstStyle/>
                <a:p>
                  <a:endParaRPr lang="en-US"/>
                </a:p>
              </p:txBody>
            </p:sp>
            <p:sp>
              <p:nvSpPr>
                <p:cNvPr id="44076" name="Line 23"/>
                <p:cNvSpPr>
                  <a:spLocks noChangeShapeType="1"/>
                </p:cNvSpPr>
                <p:nvPr/>
              </p:nvSpPr>
              <p:spPr bwMode="auto">
                <a:xfrm>
                  <a:off x="2981" y="2793"/>
                  <a:ext cx="0" cy="1129"/>
                </a:xfrm>
                <a:prstGeom prst="line">
                  <a:avLst/>
                </a:prstGeom>
                <a:noFill/>
                <a:ln w="12700">
                  <a:solidFill>
                    <a:srgbClr val="000000"/>
                  </a:solidFill>
                  <a:round/>
                </a:ln>
              </p:spPr>
              <p:txBody>
                <a:bodyPr lIns="118366" tIns="58144" rIns="118366" bIns="58144">
                  <a:spAutoFit/>
                </a:bodyPr>
                <a:lstStyle/>
                <a:p>
                  <a:endParaRPr lang="en-US"/>
                </a:p>
              </p:txBody>
            </p:sp>
          </p:grpSp>
          <p:grpSp>
            <p:nvGrpSpPr>
              <p:cNvPr id="5" name="Group 24"/>
              <p:cNvGrpSpPr/>
              <p:nvPr/>
            </p:nvGrpSpPr>
            <p:grpSpPr bwMode="auto">
              <a:xfrm>
                <a:off x="1850" y="2902"/>
                <a:ext cx="2040" cy="908"/>
                <a:chOff x="1850" y="2902"/>
                <a:chExt cx="2040" cy="908"/>
              </a:xfrm>
            </p:grpSpPr>
            <p:sp>
              <p:nvSpPr>
                <p:cNvPr id="44051" name="Line 25"/>
                <p:cNvSpPr>
                  <a:spLocks noChangeShapeType="1"/>
                </p:cNvSpPr>
                <p:nvPr/>
              </p:nvSpPr>
              <p:spPr bwMode="auto">
                <a:xfrm>
                  <a:off x="1850" y="3356"/>
                  <a:ext cx="2039" cy="0"/>
                </a:xfrm>
                <a:prstGeom prst="line">
                  <a:avLst/>
                </a:prstGeom>
                <a:noFill/>
                <a:ln w="12700">
                  <a:solidFill>
                    <a:srgbClr val="000000"/>
                  </a:solidFill>
                  <a:round/>
                </a:ln>
              </p:spPr>
              <p:txBody>
                <a:bodyPr lIns="118366" tIns="58144" rIns="118366" bIns="58144">
                  <a:spAutoFit/>
                </a:bodyPr>
                <a:lstStyle/>
                <a:p>
                  <a:endParaRPr lang="en-US"/>
                </a:p>
              </p:txBody>
            </p:sp>
            <p:sp>
              <p:nvSpPr>
                <p:cNvPr id="44052" name="Line 26"/>
                <p:cNvSpPr>
                  <a:spLocks noChangeShapeType="1"/>
                </p:cNvSpPr>
                <p:nvPr/>
              </p:nvSpPr>
              <p:spPr bwMode="auto">
                <a:xfrm>
                  <a:off x="1850" y="3242"/>
                  <a:ext cx="2040" cy="0"/>
                </a:xfrm>
                <a:prstGeom prst="line">
                  <a:avLst/>
                </a:prstGeom>
                <a:noFill/>
                <a:ln w="12700">
                  <a:solidFill>
                    <a:srgbClr val="000000"/>
                  </a:solidFill>
                  <a:round/>
                </a:ln>
              </p:spPr>
              <p:txBody>
                <a:bodyPr lIns="118366" tIns="58144" rIns="118366" bIns="58144">
                  <a:spAutoFit/>
                </a:bodyPr>
                <a:lstStyle/>
                <a:p>
                  <a:endParaRPr lang="en-US"/>
                </a:p>
              </p:txBody>
            </p:sp>
            <p:sp>
              <p:nvSpPr>
                <p:cNvPr id="44053" name="Line 27"/>
                <p:cNvSpPr>
                  <a:spLocks noChangeShapeType="1"/>
                </p:cNvSpPr>
                <p:nvPr/>
              </p:nvSpPr>
              <p:spPr bwMode="auto">
                <a:xfrm>
                  <a:off x="1850" y="3129"/>
                  <a:ext cx="2040" cy="0"/>
                </a:xfrm>
                <a:prstGeom prst="line">
                  <a:avLst/>
                </a:prstGeom>
                <a:noFill/>
                <a:ln w="12700">
                  <a:solidFill>
                    <a:srgbClr val="000000"/>
                  </a:solidFill>
                  <a:round/>
                </a:ln>
              </p:spPr>
              <p:txBody>
                <a:bodyPr lIns="118366" tIns="58144" rIns="118366" bIns="58144">
                  <a:spAutoFit/>
                </a:bodyPr>
                <a:lstStyle/>
                <a:p>
                  <a:endParaRPr lang="en-US"/>
                </a:p>
              </p:txBody>
            </p:sp>
            <p:sp>
              <p:nvSpPr>
                <p:cNvPr id="44054" name="Line 28"/>
                <p:cNvSpPr>
                  <a:spLocks noChangeShapeType="1"/>
                </p:cNvSpPr>
                <p:nvPr/>
              </p:nvSpPr>
              <p:spPr bwMode="auto">
                <a:xfrm>
                  <a:off x="1850" y="3015"/>
                  <a:ext cx="2040" cy="0"/>
                </a:xfrm>
                <a:prstGeom prst="line">
                  <a:avLst/>
                </a:prstGeom>
                <a:noFill/>
                <a:ln w="12700">
                  <a:solidFill>
                    <a:srgbClr val="000000"/>
                  </a:solidFill>
                  <a:round/>
                </a:ln>
              </p:spPr>
              <p:txBody>
                <a:bodyPr lIns="118366" tIns="58144" rIns="118366" bIns="58144">
                  <a:spAutoFit/>
                </a:bodyPr>
                <a:lstStyle/>
                <a:p>
                  <a:endParaRPr lang="en-US"/>
                </a:p>
              </p:txBody>
            </p:sp>
            <p:sp>
              <p:nvSpPr>
                <p:cNvPr id="44055" name="Line 29"/>
                <p:cNvSpPr>
                  <a:spLocks noChangeShapeType="1"/>
                </p:cNvSpPr>
                <p:nvPr/>
              </p:nvSpPr>
              <p:spPr bwMode="auto">
                <a:xfrm>
                  <a:off x="1850" y="2902"/>
                  <a:ext cx="2040" cy="0"/>
                </a:xfrm>
                <a:prstGeom prst="line">
                  <a:avLst/>
                </a:prstGeom>
                <a:noFill/>
                <a:ln w="12700">
                  <a:solidFill>
                    <a:srgbClr val="000000"/>
                  </a:solidFill>
                  <a:round/>
                </a:ln>
              </p:spPr>
              <p:txBody>
                <a:bodyPr lIns="118366" tIns="58144" rIns="118366" bIns="58144">
                  <a:spAutoFit/>
                </a:bodyPr>
                <a:lstStyle/>
                <a:p>
                  <a:endParaRPr lang="en-US"/>
                </a:p>
              </p:txBody>
            </p:sp>
            <p:sp>
              <p:nvSpPr>
                <p:cNvPr id="44056" name="Line 30"/>
                <p:cNvSpPr>
                  <a:spLocks noChangeShapeType="1"/>
                </p:cNvSpPr>
                <p:nvPr/>
              </p:nvSpPr>
              <p:spPr bwMode="auto">
                <a:xfrm>
                  <a:off x="1850" y="3810"/>
                  <a:ext cx="2040" cy="0"/>
                </a:xfrm>
                <a:prstGeom prst="line">
                  <a:avLst/>
                </a:prstGeom>
                <a:noFill/>
                <a:ln w="12700">
                  <a:solidFill>
                    <a:srgbClr val="000000"/>
                  </a:solidFill>
                  <a:round/>
                </a:ln>
              </p:spPr>
              <p:txBody>
                <a:bodyPr lIns="118366" tIns="58144" rIns="118366" bIns="58144">
                  <a:spAutoFit/>
                </a:bodyPr>
                <a:lstStyle/>
                <a:p>
                  <a:endParaRPr lang="en-US"/>
                </a:p>
              </p:txBody>
            </p:sp>
            <p:sp>
              <p:nvSpPr>
                <p:cNvPr id="44057" name="Line 31"/>
                <p:cNvSpPr>
                  <a:spLocks noChangeShapeType="1"/>
                </p:cNvSpPr>
                <p:nvPr/>
              </p:nvSpPr>
              <p:spPr bwMode="auto">
                <a:xfrm>
                  <a:off x="1850" y="3696"/>
                  <a:ext cx="2040" cy="0"/>
                </a:xfrm>
                <a:prstGeom prst="line">
                  <a:avLst/>
                </a:prstGeom>
                <a:noFill/>
                <a:ln w="12700">
                  <a:solidFill>
                    <a:srgbClr val="000000"/>
                  </a:solidFill>
                  <a:round/>
                </a:ln>
              </p:spPr>
              <p:txBody>
                <a:bodyPr lIns="118366" tIns="58144" rIns="118366" bIns="58144">
                  <a:spAutoFit/>
                </a:bodyPr>
                <a:lstStyle/>
                <a:p>
                  <a:endParaRPr lang="en-US"/>
                </a:p>
              </p:txBody>
            </p:sp>
            <p:sp>
              <p:nvSpPr>
                <p:cNvPr id="44058" name="Line 32"/>
                <p:cNvSpPr>
                  <a:spLocks noChangeShapeType="1"/>
                </p:cNvSpPr>
                <p:nvPr/>
              </p:nvSpPr>
              <p:spPr bwMode="auto">
                <a:xfrm>
                  <a:off x="1850" y="3583"/>
                  <a:ext cx="2040" cy="0"/>
                </a:xfrm>
                <a:prstGeom prst="line">
                  <a:avLst/>
                </a:prstGeom>
                <a:noFill/>
                <a:ln w="12700">
                  <a:solidFill>
                    <a:srgbClr val="000000"/>
                  </a:solidFill>
                  <a:round/>
                </a:ln>
              </p:spPr>
              <p:txBody>
                <a:bodyPr lIns="118366" tIns="58144" rIns="118366" bIns="58144">
                  <a:spAutoFit/>
                </a:bodyPr>
                <a:lstStyle/>
                <a:p>
                  <a:endParaRPr lang="en-US"/>
                </a:p>
              </p:txBody>
            </p:sp>
            <p:sp>
              <p:nvSpPr>
                <p:cNvPr id="44059" name="Line 33"/>
                <p:cNvSpPr>
                  <a:spLocks noChangeShapeType="1"/>
                </p:cNvSpPr>
                <p:nvPr/>
              </p:nvSpPr>
              <p:spPr bwMode="auto">
                <a:xfrm>
                  <a:off x="1850" y="3469"/>
                  <a:ext cx="2040" cy="0"/>
                </a:xfrm>
                <a:prstGeom prst="line">
                  <a:avLst/>
                </a:prstGeom>
                <a:noFill/>
                <a:ln w="12700">
                  <a:solidFill>
                    <a:srgbClr val="000000"/>
                  </a:solidFill>
                  <a:round/>
                </a:ln>
              </p:spPr>
              <p:txBody>
                <a:bodyPr lIns="118366" tIns="58144" rIns="118366" bIns="58144">
                  <a:spAutoFit/>
                </a:bodyPr>
                <a:lstStyle/>
                <a:p>
                  <a:endParaRPr lang="en-US"/>
                </a:p>
              </p:txBody>
            </p:sp>
          </p:grpSp>
        </p:grpSp>
        <p:grpSp>
          <p:nvGrpSpPr>
            <p:cNvPr id="6" name="Group 34"/>
            <p:cNvGrpSpPr/>
            <p:nvPr/>
          </p:nvGrpSpPr>
          <p:grpSpPr bwMode="auto">
            <a:xfrm>
              <a:off x="1661" y="2691"/>
              <a:ext cx="1801" cy="855"/>
              <a:chOff x="1845" y="2883"/>
              <a:chExt cx="2002" cy="916"/>
            </a:xfrm>
          </p:grpSpPr>
          <p:sp>
            <p:nvSpPr>
              <p:cNvPr id="44046" name="Freeform 35"/>
              <p:cNvSpPr/>
              <p:nvPr/>
            </p:nvSpPr>
            <p:spPr bwMode="auto">
              <a:xfrm>
                <a:off x="1845" y="2904"/>
                <a:ext cx="2000" cy="895"/>
              </a:xfrm>
              <a:custGeom>
                <a:avLst/>
                <a:gdLst>
                  <a:gd name="T0" fmla="*/ 0 w 2000"/>
                  <a:gd name="T1" fmla="*/ 805 h 895"/>
                  <a:gd name="T2" fmla="*/ 339 w 2000"/>
                  <a:gd name="T3" fmla="*/ 581 h 895"/>
                  <a:gd name="T4" fmla="*/ 530 w 2000"/>
                  <a:gd name="T5" fmla="*/ 796 h 895"/>
                  <a:gd name="T6" fmla="*/ 791 w 2000"/>
                  <a:gd name="T7" fmla="*/ 468 h 895"/>
                  <a:gd name="T8" fmla="*/ 1015 w 2000"/>
                  <a:gd name="T9" fmla="*/ 679 h 895"/>
                  <a:gd name="T10" fmla="*/ 1345 w 2000"/>
                  <a:gd name="T11" fmla="*/ 272 h 895"/>
                  <a:gd name="T12" fmla="*/ 1582 w 2000"/>
                  <a:gd name="T13" fmla="*/ 468 h 895"/>
                  <a:gd name="T14" fmla="*/ 1920 w 2000"/>
                  <a:gd name="T15" fmla="*/ 56 h 895"/>
                  <a:gd name="T16" fmla="*/ 1883 w 2000"/>
                  <a:gd name="T17" fmla="*/ 19 h 895"/>
                  <a:gd name="T18" fmla="*/ 1999 w 2000"/>
                  <a:gd name="T19" fmla="*/ 0 h 895"/>
                  <a:gd name="T20" fmla="*/ 1995 w 2000"/>
                  <a:gd name="T21" fmla="*/ 131 h 895"/>
                  <a:gd name="T22" fmla="*/ 1957 w 2000"/>
                  <a:gd name="T23" fmla="*/ 94 h 895"/>
                  <a:gd name="T24" fmla="*/ 1585 w 2000"/>
                  <a:gd name="T25" fmla="*/ 553 h 895"/>
                  <a:gd name="T26" fmla="*/ 1357 w 2000"/>
                  <a:gd name="T27" fmla="*/ 356 h 895"/>
                  <a:gd name="T28" fmla="*/ 1017 w 2000"/>
                  <a:gd name="T29" fmla="*/ 768 h 895"/>
                  <a:gd name="T30" fmla="*/ 799 w 2000"/>
                  <a:gd name="T31" fmla="*/ 562 h 895"/>
                  <a:gd name="T32" fmla="*/ 530 w 2000"/>
                  <a:gd name="T33" fmla="*/ 894 h 895"/>
                  <a:gd name="T34" fmla="*/ 324 w 2000"/>
                  <a:gd name="T35" fmla="*/ 661 h 895"/>
                  <a:gd name="T36" fmla="*/ 0 w 2000"/>
                  <a:gd name="T37" fmla="*/ 880 h 895"/>
                  <a:gd name="T38" fmla="*/ 0 w 2000"/>
                  <a:gd name="T39" fmla="*/ 805 h 89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00"/>
                  <a:gd name="T61" fmla="*/ 0 h 895"/>
                  <a:gd name="T62" fmla="*/ 2000 w 2000"/>
                  <a:gd name="T63" fmla="*/ 895 h 89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00" h="895">
                    <a:moveTo>
                      <a:pt x="0" y="805"/>
                    </a:moveTo>
                    <a:lnTo>
                      <a:pt x="339" y="581"/>
                    </a:lnTo>
                    <a:lnTo>
                      <a:pt x="530" y="796"/>
                    </a:lnTo>
                    <a:lnTo>
                      <a:pt x="791" y="468"/>
                    </a:lnTo>
                    <a:lnTo>
                      <a:pt x="1015" y="679"/>
                    </a:lnTo>
                    <a:lnTo>
                      <a:pt x="1345" y="272"/>
                    </a:lnTo>
                    <a:lnTo>
                      <a:pt x="1582" y="468"/>
                    </a:lnTo>
                    <a:lnTo>
                      <a:pt x="1920" y="56"/>
                    </a:lnTo>
                    <a:lnTo>
                      <a:pt x="1883" y="19"/>
                    </a:lnTo>
                    <a:lnTo>
                      <a:pt x="1999" y="0"/>
                    </a:lnTo>
                    <a:lnTo>
                      <a:pt x="1995" y="131"/>
                    </a:lnTo>
                    <a:lnTo>
                      <a:pt x="1957" y="94"/>
                    </a:lnTo>
                    <a:lnTo>
                      <a:pt x="1585" y="553"/>
                    </a:lnTo>
                    <a:lnTo>
                      <a:pt x="1357" y="356"/>
                    </a:lnTo>
                    <a:lnTo>
                      <a:pt x="1017" y="768"/>
                    </a:lnTo>
                    <a:lnTo>
                      <a:pt x="799" y="562"/>
                    </a:lnTo>
                    <a:lnTo>
                      <a:pt x="530" y="894"/>
                    </a:lnTo>
                    <a:lnTo>
                      <a:pt x="324" y="661"/>
                    </a:lnTo>
                    <a:lnTo>
                      <a:pt x="0" y="880"/>
                    </a:lnTo>
                    <a:lnTo>
                      <a:pt x="0" y="805"/>
                    </a:lnTo>
                  </a:path>
                </a:pathLst>
              </a:custGeom>
              <a:solidFill>
                <a:srgbClr val="000000"/>
              </a:solidFill>
              <a:ln w="12700" cap="rnd">
                <a:noFill/>
                <a:round/>
              </a:ln>
            </p:spPr>
            <p:txBody>
              <a:bodyPr lIns="118366" tIns="58144" rIns="118366" bIns="58144">
                <a:spAutoFit/>
              </a:bodyPr>
              <a:lstStyle/>
              <a:p>
                <a:endParaRPr lang="en-US"/>
              </a:p>
            </p:txBody>
          </p:sp>
          <p:sp>
            <p:nvSpPr>
              <p:cNvPr id="44047" name="Freeform 36"/>
              <p:cNvSpPr/>
              <p:nvPr/>
            </p:nvSpPr>
            <p:spPr bwMode="auto">
              <a:xfrm>
                <a:off x="1846" y="2883"/>
                <a:ext cx="2001" cy="895"/>
              </a:xfrm>
              <a:custGeom>
                <a:avLst/>
                <a:gdLst>
                  <a:gd name="T0" fmla="*/ 0 w 2001"/>
                  <a:gd name="T1" fmla="*/ 805 h 895"/>
                  <a:gd name="T2" fmla="*/ 340 w 2001"/>
                  <a:gd name="T3" fmla="*/ 581 h 895"/>
                  <a:gd name="T4" fmla="*/ 531 w 2001"/>
                  <a:gd name="T5" fmla="*/ 796 h 895"/>
                  <a:gd name="T6" fmla="*/ 792 w 2001"/>
                  <a:gd name="T7" fmla="*/ 468 h 895"/>
                  <a:gd name="T8" fmla="*/ 1016 w 2001"/>
                  <a:gd name="T9" fmla="*/ 678 h 895"/>
                  <a:gd name="T10" fmla="*/ 1346 w 2001"/>
                  <a:gd name="T11" fmla="*/ 272 h 895"/>
                  <a:gd name="T12" fmla="*/ 1583 w 2001"/>
                  <a:gd name="T13" fmla="*/ 468 h 895"/>
                  <a:gd name="T14" fmla="*/ 1921 w 2001"/>
                  <a:gd name="T15" fmla="*/ 56 h 895"/>
                  <a:gd name="T16" fmla="*/ 1883 w 2001"/>
                  <a:gd name="T17" fmla="*/ 19 h 895"/>
                  <a:gd name="T18" fmla="*/ 2000 w 2001"/>
                  <a:gd name="T19" fmla="*/ 0 h 895"/>
                  <a:gd name="T20" fmla="*/ 1995 w 2001"/>
                  <a:gd name="T21" fmla="*/ 131 h 895"/>
                  <a:gd name="T22" fmla="*/ 1957 w 2001"/>
                  <a:gd name="T23" fmla="*/ 94 h 895"/>
                  <a:gd name="T24" fmla="*/ 1586 w 2001"/>
                  <a:gd name="T25" fmla="*/ 552 h 895"/>
                  <a:gd name="T26" fmla="*/ 1357 w 2001"/>
                  <a:gd name="T27" fmla="*/ 356 h 895"/>
                  <a:gd name="T28" fmla="*/ 1018 w 2001"/>
                  <a:gd name="T29" fmla="*/ 768 h 895"/>
                  <a:gd name="T30" fmla="*/ 799 w 2001"/>
                  <a:gd name="T31" fmla="*/ 562 h 895"/>
                  <a:gd name="T32" fmla="*/ 531 w 2001"/>
                  <a:gd name="T33" fmla="*/ 894 h 895"/>
                  <a:gd name="T34" fmla="*/ 324 w 2001"/>
                  <a:gd name="T35" fmla="*/ 660 h 895"/>
                  <a:gd name="T36" fmla="*/ 0 w 2001"/>
                  <a:gd name="T37" fmla="*/ 880 h 895"/>
                  <a:gd name="T38" fmla="*/ 0 w 2001"/>
                  <a:gd name="T39" fmla="*/ 805 h 89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01"/>
                  <a:gd name="T61" fmla="*/ 0 h 895"/>
                  <a:gd name="T62" fmla="*/ 2001 w 2001"/>
                  <a:gd name="T63" fmla="*/ 895 h 89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01" h="895">
                    <a:moveTo>
                      <a:pt x="0" y="805"/>
                    </a:moveTo>
                    <a:lnTo>
                      <a:pt x="340" y="581"/>
                    </a:lnTo>
                    <a:lnTo>
                      <a:pt x="531" y="796"/>
                    </a:lnTo>
                    <a:lnTo>
                      <a:pt x="792" y="468"/>
                    </a:lnTo>
                    <a:lnTo>
                      <a:pt x="1016" y="678"/>
                    </a:lnTo>
                    <a:lnTo>
                      <a:pt x="1346" y="272"/>
                    </a:lnTo>
                    <a:lnTo>
                      <a:pt x="1583" y="468"/>
                    </a:lnTo>
                    <a:lnTo>
                      <a:pt x="1921" y="56"/>
                    </a:lnTo>
                    <a:lnTo>
                      <a:pt x="1883" y="19"/>
                    </a:lnTo>
                    <a:lnTo>
                      <a:pt x="2000" y="0"/>
                    </a:lnTo>
                    <a:lnTo>
                      <a:pt x="1995" y="131"/>
                    </a:lnTo>
                    <a:lnTo>
                      <a:pt x="1957" y="94"/>
                    </a:lnTo>
                    <a:lnTo>
                      <a:pt x="1586" y="552"/>
                    </a:lnTo>
                    <a:lnTo>
                      <a:pt x="1357" y="356"/>
                    </a:lnTo>
                    <a:lnTo>
                      <a:pt x="1018" y="768"/>
                    </a:lnTo>
                    <a:lnTo>
                      <a:pt x="799" y="562"/>
                    </a:lnTo>
                    <a:lnTo>
                      <a:pt x="531" y="894"/>
                    </a:lnTo>
                    <a:lnTo>
                      <a:pt x="324" y="660"/>
                    </a:lnTo>
                    <a:lnTo>
                      <a:pt x="0" y="880"/>
                    </a:lnTo>
                    <a:lnTo>
                      <a:pt x="0" y="805"/>
                    </a:lnTo>
                  </a:path>
                </a:pathLst>
              </a:custGeom>
              <a:solidFill>
                <a:srgbClr val="00FF00"/>
              </a:solidFill>
              <a:ln w="12700" cap="rnd">
                <a:noFill/>
                <a:round/>
              </a:ln>
            </p:spPr>
            <p:txBody>
              <a:bodyPr lIns="118366" tIns="58144" rIns="118366" bIns="58144">
                <a:spAutoFit/>
              </a:bodyPr>
              <a:lstStyle/>
              <a:p>
                <a:endParaRPr lang="en-US"/>
              </a:p>
            </p:txBody>
          </p:sp>
        </p:grpSp>
        <p:sp>
          <p:nvSpPr>
            <p:cNvPr id="81957" name="Rectangle 37"/>
            <p:cNvSpPr>
              <a:spLocks noChangeArrowheads="1"/>
            </p:cNvSpPr>
            <p:nvPr/>
          </p:nvSpPr>
          <p:spPr bwMode="auto">
            <a:xfrm>
              <a:off x="2075" y="3675"/>
              <a:ext cx="1251" cy="284"/>
            </a:xfrm>
            <a:prstGeom prst="rect">
              <a:avLst/>
            </a:prstGeom>
            <a:noFill/>
            <a:ln w="12700">
              <a:noFill/>
              <a:miter lim="800000"/>
            </a:ln>
            <a:effectLst/>
          </p:spPr>
          <p:txBody>
            <a:bodyPr lIns="118366" tIns="58144" rIns="118366" bIns="58144">
              <a:spAutoFit/>
            </a:bodyPr>
            <a:lstStyle/>
            <a:p>
              <a:pPr algn="ctr">
                <a:spcBef>
                  <a:spcPct val="50000"/>
                </a:spcBef>
                <a:defRPr/>
              </a:pPr>
              <a:r>
                <a:rPr lang="en-US" b="1">
                  <a:effectLst>
                    <a:outerShdw blurRad="38100" dist="38100" dir="2700000" algn="tl">
                      <a:srgbClr val="FFFFFF"/>
                    </a:outerShdw>
                  </a:effectLst>
                  <a:latin typeface="Arial" charset="0"/>
                </a:rPr>
                <a:t>Mo., Qtr., Yr.</a:t>
              </a:r>
            </a:p>
          </p:txBody>
        </p:sp>
        <p:sp>
          <p:nvSpPr>
            <p:cNvPr id="81958" name="Rectangle 38"/>
            <p:cNvSpPr>
              <a:spLocks noChangeArrowheads="1"/>
            </p:cNvSpPr>
            <p:nvPr/>
          </p:nvSpPr>
          <p:spPr bwMode="auto">
            <a:xfrm>
              <a:off x="649" y="2913"/>
              <a:ext cx="1035" cy="284"/>
            </a:xfrm>
            <a:prstGeom prst="rect">
              <a:avLst/>
            </a:prstGeom>
            <a:noFill/>
            <a:ln w="12700">
              <a:noFill/>
              <a:miter lim="800000"/>
            </a:ln>
            <a:effectLst/>
          </p:spPr>
          <p:txBody>
            <a:bodyPr lIns="118366" tIns="58144" rIns="118366" bIns="58144">
              <a:spAutoFit/>
            </a:bodyPr>
            <a:lstStyle/>
            <a:p>
              <a:pPr algn="ctr">
                <a:spcBef>
                  <a:spcPct val="50000"/>
                </a:spcBef>
                <a:defRPr/>
              </a:pPr>
              <a:r>
                <a:rPr lang="en-US" b="1">
                  <a:effectLst>
                    <a:outerShdw blurRad="38100" dist="38100" dir="2700000" algn="tl">
                      <a:srgbClr val="FFFFFF"/>
                    </a:outerShdw>
                  </a:effectLst>
                  <a:latin typeface="Arial" charset="0"/>
                </a:rPr>
                <a:t>Response</a:t>
              </a:r>
            </a:p>
          </p:txBody>
        </p:sp>
        <p:sp>
          <p:nvSpPr>
            <p:cNvPr id="44042" name="Rectangle 39"/>
            <p:cNvSpPr>
              <a:spLocks noChangeArrowheads="1"/>
            </p:cNvSpPr>
            <p:nvPr/>
          </p:nvSpPr>
          <p:spPr bwMode="auto">
            <a:xfrm>
              <a:off x="2161" y="2694"/>
              <a:ext cx="474" cy="284"/>
            </a:xfrm>
            <a:prstGeom prst="rect">
              <a:avLst/>
            </a:prstGeom>
            <a:solidFill>
              <a:srgbClr val="CECECE"/>
            </a:solidFill>
            <a:ln w="12700">
              <a:noFill/>
              <a:miter lim="800000"/>
            </a:ln>
          </p:spPr>
          <p:txBody>
            <a:bodyPr lIns="118366" tIns="58144" rIns="118366" bIns="58144">
              <a:spAutoFit/>
            </a:bodyPr>
            <a:lstStyle/>
            <a:p>
              <a:pPr algn="ctr">
                <a:spcBef>
                  <a:spcPct val="50000"/>
                </a:spcBef>
              </a:pPr>
              <a:endParaRPr lang="en-US" b="1">
                <a:solidFill>
                  <a:schemeClr val="bg2"/>
                </a:solidFill>
                <a:latin typeface="Arial" charset="0"/>
              </a:endParaRPr>
            </a:p>
          </p:txBody>
        </p:sp>
        <p:sp>
          <p:nvSpPr>
            <p:cNvPr id="44043" name="Freeform 40"/>
            <p:cNvSpPr/>
            <p:nvPr/>
          </p:nvSpPr>
          <p:spPr bwMode="auto">
            <a:xfrm>
              <a:off x="2373" y="2929"/>
              <a:ext cx="503" cy="379"/>
            </a:xfrm>
            <a:custGeom>
              <a:avLst/>
              <a:gdLst>
                <a:gd name="T0" fmla="*/ 0 w 559"/>
                <a:gd name="T1" fmla="*/ 114 h 406"/>
                <a:gd name="T2" fmla="*/ 94 w 559"/>
                <a:gd name="T3" fmla="*/ 234 h 406"/>
                <a:gd name="T4" fmla="*/ 239 w 559"/>
                <a:gd name="T5" fmla="*/ 0 h 406"/>
                <a:gd name="T6" fmla="*/ 239 w 559"/>
                <a:gd name="T7" fmla="*/ 0 h 406"/>
                <a:gd name="T8" fmla="*/ 0 60000 65536"/>
                <a:gd name="T9" fmla="*/ 0 60000 65536"/>
                <a:gd name="T10" fmla="*/ 0 60000 65536"/>
                <a:gd name="T11" fmla="*/ 0 60000 65536"/>
                <a:gd name="T12" fmla="*/ 0 w 559"/>
                <a:gd name="T13" fmla="*/ 0 h 406"/>
                <a:gd name="T14" fmla="*/ 559 w 559"/>
                <a:gd name="T15" fmla="*/ 406 h 406"/>
              </a:gdLst>
              <a:ahLst/>
              <a:cxnLst>
                <a:cxn ang="T8">
                  <a:pos x="T0" y="T1"/>
                </a:cxn>
                <a:cxn ang="T9">
                  <a:pos x="T2" y="T3"/>
                </a:cxn>
                <a:cxn ang="T10">
                  <a:pos x="T4" y="T5"/>
                </a:cxn>
                <a:cxn ang="T11">
                  <a:pos x="T6" y="T7"/>
                </a:cxn>
              </a:cxnLst>
              <a:rect l="T12" t="T13" r="T14" b="T15"/>
              <a:pathLst>
                <a:path w="559" h="406">
                  <a:moveTo>
                    <a:pt x="0" y="198"/>
                  </a:moveTo>
                  <a:lnTo>
                    <a:pt x="219" y="405"/>
                  </a:lnTo>
                  <a:lnTo>
                    <a:pt x="558" y="0"/>
                  </a:lnTo>
                </a:path>
              </a:pathLst>
            </a:custGeom>
            <a:noFill/>
            <a:ln w="25400" cap="rnd">
              <a:solidFill>
                <a:srgbClr val="FC0128"/>
              </a:solidFill>
              <a:round/>
            </a:ln>
          </p:spPr>
          <p:txBody>
            <a:bodyPr lIns="118366" tIns="58144" rIns="118366" bIns="58144">
              <a:spAutoFit/>
            </a:bodyPr>
            <a:lstStyle/>
            <a:p>
              <a:endParaRPr lang="en-US"/>
            </a:p>
          </p:txBody>
        </p:sp>
        <p:sp>
          <p:nvSpPr>
            <p:cNvPr id="81961" name="Line 41"/>
            <p:cNvSpPr>
              <a:spLocks noChangeShapeType="1"/>
            </p:cNvSpPr>
            <p:nvPr/>
          </p:nvSpPr>
          <p:spPr bwMode="auto">
            <a:xfrm>
              <a:off x="2636" y="2855"/>
              <a:ext cx="130" cy="191"/>
            </a:xfrm>
            <a:prstGeom prst="line">
              <a:avLst/>
            </a:prstGeom>
            <a:noFill/>
            <a:ln w="25400">
              <a:solidFill>
                <a:schemeClr val="tx2"/>
              </a:solidFill>
              <a:round/>
              <a:tailEnd type="triangle" w="med" len="med"/>
            </a:ln>
            <a:effectLst>
              <a:outerShdw dist="35921" dir="2700000" algn="ctr" rotWithShape="0">
                <a:schemeClr val="bg2"/>
              </a:outerShdw>
            </a:effectLst>
          </p:spPr>
          <p:txBody>
            <a:bodyPr lIns="118366" tIns="58144" rIns="118366" bIns="58144">
              <a:spAutoFit/>
            </a:bodyPr>
            <a:lstStyle/>
            <a:p>
              <a:pPr>
                <a:defRPr/>
              </a:pPr>
              <a:endParaRPr lang="en-US"/>
            </a:p>
          </p:txBody>
        </p:sp>
        <p:sp>
          <p:nvSpPr>
            <p:cNvPr id="81962" name="Rectangle 42"/>
            <p:cNvSpPr>
              <a:spLocks noChangeArrowheads="1"/>
            </p:cNvSpPr>
            <p:nvPr/>
          </p:nvSpPr>
          <p:spPr bwMode="auto">
            <a:xfrm>
              <a:off x="2765" y="3190"/>
              <a:ext cx="689" cy="607"/>
            </a:xfrm>
            <a:prstGeom prst="rect">
              <a:avLst/>
            </a:prstGeom>
            <a:noFill/>
            <a:ln w="12700">
              <a:noFill/>
              <a:miter lim="800000"/>
            </a:ln>
            <a:effectLst/>
          </p:spPr>
          <p:txBody>
            <a:bodyPr lIns="118366" tIns="58144" rIns="118366" bIns="58144">
              <a:spAutoFit/>
            </a:bodyPr>
            <a:lstStyle/>
            <a:p>
              <a:pPr>
                <a:spcBef>
                  <a:spcPct val="50000"/>
                </a:spcBef>
                <a:defRPr/>
              </a:pPr>
              <a:endParaRPr lang="en-US" sz="6000" b="1">
                <a:solidFill>
                  <a:srgbClr val="FC0128"/>
                </a:solidFill>
                <a:effectLst>
                  <a:outerShdw blurRad="38100" dist="38100" dir="2700000" algn="tl">
                    <a:srgbClr val="000000"/>
                  </a:outerShdw>
                </a:effectLst>
                <a:latin typeface="Milestones" pitchFamily="2" charset="2"/>
              </a:endParaRPr>
            </a:p>
          </p:txBody>
        </p:sp>
      </p:grpSp>
      <p:sp>
        <p:nvSpPr>
          <p:cNvPr id="40964" name="Rectangle 43"/>
          <p:cNvSpPr>
            <a:spLocks noGrp="1" noChangeArrowheads="1"/>
          </p:cNvSpPr>
          <p:nvPr>
            <p:ph type="title"/>
          </p:nvPr>
        </p:nvSpPr>
        <p:spPr>
          <a:xfrm>
            <a:off x="685800" y="762000"/>
            <a:ext cx="7772400" cy="762000"/>
          </a:xfrm>
          <a:noFill/>
        </p:spPr>
        <p:txBody>
          <a:bodyPr lIns="100008" tIns="50004" rIns="100008" bIns="50004" anchor="t"/>
          <a:lstStyle/>
          <a:p>
            <a:pPr>
              <a:defRPr/>
            </a:pPr>
            <a:r>
              <a:rPr lang="en-US" sz="3600" dirty="0" smtClean="0"/>
              <a:t>Cyclical Component</a:t>
            </a:r>
          </a:p>
        </p:txBody>
      </p:sp>
      <p:sp>
        <p:nvSpPr>
          <p:cNvPr id="44037" name="Text Box 44"/>
          <p:cNvSpPr txBox="1">
            <a:spLocks noChangeArrowheads="1"/>
          </p:cNvSpPr>
          <p:nvPr/>
        </p:nvSpPr>
        <p:spPr bwMode="auto">
          <a:xfrm>
            <a:off x="4251325" y="4079875"/>
            <a:ext cx="893763" cy="457200"/>
          </a:xfrm>
          <a:prstGeom prst="rect">
            <a:avLst/>
          </a:prstGeom>
          <a:noFill/>
          <a:ln w="12700" cap="sq">
            <a:noFill/>
            <a:miter lim="800000"/>
            <a:headEnd type="none" w="sm" len="sm"/>
            <a:tailEnd type="none" w="sm" len="sm"/>
          </a:ln>
        </p:spPr>
        <p:txBody>
          <a:bodyPr wrap="none">
            <a:spAutoFit/>
          </a:bodyPr>
          <a:lstStyle/>
          <a:p>
            <a:r>
              <a:rPr lang="en-US"/>
              <a:t>Cycle</a:t>
            </a: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685800" y="1633538"/>
            <a:ext cx="7772400" cy="4113212"/>
          </a:xfrm>
          <a:noFill/>
        </p:spPr>
        <p:txBody>
          <a:bodyPr lIns="90475" tIns="44444" rIns="90475" bIns="44444">
            <a:normAutofit/>
          </a:bodyPr>
          <a:lstStyle/>
          <a:p>
            <a:r>
              <a:rPr lang="en-US" sz="2800" dirty="0" smtClean="0"/>
              <a:t>Regular pattern of up &amp; down fluctuations</a:t>
            </a:r>
            <a:endParaRPr lang="en-US" sz="2800" dirty="0" smtClean="0"/>
          </a:p>
          <a:p>
            <a:r>
              <a:rPr lang="en-US" sz="2800" dirty="0" smtClean="0"/>
              <a:t>Due to weather, customs etc</a:t>
            </a:r>
            <a:endParaRPr lang="en-US" sz="2800" dirty="0" smtClean="0"/>
          </a:p>
          <a:p>
            <a:r>
              <a:rPr lang="en-US" sz="2800" dirty="0" smtClean="0"/>
              <a:t>Occurs within 1 year</a:t>
            </a:r>
          </a:p>
        </p:txBody>
      </p:sp>
      <p:grpSp>
        <p:nvGrpSpPr>
          <p:cNvPr id="2" name="Group 4"/>
          <p:cNvGrpSpPr/>
          <p:nvPr/>
        </p:nvGrpSpPr>
        <p:grpSpPr bwMode="auto">
          <a:xfrm>
            <a:off x="2792413" y="3668713"/>
            <a:ext cx="2995612" cy="1822450"/>
            <a:chOff x="1847" y="2784"/>
            <a:chExt cx="2043" cy="1147"/>
          </a:xfrm>
        </p:grpSpPr>
        <p:sp>
          <p:nvSpPr>
            <p:cNvPr id="45071" name="Rectangle 5"/>
            <p:cNvSpPr>
              <a:spLocks noChangeArrowheads="1"/>
            </p:cNvSpPr>
            <p:nvPr/>
          </p:nvSpPr>
          <p:spPr bwMode="auto">
            <a:xfrm>
              <a:off x="1847" y="2789"/>
              <a:ext cx="2033" cy="1124"/>
            </a:xfrm>
            <a:prstGeom prst="rect">
              <a:avLst/>
            </a:prstGeom>
            <a:solidFill>
              <a:srgbClr val="C0C0C0"/>
            </a:solidFill>
            <a:ln w="12700">
              <a:solidFill>
                <a:srgbClr val="000000"/>
              </a:solidFill>
              <a:miter lim="800000"/>
            </a:ln>
          </p:spPr>
          <p:txBody>
            <a:bodyPr lIns="118366" tIns="58144" rIns="118366" bIns="58144">
              <a:spAutoFit/>
            </a:bodyPr>
            <a:lstStyle/>
            <a:p>
              <a:endParaRPr lang="en-US"/>
            </a:p>
          </p:txBody>
        </p:sp>
        <p:grpSp>
          <p:nvGrpSpPr>
            <p:cNvPr id="3" name="Group 6"/>
            <p:cNvGrpSpPr/>
            <p:nvPr/>
          </p:nvGrpSpPr>
          <p:grpSpPr bwMode="auto">
            <a:xfrm>
              <a:off x="1960" y="2784"/>
              <a:ext cx="1815" cy="1147"/>
              <a:chOff x="1960" y="2784"/>
              <a:chExt cx="1815" cy="1147"/>
            </a:xfrm>
          </p:grpSpPr>
          <p:sp>
            <p:nvSpPr>
              <p:cNvPr id="45083" name="Line 7"/>
              <p:cNvSpPr>
                <a:spLocks noChangeShapeType="1"/>
              </p:cNvSpPr>
              <p:nvPr/>
            </p:nvSpPr>
            <p:spPr bwMode="auto">
              <a:xfrm>
                <a:off x="2868" y="2792"/>
                <a:ext cx="0" cy="1131"/>
              </a:xfrm>
              <a:prstGeom prst="line">
                <a:avLst/>
              </a:prstGeom>
              <a:noFill/>
              <a:ln w="12700">
                <a:solidFill>
                  <a:srgbClr val="000000"/>
                </a:solidFill>
                <a:round/>
              </a:ln>
            </p:spPr>
            <p:txBody>
              <a:bodyPr lIns="118366" tIns="58144" rIns="118366" bIns="58144">
                <a:spAutoFit/>
              </a:bodyPr>
              <a:lstStyle/>
              <a:p>
                <a:endParaRPr lang="en-US"/>
              </a:p>
            </p:txBody>
          </p:sp>
          <p:sp>
            <p:nvSpPr>
              <p:cNvPr id="45084" name="Line 8"/>
              <p:cNvSpPr>
                <a:spLocks noChangeShapeType="1"/>
              </p:cNvSpPr>
              <p:nvPr/>
            </p:nvSpPr>
            <p:spPr bwMode="auto">
              <a:xfrm>
                <a:off x="2754" y="2792"/>
                <a:ext cx="0" cy="1131"/>
              </a:xfrm>
              <a:prstGeom prst="line">
                <a:avLst/>
              </a:prstGeom>
              <a:noFill/>
              <a:ln w="12700">
                <a:solidFill>
                  <a:srgbClr val="000000"/>
                </a:solidFill>
                <a:round/>
              </a:ln>
            </p:spPr>
            <p:txBody>
              <a:bodyPr lIns="118366" tIns="58144" rIns="118366" bIns="58144">
                <a:spAutoFit/>
              </a:bodyPr>
              <a:lstStyle/>
              <a:p>
                <a:endParaRPr lang="en-US"/>
              </a:p>
            </p:txBody>
          </p:sp>
          <p:sp>
            <p:nvSpPr>
              <p:cNvPr id="45085" name="Line 9"/>
              <p:cNvSpPr>
                <a:spLocks noChangeShapeType="1"/>
              </p:cNvSpPr>
              <p:nvPr/>
            </p:nvSpPr>
            <p:spPr bwMode="auto">
              <a:xfrm>
                <a:off x="2641" y="2792"/>
                <a:ext cx="0" cy="1131"/>
              </a:xfrm>
              <a:prstGeom prst="line">
                <a:avLst/>
              </a:prstGeom>
              <a:noFill/>
              <a:ln w="12700">
                <a:solidFill>
                  <a:srgbClr val="000000"/>
                </a:solidFill>
                <a:round/>
              </a:ln>
            </p:spPr>
            <p:txBody>
              <a:bodyPr lIns="118366" tIns="58144" rIns="118366" bIns="58144">
                <a:spAutoFit/>
              </a:bodyPr>
              <a:lstStyle/>
              <a:p>
                <a:endParaRPr lang="en-US"/>
              </a:p>
            </p:txBody>
          </p:sp>
          <p:sp>
            <p:nvSpPr>
              <p:cNvPr id="45086" name="Line 10"/>
              <p:cNvSpPr>
                <a:spLocks noChangeShapeType="1"/>
              </p:cNvSpPr>
              <p:nvPr/>
            </p:nvSpPr>
            <p:spPr bwMode="auto">
              <a:xfrm flipV="1">
                <a:off x="2528" y="2784"/>
                <a:ext cx="0" cy="1147"/>
              </a:xfrm>
              <a:prstGeom prst="line">
                <a:avLst/>
              </a:prstGeom>
              <a:noFill/>
              <a:ln w="12700">
                <a:solidFill>
                  <a:srgbClr val="000000"/>
                </a:solidFill>
                <a:round/>
              </a:ln>
            </p:spPr>
            <p:txBody>
              <a:bodyPr lIns="118366" tIns="58144" rIns="118366" bIns="58144">
                <a:spAutoFit/>
              </a:bodyPr>
              <a:lstStyle/>
              <a:p>
                <a:endParaRPr lang="en-US"/>
              </a:p>
            </p:txBody>
          </p:sp>
          <p:sp>
            <p:nvSpPr>
              <p:cNvPr id="45087" name="Line 11"/>
              <p:cNvSpPr>
                <a:spLocks noChangeShapeType="1"/>
              </p:cNvSpPr>
              <p:nvPr/>
            </p:nvSpPr>
            <p:spPr bwMode="auto">
              <a:xfrm>
                <a:off x="2414" y="2792"/>
                <a:ext cx="0" cy="1131"/>
              </a:xfrm>
              <a:prstGeom prst="line">
                <a:avLst/>
              </a:prstGeom>
              <a:noFill/>
              <a:ln w="12700">
                <a:solidFill>
                  <a:srgbClr val="000000"/>
                </a:solidFill>
                <a:round/>
              </a:ln>
            </p:spPr>
            <p:txBody>
              <a:bodyPr lIns="118366" tIns="58144" rIns="118366" bIns="58144">
                <a:spAutoFit/>
              </a:bodyPr>
              <a:lstStyle/>
              <a:p>
                <a:endParaRPr lang="en-US"/>
              </a:p>
            </p:txBody>
          </p:sp>
          <p:sp>
            <p:nvSpPr>
              <p:cNvPr id="45088" name="Line 12"/>
              <p:cNvSpPr>
                <a:spLocks noChangeShapeType="1"/>
              </p:cNvSpPr>
              <p:nvPr/>
            </p:nvSpPr>
            <p:spPr bwMode="auto">
              <a:xfrm flipV="1">
                <a:off x="2300" y="2784"/>
                <a:ext cx="0" cy="1147"/>
              </a:xfrm>
              <a:prstGeom prst="line">
                <a:avLst/>
              </a:prstGeom>
              <a:noFill/>
              <a:ln w="12700">
                <a:solidFill>
                  <a:srgbClr val="000000"/>
                </a:solidFill>
                <a:round/>
              </a:ln>
            </p:spPr>
            <p:txBody>
              <a:bodyPr lIns="118366" tIns="58144" rIns="118366" bIns="58144">
                <a:spAutoFit/>
              </a:bodyPr>
              <a:lstStyle/>
              <a:p>
                <a:endParaRPr lang="en-US"/>
              </a:p>
            </p:txBody>
          </p:sp>
          <p:sp>
            <p:nvSpPr>
              <p:cNvPr id="45089" name="Line 13"/>
              <p:cNvSpPr>
                <a:spLocks noChangeShapeType="1"/>
              </p:cNvSpPr>
              <p:nvPr/>
            </p:nvSpPr>
            <p:spPr bwMode="auto">
              <a:xfrm>
                <a:off x="2187" y="2792"/>
                <a:ext cx="0" cy="1131"/>
              </a:xfrm>
              <a:prstGeom prst="line">
                <a:avLst/>
              </a:prstGeom>
              <a:noFill/>
              <a:ln w="12700">
                <a:solidFill>
                  <a:srgbClr val="000000"/>
                </a:solidFill>
                <a:round/>
              </a:ln>
            </p:spPr>
            <p:txBody>
              <a:bodyPr lIns="118366" tIns="58144" rIns="118366" bIns="58144">
                <a:spAutoFit/>
              </a:bodyPr>
              <a:lstStyle/>
              <a:p>
                <a:endParaRPr lang="en-US"/>
              </a:p>
            </p:txBody>
          </p:sp>
          <p:sp>
            <p:nvSpPr>
              <p:cNvPr id="45090" name="Line 14"/>
              <p:cNvSpPr>
                <a:spLocks noChangeShapeType="1"/>
              </p:cNvSpPr>
              <p:nvPr/>
            </p:nvSpPr>
            <p:spPr bwMode="auto">
              <a:xfrm flipV="1">
                <a:off x="2074" y="2784"/>
                <a:ext cx="0" cy="1147"/>
              </a:xfrm>
              <a:prstGeom prst="line">
                <a:avLst/>
              </a:prstGeom>
              <a:noFill/>
              <a:ln w="12700">
                <a:solidFill>
                  <a:srgbClr val="000000"/>
                </a:solidFill>
                <a:round/>
              </a:ln>
            </p:spPr>
            <p:txBody>
              <a:bodyPr lIns="118366" tIns="58144" rIns="118366" bIns="58144">
                <a:spAutoFit/>
              </a:bodyPr>
              <a:lstStyle/>
              <a:p>
                <a:endParaRPr lang="en-US"/>
              </a:p>
            </p:txBody>
          </p:sp>
          <p:sp>
            <p:nvSpPr>
              <p:cNvPr id="45091" name="Line 15"/>
              <p:cNvSpPr>
                <a:spLocks noChangeShapeType="1"/>
              </p:cNvSpPr>
              <p:nvPr/>
            </p:nvSpPr>
            <p:spPr bwMode="auto">
              <a:xfrm>
                <a:off x="1960" y="2792"/>
                <a:ext cx="0" cy="1131"/>
              </a:xfrm>
              <a:prstGeom prst="line">
                <a:avLst/>
              </a:prstGeom>
              <a:noFill/>
              <a:ln w="12700">
                <a:solidFill>
                  <a:srgbClr val="000000"/>
                </a:solidFill>
                <a:round/>
              </a:ln>
            </p:spPr>
            <p:txBody>
              <a:bodyPr lIns="118366" tIns="58144" rIns="118366" bIns="58144">
                <a:spAutoFit/>
              </a:bodyPr>
              <a:lstStyle/>
              <a:p>
                <a:endParaRPr lang="en-US"/>
              </a:p>
            </p:txBody>
          </p:sp>
          <p:sp>
            <p:nvSpPr>
              <p:cNvPr id="45092" name="Line 16"/>
              <p:cNvSpPr>
                <a:spLocks noChangeShapeType="1"/>
              </p:cNvSpPr>
              <p:nvPr/>
            </p:nvSpPr>
            <p:spPr bwMode="auto">
              <a:xfrm>
                <a:off x="3775" y="2793"/>
                <a:ext cx="0" cy="1129"/>
              </a:xfrm>
              <a:prstGeom prst="line">
                <a:avLst/>
              </a:prstGeom>
              <a:noFill/>
              <a:ln w="12700">
                <a:solidFill>
                  <a:srgbClr val="000000"/>
                </a:solidFill>
                <a:round/>
              </a:ln>
            </p:spPr>
            <p:txBody>
              <a:bodyPr lIns="118366" tIns="58144" rIns="118366" bIns="58144">
                <a:spAutoFit/>
              </a:bodyPr>
              <a:lstStyle/>
              <a:p>
                <a:endParaRPr lang="en-US"/>
              </a:p>
            </p:txBody>
          </p:sp>
          <p:sp>
            <p:nvSpPr>
              <p:cNvPr id="45093" name="Line 17"/>
              <p:cNvSpPr>
                <a:spLocks noChangeShapeType="1"/>
              </p:cNvSpPr>
              <p:nvPr/>
            </p:nvSpPr>
            <p:spPr bwMode="auto">
              <a:xfrm>
                <a:off x="3662" y="2793"/>
                <a:ext cx="0" cy="1129"/>
              </a:xfrm>
              <a:prstGeom prst="line">
                <a:avLst/>
              </a:prstGeom>
              <a:noFill/>
              <a:ln w="12700">
                <a:solidFill>
                  <a:srgbClr val="000000"/>
                </a:solidFill>
                <a:round/>
              </a:ln>
            </p:spPr>
            <p:txBody>
              <a:bodyPr lIns="118366" tIns="58144" rIns="118366" bIns="58144">
                <a:spAutoFit/>
              </a:bodyPr>
              <a:lstStyle/>
              <a:p>
                <a:endParaRPr lang="en-US"/>
              </a:p>
            </p:txBody>
          </p:sp>
          <p:sp>
            <p:nvSpPr>
              <p:cNvPr id="45094" name="Line 18"/>
              <p:cNvSpPr>
                <a:spLocks noChangeShapeType="1"/>
              </p:cNvSpPr>
              <p:nvPr/>
            </p:nvSpPr>
            <p:spPr bwMode="auto">
              <a:xfrm>
                <a:off x="3548" y="2793"/>
                <a:ext cx="0" cy="1129"/>
              </a:xfrm>
              <a:prstGeom prst="line">
                <a:avLst/>
              </a:prstGeom>
              <a:noFill/>
              <a:ln w="12700">
                <a:solidFill>
                  <a:srgbClr val="000000"/>
                </a:solidFill>
                <a:round/>
              </a:ln>
            </p:spPr>
            <p:txBody>
              <a:bodyPr lIns="118366" tIns="58144" rIns="118366" bIns="58144">
                <a:spAutoFit/>
              </a:bodyPr>
              <a:lstStyle/>
              <a:p>
                <a:endParaRPr lang="en-US"/>
              </a:p>
            </p:txBody>
          </p:sp>
          <p:sp>
            <p:nvSpPr>
              <p:cNvPr id="45095" name="Line 19"/>
              <p:cNvSpPr>
                <a:spLocks noChangeShapeType="1"/>
              </p:cNvSpPr>
              <p:nvPr/>
            </p:nvSpPr>
            <p:spPr bwMode="auto">
              <a:xfrm flipV="1">
                <a:off x="3435" y="2785"/>
                <a:ext cx="0" cy="1145"/>
              </a:xfrm>
              <a:prstGeom prst="line">
                <a:avLst/>
              </a:prstGeom>
              <a:noFill/>
              <a:ln w="12700">
                <a:solidFill>
                  <a:srgbClr val="000000"/>
                </a:solidFill>
                <a:round/>
              </a:ln>
            </p:spPr>
            <p:txBody>
              <a:bodyPr lIns="118366" tIns="58144" rIns="118366" bIns="58144">
                <a:spAutoFit/>
              </a:bodyPr>
              <a:lstStyle/>
              <a:p>
                <a:endParaRPr lang="en-US"/>
              </a:p>
            </p:txBody>
          </p:sp>
          <p:sp>
            <p:nvSpPr>
              <p:cNvPr id="45096" name="Line 20"/>
              <p:cNvSpPr>
                <a:spLocks noChangeShapeType="1"/>
              </p:cNvSpPr>
              <p:nvPr/>
            </p:nvSpPr>
            <p:spPr bwMode="auto">
              <a:xfrm>
                <a:off x="3321" y="2793"/>
                <a:ext cx="0" cy="1129"/>
              </a:xfrm>
              <a:prstGeom prst="line">
                <a:avLst/>
              </a:prstGeom>
              <a:noFill/>
              <a:ln w="12700">
                <a:solidFill>
                  <a:srgbClr val="000000"/>
                </a:solidFill>
                <a:round/>
              </a:ln>
            </p:spPr>
            <p:txBody>
              <a:bodyPr lIns="118366" tIns="58144" rIns="118366" bIns="58144">
                <a:spAutoFit/>
              </a:bodyPr>
              <a:lstStyle/>
              <a:p>
                <a:endParaRPr lang="en-US"/>
              </a:p>
            </p:txBody>
          </p:sp>
          <p:sp>
            <p:nvSpPr>
              <p:cNvPr id="45097" name="Line 21"/>
              <p:cNvSpPr>
                <a:spLocks noChangeShapeType="1"/>
              </p:cNvSpPr>
              <p:nvPr/>
            </p:nvSpPr>
            <p:spPr bwMode="auto">
              <a:xfrm flipV="1">
                <a:off x="3208" y="2785"/>
                <a:ext cx="0" cy="1145"/>
              </a:xfrm>
              <a:prstGeom prst="line">
                <a:avLst/>
              </a:prstGeom>
              <a:noFill/>
              <a:ln w="12700">
                <a:solidFill>
                  <a:srgbClr val="000000"/>
                </a:solidFill>
                <a:round/>
              </a:ln>
            </p:spPr>
            <p:txBody>
              <a:bodyPr lIns="118366" tIns="58144" rIns="118366" bIns="58144">
                <a:spAutoFit/>
              </a:bodyPr>
              <a:lstStyle/>
              <a:p>
                <a:endParaRPr lang="en-US"/>
              </a:p>
            </p:txBody>
          </p:sp>
          <p:sp>
            <p:nvSpPr>
              <p:cNvPr id="45098" name="Line 22"/>
              <p:cNvSpPr>
                <a:spLocks noChangeShapeType="1"/>
              </p:cNvSpPr>
              <p:nvPr/>
            </p:nvSpPr>
            <p:spPr bwMode="auto">
              <a:xfrm>
                <a:off x="3094" y="2793"/>
                <a:ext cx="0" cy="1129"/>
              </a:xfrm>
              <a:prstGeom prst="line">
                <a:avLst/>
              </a:prstGeom>
              <a:noFill/>
              <a:ln w="12700">
                <a:solidFill>
                  <a:srgbClr val="000000"/>
                </a:solidFill>
                <a:round/>
              </a:ln>
            </p:spPr>
            <p:txBody>
              <a:bodyPr lIns="118366" tIns="58144" rIns="118366" bIns="58144">
                <a:spAutoFit/>
              </a:bodyPr>
              <a:lstStyle/>
              <a:p>
                <a:endParaRPr lang="en-US"/>
              </a:p>
            </p:txBody>
          </p:sp>
          <p:sp>
            <p:nvSpPr>
              <p:cNvPr id="45099" name="Line 23"/>
              <p:cNvSpPr>
                <a:spLocks noChangeShapeType="1"/>
              </p:cNvSpPr>
              <p:nvPr/>
            </p:nvSpPr>
            <p:spPr bwMode="auto">
              <a:xfrm>
                <a:off x="2981" y="2793"/>
                <a:ext cx="0" cy="1129"/>
              </a:xfrm>
              <a:prstGeom prst="line">
                <a:avLst/>
              </a:prstGeom>
              <a:noFill/>
              <a:ln w="12700">
                <a:solidFill>
                  <a:srgbClr val="000000"/>
                </a:solidFill>
                <a:round/>
              </a:ln>
            </p:spPr>
            <p:txBody>
              <a:bodyPr lIns="118366" tIns="58144" rIns="118366" bIns="58144">
                <a:spAutoFit/>
              </a:bodyPr>
              <a:lstStyle/>
              <a:p>
                <a:endParaRPr lang="en-US"/>
              </a:p>
            </p:txBody>
          </p:sp>
        </p:grpSp>
        <p:grpSp>
          <p:nvGrpSpPr>
            <p:cNvPr id="4" name="Group 24"/>
            <p:cNvGrpSpPr/>
            <p:nvPr/>
          </p:nvGrpSpPr>
          <p:grpSpPr bwMode="auto">
            <a:xfrm>
              <a:off x="1850" y="2902"/>
              <a:ext cx="2040" cy="908"/>
              <a:chOff x="1850" y="2902"/>
              <a:chExt cx="2040" cy="908"/>
            </a:xfrm>
          </p:grpSpPr>
          <p:sp>
            <p:nvSpPr>
              <p:cNvPr id="45074" name="Line 25"/>
              <p:cNvSpPr>
                <a:spLocks noChangeShapeType="1"/>
              </p:cNvSpPr>
              <p:nvPr/>
            </p:nvSpPr>
            <p:spPr bwMode="auto">
              <a:xfrm>
                <a:off x="1850" y="3356"/>
                <a:ext cx="2039" cy="0"/>
              </a:xfrm>
              <a:prstGeom prst="line">
                <a:avLst/>
              </a:prstGeom>
              <a:noFill/>
              <a:ln w="12700">
                <a:solidFill>
                  <a:srgbClr val="000000"/>
                </a:solidFill>
                <a:round/>
              </a:ln>
            </p:spPr>
            <p:txBody>
              <a:bodyPr lIns="118366" tIns="58144" rIns="118366" bIns="58144">
                <a:spAutoFit/>
              </a:bodyPr>
              <a:lstStyle/>
              <a:p>
                <a:endParaRPr lang="en-US"/>
              </a:p>
            </p:txBody>
          </p:sp>
          <p:sp>
            <p:nvSpPr>
              <p:cNvPr id="45075" name="Line 26"/>
              <p:cNvSpPr>
                <a:spLocks noChangeShapeType="1"/>
              </p:cNvSpPr>
              <p:nvPr/>
            </p:nvSpPr>
            <p:spPr bwMode="auto">
              <a:xfrm>
                <a:off x="1850" y="3242"/>
                <a:ext cx="2040" cy="0"/>
              </a:xfrm>
              <a:prstGeom prst="line">
                <a:avLst/>
              </a:prstGeom>
              <a:noFill/>
              <a:ln w="12700">
                <a:solidFill>
                  <a:srgbClr val="000000"/>
                </a:solidFill>
                <a:round/>
              </a:ln>
            </p:spPr>
            <p:txBody>
              <a:bodyPr lIns="118366" tIns="58144" rIns="118366" bIns="58144">
                <a:spAutoFit/>
              </a:bodyPr>
              <a:lstStyle/>
              <a:p>
                <a:endParaRPr lang="en-US"/>
              </a:p>
            </p:txBody>
          </p:sp>
          <p:sp>
            <p:nvSpPr>
              <p:cNvPr id="45076" name="Line 27"/>
              <p:cNvSpPr>
                <a:spLocks noChangeShapeType="1"/>
              </p:cNvSpPr>
              <p:nvPr/>
            </p:nvSpPr>
            <p:spPr bwMode="auto">
              <a:xfrm>
                <a:off x="1850" y="3129"/>
                <a:ext cx="2040" cy="0"/>
              </a:xfrm>
              <a:prstGeom prst="line">
                <a:avLst/>
              </a:prstGeom>
              <a:noFill/>
              <a:ln w="12700">
                <a:solidFill>
                  <a:srgbClr val="000000"/>
                </a:solidFill>
                <a:round/>
              </a:ln>
            </p:spPr>
            <p:txBody>
              <a:bodyPr lIns="118366" tIns="58144" rIns="118366" bIns="58144">
                <a:spAutoFit/>
              </a:bodyPr>
              <a:lstStyle/>
              <a:p>
                <a:endParaRPr lang="en-US"/>
              </a:p>
            </p:txBody>
          </p:sp>
          <p:sp>
            <p:nvSpPr>
              <p:cNvPr id="45077" name="Line 28"/>
              <p:cNvSpPr>
                <a:spLocks noChangeShapeType="1"/>
              </p:cNvSpPr>
              <p:nvPr/>
            </p:nvSpPr>
            <p:spPr bwMode="auto">
              <a:xfrm>
                <a:off x="1850" y="3015"/>
                <a:ext cx="2040" cy="0"/>
              </a:xfrm>
              <a:prstGeom prst="line">
                <a:avLst/>
              </a:prstGeom>
              <a:noFill/>
              <a:ln w="12700">
                <a:solidFill>
                  <a:srgbClr val="000000"/>
                </a:solidFill>
                <a:round/>
              </a:ln>
            </p:spPr>
            <p:txBody>
              <a:bodyPr lIns="118366" tIns="58144" rIns="118366" bIns="58144">
                <a:spAutoFit/>
              </a:bodyPr>
              <a:lstStyle/>
              <a:p>
                <a:endParaRPr lang="en-US"/>
              </a:p>
            </p:txBody>
          </p:sp>
          <p:sp>
            <p:nvSpPr>
              <p:cNvPr id="45078" name="Line 29"/>
              <p:cNvSpPr>
                <a:spLocks noChangeShapeType="1"/>
              </p:cNvSpPr>
              <p:nvPr/>
            </p:nvSpPr>
            <p:spPr bwMode="auto">
              <a:xfrm>
                <a:off x="1850" y="2902"/>
                <a:ext cx="2040" cy="0"/>
              </a:xfrm>
              <a:prstGeom prst="line">
                <a:avLst/>
              </a:prstGeom>
              <a:noFill/>
              <a:ln w="12700">
                <a:solidFill>
                  <a:srgbClr val="000000"/>
                </a:solidFill>
                <a:round/>
              </a:ln>
            </p:spPr>
            <p:txBody>
              <a:bodyPr lIns="118366" tIns="58144" rIns="118366" bIns="58144">
                <a:spAutoFit/>
              </a:bodyPr>
              <a:lstStyle/>
              <a:p>
                <a:endParaRPr lang="en-US"/>
              </a:p>
            </p:txBody>
          </p:sp>
          <p:sp>
            <p:nvSpPr>
              <p:cNvPr id="45079" name="Line 30"/>
              <p:cNvSpPr>
                <a:spLocks noChangeShapeType="1"/>
              </p:cNvSpPr>
              <p:nvPr/>
            </p:nvSpPr>
            <p:spPr bwMode="auto">
              <a:xfrm>
                <a:off x="1850" y="3810"/>
                <a:ext cx="2040" cy="0"/>
              </a:xfrm>
              <a:prstGeom prst="line">
                <a:avLst/>
              </a:prstGeom>
              <a:noFill/>
              <a:ln w="12700">
                <a:solidFill>
                  <a:srgbClr val="000000"/>
                </a:solidFill>
                <a:round/>
              </a:ln>
            </p:spPr>
            <p:txBody>
              <a:bodyPr lIns="118366" tIns="58144" rIns="118366" bIns="58144">
                <a:spAutoFit/>
              </a:bodyPr>
              <a:lstStyle/>
              <a:p>
                <a:endParaRPr lang="en-US"/>
              </a:p>
            </p:txBody>
          </p:sp>
          <p:sp>
            <p:nvSpPr>
              <p:cNvPr id="45080" name="Line 31"/>
              <p:cNvSpPr>
                <a:spLocks noChangeShapeType="1"/>
              </p:cNvSpPr>
              <p:nvPr/>
            </p:nvSpPr>
            <p:spPr bwMode="auto">
              <a:xfrm>
                <a:off x="1850" y="3696"/>
                <a:ext cx="2040" cy="0"/>
              </a:xfrm>
              <a:prstGeom prst="line">
                <a:avLst/>
              </a:prstGeom>
              <a:noFill/>
              <a:ln w="12700">
                <a:solidFill>
                  <a:srgbClr val="000000"/>
                </a:solidFill>
                <a:round/>
              </a:ln>
            </p:spPr>
            <p:txBody>
              <a:bodyPr lIns="118366" tIns="58144" rIns="118366" bIns="58144">
                <a:spAutoFit/>
              </a:bodyPr>
              <a:lstStyle/>
              <a:p>
                <a:endParaRPr lang="en-US"/>
              </a:p>
            </p:txBody>
          </p:sp>
          <p:sp>
            <p:nvSpPr>
              <p:cNvPr id="45081" name="Line 32"/>
              <p:cNvSpPr>
                <a:spLocks noChangeShapeType="1"/>
              </p:cNvSpPr>
              <p:nvPr/>
            </p:nvSpPr>
            <p:spPr bwMode="auto">
              <a:xfrm>
                <a:off x="1850" y="3583"/>
                <a:ext cx="2040" cy="0"/>
              </a:xfrm>
              <a:prstGeom prst="line">
                <a:avLst/>
              </a:prstGeom>
              <a:noFill/>
              <a:ln w="12700">
                <a:solidFill>
                  <a:srgbClr val="000000"/>
                </a:solidFill>
                <a:round/>
              </a:ln>
            </p:spPr>
            <p:txBody>
              <a:bodyPr lIns="118366" tIns="58144" rIns="118366" bIns="58144">
                <a:spAutoFit/>
              </a:bodyPr>
              <a:lstStyle/>
              <a:p>
                <a:endParaRPr lang="en-US"/>
              </a:p>
            </p:txBody>
          </p:sp>
          <p:sp>
            <p:nvSpPr>
              <p:cNvPr id="45082" name="Line 33"/>
              <p:cNvSpPr>
                <a:spLocks noChangeShapeType="1"/>
              </p:cNvSpPr>
              <p:nvPr/>
            </p:nvSpPr>
            <p:spPr bwMode="auto">
              <a:xfrm>
                <a:off x="1850" y="3469"/>
                <a:ext cx="2040" cy="0"/>
              </a:xfrm>
              <a:prstGeom prst="line">
                <a:avLst/>
              </a:prstGeom>
              <a:noFill/>
              <a:ln w="12700">
                <a:solidFill>
                  <a:srgbClr val="000000"/>
                </a:solidFill>
                <a:round/>
              </a:ln>
            </p:spPr>
            <p:txBody>
              <a:bodyPr lIns="118366" tIns="58144" rIns="118366" bIns="58144">
                <a:spAutoFit/>
              </a:bodyPr>
              <a:lstStyle/>
              <a:p>
                <a:endParaRPr lang="en-US"/>
              </a:p>
            </p:txBody>
          </p:sp>
        </p:grpSp>
      </p:grpSp>
      <p:grpSp>
        <p:nvGrpSpPr>
          <p:cNvPr id="5" name="Group 34"/>
          <p:cNvGrpSpPr/>
          <p:nvPr/>
        </p:nvGrpSpPr>
        <p:grpSpPr bwMode="auto">
          <a:xfrm>
            <a:off x="2790825" y="3827463"/>
            <a:ext cx="2933700" cy="1454150"/>
            <a:chOff x="1845" y="2883"/>
            <a:chExt cx="2002" cy="916"/>
          </a:xfrm>
        </p:grpSpPr>
        <p:sp>
          <p:nvSpPr>
            <p:cNvPr id="45069" name="Freeform 35"/>
            <p:cNvSpPr/>
            <p:nvPr/>
          </p:nvSpPr>
          <p:spPr bwMode="auto">
            <a:xfrm>
              <a:off x="1845" y="2904"/>
              <a:ext cx="2000" cy="895"/>
            </a:xfrm>
            <a:custGeom>
              <a:avLst/>
              <a:gdLst>
                <a:gd name="T0" fmla="*/ 0 w 2000"/>
                <a:gd name="T1" fmla="*/ 805 h 895"/>
                <a:gd name="T2" fmla="*/ 339 w 2000"/>
                <a:gd name="T3" fmla="*/ 581 h 895"/>
                <a:gd name="T4" fmla="*/ 530 w 2000"/>
                <a:gd name="T5" fmla="*/ 796 h 895"/>
                <a:gd name="T6" fmla="*/ 791 w 2000"/>
                <a:gd name="T7" fmla="*/ 468 h 895"/>
                <a:gd name="T8" fmla="*/ 1015 w 2000"/>
                <a:gd name="T9" fmla="*/ 679 h 895"/>
                <a:gd name="T10" fmla="*/ 1345 w 2000"/>
                <a:gd name="T11" fmla="*/ 272 h 895"/>
                <a:gd name="T12" fmla="*/ 1582 w 2000"/>
                <a:gd name="T13" fmla="*/ 468 h 895"/>
                <a:gd name="T14" fmla="*/ 1920 w 2000"/>
                <a:gd name="T15" fmla="*/ 56 h 895"/>
                <a:gd name="T16" fmla="*/ 1883 w 2000"/>
                <a:gd name="T17" fmla="*/ 19 h 895"/>
                <a:gd name="T18" fmla="*/ 1999 w 2000"/>
                <a:gd name="T19" fmla="*/ 0 h 895"/>
                <a:gd name="T20" fmla="*/ 1995 w 2000"/>
                <a:gd name="T21" fmla="*/ 131 h 895"/>
                <a:gd name="T22" fmla="*/ 1957 w 2000"/>
                <a:gd name="T23" fmla="*/ 94 h 895"/>
                <a:gd name="T24" fmla="*/ 1585 w 2000"/>
                <a:gd name="T25" fmla="*/ 553 h 895"/>
                <a:gd name="T26" fmla="*/ 1357 w 2000"/>
                <a:gd name="T27" fmla="*/ 356 h 895"/>
                <a:gd name="T28" fmla="*/ 1017 w 2000"/>
                <a:gd name="T29" fmla="*/ 768 h 895"/>
                <a:gd name="T30" fmla="*/ 799 w 2000"/>
                <a:gd name="T31" fmla="*/ 562 h 895"/>
                <a:gd name="T32" fmla="*/ 530 w 2000"/>
                <a:gd name="T33" fmla="*/ 894 h 895"/>
                <a:gd name="T34" fmla="*/ 324 w 2000"/>
                <a:gd name="T35" fmla="*/ 661 h 895"/>
                <a:gd name="T36" fmla="*/ 0 w 2000"/>
                <a:gd name="T37" fmla="*/ 880 h 895"/>
                <a:gd name="T38" fmla="*/ 0 w 2000"/>
                <a:gd name="T39" fmla="*/ 805 h 89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00"/>
                <a:gd name="T61" fmla="*/ 0 h 895"/>
                <a:gd name="T62" fmla="*/ 2000 w 2000"/>
                <a:gd name="T63" fmla="*/ 895 h 89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00" h="895">
                  <a:moveTo>
                    <a:pt x="0" y="805"/>
                  </a:moveTo>
                  <a:lnTo>
                    <a:pt x="339" y="581"/>
                  </a:lnTo>
                  <a:lnTo>
                    <a:pt x="530" y="796"/>
                  </a:lnTo>
                  <a:lnTo>
                    <a:pt x="791" y="468"/>
                  </a:lnTo>
                  <a:lnTo>
                    <a:pt x="1015" y="679"/>
                  </a:lnTo>
                  <a:lnTo>
                    <a:pt x="1345" y="272"/>
                  </a:lnTo>
                  <a:lnTo>
                    <a:pt x="1582" y="468"/>
                  </a:lnTo>
                  <a:lnTo>
                    <a:pt x="1920" y="56"/>
                  </a:lnTo>
                  <a:lnTo>
                    <a:pt x="1883" y="19"/>
                  </a:lnTo>
                  <a:lnTo>
                    <a:pt x="1999" y="0"/>
                  </a:lnTo>
                  <a:lnTo>
                    <a:pt x="1995" y="131"/>
                  </a:lnTo>
                  <a:lnTo>
                    <a:pt x="1957" y="94"/>
                  </a:lnTo>
                  <a:lnTo>
                    <a:pt x="1585" y="553"/>
                  </a:lnTo>
                  <a:lnTo>
                    <a:pt x="1357" y="356"/>
                  </a:lnTo>
                  <a:lnTo>
                    <a:pt x="1017" y="768"/>
                  </a:lnTo>
                  <a:lnTo>
                    <a:pt x="799" y="562"/>
                  </a:lnTo>
                  <a:lnTo>
                    <a:pt x="530" y="894"/>
                  </a:lnTo>
                  <a:lnTo>
                    <a:pt x="324" y="661"/>
                  </a:lnTo>
                  <a:lnTo>
                    <a:pt x="0" y="880"/>
                  </a:lnTo>
                  <a:lnTo>
                    <a:pt x="0" y="805"/>
                  </a:lnTo>
                </a:path>
              </a:pathLst>
            </a:custGeom>
            <a:solidFill>
              <a:srgbClr val="000000"/>
            </a:solidFill>
            <a:ln w="12700" cap="rnd">
              <a:noFill/>
              <a:round/>
            </a:ln>
          </p:spPr>
          <p:txBody>
            <a:bodyPr lIns="118366" tIns="58144" rIns="118366" bIns="58144">
              <a:spAutoFit/>
            </a:bodyPr>
            <a:lstStyle/>
            <a:p>
              <a:endParaRPr lang="en-US"/>
            </a:p>
          </p:txBody>
        </p:sp>
        <p:sp>
          <p:nvSpPr>
            <p:cNvPr id="45070" name="Freeform 36"/>
            <p:cNvSpPr/>
            <p:nvPr/>
          </p:nvSpPr>
          <p:spPr bwMode="auto">
            <a:xfrm>
              <a:off x="1846" y="2883"/>
              <a:ext cx="2001" cy="895"/>
            </a:xfrm>
            <a:custGeom>
              <a:avLst/>
              <a:gdLst>
                <a:gd name="T0" fmla="*/ 0 w 2001"/>
                <a:gd name="T1" fmla="*/ 805 h 895"/>
                <a:gd name="T2" fmla="*/ 340 w 2001"/>
                <a:gd name="T3" fmla="*/ 581 h 895"/>
                <a:gd name="T4" fmla="*/ 531 w 2001"/>
                <a:gd name="T5" fmla="*/ 796 h 895"/>
                <a:gd name="T6" fmla="*/ 792 w 2001"/>
                <a:gd name="T7" fmla="*/ 468 h 895"/>
                <a:gd name="T8" fmla="*/ 1016 w 2001"/>
                <a:gd name="T9" fmla="*/ 678 h 895"/>
                <a:gd name="T10" fmla="*/ 1346 w 2001"/>
                <a:gd name="T11" fmla="*/ 272 h 895"/>
                <a:gd name="T12" fmla="*/ 1583 w 2001"/>
                <a:gd name="T13" fmla="*/ 468 h 895"/>
                <a:gd name="T14" fmla="*/ 1921 w 2001"/>
                <a:gd name="T15" fmla="*/ 56 h 895"/>
                <a:gd name="T16" fmla="*/ 1883 w 2001"/>
                <a:gd name="T17" fmla="*/ 19 h 895"/>
                <a:gd name="T18" fmla="*/ 2000 w 2001"/>
                <a:gd name="T19" fmla="*/ 0 h 895"/>
                <a:gd name="T20" fmla="*/ 1995 w 2001"/>
                <a:gd name="T21" fmla="*/ 131 h 895"/>
                <a:gd name="T22" fmla="*/ 1957 w 2001"/>
                <a:gd name="T23" fmla="*/ 94 h 895"/>
                <a:gd name="T24" fmla="*/ 1586 w 2001"/>
                <a:gd name="T25" fmla="*/ 552 h 895"/>
                <a:gd name="T26" fmla="*/ 1357 w 2001"/>
                <a:gd name="T27" fmla="*/ 356 h 895"/>
                <a:gd name="T28" fmla="*/ 1018 w 2001"/>
                <a:gd name="T29" fmla="*/ 768 h 895"/>
                <a:gd name="T30" fmla="*/ 799 w 2001"/>
                <a:gd name="T31" fmla="*/ 562 h 895"/>
                <a:gd name="T32" fmla="*/ 531 w 2001"/>
                <a:gd name="T33" fmla="*/ 894 h 895"/>
                <a:gd name="T34" fmla="*/ 324 w 2001"/>
                <a:gd name="T35" fmla="*/ 660 h 895"/>
                <a:gd name="T36" fmla="*/ 0 w 2001"/>
                <a:gd name="T37" fmla="*/ 880 h 895"/>
                <a:gd name="T38" fmla="*/ 0 w 2001"/>
                <a:gd name="T39" fmla="*/ 805 h 89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01"/>
                <a:gd name="T61" fmla="*/ 0 h 895"/>
                <a:gd name="T62" fmla="*/ 2001 w 2001"/>
                <a:gd name="T63" fmla="*/ 895 h 89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01" h="895">
                  <a:moveTo>
                    <a:pt x="0" y="805"/>
                  </a:moveTo>
                  <a:lnTo>
                    <a:pt x="340" y="581"/>
                  </a:lnTo>
                  <a:lnTo>
                    <a:pt x="531" y="796"/>
                  </a:lnTo>
                  <a:lnTo>
                    <a:pt x="792" y="468"/>
                  </a:lnTo>
                  <a:lnTo>
                    <a:pt x="1016" y="678"/>
                  </a:lnTo>
                  <a:lnTo>
                    <a:pt x="1346" y="272"/>
                  </a:lnTo>
                  <a:lnTo>
                    <a:pt x="1583" y="468"/>
                  </a:lnTo>
                  <a:lnTo>
                    <a:pt x="1921" y="56"/>
                  </a:lnTo>
                  <a:lnTo>
                    <a:pt x="1883" y="19"/>
                  </a:lnTo>
                  <a:lnTo>
                    <a:pt x="2000" y="0"/>
                  </a:lnTo>
                  <a:lnTo>
                    <a:pt x="1995" y="131"/>
                  </a:lnTo>
                  <a:lnTo>
                    <a:pt x="1957" y="94"/>
                  </a:lnTo>
                  <a:lnTo>
                    <a:pt x="1586" y="552"/>
                  </a:lnTo>
                  <a:lnTo>
                    <a:pt x="1357" y="356"/>
                  </a:lnTo>
                  <a:lnTo>
                    <a:pt x="1018" y="768"/>
                  </a:lnTo>
                  <a:lnTo>
                    <a:pt x="799" y="562"/>
                  </a:lnTo>
                  <a:lnTo>
                    <a:pt x="531" y="894"/>
                  </a:lnTo>
                  <a:lnTo>
                    <a:pt x="324" y="660"/>
                  </a:lnTo>
                  <a:lnTo>
                    <a:pt x="0" y="880"/>
                  </a:lnTo>
                  <a:lnTo>
                    <a:pt x="0" y="805"/>
                  </a:lnTo>
                </a:path>
              </a:pathLst>
            </a:custGeom>
            <a:solidFill>
              <a:srgbClr val="00FF00"/>
            </a:solidFill>
            <a:ln w="12700" cap="rnd">
              <a:noFill/>
              <a:round/>
            </a:ln>
          </p:spPr>
          <p:txBody>
            <a:bodyPr lIns="118366" tIns="58144" rIns="118366" bIns="58144">
              <a:spAutoFit/>
            </a:bodyPr>
            <a:lstStyle/>
            <a:p>
              <a:endParaRPr lang="en-US"/>
            </a:p>
          </p:txBody>
        </p:sp>
      </p:grpSp>
      <p:sp>
        <p:nvSpPr>
          <p:cNvPr id="45061" name="Rectangle 37"/>
          <p:cNvSpPr>
            <a:spLocks noChangeArrowheads="1"/>
          </p:cNvSpPr>
          <p:nvPr/>
        </p:nvSpPr>
        <p:spPr bwMode="auto">
          <a:xfrm>
            <a:off x="3465513" y="5502275"/>
            <a:ext cx="1685925" cy="482600"/>
          </a:xfrm>
          <a:prstGeom prst="rect">
            <a:avLst/>
          </a:prstGeom>
          <a:noFill/>
          <a:ln w="12700">
            <a:noFill/>
            <a:miter lim="800000"/>
          </a:ln>
        </p:spPr>
        <p:txBody>
          <a:bodyPr lIns="118366" tIns="58144" rIns="118366" bIns="58144">
            <a:spAutoFit/>
          </a:bodyPr>
          <a:lstStyle/>
          <a:p>
            <a:pPr algn="ctr">
              <a:spcBef>
                <a:spcPct val="50000"/>
              </a:spcBef>
            </a:pPr>
            <a:r>
              <a:rPr lang="en-US" b="1"/>
              <a:t>Mo., Qtr.</a:t>
            </a:r>
          </a:p>
        </p:txBody>
      </p:sp>
      <p:sp>
        <p:nvSpPr>
          <p:cNvPr id="45062" name="Rectangle 38"/>
          <p:cNvSpPr>
            <a:spLocks noChangeArrowheads="1"/>
          </p:cNvSpPr>
          <p:nvPr/>
        </p:nvSpPr>
        <p:spPr bwMode="auto">
          <a:xfrm>
            <a:off x="1143000" y="4205288"/>
            <a:ext cx="1685925" cy="393700"/>
          </a:xfrm>
          <a:prstGeom prst="rect">
            <a:avLst/>
          </a:prstGeom>
          <a:noFill/>
          <a:ln w="12700">
            <a:noFill/>
            <a:miter lim="800000"/>
          </a:ln>
        </p:spPr>
        <p:txBody>
          <a:bodyPr lIns="118366" tIns="58144" rIns="118366" bIns="58144">
            <a:spAutoFit/>
          </a:bodyPr>
          <a:lstStyle/>
          <a:p>
            <a:pPr algn="ctr">
              <a:spcBef>
                <a:spcPct val="50000"/>
              </a:spcBef>
            </a:pPr>
            <a:r>
              <a:rPr lang="en-US" b="1"/>
              <a:t>Response</a:t>
            </a:r>
            <a:endParaRPr lang="en-US" sz="1400" b="1"/>
          </a:p>
        </p:txBody>
      </p:sp>
      <p:sp>
        <p:nvSpPr>
          <p:cNvPr id="45063" name="Rectangle 39"/>
          <p:cNvSpPr>
            <a:spLocks noChangeArrowheads="1"/>
          </p:cNvSpPr>
          <p:nvPr/>
        </p:nvSpPr>
        <p:spPr bwMode="auto">
          <a:xfrm>
            <a:off x="3313113" y="3825875"/>
            <a:ext cx="1192212" cy="452438"/>
          </a:xfrm>
          <a:prstGeom prst="rect">
            <a:avLst/>
          </a:prstGeom>
          <a:solidFill>
            <a:srgbClr val="CECECE"/>
          </a:solidFill>
          <a:ln w="12700">
            <a:noFill/>
            <a:miter lim="800000"/>
          </a:ln>
        </p:spPr>
        <p:txBody>
          <a:bodyPr lIns="118366" tIns="58144" rIns="118366" bIns="58144">
            <a:spAutoFit/>
          </a:bodyPr>
          <a:lstStyle/>
          <a:p>
            <a:pPr algn="ctr">
              <a:spcBef>
                <a:spcPct val="50000"/>
              </a:spcBef>
            </a:pPr>
            <a:endParaRPr lang="en-US" sz="2200" b="1">
              <a:solidFill>
                <a:srgbClr val="000000"/>
              </a:solidFill>
            </a:endParaRPr>
          </a:p>
        </p:txBody>
      </p:sp>
      <p:sp>
        <p:nvSpPr>
          <p:cNvPr id="45064" name="Line 40"/>
          <p:cNvSpPr>
            <a:spLocks noChangeShapeType="1"/>
          </p:cNvSpPr>
          <p:nvPr/>
        </p:nvSpPr>
        <p:spPr bwMode="auto">
          <a:xfrm flipH="1">
            <a:off x="3952875" y="4206875"/>
            <a:ext cx="84138" cy="346075"/>
          </a:xfrm>
          <a:prstGeom prst="line">
            <a:avLst/>
          </a:prstGeom>
          <a:noFill/>
          <a:ln w="25400">
            <a:solidFill>
              <a:schemeClr val="accent1"/>
            </a:solidFill>
            <a:round/>
            <a:tailEnd type="triangle" w="med" len="med"/>
          </a:ln>
        </p:spPr>
        <p:txBody>
          <a:bodyPr lIns="118366" tIns="58144" rIns="118366" bIns="58144">
            <a:spAutoFit/>
          </a:bodyPr>
          <a:lstStyle/>
          <a:p>
            <a:endParaRPr lang="en-US"/>
          </a:p>
        </p:txBody>
      </p:sp>
      <p:sp>
        <p:nvSpPr>
          <p:cNvPr id="45065" name="Line 41"/>
          <p:cNvSpPr>
            <a:spLocks noChangeShapeType="1"/>
          </p:cNvSpPr>
          <p:nvPr/>
        </p:nvSpPr>
        <p:spPr bwMode="auto">
          <a:xfrm>
            <a:off x="4538663" y="4048125"/>
            <a:ext cx="142875" cy="214313"/>
          </a:xfrm>
          <a:prstGeom prst="line">
            <a:avLst/>
          </a:prstGeom>
          <a:noFill/>
          <a:ln w="25400">
            <a:solidFill>
              <a:schemeClr val="accent1"/>
            </a:solidFill>
            <a:round/>
            <a:tailEnd type="triangle" w="med" len="med"/>
          </a:ln>
        </p:spPr>
        <p:txBody>
          <a:bodyPr lIns="118366" tIns="58144" rIns="118366" bIns="58144">
            <a:spAutoFit/>
          </a:bodyPr>
          <a:lstStyle/>
          <a:p>
            <a:endParaRPr lang="en-US"/>
          </a:p>
        </p:txBody>
      </p:sp>
      <p:sp>
        <p:nvSpPr>
          <p:cNvPr id="45066" name="Line 42"/>
          <p:cNvSpPr>
            <a:spLocks noChangeShapeType="1"/>
          </p:cNvSpPr>
          <p:nvPr/>
        </p:nvSpPr>
        <p:spPr bwMode="auto">
          <a:xfrm flipH="1">
            <a:off x="3302000" y="4221163"/>
            <a:ext cx="331788" cy="488950"/>
          </a:xfrm>
          <a:prstGeom prst="line">
            <a:avLst/>
          </a:prstGeom>
          <a:noFill/>
          <a:ln w="25400">
            <a:solidFill>
              <a:schemeClr val="accent1"/>
            </a:solidFill>
            <a:round/>
            <a:tailEnd type="triangle" w="med" len="med"/>
          </a:ln>
        </p:spPr>
        <p:txBody>
          <a:bodyPr lIns="118366" tIns="58144" rIns="118366" bIns="58144">
            <a:spAutoFit/>
          </a:bodyPr>
          <a:lstStyle/>
          <a:p>
            <a:endParaRPr lang="en-US"/>
          </a:p>
        </p:txBody>
      </p:sp>
      <p:sp>
        <p:nvSpPr>
          <p:cNvPr id="41997" name="Rectangle 45"/>
          <p:cNvSpPr>
            <a:spLocks noGrp="1" noChangeArrowheads="1"/>
          </p:cNvSpPr>
          <p:nvPr>
            <p:ph type="title"/>
          </p:nvPr>
        </p:nvSpPr>
        <p:spPr>
          <a:xfrm>
            <a:off x="838200" y="838200"/>
            <a:ext cx="7772400" cy="609600"/>
          </a:xfrm>
          <a:noFill/>
        </p:spPr>
        <p:txBody>
          <a:bodyPr lIns="100008" tIns="50004" rIns="100008" bIns="50004" anchor="t">
            <a:normAutofit fontScale="90000"/>
          </a:bodyPr>
          <a:lstStyle/>
          <a:p>
            <a:pPr>
              <a:defRPr/>
            </a:pPr>
            <a:r>
              <a:rPr lang="en-US" sz="3600" dirty="0" smtClean="0"/>
              <a:t>Seasonal Component</a:t>
            </a:r>
          </a:p>
        </p:txBody>
      </p:sp>
      <p:sp>
        <p:nvSpPr>
          <p:cNvPr id="45068" name="Text Box 46"/>
          <p:cNvSpPr txBox="1">
            <a:spLocks noChangeArrowheads="1"/>
          </p:cNvSpPr>
          <p:nvPr/>
        </p:nvSpPr>
        <p:spPr bwMode="auto">
          <a:xfrm>
            <a:off x="3260725" y="3775075"/>
            <a:ext cx="1216025" cy="457200"/>
          </a:xfrm>
          <a:prstGeom prst="rect">
            <a:avLst/>
          </a:prstGeom>
          <a:noFill/>
          <a:ln w="12700" cap="sq">
            <a:noFill/>
            <a:miter lim="800000"/>
            <a:headEnd type="none" w="sm" len="sm"/>
            <a:tailEnd type="none" w="sm" len="sm"/>
          </a:ln>
        </p:spPr>
        <p:txBody>
          <a:bodyPr wrap="none">
            <a:spAutoFit/>
          </a:bodyPr>
          <a:lstStyle/>
          <a:p>
            <a:r>
              <a:rPr lang="en-US"/>
              <a:t>Summer</a:t>
            </a: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685800" y="1633538"/>
            <a:ext cx="7772400" cy="4113212"/>
          </a:xfrm>
          <a:noFill/>
        </p:spPr>
        <p:txBody>
          <a:bodyPr lIns="90475" tIns="44444" rIns="90475" bIns="44444">
            <a:normAutofit/>
          </a:bodyPr>
          <a:lstStyle/>
          <a:p>
            <a:r>
              <a:rPr lang="en-US" sz="2800" dirty="0" smtClean="0"/>
              <a:t>Erratic, unsystematic, ‘residual’ fluctuations</a:t>
            </a:r>
            <a:endParaRPr lang="en-US" sz="2800" dirty="0" smtClean="0"/>
          </a:p>
          <a:p>
            <a:r>
              <a:rPr lang="en-US" sz="2800" dirty="0" smtClean="0"/>
              <a:t>Due to random variation or unforeseen events</a:t>
            </a:r>
            <a:endParaRPr lang="en-US" sz="2800" dirty="0" smtClean="0"/>
          </a:p>
          <a:p>
            <a:pPr lvl="1"/>
            <a:r>
              <a:rPr lang="en-US" sz="2400" dirty="0" smtClean="0"/>
              <a:t>Union strike</a:t>
            </a:r>
            <a:endParaRPr lang="en-US" sz="2400" dirty="0" smtClean="0"/>
          </a:p>
          <a:p>
            <a:pPr lvl="1"/>
            <a:r>
              <a:rPr lang="en-US" sz="2400" dirty="0" smtClean="0"/>
              <a:t>Cyclone</a:t>
            </a:r>
            <a:endParaRPr lang="en-US" sz="2400" dirty="0" smtClean="0"/>
          </a:p>
          <a:p>
            <a:r>
              <a:rPr lang="en-US" sz="2800" dirty="0" smtClean="0"/>
              <a:t>Short duration &amp;  non-repeating </a:t>
            </a:r>
          </a:p>
        </p:txBody>
      </p:sp>
      <p:sp>
        <p:nvSpPr>
          <p:cNvPr id="43012" name="Rectangle 4"/>
          <p:cNvSpPr>
            <a:spLocks noGrp="1" noChangeArrowheads="1"/>
          </p:cNvSpPr>
          <p:nvPr>
            <p:ph type="title"/>
          </p:nvPr>
        </p:nvSpPr>
        <p:spPr>
          <a:xfrm>
            <a:off x="1066800" y="838200"/>
            <a:ext cx="7772400" cy="685800"/>
          </a:xfrm>
          <a:noFill/>
        </p:spPr>
        <p:txBody>
          <a:bodyPr lIns="100008" tIns="50004" rIns="100008" bIns="50004" anchor="t"/>
          <a:lstStyle/>
          <a:p>
            <a:pPr>
              <a:defRPr/>
            </a:pPr>
            <a:r>
              <a:rPr lang="en-US" sz="3600" dirty="0" smtClean="0"/>
              <a:t>Random Component</a:t>
            </a: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a:xfrm>
            <a:off x="533400" y="533400"/>
            <a:ext cx="8128000" cy="1143000"/>
          </a:xfrm>
        </p:spPr>
        <p:txBody>
          <a:bodyPr>
            <a:normAutofit/>
          </a:bodyPr>
          <a:lstStyle/>
          <a:p>
            <a:pPr>
              <a:lnSpc>
                <a:spcPct val="80000"/>
              </a:lnSpc>
              <a:defRPr/>
            </a:pPr>
            <a:r>
              <a:rPr lang="en-US" sz="3600" dirty="0"/>
              <a:t>Product Demand over Time</a:t>
            </a:r>
          </a:p>
        </p:txBody>
      </p:sp>
      <p:sp>
        <p:nvSpPr>
          <p:cNvPr id="48131" name="Line 3"/>
          <p:cNvSpPr>
            <a:spLocks noChangeShapeType="1"/>
          </p:cNvSpPr>
          <p:nvPr/>
        </p:nvSpPr>
        <p:spPr bwMode="auto">
          <a:xfrm>
            <a:off x="1016000" y="5715000"/>
            <a:ext cx="7366000" cy="0"/>
          </a:xfrm>
          <a:prstGeom prst="line">
            <a:avLst/>
          </a:prstGeom>
          <a:noFill/>
          <a:ln w="38100">
            <a:solidFill>
              <a:schemeClr val="tx1"/>
            </a:solidFill>
            <a:round/>
          </a:ln>
        </p:spPr>
        <p:txBody>
          <a:bodyPr wrap="none" anchor="ctr"/>
          <a:lstStyle/>
          <a:p>
            <a:endParaRPr lang="en-US"/>
          </a:p>
        </p:txBody>
      </p:sp>
      <p:sp>
        <p:nvSpPr>
          <p:cNvPr id="48132" name="Line 4"/>
          <p:cNvSpPr>
            <a:spLocks noChangeShapeType="1"/>
          </p:cNvSpPr>
          <p:nvPr/>
        </p:nvSpPr>
        <p:spPr bwMode="auto">
          <a:xfrm flipV="1">
            <a:off x="1354138" y="1958975"/>
            <a:ext cx="0" cy="4083050"/>
          </a:xfrm>
          <a:prstGeom prst="line">
            <a:avLst/>
          </a:prstGeom>
          <a:noFill/>
          <a:ln w="38100">
            <a:solidFill>
              <a:schemeClr val="tx1"/>
            </a:solidFill>
            <a:round/>
          </a:ln>
        </p:spPr>
        <p:txBody>
          <a:bodyPr wrap="none" anchor="ctr"/>
          <a:lstStyle/>
          <a:p>
            <a:endParaRPr lang="en-US"/>
          </a:p>
        </p:txBody>
      </p:sp>
      <p:sp>
        <p:nvSpPr>
          <p:cNvPr id="48133" name="Line 5"/>
          <p:cNvSpPr>
            <a:spLocks noChangeShapeType="1"/>
          </p:cNvSpPr>
          <p:nvPr/>
        </p:nvSpPr>
        <p:spPr bwMode="auto">
          <a:xfrm>
            <a:off x="2794000" y="5551488"/>
            <a:ext cx="0" cy="163512"/>
          </a:xfrm>
          <a:prstGeom prst="line">
            <a:avLst/>
          </a:prstGeom>
          <a:noFill/>
          <a:ln w="9525">
            <a:solidFill>
              <a:schemeClr val="tx1"/>
            </a:solidFill>
            <a:round/>
          </a:ln>
        </p:spPr>
        <p:txBody>
          <a:bodyPr wrap="none" anchor="ctr"/>
          <a:lstStyle/>
          <a:p>
            <a:endParaRPr lang="en-US"/>
          </a:p>
        </p:txBody>
      </p:sp>
      <p:sp>
        <p:nvSpPr>
          <p:cNvPr id="48134" name="Line 6"/>
          <p:cNvSpPr>
            <a:spLocks noChangeShapeType="1"/>
          </p:cNvSpPr>
          <p:nvPr/>
        </p:nvSpPr>
        <p:spPr bwMode="auto">
          <a:xfrm>
            <a:off x="1344613" y="5715000"/>
            <a:ext cx="0" cy="163513"/>
          </a:xfrm>
          <a:prstGeom prst="line">
            <a:avLst/>
          </a:prstGeom>
          <a:noFill/>
          <a:ln w="9525">
            <a:solidFill>
              <a:schemeClr val="tx1"/>
            </a:solidFill>
            <a:round/>
          </a:ln>
        </p:spPr>
        <p:txBody>
          <a:bodyPr wrap="none" anchor="ctr"/>
          <a:lstStyle/>
          <a:p>
            <a:endParaRPr lang="en-US"/>
          </a:p>
        </p:txBody>
      </p:sp>
      <p:sp>
        <p:nvSpPr>
          <p:cNvPr id="48135" name="Line 7"/>
          <p:cNvSpPr>
            <a:spLocks noChangeShapeType="1"/>
          </p:cNvSpPr>
          <p:nvPr/>
        </p:nvSpPr>
        <p:spPr bwMode="auto">
          <a:xfrm>
            <a:off x="4265613" y="5551488"/>
            <a:ext cx="0" cy="163512"/>
          </a:xfrm>
          <a:prstGeom prst="line">
            <a:avLst/>
          </a:prstGeom>
          <a:noFill/>
          <a:ln w="9525">
            <a:solidFill>
              <a:schemeClr val="tx1"/>
            </a:solidFill>
            <a:round/>
          </a:ln>
        </p:spPr>
        <p:txBody>
          <a:bodyPr wrap="none" anchor="ctr"/>
          <a:lstStyle/>
          <a:p>
            <a:endParaRPr lang="en-US"/>
          </a:p>
        </p:txBody>
      </p:sp>
      <p:sp>
        <p:nvSpPr>
          <p:cNvPr id="48136" name="Line 8"/>
          <p:cNvSpPr>
            <a:spLocks noChangeShapeType="1"/>
          </p:cNvSpPr>
          <p:nvPr/>
        </p:nvSpPr>
        <p:spPr bwMode="auto">
          <a:xfrm>
            <a:off x="5694363" y="5551488"/>
            <a:ext cx="0" cy="163512"/>
          </a:xfrm>
          <a:prstGeom prst="line">
            <a:avLst/>
          </a:prstGeom>
          <a:noFill/>
          <a:ln w="9525">
            <a:solidFill>
              <a:schemeClr val="tx1"/>
            </a:solidFill>
            <a:round/>
          </a:ln>
        </p:spPr>
        <p:txBody>
          <a:bodyPr wrap="none" anchor="ctr"/>
          <a:lstStyle/>
          <a:p>
            <a:endParaRPr lang="en-US"/>
          </a:p>
        </p:txBody>
      </p:sp>
      <p:sp>
        <p:nvSpPr>
          <p:cNvPr id="48137" name="Line 9"/>
          <p:cNvSpPr>
            <a:spLocks noChangeShapeType="1"/>
          </p:cNvSpPr>
          <p:nvPr/>
        </p:nvSpPr>
        <p:spPr bwMode="auto">
          <a:xfrm>
            <a:off x="7059613" y="5551488"/>
            <a:ext cx="0" cy="163512"/>
          </a:xfrm>
          <a:prstGeom prst="line">
            <a:avLst/>
          </a:prstGeom>
          <a:noFill/>
          <a:ln w="9525">
            <a:solidFill>
              <a:schemeClr val="tx1"/>
            </a:solidFill>
            <a:round/>
          </a:ln>
        </p:spPr>
        <p:txBody>
          <a:bodyPr wrap="none" anchor="ctr"/>
          <a:lstStyle/>
          <a:p>
            <a:endParaRPr lang="en-US"/>
          </a:p>
        </p:txBody>
      </p:sp>
      <p:sp>
        <p:nvSpPr>
          <p:cNvPr id="48138" name="Text Box 10"/>
          <p:cNvSpPr txBox="1">
            <a:spLocks noChangeArrowheads="1"/>
          </p:cNvSpPr>
          <p:nvPr/>
        </p:nvSpPr>
        <p:spPr bwMode="auto">
          <a:xfrm>
            <a:off x="2444750" y="5753100"/>
            <a:ext cx="657225" cy="509588"/>
          </a:xfrm>
          <a:prstGeom prst="rect">
            <a:avLst/>
          </a:prstGeom>
          <a:noFill/>
          <a:ln w="9525">
            <a:noFill/>
            <a:miter lim="800000"/>
          </a:ln>
        </p:spPr>
        <p:txBody>
          <a:bodyPr wrap="none" lIns="100008" tIns="50004" rIns="100008" bIns="50004">
            <a:spAutoFit/>
          </a:bodyPr>
          <a:lstStyle/>
          <a:p>
            <a:pPr algn="ctr" defTabSz="1000125">
              <a:lnSpc>
                <a:spcPct val="70000"/>
              </a:lnSpc>
            </a:pPr>
            <a:r>
              <a:rPr lang="en-US" sz="2000">
                <a:latin typeface="Arial Narrow" pitchFamily="34" charset="0"/>
              </a:rPr>
              <a:t>Year</a:t>
            </a:r>
            <a:endParaRPr lang="en-US" sz="2000">
              <a:latin typeface="Arial Narrow" pitchFamily="34" charset="0"/>
            </a:endParaRPr>
          </a:p>
          <a:p>
            <a:pPr algn="ctr" defTabSz="1000125">
              <a:lnSpc>
                <a:spcPct val="70000"/>
              </a:lnSpc>
            </a:pPr>
            <a:r>
              <a:rPr lang="en-US" sz="2000">
                <a:latin typeface="Arial Narrow" pitchFamily="34" charset="0"/>
              </a:rPr>
              <a:t>1</a:t>
            </a:r>
          </a:p>
        </p:txBody>
      </p:sp>
      <p:sp>
        <p:nvSpPr>
          <p:cNvPr id="48139" name="Text Box 11"/>
          <p:cNvSpPr txBox="1">
            <a:spLocks noChangeArrowheads="1"/>
          </p:cNvSpPr>
          <p:nvPr/>
        </p:nvSpPr>
        <p:spPr bwMode="auto">
          <a:xfrm>
            <a:off x="3916363" y="5745163"/>
            <a:ext cx="657225" cy="511175"/>
          </a:xfrm>
          <a:prstGeom prst="rect">
            <a:avLst/>
          </a:prstGeom>
          <a:noFill/>
          <a:ln w="9525">
            <a:noFill/>
            <a:miter lim="800000"/>
          </a:ln>
        </p:spPr>
        <p:txBody>
          <a:bodyPr wrap="none" lIns="100008" tIns="50004" rIns="100008" bIns="50004">
            <a:spAutoFit/>
          </a:bodyPr>
          <a:lstStyle/>
          <a:p>
            <a:pPr algn="ctr" defTabSz="1000125">
              <a:lnSpc>
                <a:spcPct val="70000"/>
              </a:lnSpc>
            </a:pPr>
            <a:r>
              <a:rPr lang="en-US" sz="2000">
                <a:latin typeface="Arial Narrow" pitchFamily="34" charset="0"/>
              </a:rPr>
              <a:t>Year</a:t>
            </a:r>
            <a:endParaRPr lang="en-US" sz="2000">
              <a:latin typeface="Arial Narrow" pitchFamily="34" charset="0"/>
            </a:endParaRPr>
          </a:p>
          <a:p>
            <a:pPr algn="ctr" defTabSz="1000125">
              <a:lnSpc>
                <a:spcPct val="70000"/>
              </a:lnSpc>
            </a:pPr>
            <a:r>
              <a:rPr lang="en-US" sz="2000">
                <a:latin typeface="Arial Narrow" pitchFamily="34" charset="0"/>
              </a:rPr>
              <a:t>2</a:t>
            </a:r>
          </a:p>
        </p:txBody>
      </p:sp>
      <p:sp>
        <p:nvSpPr>
          <p:cNvPr id="48140" name="Text Box 12"/>
          <p:cNvSpPr txBox="1">
            <a:spLocks noChangeArrowheads="1"/>
          </p:cNvSpPr>
          <p:nvPr/>
        </p:nvSpPr>
        <p:spPr bwMode="auto">
          <a:xfrm>
            <a:off x="5334000" y="5745163"/>
            <a:ext cx="657225" cy="511175"/>
          </a:xfrm>
          <a:prstGeom prst="rect">
            <a:avLst/>
          </a:prstGeom>
          <a:noFill/>
          <a:ln w="9525">
            <a:noFill/>
            <a:miter lim="800000"/>
          </a:ln>
        </p:spPr>
        <p:txBody>
          <a:bodyPr wrap="none" lIns="100008" tIns="50004" rIns="100008" bIns="50004">
            <a:spAutoFit/>
          </a:bodyPr>
          <a:lstStyle/>
          <a:p>
            <a:pPr algn="ctr" defTabSz="1000125">
              <a:lnSpc>
                <a:spcPct val="70000"/>
              </a:lnSpc>
            </a:pPr>
            <a:r>
              <a:rPr lang="en-US" sz="2000">
                <a:latin typeface="Arial Narrow" pitchFamily="34" charset="0"/>
              </a:rPr>
              <a:t>Year</a:t>
            </a:r>
            <a:endParaRPr lang="en-US" sz="2000">
              <a:latin typeface="Arial Narrow" pitchFamily="34" charset="0"/>
            </a:endParaRPr>
          </a:p>
          <a:p>
            <a:pPr algn="ctr" defTabSz="1000125">
              <a:lnSpc>
                <a:spcPct val="70000"/>
              </a:lnSpc>
            </a:pPr>
            <a:r>
              <a:rPr lang="en-US" sz="2000">
                <a:latin typeface="Arial Narrow" pitchFamily="34" charset="0"/>
              </a:rPr>
              <a:t>3</a:t>
            </a:r>
          </a:p>
        </p:txBody>
      </p:sp>
      <p:sp>
        <p:nvSpPr>
          <p:cNvPr id="48141" name="Text Box 13"/>
          <p:cNvSpPr txBox="1">
            <a:spLocks noChangeArrowheads="1"/>
          </p:cNvSpPr>
          <p:nvPr/>
        </p:nvSpPr>
        <p:spPr bwMode="auto">
          <a:xfrm>
            <a:off x="6688138" y="5745163"/>
            <a:ext cx="658812" cy="511175"/>
          </a:xfrm>
          <a:prstGeom prst="rect">
            <a:avLst/>
          </a:prstGeom>
          <a:noFill/>
          <a:ln w="9525">
            <a:noFill/>
            <a:miter lim="800000"/>
          </a:ln>
        </p:spPr>
        <p:txBody>
          <a:bodyPr wrap="none" lIns="100008" tIns="50004" rIns="100008" bIns="50004">
            <a:spAutoFit/>
          </a:bodyPr>
          <a:lstStyle/>
          <a:p>
            <a:pPr algn="ctr" defTabSz="1000125">
              <a:lnSpc>
                <a:spcPct val="70000"/>
              </a:lnSpc>
            </a:pPr>
            <a:r>
              <a:rPr lang="en-US" sz="2000">
                <a:latin typeface="Arial Narrow" pitchFamily="34" charset="0"/>
              </a:rPr>
              <a:t>Year</a:t>
            </a:r>
            <a:endParaRPr lang="en-US" sz="2000">
              <a:latin typeface="Arial Narrow" pitchFamily="34" charset="0"/>
            </a:endParaRPr>
          </a:p>
          <a:p>
            <a:pPr algn="ctr" defTabSz="1000125">
              <a:lnSpc>
                <a:spcPct val="70000"/>
              </a:lnSpc>
            </a:pPr>
            <a:r>
              <a:rPr lang="en-US" sz="2000">
                <a:latin typeface="Arial Narrow" pitchFamily="34" charset="0"/>
              </a:rPr>
              <a:t>4</a:t>
            </a:r>
          </a:p>
        </p:txBody>
      </p:sp>
      <p:sp>
        <p:nvSpPr>
          <p:cNvPr id="48142" name="Text Box 14"/>
          <p:cNvSpPr txBox="1">
            <a:spLocks noChangeArrowheads="1"/>
          </p:cNvSpPr>
          <p:nvPr/>
        </p:nvSpPr>
        <p:spPr bwMode="auto">
          <a:xfrm rot="-5400000">
            <a:off x="-654843" y="3606006"/>
            <a:ext cx="3443288" cy="441325"/>
          </a:xfrm>
          <a:prstGeom prst="rect">
            <a:avLst/>
          </a:prstGeom>
          <a:noFill/>
          <a:ln w="9525">
            <a:noFill/>
            <a:miter lim="800000"/>
          </a:ln>
        </p:spPr>
        <p:txBody>
          <a:bodyPr wrap="none" lIns="100008" tIns="50004" rIns="100008" bIns="50004">
            <a:spAutoFit/>
          </a:bodyPr>
          <a:lstStyle/>
          <a:p>
            <a:pPr defTabSz="1000125"/>
            <a:r>
              <a:rPr lang="en-US" sz="2200">
                <a:latin typeface="Arial Narrow" pitchFamily="34" charset="0"/>
              </a:rPr>
              <a:t>Demand for product or service</a:t>
            </a:r>
          </a:p>
        </p:txBody>
      </p:sp>
      <p:sp>
        <p:nvSpPr>
          <p:cNvPr id="580624" name="Line 16"/>
          <p:cNvSpPr>
            <a:spLocks noChangeShapeType="1"/>
          </p:cNvSpPr>
          <p:nvPr/>
        </p:nvSpPr>
        <p:spPr bwMode="auto">
          <a:xfrm flipV="1">
            <a:off x="1778000" y="2286000"/>
            <a:ext cx="6350000" cy="2938463"/>
          </a:xfrm>
          <a:prstGeom prst="line">
            <a:avLst/>
          </a:prstGeom>
          <a:noFill/>
          <a:ln w="38100">
            <a:solidFill>
              <a:srgbClr val="FF3399"/>
            </a:solidFill>
            <a:round/>
          </a:ln>
        </p:spPr>
        <p:txBody>
          <a:bodyPr wrap="none" anchor="ctr"/>
          <a:lstStyle/>
          <a:p>
            <a:endParaRPr lang="en-US"/>
          </a:p>
        </p:txBody>
      </p:sp>
      <p:sp>
        <p:nvSpPr>
          <p:cNvPr id="580625" name="Text Box 17"/>
          <p:cNvSpPr txBox="1">
            <a:spLocks noChangeArrowheads="1"/>
          </p:cNvSpPr>
          <p:nvPr/>
        </p:nvSpPr>
        <p:spPr bwMode="auto">
          <a:xfrm>
            <a:off x="5778500" y="1385888"/>
            <a:ext cx="2130425" cy="433387"/>
          </a:xfrm>
          <a:prstGeom prst="rect">
            <a:avLst/>
          </a:prstGeom>
          <a:noFill/>
          <a:ln w="9525">
            <a:noFill/>
            <a:miter lim="800000"/>
          </a:ln>
        </p:spPr>
        <p:txBody>
          <a:bodyPr wrap="none" lIns="100008" tIns="50004" rIns="100008" bIns="50004">
            <a:spAutoFit/>
          </a:bodyPr>
          <a:lstStyle/>
          <a:p>
            <a:pPr defTabSz="1000125"/>
            <a:r>
              <a:rPr lang="en-US" sz="2200">
                <a:solidFill>
                  <a:srgbClr val="FF3399"/>
                </a:solidFill>
                <a:latin typeface="Arial Narrow" pitchFamily="34" charset="0"/>
              </a:rPr>
              <a:t>Trend component</a:t>
            </a:r>
            <a:endParaRPr lang="en-US" sz="2200">
              <a:latin typeface="Arial Narrow" pitchFamily="34" charset="0"/>
            </a:endParaRPr>
          </a:p>
        </p:txBody>
      </p:sp>
      <p:sp>
        <p:nvSpPr>
          <p:cNvPr id="580626" name="Freeform 18"/>
          <p:cNvSpPr/>
          <p:nvPr/>
        </p:nvSpPr>
        <p:spPr bwMode="auto">
          <a:xfrm>
            <a:off x="6502400" y="1784350"/>
            <a:ext cx="611188" cy="858838"/>
          </a:xfrm>
          <a:custGeom>
            <a:avLst/>
            <a:gdLst>
              <a:gd name="T0" fmla="*/ 0 w 296"/>
              <a:gd name="T1" fmla="*/ 0 h 296"/>
              <a:gd name="T2" fmla="*/ 225066 w 296"/>
              <a:gd name="T3" fmla="*/ 417813 h 296"/>
              <a:gd name="T4" fmla="*/ 419159 w 296"/>
              <a:gd name="T5" fmla="*/ 104453 h 296"/>
              <a:gd name="T6" fmla="*/ 611188 w 296"/>
              <a:gd name="T7" fmla="*/ 858838 h 296"/>
              <a:gd name="T8" fmla="*/ 0 60000 65536"/>
              <a:gd name="T9" fmla="*/ 0 60000 65536"/>
              <a:gd name="T10" fmla="*/ 0 60000 65536"/>
              <a:gd name="T11" fmla="*/ 0 60000 65536"/>
              <a:gd name="T12" fmla="*/ 0 w 296"/>
              <a:gd name="T13" fmla="*/ 0 h 296"/>
              <a:gd name="T14" fmla="*/ 296 w 296"/>
              <a:gd name="T15" fmla="*/ 296 h 296"/>
            </a:gdLst>
            <a:ahLst/>
            <a:cxnLst>
              <a:cxn ang="T8">
                <a:pos x="T0" y="T1"/>
              </a:cxn>
              <a:cxn ang="T9">
                <a:pos x="T2" y="T3"/>
              </a:cxn>
              <a:cxn ang="T10">
                <a:pos x="T4" y="T5"/>
              </a:cxn>
              <a:cxn ang="T11">
                <a:pos x="T6" y="T7"/>
              </a:cxn>
            </a:cxnLst>
            <a:rect l="T12" t="T13" r="T14" b="T15"/>
            <a:pathLst>
              <a:path w="296" h="296">
                <a:moveTo>
                  <a:pt x="0" y="0"/>
                </a:moveTo>
                <a:cubicBezTo>
                  <a:pt x="18" y="24"/>
                  <a:pt x="75" y="138"/>
                  <a:pt x="109" y="144"/>
                </a:cubicBezTo>
                <a:cubicBezTo>
                  <a:pt x="143" y="150"/>
                  <a:pt x="172" y="11"/>
                  <a:pt x="203" y="36"/>
                </a:cubicBezTo>
                <a:cubicBezTo>
                  <a:pt x="234" y="61"/>
                  <a:pt x="277" y="242"/>
                  <a:pt x="296" y="296"/>
                </a:cubicBezTo>
              </a:path>
            </a:pathLst>
          </a:custGeom>
          <a:noFill/>
          <a:ln w="28575">
            <a:solidFill>
              <a:srgbClr val="FF3399"/>
            </a:solidFill>
            <a:round/>
            <a:tailEnd type="arrow" w="med" len="med"/>
          </a:ln>
        </p:spPr>
        <p:txBody>
          <a:bodyPr wrap="none" anchor="ctr"/>
          <a:lstStyle/>
          <a:p>
            <a:endParaRPr lang="en-US"/>
          </a:p>
        </p:txBody>
      </p:sp>
      <p:sp>
        <p:nvSpPr>
          <p:cNvPr id="48146" name="Text Box 20"/>
          <p:cNvSpPr txBox="1">
            <a:spLocks noChangeArrowheads="1"/>
          </p:cNvSpPr>
          <p:nvPr/>
        </p:nvSpPr>
        <p:spPr bwMode="auto">
          <a:xfrm>
            <a:off x="5688013" y="4565650"/>
            <a:ext cx="1795462" cy="768350"/>
          </a:xfrm>
          <a:prstGeom prst="rect">
            <a:avLst/>
          </a:prstGeom>
          <a:noFill/>
          <a:ln w="9525">
            <a:noFill/>
            <a:miter lim="800000"/>
          </a:ln>
        </p:spPr>
        <p:txBody>
          <a:bodyPr lIns="100008" tIns="50004" rIns="100008" bIns="50004">
            <a:spAutoFit/>
          </a:bodyPr>
          <a:lstStyle/>
          <a:p>
            <a:pPr defTabSz="1000125"/>
            <a:r>
              <a:rPr lang="en-US" sz="2200">
                <a:solidFill>
                  <a:srgbClr val="6600FF"/>
                </a:solidFill>
                <a:latin typeface="Arial Narrow" pitchFamily="34" charset="0"/>
              </a:rPr>
              <a:t>Actual demand line</a:t>
            </a:r>
            <a:endParaRPr lang="en-US" sz="2200">
              <a:solidFill>
                <a:srgbClr val="FFCC00"/>
              </a:solidFill>
              <a:latin typeface="Arial Narrow" pitchFamily="34" charset="0"/>
            </a:endParaRPr>
          </a:p>
        </p:txBody>
      </p:sp>
      <p:sp>
        <p:nvSpPr>
          <p:cNvPr id="48147" name="Freeform 21"/>
          <p:cNvSpPr/>
          <p:nvPr/>
        </p:nvSpPr>
        <p:spPr bwMode="auto">
          <a:xfrm>
            <a:off x="1695450" y="2236788"/>
            <a:ext cx="5981700" cy="3111500"/>
          </a:xfrm>
          <a:custGeom>
            <a:avLst/>
            <a:gdLst>
              <a:gd name="T0" fmla="*/ 0 w 3391"/>
              <a:gd name="T1" fmla="*/ 3062165 h 1829"/>
              <a:gd name="T2" fmla="*/ 204623 w 3391"/>
              <a:gd name="T3" fmla="*/ 2546701 h 1829"/>
              <a:gd name="T4" fmla="*/ 433942 w 3391"/>
              <a:gd name="T5" fmla="*/ 1759044 h 1829"/>
              <a:gd name="T6" fmla="*/ 663261 w 3391"/>
              <a:gd name="T7" fmla="*/ 1881531 h 1829"/>
              <a:gd name="T8" fmla="*/ 753225 w 3391"/>
              <a:gd name="T9" fmla="*/ 2497366 h 1829"/>
              <a:gd name="T10" fmla="*/ 892580 w 3391"/>
              <a:gd name="T11" fmla="*/ 2924368 h 1829"/>
              <a:gd name="T12" fmla="*/ 1183639 w 3391"/>
              <a:gd name="T13" fmla="*/ 2989013 h 1829"/>
              <a:gd name="T14" fmla="*/ 1352983 w 3391"/>
              <a:gd name="T15" fmla="*/ 2825698 h 1829"/>
              <a:gd name="T16" fmla="*/ 1437654 w 3391"/>
              <a:gd name="T17" fmla="*/ 2989013 h 1829"/>
              <a:gd name="T18" fmla="*/ 1476462 w 3391"/>
              <a:gd name="T19" fmla="*/ 3084281 h 1829"/>
              <a:gd name="T20" fmla="*/ 1522326 w 3391"/>
              <a:gd name="T21" fmla="*/ 2825698 h 1829"/>
              <a:gd name="T22" fmla="*/ 1584066 w 3391"/>
              <a:gd name="T23" fmla="*/ 2371477 h 1829"/>
              <a:gd name="T24" fmla="*/ 1684613 w 3391"/>
              <a:gd name="T25" fmla="*/ 2066962 h 1829"/>
              <a:gd name="T26" fmla="*/ 1823969 w 3391"/>
              <a:gd name="T27" fmla="*/ 1832196 h 1829"/>
              <a:gd name="T28" fmla="*/ 1938629 w 3391"/>
              <a:gd name="T29" fmla="*/ 1759044 h 1829"/>
              <a:gd name="T30" fmla="*/ 2040940 w 3391"/>
              <a:gd name="T31" fmla="*/ 1857714 h 1829"/>
              <a:gd name="T32" fmla="*/ 2088568 w 3391"/>
              <a:gd name="T33" fmla="*/ 1976798 h 1829"/>
              <a:gd name="T34" fmla="*/ 2342583 w 3391"/>
              <a:gd name="T35" fmla="*/ 2408903 h 1829"/>
              <a:gd name="T36" fmla="*/ 2691853 w 3391"/>
              <a:gd name="T37" fmla="*/ 2669187 h 1829"/>
              <a:gd name="T38" fmla="*/ 2896476 w 3391"/>
              <a:gd name="T39" fmla="*/ 2371477 h 1829"/>
              <a:gd name="T40" fmla="*/ 3023484 w 3391"/>
              <a:gd name="T41" fmla="*/ 1500461 h 1829"/>
              <a:gd name="T42" fmla="*/ 3150491 w 3391"/>
              <a:gd name="T43" fmla="*/ 1008813 h 1829"/>
              <a:gd name="T44" fmla="*/ 3353350 w 3391"/>
              <a:gd name="T45" fmla="*/ 775748 h 1829"/>
              <a:gd name="T46" fmla="*/ 3639118 w 3391"/>
              <a:gd name="T47" fmla="*/ 1437516 h 1829"/>
              <a:gd name="T48" fmla="*/ 3826101 w 3391"/>
              <a:gd name="T49" fmla="*/ 1697800 h 1829"/>
              <a:gd name="T50" fmla="*/ 4284739 w 3391"/>
              <a:gd name="T51" fmla="*/ 1648466 h 1829"/>
              <a:gd name="T52" fmla="*/ 4362355 w 3391"/>
              <a:gd name="T53" fmla="*/ 984997 h 1829"/>
              <a:gd name="T54" fmla="*/ 4462903 w 3391"/>
              <a:gd name="T55" fmla="*/ 455922 h 1829"/>
              <a:gd name="T56" fmla="*/ 4692222 w 3391"/>
              <a:gd name="T57" fmla="*/ 197340 h 1829"/>
              <a:gd name="T58" fmla="*/ 5138512 w 3391"/>
              <a:gd name="T59" fmla="*/ 923753 h 1829"/>
              <a:gd name="T60" fmla="*/ 5484254 w 3391"/>
              <a:gd name="T61" fmla="*/ 1427309 h 1829"/>
              <a:gd name="T62" fmla="*/ 5738269 w 3391"/>
              <a:gd name="T63" fmla="*/ 284101 h 1829"/>
              <a:gd name="T64" fmla="*/ 5981700 w 3391"/>
              <a:gd name="T65" fmla="*/ 0 h 18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391"/>
              <a:gd name="T100" fmla="*/ 0 h 1829"/>
              <a:gd name="T101" fmla="*/ 3391 w 3391"/>
              <a:gd name="T102" fmla="*/ 1829 h 182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391" h="1829">
                <a:moveTo>
                  <a:pt x="0" y="1800"/>
                </a:moveTo>
                <a:cubicBezTo>
                  <a:pt x="18" y="1750"/>
                  <a:pt x="75" y="1625"/>
                  <a:pt x="116" y="1497"/>
                </a:cubicBezTo>
                <a:cubicBezTo>
                  <a:pt x="157" y="1369"/>
                  <a:pt x="203" y="1099"/>
                  <a:pt x="246" y="1034"/>
                </a:cubicBezTo>
                <a:cubicBezTo>
                  <a:pt x="289" y="969"/>
                  <a:pt x="346" y="1034"/>
                  <a:pt x="376" y="1106"/>
                </a:cubicBezTo>
                <a:cubicBezTo>
                  <a:pt x="406" y="1178"/>
                  <a:pt x="405" y="1366"/>
                  <a:pt x="427" y="1468"/>
                </a:cubicBezTo>
                <a:cubicBezTo>
                  <a:pt x="449" y="1570"/>
                  <a:pt x="465" y="1671"/>
                  <a:pt x="506" y="1719"/>
                </a:cubicBezTo>
                <a:cubicBezTo>
                  <a:pt x="547" y="1767"/>
                  <a:pt x="628" y="1767"/>
                  <a:pt x="671" y="1757"/>
                </a:cubicBezTo>
                <a:cubicBezTo>
                  <a:pt x="714" y="1747"/>
                  <a:pt x="743" y="1661"/>
                  <a:pt x="767" y="1661"/>
                </a:cubicBezTo>
                <a:cubicBezTo>
                  <a:pt x="791" y="1661"/>
                  <a:pt x="803" y="1732"/>
                  <a:pt x="815" y="1757"/>
                </a:cubicBezTo>
                <a:cubicBezTo>
                  <a:pt x="827" y="1782"/>
                  <a:pt x="829" y="1829"/>
                  <a:pt x="837" y="1813"/>
                </a:cubicBezTo>
                <a:cubicBezTo>
                  <a:pt x="845" y="1797"/>
                  <a:pt x="853" y="1731"/>
                  <a:pt x="863" y="1661"/>
                </a:cubicBezTo>
                <a:cubicBezTo>
                  <a:pt x="873" y="1591"/>
                  <a:pt x="883" y="1468"/>
                  <a:pt x="898" y="1394"/>
                </a:cubicBezTo>
                <a:cubicBezTo>
                  <a:pt x="913" y="1320"/>
                  <a:pt x="932" y="1268"/>
                  <a:pt x="955" y="1215"/>
                </a:cubicBezTo>
                <a:cubicBezTo>
                  <a:pt x="978" y="1162"/>
                  <a:pt x="1010" y="1107"/>
                  <a:pt x="1034" y="1077"/>
                </a:cubicBezTo>
                <a:cubicBezTo>
                  <a:pt x="1058" y="1047"/>
                  <a:pt x="1079" y="1032"/>
                  <a:pt x="1099" y="1034"/>
                </a:cubicBezTo>
                <a:cubicBezTo>
                  <a:pt x="1119" y="1036"/>
                  <a:pt x="1143" y="1071"/>
                  <a:pt x="1157" y="1092"/>
                </a:cubicBezTo>
                <a:cubicBezTo>
                  <a:pt x="1171" y="1113"/>
                  <a:pt x="1156" y="1108"/>
                  <a:pt x="1184" y="1162"/>
                </a:cubicBezTo>
                <a:cubicBezTo>
                  <a:pt x="1212" y="1216"/>
                  <a:pt x="1271" y="1348"/>
                  <a:pt x="1328" y="1416"/>
                </a:cubicBezTo>
                <a:cubicBezTo>
                  <a:pt x="1385" y="1484"/>
                  <a:pt x="1474" y="1573"/>
                  <a:pt x="1526" y="1569"/>
                </a:cubicBezTo>
                <a:cubicBezTo>
                  <a:pt x="1578" y="1565"/>
                  <a:pt x="1611" y="1509"/>
                  <a:pt x="1642" y="1394"/>
                </a:cubicBezTo>
                <a:cubicBezTo>
                  <a:pt x="1673" y="1279"/>
                  <a:pt x="1690" y="1015"/>
                  <a:pt x="1714" y="882"/>
                </a:cubicBezTo>
                <a:cubicBezTo>
                  <a:pt x="1738" y="749"/>
                  <a:pt x="1755" y="664"/>
                  <a:pt x="1786" y="593"/>
                </a:cubicBezTo>
                <a:cubicBezTo>
                  <a:pt x="1817" y="522"/>
                  <a:pt x="1855" y="414"/>
                  <a:pt x="1901" y="456"/>
                </a:cubicBezTo>
                <a:cubicBezTo>
                  <a:pt x="1947" y="498"/>
                  <a:pt x="2018" y="755"/>
                  <a:pt x="2063" y="845"/>
                </a:cubicBezTo>
                <a:cubicBezTo>
                  <a:pt x="2108" y="935"/>
                  <a:pt x="2108" y="977"/>
                  <a:pt x="2169" y="998"/>
                </a:cubicBezTo>
                <a:cubicBezTo>
                  <a:pt x="2230" y="1019"/>
                  <a:pt x="2378" y="1039"/>
                  <a:pt x="2429" y="969"/>
                </a:cubicBezTo>
                <a:cubicBezTo>
                  <a:pt x="2480" y="899"/>
                  <a:pt x="2456" y="696"/>
                  <a:pt x="2473" y="579"/>
                </a:cubicBezTo>
                <a:cubicBezTo>
                  <a:pt x="2490" y="462"/>
                  <a:pt x="2499" y="345"/>
                  <a:pt x="2530" y="268"/>
                </a:cubicBezTo>
                <a:cubicBezTo>
                  <a:pt x="2561" y="191"/>
                  <a:pt x="2596" y="70"/>
                  <a:pt x="2660" y="116"/>
                </a:cubicBezTo>
                <a:cubicBezTo>
                  <a:pt x="2724" y="162"/>
                  <a:pt x="2838" y="423"/>
                  <a:pt x="2913" y="543"/>
                </a:cubicBezTo>
                <a:cubicBezTo>
                  <a:pt x="2988" y="663"/>
                  <a:pt x="3052" y="902"/>
                  <a:pt x="3109" y="839"/>
                </a:cubicBezTo>
                <a:cubicBezTo>
                  <a:pt x="3166" y="776"/>
                  <a:pt x="3206" y="307"/>
                  <a:pt x="3253" y="167"/>
                </a:cubicBezTo>
                <a:cubicBezTo>
                  <a:pt x="3300" y="27"/>
                  <a:pt x="3362" y="35"/>
                  <a:pt x="3391" y="0"/>
                </a:cubicBezTo>
              </a:path>
            </a:pathLst>
          </a:custGeom>
          <a:noFill/>
          <a:ln w="50800">
            <a:solidFill>
              <a:srgbClr val="6600FF"/>
            </a:solidFill>
            <a:round/>
          </a:ln>
        </p:spPr>
        <p:txBody>
          <a:bodyPr wrap="none" anchor="ctr"/>
          <a:lstStyle/>
          <a:p>
            <a:endParaRPr lang="en-US"/>
          </a:p>
        </p:txBody>
      </p:sp>
      <p:sp>
        <p:nvSpPr>
          <p:cNvPr id="48148" name="Freeform 22"/>
          <p:cNvSpPr/>
          <p:nvPr/>
        </p:nvSpPr>
        <p:spPr bwMode="auto">
          <a:xfrm>
            <a:off x="6107113" y="3848100"/>
            <a:ext cx="333375" cy="714375"/>
          </a:xfrm>
          <a:custGeom>
            <a:avLst/>
            <a:gdLst>
              <a:gd name="T0" fmla="*/ 153458 w 189"/>
              <a:gd name="T1" fmla="*/ 714375 h 420"/>
              <a:gd name="T2" fmla="*/ 89958 w 189"/>
              <a:gd name="T3" fmla="*/ 406513 h 420"/>
              <a:gd name="T4" fmla="*/ 319264 w 189"/>
              <a:gd name="T5" fmla="*/ 455839 h 420"/>
              <a:gd name="T6" fmla="*/ 0 w 189"/>
              <a:gd name="T7" fmla="*/ 0 h 420"/>
              <a:gd name="T8" fmla="*/ 0 60000 65536"/>
              <a:gd name="T9" fmla="*/ 0 60000 65536"/>
              <a:gd name="T10" fmla="*/ 0 60000 65536"/>
              <a:gd name="T11" fmla="*/ 0 60000 65536"/>
              <a:gd name="T12" fmla="*/ 0 w 189"/>
              <a:gd name="T13" fmla="*/ 0 h 420"/>
              <a:gd name="T14" fmla="*/ 189 w 189"/>
              <a:gd name="T15" fmla="*/ 420 h 420"/>
            </a:gdLst>
            <a:ahLst/>
            <a:cxnLst>
              <a:cxn ang="T8">
                <a:pos x="T0" y="T1"/>
              </a:cxn>
              <a:cxn ang="T9">
                <a:pos x="T2" y="T3"/>
              </a:cxn>
              <a:cxn ang="T10">
                <a:pos x="T4" y="T5"/>
              </a:cxn>
              <a:cxn ang="T11">
                <a:pos x="T6" y="T7"/>
              </a:cxn>
            </a:cxnLst>
            <a:rect l="T12" t="T13" r="T14" b="T15"/>
            <a:pathLst>
              <a:path w="189" h="420">
                <a:moveTo>
                  <a:pt x="87" y="420"/>
                </a:moveTo>
                <a:cubicBezTo>
                  <a:pt x="81" y="390"/>
                  <a:pt x="35" y="264"/>
                  <a:pt x="51" y="239"/>
                </a:cubicBezTo>
                <a:cubicBezTo>
                  <a:pt x="67" y="214"/>
                  <a:pt x="189" y="308"/>
                  <a:pt x="181" y="268"/>
                </a:cubicBezTo>
                <a:cubicBezTo>
                  <a:pt x="173" y="228"/>
                  <a:pt x="38" y="56"/>
                  <a:pt x="0" y="0"/>
                </a:cubicBezTo>
              </a:path>
            </a:pathLst>
          </a:custGeom>
          <a:noFill/>
          <a:ln w="28575">
            <a:solidFill>
              <a:srgbClr val="6600FF"/>
            </a:solidFill>
            <a:round/>
            <a:tailEnd type="triangle" w="med" len="med"/>
          </a:ln>
        </p:spPr>
        <p:txBody>
          <a:bodyPr wrap="none" anchor="ctr"/>
          <a:lstStyle/>
          <a:p>
            <a:endParaRPr lang="en-US"/>
          </a:p>
        </p:txBody>
      </p:sp>
      <p:sp>
        <p:nvSpPr>
          <p:cNvPr id="580632" name="Text Box 24"/>
          <p:cNvSpPr txBox="1">
            <a:spLocks noChangeArrowheads="1"/>
          </p:cNvSpPr>
          <p:nvPr/>
        </p:nvSpPr>
        <p:spPr bwMode="auto">
          <a:xfrm>
            <a:off x="2014538" y="1730375"/>
            <a:ext cx="1914525" cy="433388"/>
          </a:xfrm>
          <a:prstGeom prst="rect">
            <a:avLst/>
          </a:prstGeom>
          <a:noFill/>
          <a:ln w="9525">
            <a:noFill/>
            <a:miter lim="800000"/>
          </a:ln>
        </p:spPr>
        <p:txBody>
          <a:bodyPr wrap="none" lIns="100008" tIns="50004" rIns="100008" bIns="50004">
            <a:spAutoFit/>
          </a:bodyPr>
          <a:lstStyle/>
          <a:p>
            <a:pPr defTabSz="1000125"/>
            <a:r>
              <a:rPr lang="en-US" sz="2200">
                <a:latin typeface="Arial Narrow" pitchFamily="34" charset="0"/>
              </a:rPr>
              <a:t>Seasonal peaks</a:t>
            </a:r>
          </a:p>
        </p:txBody>
      </p:sp>
      <p:sp>
        <p:nvSpPr>
          <p:cNvPr id="580633" name="Text Box 25"/>
          <p:cNvSpPr txBox="1">
            <a:spLocks noChangeArrowheads="1"/>
          </p:cNvSpPr>
          <p:nvPr/>
        </p:nvSpPr>
        <p:spPr bwMode="auto">
          <a:xfrm>
            <a:off x="3538538" y="4832350"/>
            <a:ext cx="1287462" cy="768350"/>
          </a:xfrm>
          <a:prstGeom prst="rect">
            <a:avLst/>
          </a:prstGeom>
          <a:noFill/>
          <a:ln w="9525">
            <a:noFill/>
            <a:miter lim="800000"/>
          </a:ln>
        </p:spPr>
        <p:txBody>
          <a:bodyPr lIns="100008" tIns="50004" rIns="100008" bIns="50004">
            <a:spAutoFit/>
          </a:bodyPr>
          <a:lstStyle/>
          <a:p>
            <a:pPr defTabSz="1000125"/>
            <a:r>
              <a:rPr lang="en-US" sz="2200">
                <a:latin typeface="Arial Narrow" pitchFamily="34" charset="0"/>
              </a:rPr>
              <a:t>Random variation</a:t>
            </a:r>
          </a:p>
        </p:txBody>
      </p:sp>
      <p:sp>
        <p:nvSpPr>
          <p:cNvPr id="580634" name="Freeform 26"/>
          <p:cNvSpPr/>
          <p:nvPr/>
        </p:nvSpPr>
        <p:spPr bwMode="auto">
          <a:xfrm>
            <a:off x="3217863" y="5048250"/>
            <a:ext cx="422275" cy="292100"/>
          </a:xfrm>
          <a:custGeom>
            <a:avLst/>
            <a:gdLst>
              <a:gd name="T0" fmla="*/ 422275 w 240"/>
              <a:gd name="T1" fmla="*/ 204982 h 171"/>
              <a:gd name="T2" fmla="*/ 168910 w 240"/>
              <a:gd name="T3" fmla="*/ 259644 h 171"/>
              <a:gd name="T4" fmla="*/ 281517 w 240"/>
              <a:gd name="T5" fmla="*/ 13665 h 171"/>
              <a:gd name="T6" fmla="*/ 0 w 240"/>
              <a:gd name="T7" fmla="*/ 177651 h 171"/>
              <a:gd name="T8" fmla="*/ 0 60000 65536"/>
              <a:gd name="T9" fmla="*/ 0 60000 65536"/>
              <a:gd name="T10" fmla="*/ 0 60000 65536"/>
              <a:gd name="T11" fmla="*/ 0 60000 65536"/>
              <a:gd name="T12" fmla="*/ 0 w 240"/>
              <a:gd name="T13" fmla="*/ 0 h 171"/>
              <a:gd name="T14" fmla="*/ 240 w 240"/>
              <a:gd name="T15" fmla="*/ 171 h 171"/>
            </a:gdLst>
            <a:ahLst/>
            <a:cxnLst>
              <a:cxn ang="T8">
                <a:pos x="T0" y="T1"/>
              </a:cxn>
              <a:cxn ang="T9">
                <a:pos x="T2" y="T3"/>
              </a:cxn>
              <a:cxn ang="T10">
                <a:pos x="T4" y="T5"/>
              </a:cxn>
              <a:cxn ang="T11">
                <a:pos x="T6" y="T7"/>
              </a:cxn>
            </a:cxnLst>
            <a:rect l="T12" t="T13" r="T14" b="T15"/>
            <a:pathLst>
              <a:path w="240" h="171">
                <a:moveTo>
                  <a:pt x="240" y="120"/>
                </a:moveTo>
                <a:cubicBezTo>
                  <a:pt x="216" y="125"/>
                  <a:pt x="109" y="171"/>
                  <a:pt x="96" y="152"/>
                </a:cubicBezTo>
                <a:cubicBezTo>
                  <a:pt x="83" y="133"/>
                  <a:pt x="176" y="16"/>
                  <a:pt x="160" y="8"/>
                </a:cubicBezTo>
                <a:cubicBezTo>
                  <a:pt x="144" y="0"/>
                  <a:pt x="33" y="84"/>
                  <a:pt x="0" y="104"/>
                </a:cubicBezTo>
              </a:path>
            </a:pathLst>
          </a:custGeom>
          <a:noFill/>
          <a:ln w="28575">
            <a:solidFill>
              <a:schemeClr val="tx1"/>
            </a:solidFill>
            <a:round/>
            <a:tailEnd type="triangle" w="med" len="med"/>
          </a:ln>
        </p:spPr>
        <p:txBody>
          <a:bodyPr wrap="none" anchor="ctr"/>
          <a:lstStyle/>
          <a:p>
            <a:endParaRPr lang="en-US"/>
          </a:p>
        </p:txBody>
      </p:sp>
      <p:sp>
        <p:nvSpPr>
          <p:cNvPr id="580635" name="Freeform 27"/>
          <p:cNvSpPr/>
          <p:nvPr/>
        </p:nvSpPr>
        <p:spPr bwMode="auto">
          <a:xfrm>
            <a:off x="2219325" y="2109788"/>
            <a:ext cx="574675" cy="1703387"/>
          </a:xfrm>
          <a:custGeom>
            <a:avLst/>
            <a:gdLst>
              <a:gd name="T0" fmla="*/ 574675 w 326"/>
              <a:gd name="T1" fmla="*/ 0 h 1001"/>
              <a:gd name="T2" fmla="*/ 0 w 326"/>
              <a:gd name="T3" fmla="*/ 1703387 h 1001"/>
              <a:gd name="T4" fmla="*/ 0 60000 65536"/>
              <a:gd name="T5" fmla="*/ 0 60000 65536"/>
              <a:gd name="T6" fmla="*/ 0 w 326"/>
              <a:gd name="T7" fmla="*/ 0 h 1001"/>
              <a:gd name="T8" fmla="*/ 326 w 326"/>
              <a:gd name="T9" fmla="*/ 1001 h 1001"/>
            </a:gdLst>
            <a:ahLst/>
            <a:cxnLst>
              <a:cxn ang="T4">
                <a:pos x="T0" y="T1"/>
              </a:cxn>
              <a:cxn ang="T5">
                <a:pos x="T2" y="T3"/>
              </a:cxn>
            </a:cxnLst>
            <a:rect l="T6" t="T7" r="T8" b="T9"/>
            <a:pathLst>
              <a:path w="326" h="1001">
                <a:moveTo>
                  <a:pt x="326" y="0"/>
                </a:moveTo>
                <a:lnTo>
                  <a:pt x="0" y="1001"/>
                </a:lnTo>
              </a:path>
            </a:pathLst>
          </a:custGeom>
          <a:noFill/>
          <a:ln w="28575">
            <a:solidFill>
              <a:schemeClr val="tx1"/>
            </a:solidFill>
            <a:round/>
            <a:tailEnd type="triangle" w="med" len="med"/>
          </a:ln>
        </p:spPr>
        <p:txBody>
          <a:bodyPr wrap="none" anchor="ctr"/>
          <a:lstStyle/>
          <a:p>
            <a:endParaRPr lang="en-US"/>
          </a:p>
        </p:txBody>
      </p:sp>
      <p:sp>
        <p:nvSpPr>
          <p:cNvPr id="580636" name="Freeform 28"/>
          <p:cNvSpPr/>
          <p:nvPr/>
        </p:nvSpPr>
        <p:spPr bwMode="auto">
          <a:xfrm>
            <a:off x="2836863" y="2124075"/>
            <a:ext cx="720725" cy="1785938"/>
          </a:xfrm>
          <a:custGeom>
            <a:avLst/>
            <a:gdLst>
              <a:gd name="T0" fmla="*/ 0 w 409"/>
              <a:gd name="T1" fmla="*/ 0 h 1050"/>
              <a:gd name="T2" fmla="*/ 720725 w 409"/>
              <a:gd name="T3" fmla="*/ 1785938 h 1050"/>
              <a:gd name="T4" fmla="*/ 0 60000 65536"/>
              <a:gd name="T5" fmla="*/ 0 60000 65536"/>
              <a:gd name="T6" fmla="*/ 0 w 409"/>
              <a:gd name="T7" fmla="*/ 0 h 1050"/>
              <a:gd name="T8" fmla="*/ 409 w 409"/>
              <a:gd name="T9" fmla="*/ 1050 h 1050"/>
            </a:gdLst>
            <a:ahLst/>
            <a:cxnLst>
              <a:cxn ang="T4">
                <a:pos x="T0" y="T1"/>
              </a:cxn>
              <a:cxn ang="T5">
                <a:pos x="T2" y="T3"/>
              </a:cxn>
            </a:cxnLst>
            <a:rect l="T6" t="T7" r="T8" b="T9"/>
            <a:pathLst>
              <a:path w="409" h="1050">
                <a:moveTo>
                  <a:pt x="0" y="0"/>
                </a:moveTo>
                <a:lnTo>
                  <a:pt x="409" y="1050"/>
                </a:lnTo>
              </a:path>
            </a:pathLst>
          </a:custGeom>
          <a:noFill/>
          <a:ln w="28575">
            <a:solidFill>
              <a:schemeClr val="tx1"/>
            </a:solidFill>
            <a:round/>
            <a:tailEnd type="triangle" w="med" len="med"/>
          </a:ln>
        </p:spPr>
        <p:txBody>
          <a:bodyPr wrap="none" anchor="ctr"/>
          <a:lstStyle/>
          <a:p>
            <a:endParaRPr lang="en-US"/>
          </a:p>
        </p:txBody>
      </p:sp>
      <p:sp>
        <p:nvSpPr>
          <p:cNvPr id="580637" name="Freeform 29"/>
          <p:cNvSpPr/>
          <p:nvPr/>
        </p:nvSpPr>
        <p:spPr bwMode="auto">
          <a:xfrm>
            <a:off x="2836863" y="2124075"/>
            <a:ext cx="2058987" cy="766763"/>
          </a:xfrm>
          <a:custGeom>
            <a:avLst/>
            <a:gdLst>
              <a:gd name="T0" fmla="*/ 0 w 1168"/>
              <a:gd name="T1" fmla="*/ 0 h 451"/>
              <a:gd name="T2" fmla="*/ 2058987 w 1168"/>
              <a:gd name="T3" fmla="*/ 766763 h 451"/>
              <a:gd name="T4" fmla="*/ 0 60000 65536"/>
              <a:gd name="T5" fmla="*/ 0 60000 65536"/>
              <a:gd name="T6" fmla="*/ 0 w 1168"/>
              <a:gd name="T7" fmla="*/ 0 h 451"/>
              <a:gd name="T8" fmla="*/ 1168 w 1168"/>
              <a:gd name="T9" fmla="*/ 451 h 451"/>
            </a:gdLst>
            <a:ahLst/>
            <a:cxnLst>
              <a:cxn ang="T4">
                <a:pos x="T0" y="T1"/>
              </a:cxn>
              <a:cxn ang="T5">
                <a:pos x="T2" y="T3"/>
              </a:cxn>
            </a:cxnLst>
            <a:rect l="T6" t="T7" r="T8" b="T9"/>
            <a:pathLst>
              <a:path w="1168" h="451">
                <a:moveTo>
                  <a:pt x="0" y="0"/>
                </a:moveTo>
                <a:lnTo>
                  <a:pt x="1168" y="451"/>
                </a:lnTo>
              </a:path>
            </a:pathLst>
          </a:custGeom>
          <a:noFill/>
          <a:ln w="28575">
            <a:solidFill>
              <a:schemeClr val="tx1"/>
            </a:solidFill>
            <a:round/>
            <a:tailEnd type="triangle" w="med" len="med"/>
          </a:ln>
        </p:spPr>
        <p:txBody>
          <a:bodyPr wrap="none" anchor="ctr"/>
          <a:lstStyle/>
          <a:p>
            <a:endParaRPr lang="en-US"/>
          </a:p>
        </p:txBody>
      </p:sp>
      <p:sp>
        <p:nvSpPr>
          <p:cNvPr id="580638" name="Freeform 30"/>
          <p:cNvSpPr/>
          <p:nvPr/>
        </p:nvSpPr>
        <p:spPr bwMode="auto">
          <a:xfrm>
            <a:off x="2865438" y="2095500"/>
            <a:ext cx="3279775" cy="315913"/>
          </a:xfrm>
          <a:custGeom>
            <a:avLst/>
            <a:gdLst>
              <a:gd name="T0" fmla="*/ 0 w 1860"/>
              <a:gd name="T1" fmla="*/ 0 h 185"/>
              <a:gd name="T2" fmla="*/ 3279775 w 1860"/>
              <a:gd name="T3" fmla="*/ 315913 h 185"/>
              <a:gd name="T4" fmla="*/ 0 60000 65536"/>
              <a:gd name="T5" fmla="*/ 0 60000 65536"/>
              <a:gd name="T6" fmla="*/ 0 w 1860"/>
              <a:gd name="T7" fmla="*/ 0 h 185"/>
              <a:gd name="T8" fmla="*/ 1860 w 1860"/>
              <a:gd name="T9" fmla="*/ 185 h 185"/>
            </a:gdLst>
            <a:ahLst/>
            <a:cxnLst>
              <a:cxn ang="T4">
                <a:pos x="T0" y="T1"/>
              </a:cxn>
              <a:cxn ang="T5">
                <a:pos x="T2" y="T3"/>
              </a:cxn>
            </a:cxnLst>
            <a:rect l="T6" t="T7" r="T8" b="T9"/>
            <a:pathLst>
              <a:path w="1860" h="185">
                <a:moveTo>
                  <a:pt x="0" y="0"/>
                </a:moveTo>
                <a:lnTo>
                  <a:pt x="1860" y="185"/>
                </a:lnTo>
              </a:path>
            </a:pathLst>
          </a:custGeom>
          <a:noFill/>
          <a:ln w="28575">
            <a:solidFill>
              <a:schemeClr val="tx1"/>
            </a:solidFill>
            <a:round/>
            <a:tailEnd type="triangle" w="med" len="med"/>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06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06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06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06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06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806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06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06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06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0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24" grpId="0" animBg="1"/>
      <p:bldP spid="580625" grpId="0"/>
      <p:bldP spid="580626" grpId="0" animBg="1"/>
      <p:bldP spid="580632" grpId="0"/>
      <p:bldP spid="580633" grpId="0"/>
      <p:bldP spid="580634" grpId="0" animBg="1"/>
      <p:bldP spid="580635" grpId="0" animBg="1"/>
      <p:bldP spid="580636" grpId="0" animBg="1"/>
      <p:bldP spid="580637" grpId="0" animBg="1"/>
      <p:bldP spid="58063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647700" y="1878013"/>
            <a:ext cx="8183563" cy="4314825"/>
            <a:chOff x="408" y="1183"/>
            <a:chExt cx="5155" cy="2718"/>
          </a:xfrm>
        </p:grpSpPr>
        <p:sp>
          <p:nvSpPr>
            <p:cNvPr id="49157" name="Line 3"/>
            <p:cNvSpPr>
              <a:spLocks noChangeShapeType="1"/>
            </p:cNvSpPr>
            <p:nvPr/>
          </p:nvSpPr>
          <p:spPr bwMode="auto">
            <a:xfrm>
              <a:off x="693" y="3651"/>
              <a:ext cx="4320" cy="0"/>
            </a:xfrm>
            <a:prstGeom prst="line">
              <a:avLst/>
            </a:prstGeom>
            <a:noFill/>
            <a:ln w="38100">
              <a:solidFill>
                <a:schemeClr val="tx1"/>
              </a:solidFill>
              <a:round/>
            </a:ln>
          </p:spPr>
          <p:txBody>
            <a:bodyPr wrap="none" anchor="ctr"/>
            <a:lstStyle/>
            <a:p>
              <a:endParaRPr lang="en-US"/>
            </a:p>
          </p:txBody>
        </p:sp>
        <p:sp>
          <p:nvSpPr>
            <p:cNvPr id="49158" name="Line 4"/>
            <p:cNvSpPr>
              <a:spLocks noChangeShapeType="1"/>
            </p:cNvSpPr>
            <p:nvPr/>
          </p:nvSpPr>
          <p:spPr bwMode="auto">
            <a:xfrm flipV="1">
              <a:off x="853" y="1286"/>
              <a:ext cx="0" cy="2468"/>
            </a:xfrm>
            <a:prstGeom prst="line">
              <a:avLst/>
            </a:prstGeom>
            <a:noFill/>
            <a:ln w="38100">
              <a:solidFill>
                <a:schemeClr val="tx1"/>
              </a:solidFill>
              <a:round/>
            </a:ln>
          </p:spPr>
          <p:txBody>
            <a:bodyPr wrap="none" anchor="ctr"/>
            <a:lstStyle/>
            <a:p>
              <a:endParaRPr lang="en-US"/>
            </a:p>
          </p:txBody>
        </p:sp>
        <p:sp>
          <p:nvSpPr>
            <p:cNvPr id="49159" name="AutoShape 5"/>
            <p:cNvSpPr>
              <a:spLocks noChangeArrowheads="1"/>
            </p:cNvSpPr>
            <p:nvPr/>
          </p:nvSpPr>
          <p:spPr bwMode="auto">
            <a:xfrm>
              <a:off x="1387" y="2777"/>
              <a:ext cx="213" cy="206"/>
            </a:xfrm>
            <a:prstGeom prst="star4">
              <a:avLst>
                <a:gd name="adj" fmla="val 12500"/>
              </a:avLst>
            </a:prstGeom>
            <a:solidFill>
              <a:schemeClr val="accent1"/>
            </a:solidFill>
            <a:ln w="9525">
              <a:solidFill>
                <a:schemeClr val="tx1"/>
              </a:solidFill>
              <a:miter lim="800000"/>
            </a:ln>
          </p:spPr>
          <p:txBody>
            <a:bodyPr wrap="none" anchor="ctr"/>
            <a:lstStyle/>
            <a:p>
              <a:endParaRPr lang="en-US"/>
            </a:p>
          </p:txBody>
        </p:sp>
        <p:sp>
          <p:nvSpPr>
            <p:cNvPr id="49160" name="AutoShape 6"/>
            <p:cNvSpPr>
              <a:spLocks noChangeArrowheads="1"/>
            </p:cNvSpPr>
            <p:nvPr/>
          </p:nvSpPr>
          <p:spPr bwMode="auto">
            <a:xfrm>
              <a:off x="1813" y="2880"/>
              <a:ext cx="214" cy="206"/>
            </a:xfrm>
            <a:prstGeom prst="star4">
              <a:avLst>
                <a:gd name="adj" fmla="val 12500"/>
              </a:avLst>
            </a:prstGeom>
            <a:solidFill>
              <a:schemeClr val="accent1"/>
            </a:solidFill>
            <a:ln w="9525">
              <a:solidFill>
                <a:schemeClr val="tx1"/>
              </a:solidFill>
              <a:miter lim="800000"/>
            </a:ln>
          </p:spPr>
          <p:txBody>
            <a:bodyPr wrap="none" anchor="ctr"/>
            <a:lstStyle/>
            <a:p>
              <a:endParaRPr lang="en-US"/>
            </a:p>
          </p:txBody>
        </p:sp>
        <p:sp>
          <p:nvSpPr>
            <p:cNvPr id="49161" name="AutoShape 7"/>
            <p:cNvSpPr>
              <a:spLocks noChangeArrowheads="1"/>
            </p:cNvSpPr>
            <p:nvPr/>
          </p:nvSpPr>
          <p:spPr bwMode="auto">
            <a:xfrm>
              <a:off x="2133" y="2006"/>
              <a:ext cx="214" cy="205"/>
            </a:xfrm>
            <a:prstGeom prst="star4">
              <a:avLst>
                <a:gd name="adj" fmla="val 12500"/>
              </a:avLst>
            </a:prstGeom>
            <a:solidFill>
              <a:schemeClr val="accent1"/>
            </a:solidFill>
            <a:ln w="9525">
              <a:solidFill>
                <a:schemeClr val="tx1"/>
              </a:solidFill>
              <a:miter lim="800000"/>
            </a:ln>
          </p:spPr>
          <p:txBody>
            <a:bodyPr wrap="none" anchor="ctr"/>
            <a:lstStyle/>
            <a:p>
              <a:endParaRPr lang="en-US"/>
            </a:p>
          </p:txBody>
        </p:sp>
        <p:sp>
          <p:nvSpPr>
            <p:cNvPr id="49162" name="AutoShape 8"/>
            <p:cNvSpPr>
              <a:spLocks noChangeArrowheads="1"/>
            </p:cNvSpPr>
            <p:nvPr/>
          </p:nvSpPr>
          <p:spPr bwMode="auto">
            <a:xfrm>
              <a:off x="2507" y="2571"/>
              <a:ext cx="213" cy="206"/>
            </a:xfrm>
            <a:prstGeom prst="star4">
              <a:avLst>
                <a:gd name="adj" fmla="val 12500"/>
              </a:avLst>
            </a:prstGeom>
            <a:solidFill>
              <a:schemeClr val="accent1"/>
            </a:solidFill>
            <a:ln w="9525">
              <a:solidFill>
                <a:schemeClr val="tx1"/>
              </a:solidFill>
              <a:miter lim="800000"/>
            </a:ln>
          </p:spPr>
          <p:txBody>
            <a:bodyPr wrap="none" anchor="ctr"/>
            <a:lstStyle/>
            <a:p>
              <a:endParaRPr lang="en-US"/>
            </a:p>
          </p:txBody>
        </p:sp>
        <p:sp>
          <p:nvSpPr>
            <p:cNvPr id="49163" name="AutoShape 9"/>
            <p:cNvSpPr>
              <a:spLocks noChangeArrowheads="1"/>
            </p:cNvSpPr>
            <p:nvPr/>
          </p:nvSpPr>
          <p:spPr bwMode="auto">
            <a:xfrm>
              <a:off x="2933" y="1903"/>
              <a:ext cx="214" cy="206"/>
            </a:xfrm>
            <a:prstGeom prst="star4">
              <a:avLst>
                <a:gd name="adj" fmla="val 12500"/>
              </a:avLst>
            </a:prstGeom>
            <a:solidFill>
              <a:schemeClr val="accent1"/>
            </a:solidFill>
            <a:ln w="9525">
              <a:solidFill>
                <a:schemeClr val="tx1"/>
              </a:solidFill>
              <a:miter lim="800000"/>
            </a:ln>
          </p:spPr>
          <p:txBody>
            <a:bodyPr wrap="none" anchor="ctr"/>
            <a:lstStyle/>
            <a:p>
              <a:endParaRPr lang="en-US"/>
            </a:p>
          </p:txBody>
        </p:sp>
        <p:sp>
          <p:nvSpPr>
            <p:cNvPr id="49164" name="AutoShape 10"/>
            <p:cNvSpPr>
              <a:spLocks noChangeArrowheads="1"/>
            </p:cNvSpPr>
            <p:nvPr/>
          </p:nvSpPr>
          <p:spPr bwMode="auto">
            <a:xfrm>
              <a:off x="3573" y="2160"/>
              <a:ext cx="214" cy="206"/>
            </a:xfrm>
            <a:prstGeom prst="star4">
              <a:avLst>
                <a:gd name="adj" fmla="val 12500"/>
              </a:avLst>
            </a:prstGeom>
            <a:solidFill>
              <a:schemeClr val="accent1"/>
            </a:solidFill>
            <a:ln w="9525">
              <a:solidFill>
                <a:schemeClr val="tx1"/>
              </a:solidFill>
              <a:miter lim="800000"/>
            </a:ln>
          </p:spPr>
          <p:txBody>
            <a:bodyPr wrap="none" anchor="ctr"/>
            <a:lstStyle/>
            <a:p>
              <a:endParaRPr lang="en-US"/>
            </a:p>
          </p:txBody>
        </p:sp>
        <p:sp>
          <p:nvSpPr>
            <p:cNvPr id="49165" name="AutoShape 11"/>
            <p:cNvSpPr>
              <a:spLocks noChangeArrowheads="1"/>
            </p:cNvSpPr>
            <p:nvPr/>
          </p:nvSpPr>
          <p:spPr bwMode="auto">
            <a:xfrm>
              <a:off x="3893" y="1183"/>
              <a:ext cx="214" cy="206"/>
            </a:xfrm>
            <a:prstGeom prst="star4">
              <a:avLst>
                <a:gd name="adj" fmla="val 12500"/>
              </a:avLst>
            </a:prstGeom>
            <a:solidFill>
              <a:schemeClr val="accent1"/>
            </a:solidFill>
            <a:ln w="9525">
              <a:solidFill>
                <a:schemeClr val="tx1"/>
              </a:solidFill>
              <a:miter lim="800000"/>
            </a:ln>
          </p:spPr>
          <p:txBody>
            <a:bodyPr wrap="none" anchor="ctr"/>
            <a:lstStyle/>
            <a:p>
              <a:endParaRPr lang="en-US"/>
            </a:p>
          </p:txBody>
        </p:sp>
        <p:sp>
          <p:nvSpPr>
            <p:cNvPr id="49166" name="Text Box 12"/>
            <p:cNvSpPr txBox="1">
              <a:spLocks noChangeArrowheads="1"/>
            </p:cNvSpPr>
            <p:nvPr/>
          </p:nvSpPr>
          <p:spPr bwMode="auto">
            <a:xfrm>
              <a:off x="2356" y="3633"/>
              <a:ext cx="468" cy="268"/>
            </a:xfrm>
            <a:prstGeom prst="rect">
              <a:avLst/>
            </a:prstGeom>
            <a:noFill/>
            <a:ln w="9525">
              <a:noFill/>
              <a:miter lim="800000"/>
            </a:ln>
          </p:spPr>
          <p:txBody>
            <a:bodyPr wrap="none" lIns="100008" tIns="50004" rIns="100008" bIns="50004">
              <a:spAutoFit/>
            </a:bodyPr>
            <a:lstStyle/>
            <a:p>
              <a:pPr defTabSz="1000125"/>
              <a:r>
                <a:rPr lang="en-US" sz="2200" b="1"/>
                <a:t>Time</a:t>
              </a:r>
            </a:p>
          </p:txBody>
        </p:sp>
        <p:sp>
          <p:nvSpPr>
            <p:cNvPr id="49167" name="Text Box 13"/>
            <p:cNvSpPr txBox="1">
              <a:spLocks noChangeArrowheads="1"/>
            </p:cNvSpPr>
            <p:nvPr/>
          </p:nvSpPr>
          <p:spPr bwMode="auto">
            <a:xfrm rot="-5400000">
              <a:off x="-667" y="2299"/>
              <a:ext cx="2424" cy="273"/>
            </a:xfrm>
            <a:prstGeom prst="rect">
              <a:avLst/>
            </a:prstGeom>
            <a:noFill/>
            <a:ln w="9525">
              <a:noFill/>
              <a:miter lim="800000"/>
            </a:ln>
          </p:spPr>
          <p:txBody>
            <a:bodyPr wrap="none" lIns="100008" tIns="50004" rIns="100008" bIns="50004">
              <a:spAutoFit/>
            </a:bodyPr>
            <a:lstStyle/>
            <a:p>
              <a:pPr defTabSz="1000125"/>
              <a:r>
                <a:rPr lang="en-US" sz="2200" b="1"/>
                <a:t>Values of  Dependent Variable</a:t>
              </a:r>
            </a:p>
          </p:txBody>
        </p:sp>
        <p:sp>
          <p:nvSpPr>
            <p:cNvPr id="49168" name="AutoShape 14"/>
            <p:cNvSpPr>
              <a:spLocks noChangeArrowheads="1"/>
            </p:cNvSpPr>
            <p:nvPr/>
          </p:nvSpPr>
          <p:spPr bwMode="auto">
            <a:xfrm>
              <a:off x="4416" y="2256"/>
              <a:ext cx="160" cy="205"/>
            </a:xfrm>
            <a:prstGeom prst="star4">
              <a:avLst>
                <a:gd name="adj" fmla="val 12500"/>
              </a:avLst>
            </a:prstGeom>
            <a:solidFill>
              <a:schemeClr val="accent1"/>
            </a:solidFill>
            <a:ln w="9525">
              <a:solidFill>
                <a:schemeClr val="tx1"/>
              </a:solidFill>
              <a:miter lim="800000"/>
            </a:ln>
          </p:spPr>
          <p:txBody>
            <a:bodyPr wrap="none" anchor="ctr"/>
            <a:lstStyle/>
            <a:p>
              <a:endParaRPr lang="en-US"/>
            </a:p>
          </p:txBody>
        </p:sp>
        <p:sp>
          <p:nvSpPr>
            <p:cNvPr id="49169" name="Text Box 15"/>
            <p:cNvSpPr txBox="1">
              <a:spLocks noChangeArrowheads="1"/>
            </p:cNvSpPr>
            <p:nvPr/>
          </p:nvSpPr>
          <p:spPr bwMode="auto">
            <a:xfrm>
              <a:off x="4512" y="2112"/>
              <a:ext cx="1051" cy="484"/>
            </a:xfrm>
            <a:prstGeom prst="rect">
              <a:avLst/>
            </a:prstGeom>
            <a:noFill/>
            <a:ln w="9525">
              <a:noFill/>
              <a:miter lim="800000"/>
            </a:ln>
          </p:spPr>
          <p:txBody>
            <a:bodyPr lIns="100008" tIns="50004" rIns="100008" bIns="50004">
              <a:spAutoFit/>
            </a:bodyPr>
            <a:lstStyle/>
            <a:p>
              <a:pPr defTabSz="1000125"/>
              <a:r>
                <a:rPr lang="en-US" sz="2200" b="1"/>
                <a:t>Actual observation</a:t>
              </a:r>
            </a:p>
          </p:txBody>
        </p:sp>
      </p:grpSp>
      <p:sp>
        <p:nvSpPr>
          <p:cNvPr id="49155" name="Rectangle 16"/>
          <p:cNvSpPr>
            <a:spLocks noChangeArrowheads="1"/>
          </p:cNvSpPr>
          <p:nvPr/>
        </p:nvSpPr>
        <p:spPr bwMode="auto">
          <a:xfrm>
            <a:off x="3124200" y="914400"/>
            <a:ext cx="4724400" cy="685800"/>
          </a:xfrm>
          <a:prstGeom prst="rect">
            <a:avLst/>
          </a:prstGeom>
          <a:noFill/>
          <a:ln w="9525">
            <a:noFill/>
            <a:miter lim="800000"/>
          </a:ln>
        </p:spPr>
        <p:txBody>
          <a:bodyPr lIns="92075" tIns="46038" rIns="92075" bIns="46038" anchor="ctr"/>
          <a:lstStyle/>
          <a:p>
            <a:r>
              <a:rPr kumimoji="1" lang="en-US" b="1" dirty="0" smtClean="0">
                <a:latin typeface="+mn-lt"/>
              </a:rPr>
              <a:t>Graphic </a:t>
            </a:r>
            <a:r>
              <a:rPr kumimoji="1" lang="en-US" b="1" dirty="0">
                <a:latin typeface="+mn-lt"/>
              </a:rPr>
              <a:t>Curve Fitting</a:t>
            </a:r>
          </a:p>
        </p:txBody>
      </p:sp>
      <p:sp>
        <p:nvSpPr>
          <p:cNvPr id="17" name="Rectangle 2"/>
          <p:cNvSpPr>
            <a:spLocks noGrp="1" noChangeArrowheads="1"/>
          </p:cNvSpPr>
          <p:nvPr>
            <p:ph type="title"/>
          </p:nvPr>
        </p:nvSpPr>
        <p:spPr>
          <a:xfrm>
            <a:off x="1600200" y="381000"/>
            <a:ext cx="6338888" cy="762000"/>
          </a:xfrm>
        </p:spPr>
        <p:txBody>
          <a:bodyPr/>
          <a:lstStyle/>
          <a:p>
            <a:pPr>
              <a:lnSpc>
                <a:spcPct val="80000"/>
              </a:lnSpc>
              <a:defRPr/>
            </a:pPr>
            <a:r>
              <a:rPr lang="en-US" dirty="0" smtClean="0"/>
              <a:t>Trend projection</a:t>
            </a:r>
            <a:endParaRPr lang="en-US"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Line 3"/>
          <p:cNvSpPr>
            <a:spLocks noChangeShapeType="1"/>
          </p:cNvSpPr>
          <p:nvPr/>
        </p:nvSpPr>
        <p:spPr bwMode="auto">
          <a:xfrm>
            <a:off x="1100138" y="5795963"/>
            <a:ext cx="6858000" cy="0"/>
          </a:xfrm>
          <a:prstGeom prst="line">
            <a:avLst/>
          </a:prstGeom>
          <a:noFill/>
          <a:ln w="38100">
            <a:solidFill>
              <a:schemeClr val="tx1"/>
            </a:solidFill>
            <a:round/>
          </a:ln>
        </p:spPr>
        <p:txBody>
          <a:bodyPr wrap="none" anchor="ctr"/>
          <a:lstStyle/>
          <a:p>
            <a:endParaRPr lang="en-US"/>
          </a:p>
        </p:txBody>
      </p:sp>
      <p:sp>
        <p:nvSpPr>
          <p:cNvPr id="50179" name="Line 4"/>
          <p:cNvSpPr>
            <a:spLocks noChangeShapeType="1"/>
          </p:cNvSpPr>
          <p:nvPr/>
        </p:nvSpPr>
        <p:spPr bwMode="auto">
          <a:xfrm flipV="1">
            <a:off x="1354138" y="2041525"/>
            <a:ext cx="0" cy="3917950"/>
          </a:xfrm>
          <a:prstGeom prst="line">
            <a:avLst/>
          </a:prstGeom>
          <a:noFill/>
          <a:ln w="38100">
            <a:solidFill>
              <a:schemeClr val="tx1"/>
            </a:solidFill>
            <a:round/>
          </a:ln>
        </p:spPr>
        <p:txBody>
          <a:bodyPr wrap="none" anchor="ctr"/>
          <a:lstStyle/>
          <a:p>
            <a:endParaRPr lang="en-US"/>
          </a:p>
        </p:txBody>
      </p:sp>
      <p:sp>
        <p:nvSpPr>
          <p:cNvPr id="50180" name="AutoShape 6"/>
          <p:cNvSpPr>
            <a:spLocks noChangeArrowheads="1"/>
          </p:cNvSpPr>
          <p:nvPr/>
        </p:nvSpPr>
        <p:spPr bwMode="auto">
          <a:xfrm>
            <a:off x="2201863" y="4408488"/>
            <a:ext cx="338137" cy="327025"/>
          </a:xfrm>
          <a:prstGeom prst="star4">
            <a:avLst>
              <a:gd name="adj" fmla="val 12500"/>
            </a:avLst>
          </a:prstGeom>
          <a:solidFill>
            <a:schemeClr val="accent1"/>
          </a:solidFill>
          <a:ln w="9525">
            <a:solidFill>
              <a:schemeClr val="tx1"/>
            </a:solidFill>
            <a:miter lim="800000"/>
          </a:ln>
        </p:spPr>
        <p:txBody>
          <a:bodyPr wrap="none" anchor="ctr"/>
          <a:lstStyle/>
          <a:p>
            <a:endParaRPr lang="en-US"/>
          </a:p>
        </p:txBody>
      </p:sp>
      <p:sp>
        <p:nvSpPr>
          <p:cNvPr id="50181" name="AutoShape 7"/>
          <p:cNvSpPr>
            <a:spLocks noChangeArrowheads="1"/>
          </p:cNvSpPr>
          <p:nvPr/>
        </p:nvSpPr>
        <p:spPr bwMode="auto">
          <a:xfrm>
            <a:off x="2878138" y="4572000"/>
            <a:ext cx="339725" cy="327025"/>
          </a:xfrm>
          <a:prstGeom prst="star4">
            <a:avLst>
              <a:gd name="adj" fmla="val 12500"/>
            </a:avLst>
          </a:prstGeom>
          <a:solidFill>
            <a:schemeClr val="accent1"/>
          </a:solidFill>
          <a:ln w="9525">
            <a:solidFill>
              <a:schemeClr val="tx1"/>
            </a:solidFill>
            <a:miter lim="800000"/>
          </a:ln>
        </p:spPr>
        <p:txBody>
          <a:bodyPr wrap="none" anchor="ctr"/>
          <a:lstStyle/>
          <a:p>
            <a:endParaRPr lang="en-US"/>
          </a:p>
        </p:txBody>
      </p:sp>
      <p:sp>
        <p:nvSpPr>
          <p:cNvPr id="50182" name="AutoShape 8"/>
          <p:cNvSpPr>
            <a:spLocks noChangeArrowheads="1"/>
          </p:cNvSpPr>
          <p:nvPr/>
        </p:nvSpPr>
        <p:spPr bwMode="auto">
          <a:xfrm>
            <a:off x="3386138" y="3184525"/>
            <a:ext cx="339725" cy="325438"/>
          </a:xfrm>
          <a:prstGeom prst="star4">
            <a:avLst>
              <a:gd name="adj" fmla="val 12500"/>
            </a:avLst>
          </a:prstGeom>
          <a:solidFill>
            <a:schemeClr val="accent1"/>
          </a:solidFill>
          <a:ln w="9525">
            <a:solidFill>
              <a:schemeClr val="tx1"/>
            </a:solidFill>
            <a:miter lim="800000"/>
          </a:ln>
        </p:spPr>
        <p:txBody>
          <a:bodyPr wrap="none" anchor="ctr"/>
          <a:lstStyle/>
          <a:p>
            <a:endParaRPr lang="en-US"/>
          </a:p>
        </p:txBody>
      </p:sp>
      <p:sp>
        <p:nvSpPr>
          <p:cNvPr id="50183" name="AutoShape 9"/>
          <p:cNvSpPr>
            <a:spLocks noChangeArrowheads="1"/>
          </p:cNvSpPr>
          <p:nvPr/>
        </p:nvSpPr>
        <p:spPr bwMode="auto">
          <a:xfrm>
            <a:off x="3979863" y="4081463"/>
            <a:ext cx="338137" cy="327025"/>
          </a:xfrm>
          <a:prstGeom prst="star4">
            <a:avLst>
              <a:gd name="adj" fmla="val 12500"/>
            </a:avLst>
          </a:prstGeom>
          <a:solidFill>
            <a:schemeClr val="accent1"/>
          </a:solidFill>
          <a:ln w="9525">
            <a:solidFill>
              <a:schemeClr val="tx1"/>
            </a:solidFill>
            <a:miter lim="800000"/>
          </a:ln>
        </p:spPr>
        <p:txBody>
          <a:bodyPr wrap="none" anchor="ctr"/>
          <a:lstStyle/>
          <a:p>
            <a:endParaRPr lang="en-US"/>
          </a:p>
        </p:txBody>
      </p:sp>
      <p:sp>
        <p:nvSpPr>
          <p:cNvPr id="50184" name="AutoShape 10"/>
          <p:cNvSpPr>
            <a:spLocks noChangeArrowheads="1"/>
          </p:cNvSpPr>
          <p:nvPr/>
        </p:nvSpPr>
        <p:spPr bwMode="auto">
          <a:xfrm>
            <a:off x="4656138" y="3021013"/>
            <a:ext cx="339725" cy="327025"/>
          </a:xfrm>
          <a:prstGeom prst="star4">
            <a:avLst>
              <a:gd name="adj" fmla="val 12500"/>
            </a:avLst>
          </a:prstGeom>
          <a:solidFill>
            <a:schemeClr val="accent1"/>
          </a:solidFill>
          <a:ln w="9525">
            <a:solidFill>
              <a:schemeClr val="tx1"/>
            </a:solidFill>
            <a:miter lim="800000"/>
          </a:ln>
        </p:spPr>
        <p:txBody>
          <a:bodyPr wrap="none" anchor="ctr"/>
          <a:lstStyle/>
          <a:p>
            <a:endParaRPr lang="en-US"/>
          </a:p>
        </p:txBody>
      </p:sp>
      <p:sp>
        <p:nvSpPr>
          <p:cNvPr id="50185" name="AutoShape 11"/>
          <p:cNvSpPr>
            <a:spLocks noChangeArrowheads="1"/>
          </p:cNvSpPr>
          <p:nvPr/>
        </p:nvSpPr>
        <p:spPr bwMode="auto">
          <a:xfrm>
            <a:off x="5672138" y="3429000"/>
            <a:ext cx="339725" cy="327025"/>
          </a:xfrm>
          <a:prstGeom prst="star4">
            <a:avLst>
              <a:gd name="adj" fmla="val 12500"/>
            </a:avLst>
          </a:prstGeom>
          <a:solidFill>
            <a:schemeClr val="accent1"/>
          </a:solidFill>
          <a:ln w="9525">
            <a:solidFill>
              <a:schemeClr val="tx1"/>
            </a:solidFill>
            <a:miter lim="800000"/>
          </a:ln>
        </p:spPr>
        <p:txBody>
          <a:bodyPr wrap="none" anchor="ctr"/>
          <a:lstStyle/>
          <a:p>
            <a:endParaRPr lang="en-US"/>
          </a:p>
        </p:txBody>
      </p:sp>
      <p:sp>
        <p:nvSpPr>
          <p:cNvPr id="50186" name="AutoShape 12"/>
          <p:cNvSpPr>
            <a:spLocks noChangeArrowheads="1"/>
          </p:cNvSpPr>
          <p:nvPr/>
        </p:nvSpPr>
        <p:spPr bwMode="auto">
          <a:xfrm>
            <a:off x="6180138" y="1878013"/>
            <a:ext cx="339725" cy="327025"/>
          </a:xfrm>
          <a:prstGeom prst="star4">
            <a:avLst>
              <a:gd name="adj" fmla="val 12500"/>
            </a:avLst>
          </a:prstGeom>
          <a:solidFill>
            <a:schemeClr val="accent1"/>
          </a:solidFill>
          <a:ln w="9525">
            <a:solidFill>
              <a:schemeClr val="tx1"/>
            </a:solidFill>
            <a:miter lim="800000"/>
          </a:ln>
        </p:spPr>
        <p:txBody>
          <a:bodyPr wrap="none" anchor="ctr"/>
          <a:lstStyle/>
          <a:p>
            <a:endParaRPr lang="en-US"/>
          </a:p>
        </p:txBody>
      </p:sp>
      <p:sp>
        <p:nvSpPr>
          <p:cNvPr id="50187" name="AutoShape 13"/>
          <p:cNvSpPr/>
          <p:nvPr/>
        </p:nvSpPr>
        <p:spPr bwMode="auto">
          <a:xfrm>
            <a:off x="2116138" y="4572000"/>
            <a:ext cx="169862" cy="490538"/>
          </a:xfrm>
          <a:prstGeom prst="leftBrace">
            <a:avLst>
              <a:gd name="adj1" fmla="val 24066"/>
              <a:gd name="adj2" fmla="val 50000"/>
            </a:avLst>
          </a:prstGeom>
          <a:noFill/>
          <a:ln w="9525">
            <a:solidFill>
              <a:schemeClr val="tx1"/>
            </a:solidFill>
            <a:round/>
          </a:ln>
        </p:spPr>
        <p:txBody>
          <a:bodyPr wrap="none" anchor="ctr"/>
          <a:lstStyle/>
          <a:p>
            <a:endParaRPr lang="en-US"/>
          </a:p>
        </p:txBody>
      </p:sp>
      <p:sp>
        <p:nvSpPr>
          <p:cNvPr id="50188" name="AutoShape 14"/>
          <p:cNvSpPr/>
          <p:nvPr/>
        </p:nvSpPr>
        <p:spPr bwMode="auto">
          <a:xfrm>
            <a:off x="3132138" y="3348038"/>
            <a:ext cx="254000" cy="896937"/>
          </a:xfrm>
          <a:prstGeom prst="leftBrace">
            <a:avLst>
              <a:gd name="adj1" fmla="val 29427"/>
              <a:gd name="adj2" fmla="val 50000"/>
            </a:avLst>
          </a:prstGeom>
          <a:noFill/>
          <a:ln w="9525">
            <a:solidFill>
              <a:schemeClr val="tx1"/>
            </a:solidFill>
            <a:round/>
          </a:ln>
        </p:spPr>
        <p:txBody>
          <a:bodyPr wrap="none" anchor="ctr"/>
          <a:lstStyle/>
          <a:p>
            <a:endParaRPr lang="en-US"/>
          </a:p>
        </p:txBody>
      </p:sp>
      <p:sp>
        <p:nvSpPr>
          <p:cNvPr id="50189" name="AutoShape 15"/>
          <p:cNvSpPr/>
          <p:nvPr/>
        </p:nvSpPr>
        <p:spPr bwMode="auto">
          <a:xfrm>
            <a:off x="4402138" y="3184525"/>
            <a:ext cx="254000" cy="163513"/>
          </a:xfrm>
          <a:prstGeom prst="leftBrace">
            <a:avLst>
              <a:gd name="adj1" fmla="val 8333"/>
              <a:gd name="adj2" fmla="val 50000"/>
            </a:avLst>
          </a:prstGeom>
          <a:noFill/>
          <a:ln w="9525">
            <a:solidFill>
              <a:schemeClr val="tx1"/>
            </a:solidFill>
            <a:round/>
          </a:ln>
        </p:spPr>
        <p:txBody>
          <a:bodyPr wrap="none" anchor="ctr"/>
          <a:lstStyle/>
          <a:p>
            <a:endParaRPr lang="en-US"/>
          </a:p>
        </p:txBody>
      </p:sp>
      <p:sp>
        <p:nvSpPr>
          <p:cNvPr id="50190" name="AutoShape 16"/>
          <p:cNvSpPr/>
          <p:nvPr/>
        </p:nvSpPr>
        <p:spPr bwMode="auto">
          <a:xfrm>
            <a:off x="5926138" y="2041525"/>
            <a:ext cx="254000" cy="325438"/>
          </a:xfrm>
          <a:prstGeom prst="leftBrace">
            <a:avLst>
              <a:gd name="adj1" fmla="val 10677"/>
              <a:gd name="adj2" fmla="val 50000"/>
            </a:avLst>
          </a:prstGeom>
          <a:noFill/>
          <a:ln w="9525">
            <a:solidFill>
              <a:schemeClr val="tx1"/>
            </a:solidFill>
            <a:round/>
          </a:ln>
        </p:spPr>
        <p:txBody>
          <a:bodyPr wrap="none" anchor="ctr"/>
          <a:lstStyle/>
          <a:p>
            <a:endParaRPr lang="en-US"/>
          </a:p>
        </p:txBody>
      </p:sp>
      <p:sp>
        <p:nvSpPr>
          <p:cNvPr id="50191" name="Line 17"/>
          <p:cNvSpPr>
            <a:spLocks noChangeShapeType="1"/>
          </p:cNvSpPr>
          <p:nvPr/>
        </p:nvSpPr>
        <p:spPr bwMode="auto">
          <a:xfrm>
            <a:off x="3556000" y="3509963"/>
            <a:ext cx="0" cy="735012"/>
          </a:xfrm>
          <a:prstGeom prst="line">
            <a:avLst/>
          </a:prstGeom>
          <a:noFill/>
          <a:ln w="9525">
            <a:solidFill>
              <a:schemeClr val="tx1"/>
            </a:solidFill>
            <a:prstDash val="sysDot"/>
            <a:round/>
          </a:ln>
        </p:spPr>
        <p:txBody>
          <a:bodyPr wrap="none" anchor="ctr"/>
          <a:lstStyle/>
          <a:p>
            <a:endParaRPr lang="en-US"/>
          </a:p>
        </p:txBody>
      </p:sp>
      <p:sp>
        <p:nvSpPr>
          <p:cNvPr id="50192" name="Line 18"/>
          <p:cNvSpPr>
            <a:spLocks noChangeShapeType="1"/>
          </p:cNvSpPr>
          <p:nvPr/>
        </p:nvSpPr>
        <p:spPr bwMode="auto">
          <a:xfrm>
            <a:off x="6350000" y="2205038"/>
            <a:ext cx="0" cy="161925"/>
          </a:xfrm>
          <a:prstGeom prst="line">
            <a:avLst/>
          </a:prstGeom>
          <a:noFill/>
          <a:ln w="9525">
            <a:solidFill>
              <a:schemeClr val="tx1"/>
            </a:solidFill>
            <a:prstDash val="sysDot"/>
            <a:round/>
          </a:ln>
        </p:spPr>
        <p:txBody>
          <a:bodyPr wrap="none" anchor="ctr"/>
          <a:lstStyle/>
          <a:p>
            <a:endParaRPr lang="en-US"/>
          </a:p>
        </p:txBody>
      </p:sp>
      <p:sp>
        <p:nvSpPr>
          <p:cNvPr id="50193" name="Line 19"/>
          <p:cNvSpPr>
            <a:spLocks noChangeShapeType="1"/>
          </p:cNvSpPr>
          <p:nvPr/>
        </p:nvSpPr>
        <p:spPr bwMode="auto">
          <a:xfrm>
            <a:off x="2370138" y="4735513"/>
            <a:ext cx="0" cy="327025"/>
          </a:xfrm>
          <a:prstGeom prst="line">
            <a:avLst/>
          </a:prstGeom>
          <a:noFill/>
          <a:ln w="9525">
            <a:solidFill>
              <a:schemeClr val="tx1"/>
            </a:solidFill>
            <a:prstDash val="sysDot"/>
            <a:round/>
          </a:ln>
        </p:spPr>
        <p:txBody>
          <a:bodyPr wrap="none" anchor="ctr"/>
          <a:lstStyle/>
          <a:p>
            <a:endParaRPr lang="en-US"/>
          </a:p>
        </p:txBody>
      </p:sp>
      <p:sp>
        <p:nvSpPr>
          <p:cNvPr id="50194" name="Line 20"/>
          <p:cNvSpPr>
            <a:spLocks noChangeShapeType="1"/>
          </p:cNvSpPr>
          <p:nvPr/>
        </p:nvSpPr>
        <p:spPr bwMode="auto">
          <a:xfrm flipV="1">
            <a:off x="4148138" y="3836988"/>
            <a:ext cx="0" cy="244475"/>
          </a:xfrm>
          <a:prstGeom prst="line">
            <a:avLst/>
          </a:prstGeom>
          <a:noFill/>
          <a:ln w="9525">
            <a:solidFill>
              <a:schemeClr val="tx1"/>
            </a:solidFill>
            <a:prstDash val="sysDot"/>
            <a:round/>
          </a:ln>
        </p:spPr>
        <p:txBody>
          <a:bodyPr wrap="none" anchor="ctr"/>
          <a:lstStyle/>
          <a:p>
            <a:endParaRPr lang="en-US"/>
          </a:p>
        </p:txBody>
      </p:sp>
      <p:sp>
        <p:nvSpPr>
          <p:cNvPr id="50195" name="Line 21"/>
          <p:cNvSpPr>
            <a:spLocks noChangeShapeType="1"/>
          </p:cNvSpPr>
          <p:nvPr/>
        </p:nvSpPr>
        <p:spPr bwMode="auto">
          <a:xfrm flipV="1">
            <a:off x="5842000" y="2693988"/>
            <a:ext cx="0" cy="654050"/>
          </a:xfrm>
          <a:prstGeom prst="line">
            <a:avLst/>
          </a:prstGeom>
          <a:noFill/>
          <a:ln w="9525">
            <a:solidFill>
              <a:schemeClr val="tx1"/>
            </a:solidFill>
            <a:prstDash val="sysDot"/>
            <a:round/>
          </a:ln>
        </p:spPr>
        <p:txBody>
          <a:bodyPr wrap="none" anchor="ctr"/>
          <a:lstStyle/>
          <a:p>
            <a:endParaRPr lang="en-US"/>
          </a:p>
        </p:txBody>
      </p:sp>
      <p:sp>
        <p:nvSpPr>
          <p:cNvPr id="50196" name="AutoShape 22"/>
          <p:cNvSpPr/>
          <p:nvPr/>
        </p:nvSpPr>
        <p:spPr bwMode="auto">
          <a:xfrm>
            <a:off x="4318000" y="3836988"/>
            <a:ext cx="169863" cy="407987"/>
          </a:xfrm>
          <a:prstGeom prst="rightBrace">
            <a:avLst>
              <a:gd name="adj1" fmla="val 20015"/>
              <a:gd name="adj2" fmla="val 50000"/>
            </a:avLst>
          </a:prstGeom>
          <a:noFill/>
          <a:ln w="9525">
            <a:solidFill>
              <a:schemeClr val="tx1"/>
            </a:solidFill>
            <a:round/>
          </a:ln>
        </p:spPr>
        <p:txBody>
          <a:bodyPr wrap="none" anchor="ctr"/>
          <a:lstStyle/>
          <a:p>
            <a:endParaRPr lang="en-US"/>
          </a:p>
        </p:txBody>
      </p:sp>
      <p:sp>
        <p:nvSpPr>
          <p:cNvPr id="50197" name="AutoShape 23"/>
          <p:cNvSpPr/>
          <p:nvPr/>
        </p:nvSpPr>
        <p:spPr bwMode="auto">
          <a:xfrm>
            <a:off x="6011863" y="2693988"/>
            <a:ext cx="168275" cy="898525"/>
          </a:xfrm>
          <a:prstGeom prst="rightBrace">
            <a:avLst>
              <a:gd name="adj1" fmla="val 44497"/>
              <a:gd name="adj2" fmla="val 50000"/>
            </a:avLst>
          </a:prstGeom>
          <a:noFill/>
          <a:ln w="9525">
            <a:solidFill>
              <a:schemeClr val="tx1"/>
            </a:solidFill>
            <a:round/>
          </a:ln>
        </p:spPr>
        <p:txBody>
          <a:bodyPr wrap="none" anchor="ctr"/>
          <a:lstStyle/>
          <a:p>
            <a:endParaRPr lang="en-US"/>
          </a:p>
        </p:txBody>
      </p:sp>
      <p:sp>
        <p:nvSpPr>
          <p:cNvPr id="50198" name="AutoShape 24"/>
          <p:cNvSpPr/>
          <p:nvPr/>
        </p:nvSpPr>
        <p:spPr bwMode="auto">
          <a:xfrm>
            <a:off x="3217863" y="4572000"/>
            <a:ext cx="168275" cy="163513"/>
          </a:xfrm>
          <a:prstGeom prst="rightBrace">
            <a:avLst>
              <a:gd name="adj1" fmla="val 8333"/>
              <a:gd name="adj2" fmla="val 50000"/>
            </a:avLst>
          </a:prstGeom>
          <a:noFill/>
          <a:ln w="9525">
            <a:solidFill>
              <a:schemeClr val="tx1"/>
            </a:solidFill>
            <a:round/>
          </a:ln>
        </p:spPr>
        <p:txBody>
          <a:bodyPr wrap="none" anchor="ctr"/>
          <a:lstStyle/>
          <a:p>
            <a:endParaRPr lang="en-US"/>
          </a:p>
        </p:txBody>
      </p:sp>
      <p:sp>
        <p:nvSpPr>
          <p:cNvPr id="50199" name="Text Box 25"/>
          <p:cNvSpPr txBox="1">
            <a:spLocks noChangeArrowheads="1"/>
          </p:cNvSpPr>
          <p:nvPr/>
        </p:nvSpPr>
        <p:spPr bwMode="auto">
          <a:xfrm>
            <a:off x="6265863" y="2936875"/>
            <a:ext cx="1035050" cy="361950"/>
          </a:xfrm>
          <a:prstGeom prst="rect">
            <a:avLst/>
          </a:prstGeom>
          <a:noFill/>
          <a:ln w="9525">
            <a:noFill/>
            <a:miter lim="800000"/>
          </a:ln>
        </p:spPr>
        <p:txBody>
          <a:bodyPr wrap="none" lIns="100008" tIns="50004" rIns="100008" bIns="50004">
            <a:spAutoFit/>
          </a:bodyPr>
          <a:lstStyle/>
          <a:p>
            <a:pPr defTabSz="1000125"/>
            <a:r>
              <a:rPr lang="en-US" sz="1700" b="1"/>
              <a:t>Deviation</a:t>
            </a:r>
          </a:p>
        </p:txBody>
      </p:sp>
      <p:sp>
        <p:nvSpPr>
          <p:cNvPr id="50200" name="Text Box 26"/>
          <p:cNvSpPr txBox="1">
            <a:spLocks noChangeArrowheads="1"/>
          </p:cNvSpPr>
          <p:nvPr/>
        </p:nvSpPr>
        <p:spPr bwMode="auto">
          <a:xfrm>
            <a:off x="4826000" y="2039938"/>
            <a:ext cx="1035050" cy="360362"/>
          </a:xfrm>
          <a:prstGeom prst="rect">
            <a:avLst/>
          </a:prstGeom>
          <a:noFill/>
          <a:ln w="9525">
            <a:noFill/>
            <a:miter lim="800000"/>
          </a:ln>
        </p:spPr>
        <p:txBody>
          <a:bodyPr wrap="none" lIns="100008" tIns="50004" rIns="100008" bIns="50004">
            <a:spAutoFit/>
          </a:bodyPr>
          <a:lstStyle/>
          <a:p>
            <a:pPr defTabSz="1000125"/>
            <a:r>
              <a:rPr lang="en-US" sz="1700" b="1"/>
              <a:t>Deviation</a:t>
            </a:r>
          </a:p>
        </p:txBody>
      </p:sp>
      <p:sp>
        <p:nvSpPr>
          <p:cNvPr id="50201" name="Text Box 27"/>
          <p:cNvSpPr txBox="1">
            <a:spLocks noChangeArrowheads="1"/>
          </p:cNvSpPr>
          <p:nvPr/>
        </p:nvSpPr>
        <p:spPr bwMode="auto">
          <a:xfrm>
            <a:off x="4487863" y="3835400"/>
            <a:ext cx="1035050" cy="360363"/>
          </a:xfrm>
          <a:prstGeom prst="rect">
            <a:avLst/>
          </a:prstGeom>
          <a:noFill/>
          <a:ln w="9525">
            <a:noFill/>
            <a:miter lim="800000"/>
          </a:ln>
        </p:spPr>
        <p:txBody>
          <a:bodyPr wrap="none" lIns="100008" tIns="50004" rIns="100008" bIns="50004">
            <a:spAutoFit/>
          </a:bodyPr>
          <a:lstStyle/>
          <a:p>
            <a:pPr defTabSz="1000125"/>
            <a:r>
              <a:rPr lang="en-US" sz="1700" b="1"/>
              <a:t>Deviation</a:t>
            </a:r>
          </a:p>
        </p:txBody>
      </p:sp>
      <p:sp>
        <p:nvSpPr>
          <p:cNvPr id="50202" name="Text Box 28"/>
          <p:cNvSpPr txBox="1">
            <a:spLocks noChangeArrowheads="1"/>
          </p:cNvSpPr>
          <p:nvPr/>
        </p:nvSpPr>
        <p:spPr bwMode="auto">
          <a:xfrm>
            <a:off x="3386138" y="4489450"/>
            <a:ext cx="1036637" cy="360363"/>
          </a:xfrm>
          <a:prstGeom prst="rect">
            <a:avLst/>
          </a:prstGeom>
          <a:noFill/>
          <a:ln w="9525">
            <a:noFill/>
            <a:miter lim="800000"/>
          </a:ln>
        </p:spPr>
        <p:txBody>
          <a:bodyPr wrap="none" lIns="100008" tIns="50004" rIns="100008" bIns="50004">
            <a:spAutoFit/>
          </a:bodyPr>
          <a:lstStyle/>
          <a:p>
            <a:pPr defTabSz="1000125"/>
            <a:r>
              <a:rPr lang="en-US" sz="1700" b="1"/>
              <a:t>Deviation</a:t>
            </a:r>
          </a:p>
        </p:txBody>
      </p:sp>
      <p:sp>
        <p:nvSpPr>
          <p:cNvPr id="50203" name="Text Box 29"/>
          <p:cNvSpPr txBox="1">
            <a:spLocks noChangeArrowheads="1"/>
          </p:cNvSpPr>
          <p:nvPr/>
        </p:nvSpPr>
        <p:spPr bwMode="auto">
          <a:xfrm>
            <a:off x="2032000" y="3590925"/>
            <a:ext cx="1035050" cy="360363"/>
          </a:xfrm>
          <a:prstGeom prst="rect">
            <a:avLst/>
          </a:prstGeom>
          <a:noFill/>
          <a:ln w="9525">
            <a:noFill/>
            <a:miter lim="800000"/>
          </a:ln>
        </p:spPr>
        <p:txBody>
          <a:bodyPr wrap="none" lIns="100008" tIns="50004" rIns="100008" bIns="50004">
            <a:spAutoFit/>
          </a:bodyPr>
          <a:lstStyle/>
          <a:p>
            <a:pPr defTabSz="1000125"/>
            <a:r>
              <a:rPr lang="en-US" sz="1700" b="1"/>
              <a:t>Deviation</a:t>
            </a:r>
          </a:p>
        </p:txBody>
      </p:sp>
      <p:sp>
        <p:nvSpPr>
          <p:cNvPr id="50204" name="Text Box 30"/>
          <p:cNvSpPr txBox="1">
            <a:spLocks noChangeArrowheads="1"/>
          </p:cNvSpPr>
          <p:nvPr/>
        </p:nvSpPr>
        <p:spPr bwMode="auto">
          <a:xfrm>
            <a:off x="1143000" y="4648200"/>
            <a:ext cx="1087438" cy="357188"/>
          </a:xfrm>
          <a:prstGeom prst="rect">
            <a:avLst/>
          </a:prstGeom>
          <a:noFill/>
          <a:ln w="9525">
            <a:noFill/>
            <a:miter lim="800000"/>
          </a:ln>
        </p:spPr>
        <p:txBody>
          <a:bodyPr wrap="none" lIns="100008" tIns="50004" rIns="100008" bIns="50004">
            <a:spAutoFit/>
          </a:bodyPr>
          <a:lstStyle/>
          <a:p>
            <a:pPr defTabSz="1000125"/>
            <a:r>
              <a:rPr lang="en-US" sz="1700" b="1"/>
              <a:t>Deviation</a:t>
            </a:r>
          </a:p>
        </p:txBody>
      </p:sp>
      <p:sp>
        <p:nvSpPr>
          <p:cNvPr id="50205" name="Text Box 31"/>
          <p:cNvSpPr txBox="1">
            <a:spLocks noChangeArrowheads="1"/>
          </p:cNvSpPr>
          <p:nvPr/>
        </p:nvSpPr>
        <p:spPr bwMode="auto">
          <a:xfrm>
            <a:off x="3390900" y="3019425"/>
            <a:ext cx="1035050" cy="360363"/>
          </a:xfrm>
          <a:prstGeom prst="rect">
            <a:avLst/>
          </a:prstGeom>
          <a:noFill/>
          <a:ln w="9525">
            <a:noFill/>
            <a:miter lim="800000"/>
          </a:ln>
        </p:spPr>
        <p:txBody>
          <a:bodyPr wrap="none" lIns="100008" tIns="50004" rIns="100008" bIns="50004">
            <a:spAutoFit/>
          </a:bodyPr>
          <a:lstStyle/>
          <a:p>
            <a:pPr defTabSz="1000125"/>
            <a:r>
              <a:rPr lang="en-US" sz="1700" b="1"/>
              <a:t>Deviation</a:t>
            </a:r>
          </a:p>
        </p:txBody>
      </p:sp>
      <p:sp>
        <p:nvSpPr>
          <p:cNvPr id="50206" name="Text Box 32"/>
          <p:cNvSpPr txBox="1">
            <a:spLocks noChangeArrowheads="1"/>
          </p:cNvSpPr>
          <p:nvPr/>
        </p:nvSpPr>
        <p:spPr bwMode="auto">
          <a:xfrm>
            <a:off x="3740150" y="5767388"/>
            <a:ext cx="742950" cy="425450"/>
          </a:xfrm>
          <a:prstGeom prst="rect">
            <a:avLst/>
          </a:prstGeom>
          <a:noFill/>
          <a:ln w="9525">
            <a:noFill/>
            <a:miter lim="800000"/>
          </a:ln>
        </p:spPr>
        <p:txBody>
          <a:bodyPr wrap="none" lIns="100008" tIns="50004" rIns="100008" bIns="50004">
            <a:spAutoFit/>
          </a:bodyPr>
          <a:lstStyle/>
          <a:p>
            <a:pPr defTabSz="1000125"/>
            <a:r>
              <a:rPr lang="en-US" sz="2200" b="1"/>
              <a:t>Time</a:t>
            </a:r>
          </a:p>
        </p:txBody>
      </p:sp>
      <p:sp>
        <p:nvSpPr>
          <p:cNvPr id="50207" name="Text Box 33"/>
          <p:cNvSpPr txBox="1">
            <a:spLocks noChangeArrowheads="1"/>
          </p:cNvSpPr>
          <p:nvPr/>
        </p:nvSpPr>
        <p:spPr bwMode="auto">
          <a:xfrm rot="-5400000">
            <a:off x="-797719" y="3906044"/>
            <a:ext cx="3332163" cy="441325"/>
          </a:xfrm>
          <a:prstGeom prst="rect">
            <a:avLst/>
          </a:prstGeom>
          <a:noFill/>
          <a:ln w="9525">
            <a:noFill/>
            <a:miter lim="800000"/>
          </a:ln>
        </p:spPr>
        <p:txBody>
          <a:bodyPr wrap="none" lIns="100008" tIns="50004" rIns="100008" bIns="50004">
            <a:spAutoFit/>
          </a:bodyPr>
          <a:lstStyle/>
          <a:p>
            <a:pPr defTabSz="1000125"/>
            <a:r>
              <a:rPr lang="en-US" sz="2200" b="1"/>
              <a:t>Values of Dependent Variable</a:t>
            </a:r>
          </a:p>
        </p:txBody>
      </p:sp>
      <p:sp>
        <p:nvSpPr>
          <p:cNvPr id="50208" name="AutoShape 36"/>
          <p:cNvSpPr>
            <a:spLocks noChangeArrowheads="1"/>
          </p:cNvSpPr>
          <p:nvPr/>
        </p:nvSpPr>
        <p:spPr bwMode="auto">
          <a:xfrm>
            <a:off x="2297113" y="5000625"/>
            <a:ext cx="168275" cy="163513"/>
          </a:xfrm>
          <a:prstGeom prst="star8">
            <a:avLst>
              <a:gd name="adj" fmla="val 38250"/>
            </a:avLst>
          </a:prstGeom>
          <a:noFill/>
          <a:ln w="9525">
            <a:solidFill>
              <a:srgbClr val="FF0000"/>
            </a:solidFill>
            <a:miter lim="800000"/>
          </a:ln>
        </p:spPr>
        <p:txBody>
          <a:bodyPr wrap="none" anchor="ctr"/>
          <a:lstStyle/>
          <a:p>
            <a:endParaRPr lang="en-US"/>
          </a:p>
        </p:txBody>
      </p:sp>
      <p:sp>
        <p:nvSpPr>
          <p:cNvPr id="50209" name="AutoShape 37"/>
          <p:cNvSpPr>
            <a:spLocks noChangeArrowheads="1"/>
          </p:cNvSpPr>
          <p:nvPr/>
        </p:nvSpPr>
        <p:spPr bwMode="auto">
          <a:xfrm>
            <a:off x="2963863" y="4551363"/>
            <a:ext cx="168275" cy="163512"/>
          </a:xfrm>
          <a:prstGeom prst="star8">
            <a:avLst>
              <a:gd name="adj" fmla="val 38250"/>
            </a:avLst>
          </a:prstGeom>
          <a:noFill/>
          <a:ln w="9525">
            <a:solidFill>
              <a:srgbClr val="FF0000"/>
            </a:solidFill>
            <a:miter lim="800000"/>
          </a:ln>
        </p:spPr>
        <p:txBody>
          <a:bodyPr wrap="none" anchor="ctr"/>
          <a:lstStyle/>
          <a:p>
            <a:endParaRPr lang="en-US"/>
          </a:p>
        </p:txBody>
      </p:sp>
      <p:sp>
        <p:nvSpPr>
          <p:cNvPr id="50210" name="AutoShape 38"/>
          <p:cNvSpPr>
            <a:spLocks noChangeArrowheads="1"/>
          </p:cNvSpPr>
          <p:nvPr/>
        </p:nvSpPr>
        <p:spPr bwMode="auto">
          <a:xfrm>
            <a:off x="3471863" y="4194175"/>
            <a:ext cx="168275" cy="163513"/>
          </a:xfrm>
          <a:prstGeom prst="star8">
            <a:avLst>
              <a:gd name="adj" fmla="val 38250"/>
            </a:avLst>
          </a:prstGeom>
          <a:noFill/>
          <a:ln w="9525">
            <a:solidFill>
              <a:srgbClr val="FF0000"/>
            </a:solidFill>
            <a:miter lim="800000"/>
          </a:ln>
        </p:spPr>
        <p:txBody>
          <a:bodyPr wrap="none" anchor="ctr"/>
          <a:lstStyle/>
          <a:p>
            <a:endParaRPr lang="en-US"/>
          </a:p>
        </p:txBody>
      </p:sp>
      <p:sp>
        <p:nvSpPr>
          <p:cNvPr id="50211" name="AutoShape 39"/>
          <p:cNvSpPr>
            <a:spLocks noChangeArrowheads="1"/>
          </p:cNvSpPr>
          <p:nvPr/>
        </p:nvSpPr>
        <p:spPr bwMode="auto">
          <a:xfrm>
            <a:off x="4064000" y="3786188"/>
            <a:ext cx="169863" cy="163512"/>
          </a:xfrm>
          <a:prstGeom prst="star8">
            <a:avLst>
              <a:gd name="adj" fmla="val 38250"/>
            </a:avLst>
          </a:prstGeom>
          <a:noFill/>
          <a:ln w="9525">
            <a:solidFill>
              <a:srgbClr val="FF0000"/>
            </a:solidFill>
            <a:miter lim="800000"/>
          </a:ln>
        </p:spPr>
        <p:txBody>
          <a:bodyPr wrap="none" anchor="ctr"/>
          <a:lstStyle/>
          <a:p>
            <a:endParaRPr lang="en-US"/>
          </a:p>
        </p:txBody>
      </p:sp>
      <p:sp>
        <p:nvSpPr>
          <p:cNvPr id="50212" name="AutoShape 40"/>
          <p:cNvSpPr>
            <a:spLocks noChangeArrowheads="1"/>
          </p:cNvSpPr>
          <p:nvPr/>
        </p:nvSpPr>
        <p:spPr bwMode="auto">
          <a:xfrm>
            <a:off x="4741863" y="3316288"/>
            <a:ext cx="168275" cy="163512"/>
          </a:xfrm>
          <a:prstGeom prst="star8">
            <a:avLst>
              <a:gd name="adj" fmla="val 38250"/>
            </a:avLst>
          </a:prstGeom>
          <a:noFill/>
          <a:ln w="9525">
            <a:solidFill>
              <a:srgbClr val="FF0000"/>
            </a:solidFill>
            <a:miter lim="800000"/>
          </a:ln>
        </p:spPr>
        <p:txBody>
          <a:bodyPr wrap="none" anchor="ctr"/>
          <a:lstStyle/>
          <a:p>
            <a:endParaRPr lang="en-US"/>
          </a:p>
        </p:txBody>
      </p:sp>
      <p:sp>
        <p:nvSpPr>
          <p:cNvPr id="50213" name="AutoShape 41"/>
          <p:cNvSpPr>
            <a:spLocks noChangeArrowheads="1"/>
          </p:cNvSpPr>
          <p:nvPr/>
        </p:nvSpPr>
        <p:spPr bwMode="auto">
          <a:xfrm>
            <a:off x="5757863" y="2613025"/>
            <a:ext cx="168275" cy="163513"/>
          </a:xfrm>
          <a:prstGeom prst="star8">
            <a:avLst>
              <a:gd name="adj" fmla="val 38250"/>
            </a:avLst>
          </a:prstGeom>
          <a:noFill/>
          <a:ln w="9525">
            <a:solidFill>
              <a:srgbClr val="FF0000"/>
            </a:solidFill>
            <a:miter lim="800000"/>
          </a:ln>
        </p:spPr>
        <p:txBody>
          <a:bodyPr wrap="none" anchor="ctr"/>
          <a:lstStyle/>
          <a:p>
            <a:endParaRPr lang="en-US"/>
          </a:p>
        </p:txBody>
      </p:sp>
      <p:sp>
        <p:nvSpPr>
          <p:cNvPr id="50214" name="AutoShape 42"/>
          <p:cNvSpPr>
            <a:spLocks noChangeArrowheads="1"/>
          </p:cNvSpPr>
          <p:nvPr/>
        </p:nvSpPr>
        <p:spPr bwMode="auto">
          <a:xfrm>
            <a:off x="6265863" y="2255838"/>
            <a:ext cx="168275" cy="163512"/>
          </a:xfrm>
          <a:prstGeom prst="star8">
            <a:avLst>
              <a:gd name="adj" fmla="val 38250"/>
            </a:avLst>
          </a:prstGeom>
          <a:noFill/>
          <a:ln w="9525">
            <a:solidFill>
              <a:srgbClr val="FF0000"/>
            </a:solidFill>
            <a:miter lim="800000"/>
          </a:ln>
        </p:spPr>
        <p:txBody>
          <a:bodyPr wrap="none" anchor="ctr"/>
          <a:lstStyle/>
          <a:p>
            <a:endParaRPr lang="en-US"/>
          </a:p>
        </p:txBody>
      </p:sp>
      <p:sp>
        <p:nvSpPr>
          <p:cNvPr id="50215" name="AutoShape 43"/>
          <p:cNvSpPr>
            <a:spLocks noChangeArrowheads="1"/>
          </p:cNvSpPr>
          <p:nvPr/>
        </p:nvSpPr>
        <p:spPr bwMode="auto">
          <a:xfrm>
            <a:off x="7162800" y="4648200"/>
            <a:ext cx="169863" cy="163513"/>
          </a:xfrm>
          <a:prstGeom prst="star8">
            <a:avLst>
              <a:gd name="adj" fmla="val 38250"/>
            </a:avLst>
          </a:prstGeom>
          <a:noFill/>
          <a:ln w="9525">
            <a:solidFill>
              <a:srgbClr val="FF0000"/>
            </a:solidFill>
            <a:miter lim="800000"/>
          </a:ln>
        </p:spPr>
        <p:txBody>
          <a:bodyPr wrap="none" anchor="ctr"/>
          <a:lstStyle/>
          <a:p>
            <a:endParaRPr lang="en-US"/>
          </a:p>
        </p:txBody>
      </p:sp>
      <p:sp>
        <p:nvSpPr>
          <p:cNvPr id="50216" name="Text Box 44"/>
          <p:cNvSpPr txBox="1">
            <a:spLocks noChangeArrowheads="1"/>
          </p:cNvSpPr>
          <p:nvPr/>
        </p:nvSpPr>
        <p:spPr bwMode="auto">
          <a:xfrm>
            <a:off x="7315200" y="4419600"/>
            <a:ext cx="1541463" cy="768350"/>
          </a:xfrm>
          <a:prstGeom prst="rect">
            <a:avLst/>
          </a:prstGeom>
          <a:noFill/>
          <a:ln w="9525">
            <a:noFill/>
            <a:miter lim="800000"/>
          </a:ln>
        </p:spPr>
        <p:txBody>
          <a:bodyPr lIns="100008" tIns="50004" rIns="100008" bIns="50004">
            <a:spAutoFit/>
          </a:bodyPr>
          <a:lstStyle/>
          <a:p>
            <a:pPr defTabSz="1000125"/>
            <a:r>
              <a:rPr lang="en-US" sz="2200" b="1"/>
              <a:t>Point on the line</a:t>
            </a:r>
          </a:p>
        </p:txBody>
      </p:sp>
      <p:sp>
        <p:nvSpPr>
          <p:cNvPr id="50217" name="AutoShape 45"/>
          <p:cNvSpPr>
            <a:spLocks noChangeArrowheads="1"/>
          </p:cNvSpPr>
          <p:nvPr/>
        </p:nvSpPr>
        <p:spPr bwMode="auto">
          <a:xfrm>
            <a:off x="7010400" y="3581400"/>
            <a:ext cx="254000" cy="325438"/>
          </a:xfrm>
          <a:prstGeom prst="star4">
            <a:avLst>
              <a:gd name="adj" fmla="val 12500"/>
            </a:avLst>
          </a:prstGeom>
          <a:solidFill>
            <a:schemeClr val="accent1"/>
          </a:solidFill>
          <a:ln w="9525">
            <a:solidFill>
              <a:schemeClr val="tx1"/>
            </a:solidFill>
            <a:miter lim="800000"/>
          </a:ln>
        </p:spPr>
        <p:txBody>
          <a:bodyPr wrap="none" anchor="ctr"/>
          <a:lstStyle/>
          <a:p>
            <a:endParaRPr lang="en-US"/>
          </a:p>
        </p:txBody>
      </p:sp>
      <p:sp>
        <p:nvSpPr>
          <p:cNvPr id="50218" name="Text Box 46"/>
          <p:cNvSpPr txBox="1">
            <a:spLocks noChangeArrowheads="1"/>
          </p:cNvSpPr>
          <p:nvPr/>
        </p:nvSpPr>
        <p:spPr bwMode="auto">
          <a:xfrm>
            <a:off x="7162800" y="3352800"/>
            <a:ext cx="1668463" cy="768350"/>
          </a:xfrm>
          <a:prstGeom prst="rect">
            <a:avLst/>
          </a:prstGeom>
          <a:noFill/>
          <a:ln w="9525">
            <a:noFill/>
            <a:miter lim="800000"/>
          </a:ln>
        </p:spPr>
        <p:txBody>
          <a:bodyPr lIns="100008" tIns="50004" rIns="100008" bIns="50004">
            <a:spAutoFit/>
          </a:bodyPr>
          <a:lstStyle/>
          <a:p>
            <a:pPr defTabSz="1000125"/>
            <a:r>
              <a:rPr lang="en-US" sz="2200" b="1"/>
              <a:t>Actual observation</a:t>
            </a:r>
          </a:p>
        </p:txBody>
      </p:sp>
      <p:sp>
        <p:nvSpPr>
          <p:cNvPr id="44" name="Rectangle 2"/>
          <p:cNvSpPr>
            <a:spLocks noGrp="1" noChangeArrowheads="1"/>
          </p:cNvSpPr>
          <p:nvPr>
            <p:ph type="title"/>
          </p:nvPr>
        </p:nvSpPr>
        <p:spPr>
          <a:xfrm>
            <a:off x="1600200" y="381000"/>
            <a:ext cx="6338888" cy="762000"/>
          </a:xfrm>
        </p:spPr>
        <p:txBody>
          <a:bodyPr/>
          <a:lstStyle/>
          <a:p>
            <a:pPr>
              <a:lnSpc>
                <a:spcPct val="80000"/>
              </a:lnSpc>
              <a:defRPr/>
            </a:pPr>
            <a:r>
              <a:rPr lang="en-US" dirty="0" smtClean="0"/>
              <a:t>Trend projection</a:t>
            </a:r>
            <a:endParaRPr lang="en-US" dirty="0"/>
          </a:p>
        </p:txBody>
      </p:sp>
      <p:sp>
        <p:nvSpPr>
          <p:cNvPr id="45" name="Rectangle 44"/>
          <p:cNvSpPr/>
          <p:nvPr/>
        </p:nvSpPr>
        <p:spPr>
          <a:xfrm>
            <a:off x="6934200" y="3352800"/>
            <a:ext cx="1828800" cy="198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blind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533400"/>
            <a:ext cx="7770812" cy="815975"/>
          </a:xfrm>
        </p:spPr>
        <p:txBody>
          <a:bodyPr lIns="99994" tIns="49997" rIns="99994" bIns="49997" anchor="t"/>
          <a:lstStyle/>
          <a:p>
            <a:pPr>
              <a:defRPr/>
            </a:pPr>
            <a:r>
              <a:rPr lang="en-US" sz="3600" dirty="0" smtClean="0"/>
              <a:t>What is Forecasting?</a:t>
            </a:r>
          </a:p>
        </p:txBody>
      </p:sp>
      <p:sp>
        <p:nvSpPr>
          <p:cNvPr id="45059" name="Rectangle 3"/>
          <p:cNvSpPr>
            <a:spLocks noChangeArrowheads="1"/>
          </p:cNvSpPr>
          <p:nvPr/>
        </p:nvSpPr>
        <p:spPr bwMode="auto">
          <a:xfrm>
            <a:off x="304800" y="1295400"/>
            <a:ext cx="4953000" cy="4800600"/>
          </a:xfrm>
          <a:prstGeom prst="rect">
            <a:avLst/>
          </a:prstGeom>
          <a:noFill/>
          <a:ln w="12700">
            <a:noFill/>
            <a:miter lim="800000"/>
          </a:ln>
        </p:spPr>
        <p:txBody>
          <a:bodyPr lIns="98954" tIns="48608" rIns="98954" bIns="48608"/>
          <a:lstStyle/>
          <a:p>
            <a:pPr marL="374650" indent="-374650" defTabSz="1000125">
              <a:spcBef>
                <a:spcPct val="40000"/>
              </a:spcBef>
              <a:buFontTx/>
              <a:buChar char="•"/>
              <a:defRPr/>
            </a:pPr>
            <a:r>
              <a:rPr kumimoji="1" lang="en-US" sz="2200" dirty="0">
                <a:latin typeface="+mn-lt"/>
              </a:rPr>
              <a:t>Process of predicting a future event on the basis of past as well as present knowledge and experience</a:t>
            </a:r>
            <a:endParaRPr kumimoji="1" lang="en-US" sz="2200" dirty="0">
              <a:latin typeface="+mn-lt"/>
            </a:endParaRPr>
          </a:p>
          <a:p>
            <a:pPr marL="374650" indent="-374650" defTabSz="1000125">
              <a:spcBef>
                <a:spcPct val="40000"/>
              </a:spcBef>
              <a:buFontTx/>
              <a:buChar char="•"/>
              <a:defRPr/>
            </a:pPr>
            <a:r>
              <a:rPr kumimoji="1" lang="en-US" sz="2200" dirty="0">
                <a:latin typeface="+mn-lt"/>
              </a:rPr>
              <a:t>Underlying basis of </a:t>
            </a:r>
            <a:br>
              <a:rPr kumimoji="1" lang="en-US" sz="2200" dirty="0">
                <a:latin typeface="+mn-lt"/>
              </a:rPr>
            </a:br>
            <a:r>
              <a:rPr kumimoji="1" lang="en-US" sz="2200" dirty="0">
                <a:latin typeface="+mn-lt"/>
              </a:rPr>
              <a:t>all business decisions</a:t>
            </a:r>
            <a:endParaRPr kumimoji="1" lang="en-US" sz="2200" dirty="0">
              <a:latin typeface="+mn-lt"/>
            </a:endParaRPr>
          </a:p>
          <a:p>
            <a:pPr marL="876300" lvl="1" indent="-376555" defTabSz="1000125">
              <a:spcBef>
                <a:spcPct val="20000"/>
              </a:spcBef>
              <a:buFontTx/>
              <a:buChar char="–"/>
              <a:defRPr/>
            </a:pPr>
            <a:r>
              <a:rPr kumimoji="1" lang="en-US" sz="2200" dirty="0">
                <a:latin typeface="+mn-lt"/>
              </a:rPr>
              <a:t>Production</a:t>
            </a:r>
            <a:endParaRPr kumimoji="1" lang="en-US" sz="2200" dirty="0">
              <a:latin typeface="+mn-lt"/>
            </a:endParaRPr>
          </a:p>
          <a:p>
            <a:pPr marL="876300" lvl="1" indent="-376555" defTabSz="1000125">
              <a:spcBef>
                <a:spcPct val="20000"/>
              </a:spcBef>
              <a:buFontTx/>
              <a:buChar char="–"/>
              <a:defRPr/>
            </a:pPr>
            <a:r>
              <a:rPr kumimoji="1" lang="en-US" sz="2200" dirty="0">
                <a:latin typeface="+mn-lt"/>
              </a:rPr>
              <a:t>Inventory</a:t>
            </a:r>
            <a:endParaRPr kumimoji="1" lang="en-US" sz="2200" dirty="0">
              <a:latin typeface="+mn-lt"/>
            </a:endParaRPr>
          </a:p>
          <a:p>
            <a:pPr marL="876300" lvl="1" indent="-376555" defTabSz="1000125">
              <a:spcBef>
                <a:spcPct val="20000"/>
              </a:spcBef>
              <a:buFontTx/>
              <a:buChar char="–"/>
              <a:defRPr/>
            </a:pPr>
            <a:r>
              <a:rPr kumimoji="1" lang="en-US" sz="2200" dirty="0">
                <a:latin typeface="+mn-lt"/>
              </a:rPr>
              <a:t>Personnel</a:t>
            </a:r>
            <a:endParaRPr kumimoji="1" lang="en-US" sz="2200" dirty="0">
              <a:latin typeface="+mn-lt"/>
            </a:endParaRPr>
          </a:p>
          <a:p>
            <a:pPr marL="876300" lvl="1" indent="-376555" defTabSz="1000125">
              <a:spcBef>
                <a:spcPct val="20000"/>
              </a:spcBef>
              <a:buFontTx/>
              <a:buChar char="–"/>
              <a:defRPr/>
            </a:pPr>
            <a:r>
              <a:rPr kumimoji="1" lang="en-US" sz="2200" dirty="0">
                <a:latin typeface="+mn-lt"/>
              </a:rPr>
              <a:t>Facilities</a:t>
            </a:r>
            <a:endParaRPr kumimoji="1" lang="en-US" sz="2200" dirty="0">
              <a:latin typeface="+mn-lt"/>
            </a:endParaRPr>
          </a:p>
          <a:p>
            <a:pPr>
              <a:buFont typeface="Arial" pitchFamily="34" charset="0"/>
              <a:buChar char="•"/>
              <a:defRPr/>
            </a:pPr>
            <a:r>
              <a:rPr lang="en-US" sz="2200" dirty="0">
                <a:latin typeface="+mn-lt"/>
              </a:rPr>
              <a:t>To reduce risk and uncertainty</a:t>
            </a:r>
            <a:endParaRPr lang="en-US" sz="2200" dirty="0">
              <a:latin typeface="+mn-lt"/>
            </a:endParaRPr>
          </a:p>
          <a:p>
            <a:pPr>
              <a:buFont typeface="Arial" pitchFamily="34" charset="0"/>
              <a:buChar char="•"/>
              <a:defRPr/>
            </a:pPr>
            <a:endParaRPr lang="en-US" sz="2200" dirty="0">
              <a:latin typeface="+mn-lt"/>
            </a:endParaRPr>
          </a:p>
          <a:p>
            <a:pPr>
              <a:buFont typeface="Arial" pitchFamily="34" charset="0"/>
              <a:buChar char="•"/>
              <a:defRPr/>
            </a:pPr>
            <a:r>
              <a:rPr lang="en-US" sz="2200" dirty="0">
                <a:latin typeface="+mn-lt"/>
              </a:rPr>
              <a:t>To take business decisions </a:t>
            </a:r>
            <a:endParaRPr lang="en-US" sz="2200" dirty="0">
              <a:latin typeface="+mn-lt"/>
            </a:endParaRPr>
          </a:p>
          <a:p>
            <a:pPr>
              <a:buFont typeface="Arial" pitchFamily="34" charset="0"/>
              <a:buChar char="•"/>
              <a:defRPr/>
            </a:pPr>
            <a:endParaRPr lang="en-US" sz="2200" dirty="0">
              <a:latin typeface="+mn-lt"/>
            </a:endParaRPr>
          </a:p>
          <a:p>
            <a:pPr>
              <a:buFont typeface="Arial" pitchFamily="34" charset="0"/>
              <a:buChar char="•"/>
              <a:defRPr/>
            </a:pPr>
            <a:r>
              <a:rPr lang="en-US" sz="2200" dirty="0">
                <a:latin typeface="+mn-lt"/>
              </a:rPr>
              <a:t>For planning</a:t>
            </a:r>
            <a:endParaRPr lang="en-US" sz="2200" dirty="0">
              <a:latin typeface="+mn-lt"/>
            </a:endParaRPr>
          </a:p>
          <a:p>
            <a:pPr marL="419100" indent="-376555" defTabSz="1000125">
              <a:spcBef>
                <a:spcPct val="20000"/>
              </a:spcBef>
              <a:buFont typeface="Arial" pitchFamily="34" charset="0"/>
              <a:buChar char="•"/>
              <a:defRPr/>
            </a:pPr>
            <a:endParaRPr kumimoji="1" lang="en-US" sz="2200" dirty="0">
              <a:latin typeface="+mn-lt"/>
            </a:endParaRPr>
          </a:p>
        </p:txBody>
      </p:sp>
      <p:grpSp>
        <p:nvGrpSpPr>
          <p:cNvPr id="2" name="Group 4"/>
          <p:cNvGrpSpPr/>
          <p:nvPr/>
        </p:nvGrpSpPr>
        <p:grpSpPr bwMode="auto">
          <a:xfrm>
            <a:off x="5311775" y="1981200"/>
            <a:ext cx="3832225" cy="3775075"/>
            <a:chOff x="2627" y="1237"/>
            <a:chExt cx="2558" cy="2542"/>
          </a:xfrm>
        </p:grpSpPr>
        <p:sp>
          <p:nvSpPr>
            <p:cNvPr id="33797" name="Freeform 5"/>
            <p:cNvSpPr/>
            <p:nvPr/>
          </p:nvSpPr>
          <p:spPr bwMode="auto">
            <a:xfrm>
              <a:off x="3390" y="2347"/>
              <a:ext cx="583" cy="494"/>
            </a:xfrm>
            <a:custGeom>
              <a:avLst/>
              <a:gdLst>
                <a:gd name="T0" fmla="*/ 70 w 583"/>
                <a:gd name="T1" fmla="*/ 452 h 494"/>
                <a:gd name="T2" fmla="*/ 319 w 583"/>
                <a:gd name="T3" fmla="*/ 185 h 494"/>
                <a:gd name="T4" fmla="*/ 313 w 583"/>
                <a:gd name="T5" fmla="*/ 154 h 494"/>
                <a:gd name="T6" fmla="*/ 325 w 583"/>
                <a:gd name="T7" fmla="*/ 118 h 494"/>
                <a:gd name="T8" fmla="*/ 333 w 583"/>
                <a:gd name="T9" fmla="*/ 96 h 494"/>
                <a:gd name="T10" fmla="*/ 331 w 583"/>
                <a:gd name="T11" fmla="*/ 62 h 494"/>
                <a:gd name="T12" fmla="*/ 327 w 583"/>
                <a:gd name="T13" fmla="*/ 32 h 494"/>
                <a:gd name="T14" fmla="*/ 341 w 583"/>
                <a:gd name="T15" fmla="*/ 16 h 494"/>
                <a:gd name="T16" fmla="*/ 365 w 583"/>
                <a:gd name="T17" fmla="*/ 13 h 494"/>
                <a:gd name="T18" fmla="*/ 382 w 583"/>
                <a:gd name="T19" fmla="*/ 31 h 494"/>
                <a:gd name="T20" fmla="*/ 384 w 583"/>
                <a:gd name="T21" fmla="*/ 63 h 494"/>
                <a:gd name="T22" fmla="*/ 370 w 583"/>
                <a:gd name="T23" fmla="*/ 94 h 494"/>
                <a:gd name="T24" fmla="*/ 474 w 583"/>
                <a:gd name="T25" fmla="*/ 12 h 494"/>
                <a:gd name="T26" fmla="*/ 492 w 583"/>
                <a:gd name="T27" fmla="*/ 0 h 494"/>
                <a:gd name="T28" fmla="*/ 506 w 583"/>
                <a:gd name="T29" fmla="*/ 14 h 494"/>
                <a:gd name="T30" fmla="*/ 482 w 583"/>
                <a:gd name="T31" fmla="*/ 49 h 494"/>
                <a:gd name="T32" fmla="*/ 426 w 583"/>
                <a:gd name="T33" fmla="*/ 110 h 494"/>
                <a:gd name="T34" fmla="*/ 525 w 583"/>
                <a:gd name="T35" fmla="*/ 32 h 494"/>
                <a:gd name="T36" fmla="*/ 541 w 583"/>
                <a:gd name="T37" fmla="*/ 35 h 494"/>
                <a:gd name="T38" fmla="*/ 540 w 583"/>
                <a:gd name="T39" fmla="*/ 55 h 494"/>
                <a:gd name="T40" fmla="*/ 457 w 583"/>
                <a:gd name="T41" fmla="*/ 129 h 494"/>
                <a:gd name="T42" fmla="*/ 559 w 583"/>
                <a:gd name="T43" fmla="*/ 71 h 494"/>
                <a:gd name="T44" fmla="*/ 572 w 583"/>
                <a:gd name="T45" fmla="*/ 77 h 494"/>
                <a:gd name="T46" fmla="*/ 570 w 583"/>
                <a:gd name="T47" fmla="*/ 93 h 494"/>
                <a:gd name="T48" fmla="*/ 509 w 583"/>
                <a:gd name="T49" fmla="*/ 127 h 494"/>
                <a:gd name="T50" fmla="*/ 479 w 583"/>
                <a:gd name="T51" fmla="*/ 153 h 494"/>
                <a:gd name="T52" fmla="*/ 564 w 583"/>
                <a:gd name="T53" fmla="*/ 110 h 494"/>
                <a:gd name="T54" fmla="*/ 582 w 583"/>
                <a:gd name="T55" fmla="*/ 116 h 494"/>
                <a:gd name="T56" fmla="*/ 577 w 583"/>
                <a:gd name="T57" fmla="*/ 132 h 494"/>
                <a:gd name="T58" fmla="*/ 487 w 583"/>
                <a:gd name="T59" fmla="*/ 174 h 494"/>
                <a:gd name="T60" fmla="*/ 447 w 583"/>
                <a:gd name="T61" fmla="*/ 202 h 494"/>
                <a:gd name="T62" fmla="*/ 418 w 583"/>
                <a:gd name="T63" fmla="*/ 225 h 494"/>
                <a:gd name="T64" fmla="*/ 360 w 583"/>
                <a:gd name="T65" fmla="*/ 228 h 494"/>
                <a:gd name="T66" fmla="*/ 85 w 583"/>
                <a:gd name="T67" fmla="*/ 479 h 494"/>
                <a:gd name="T68" fmla="*/ 64 w 583"/>
                <a:gd name="T69" fmla="*/ 493 h 494"/>
                <a:gd name="T70" fmla="*/ 45 w 583"/>
                <a:gd name="T71" fmla="*/ 485 h 494"/>
                <a:gd name="T72" fmla="*/ 0 w 583"/>
                <a:gd name="T73" fmla="*/ 405 h 4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83"/>
                <a:gd name="T112" fmla="*/ 0 h 494"/>
                <a:gd name="T113" fmla="*/ 583 w 583"/>
                <a:gd name="T114" fmla="*/ 494 h 4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83" h="494">
                  <a:moveTo>
                    <a:pt x="17" y="362"/>
                  </a:moveTo>
                  <a:lnTo>
                    <a:pt x="70" y="452"/>
                  </a:lnTo>
                  <a:lnTo>
                    <a:pt x="324" y="202"/>
                  </a:lnTo>
                  <a:lnTo>
                    <a:pt x="319" y="185"/>
                  </a:lnTo>
                  <a:lnTo>
                    <a:pt x="315" y="171"/>
                  </a:lnTo>
                  <a:lnTo>
                    <a:pt x="313" y="154"/>
                  </a:lnTo>
                  <a:lnTo>
                    <a:pt x="317" y="136"/>
                  </a:lnTo>
                  <a:lnTo>
                    <a:pt x="325" y="118"/>
                  </a:lnTo>
                  <a:lnTo>
                    <a:pt x="333" y="105"/>
                  </a:lnTo>
                  <a:lnTo>
                    <a:pt x="333" y="96"/>
                  </a:lnTo>
                  <a:lnTo>
                    <a:pt x="335" y="76"/>
                  </a:lnTo>
                  <a:lnTo>
                    <a:pt x="331" y="62"/>
                  </a:lnTo>
                  <a:lnTo>
                    <a:pt x="327" y="46"/>
                  </a:lnTo>
                  <a:lnTo>
                    <a:pt x="327" y="32"/>
                  </a:lnTo>
                  <a:lnTo>
                    <a:pt x="332" y="23"/>
                  </a:lnTo>
                  <a:lnTo>
                    <a:pt x="341" y="16"/>
                  </a:lnTo>
                  <a:lnTo>
                    <a:pt x="355" y="13"/>
                  </a:lnTo>
                  <a:lnTo>
                    <a:pt x="365" y="13"/>
                  </a:lnTo>
                  <a:lnTo>
                    <a:pt x="373" y="18"/>
                  </a:lnTo>
                  <a:lnTo>
                    <a:pt x="382" y="31"/>
                  </a:lnTo>
                  <a:lnTo>
                    <a:pt x="385" y="49"/>
                  </a:lnTo>
                  <a:lnTo>
                    <a:pt x="384" y="63"/>
                  </a:lnTo>
                  <a:lnTo>
                    <a:pt x="380" y="77"/>
                  </a:lnTo>
                  <a:lnTo>
                    <a:pt x="370" y="94"/>
                  </a:lnTo>
                  <a:lnTo>
                    <a:pt x="380" y="101"/>
                  </a:lnTo>
                  <a:lnTo>
                    <a:pt x="474" y="12"/>
                  </a:lnTo>
                  <a:lnTo>
                    <a:pt x="481" y="3"/>
                  </a:lnTo>
                  <a:lnTo>
                    <a:pt x="492" y="0"/>
                  </a:lnTo>
                  <a:lnTo>
                    <a:pt x="503" y="5"/>
                  </a:lnTo>
                  <a:lnTo>
                    <a:pt x="506" y="14"/>
                  </a:lnTo>
                  <a:lnTo>
                    <a:pt x="506" y="23"/>
                  </a:lnTo>
                  <a:lnTo>
                    <a:pt x="482" y="49"/>
                  </a:lnTo>
                  <a:lnTo>
                    <a:pt x="422" y="104"/>
                  </a:lnTo>
                  <a:lnTo>
                    <a:pt x="426" y="110"/>
                  </a:lnTo>
                  <a:lnTo>
                    <a:pt x="514" y="39"/>
                  </a:lnTo>
                  <a:lnTo>
                    <a:pt x="525" y="32"/>
                  </a:lnTo>
                  <a:lnTo>
                    <a:pt x="534" y="31"/>
                  </a:lnTo>
                  <a:lnTo>
                    <a:pt x="541" y="35"/>
                  </a:lnTo>
                  <a:lnTo>
                    <a:pt x="543" y="44"/>
                  </a:lnTo>
                  <a:lnTo>
                    <a:pt x="540" y="55"/>
                  </a:lnTo>
                  <a:lnTo>
                    <a:pt x="452" y="125"/>
                  </a:lnTo>
                  <a:lnTo>
                    <a:pt x="457" y="129"/>
                  </a:lnTo>
                  <a:lnTo>
                    <a:pt x="548" y="74"/>
                  </a:lnTo>
                  <a:lnTo>
                    <a:pt x="559" y="71"/>
                  </a:lnTo>
                  <a:lnTo>
                    <a:pt x="565" y="71"/>
                  </a:lnTo>
                  <a:lnTo>
                    <a:pt x="572" y="77"/>
                  </a:lnTo>
                  <a:lnTo>
                    <a:pt x="573" y="85"/>
                  </a:lnTo>
                  <a:lnTo>
                    <a:pt x="570" y="93"/>
                  </a:lnTo>
                  <a:lnTo>
                    <a:pt x="564" y="99"/>
                  </a:lnTo>
                  <a:lnTo>
                    <a:pt x="509" y="127"/>
                  </a:lnTo>
                  <a:lnTo>
                    <a:pt x="475" y="147"/>
                  </a:lnTo>
                  <a:lnTo>
                    <a:pt x="479" y="153"/>
                  </a:lnTo>
                  <a:lnTo>
                    <a:pt x="539" y="122"/>
                  </a:lnTo>
                  <a:lnTo>
                    <a:pt x="564" y="110"/>
                  </a:lnTo>
                  <a:lnTo>
                    <a:pt x="579" y="110"/>
                  </a:lnTo>
                  <a:lnTo>
                    <a:pt x="582" y="116"/>
                  </a:lnTo>
                  <a:lnTo>
                    <a:pt x="582" y="124"/>
                  </a:lnTo>
                  <a:lnTo>
                    <a:pt x="577" y="132"/>
                  </a:lnTo>
                  <a:lnTo>
                    <a:pt x="537" y="152"/>
                  </a:lnTo>
                  <a:lnTo>
                    <a:pt x="487" y="174"/>
                  </a:lnTo>
                  <a:lnTo>
                    <a:pt x="466" y="186"/>
                  </a:lnTo>
                  <a:lnTo>
                    <a:pt x="447" y="202"/>
                  </a:lnTo>
                  <a:lnTo>
                    <a:pt x="433" y="218"/>
                  </a:lnTo>
                  <a:lnTo>
                    <a:pt x="418" y="225"/>
                  </a:lnTo>
                  <a:lnTo>
                    <a:pt x="397" y="230"/>
                  </a:lnTo>
                  <a:lnTo>
                    <a:pt x="360" y="228"/>
                  </a:lnTo>
                  <a:lnTo>
                    <a:pt x="349" y="222"/>
                  </a:lnTo>
                  <a:lnTo>
                    <a:pt x="85" y="479"/>
                  </a:lnTo>
                  <a:lnTo>
                    <a:pt x="73" y="489"/>
                  </a:lnTo>
                  <a:lnTo>
                    <a:pt x="64" y="493"/>
                  </a:lnTo>
                  <a:lnTo>
                    <a:pt x="53" y="491"/>
                  </a:lnTo>
                  <a:lnTo>
                    <a:pt x="45" y="485"/>
                  </a:lnTo>
                  <a:lnTo>
                    <a:pt x="38" y="472"/>
                  </a:lnTo>
                  <a:lnTo>
                    <a:pt x="0" y="405"/>
                  </a:lnTo>
                  <a:lnTo>
                    <a:pt x="17" y="362"/>
                  </a:lnTo>
                </a:path>
              </a:pathLst>
            </a:custGeom>
            <a:solidFill>
              <a:srgbClr val="FF9F9F"/>
            </a:solidFill>
            <a:ln w="12700" cap="rnd">
              <a:solidFill>
                <a:srgbClr val="000000"/>
              </a:solidFill>
              <a:round/>
            </a:ln>
          </p:spPr>
          <p:txBody>
            <a:bodyPr lIns="98954" tIns="48608" rIns="98954" bIns="48608">
              <a:spAutoFit/>
            </a:bodyPr>
            <a:lstStyle/>
            <a:p>
              <a:endParaRPr lang="en-US"/>
            </a:p>
          </p:txBody>
        </p:sp>
        <p:sp>
          <p:nvSpPr>
            <p:cNvPr id="33798" name="Freeform 6"/>
            <p:cNvSpPr/>
            <p:nvPr/>
          </p:nvSpPr>
          <p:spPr bwMode="auto">
            <a:xfrm>
              <a:off x="2704" y="3245"/>
              <a:ext cx="556" cy="497"/>
            </a:xfrm>
            <a:custGeom>
              <a:avLst/>
              <a:gdLst>
                <a:gd name="T0" fmla="*/ 163 w 556"/>
                <a:gd name="T1" fmla="*/ 8 h 497"/>
                <a:gd name="T2" fmla="*/ 0 w 556"/>
                <a:gd name="T3" fmla="*/ 450 h 497"/>
                <a:gd name="T4" fmla="*/ 7 w 556"/>
                <a:gd name="T5" fmla="*/ 459 h 497"/>
                <a:gd name="T6" fmla="*/ 19 w 556"/>
                <a:gd name="T7" fmla="*/ 451 h 497"/>
                <a:gd name="T8" fmla="*/ 176 w 556"/>
                <a:gd name="T9" fmla="*/ 26 h 497"/>
                <a:gd name="T10" fmla="*/ 185 w 556"/>
                <a:gd name="T11" fmla="*/ 22 h 497"/>
                <a:gd name="T12" fmla="*/ 244 w 556"/>
                <a:gd name="T13" fmla="*/ 20 h 497"/>
                <a:gd name="T14" fmla="*/ 322 w 556"/>
                <a:gd name="T15" fmla="*/ 23 h 497"/>
                <a:gd name="T16" fmla="*/ 392 w 556"/>
                <a:gd name="T17" fmla="*/ 27 h 497"/>
                <a:gd name="T18" fmla="*/ 412 w 556"/>
                <a:gd name="T19" fmla="*/ 33 h 497"/>
                <a:gd name="T20" fmla="*/ 423 w 556"/>
                <a:gd name="T21" fmla="*/ 45 h 497"/>
                <a:gd name="T22" fmla="*/ 431 w 556"/>
                <a:gd name="T23" fmla="*/ 58 h 497"/>
                <a:gd name="T24" fmla="*/ 542 w 556"/>
                <a:gd name="T25" fmla="*/ 492 h 497"/>
                <a:gd name="T26" fmla="*/ 549 w 556"/>
                <a:gd name="T27" fmla="*/ 496 h 497"/>
                <a:gd name="T28" fmla="*/ 555 w 556"/>
                <a:gd name="T29" fmla="*/ 487 h 497"/>
                <a:gd name="T30" fmla="*/ 448 w 556"/>
                <a:gd name="T31" fmla="*/ 56 h 497"/>
                <a:gd name="T32" fmla="*/ 438 w 556"/>
                <a:gd name="T33" fmla="*/ 32 h 497"/>
                <a:gd name="T34" fmla="*/ 428 w 556"/>
                <a:gd name="T35" fmla="*/ 23 h 497"/>
                <a:gd name="T36" fmla="*/ 419 w 556"/>
                <a:gd name="T37" fmla="*/ 17 h 497"/>
                <a:gd name="T38" fmla="*/ 406 w 556"/>
                <a:gd name="T39" fmla="*/ 11 h 497"/>
                <a:gd name="T40" fmla="*/ 384 w 556"/>
                <a:gd name="T41" fmla="*/ 8 h 497"/>
                <a:gd name="T42" fmla="*/ 310 w 556"/>
                <a:gd name="T43" fmla="*/ 2 h 497"/>
                <a:gd name="T44" fmla="*/ 231 w 556"/>
                <a:gd name="T45" fmla="*/ 0 h 497"/>
                <a:gd name="T46" fmla="*/ 193 w 556"/>
                <a:gd name="T47" fmla="*/ 1 h 497"/>
                <a:gd name="T48" fmla="*/ 175 w 556"/>
                <a:gd name="T49" fmla="*/ 2 h 497"/>
                <a:gd name="T50" fmla="*/ 163 w 556"/>
                <a:gd name="T51" fmla="*/ 8 h 49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56"/>
                <a:gd name="T79" fmla="*/ 0 h 497"/>
                <a:gd name="T80" fmla="*/ 556 w 556"/>
                <a:gd name="T81" fmla="*/ 497 h 49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56" h="497">
                  <a:moveTo>
                    <a:pt x="163" y="8"/>
                  </a:moveTo>
                  <a:lnTo>
                    <a:pt x="0" y="450"/>
                  </a:lnTo>
                  <a:lnTo>
                    <a:pt x="7" y="459"/>
                  </a:lnTo>
                  <a:lnTo>
                    <a:pt x="19" y="451"/>
                  </a:lnTo>
                  <a:lnTo>
                    <a:pt x="176" y="26"/>
                  </a:lnTo>
                  <a:lnTo>
                    <a:pt x="185" y="22"/>
                  </a:lnTo>
                  <a:lnTo>
                    <a:pt x="244" y="20"/>
                  </a:lnTo>
                  <a:lnTo>
                    <a:pt x="322" y="23"/>
                  </a:lnTo>
                  <a:lnTo>
                    <a:pt x="392" y="27"/>
                  </a:lnTo>
                  <a:lnTo>
                    <a:pt x="412" y="33"/>
                  </a:lnTo>
                  <a:lnTo>
                    <a:pt x="423" y="45"/>
                  </a:lnTo>
                  <a:lnTo>
                    <a:pt x="431" y="58"/>
                  </a:lnTo>
                  <a:lnTo>
                    <a:pt x="542" y="492"/>
                  </a:lnTo>
                  <a:lnTo>
                    <a:pt x="549" y="496"/>
                  </a:lnTo>
                  <a:lnTo>
                    <a:pt x="555" y="487"/>
                  </a:lnTo>
                  <a:lnTo>
                    <a:pt x="448" y="56"/>
                  </a:lnTo>
                  <a:lnTo>
                    <a:pt x="438" y="32"/>
                  </a:lnTo>
                  <a:lnTo>
                    <a:pt x="428" y="23"/>
                  </a:lnTo>
                  <a:lnTo>
                    <a:pt x="419" y="17"/>
                  </a:lnTo>
                  <a:lnTo>
                    <a:pt x="406" y="11"/>
                  </a:lnTo>
                  <a:lnTo>
                    <a:pt x="384" y="8"/>
                  </a:lnTo>
                  <a:lnTo>
                    <a:pt x="310" y="2"/>
                  </a:lnTo>
                  <a:lnTo>
                    <a:pt x="231" y="0"/>
                  </a:lnTo>
                  <a:lnTo>
                    <a:pt x="193" y="1"/>
                  </a:lnTo>
                  <a:lnTo>
                    <a:pt x="175" y="2"/>
                  </a:lnTo>
                  <a:lnTo>
                    <a:pt x="163" y="8"/>
                  </a:lnTo>
                </a:path>
              </a:pathLst>
            </a:custGeom>
            <a:solidFill>
              <a:srgbClr val="919191"/>
            </a:solidFill>
            <a:ln w="12700" cap="rnd">
              <a:solidFill>
                <a:srgbClr val="919191"/>
              </a:solidFill>
              <a:round/>
            </a:ln>
          </p:spPr>
          <p:txBody>
            <a:bodyPr lIns="98954" tIns="48608" rIns="98954" bIns="48608">
              <a:spAutoFit/>
            </a:bodyPr>
            <a:lstStyle/>
            <a:p>
              <a:endParaRPr lang="en-US"/>
            </a:p>
          </p:txBody>
        </p:sp>
        <p:sp>
          <p:nvSpPr>
            <p:cNvPr id="33799" name="Freeform 7"/>
            <p:cNvSpPr/>
            <p:nvPr/>
          </p:nvSpPr>
          <p:spPr bwMode="auto">
            <a:xfrm>
              <a:off x="2711" y="2683"/>
              <a:ext cx="580" cy="579"/>
            </a:xfrm>
            <a:custGeom>
              <a:avLst/>
              <a:gdLst>
                <a:gd name="T0" fmla="*/ 118 w 580"/>
                <a:gd name="T1" fmla="*/ 0 h 579"/>
                <a:gd name="T2" fmla="*/ 38 w 580"/>
                <a:gd name="T3" fmla="*/ 0 h 579"/>
                <a:gd name="T4" fmla="*/ 4 w 580"/>
                <a:gd name="T5" fmla="*/ 22 h 579"/>
                <a:gd name="T6" fmla="*/ 0 w 580"/>
                <a:gd name="T7" fmla="*/ 75 h 579"/>
                <a:gd name="T8" fmla="*/ 88 w 580"/>
                <a:gd name="T9" fmla="*/ 385 h 579"/>
                <a:gd name="T10" fmla="*/ 96 w 580"/>
                <a:gd name="T11" fmla="*/ 417 h 579"/>
                <a:gd name="T12" fmla="*/ 99 w 580"/>
                <a:gd name="T13" fmla="*/ 450 h 579"/>
                <a:gd name="T14" fmla="*/ 104 w 580"/>
                <a:gd name="T15" fmla="*/ 522 h 579"/>
                <a:gd name="T16" fmla="*/ 120 w 580"/>
                <a:gd name="T17" fmla="*/ 555 h 579"/>
                <a:gd name="T18" fmla="*/ 142 w 580"/>
                <a:gd name="T19" fmla="*/ 560 h 579"/>
                <a:gd name="T20" fmla="*/ 167 w 580"/>
                <a:gd name="T21" fmla="*/ 563 h 579"/>
                <a:gd name="T22" fmla="*/ 236 w 580"/>
                <a:gd name="T23" fmla="*/ 566 h 579"/>
                <a:gd name="T24" fmla="*/ 365 w 580"/>
                <a:gd name="T25" fmla="*/ 571 h 579"/>
                <a:gd name="T26" fmla="*/ 466 w 580"/>
                <a:gd name="T27" fmla="*/ 578 h 579"/>
                <a:gd name="T28" fmla="*/ 491 w 580"/>
                <a:gd name="T29" fmla="*/ 569 h 579"/>
                <a:gd name="T30" fmla="*/ 511 w 580"/>
                <a:gd name="T31" fmla="*/ 547 h 579"/>
                <a:gd name="T32" fmla="*/ 532 w 580"/>
                <a:gd name="T33" fmla="*/ 515 h 579"/>
                <a:gd name="T34" fmla="*/ 550 w 580"/>
                <a:gd name="T35" fmla="*/ 482 h 579"/>
                <a:gd name="T36" fmla="*/ 562 w 580"/>
                <a:gd name="T37" fmla="*/ 462 h 579"/>
                <a:gd name="T38" fmla="*/ 568 w 580"/>
                <a:gd name="T39" fmla="*/ 447 h 579"/>
                <a:gd name="T40" fmla="*/ 578 w 580"/>
                <a:gd name="T41" fmla="*/ 420 h 579"/>
                <a:gd name="T42" fmla="*/ 579 w 580"/>
                <a:gd name="T43" fmla="*/ 408 h 579"/>
                <a:gd name="T44" fmla="*/ 578 w 580"/>
                <a:gd name="T45" fmla="*/ 392 h 579"/>
                <a:gd name="T46" fmla="*/ 570 w 580"/>
                <a:gd name="T47" fmla="*/ 383 h 579"/>
                <a:gd name="T48" fmla="*/ 553 w 580"/>
                <a:gd name="T49" fmla="*/ 373 h 579"/>
                <a:gd name="T50" fmla="*/ 535 w 580"/>
                <a:gd name="T51" fmla="*/ 372 h 579"/>
                <a:gd name="T52" fmla="*/ 511 w 580"/>
                <a:gd name="T53" fmla="*/ 372 h 579"/>
                <a:gd name="T54" fmla="*/ 190 w 580"/>
                <a:gd name="T55" fmla="*/ 383 h 579"/>
                <a:gd name="T56" fmla="*/ 183 w 580"/>
                <a:gd name="T57" fmla="*/ 308 h 579"/>
                <a:gd name="T58" fmla="*/ 172 w 580"/>
                <a:gd name="T59" fmla="*/ 165 h 579"/>
                <a:gd name="T60" fmla="*/ 165 w 580"/>
                <a:gd name="T61" fmla="*/ 66 h 579"/>
                <a:gd name="T62" fmla="*/ 153 w 580"/>
                <a:gd name="T63" fmla="*/ 25 h 579"/>
                <a:gd name="T64" fmla="*/ 118 w 580"/>
                <a:gd name="T65" fmla="*/ 0 h 5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80"/>
                <a:gd name="T100" fmla="*/ 0 h 579"/>
                <a:gd name="T101" fmla="*/ 580 w 580"/>
                <a:gd name="T102" fmla="*/ 579 h 5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80" h="579">
                  <a:moveTo>
                    <a:pt x="118" y="0"/>
                  </a:moveTo>
                  <a:lnTo>
                    <a:pt x="38" y="0"/>
                  </a:lnTo>
                  <a:lnTo>
                    <a:pt x="4" y="22"/>
                  </a:lnTo>
                  <a:lnTo>
                    <a:pt x="0" y="75"/>
                  </a:lnTo>
                  <a:lnTo>
                    <a:pt x="88" y="385"/>
                  </a:lnTo>
                  <a:lnTo>
                    <a:pt x="96" y="417"/>
                  </a:lnTo>
                  <a:lnTo>
                    <a:pt x="99" y="450"/>
                  </a:lnTo>
                  <a:lnTo>
                    <a:pt x="104" y="522"/>
                  </a:lnTo>
                  <a:lnTo>
                    <a:pt x="120" y="555"/>
                  </a:lnTo>
                  <a:lnTo>
                    <a:pt x="142" y="560"/>
                  </a:lnTo>
                  <a:lnTo>
                    <a:pt x="167" y="563"/>
                  </a:lnTo>
                  <a:lnTo>
                    <a:pt x="236" y="566"/>
                  </a:lnTo>
                  <a:lnTo>
                    <a:pt x="365" y="571"/>
                  </a:lnTo>
                  <a:lnTo>
                    <a:pt x="466" y="578"/>
                  </a:lnTo>
                  <a:lnTo>
                    <a:pt x="491" y="569"/>
                  </a:lnTo>
                  <a:lnTo>
                    <a:pt x="511" y="547"/>
                  </a:lnTo>
                  <a:lnTo>
                    <a:pt x="532" y="515"/>
                  </a:lnTo>
                  <a:lnTo>
                    <a:pt x="550" y="482"/>
                  </a:lnTo>
                  <a:lnTo>
                    <a:pt x="562" y="462"/>
                  </a:lnTo>
                  <a:lnTo>
                    <a:pt x="568" y="447"/>
                  </a:lnTo>
                  <a:lnTo>
                    <a:pt x="578" y="420"/>
                  </a:lnTo>
                  <a:lnTo>
                    <a:pt x="579" y="408"/>
                  </a:lnTo>
                  <a:lnTo>
                    <a:pt x="578" y="392"/>
                  </a:lnTo>
                  <a:lnTo>
                    <a:pt x="570" y="383"/>
                  </a:lnTo>
                  <a:lnTo>
                    <a:pt x="553" y="373"/>
                  </a:lnTo>
                  <a:lnTo>
                    <a:pt x="535" y="372"/>
                  </a:lnTo>
                  <a:lnTo>
                    <a:pt x="511" y="372"/>
                  </a:lnTo>
                  <a:lnTo>
                    <a:pt x="190" y="383"/>
                  </a:lnTo>
                  <a:lnTo>
                    <a:pt x="183" y="308"/>
                  </a:lnTo>
                  <a:lnTo>
                    <a:pt x="172" y="165"/>
                  </a:lnTo>
                  <a:lnTo>
                    <a:pt x="165" y="66"/>
                  </a:lnTo>
                  <a:lnTo>
                    <a:pt x="153" y="25"/>
                  </a:lnTo>
                  <a:lnTo>
                    <a:pt x="118" y="0"/>
                  </a:lnTo>
                </a:path>
              </a:pathLst>
            </a:custGeom>
            <a:solidFill>
              <a:srgbClr val="9F7F5F"/>
            </a:solidFill>
            <a:ln w="12700" cap="rnd">
              <a:solidFill>
                <a:srgbClr val="000000"/>
              </a:solidFill>
              <a:round/>
            </a:ln>
          </p:spPr>
          <p:txBody>
            <a:bodyPr lIns="98954" tIns="48608" rIns="98954" bIns="48608">
              <a:spAutoFit/>
            </a:bodyPr>
            <a:lstStyle/>
            <a:p>
              <a:endParaRPr lang="en-US"/>
            </a:p>
          </p:txBody>
        </p:sp>
        <p:sp>
          <p:nvSpPr>
            <p:cNvPr id="33800" name="Freeform 8"/>
            <p:cNvSpPr/>
            <p:nvPr/>
          </p:nvSpPr>
          <p:spPr bwMode="auto">
            <a:xfrm>
              <a:off x="2895" y="2500"/>
              <a:ext cx="696" cy="1218"/>
            </a:xfrm>
            <a:custGeom>
              <a:avLst/>
              <a:gdLst>
                <a:gd name="T0" fmla="*/ 420 w 696"/>
                <a:gd name="T1" fmla="*/ 23 h 1218"/>
                <a:gd name="T2" fmla="*/ 479 w 696"/>
                <a:gd name="T3" fmla="*/ 89 h 1218"/>
                <a:gd name="T4" fmla="*/ 509 w 696"/>
                <a:gd name="T5" fmla="*/ 136 h 1218"/>
                <a:gd name="T6" fmla="*/ 540 w 696"/>
                <a:gd name="T7" fmla="*/ 176 h 1218"/>
                <a:gd name="T8" fmla="*/ 532 w 696"/>
                <a:gd name="T9" fmla="*/ 231 h 1218"/>
                <a:gd name="T10" fmla="*/ 506 w 696"/>
                <a:gd name="T11" fmla="*/ 238 h 1218"/>
                <a:gd name="T12" fmla="*/ 509 w 696"/>
                <a:gd name="T13" fmla="*/ 281 h 1218"/>
                <a:gd name="T14" fmla="*/ 500 w 696"/>
                <a:gd name="T15" fmla="*/ 337 h 1218"/>
                <a:gd name="T16" fmla="*/ 450 w 696"/>
                <a:gd name="T17" fmla="*/ 361 h 1218"/>
                <a:gd name="T18" fmla="*/ 431 w 696"/>
                <a:gd name="T19" fmla="*/ 420 h 1218"/>
                <a:gd name="T20" fmla="*/ 473 w 696"/>
                <a:gd name="T21" fmla="*/ 450 h 1218"/>
                <a:gd name="T22" fmla="*/ 602 w 696"/>
                <a:gd name="T23" fmla="*/ 450 h 1218"/>
                <a:gd name="T24" fmla="*/ 672 w 696"/>
                <a:gd name="T25" fmla="*/ 476 h 1218"/>
                <a:gd name="T26" fmla="*/ 695 w 696"/>
                <a:gd name="T27" fmla="*/ 542 h 1218"/>
                <a:gd name="T28" fmla="*/ 665 w 696"/>
                <a:gd name="T29" fmla="*/ 661 h 1218"/>
                <a:gd name="T30" fmla="*/ 585 w 696"/>
                <a:gd name="T31" fmla="*/ 820 h 1218"/>
                <a:gd name="T32" fmla="*/ 503 w 696"/>
                <a:gd name="T33" fmla="*/ 1045 h 1218"/>
                <a:gd name="T34" fmla="*/ 467 w 696"/>
                <a:gd name="T35" fmla="*/ 1217 h 1218"/>
                <a:gd name="T36" fmla="*/ 394 w 696"/>
                <a:gd name="T37" fmla="*/ 1170 h 1218"/>
                <a:gd name="T38" fmla="*/ 318 w 696"/>
                <a:gd name="T39" fmla="*/ 1137 h 1218"/>
                <a:gd name="T40" fmla="*/ 285 w 696"/>
                <a:gd name="T41" fmla="*/ 1114 h 1218"/>
                <a:gd name="T42" fmla="*/ 226 w 696"/>
                <a:gd name="T43" fmla="*/ 1144 h 1218"/>
                <a:gd name="T44" fmla="*/ 193 w 696"/>
                <a:gd name="T45" fmla="*/ 1147 h 1218"/>
                <a:gd name="T46" fmla="*/ 223 w 696"/>
                <a:gd name="T47" fmla="*/ 1071 h 1218"/>
                <a:gd name="T48" fmla="*/ 321 w 696"/>
                <a:gd name="T49" fmla="*/ 950 h 1218"/>
                <a:gd name="T50" fmla="*/ 335 w 696"/>
                <a:gd name="T51" fmla="*/ 856 h 1218"/>
                <a:gd name="T52" fmla="*/ 332 w 696"/>
                <a:gd name="T53" fmla="*/ 724 h 1218"/>
                <a:gd name="T54" fmla="*/ 279 w 696"/>
                <a:gd name="T55" fmla="*/ 678 h 1218"/>
                <a:gd name="T56" fmla="*/ 173 w 696"/>
                <a:gd name="T57" fmla="*/ 700 h 1218"/>
                <a:gd name="T58" fmla="*/ 90 w 696"/>
                <a:gd name="T59" fmla="*/ 717 h 1218"/>
                <a:gd name="T60" fmla="*/ 27 w 696"/>
                <a:gd name="T61" fmla="*/ 697 h 1218"/>
                <a:gd name="T62" fmla="*/ 0 w 696"/>
                <a:gd name="T63" fmla="*/ 626 h 1218"/>
                <a:gd name="T64" fmla="*/ 27 w 696"/>
                <a:gd name="T65" fmla="*/ 550 h 1218"/>
                <a:gd name="T66" fmla="*/ 103 w 696"/>
                <a:gd name="T67" fmla="*/ 406 h 1218"/>
                <a:gd name="T68" fmla="*/ 173 w 696"/>
                <a:gd name="T69" fmla="*/ 305 h 1218"/>
                <a:gd name="T70" fmla="*/ 220 w 696"/>
                <a:gd name="T71" fmla="*/ 203 h 1218"/>
                <a:gd name="T72" fmla="*/ 239 w 696"/>
                <a:gd name="T73" fmla="*/ 100 h 1218"/>
                <a:gd name="T74" fmla="*/ 265 w 696"/>
                <a:gd name="T75" fmla="*/ 27 h 1218"/>
                <a:gd name="T76" fmla="*/ 309 w 696"/>
                <a:gd name="T77" fmla="*/ 6 h 1218"/>
                <a:gd name="T78" fmla="*/ 390 w 696"/>
                <a:gd name="T79" fmla="*/ 0 h 12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96"/>
                <a:gd name="T121" fmla="*/ 0 h 1218"/>
                <a:gd name="T122" fmla="*/ 696 w 696"/>
                <a:gd name="T123" fmla="*/ 1218 h 12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96" h="1218">
                  <a:moveTo>
                    <a:pt x="390" y="0"/>
                  </a:moveTo>
                  <a:lnTo>
                    <a:pt x="420" y="23"/>
                  </a:lnTo>
                  <a:lnTo>
                    <a:pt x="460" y="59"/>
                  </a:lnTo>
                  <a:lnTo>
                    <a:pt x="479" y="89"/>
                  </a:lnTo>
                  <a:lnTo>
                    <a:pt x="496" y="116"/>
                  </a:lnTo>
                  <a:lnTo>
                    <a:pt x="509" y="136"/>
                  </a:lnTo>
                  <a:lnTo>
                    <a:pt x="529" y="156"/>
                  </a:lnTo>
                  <a:lnTo>
                    <a:pt x="540" y="176"/>
                  </a:lnTo>
                  <a:lnTo>
                    <a:pt x="540" y="211"/>
                  </a:lnTo>
                  <a:lnTo>
                    <a:pt x="532" y="231"/>
                  </a:lnTo>
                  <a:lnTo>
                    <a:pt x="520" y="235"/>
                  </a:lnTo>
                  <a:lnTo>
                    <a:pt x="506" y="238"/>
                  </a:lnTo>
                  <a:lnTo>
                    <a:pt x="503" y="255"/>
                  </a:lnTo>
                  <a:lnTo>
                    <a:pt x="509" y="281"/>
                  </a:lnTo>
                  <a:lnTo>
                    <a:pt x="509" y="317"/>
                  </a:lnTo>
                  <a:lnTo>
                    <a:pt x="500" y="337"/>
                  </a:lnTo>
                  <a:lnTo>
                    <a:pt x="467" y="361"/>
                  </a:lnTo>
                  <a:lnTo>
                    <a:pt x="450" y="361"/>
                  </a:lnTo>
                  <a:lnTo>
                    <a:pt x="437" y="373"/>
                  </a:lnTo>
                  <a:lnTo>
                    <a:pt x="431" y="420"/>
                  </a:lnTo>
                  <a:lnTo>
                    <a:pt x="431" y="459"/>
                  </a:lnTo>
                  <a:lnTo>
                    <a:pt x="473" y="450"/>
                  </a:lnTo>
                  <a:lnTo>
                    <a:pt x="537" y="450"/>
                  </a:lnTo>
                  <a:lnTo>
                    <a:pt x="602" y="450"/>
                  </a:lnTo>
                  <a:lnTo>
                    <a:pt x="646" y="459"/>
                  </a:lnTo>
                  <a:lnTo>
                    <a:pt x="672" y="476"/>
                  </a:lnTo>
                  <a:lnTo>
                    <a:pt x="691" y="509"/>
                  </a:lnTo>
                  <a:lnTo>
                    <a:pt x="695" y="542"/>
                  </a:lnTo>
                  <a:lnTo>
                    <a:pt x="688" y="582"/>
                  </a:lnTo>
                  <a:lnTo>
                    <a:pt x="665" y="661"/>
                  </a:lnTo>
                  <a:lnTo>
                    <a:pt x="629" y="744"/>
                  </a:lnTo>
                  <a:lnTo>
                    <a:pt x="585" y="820"/>
                  </a:lnTo>
                  <a:lnTo>
                    <a:pt x="537" y="950"/>
                  </a:lnTo>
                  <a:lnTo>
                    <a:pt x="503" y="1045"/>
                  </a:lnTo>
                  <a:lnTo>
                    <a:pt x="479" y="1154"/>
                  </a:lnTo>
                  <a:lnTo>
                    <a:pt x="467" y="1217"/>
                  </a:lnTo>
                  <a:lnTo>
                    <a:pt x="431" y="1197"/>
                  </a:lnTo>
                  <a:lnTo>
                    <a:pt x="394" y="1170"/>
                  </a:lnTo>
                  <a:lnTo>
                    <a:pt x="348" y="1141"/>
                  </a:lnTo>
                  <a:lnTo>
                    <a:pt x="318" y="1137"/>
                  </a:lnTo>
                  <a:lnTo>
                    <a:pt x="305" y="1128"/>
                  </a:lnTo>
                  <a:lnTo>
                    <a:pt x="285" y="1114"/>
                  </a:lnTo>
                  <a:lnTo>
                    <a:pt x="249" y="1124"/>
                  </a:lnTo>
                  <a:lnTo>
                    <a:pt x="226" y="1144"/>
                  </a:lnTo>
                  <a:lnTo>
                    <a:pt x="209" y="1150"/>
                  </a:lnTo>
                  <a:lnTo>
                    <a:pt x="193" y="1147"/>
                  </a:lnTo>
                  <a:lnTo>
                    <a:pt x="203" y="1131"/>
                  </a:lnTo>
                  <a:lnTo>
                    <a:pt x="223" y="1071"/>
                  </a:lnTo>
                  <a:lnTo>
                    <a:pt x="273" y="999"/>
                  </a:lnTo>
                  <a:lnTo>
                    <a:pt x="321" y="950"/>
                  </a:lnTo>
                  <a:lnTo>
                    <a:pt x="329" y="917"/>
                  </a:lnTo>
                  <a:lnTo>
                    <a:pt x="335" y="856"/>
                  </a:lnTo>
                  <a:lnTo>
                    <a:pt x="338" y="780"/>
                  </a:lnTo>
                  <a:lnTo>
                    <a:pt x="332" y="724"/>
                  </a:lnTo>
                  <a:lnTo>
                    <a:pt x="321" y="694"/>
                  </a:lnTo>
                  <a:lnTo>
                    <a:pt x="279" y="678"/>
                  </a:lnTo>
                  <a:lnTo>
                    <a:pt x="236" y="684"/>
                  </a:lnTo>
                  <a:lnTo>
                    <a:pt x="173" y="700"/>
                  </a:lnTo>
                  <a:lnTo>
                    <a:pt x="114" y="711"/>
                  </a:lnTo>
                  <a:lnTo>
                    <a:pt x="90" y="717"/>
                  </a:lnTo>
                  <a:lnTo>
                    <a:pt x="50" y="711"/>
                  </a:lnTo>
                  <a:lnTo>
                    <a:pt x="27" y="697"/>
                  </a:lnTo>
                  <a:lnTo>
                    <a:pt x="8" y="664"/>
                  </a:lnTo>
                  <a:lnTo>
                    <a:pt x="0" y="626"/>
                  </a:lnTo>
                  <a:lnTo>
                    <a:pt x="14" y="576"/>
                  </a:lnTo>
                  <a:lnTo>
                    <a:pt x="27" y="550"/>
                  </a:lnTo>
                  <a:lnTo>
                    <a:pt x="64" y="476"/>
                  </a:lnTo>
                  <a:lnTo>
                    <a:pt x="103" y="406"/>
                  </a:lnTo>
                  <a:lnTo>
                    <a:pt x="140" y="350"/>
                  </a:lnTo>
                  <a:lnTo>
                    <a:pt x="173" y="305"/>
                  </a:lnTo>
                  <a:lnTo>
                    <a:pt x="199" y="247"/>
                  </a:lnTo>
                  <a:lnTo>
                    <a:pt x="220" y="203"/>
                  </a:lnTo>
                  <a:lnTo>
                    <a:pt x="226" y="153"/>
                  </a:lnTo>
                  <a:lnTo>
                    <a:pt x="239" y="100"/>
                  </a:lnTo>
                  <a:lnTo>
                    <a:pt x="249" y="56"/>
                  </a:lnTo>
                  <a:lnTo>
                    <a:pt x="265" y="27"/>
                  </a:lnTo>
                  <a:lnTo>
                    <a:pt x="285" y="6"/>
                  </a:lnTo>
                  <a:lnTo>
                    <a:pt x="309" y="6"/>
                  </a:lnTo>
                  <a:lnTo>
                    <a:pt x="355" y="23"/>
                  </a:lnTo>
                  <a:lnTo>
                    <a:pt x="390" y="0"/>
                  </a:lnTo>
                </a:path>
              </a:pathLst>
            </a:custGeom>
            <a:solidFill>
              <a:srgbClr val="9F3FDF"/>
            </a:solidFill>
            <a:ln w="12700" cap="rnd">
              <a:solidFill>
                <a:srgbClr val="000000"/>
              </a:solidFill>
              <a:round/>
            </a:ln>
          </p:spPr>
          <p:txBody>
            <a:bodyPr lIns="98954" tIns="48608" rIns="98954" bIns="48608">
              <a:spAutoFit/>
            </a:bodyPr>
            <a:lstStyle/>
            <a:p>
              <a:endParaRPr lang="en-US"/>
            </a:p>
          </p:txBody>
        </p:sp>
        <p:grpSp>
          <p:nvGrpSpPr>
            <p:cNvPr id="3" name="Group 9"/>
            <p:cNvGrpSpPr/>
            <p:nvPr/>
          </p:nvGrpSpPr>
          <p:grpSpPr bwMode="auto">
            <a:xfrm>
              <a:off x="4535" y="2656"/>
              <a:ext cx="586" cy="1060"/>
              <a:chOff x="4737" y="2656"/>
              <a:chExt cx="586" cy="1060"/>
            </a:xfrm>
          </p:grpSpPr>
          <p:sp>
            <p:nvSpPr>
              <p:cNvPr id="33891" name="Freeform 10"/>
              <p:cNvSpPr/>
              <p:nvPr/>
            </p:nvSpPr>
            <p:spPr bwMode="auto">
              <a:xfrm>
                <a:off x="4767" y="3218"/>
                <a:ext cx="556" cy="498"/>
              </a:xfrm>
              <a:custGeom>
                <a:avLst/>
                <a:gdLst>
                  <a:gd name="T0" fmla="*/ 393 w 556"/>
                  <a:gd name="T1" fmla="*/ 9 h 498"/>
                  <a:gd name="T2" fmla="*/ 555 w 556"/>
                  <a:gd name="T3" fmla="*/ 450 h 498"/>
                  <a:gd name="T4" fmla="*/ 549 w 556"/>
                  <a:gd name="T5" fmla="*/ 459 h 498"/>
                  <a:gd name="T6" fmla="*/ 536 w 556"/>
                  <a:gd name="T7" fmla="*/ 452 h 498"/>
                  <a:gd name="T8" fmla="*/ 380 w 556"/>
                  <a:gd name="T9" fmla="*/ 26 h 498"/>
                  <a:gd name="T10" fmla="*/ 371 w 556"/>
                  <a:gd name="T11" fmla="*/ 22 h 498"/>
                  <a:gd name="T12" fmla="*/ 311 w 556"/>
                  <a:gd name="T13" fmla="*/ 20 h 498"/>
                  <a:gd name="T14" fmla="*/ 234 w 556"/>
                  <a:gd name="T15" fmla="*/ 24 h 498"/>
                  <a:gd name="T16" fmla="*/ 164 w 556"/>
                  <a:gd name="T17" fmla="*/ 28 h 498"/>
                  <a:gd name="T18" fmla="*/ 145 w 556"/>
                  <a:gd name="T19" fmla="*/ 34 h 498"/>
                  <a:gd name="T20" fmla="*/ 132 w 556"/>
                  <a:gd name="T21" fmla="*/ 45 h 498"/>
                  <a:gd name="T22" fmla="*/ 124 w 556"/>
                  <a:gd name="T23" fmla="*/ 59 h 498"/>
                  <a:gd name="T24" fmla="*/ 15 w 556"/>
                  <a:gd name="T25" fmla="*/ 493 h 498"/>
                  <a:gd name="T26" fmla="*/ 7 w 556"/>
                  <a:gd name="T27" fmla="*/ 497 h 498"/>
                  <a:gd name="T28" fmla="*/ 0 w 556"/>
                  <a:gd name="T29" fmla="*/ 487 h 498"/>
                  <a:gd name="T30" fmla="*/ 108 w 556"/>
                  <a:gd name="T31" fmla="*/ 56 h 498"/>
                  <a:gd name="T32" fmla="*/ 119 w 556"/>
                  <a:gd name="T33" fmla="*/ 33 h 498"/>
                  <a:gd name="T34" fmla="*/ 128 w 556"/>
                  <a:gd name="T35" fmla="*/ 24 h 498"/>
                  <a:gd name="T36" fmla="*/ 137 w 556"/>
                  <a:gd name="T37" fmla="*/ 17 h 498"/>
                  <a:gd name="T38" fmla="*/ 150 w 556"/>
                  <a:gd name="T39" fmla="*/ 10 h 498"/>
                  <a:gd name="T40" fmla="*/ 173 w 556"/>
                  <a:gd name="T41" fmla="*/ 9 h 498"/>
                  <a:gd name="T42" fmla="*/ 245 w 556"/>
                  <a:gd name="T43" fmla="*/ 3 h 498"/>
                  <a:gd name="T44" fmla="*/ 325 w 556"/>
                  <a:gd name="T45" fmla="*/ 0 h 498"/>
                  <a:gd name="T46" fmla="*/ 363 w 556"/>
                  <a:gd name="T47" fmla="*/ 1 h 498"/>
                  <a:gd name="T48" fmla="*/ 381 w 556"/>
                  <a:gd name="T49" fmla="*/ 3 h 498"/>
                  <a:gd name="T50" fmla="*/ 393 w 556"/>
                  <a:gd name="T51" fmla="*/ 9 h 49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56"/>
                  <a:gd name="T79" fmla="*/ 0 h 498"/>
                  <a:gd name="T80" fmla="*/ 556 w 556"/>
                  <a:gd name="T81" fmla="*/ 498 h 49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56" h="498">
                    <a:moveTo>
                      <a:pt x="393" y="9"/>
                    </a:moveTo>
                    <a:lnTo>
                      <a:pt x="555" y="450"/>
                    </a:lnTo>
                    <a:lnTo>
                      <a:pt x="549" y="459"/>
                    </a:lnTo>
                    <a:lnTo>
                      <a:pt x="536" y="452"/>
                    </a:lnTo>
                    <a:lnTo>
                      <a:pt x="380" y="26"/>
                    </a:lnTo>
                    <a:lnTo>
                      <a:pt x="371" y="22"/>
                    </a:lnTo>
                    <a:lnTo>
                      <a:pt x="311" y="20"/>
                    </a:lnTo>
                    <a:lnTo>
                      <a:pt x="234" y="24"/>
                    </a:lnTo>
                    <a:lnTo>
                      <a:pt x="164" y="28"/>
                    </a:lnTo>
                    <a:lnTo>
                      <a:pt x="145" y="34"/>
                    </a:lnTo>
                    <a:lnTo>
                      <a:pt x="132" y="45"/>
                    </a:lnTo>
                    <a:lnTo>
                      <a:pt x="124" y="59"/>
                    </a:lnTo>
                    <a:lnTo>
                      <a:pt x="15" y="493"/>
                    </a:lnTo>
                    <a:lnTo>
                      <a:pt x="7" y="497"/>
                    </a:lnTo>
                    <a:lnTo>
                      <a:pt x="0" y="487"/>
                    </a:lnTo>
                    <a:lnTo>
                      <a:pt x="108" y="56"/>
                    </a:lnTo>
                    <a:lnTo>
                      <a:pt x="119" y="33"/>
                    </a:lnTo>
                    <a:lnTo>
                      <a:pt x="128" y="24"/>
                    </a:lnTo>
                    <a:lnTo>
                      <a:pt x="137" y="17"/>
                    </a:lnTo>
                    <a:lnTo>
                      <a:pt x="150" y="10"/>
                    </a:lnTo>
                    <a:lnTo>
                      <a:pt x="173" y="9"/>
                    </a:lnTo>
                    <a:lnTo>
                      <a:pt x="245" y="3"/>
                    </a:lnTo>
                    <a:lnTo>
                      <a:pt x="325" y="0"/>
                    </a:lnTo>
                    <a:lnTo>
                      <a:pt x="363" y="1"/>
                    </a:lnTo>
                    <a:lnTo>
                      <a:pt x="381" y="3"/>
                    </a:lnTo>
                    <a:lnTo>
                      <a:pt x="393" y="9"/>
                    </a:lnTo>
                  </a:path>
                </a:pathLst>
              </a:custGeom>
              <a:solidFill>
                <a:srgbClr val="3F1F00"/>
              </a:solidFill>
              <a:ln w="12700" cap="rnd">
                <a:solidFill>
                  <a:srgbClr val="000000"/>
                </a:solidFill>
                <a:round/>
              </a:ln>
            </p:spPr>
            <p:txBody>
              <a:bodyPr lIns="98954" tIns="48608" rIns="98954" bIns="48608">
                <a:spAutoFit/>
              </a:bodyPr>
              <a:lstStyle/>
              <a:p>
                <a:endParaRPr lang="en-US"/>
              </a:p>
            </p:txBody>
          </p:sp>
          <p:sp>
            <p:nvSpPr>
              <p:cNvPr id="33892" name="Freeform 11"/>
              <p:cNvSpPr/>
              <p:nvPr/>
            </p:nvSpPr>
            <p:spPr bwMode="auto">
              <a:xfrm>
                <a:off x="4737" y="2656"/>
                <a:ext cx="580" cy="580"/>
              </a:xfrm>
              <a:custGeom>
                <a:avLst/>
                <a:gdLst>
                  <a:gd name="T0" fmla="*/ 461 w 580"/>
                  <a:gd name="T1" fmla="*/ 0 h 580"/>
                  <a:gd name="T2" fmla="*/ 540 w 580"/>
                  <a:gd name="T3" fmla="*/ 0 h 580"/>
                  <a:gd name="T4" fmla="*/ 576 w 580"/>
                  <a:gd name="T5" fmla="*/ 22 h 580"/>
                  <a:gd name="T6" fmla="*/ 579 w 580"/>
                  <a:gd name="T7" fmla="*/ 76 h 580"/>
                  <a:gd name="T8" fmla="*/ 490 w 580"/>
                  <a:gd name="T9" fmla="*/ 385 h 580"/>
                  <a:gd name="T10" fmla="*/ 483 w 580"/>
                  <a:gd name="T11" fmla="*/ 417 h 580"/>
                  <a:gd name="T12" fmla="*/ 479 w 580"/>
                  <a:gd name="T13" fmla="*/ 450 h 580"/>
                  <a:gd name="T14" fmla="*/ 475 w 580"/>
                  <a:gd name="T15" fmla="*/ 522 h 580"/>
                  <a:gd name="T16" fmla="*/ 459 w 580"/>
                  <a:gd name="T17" fmla="*/ 555 h 580"/>
                  <a:gd name="T18" fmla="*/ 437 w 580"/>
                  <a:gd name="T19" fmla="*/ 560 h 580"/>
                  <a:gd name="T20" fmla="*/ 412 w 580"/>
                  <a:gd name="T21" fmla="*/ 563 h 580"/>
                  <a:gd name="T22" fmla="*/ 343 w 580"/>
                  <a:gd name="T23" fmla="*/ 567 h 580"/>
                  <a:gd name="T24" fmla="*/ 214 w 580"/>
                  <a:gd name="T25" fmla="*/ 571 h 580"/>
                  <a:gd name="T26" fmla="*/ 113 w 580"/>
                  <a:gd name="T27" fmla="*/ 579 h 580"/>
                  <a:gd name="T28" fmla="*/ 88 w 580"/>
                  <a:gd name="T29" fmla="*/ 570 h 580"/>
                  <a:gd name="T30" fmla="*/ 69 w 580"/>
                  <a:gd name="T31" fmla="*/ 547 h 580"/>
                  <a:gd name="T32" fmla="*/ 47 w 580"/>
                  <a:gd name="T33" fmla="*/ 515 h 580"/>
                  <a:gd name="T34" fmla="*/ 28 w 580"/>
                  <a:gd name="T35" fmla="*/ 483 h 580"/>
                  <a:gd name="T36" fmla="*/ 17 w 580"/>
                  <a:gd name="T37" fmla="*/ 463 h 580"/>
                  <a:gd name="T38" fmla="*/ 11 w 580"/>
                  <a:gd name="T39" fmla="*/ 447 h 580"/>
                  <a:gd name="T40" fmla="*/ 1 w 580"/>
                  <a:gd name="T41" fmla="*/ 421 h 580"/>
                  <a:gd name="T42" fmla="*/ 0 w 580"/>
                  <a:gd name="T43" fmla="*/ 408 h 580"/>
                  <a:gd name="T44" fmla="*/ 1 w 580"/>
                  <a:gd name="T45" fmla="*/ 392 h 580"/>
                  <a:gd name="T46" fmla="*/ 9 w 580"/>
                  <a:gd name="T47" fmla="*/ 384 h 580"/>
                  <a:gd name="T48" fmla="*/ 25 w 580"/>
                  <a:gd name="T49" fmla="*/ 374 h 580"/>
                  <a:gd name="T50" fmla="*/ 45 w 580"/>
                  <a:gd name="T51" fmla="*/ 372 h 580"/>
                  <a:gd name="T52" fmla="*/ 69 w 580"/>
                  <a:gd name="T53" fmla="*/ 372 h 580"/>
                  <a:gd name="T54" fmla="*/ 390 w 580"/>
                  <a:gd name="T55" fmla="*/ 384 h 580"/>
                  <a:gd name="T56" fmla="*/ 396 w 580"/>
                  <a:gd name="T57" fmla="*/ 307 h 580"/>
                  <a:gd name="T58" fmla="*/ 407 w 580"/>
                  <a:gd name="T59" fmla="*/ 165 h 580"/>
                  <a:gd name="T60" fmla="*/ 415 w 580"/>
                  <a:gd name="T61" fmla="*/ 67 h 580"/>
                  <a:gd name="T62" fmla="*/ 426 w 580"/>
                  <a:gd name="T63" fmla="*/ 25 h 580"/>
                  <a:gd name="T64" fmla="*/ 461 w 580"/>
                  <a:gd name="T65" fmla="*/ 0 h 5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80"/>
                  <a:gd name="T100" fmla="*/ 0 h 580"/>
                  <a:gd name="T101" fmla="*/ 580 w 580"/>
                  <a:gd name="T102" fmla="*/ 580 h 5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80" h="580">
                    <a:moveTo>
                      <a:pt x="461" y="0"/>
                    </a:moveTo>
                    <a:lnTo>
                      <a:pt x="540" y="0"/>
                    </a:lnTo>
                    <a:lnTo>
                      <a:pt x="576" y="22"/>
                    </a:lnTo>
                    <a:lnTo>
                      <a:pt x="579" y="76"/>
                    </a:lnTo>
                    <a:lnTo>
                      <a:pt x="490" y="385"/>
                    </a:lnTo>
                    <a:lnTo>
                      <a:pt x="483" y="417"/>
                    </a:lnTo>
                    <a:lnTo>
                      <a:pt x="479" y="450"/>
                    </a:lnTo>
                    <a:lnTo>
                      <a:pt x="475" y="522"/>
                    </a:lnTo>
                    <a:lnTo>
                      <a:pt x="459" y="555"/>
                    </a:lnTo>
                    <a:lnTo>
                      <a:pt x="437" y="560"/>
                    </a:lnTo>
                    <a:lnTo>
                      <a:pt x="412" y="563"/>
                    </a:lnTo>
                    <a:lnTo>
                      <a:pt x="343" y="567"/>
                    </a:lnTo>
                    <a:lnTo>
                      <a:pt x="214" y="571"/>
                    </a:lnTo>
                    <a:lnTo>
                      <a:pt x="113" y="579"/>
                    </a:lnTo>
                    <a:lnTo>
                      <a:pt x="88" y="570"/>
                    </a:lnTo>
                    <a:lnTo>
                      <a:pt x="69" y="547"/>
                    </a:lnTo>
                    <a:lnTo>
                      <a:pt x="47" y="515"/>
                    </a:lnTo>
                    <a:lnTo>
                      <a:pt x="28" y="483"/>
                    </a:lnTo>
                    <a:lnTo>
                      <a:pt x="17" y="463"/>
                    </a:lnTo>
                    <a:lnTo>
                      <a:pt x="11" y="447"/>
                    </a:lnTo>
                    <a:lnTo>
                      <a:pt x="1" y="421"/>
                    </a:lnTo>
                    <a:lnTo>
                      <a:pt x="0" y="408"/>
                    </a:lnTo>
                    <a:lnTo>
                      <a:pt x="1" y="392"/>
                    </a:lnTo>
                    <a:lnTo>
                      <a:pt x="9" y="384"/>
                    </a:lnTo>
                    <a:lnTo>
                      <a:pt x="25" y="374"/>
                    </a:lnTo>
                    <a:lnTo>
                      <a:pt x="45" y="372"/>
                    </a:lnTo>
                    <a:lnTo>
                      <a:pt x="69" y="372"/>
                    </a:lnTo>
                    <a:lnTo>
                      <a:pt x="390" y="384"/>
                    </a:lnTo>
                    <a:lnTo>
                      <a:pt x="396" y="307"/>
                    </a:lnTo>
                    <a:lnTo>
                      <a:pt x="407" y="165"/>
                    </a:lnTo>
                    <a:lnTo>
                      <a:pt x="415" y="67"/>
                    </a:lnTo>
                    <a:lnTo>
                      <a:pt x="426" y="25"/>
                    </a:lnTo>
                    <a:lnTo>
                      <a:pt x="461" y="0"/>
                    </a:lnTo>
                  </a:path>
                </a:pathLst>
              </a:custGeom>
              <a:solidFill>
                <a:srgbClr val="9F7F5F"/>
              </a:solidFill>
              <a:ln w="12700" cap="rnd">
                <a:solidFill>
                  <a:srgbClr val="000000"/>
                </a:solidFill>
                <a:round/>
              </a:ln>
            </p:spPr>
            <p:txBody>
              <a:bodyPr lIns="98954" tIns="48608" rIns="98954" bIns="48608">
                <a:spAutoFit/>
              </a:bodyPr>
              <a:lstStyle/>
              <a:p>
                <a:endParaRPr lang="en-US"/>
              </a:p>
            </p:txBody>
          </p:sp>
        </p:grpSp>
        <p:sp>
          <p:nvSpPr>
            <p:cNvPr id="33802" name="Freeform 12"/>
            <p:cNvSpPr/>
            <p:nvPr/>
          </p:nvSpPr>
          <p:spPr bwMode="auto">
            <a:xfrm>
              <a:off x="2790" y="1237"/>
              <a:ext cx="2062" cy="1006"/>
            </a:xfrm>
            <a:custGeom>
              <a:avLst/>
              <a:gdLst>
                <a:gd name="T0" fmla="*/ 903 w 2062"/>
                <a:gd name="T1" fmla="*/ 123 h 1006"/>
                <a:gd name="T2" fmla="*/ 783 w 2062"/>
                <a:gd name="T3" fmla="*/ 110 h 1006"/>
                <a:gd name="T4" fmla="*/ 683 w 2062"/>
                <a:gd name="T5" fmla="*/ 119 h 1006"/>
                <a:gd name="T6" fmla="*/ 596 w 2062"/>
                <a:gd name="T7" fmla="*/ 143 h 1006"/>
                <a:gd name="T8" fmla="*/ 509 w 2062"/>
                <a:gd name="T9" fmla="*/ 184 h 1006"/>
                <a:gd name="T10" fmla="*/ 436 w 2062"/>
                <a:gd name="T11" fmla="*/ 246 h 1006"/>
                <a:gd name="T12" fmla="*/ 398 w 2062"/>
                <a:gd name="T13" fmla="*/ 302 h 1006"/>
                <a:gd name="T14" fmla="*/ 351 w 2062"/>
                <a:gd name="T15" fmla="*/ 330 h 1006"/>
                <a:gd name="T16" fmla="*/ 267 w 2062"/>
                <a:gd name="T17" fmla="*/ 327 h 1006"/>
                <a:gd name="T18" fmla="*/ 191 w 2062"/>
                <a:gd name="T19" fmla="*/ 344 h 1006"/>
                <a:gd name="T20" fmla="*/ 117 w 2062"/>
                <a:gd name="T21" fmla="*/ 382 h 1006"/>
                <a:gd name="T22" fmla="*/ 69 w 2062"/>
                <a:gd name="T23" fmla="*/ 425 h 1006"/>
                <a:gd name="T24" fmla="*/ 27 w 2062"/>
                <a:gd name="T25" fmla="*/ 489 h 1006"/>
                <a:gd name="T26" fmla="*/ 6 w 2062"/>
                <a:gd name="T27" fmla="*/ 556 h 1006"/>
                <a:gd name="T28" fmla="*/ 0 w 2062"/>
                <a:gd name="T29" fmla="*/ 610 h 1006"/>
                <a:gd name="T30" fmla="*/ 8 w 2062"/>
                <a:gd name="T31" fmla="*/ 673 h 1006"/>
                <a:gd name="T32" fmla="*/ 28 w 2062"/>
                <a:gd name="T33" fmla="*/ 730 h 1006"/>
                <a:gd name="T34" fmla="*/ 71 w 2062"/>
                <a:gd name="T35" fmla="*/ 793 h 1006"/>
                <a:gd name="T36" fmla="*/ 129 w 2062"/>
                <a:gd name="T37" fmla="*/ 843 h 1006"/>
                <a:gd name="T38" fmla="*/ 194 w 2062"/>
                <a:gd name="T39" fmla="*/ 874 h 1006"/>
                <a:gd name="T40" fmla="*/ 255 w 2062"/>
                <a:gd name="T41" fmla="*/ 890 h 1006"/>
                <a:gd name="T42" fmla="*/ 328 w 2062"/>
                <a:gd name="T43" fmla="*/ 891 h 1006"/>
                <a:gd name="T44" fmla="*/ 392 w 2062"/>
                <a:gd name="T45" fmla="*/ 877 h 1006"/>
                <a:gd name="T46" fmla="*/ 433 w 2062"/>
                <a:gd name="T47" fmla="*/ 893 h 1006"/>
                <a:gd name="T48" fmla="*/ 492 w 2062"/>
                <a:gd name="T49" fmla="*/ 930 h 1006"/>
                <a:gd name="T50" fmla="*/ 568 w 2062"/>
                <a:gd name="T51" fmla="*/ 966 h 1006"/>
                <a:gd name="T52" fmla="*/ 665 w 2062"/>
                <a:gd name="T53" fmla="*/ 992 h 1006"/>
                <a:gd name="T54" fmla="*/ 766 w 2062"/>
                <a:gd name="T55" fmla="*/ 1005 h 1006"/>
                <a:gd name="T56" fmla="*/ 850 w 2062"/>
                <a:gd name="T57" fmla="*/ 1005 h 1006"/>
                <a:gd name="T58" fmla="*/ 964 w 2062"/>
                <a:gd name="T59" fmla="*/ 991 h 1006"/>
                <a:gd name="T60" fmla="*/ 1050 w 2062"/>
                <a:gd name="T61" fmla="*/ 968 h 1006"/>
                <a:gd name="T62" fmla="*/ 1130 w 2062"/>
                <a:gd name="T63" fmla="*/ 935 h 1006"/>
                <a:gd name="T64" fmla="*/ 1180 w 2062"/>
                <a:gd name="T65" fmla="*/ 929 h 1006"/>
                <a:gd name="T66" fmla="*/ 1249 w 2062"/>
                <a:gd name="T67" fmla="*/ 952 h 1006"/>
                <a:gd name="T68" fmla="*/ 1317 w 2062"/>
                <a:gd name="T69" fmla="*/ 961 h 1006"/>
                <a:gd name="T70" fmla="*/ 1392 w 2062"/>
                <a:gd name="T71" fmla="*/ 956 h 1006"/>
                <a:gd name="T72" fmla="*/ 1469 w 2062"/>
                <a:gd name="T73" fmla="*/ 935 h 1006"/>
                <a:gd name="T74" fmla="*/ 1538 w 2062"/>
                <a:gd name="T75" fmla="*/ 896 h 1006"/>
                <a:gd name="T76" fmla="*/ 1628 w 2062"/>
                <a:gd name="T77" fmla="*/ 921 h 1006"/>
                <a:gd name="T78" fmla="*/ 1717 w 2062"/>
                <a:gd name="T79" fmla="*/ 926 h 1006"/>
                <a:gd name="T80" fmla="*/ 1836 w 2062"/>
                <a:gd name="T81" fmla="*/ 901 h 1006"/>
                <a:gd name="T82" fmla="*/ 1938 w 2062"/>
                <a:gd name="T83" fmla="*/ 841 h 1006"/>
                <a:gd name="T84" fmla="*/ 2008 w 2062"/>
                <a:gd name="T85" fmla="*/ 767 h 1006"/>
                <a:gd name="T86" fmla="*/ 2045 w 2062"/>
                <a:gd name="T87" fmla="*/ 688 h 1006"/>
                <a:gd name="T88" fmla="*/ 2061 w 2062"/>
                <a:gd name="T89" fmla="*/ 601 h 1006"/>
                <a:gd name="T90" fmla="*/ 2047 w 2062"/>
                <a:gd name="T91" fmla="*/ 521 h 1006"/>
                <a:gd name="T92" fmla="*/ 2009 w 2062"/>
                <a:gd name="T93" fmla="*/ 440 h 1006"/>
                <a:gd name="T94" fmla="*/ 1949 w 2062"/>
                <a:gd name="T95" fmla="*/ 371 h 1006"/>
                <a:gd name="T96" fmla="*/ 1885 w 2062"/>
                <a:gd name="T97" fmla="*/ 328 h 1006"/>
                <a:gd name="T98" fmla="*/ 1800 w 2062"/>
                <a:gd name="T99" fmla="*/ 290 h 1006"/>
                <a:gd name="T100" fmla="*/ 1724 w 2062"/>
                <a:gd name="T101" fmla="*/ 279 h 1006"/>
                <a:gd name="T102" fmla="*/ 1703 w 2062"/>
                <a:gd name="T103" fmla="*/ 221 h 1006"/>
                <a:gd name="T104" fmla="*/ 1667 w 2062"/>
                <a:gd name="T105" fmla="*/ 164 h 1006"/>
                <a:gd name="T106" fmla="*/ 1609 w 2062"/>
                <a:gd name="T107" fmla="*/ 104 h 1006"/>
                <a:gd name="T108" fmla="*/ 1539 w 2062"/>
                <a:gd name="T109" fmla="*/ 60 h 1006"/>
                <a:gd name="T110" fmla="*/ 1448 w 2062"/>
                <a:gd name="T111" fmla="*/ 21 h 1006"/>
                <a:gd name="T112" fmla="*/ 1353 w 2062"/>
                <a:gd name="T113" fmla="*/ 4 h 1006"/>
                <a:gd name="T114" fmla="*/ 1252 w 2062"/>
                <a:gd name="T115" fmla="*/ 1 h 1006"/>
                <a:gd name="T116" fmla="*/ 1150 w 2062"/>
                <a:gd name="T117" fmla="*/ 20 h 1006"/>
                <a:gd name="T118" fmla="*/ 1052 w 2062"/>
                <a:gd name="T119" fmla="*/ 60 h 1006"/>
                <a:gd name="T120" fmla="*/ 980 w 2062"/>
                <a:gd name="T121" fmla="*/ 107 h 100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062"/>
                <a:gd name="T184" fmla="*/ 0 h 1006"/>
                <a:gd name="T185" fmla="*/ 2062 w 2062"/>
                <a:gd name="T186" fmla="*/ 1006 h 100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062" h="1006">
                  <a:moveTo>
                    <a:pt x="951" y="133"/>
                  </a:moveTo>
                  <a:lnTo>
                    <a:pt x="903" y="123"/>
                  </a:lnTo>
                  <a:lnTo>
                    <a:pt x="838" y="113"/>
                  </a:lnTo>
                  <a:lnTo>
                    <a:pt x="783" y="110"/>
                  </a:lnTo>
                  <a:lnTo>
                    <a:pt x="725" y="115"/>
                  </a:lnTo>
                  <a:lnTo>
                    <a:pt x="683" y="119"/>
                  </a:lnTo>
                  <a:lnTo>
                    <a:pt x="640" y="128"/>
                  </a:lnTo>
                  <a:lnTo>
                    <a:pt x="596" y="143"/>
                  </a:lnTo>
                  <a:lnTo>
                    <a:pt x="553" y="160"/>
                  </a:lnTo>
                  <a:lnTo>
                    <a:pt x="509" y="184"/>
                  </a:lnTo>
                  <a:lnTo>
                    <a:pt x="465" y="217"/>
                  </a:lnTo>
                  <a:lnTo>
                    <a:pt x="436" y="246"/>
                  </a:lnTo>
                  <a:lnTo>
                    <a:pt x="416" y="273"/>
                  </a:lnTo>
                  <a:lnTo>
                    <a:pt x="398" y="302"/>
                  </a:lnTo>
                  <a:lnTo>
                    <a:pt x="386" y="340"/>
                  </a:lnTo>
                  <a:lnTo>
                    <a:pt x="351" y="330"/>
                  </a:lnTo>
                  <a:lnTo>
                    <a:pt x="306" y="326"/>
                  </a:lnTo>
                  <a:lnTo>
                    <a:pt x="267" y="327"/>
                  </a:lnTo>
                  <a:lnTo>
                    <a:pt x="226" y="334"/>
                  </a:lnTo>
                  <a:lnTo>
                    <a:pt x="191" y="344"/>
                  </a:lnTo>
                  <a:lnTo>
                    <a:pt x="155" y="359"/>
                  </a:lnTo>
                  <a:lnTo>
                    <a:pt x="117" y="382"/>
                  </a:lnTo>
                  <a:lnTo>
                    <a:pt x="94" y="403"/>
                  </a:lnTo>
                  <a:lnTo>
                    <a:pt x="69" y="425"/>
                  </a:lnTo>
                  <a:lnTo>
                    <a:pt x="47" y="451"/>
                  </a:lnTo>
                  <a:lnTo>
                    <a:pt x="27" y="489"/>
                  </a:lnTo>
                  <a:lnTo>
                    <a:pt x="14" y="521"/>
                  </a:lnTo>
                  <a:lnTo>
                    <a:pt x="6" y="556"/>
                  </a:lnTo>
                  <a:lnTo>
                    <a:pt x="3" y="583"/>
                  </a:lnTo>
                  <a:lnTo>
                    <a:pt x="0" y="610"/>
                  </a:lnTo>
                  <a:lnTo>
                    <a:pt x="3" y="643"/>
                  </a:lnTo>
                  <a:lnTo>
                    <a:pt x="8" y="673"/>
                  </a:lnTo>
                  <a:lnTo>
                    <a:pt x="17" y="701"/>
                  </a:lnTo>
                  <a:lnTo>
                    <a:pt x="28" y="730"/>
                  </a:lnTo>
                  <a:lnTo>
                    <a:pt x="47" y="763"/>
                  </a:lnTo>
                  <a:lnTo>
                    <a:pt x="71" y="793"/>
                  </a:lnTo>
                  <a:lnTo>
                    <a:pt x="96" y="818"/>
                  </a:lnTo>
                  <a:lnTo>
                    <a:pt x="129" y="843"/>
                  </a:lnTo>
                  <a:lnTo>
                    <a:pt x="164" y="862"/>
                  </a:lnTo>
                  <a:lnTo>
                    <a:pt x="194" y="874"/>
                  </a:lnTo>
                  <a:lnTo>
                    <a:pt x="222" y="883"/>
                  </a:lnTo>
                  <a:lnTo>
                    <a:pt x="255" y="890"/>
                  </a:lnTo>
                  <a:lnTo>
                    <a:pt x="291" y="891"/>
                  </a:lnTo>
                  <a:lnTo>
                    <a:pt x="328" y="891"/>
                  </a:lnTo>
                  <a:lnTo>
                    <a:pt x="364" y="885"/>
                  </a:lnTo>
                  <a:lnTo>
                    <a:pt x="392" y="877"/>
                  </a:lnTo>
                  <a:lnTo>
                    <a:pt x="412" y="871"/>
                  </a:lnTo>
                  <a:lnTo>
                    <a:pt x="433" y="893"/>
                  </a:lnTo>
                  <a:lnTo>
                    <a:pt x="461" y="913"/>
                  </a:lnTo>
                  <a:lnTo>
                    <a:pt x="492" y="930"/>
                  </a:lnTo>
                  <a:lnTo>
                    <a:pt x="526" y="949"/>
                  </a:lnTo>
                  <a:lnTo>
                    <a:pt x="568" y="966"/>
                  </a:lnTo>
                  <a:lnTo>
                    <a:pt x="612" y="980"/>
                  </a:lnTo>
                  <a:lnTo>
                    <a:pt x="665" y="992"/>
                  </a:lnTo>
                  <a:lnTo>
                    <a:pt x="713" y="1000"/>
                  </a:lnTo>
                  <a:lnTo>
                    <a:pt x="766" y="1005"/>
                  </a:lnTo>
                  <a:lnTo>
                    <a:pt x="808" y="1005"/>
                  </a:lnTo>
                  <a:lnTo>
                    <a:pt x="850" y="1005"/>
                  </a:lnTo>
                  <a:lnTo>
                    <a:pt x="910" y="999"/>
                  </a:lnTo>
                  <a:lnTo>
                    <a:pt x="964" y="991"/>
                  </a:lnTo>
                  <a:lnTo>
                    <a:pt x="1002" y="982"/>
                  </a:lnTo>
                  <a:lnTo>
                    <a:pt x="1050" y="968"/>
                  </a:lnTo>
                  <a:lnTo>
                    <a:pt x="1100" y="949"/>
                  </a:lnTo>
                  <a:lnTo>
                    <a:pt x="1130" y="935"/>
                  </a:lnTo>
                  <a:lnTo>
                    <a:pt x="1154" y="918"/>
                  </a:lnTo>
                  <a:lnTo>
                    <a:pt x="1180" y="929"/>
                  </a:lnTo>
                  <a:lnTo>
                    <a:pt x="1216" y="943"/>
                  </a:lnTo>
                  <a:lnTo>
                    <a:pt x="1249" y="952"/>
                  </a:lnTo>
                  <a:lnTo>
                    <a:pt x="1281" y="957"/>
                  </a:lnTo>
                  <a:lnTo>
                    <a:pt x="1317" y="961"/>
                  </a:lnTo>
                  <a:lnTo>
                    <a:pt x="1349" y="961"/>
                  </a:lnTo>
                  <a:lnTo>
                    <a:pt x="1392" y="956"/>
                  </a:lnTo>
                  <a:lnTo>
                    <a:pt x="1432" y="946"/>
                  </a:lnTo>
                  <a:lnTo>
                    <a:pt x="1469" y="935"/>
                  </a:lnTo>
                  <a:lnTo>
                    <a:pt x="1505" y="916"/>
                  </a:lnTo>
                  <a:lnTo>
                    <a:pt x="1538" y="896"/>
                  </a:lnTo>
                  <a:lnTo>
                    <a:pt x="1585" y="913"/>
                  </a:lnTo>
                  <a:lnTo>
                    <a:pt x="1628" y="921"/>
                  </a:lnTo>
                  <a:lnTo>
                    <a:pt x="1664" y="926"/>
                  </a:lnTo>
                  <a:lnTo>
                    <a:pt x="1717" y="926"/>
                  </a:lnTo>
                  <a:lnTo>
                    <a:pt x="1772" y="920"/>
                  </a:lnTo>
                  <a:lnTo>
                    <a:pt x="1836" y="901"/>
                  </a:lnTo>
                  <a:lnTo>
                    <a:pt x="1891" y="874"/>
                  </a:lnTo>
                  <a:lnTo>
                    <a:pt x="1938" y="841"/>
                  </a:lnTo>
                  <a:lnTo>
                    <a:pt x="1983" y="801"/>
                  </a:lnTo>
                  <a:lnTo>
                    <a:pt x="2008" y="767"/>
                  </a:lnTo>
                  <a:lnTo>
                    <a:pt x="2028" y="733"/>
                  </a:lnTo>
                  <a:lnTo>
                    <a:pt x="2045" y="688"/>
                  </a:lnTo>
                  <a:lnTo>
                    <a:pt x="2056" y="648"/>
                  </a:lnTo>
                  <a:lnTo>
                    <a:pt x="2061" y="601"/>
                  </a:lnTo>
                  <a:lnTo>
                    <a:pt x="2057" y="565"/>
                  </a:lnTo>
                  <a:lnTo>
                    <a:pt x="2047" y="521"/>
                  </a:lnTo>
                  <a:lnTo>
                    <a:pt x="2032" y="478"/>
                  </a:lnTo>
                  <a:lnTo>
                    <a:pt x="2009" y="440"/>
                  </a:lnTo>
                  <a:lnTo>
                    <a:pt x="1981" y="403"/>
                  </a:lnTo>
                  <a:lnTo>
                    <a:pt x="1949" y="371"/>
                  </a:lnTo>
                  <a:lnTo>
                    <a:pt x="1917" y="347"/>
                  </a:lnTo>
                  <a:lnTo>
                    <a:pt x="1885" y="328"/>
                  </a:lnTo>
                  <a:lnTo>
                    <a:pt x="1841" y="305"/>
                  </a:lnTo>
                  <a:lnTo>
                    <a:pt x="1800" y="290"/>
                  </a:lnTo>
                  <a:lnTo>
                    <a:pt x="1764" y="284"/>
                  </a:lnTo>
                  <a:lnTo>
                    <a:pt x="1724" y="279"/>
                  </a:lnTo>
                  <a:lnTo>
                    <a:pt x="1717" y="251"/>
                  </a:lnTo>
                  <a:lnTo>
                    <a:pt x="1703" y="221"/>
                  </a:lnTo>
                  <a:lnTo>
                    <a:pt x="1688" y="195"/>
                  </a:lnTo>
                  <a:lnTo>
                    <a:pt x="1667" y="164"/>
                  </a:lnTo>
                  <a:lnTo>
                    <a:pt x="1642" y="134"/>
                  </a:lnTo>
                  <a:lnTo>
                    <a:pt x="1609" y="104"/>
                  </a:lnTo>
                  <a:lnTo>
                    <a:pt x="1577" y="79"/>
                  </a:lnTo>
                  <a:lnTo>
                    <a:pt x="1539" y="60"/>
                  </a:lnTo>
                  <a:lnTo>
                    <a:pt x="1492" y="37"/>
                  </a:lnTo>
                  <a:lnTo>
                    <a:pt x="1448" y="21"/>
                  </a:lnTo>
                  <a:lnTo>
                    <a:pt x="1402" y="10"/>
                  </a:lnTo>
                  <a:lnTo>
                    <a:pt x="1353" y="4"/>
                  </a:lnTo>
                  <a:lnTo>
                    <a:pt x="1305" y="0"/>
                  </a:lnTo>
                  <a:lnTo>
                    <a:pt x="1252" y="1"/>
                  </a:lnTo>
                  <a:lnTo>
                    <a:pt x="1206" y="7"/>
                  </a:lnTo>
                  <a:lnTo>
                    <a:pt x="1150" y="20"/>
                  </a:lnTo>
                  <a:lnTo>
                    <a:pt x="1090" y="41"/>
                  </a:lnTo>
                  <a:lnTo>
                    <a:pt x="1052" y="60"/>
                  </a:lnTo>
                  <a:lnTo>
                    <a:pt x="1013" y="81"/>
                  </a:lnTo>
                  <a:lnTo>
                    <a:pt x="980" y="107"/>
                  </a:lnTo>
                  <a:lnTo>
                    <a:pt x="951" y="133"/>
                  </a:lnTo>
                </a:path>
              </a:pathLst>
            </a:custGeom>
            <a:solidFill>
              <a:schemeClr val="folHlink"/>
            </a:solidFill>
            <a:ln w="25400" cap="rnd">
              <a:solidFill>
                <a:schemeClr val="bg2"/>
              </a:solidFill>
              <a:round/>
            </a:ln>
          </p:spPr>
          <p:txBody>
            <a:bodyPr lIns="98954" tIns="48608" rIns="98954" bIns="48608">
              <a:spAutoFit/>
            </a:bodyPr>
            <a:lstStyle/>
            <a:p>
              <a:endParaRPr lang="en-US"/>
            </a:p>
          </p:txBody>
        </p:sp>
        <p:grpSp>
          <p:nvGrpSpPr>
            <p:cNvPr id="4" name="Group 13"/>
            <p:cNvGrpSpPr/>
            <p:nvPr/>
          </p:nvGrpSpPr>
          <p:grpSpPr bwMode="auto">
            <a:xfrm>
              <a:off x="4107" y="1854"/>
              <a:ext cx="560" cy="629"/>
              <a:chOff x="4309" y="1854"/>
              <a:chExt cx="560" cy="629"/>
            </a:xfrm>
          </p:grpSpPr>
          <p:sp>
            <p:nvSpPr>
              <p:cNvPr id="33880" name="Freeform 14"/>
              <p:cNvSpPr/>
              <p:nvPr/>
            </p:nvSpPr>
            <p:spPr bwMode="auto">
              <a:xfrm>
                <a:off x="4639" y="2373"/>
                <a:ext cx="91" cy="110"/>
              </a:xfrm>
              <a:custGeom>
                <a:avLst/>
                <a:gdLst>
                  <a:gd name="T0" fmla="*/ 0 w 91"/>
                  <a:gd name="T1" fmla="*/ 38 h 110"/>
                  <a:gd name="T2" fmla="*/ 7 w 91"/>
                  <a:gd name="T3" fmla="*/ 63 h 110"/>
                  <a:gd name="T4" fmla="*/ 15 w 91"/>
                  <a:gd name="T5" fmla="*/ 75 h 110"/>
                  <a:gd name="T6" fmla="*/ 30 w 91"/>
                  <a:gd name="T7" fmla="*/ 95 h 110"/>
                  <a:gd name="T8" fmla="*/ 37 w 91"/>
                  <a:gd name="T9" fmla="*/ 109 h 110"/>
                  <a:gd name="T10" fmla="*/ 90 w 91"/>
                  <a:gd name="T11" fmla="*/ 68 h 110"/>
                  <a:gd name="T12" fmla="*/ 67 w 91"/>
                  <a:gd name="T13" fmla="*/ 21 h 110"/>
                  <a:gd name="T14" fmla="*/ 58 w 91"/>
                  <a:gd name="T15" fmla="*/ 0 h 110"/>
                  <a:gd name="T16" fmla="*/ 0 w 91"/>
                  <a:gd name="T17" fmla="*/ 38 h 1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1"/>
                  <a:gd name="T28" fmla="*/ 0 h 110"/>
                  <a:gd name="T29" fmla="*/ 91 w 91"/>
                  <a:gd name="T30" fmla="*/ 110 h 1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1" h="110">
                    <a:moveTo>
                      <a:pt x="0" y="38"/>
                    </a:moveTo>
                    <a:lnTo>
                      <a:pt x="7" y="63"/>
                    </a:lnTo>
                    <a:lnTo>
                      <a:pt x="15" y="75"/>
                    </a:lnTo>
                    <a:lnTo>
                      <a:pt x="30" y="95"/>
                    </a:lnTo>
                    <a:lnTo>
                      <a:pt x="37" y="109"/>
                    </a:lnTo>
                    <a:lnTo>
                      <a:pt x="90" y="68"/>
                    </a:lnTo>
                    <a:lnTo>
                      <a:pt x="67" y="21"/>
                    </a:lnTo>
                    <a:lnTo>
                      <a:pt x="58" y="0"/>
                    </a:lnTo>
                    <a:lnTo>
                      <a:pt x="0" y="38"/>
                    </a:lnTo>
                  </a:path>
                </a:pathLst>
              </a:custGeom>
              <a:solidFill>
                <a:srgbClr val="FFBFBF"/>
              </a:solidFill>
              <a:ln w="12700" cap="rnd">
                <a:solidFill>
                  <a:srgbClr val="000000"/>
                </a:solidFill>
                <a:round/>
              </a:ln>
            </p:spPr>
            <p:txBody>
              <a:bodyPr lIns="98954" tIns="48608" rIns="98954" bIns="48608">
                <a:spAutoFit/>
              </a:bodyPr>
              <a:lstStyle/>
              <a:p>
                <a:endParaRPr lang="en-US"/>
              </a:p>
            </p:txBody>
          </p:sp>
          <p:grpSp>
            <p:nvGrpSpPr>
              <p:cNvPr id="5" name="Group 15"/>
              <p:cNvGrpSpPr/>
              <p:nvPr/>
            </p:nvGrpSpPr>
            <p:grpSpPr bwMode="auto">
              <a:xfrm>
                <a:off x="4442" y="2294"/>
                <a:ext cx="103" cy="88"/>
                <a:chOff x="4442" y="2294"/>
                <a:chExt cx="103" cy="88"/>
              </a:xfrm>
            </p:grpSpPr>
            <p:sp>
              <p:nvSpPr>
                <p:cNvPr id="33889" name="Freeform 16"/>
                <p:cNvSpPr/>
                <p:nvPr/>
              </p:nvSpPr>
              <p:spPr bwMode="auto">
                <a:xfrm>
                  <a:off x="4464" y="2319"/>
                  <a:ext cx="81" cy="63"/>
                </a:xfrm>
                <a:custGeom>
                  <a:avLst/>
                  <a:gdLst>
                    <a:gd name="T0" fmla="*/ 0 w 81"/>
                    <a:gd name="T1" fmla="*/ 0 h 63"/>
                    <a:gd name="T2" fmla="*/ 2 w 81"/>
                    <a:gd name="T3" fmla="*/ 25 h 63"/>
                    <a:gd name="T4" fmla="*/ 3 w 81"/>
                    <a:gd name="T5" fmla="*/ 40 h 63"/>
                    <a:gd name="T6" fmla="*/ 3 w 81"/>
                    <a:gd name="T7" fmla="*/ 50 h 63"/>
                    <a:gd name="T8" fmla="*/ 3 w 81"/>
                    <a:gd name="T9" fmla="*/ 62 h 63"/>
                    <a:gd name="T10" fmla="*/ 80 w 81"/>
                    <a:gd name="T11" fmla="*/ 54 h 63"/>
                    <a:gd name="T12" fmla="*/ 78 w 81"/>
                    <a:gd name="T13" fmla="*/ 3 h 63"/>
                    <a:gd name="T14" fmla="*/ 0 w 81"/>
                    <a:gd name="T15" fmla="*/ 0 h 63"/>
                    <a:gd name="T16" fmla="*/ 0 60000 65536"/>
                    <a:gd name="T17" fmla="*/ 0 60000 65536"/>
                    <a:gd name="T18" fmla="*/ 0 60000 65536"/>
                    <a:gd name="T19" fmla="*/ 0 60000 65536"/>
                    <a:gd name="T20" fmla="*/ 0 60000 65536"/>
                    <a:gd name="T21" fmla="*/ 0 60000 65536"/>
                    <a:gd name="T22" fmla="*/ 0 60000 65536"/>
                    <a:gd name="T23" fmla="*/ 0 60000 65536"/>
                    <a:gd name="T24" fmla="*/ 0 w 81"/>
                    <a:gd name="T25" fmla="*/ 0 h 63"/>
                    <a:gd name="T26" fmla="*/ 81 w 81"/>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 h="63">
                      <a:moveTo>
                        <a:pt x="0" y="0"/>
                      </a:moveTo>
                      <a:lnTo>
                        <a:pt x="2" y="25"/>
                      </a:lnTo>
                      <a:lnTo>
                        <a:pt x="3" y="40"/>
                      </a:lnTo>
                      <a:lnTo>
                        <a:pt x="3" y="50"/>
                      </a:lnTo>
                      <a:lnTo>
                        <a:pt x="3" y="62"/>
                      </a:lnTo>
                      <a:lnTo>
                        <a:pt x="80" y="54"/>
                      </a:lnTo>
                      <a:lnTo>
                        <a:pt x="78" y="3"/>
                      </a:lnTo>
                      <a:lnTo>
                        <a:pt x="0" y="0"/>
                      </a:lnTo>
                    </a:path>
                  </a:pathLst>
                </a:custGeom>
                <a:solidFill>
                  <a:srgbClr val="5F3F1F"/>
                </a:solidFill>
                <a:ln w="12700" cap="rnd">
                  <a:solidFill>
                    <a:srgbClr val="000000"/>
                  </a:solidFill>
                  <a:round/>
                </a:ln>
              </p:spPr>
              <p:txBody>
                <a:bodyPr lIns="98954" tIns="48608" rIns="98954" bIns="48608">
                  <a:spAutoFit/>
                </a:bodyPr>
                <a:lstStyle/>
                <a:p>
                  <a:endParaRPr lang="en-US"/>
                </a:p>
              </p:txBody>
            </p:sp>
            <p:sp>
              <p:nvSpPr>
                <p:cNvPr id="33890" name="Freeform 17"/>
                <p:cNvSpPr/>
                <p:nvPr/>
              </p:nvSpPr>
              <p:spPr bwMode="auto">
                <a:xfrm>
                  <a:off x="4442" y="2294"/>
                  <a:ext cx="81" cy="32"/>
                </a:xfrm>
                <a:custGeom>
                  <a:avLst/>
                  <a:gdLst>
                    <a:gd name="T0" fmla="*/ 0 w 81"/>
                    <a:gd name="T1" fmla="*/ 3 h 32"/>
                    <a:gd name="T2" fmla="*/ 0 w 81"/>
                    <a:gd name="T3" fmla="*/ 31 h 32"/>
                    <a:gd name="T4" fmla="*/ 80 w 81"/>
                    <a:gd name="T5" fmla="*/ 31 h 32"/>
                    <a:gd name="T6" fmla="*/ 78 w 81"/>
                    <a:gd name="T7" fmla="*/ 0 h 32"/>
                    <a:gd name="T8" fmla="*/ 0 w 81"/>
                    <a:gd name="T9" fmla="*/ 3 h 32"/>
                    <a:gd name="T10" fmla="*/ 0 60000 65536"/>
                    <a:gd name="T11" fmla="*/ 0 60000 65536"/>
                    <a:gd name="T12" fmla="*/ 0 60000 65536"/>
                    <a:gd name="T13" fmla="*/ 0 60000 65536"/>
                    <a:gd name="T14" fmla="*/ 0 60000 65536"/>
                    <a:gd name="T15" fmla="*/ 0 w 81"/>
                    <a:gd name="T16" fmla="*/ 0 h 32"/>
                    <a:gd name="T17" fmla="*/ 81 w 81"/>
                    <a:gd name="T18" fmla="*/ 32 h 32"/>
                  </a:gdLst>
                  <a:ahLst/>
                  <a:cxnLst>
                    <a:cxn ang="T10">
                      <a:pos x="T0" y="T1"/>
                    </a:cxn>
                    <a:cxn ang="T11">
                      <a:pos x="T2" y="T3"/>
                    </a:cxn>
                    <a:cxn ang="T12">
                      <a:pos x="T4" y="T5"/>
                    </a:cxn>
                    <a:cxn ang="T13">
                      <a:pos x="T6" y="T7"/>
                    </a:cxn>
                    <a:cxn ang="T14">
                      <a:pos x="T8" y="T9"/>
                    </a:cxn>
                  </a:cxnLst>
                  <a:rect l="T15" t="T16" r="T17" b="T18"/>
                  <a:pathLst>
                    <a:path w="81" h="32">
                      <a:moveTo>
                        <a:pt x="0" y="3"/>
                      </a:moveTo>
                      <a:lnTo>
                        <a:pt x="0" y="31"/>
                      </a:lnTo>
                      <a:lnTo>
                        <a:pt x="80" y="31"/>
                      </a:lnTo>
                      <a:lnTo>
                        <a:pt x="78" y="0"/>
                      </a:lnTo>
                      <a:lnTo>
                        <a:pt x="0" y="3"/>
                      </a:lnTo>
                    </a:path>
                  </a:pathLst>
                </a:custGeom>
                <a:solidFill>
                  <a:srgbClr val="FFFFFF"/>
                </a:solidFill>
                <a:ln w="12700" cap="rnd">
                  <a:solidFill>
                    <a:srgbClr val="000000"/>
                  </a:solidFill>
                  <a:round/>
                </a:ln>
              </p:spPr>
              <p:txBody>
                <a:bodyPr lIns="98954" tIns="48608" rIns="98954" bIns="48608">
                  <a:spAutoFit/>
                </a:bodyPr>
                <a:lstStyle/>
                <a:p>
                  <a:endParaRPr lang="en-US"/>
                </a:p>
              </p:txBody>
            </p:sp>
          </p:grpSp>
          <p:sp>
            <p:nvSpPr>
              <p:cNvPr id="33882" name="Freeform 18"/>
              <p:cNvSpPr/>
              <p:nvPr/>
            </p:nvSpPr>
            <p:spPr bwMode="auto">
              <a:xfrm>
                <a:off x="4309" y="1909"/>
                <a:ext cx="491" cy="565"/>
              </a:xfrm>
              <a:custGeom>
                <a:avLst/>
                <a:gdLst>
                  <a:gd name="T0" fmla="*/ 71 w 491"/>
                  <a:gd name="T1" fmla="*/ 194 h 565"/>
                  <a:gd name="T2" fmla="*/ 32 w 491"/>
                  <a:gd name="T3" fmla="*/ 203 h 565"/>
                  <a:gd name="T4" fmla="*/ 10 w 491"/>
                  <a:gd name="T5" fmla="*/ 230 h 565"/>
                  <a:gd name="T6" fmla="*/ 0 w 491"/>
                  <a:gd name="T7" fmla="*/ 265 h 565"/>
                  <a:gd name="T8" fmla="*/ 4 w 491"/>
                  <a:gd name="T9" fmla="*/ 295 h 565"/>
                  <a:gd name="T10" fmla="*/ 18 w 491"/>
                  <a:gd name="T11" fmla="*/ 317 h 565"/>
                  <a:gd name="T12" fmla="*/ 48 w 491"/>
                  <a:gd name="T13" fmla="*/ 330 h 565"/>
                  <a:gd name="T14" fmla="*/ 90 w 491"/>
                  <a:gd name="T15" fmla="*/ 328 h 565"/>
                  <a:gd name="T16" fmla="*/ 112 w 491"/>
                  <a:gd name="T17" fmla="*/ 326 h 565"/>
                  <a:gd name="T18" fmla="*/ 95 w 491"/>
                  <a:gd name="T19" fmla="*/ 382 h 565"/>
                  <a:gd name="T20" fmla="*/ 162 w 491"/>
                  <a:gd name="T21" fmla="*/ 388 h 565"/>
                  <a:gd name="T22" fmla="*/ 188 w 491"/>
                  <a:gd name="T23" fmla="*/ 395 h 565"/>
                  <a:gd name="T24" fmla="*/ 205 w 491"/>
                  <a:gd name="T25" fmla="*/ 406 h 565"/>
                  <a:gd name="T26" fmla="*/ 182 w 491"/>
                  <a:gd name="T27" fmla="*/ 456 h 565"/>
                  <a:gd name="T28" fmla="*/ 127 w 491"/>
                  <a:gd name="T29" fmla="*/ 455 h 565"/>
                  <a:gd name="T30" fmla="*/ 109 w 491"/>
                  <a:gd name="T31" fmla="*/ 484 h 565"/>
                  <a:gd name="T32" fmla="*/ 125 w 491"/>
                  <a:gd name="T33" fmla="*/ 545 h 565"/>
                  <a:gd name="T34" fmla="*/ 158 w 491"/>
                  <a:gd name="T35" fmla="*/ 564 h 565"/>
                  <a:gd name="T36" fmla="*/ 251 w 491"/>
                  <a:gd name="T37" fmla="*/ 553 h 565"/>
                  <a:gd name="T38" fmla="*/ 344 w 491"/>
                  <a:gd name="T39" fmla="*/ 509 h 565"/>
                  <a:gd name="T40" fmla="*/ 402 w 491"/>
                  <a:gd name="T41" fmla="*/ 458 h 565"/>
                  <a:gd name="T42" fmla="*/ 422 w 491"/>
                  <a:gd name="T43" fmla="*/ 419 h 565"/>
                  <a:gd name="T44" fmla="*/ 462 w 491"/>
                  <a:gd name="T45" fmla="*/ 353 h 565"/>
                  <a:gd name="T46" fmla="*/ 482 w 491"/>
                  <a:gd name="T47" fmla="*/ 287 h 565"/>
                  <a:gd name="T48" fmla="*/ 490 w 491"/>
                  <a:gd name="T49" fmla="*/ 202 h 565"/>
                  <a:gd name="T50" fmla="*/ 474 w 491"/>
                  <a:gd name="T51" fmla="*/ 109 h 565"/>
                  <a:gd name="T52" fmla="*/ 425 w 491"/>
                  <a:gd name="T53" fmla="*/ 43 h 565"/>
                  <a:gd name="T54" fmla="*/ 382 w 491"/>
                  <a:gd name="T55" fmla="*/ 16 h 565"/>
                  <a:gd name="T56" fmla="*/ 322 w 491"/>
                  <a:gd name="T57" fmla="*/ 0 h 565"/>
                  <a:gd name="T58" fmla="*/ 207 w 491"/>
                  <a:gd name="T59" fmla="*/ 18 h 565"/>
                  <a:gd name="T60" fmla="*/ 141 w 491"/>
                  <a:gd name="T61" fmla="*/ 68 h 565"/>
                  <a:gd name="T62" fmla="*/ 102 w 491"/>
                  <a:gd name="T63" fmla="*/ 128 h 565"/>
                  <a:gd name="T64" fmla="*/ 95 w 491"/>
                  <a:gd name="T65" fmla="*/ 192 h 5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1"/>
                  <a:gd name="T100" fmla="*/ 0 h 565"/>
                  <a:gd name="T101" fmla="*/ 491 w 491"/>
                  <a:gd name="T102" fmla="*/ 565 h 56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1" h="565">
                    <a:moveTo>
                      <a:pt x="95" y="192"/>
                    </a:moveTo>
                    <a:lnTo>
                      <a:pt x="71" y="194"/>
                    </a:lnTo>
                    <a:lnTo>
                      <a:pt x="46" y="197"/>
                    </a:lnTo>
                    <a:lnTo>
                      <a:pt x="32" y="203"/>
                    </a:lnTo>
                    <a:lnTo>
                      <a:pt x="20" y="215"/>
                    </a:lnTo>
                    <a:lnTo>
                      <a:pt x="10" y="230"/>
                    </a:lnTo>
                    <a:lnTo>
                      <a:pt x="4" y="250"/>
                    </a:lnTo>
                    <a:lnTo>
                      <a:pt x="0" y="265"/>
                    </a:lnTo>
                    <a:lnTo>
                      <a:pt x="0" y="280"/>
                    </a:lnTo>
                    <a:lnTo>
                      <a:pt x="4" y="295"/>
                    </a:lnTo>
                    <a:lnTo>
                      <a:pt x="10" y="308"/>
                    </a:lnTo>
                    <a:lnTo>
                      <a:pt x="18" y="317"/>
                    </a:lnTo>
                    <a:lnTo>
                      <a:pt x="32" y="326"/>
                    </a:lnTo>
                    <a:lnTo>
                      <a:pt x="48" y="330"/>
                    </a:lnTo>
                    <a:lnTo>
                      <a:pt x="67" y="333"/>
                    </a:lnTo>
                    <a:lnTo>
                      <a:pt x="90" y="328"/>
                    </a:lnTo>
                    <a:lnTo>
                      <a:pt x="101" y="326"/>
                    </a:lnTo>
                    <a:lnTo>
                      <a:pt x="112" y="326"/>
                    </a:lnTo>
                    <a:lnTo>
                      <a:pt x="97" y="330"/>
                    </a:lnTo>
                    <a:lnTo>
                      <a:pt x="95" y="382"/>
                    </a:lnTo>
                    <a:lnTo>
                      <a:pt x="137" y="386"/>
                    </a:lnTo>
                    <a:lnTo>
                      <a:pt x="162" y="388"/>
                    </a:lnTo>
                    <a:lnTo>
                      <a:pt x="174" y="388"/>
                    </a:lnTo>
                    <a:lnTo>
                      <a:pt x="188" y="395"/>
                    </a:lnTo>
                    <a:lnTo>
                      <a:pt x="198" y="402"/>
                    </a:lnTo>
                    <a:lnTo>
                      <a:pt x="205" y="406"/>
                    </a:lnTo>
                    <a:lnTo>
                      <a:pt x="207" y="444"/>
                    </a:lnTo>
                    <a:lnTo>
                      <a:pt x="182" y="456"/>
                    </a:lnTo>
                    <a:lnTo>
                      <a:pt x="160" y="456"/>
                    </a:lnTo>
                    <a:lnTo>
                      <a:pt x="127" y="455"/>
                    </a:lnTo>
                    <a:lnTo>
                      <a:pt x="104" y="450"/>
                    </a:lnTo>
                    <a:lnTo>
                      <a:pt x="109" y="484"/>
                    </a:lnTo>
                    <a:lnTo>
                      <a:pt x="112" y="521"/>
                    </a:lnTo>
                    <a:lnTo>
                      <a:pt x="125" y="545"/>
                    </a:lnTo>
                    <a:lnTo>
                      <a:pt x="135" y="554"/>
                    </a:lnTo>
                    <a:lnTo>
                      <a:pt x="158" y="564"/>
                    </a:lnTo>
                    <a:lnTo>
                      <a:pt x="216" y="559"/>
                    </a:lnTo>
                    <a:lnTo>
                      <a:pt x="251" y="553"/>
                    </a:lnTo>
                    <a:lnTo>
                      <a:pt x="302" y="529"/>
                    </a:lnTo>
                    <a:lnTo>
                      <a:pt x="344" y="509"/>
                    </a:lnTo>
                    <a:lnTo>
                      <a:pt x="388" y="480"/>
                    </a:lnTo>
                    <a:lnTo>
                      <a:pt x="402" y="458"/>
                    </a:lnTo>
                    <a:lnTo>
                      <a:pt x="411" y="438"/>
                    </a:lnTo>
                    <a:lnTo>
                      <a:pt x="422" y="419"/>
                    </a:lnTo>
                    <a:lnTo>
                      <a:pt x="446" y="386"/>
                    </a:lnTo>
                    <a:lnTo>
                      <a:pt x="462" y="353"/>
                    </a:lnTo>
                    <a:lnTo>
                      <a:pt x="474" y="320"/>
                    </a:lnTo>
                    <a:lnTo>
                      <a:pt x="482" y="287"/>
                    </a:lnTo>
                    <a:lnTo>
                      <a:pt x="488" y="248"/>
                    </a:lnTo>
                    <a:lnTo>
                      <a:pt x="490" y="202"/>
                    </a:lnTo>
                    <a:lnTo>
                      <a:pt x="485" y="154"/>
                    </a:lnTo>
                    <a:lnTo>
                      <a:pt x="474" y="109"/>
                    </a:lnTo>
                    <a:lnTo>
                      <a:pt x="455" y="80"/>
                    </a:lnTo>
                    <a:lnTo>
                      <a:pt x="425" y="43"/>
                    </a:lnTo>
                    <a:lnTo>
                      <a:pt x="403" y="28"/>
                    </a:lnTo>
                    <a:lnTo>
                      <a:pt x="382" y="16"/>
                    </a:lnTo>
                    <a:lnTo>
                      <a:pt x="355" y="6"/>
                    </a:lnTo>
                    <a:lnTo>
                      <a:pt x="322" y="0"/>
                    </a:lnTo>
                    <a:lnTo>
                      <a:pt x="272" y="2"/>
                    </a:lnTo>
                    <a:lnTo>
                      <a:pt x="207" y="18"/>
                    </a:lnTo>
                    <a:lnTo>
                      <a:pt x="166" y="44"/>
                    </a:lnTo>
                    <a:lnTo>
                      <a:pt x="141" y="68"/>
                    </a:lnTo>
                    <a:lnTo>
                      <a:pt x="118" y="99"/>
                    </a:lnTo>
                    <a:lnTo>
                      <a:pt x="102" y="128"/>
                    </a:lnTo>
                    <a:lnTo>
                      <a:pt x="95" y="169"/>
                    </a:lnTo>
                    <a:lnTo>
                      <a:pt x="95" y="192"/>
                    </a:lnTo>
                  </a:path>
                </a:pathLst>
              </a:custGeom>
              <a:solidFill>
                <a:srgbClr val="FFBFBF"/>
              </a:solidFill>
              <a:ln w="12700" cap="rnd">
                <a:solidFill>
                  <a:srgbClr val="000000"/>
                </a:solidFill>
                <a:round/>
              </a:ln>
            </p:spPr>
            <p:txBody>
              <a:bodyPr lIns="98954" tIns="48608" rIns="98954" bIns="48608">
                <a:spAutoFit/>
              </a:bodyPr>
              <a:lstStyle/>
              <a:p>
                <a:endParaRPr lang="en-US"/>
              </a:p>
            </p:txBody>
          </p:sp>
          <p:grpSp>
            <p:nvGrpSpPr>
              <p:cNvPr id="6" name="Group 19"/>
              <p:cNvGrpSpPr/>
              <p:nvPr/>
            </p:nvGrpSpPr>
            <p:grpSpPr bwMode="auto">
              <a:xfrm>
                <a:off x="4437" y="2075"/>
                <a:ext cx="102" cy="132"/>
                <a:chOff x="4437" y="2075"/>
                <a:chExt cx="102" cy="132"/>
              </a:xfrm>
            </p:grpSpPr>
            <p:sp>
              <p:nvSpPr>
                <p:cNvPr id="33887" name="Freeform 20"/>
                <p:cNvSpPr/>
                <p:nvPr/>
              </p:nvSpPr>
              <p:spPr bwMode="auto">
                <a:xfrm>
                  <a:off x="4437" y="2075"/>
                  <a:ext cx="102" cy="132"/>
                </a:xfrm>
                <a:custGeom>
                  <a:avLst/>
                  <a:gdLst>
                    <a:gd name="T0" fmla="*/ 50 w 102"/>
                    <a:gd name="T1" fmla="*/ 0 h 132"/>
                    <a:gd name="T2" fmla="*/ 55 w 102"/>
                    <a:gd name="T3" fmla="*/ 0 h 132"/>
                    <a:gd name="T4" fmla="*/ 63 w 102"/>
                    <a:gd name="T5" fmla="*/ 2 h 132"/>
                    <a:gd name="T6" fmla="*/ 71 w 102"/>
                    <a:gd name="T7" fmla="*/ 5 h 132"/>
                    <a:gd name="T8" fmla="*/ 79 w 102"/>
                    <a:gd name="T9" fmla="*/ 11 h 132"/>
                    <a:gd name="T10" fmla="*/ 86 w 102"/>
                    <a:gd name="T11" fmla="*/ 19 h 132"/>
                    <a:gd name="T12" fmla="*/ 92 w 102"/>
                    <a:gd name="T13" fmla="*/ 29 h 132"/>
                    <a:gd name="T14" fmla="*/ 98 w 102"/>
                    <a:gd name="T15" fmla="*/ 41 h 132"/>
                    <a:gd name="T16" fmla="*/ 100 w 102"/>
                    <a:gd name="T17" fmla="*/ 53 h 132"/>
                    <a:gd name="T18" fmla="*/ 101 w 102"/>
                    <a:gd name="T19" fmla="*/ 65 h 132"/>
                    <a:gd name="T20" fmla="*/ 100 w 102"/>
                    <a:gd name="T21" fmla="*/ 81 h 132"/>
                    <a:gd name="T22" fmla="*/ 97 w 102"/>
                    <a:gd name="T23" fmla="*/ 95 h 132"/>
                    <a:gd name="T24" fmla="*/ 91 w 102"/>
                    <a:gd name="T25" fmla="*/ 106 h 132"/>
                    <a:gd name="T26" fmla="*/ 84 w 102"/>
                    <a:gd name="T27" fmla="*/ 114 h 132"/>
                    <a:gd name="T28" fmla="*/ 78 w 102"/>
                    <a:gd name="T29" fmla="*/ 122 h 132"/>
                    <a:gd name="T30" fmla="*/ 69 w 102"/>
                    <a:gd name="T31" fmla="*/ 127 h 132"/>
                    <a:gd name="T32" fmla="*/ 59 w 102"/>
                    <a:gd name="T33" fmla="*/ 130 h 132"/>
                    <a:gd name="T34" fmla="*/ 51 w 102"/>
                    <a:gd name="T35" fmla="*/ 131 h 132"/>
                    <a:gd name="T36" fmla="*/ 41 w 102"/>
                    <a:gd name="T37" fmla="*/ 130 h 132"/>
                    <a:gd name="T38" fmla="*/ 31 w 102"/>
                    <a:gd name="T39" fmla="*/ 126 h 132"/>
                    <a:gd name="T40" fmla="*/ 20 w 102"/>
                    <a:gd name="T41" fmla="*/ 119 h 132"/>
                    <a:gd name="T42" fmla="*/ 14 w 102"/>
                    <a:gd name="T43" fmla="*/ 114 h 132"/>
                    <a:gd name="T44" fmla="*/ 10 w 102"/>
                    <a:gd name="T45" fmla="*/ 106 h 132"/>
                    <a:gd name="T46" fmla="*/ 6 w 102"/>
                    <a:gd name="T47" fmla="*/ 98 h 132"/>
                    <a:gd name="T48" fmla="*/ 2 w 102"/>
                    <a:gd name="T49" fmla="*/ 86 h 132"/>
                    <a:gd name="T50" fmla="*/ 0 w 102"/>
                    <a:gd name="T51" fmla="*/ 77 h 132"/>
                    <a:gd name="T52" fmla="*/ 0 w 102"/>
                    <a:gd name="T53" fmla="*/ 68 h 132"/>
                    <a:gd name="T54" fmla="*/ 0 w 102"/>
                    <a:gd name="T55" fmla="*/ 58 h 132"/>
                    <a:gd name="T56" fmla="*/ 1 w 102"/>
                    <a:gd name="T57" fmla="*/ 50 h 132"/>
                    <a:gd name="T58" fmla="*/ 4 w 102"/>
                    <a:gd name="T59" fmla="*/ 37 h 132"/>
                    <a:gd name="T60" fmla="*/ 9 w 102"/>
                    <a:gd name="T61" fmla="*/ 27 h 132"/>
                    <a:gd name="T62" fmla="*/ 16 w 102"/>
                    <a:gd name="T63" fmla="*/ 17 h 132"/>
                    <a:gd name="T64" fmla="*/ 23 w 102"/>
                    <a:gd name="T65" fmla="*/ 11 h 132"/>
                    <a:gd name="T66" fmla="*/ 30 w 102"/>
                    <a:gd name="T67" fmla="*/ 6 h 132"/>
                    <a:gd name="T68" fmla="*/ 40 w 102"/>
                    <a:gd name="T69" fmla="*/ 1 h 132"/>
                    <a:gd name="T70" fmla="*/ 50 w 102"/>
                    <a:gd name="T71" fmla="*/ 0 h 13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2"/>
                    <a:gd name="T109" fmla="*/ 0 h 132"/>
                    <a:gd name="T110" fmla="*/ 102 w 102"/>
                    <a:gd name="T111" fmla="*/ 132 h 13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2" h="132">
                      <a:moveTo>
                        <a:pt x="50" y="0"/>
                      </a:moveTo>
                      <a:lnTo>
                        <a:pt x="55" y="0"/>
                      </a:lnTo>
                      <a:lnTo>
                        <a:pt x="63" y="2"/>
                      </a:lnTo>
                      <a:lnTo>
                        <a:pt x="71" y="5"/>
                      </a:lnTo>
                      <a:lnTo>
                        <a:pt x="79" y="11"/>
                      </a:lnTo>
                      <a:lnTo>
                        <a:pt x="86" y="19"/>
                      </a:lnTo>
                      <a:lnTo>
                        <a:pt x="92" y="29"/>
                      </a:lnTo>
                      <a:lnTo>
                        <a:pt x="98" y="41"/>
                      </a:lnTo>
                      <a:lnTo>
                        <a:pt x="100" y="53"/>
                      </a:lnTo>
                      <a:lnTo>
                        <a:pt x="101" y="65"/>
                      </a:lnTo>
                      <a:lnTo>
                        <a:pt x="100" y="81"/>
                      </a:lnTo>
                      <a:lnTo>
                        <a:pt x="97" y="95"/>
                      </a:lnTo>
                      <a:lnTo>
                        <a:pt x="91" y="106"/>
                      </a:lnTo>
                      <a:lnTo>
                        <a:pt x="84" y="114"/>
                      </a:lnTo>
                      <a:lnTo>
                        <a:pt x="78" y="122"/>
                      </a:lnTo>
                      <a:lnTo>
                        <a:pt x="69" y="127"/>
                      </a:lnTo>
                      <a:lnTo>
                        <a:pt x="59" y="130"/>
                      </a:lnTo>
                      <a:lnTo>
                        <a:pt x="51" y="131"/>
                      </a:lnTo>
                      <a:lnTo>
                        <a:pt x="41" y="130"/>
                      </a:lnTo>
                      <a:lnTo>
                        <a:pt x="31" y="126"/>
                      </a:lnTo>
                      <a:lnTo>
                        <a:pt x="20" y="119"/>
                      </a:lnTo>
                      <a:lnTo>
                        <a:pt x="14" y="114"/>
                      </a:lnTo>
                      <a:lnTo>
                        <a:pt x="10" y="106"/>
                      </a:lnTo>
                      <a:lnTo>
                        <a:pt x="6" y="98"/>
                      </a:lnTo>
                      <a:lnTo>
                        <a:pt x="2" y="86"/>
                      </a:lnTo>
                      <a:lnTo>
                        <a:pt x="0" y="77"/>
                      </a:lnTo>
                      <a:lnTo>
                        <a:pt x="0" y="68"/>
                      </a:lnTo>
                      <a:lnTo>
                        <a:pt x="0" y="58"/>
                      </a:lnTo>
                      <a:lnTo>
                        <a:pt x="1" y="50"/>
                      </a:lnTo>
                      <a:lnTo>
                        <a:pt x="4" y="37"/>
                      </a:lnTo>
                      <a:lnTo>
                        <a:pt x="9" y="27"/>
                      </a:lnTo>
                      <a:lnTo>
                        <a:pt x="16" y="17"/>
                      </a:lnTo>
                      <a:lnTo>
                        <a:pt x="23" y="11"/>
                      </a:lnTo>
                      <a:lnTo>
                        <a:pt x="30" y="6"/>
                      </a:lnTo>
                      <a:lnTo>
                        <a:pt x="40" y="1"/>
                      </a:lnTo>
                      <a:lnTo>
                        <a:pt x="50" y="0"/>
                      </a:lnTo>
                    </a:path>
                  </a:pathLst>
                </a:custGeom>
                <a:solidFill>
                  <a:srgbClr val="FFFFFF"/>
                </a:solidFill>
                <a:ln w="12700" cap="rnd">
                  <a:solidFill>
                    <a:srgbClr val="000000"/>
                  </a:solidFill>
                  <a:round/>
                </a:ln>
              </p:spPr>
              <p:txBody>
                <a:bodyPr lIns="98954" tIns="48608" rIns="98954" bIns="48608">
                  <a:spAutoFit/>
                </a:bodyPr>
                <a:lstStyle/>
                <a:p>
                  <a:endParaRPr lang="en-US"/>
                </a:p>
              </p:txBody>
            </p:sp>
            <p:sp>
              <p:nvSpPr>
                <p:cNvPr id="33888" name="Freeform 21"/>
                <p:cNvSpPr/>
                <p:nvPr/>
              </p:nvSpPr>
              <p:spPr bwMode="auto">
                <a:xfrm>
                  <a:off x="4442" y="2130"/>
                  <a:ext cx="35" cy="49"/>
                </a:xfrm>
                <a:custGeom>
                  <a:avLst/>
                  <a:gdLst>
                    <a:gd name="T0" fmla="*/ 17 w 35"/>
                    <a:gd name="T1" fmla="*/ 0 h 49"/>
                    <a:gd name="T2" fmla="*/ 19 w 35"/>
                    <a:gd name="T3" fmla="*/ 0 h 49"/>
                    <a:gd name="T4" fmla="*/ 21 w 35"/>
                    <a:gd name="T5" fmla="*/ 1 h 49"/>
                    <a:gd name="T6" fmla="*/ 24 w 35"/>
                    <a:gd name="T7" fmla="*/ 2 h 49"/>
                    <a:gd name="T8" fmla="*/ 26 w 35"/>
                    <a:gd name="T9" fmla="*/ 4 h 49"/>
                    <a:gd name="T10" fmla="*/ 29 w 35"/>
                    <a:gd name="T11" fmla="*/ 7 h 49"/>
                    <a:gd name="T12" fmla="*/ 31 w 35"/>
                    <a:gd name="T13" fmla="*/ 12 h 49"/>
                    <a:gd name="T14" fmla="*/ 33 w 35"/>
                    <a:gd name="T15" fmla="*/ 15 h 49"/>
                    <a:gd name="T16" fmla="*/ 34 w 35"/>
                    <a:gd name="T17" fmla="*/ 20 h 49"/>
                    <a:gd name="T18" fmla="*/ 34 w 35"/>
                    <a:gd name="T19" fmla="*/ 24 h 49"/>
                    <a:gd name="T20" fmla="*/ 33 w 35"/>
                    <a:gd name="T21" fmla="*/ 30 h 49"/>
                    <a:gd name="T22" fmla="*/ 32 w 35"/>
                    <a:gd name="T23" fmla="*/ 35 h 49"/>
                    <a:gd name="T24" fmla="*/ 31 w 35"/>
                    <a:gd name="T25" fmla="*/ 39 h 49"/>
                    <a:gd name="T26" fmla="*/ 28 w 35"/>
                    <a:gd name="T27" fmla="*/ 42 h 49"/>
                    <a:gd name="T28" fmla="*/ 26 w 35"/>
                    <a:gd name="T29" fmla="*/ 45 h 49"/>
                    <a:gd name="T30" fmla="*/ 23 w 35"/>
                    <a:gd name="T31" fmla="*/ 47 h 49"/>
                    <a:gd name="T32" fmla="*/ 20 w 35"/>
                    <a:gd name="T33" fmla="*/ 48 h 49"/>
                    <a:gd name="T34" fmla="*/ 17 w 35"/>
                    <a:gd name="T35" fmla="*/ 48 h 49"/>
                    <a:gd name="T36" fmla="*/ 13 w 35"/>
                    <a:gd name="T37" fmla="*/ 48 h 49"/>
                    <a:gd name="T38" fmla="*/ 10 w 35"/>
                    <a:gd name="T39" fmla="*/ 46 h 49"/>
                    <a:gd name="T40" fmla="*/ 7 w 35"/>
                    <a:gd name="T41" fmla="*/ 44 h 49"/>
                    <a:gd name="T42" fmla="*/ 5 w 35"/>
                    <a:gd name="T43" fmla="*/ 42 h 49"/>
                    <a:gd name="T44" fmla="*/ 3 w 35"/>
                    <a:gd name="T45" fmla="*/ 39 h 49"/>
                    <a:gd name="T46" fmla="*/ 2 w 35"/>
                    <a:gd name="T47" fmla="*/ 37 h 49"/>
                    <a:gd name="T48" fmla="*/ 0 w 35"/>
                    <a:gd name="T49" fmla="*/ 32 h 49"/>
                    <a:gd name="T50" fmla="*/ 0 w 35"/>
                    <a:gd name="T51" fmla="*/ 28 h 49"/>
                    <a:gd name="T52" fmla="*/ 0 w 35"/>
                    <a:gd name="T53" fmla="*/ 25 h 49"/>
                    <a:gd name="T54" fmla="*/ 0 w 35"/>
                    <a:gd name="T55" fmla="*/ 21 h 49"/>
                    <a:gd name="T56" fmla="*/ 0 w 35"/>
                    <a:gd name="T57" fmla="*/ 19 h 49"/>
                    <a:gd name="T58" fmla="*/ 2 w 35"/>
                    <a:gd name="T59" fmla="*/ 14 h 49"/>
                    <a:gd name="T60" fmla="*/ 3 w 35"/>
                    <a:gd name="T61" fmla="*/ 10 h 49"/>
                    <a:gd name="T62" fmla="*/ 6 w 35"/>
                    <a:gd name="T63" fmla="*/ 6 h 49"/>
                    <a:gd name="T64" fmla="*/ 7 w 35"/>
                    <a:gd name="T65" fmla="*/ 4 h 49"/>
                    <a:gd name="T66" fmla="*/ 10 w 35"/>
                    <a:gd name="T67" fmla="*/ 3 h 49"/>
                    <a:gd name="T68" fmla="*/ 13 w 35"/>
                    <a:gd name="T69" fmla="*/ 1 h 49"/>
                    <a:gd name="T70" fmla="*/ 17 w 35"/>
                    <a:gd name="T71" fmla="*/ 0 h 4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5"/>
                    <a:gd name="T109" fmla="*/ 0 h 49"/>
                    <a:gd name="T110" fmla="*/ 35 w 35"/>
                    <a:gd name="T111" fmla="*/ 49 h 4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5" h="49">
                      <a:moveTo>
                        <a:pt x="17" y="0"/>
                      </a:moveTo>
                      <a:lnTo>
                        <a:pt x="19" y="0"/>
                      </a:lnTo>
                      <a:lnTo>
                        <a:pt x="21" y="1"/>
                      </a:lnTo>
                      <a:lnTo>
                        <a:pt x="24" y="2"/>
                      </a:lnTo>
                      <a:lnTo>
                        <a:pt x="26" y="4"/>
                      </a:lnTo>
                      <a:lnTo>
                        <a:pt x="29" y="7"/>
                      </a:lnTo>
                      <a:lnTo>
                        <a:pt x="31" y="12"/>
                      </a:lnTo>
                      <a:lnTo>
                        <a:pt x="33" y="15"/>
                      </a:lnTo>
                      <a:lnTo>
                        <a:pt x="34" y="20"/>
                      </a:lnTo>
                      <a:lnTo>
                        <a:pt x="34" y="24"/>
                      </a:lnTo>
                      <a:lnTo>
                        <a:pt x="33" y="30"/>
                      </a:lnTo>
                      <a:lnTo>
                        <a:pt x="32" y="35"/>
                      </a:lnTo>
                      <a:lnTo>
                        <a:pt x="31" y="39"/>
                      </a:lnTo>
                      <a:lnTo>
                        <a:pt x="28" y="42"/>
                      </a:lnTo>
                      <a:lnTo>
                        <a:pt x="26" y="45"/>
                      </a:lnTo>
                      <a:lnTo>
                        <a:pt x="23" y="47"/>
                      </a:lnTo>
                      <a:lnTo>
                        <a:pt x="20" y="48"/>
                      </a:lnTo>
                      <a:lnTo>
                        <a:pt x="17" y="48"/>
                      </a:lnTo>
                      <a:lnTo>
                        <a:pt x="13" y="48"/>
                      </a:lnTo>
                      <a:lnTo>
                        <a:pt x="10" y="46"/>
                      </a:lnTo>
                      <a:lnTo>
                        <a:pt x="7" y="44"/>
                      </a:lnTo>
                      <a:lnTo>
                        <a:pt x="5" y="42"/>
                      </a:lnTo>
                      <a:lnTo>
                        <a:pt x="3" y="39"/>
                      </a:lnTo>
                      <a:lnTo>
                        <a:pt x="2" y="37"/>
                      </a:lnTo>
                      <a:lnTo>
                        <a:pt x="0" y="32"/>
                      </a:lnTo>
                      <a:lnTo>
                        <a:pt x="0" y="28"/>
                      </a:lnTo>
                      <a:lnTo>
                        <a:pt x="0" y="25"/>
                      </a:lnTo>
                      <a:lnTo>
                        <a:pt x="0" y="21"/>
                      </a:lnTo>
                      <a:lnTo>
                        <a:pt x="0" y="19"/>
                      </a:lnTo>
                      <a:lnTo>
                        <a:pt x="2" y="14"/>
                      </a:lnTo>
                      <a:lnTo>
                        <a:pt x="3" y="10"/>
                      </a:lnTo>
                      <a:lnTo>
                        <a:pt x="6" y="6"/>
                      </a:lnTo>
                      <a:lnTo>
                        <a:pt x="7" y="4"/>
                      </a:lnTo>
                      <a:lnTo>
                        <a:pt x="10" y="3"/>
                      </a:lnTo>
                      <a:lnTo>
                        <a:pt x="13" y="1"/>
                      </a:lnTo>
                      <a:lnTo>
                        <a:pt x="17" y="0"/>
                      </a:lnTo>
                    </a:path>
                  </a:pathLst>
                </a:custGeom>
                <a:solidFill>
                  <a:srgbClr val="000000"/>
                </a:solidFill>
                <a:ln w="12700" cap="rnd">
                  <a:noFill/>
                  <a:round/>
                </a:ln>
              </p:spPr>
              <p:txBody>
                <a:bodyPr lIns="98954" tIns="48608" rIns="98954" bIns="48608">
                  <a:spAutoFit/>
                </a:bodyPr>
                <a:lstStyle/>
                <a:p>
                  <a:endParaRPr lang="en-US"/>
                </a:p>
              </p:txBody>
            </p:sp>
          </p:grpSp>
          <p:grpSp>
            <p:nvGrpSpPr>
              <p:cNvPr id="7" name="Group 22"/>
              <p:cNvGrpSpPr/>
              <p:nvPr/>
            </p:nvGrpSpPr>
            <p:grpSpPr bwMode="auto">
              <a:xfrm>
                <a:off x="4427" y="1854"/>
                <a:ext cx="442" cy="496"/>
                <a:chOff x="4427" y="1854"/>
                <a:chExt cx="442" cy="496"/>
              </a:xfrm>
            </p:grpSpPr>
            <p:sp>
              <p:nvSpPr>
                <p:cNvPr id="33885" name="Freeform 23"/>
                <p:cNvSpPr/>
                <p:nvPr/>
              </p:nvSpPr>
              <p:spPr bwMode="auto">
                <a:xfrm>
                  <a:off x="4453" y="2007"/>
                  <a:ext cx="116" cy="77"/>
                </a:xfrm>
                <a:custGeom>
                  <a:avLst/>
                  <a:gdLst>
                    <a:gd name="T0" fmla="*/ 2 w 116"/>
                    <a:gd name="T1" fmla="*/ 35 h 77"/>
                    <a:gd name="T2" fmla="*/ 12 w 116"/>
                    <a:gd name="T3" fmla="*/ 24 h 77"/>
                    <a:gd name="T4" fmla="*/ 23 w 116"/>
                    <a:gd name="T5" fmla="*/ 17 h 77"/>
                    <a:gd name="T6" fmla="*/ 43 w 116"/>
                    <a:gd name="T7" fmla="*/ 5 h 77"/>
                    <a:gd name="T8" fmla="*/ 51 w 116"/>
                    <a:gd name="T9" fmla="*/ 0 h 77"/>
                    <a:gd name="T10" fmla="*/ 55 w 116"/>
                    <a:gd name="T11" fmla="*/ 0 h 77"/>
                    <a:gd name="T12" fmla="*/ 66 w 116"/>
                    <a:gd name="T13" fmla="*/ 7 h 77"/>
                    <a:gd name="T14" fmla="*/ 87 w 116"/>
                    <a:gd name="T15" fmla="*/ 26 h 77"/>
                    <a:gd name="T16" fmla="*/ 109 w 116"/>
                    <a:gd name="T17" fmla="*/ 51 h 77"/>
                    <a:gd name="T18" fmla="*/ 115 w 116"/>
                    <a:gd name="T19" fmla="*/ 62 h 77"/>
                    <a:gd name="T20" fmla="*/ 113 w 116"/>
                    <a:gd name="T21" fmla="*/ 70 h 77"/>
                    <a:gd name="T22" fmla="*/ 108 w 116"/>
                    <a:gd name="T23" fmla="*/ 74 h 77"/>
                    <a:gd name="T24" fmla="*/ 99 w 116"/>
                    <a:gd name="T25" fmla="*/ 76 h 77"/>
                    <a:gd name="T26" fmla="*/ 88 w 116"/>
                    <a:gd name="T27" fmla="*/ 69 h 77"/>
                    <a:gd name="T28" fmla="*/ 77 w 116"/>
                    <a:gd name="T29" fmla="*/ 57 h 77"/>
                    <a:gd name="T30" fmla="*/ 68 w 116"/>
                    <a:gd name="T31" fmla="*/ 43 h 77"/>
                    <a:gd name="T32" fmla="*/ 53 w 116"/>
                    <a:gd name="T33" fmla="*/ 30 h 77"/>
                    <a:gd name="T34" fmla="*/ 48 w 116"/>
                    <a:gd name="T35" fmla="*/ 27 h 77"/>
                    <a:gd name="T36" fmla="*/ 41 w 116"/>
                    <a:gd name="T37" fmla="*/ 29 h 77"/>
                    <a:gd name="T38" fmla="*/ 35 w 116"/>
                    <a:gd name="T39" fmla="*/ 35 h 77"/>
                    <a:gd name="T40" fmla="*/ 21 w 116"/>
                    <a:gd name="T41" fmla="*/ 46 h 77"/>
                    <a:gd name="T42" fmla="*/ 13 w 116"/>
                    <a:gd name="T43" fmla="*/ 51 h 77"/>
                    <a:gd name="T44" fmla="*/ 7 w 116"/>
                    <a:gd name="T45" fmla="*/ 51 h 77"/>
                    <a:gd name="T46" fmla="*/ 0 w 116"/>
                    <a:gd name="T47" fmla="*/ 46 h 77"/>
                    <a:gd name="T48" fmla="*/ 2 w 116"/>
                    <a:gd name="T49" fmla="*/ 35 h 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6"/>
                    <a:gd name="T76" fmla="*/ 0 h 77"/>
                    <a:gd name="T77" fmla="*/ 116 w 116"/>
                    <a:gd name="T78" fmla="*/ 77 h 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6" h="77">
                      <a:moveTo>
                        <a:pt x="2" y="35"/>
                      </a:moveTo>
                      <a:lnTo>
                        <a:pt x="12" y="24"/>
                      </a:lnTo>
                      <a:lnTo>
                        <a:pt x="23" y="17"/>
                      </a:lnTo>
                      <a:lnTo>
                        <a:pt x="43" y="5"/>
                      </a:lnTo>
                      <a:lnTo>
                        <a:pt x="51" y="0"/>
                      </a:lnTo>
                      <a:lnTo>
                        <a:pt x="55" y="0"/>
                      </a:lnTo>
                      <a:lnTo>
                        <a:pt x="66" y="7"/>
                      </a:lnTo>
                      <a:lnTo>
                        <a:pt x="87" y="26"/>
                      </a:lnTo>
                      <a:lnTo>
                        <a:pt x="109" y="51"/>
                      </a:lnTo>
                      <a:lnTo>
                        <a:pt x="115" y="62"/>
                      </a:lnTo>
                      <a:lnTo>
                        <a:pt x="113" y="70"/>
                      </a:lnTo>
                      <a:lnTo>
                        <a:pt x="108" y="74"/>
                      </a:lnTo>
                      <a:lnTo>
                        <a:pt x="99" y="76"/>
                      </a:lnTo>
                      <a:lnTo>
                        <a:pt x="88" y="69"/>
                      </a:lnTo>
                      <a:lnTo>
                        <a:pt x="77" y="57"/>
                      </a:lnTo>
                      <a:lnTo>
                        <a:pt x="68" y="43"/>
                      </a:lnTo>
                      <a:lnTo>
                        <a:pt x="53" y="30"/>
                      </a:lnTo>
                      <a:lnTo>
                        <a:pt x="48" y="27"/>
                      </a:lnTo>
                      <a:lnTo>
                        <a:pt x="41" y="29"/>
                      </a:lnTo>
                      <a:lnTo>
                        <a:pt x="35" y="35"/>
                      </a:lnTo>
                      <a:lnTo>
                        <a:pt x="21" y="46"/>
                      </a:lnTo>
                      <a:lnTo>
                        <a:pt x="13" y="51"/>
                      </a:lnTo>
                      <a:lnTo>
                        <a:pt x="7" y="51"/>
                      </a:lnTo>
                      <a:lnTo>
                        <a:pt x="0" y="46"/>
                      </a:lnTo>
                      <a:lnTo>
                        <a:pt x="2" y="35"/>
                      </a:lnTo>
                    </a:path>
                  </a:pathLst>
                </a:custGeom>
                <a:solidFill>
                  <a:srgbClr val="5F3F1F"/>
                </a:solidFill>
                <a:ln w="12700" cap="rnd">
                  <a:solidFill>
                    <a:srgbClr val="000000"/>
                  </a:solidFill>
                  <a:round/>
                </a:ln>
              </p:spPr>
              <p:txBody>
                <a:bodyPr lIns="98954" tIns="48608" rIns="98954" bIns="48608">
                  <a:spAutoFit/>
                </a:bodyPr>
                <a:lstStyle/>
                <a:p>
                  <a:endParaRPr lang="en-US"/>
                </a:p>
              </p:txBody>
            </p:sp>
            <p:sp>
              <p:nvSpPr>
                <p:cNvPr id="33886" name="Freeform 24"/>
                <p:cNvSpPr/>
                <p:nvPr/>
              </p:nvSpPr>
              <p:spPr bwMode="auto">
                <a:xfrm>
                  <a:off x="4427" y="1854"/>
                  <a:ext cx="442" cy="496"/>
                </a:xfrm>
                <a:custGeom>
                  <a:avLst/>
                  <a:gdLst>
                    <a:gd name="T0" fmla="*/ 253 w 442"/>
                    <a:gd name="T1" fmla="*/ 357 h 496"/>
                    <a:gd name="T2" fmla="*/ 199 w 442"/>
                    <a:gd name="T3" fmla="*/ 337 h 496"/>
                    <a:gd name="T4" fmla="*/ 208 w 442"/>
                    <a:gd name="T5" fmla="*/ 278 h 496"/>
                    <a:gd name="T6" fmla="*/ 182 w 442"/>
                    <a:gd name="T7" fmla="*/ 253 h 496"/>
                    <a:gd name="T8" fmla="*/ 159 w 442"/>
                    <a:gd name="T9" fmla="*/ 225 h 496"/>
                    <a:gd name="T10" fmla="*/ 149 w 442"/>
                    <a:gd name="T11" fmla="*/ 186 h 496"/>
                    <a:gd name="T12" fmla="*/ 144 w 442"/>
                    <a:gd name="T13" fmla="*/ 148 h 496"/>
                    <a:gd name="T14" fmla="*/ 144 w 442"/>
                    <a:gd name="T15" fmla="*/ 112 h 496"/>
                    <a:gd name="T16" fmla="*/ 130 w 442"/>
                    <a:gd name="T17" fmla="*/ 108 h 496"/>
                    <a:gd name="T18" fmla="*/ 102 w 442"/>
                    <a:gd name="T19" fmla="*/ 106 h 496"/>
                    <a:gd name="T20" fmla="*/ 68 w 442"/>
                    <a:gd name="T21" fmla="*/ 116 h 496"/>
                    <a:gd name="T22" fmla="*/ 37 w 442"/>
                    <a:gd name="T23" fmla="*/ 133 h 496"/>
                    <a:gd name="T24" fmla="*/ 15 w 442"/>
                    <a:gd name="T25" fmla="*/ 148 h 496"/>
                    <a:gd name="T26" fmla="*/ 1 w 442"/>
                    <a:gd name="T27" fmla="*/ 124 h 496"/>
                    <a:gd name="T28" fmla="*/ 0 w 442"/>
                    <a:gd name="T29" fmla="*/ 100 h 496"/>
                    <a:gd name="T30" fmla="*/ 12 w 442"/>
                    <a:gd name="T31" fmla="*/ 69 h 496"/>
                    <a:gd name="T32" fmla="*/ 35 w 442"/>
                    <a:gd name="T33" fmla="*/ 41 h 496"/>
                    <a:gd name="T34" fmla="*/ 73 w 442"/>
                    <a:gd name="T35" fmla="*/ 19 h 496"/>
                    <a:gd name="T36" fmla="*/ 124 w 442"/>
                    <a:gd name="T37" fmla="*/ 5 h 496"/>
                    <a:gd name="T38" fmla="*/ 180 w 442"/>
                    <a:gd name="T39" fmla="*/ 0 h 496"/>
                    <a:gd name="T40" fmla="*/ 233 w 442"/>
                    <a:gd name="T41" fmla="*/ 6 h 496"/>
                    <a:gd name="T42" fmla="*/ 288 w 442"/>
                    <a:gd name="T43" fmla="*/ 25 h 496"/>
                    <a:gd name="T44" fmla="*/ 329 w 442"/>
                    <a:gd name="T45" fmla="*/ 53 h 496"/>
                    <a:gd name="T46" fmla="*/ 363 w 442"/>
                    <a:gd name="T47" fmla="*/ 87 h 496"/>
                    <a:gd name="T48" fmla="*/ 393 w 442"/>
                    <a:gd name="T49" fmla="*/ 134 h 496"/>
                    <a:gd name="T50" fmla="*/ 411 w 442"/>
                    <a:gd name="T51" fmla="*/ 178 h 496"/>
                    <a:gd name="T52" fmla="*/ 426 w 442"/>
                    <a:gd name="T53" fmla="*/ 223 h 496"/>
                    <a:gd name="T54" fmla="*/ 436 w 442"/>
                    <a:gd name="T55" fmla="*/ 281 h 496"/>
                    <a:gd name="T56" fmla="*/ 441 w 442"/>
                    <a:gd name="T57" fmla="*/ 317 h 496"/>
                    <a:gd name="T58" fmla="*/ 435 w 442"/>
                    <a:gd name="T59" fmla="*/ 371 h 496"/>
                    <a:gd name="T60" fmla="*/ 418 w 442"/>
                    <a:gd name="T61" fmla="*/ 426 h 496"/>
                    <a:gd name="T62" fmla="*/ 399 w 442"/>
                    <a:gd name="T63" fmla="*/ 469 h 496"/>
                    <a:gd name="T64" fmla="*/ 385 w 442"/>
                    <a:gd name="T65" fmla="*/ 487 h 496"/>
                    <a:gd name="T66" fmla="*/ 357 w 442"/>
                    <a:gd name="T67" fmla="*/ 495 h 496"/>
                    <a:gd name="T68" fmla="*/ 332 w 442"/>
                    <a:gd name="T69" fmla="*/ 495 h 496"/>
                    <a:gd name="T70" fmla="*/ 318 w 442"/>
                    <a:gd name="T71" fmla="*/ 495 h 496"/>
                    <a:gd name="T72" fmla="*/ 300 w 442"/>
                    <a:gd name="T73" fmla="*/ 489 h 496"/>
                    <a:gd name="T74" fmla="*/ 285 w 442"/>
                    <a:gd name="T75" fmla="*/ 466 h 496"/>
                    <a:gd name="T76" fmla="*/ 286 w 442"/>
                    <a:gd name="T77" fmla="*/ 456 h 496"/>
                    <a:gd name="T78" fmla="*/ 306 w 442"/>
                    <a:gd name="T79" fmla="*/ 451 h 496"/>
                    <a:gd name="T80" fmla="*/ 316 w 442"/>
                    <a:gd name="T81" fmla="*/ 439 h 496"/>
                    <a:gd name="T82" fmla="*/ 327 w 442"/>
                    <a:gd name="T83" fmla="*/ 424 h 496"/>
                    <a:gd name="T84" fmla="*/ 332 w 442"/>
                    <a:gd name="T85" fmla="*/ 404 h 496"/>
                    <a:gd name="T86" fmla="*/ 330 w 442"/>
                    <a:gd name="T87" fmla="*/ 395 h 496"/>
                    <a:gd name="T88" fmla="*/ 329 w 442"/>
                    <a:gd name="T89" fmla="*/ 379 h 496"/>
                    <a:gd name="T90" fmla="*/ 321 w 442"/>
                    <a:gd name="T91" fmla="*/ 362 h 496"/>
                    <a:gd name="T92" fmla="*/ 308 w 442"/>
                    <a:gd name="T93" fmla="*/ 348 h 496"/>
                    <a:gd name="T94" fmla="*/ 293 w 442"/>
                    <a:gd name="T95" fmla="*/ 342 h 496"/>
                    <a:gd name="T96" fmla="*/ 277 w 442"/>
                    <a:gd name="T97" fmla="*/ 343 h 496"/>
                    <a:gd name="T98" fmla="*/ 253 w 442"/>
                    <a:gd name="T99" fmla="*/ 357 h 49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42"/>
                    <a:gd name="T151" fmla="*/ 0 h 496"/>
                    <a:gd name="T152" fmla="*/ 442 w 442"/>
                    <a:gd name="T153" fmla="*/ 496 h 49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42" h="496">
                      <a:moveTo>
                        <a:pt x="253" y="357"/>
                      </a:moveTo>
                      <a:lnTo>
                        <a:pt x="199" y="337"/>
                      </a:lnTo>
                      <a:lnTo>
                        <a:pt x="208" y="278"/>
                      </a:lnTo>
                      <a:lnTo>
                        <a:pt x="182" y="253"/>
                      </a:lnTo>
                      <a:lnTo>
                        <a:pt x="159" y="225"/>
                      </a:lnTo>
                      <a:lnTo>
                        <a:pt x="149" y="186"/>
                      </a:lnTo>
                      <a:lnTo>
                        <a:pt x="144" y="148"/>
                      </a:lnTo>
                      <a:lnTo>
                        <a:pt x="144" y="112"/>
                      </a:lnTo>
                      <a:lnTo>
                        <a:pt x="130" y="108"/>
                      </a:lnTo>
                      <a:lnTo>
                        <a:pt x="102" y="106"/>
                      </a:lnTo>
                      <a:lnTo>
                        <a:pt x="68" y="116"/>
                      </a:lnTo>
                      <a:lnTo>
                        <a:pt x="37" y="133"/>
                      </a:lnTo>
                      <a:lnTo>
                        <a:pt x="15" y="148"/>
                      </a:lnTo>
                      <a:lnTo>
                        <a:pt x="1" y="124"/>
                      </a:lnTo>
                      <a:lnTo>
                        <a:pt x="0" y="100"/>
                      </a:lnTo>
                      <a:lnTo>
                        <a:pt x="12" y="69"/>
                      </a:lnTo>
                      <a:lnTo>
                        <a:pt x="35" y="41"/>
                      </a:lnTo>
                      <a:lnTo>
                        <a:pt x="73" y="19"/>
                      </a:lnTo>
                      <a:lnTo>
                        <a:pt x="124" y="5"/>
                      </a:lnTo>
                      <a:lnTo>
                        <a:pt x="180" y="0"/>
                      </a:lnTo>
                      <a:lnTo>
                        <a:pt x="233" y="6"/>
                      </a:lnTo>
                      <a:lnTo>
                        <a:pt x="288" y="25"/>
                      </a:lnTo>
                      <a:lnTo>
                        <a:pt x="329" y="53"/>
                      </a:lnTo>
                      <a:lnTo>
                        <a:pt x="363" y="87"/>
                      </a:lnTo>
                      <a:lnTo>
                        <a:pt x="393" y="134"/>
                      </a:lnTo>
                      <a:lnTo>
                        <a:pt x="411" y="178"/>
                      </a:lnTo>
                      <a:lnTo>
                        <a:pt x="426" y="223"/>
                      </a:lnTo>
                      <a:lnTo>
                        <a:pt x="436" y="281"/>
                      </a:lnTo>
                      <a:lnTo>
                        <a:pt x="441" y="317"/>
                      </a:lnTo>
                      <a:lnTo>
                        <a:pt x="435" y="371"/>
                      </a:lnTo>
                      <a:lnTo>
                        <a:pt x="418" y="426"/>
                      </a:lnTo>
                      <a:lnTo>
                        <a:pt x="399" y="469"/>
                      </a:lnTo>
                      <a:lnTo>
                        <a:pt x="385" y="487"/>
                      </a:lnTo>
                      <a:lnTo>
                        <a:pt x="357" y="495"/>
                      </a:lnTo>
                      <a:lnTo>
                        <a:pt x="332" y="495"/>
                      </a:lnTo>
                      <a:lnTo>
                        <a:pt x="318" y="495"/>
                      </a:lnTo>
                      <a:lnTo>
                        <a:pt x="300" y="489"/>
                      </a:lnTo>
                      <a:lnTo>
                        <a:pt x="285" y="466"/>
                      </a:lnTo>
                      <a:lnTo>
                        <a:pt x="286" y="456"/>
                      </a:lnTo>
                      <a:lnTo>
                        <a:pt x="306" y="451"/>
                      </a:lnTo>
                      <a:lnTo>
                        <a:pt x="316" y="439"/>
                      </a:lnTo>
                      <a:lnTo>
                        <a:pt x="327" y="424"/>
                      </a:lnTo>
                      <a:lnTo>
                        <a:pt x="332" y="404"/>
                      </a:lnTo>
                      <a:lnTo>
                        <a:pt x="330" y="395"/>
                      </a:lnTo>
                      <a:lnTo>
                        <a:pt x="329" y="379"/>
                      </a:lnTo>
                      <a:lnTo>
                        <a:pt x="321" y="362"/>
                      </a:lnTo>
                      <a:lnTo>
                        <a:pt x="308" y="348"/>
                      </a:lnTo>
                      <a:lnTo>
                        <a:pt x="293" y="342"/>
                      </a:lnTo>
                      <a:lnTo>
                        <a:pt x="277" y="343"/>
                      </a:lnTo>
                      <a:lnTo>
                        <a:pt x="253" y="357"/>
                      </a:lnTo>
                    </a:path>
                  </a:pathLst>
                </a:custGeom>
                <a:solidFill>
                  <a:srgbClr val="5F3F1F"/>
                </a:solidFill>
                <a:ln w="12700" cap="rnd">
                  <a:solidFill>
                    <a:srgbClr val="000000"/>
                  </a:solidFill>
                  <a:round/>
                </a:ln>
              </p:spPr>
              <p:txBody>
                <a:bodyPr lIns="98954" tIns="48608" rIns="98954" bIns="48608">
                  <a:spAutoFit/>
                </a:bodyPr>
                <a:lstStyle/>
                <a:p>
                  <a:endParaRPr lang="en-US"/>
                </a:p>
              </p:txBody>
            </p:sp>
          </p:grpSp>
        </p:grpSp>
        <p:grpSp>
          <p:nvGrpSpPr>
            <p:cNvPr id="8" name="Group 25"/>
            <p:cNvGrpSpPr/>
            <p:nvPr/>
          </p:nvGrpSpPr>
          <p:grpSpPr bwMode="auto">
            <a:xfrm>
              <a:off x="3265" y="2822"/>
              <a:ext cx="1125" cy="879"/>
              <a:chOff x="3467" y="2822"/>
              <a:chExt cx="1125" cy="879"/>
            </a:xfrm>
          </p:grpSpPr>
          <p:sp>
            <p:nvSpPr>
              <p:cNvPr id="33878" name="Freeform 26"/>
              <p:cNvSpPr/>
              <p:nvPr/>
            </p:nvSpPr>
            <p:spPr bwMode="auto">
              <a:xfrm>
                <a:off x="3572" y="2822"/>
                <a:ext cx="936" cy="155"/>
              </a:xfrm>
              <a:custGeom>
                <a:avLst/>
                <a:gdLst>
                  <a:gd name="T0" fmla="*/ 314 w 936"/>
                  <a:gd name="T1" fmla="*/ 5 h 155"/>
                  <a:gd name="T2" fmla="*/ 230 w 936"/>
                  <a:gd name="T3" fmla="*/ 12 h 155"/>
                  <a:gd name="T4" fmla="*/ 151 w 936"/>
                  <a:gd name="T5" fmla="*/ 22 h 155"/>
                  <a:gd name="T6" fmla="*/ 102 w 936"/>
                  <a:gd name="T7" fmla="*/ 30 h 155"/>
                  <a:gd name="T8" fmla="*/ 66 w 936"/>
                  <a:gd name="T9" fmla="*/ 39 h 155"/>
                  <a:gd name="T10" fmla="*/ 42 w 936"/>
                  <a:gd name="T11" fmla="*/ 47 h 155"/>
                  <a:gd name="T12" fmla="*/ 23 w 936"/>
                  <a:gd name="T13" fmla="*/ 54 h 155"/>
                  <a:gd name="T14" fmla="*/ 10 w 936"/>
                  <a:gd name="T15" fmla="*/ 64 h 155"/>
                  <a:gd name="T16" fmla="*/ 2 w 936"/>
                  <a:gd name="T17" fmla="*/ 72 h 155"/>
                  <a:gd name="T18" fmla="*/ 1 w 936"/>
                  <a:gd name="T19" fmla="*/ 83 h 155"/>
                  <a:gd name="T20" fmla="*/ 9 w 936"/>
                  <a:gd name="T21" fmla="*/ 93 h 155"/>
                  <a:gd name="T22" fmla="*/ 22 w 936"/>
                  <a:gd name="T23" fmla="*/ 102 h 155"/>
                  <a:gd name="T24" fmla="*/ 40 w 936"/>
                  <a:gd name="T25" fmla="*/ 110 h 155"/>
                  <a:gd name="T26" fmla="*/ 72 w 936"/>
                  <a:gd name="T27" fmla="*/ 120 h 155"/>
                  <a:gd name="T28" fmla="*/ 109 w 936"/>
                  <a:gd name="T29" fmla="*/ 129 h 155"/>
                  <a:gd name="T30" fmla="*/ 173 w 936"/>
                  <a:gd name="T31" fmla="*/ 139 h 155"/>
                  <a:gd name="T32" fmla="*/ 233 w 936"/>
                  <a:gd name="T33" fmla="*/ 146 h 155"/>
                  <a:gd name="T34" fmla="*/ 313 w 936"/>
                  <a:gd name="T35" fmla="*/ 151 h 155"/>
                  <a:gd name="T36" fmla="*/ 418 w 936"/>
                  <a:gd name="T37" fmla="*/ 154 h 155"/>
                  <a:gd name="T38" fmla="*/ 629 w 936"/>
                  <a:gd name="T39" fmla="*/ 151 h 155"/>
                  <a:gd name="T40" fmla="*/ 758 w 936"/>
                  <a:gd name="T41" fmla="*/ 139 h 155"/>
                  <a:gd name="T42" fmla="*/ 832 w 936"/>
                  <a:gd name="T43" fmla="*/ 127 h 155"/>
                  <a:gd name="T44" fmla="*/ 874 w 936"/>
                  <a:gd name="T45" fmla="*/ 117 h 155"/>
                  <a:gd name="T46" fmla="*/ 901 w 936"/>
                  <a:gd name="T47" fmla="*/ 108 h 155"/>
                  <a:gd name="T48" fmla="*/ 919 w 936"/>
                  <a:gd name="T49" fmla="*/ 99 h 155"/>
                  <a:gd name="T50" fmla="*/ 930 w 936"/>
                  <a:gd name="T51" fmla="*/ 91 h 155"/>
                  <a:gd name="T52" fmla="*/ 935 w 936"/>
                  <a:gd name="T53" fmla="*/ 75 h 155"/>
                  <a:gd name="T54" fmla="*/ 921 w 936"/>
                  <a:gd name="T55" fmla="*/ 58 h 155"/>
                  <a:gd name="T56" fmla="*/ 896 w 936"/>
                  <a:gd name="T57" fmla="*/ 46 h 155"/>
                  <a:gd name="T58" fmla="*/ 846 w 936"/>
                  <a:gd name="T59" fmla="*/ 31 h 155"/>
                  <a:gd name="T60" fmla="*/ 755 w 936"/>
                  <a:gd name="T61" fmla="*/ 17 h 155"/>
                  <a:gd name="T62" fmla="*/ 629 w 936"/>
                  <a:gd name="T63" fmla="*/ 3 h 155"/>
                  <a:gd name="T64" fmla="*/ 478 w 936"/>
                  <a:gd name="T65" fmla="*/ 0 h 15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36"/>
                  <a:gd name="T100" fmla="*/ 0 h 155"/>
                  <a:gd name="T101" fmla="*/ 936 w 936"/>
                  <a:gd name="T102" fmla="*/ 155 h 15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36" h="155">
                    <a:moveTo>
                      <a:pt x="478" y="0"/>
                    </a:moveTo>
                    <a:lnTo>
                      <a:pt x="314" y="5"/>
                    </a:lnTo>
                    <a:lnTo>
                      <a:pt x="270" y="8"/>
                    </a:lnTo>
                    <a:lnTo>
                      <a:pt x="230" y="12"/>
                    </a:lnTo>
                    <a:lnTo>
                      <a:pt x="190" y="17"/>
                    </a:lnTo>
                    <a:lnTo>
                      <a:pt x="151" y="22"/>
                    </a:lnTo>
                    <a:lnTo>
                      <a:pt x="126" y="26"/>
                    </a:lnTo>
                    <a:lnTo>
                      <a:pt x="102" y="30"/>
                    </a:lnTo>
                    <a:lnTo>
                      <a:pt x="82" y="33"/>
                    </a:lnTo>
                    <a:lnTo>
                      <a:pt x="66" y="39"/>
                    </a:lnTo>
                    <a:lnTo>
                      <a:pt x="54" y="42"/>
                    </a:lnTo>
                    <a:lnTo>
                      <a:pt x="42" y="47"/>
                    </a:lnTo>
                    <a:lnTo>
                      <a:pt x="30" y="50"/>
                    </a:lnTo>
                    <a:lnTo>
                      <a:pt x="23" y="54"/>
                    </a:lnTo>
                    <a:lnTo>
                      <a:pt x="17" y="58"/>
                    </a:lnTo>
                    <a:lnTo>
                      <a:pt x="10" y="64"/>
                    </a:lnTo>
                    <a:lnTo>
                      <a:pt x="5" y="67"/>
                    </a:lnTo>
                    <a:lnTo>
                      <a:pt x="2" y="72"/>
                    </a:lnTo>
                    <a:lnTo>
                      <a:pt x="0" y="76"/>
                    </a:lnTo>
                    <a:lnTo>
                      <a:pt x="1" y="83"/>
                    </a:lnTo>
                    <a:lnTo>
                      <a:pt x="3" y="86"/>
                    </a:lnTo>
                    <a:lnTo>
                      <a:pt x="9" y="93"/>
                    </a:lnTo>
                    <a:lnTo>
                      <a:pt x="16" y="99"/>
                    </a:lnTo>
                    <a:lnTo>
                      <a:pt x="22" y="102"/>
                    </a:lnTo>
                    <a:lnTo>
                      <a:pt x="30" y="106"/>
                    </a:lnTo>
                    <a:lnTo>
                      <a:pt x="40" y="110"/>
                    </a:lnTo>
                    <a:lnTo>
                      <a:pt x="54" y="114"/>
                    </a:lnTo>
                    <a:lnTo>
                      <a:pt x="72" y="120"/>
                    </a:lnTo>
                    <a:lnTo>
                      <a:pt x="89" y="124"/>
                    </a:lnTo>
                    <a:lnTo>
                      <a:pt x="109" y="129"/>
                    </a:lnTo>
                    <a:lnTo>
                      <a:pt x="139" y="134"/>
                    </a:lnTo>
                    <a:lnTo>
                      <a:pt x="173" y="139"/>
                    </a:lnTo>
                    <a:lnTo>
                      <a:pt x="203" y="143"/>
                    </a:lnTo>
                    <a:lnTo>
                      <a:pt x="233" y="146"/>
                    </a:lnTo>
                    <a:lnTo>
                      <a:pt x="270" y="149"/>
                    </a:lnTo>
                    <a:lnTo>
                      <a:pt x="313" y="151"/>
                    </a:lnTo>
                    <a:lnTo>
                      <a:pt x="366" y="153"/>
                    </a:lnTo>
                    <a:lnTo>
                      <a:pt x="418" y="154"/>
                    </a:lnTo>
                    <a:lnTo>
                      <a:pt x="548" y="154"/>
                    </a:lnTo>
                    <a:lnTo>
                      <a:pt x="629" y="151"/>
                    </a:lnTo>
                    <a:lnTo>
                      <a:pt x="696" y="146"/>
                    </a:lnTo>
                    <a:lnTo>
                      <a:pt x="758" y="139"/>
                    </a:lnTo>
                    <a:lnTo>
                      <a:pt x="814" y="131"/>
                    </a:lnTo>
                    <a:lnTo>
                      <a:pt x="832" y="127"/>
                    </a:lnTo>
                    <a:lnTo>
                      <a:pt x="851" y="123"/>
                    </a:lnTo>
                    <a:lnTo>
                      <a:pt x="874" y="117"/>
                    </a:lnTo>
                    <a:lnTo>
                      <a:pt x="888" y="113"/>
                    </a:lnTo>
                    <a:lnTo>
                      <a:pt x="901" y="108"/>
                    </a:lnTo>
                    <a:lnTo>
                      <a:pt x="912" y="103"/>
                    </a:lnTo>
                    <a:lnTo>
                      <a:pt x="919" y="99"/>
                    </a:lnTo>
                    <a:lnTo>
                      <a:pt x="924" y="94"/>
                    </a:lnTo>
                    <a:lnTo>
                      <a:pt x="930" y="91"/>
                    </a:lnTo>
                    <a:lnTo>
                      <a:pt x="934" y="82"/>
                    </a:lnTo>
                    <a:lnTo>
                      <a:pt x="935" y="75"/>
                    </a:lnTo>
                    <a:lnTo>
                      <a:pt x="930" y="67"/>
                    </a:lnTo>
                    <a:lnTo>
                      <a:pt x="921" y="58"/>
                    </a:lnTo>
                    <a:lnTo>
                      <a:pt x="908" y="51"/>
                    </a:lnTo>
                    <a:lnTo>
                      <a:pt x="896" y="46"/>
                    </a:lnTo>
                    <a:lnTo>
                      <a:pt x="877" y="40"/>
                    </a:lnTo>
                    <a:lnTo>
                      <a:pt x="846" y="31"/>
                    </a:lnTo>
                    <a:lnTo>
                      <a:pt x="810" y="25"/>
                    </a:lnTo>
                    <a:lnTo>
                      <a:pt x="755" y="17"/>
                    </a:lnTo>
                    <a:lnTo>
                      <a:pt x="698" y="11"/>
                    </a:lnTo>
                    <a:lnTo>
                      <a:pt x="629" y="3"/>
                    </a:lnTo>
                    <a:lnTo>
                      <a:pt x="565" y="2"/>
                    </a:lnTo>
                    <a:lnTo>
                      <a:pt x="478" y="0"/>
                    </a:lnTo>
                  </a:path>
                </a:pathLst>
              </a:custGeom>
              <a:solidFill>
                <a:schemeClr val="accent1"/>
              </a:solidFill>
              <a:ln w="12700" cap="rnd">
                <a:solidFill>
                  <a:srgbClr val="000000"/>
                </a:solidFill>
                <a:round/>
              </a:ln>
            </p:spPr>
            <p:txBody>
              <a:bodyPr lIns="98954" tIns="48608" rIns="98954" bIns="48608">
                <a:spAutoFit/>
              </a:bodyPr>
              <a:lstStyle/>
              <a:p>
                <a:endParaRPr lang="en-US"/>
              </a:p>
            </p:txBody>
          </p:sp>
          <p:sp>
            <p:nvSpPr>
              <p:cNvPr id="33879" name="Freeform 27"/>
              <p:cNvSpPr/>
              <p:nvPr/>
            </p:nvSpPr>
            <p:spPr bwMode="auto">
              <a:xfrm>
                <a:off x="3467" y="2897"/>
                <a:ext cx="1125" cy="804"/>
              </a:xfrm>
              <a:custGeom>
                <a:avLst/>
                <a:gdLst>
                  <a:gd name="T0" fmla="*/ 106 w 1125"/>
                  <a:gd name="T1" fmla="*/ 8 h 804"/>
                  <a:gd name="T2" fmla="*/ 114 w 1125"/>
                  <a:gd name="T3" fmla="*/ 18 h 804"/>
                  <a:gd name="T4" fmla="*/ 127 w 1125"/>
                  <a:gd name="T5" fmla="*/ 27 h 804"/>
                  <a:gd name="T6" fmla="*/ 145 w 1125"/>
                  <a:gd name="T7" fmla="*/ 35 h 804"/>
                  <a:gd name="T8" fmla="*/ 177 w 1125"/>
                  <a:gd name="T9" fmla="*/ 45 h 804"/>
                  <a:gd name="T10" fmla="*/ 214 w 1125"/>
                  <a:gd name="T11" fmla="*/ 54 h 804"/>
                  <a:gd name="T12" fmla="*/ 278 w 1125"/>
                  <a:gd name="T13" fmla="*/ 64 h 804"/>
                  <a:gd name="T14" fmla="*/ 338 w 1125"/>
                  <a:gd name="T15" fmla="*/ 71 h 804"/>
                  <a:gd name="T16" fmla="*/ 418 w 1125"/>
                  <a:gd name="T17" fmla="*/ 76 h 804"/>
                  <a:gd name="T18" fmla="*/ 523 w 1125"/>
                  <a:gd name="T19" fmla="*/ 79 h 804"/>
                  <a:gd name="T20" fmla="*/ 734 w 1125"/>
                  <a:gd name="T21" fmla="*/ 76 h 804"/>
                  <a:gd name="T22" fmla="*/ 863 w 1125"/>
                  <a:gd name="T23" fmla="*/ 64 h 804"/>
                  <a:gd name="T24" fmla="*/ 937 w 1125"/>
                  <a:gd name="T25" fmla="*/ 52 h 804"/>
                  <a:gd name="T26" fmla="*/ 979 w 1125"/>
                  <a:gd name="T27" fmla="*/ 42 h 804"/>
                  <a:gd name="T28" fmla="*/ 1006 w 1125"/>
                  <a:gd name="T29" fmla="*/ 33 h 804"/>
                  <a:gd name="T30" fmla="*/ 1024 w 1125"/>
                  <a:gd name="T31" fmla="*/ 24 h 804"/>
                  <a:gd name="T32" fmla="*/ 1035 w 1125"/>
                  <a:gd name="T33" fmla="*/ 16 h 804"/>
                  <a:gd name="T34" fmla="*/ 1040 w 1125"/>
                  <a:gd name="T35" fmla="*/ 0 h 804"/>
                  <a:gd name="T36" fmla="*/ 1081 w 1125"/>
                  <a:gd name="T37" fmla="*/ 723 h 804"/>
                  <a:gd name="T38" fmla="*/ 988 w 1125"/>
                  <a:gd name="T39" fmla="*/ 764 h 804"/>
                  <a:gd name="T40" fmla="*/ 913 w 1125"/>
                  <a:gd name="T41" fmla="*/ 767 h 804"/>
                  <a:gd name="T42" fmla="*/ 824 w 1125"/>
                  <a:gd name="T43" fmla="*/ 784 h 804"/>
                  <a:gd name="T44" fmla="*/ 764 w 1125"/>
                  <a:gd name="T45" fmla="*/ 803 h 804"/>
                  <a:gd name="T46" fmla="*/ 688 w 1125"/>
                  <a:gd name="T47" fmla="*/ 793 h 804"/>
                  <a:gd name="T48" fmla="*/ 612 w 1125"/>
                  <a:gd name="T49" fmla="*/ 773 h 804"/>
                  <a:gd name="T50" fmla="*/ 523 w 1125"/>
                  <a:gd name="T51" fmla="*/ 776 h 804"/>
                  <a:gd name="T52" fmla="*/ 443 w 1125"/>
                  <a:gd name="T53" fmla="*/ 790 h 804"/>
                  <a:gd name="T54" fmla="*/ 378 w 1125"/>
                  <a:gd name="T55" fmla="*/ 797 h 804"/>
                  <a:gd name="T56" fmla="*/ 279 w 1125"/>
                  <a:gd name="T57" fmla="*/ 780 h 804"/>
                  <a:gd name="T58" fmla="*/ 196 w 1125"/>
                  <a:gd name="T59" fmla="*/ 773 h 804"/>
                  <a:gd name="T60" fmla="*/ 120 w 1125"/>
                  <a:gd name="T61" fmla="*/ 784 h 804"/>
                  <a:gd name="T62" fmla="*/ 37 w 1125"/>
                  <a:gd name="T63" fmla="*/ 757 h 804"/>
                  <a:gd name="T64" fmla="*/ 11 w 1125"/>
                  <a:gd name="T65" fmla="*/ 658 h 8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25"/>
                  <a:gd name="T100" fmla="*/ 0 h 804"/>
                  <a:gd name="T101" fmla="*/ 1125 w 1125"/>
                  <a:gd name="T102" fmla="*/ 804 h 8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25" h="804">
                    <a:moveTo>
                      <a:pt x="105" y="1"/>
                    </a:moveTo>
                    <a:lnTo>
                      <a:pt x="106" y="8"/>
                    </a:lnTo>
                    <a:lnTo>
                      <a:pt x="108" y="11"/>
                    </a:lnTo>
                    <a:lnTo>
                      <a:pt x="114" y="18"/>
                    </a:lnTo>
                    <a:lnTo>
                      <a:pt x="121" y="24"/>
                    </a:lnTo>
                    <a:lnTo>
                      <a:pt x="127" y="27"/>
                    </a:lnTo>
                    <a:lnTo>
                      <a:pt x="135" y="31"/>
                    </a:lnTo>
                    <a:lnTo>
                      <a:pt x="145" y="35"/>
                    </a:lnTo>
                    <a:lnTo>
                      <a:pt x="159" y="39"/>
                    </a:lnTo>
                    <a:lnTo>
                      <a:pt x="177" y="45"/>
                    </a:lnTo>
                    <a:lnTo>
                      <a:pt x="194" y="49"/>
                    </a:lnTo>
                    <a:lnTo>
                      <a:pt x="214" y="54"/>
                    </a:lnTo>
                    <a:lnTo>
                      <a:pt x="244" y="59"/>
                    </a:lnTo>
                    <a:lnTo>
                      <a:pt x="278" y="64"/>
                    </a:lnTo>
                    <a:lnTo>
                      <a:pt x="308" y="68"/>
                    </a:lnTo>
                    <a:lnTo>
                      <a:pt x="338" y="71"/>
                    </a:lnTo>
                    <a:lnTo>
                      <a:pt x="375" y="74"/>
                    </a:lnTo>
                    <a:lnTo>
                      <a:pt x="418" y="76"/>
                    </a:lnTo>
                    <a:lnTo>
                      <a:pt x="471" y="78"/>
                    </a:lnTo>
                    <a:lnTo>
                      <a:pt x="523" y="79"/>
                    </a:lnTo>
                    <a:lnTo>
                      <a:pt x="653" y="79"/>
                    </a:lnTo>
                    <a:lnTo>
                      <a:pt x="734" y="76"/>
                    </a:lnTo>
                    <a:lnTo>
                      <a:pt x="801" y="71"/>
                    </a:lnTo>
                    <a:lnTo>
                      <a:pt x="863" y="64"/>
                    </a:lnTo>
                    <a:lnTo>
                      <a:pt x="919" y="56"/>
                    </a:lnTo>
                    <a:lnTo>
                      <a:pt x="937" y="52"/>
                    </a:lnTo>
                    <a:lnTo>
                      <a:pt x="956" y="48"/>
                    </a:lnTo>
                    <a:lnTo>
                      <a:pt x="979" y="42"/>
                    </a:lnTo>
                    <a:lnTo>
                      <a:pt x="993" y="38"/>
                    </a:lnTo>
                    <a:lnTo>
                      <a:pt x="1006" y="33"/>
                    </a:lnTo>
                    <a:lnTo>
                      <a:pt x="1017" y="28"/>
                    </a:lnTo>
                    <a:lnTo>
                      <a:pt x="1024" y="24"/>
                    </a:lnTo>
                    <a:lnTo>
                      <a:pt x="1029" y="19"/>
                    </a:lnTo>
                    <a:lnTo>
                      <a:pt x="1035" y="16"/>
                    </a:lnTo>
                    <a:lnTo>
                      <a:pt x="1039" y="7"/>
                    </a:lnTo>
                    <a:lnTo>
                      <a:pt x="1040" y="0"/>
                    </a:lnTo>
                    <a:lnTo>
                      <a:pt x="1124" y="702"/>
                    </a:lnTo>
                    <a:lnTo>
                      <a:pt x="1081" y="723"/>
                    </a:lnTo>
                    <a:lnTo>
                      <a:pt x="1032" y="747"/>
                    </a:lnTo>
                    <a:lnTo>
                      <a:pt x="988" y="764"/>
                    </a:lnTo>
                    <a:lnTo>
                      <a:pt x="952" y="770"/>
                    </a:lnTo>
                    <a:lnTo>
                      <a:pt x="913" y="767"/>
                    </a:lnTo>
                    <a:lnTo>
                      <a:pt x="866" y="767"/>
                    </a:lnTo>
                    <a:lnTo>
                      <a:pt x="824" y="784"/>
                    </a:lnTo>
                    <a:lnTo>
                      <a:pt x="788" y="797"/>
                    </a:lnTo>
                    <a:lnTo>
                      <a:pt x="764" y="803"/>
                    </a:lnTo>
                    <a:lnTo>
                      <a:pt x="728" y="800"/>
                    </a:lnTo>
                    <a:lnTo>
                      <a:pt x="688" y="793"/>
                    </a:lnTo>
                    <a:lnTo>
                      <a:pt x="652" y="784"/>
                    </a:lnTo>
                    <a:lnTo>
                      <a:pt x="612" y="773"/>
                    </a:lnTo>
                    <a:lnTo>
                      <a:pt x="573" y="767"/>
                    </a:lnTo>
                    <a:lnTo>
                      <a:pt x="523" y="776"/>
                    </a:lnTo>
                    <a:lnTo>
                      <a:pt x="487" y="784"/>
                    </a:lnTo>
                    <a:lnTo>
                      <a:pt x="443" y="790"/>
                    </a:lnTo>
                    <a:lnTo>
                      <a:pt x="415" y="793"/>
                    </a:lnTo>
                    <a:lnTo>
                      <a:pt x="378" y="797"/>
                    </a:lnTo>
                    <a:lnTo>
                      <a:pt x="321" y="787"/>
                    </a:lnTo>
                    <a:lnTo>
                      <a:pt x="279" y="780"/>
                    </a:lnTo>
                    <a:lnTo>
                      <a:pt x="229" y="770"/>
                    </a:lnTo>
                    <a:lnTo>
                      <a:pt x="196" y="773"/>
                    </a:lnTo>
                    <a:lnTo>
                      <a:pt x="153" y="784"/>
                    </a:lnTo>
                    <a:lnTo>
                      <a:pt x="120" y="784"/>
                    </a:lnTo>
                    <a:lnTo>
                      <a:pt x="80" y="773"/>
                    </a:lnTo>
                    <a:lnTo>
                      <a:pt x="37" y="757"/>
                    </a:lnTo>
                    <a:lnTo>
                      <a:pt x="0" y="723"/>
                    </a:lnTo>
                    <a:lnTo>
                      <a:pt x="11" y="658"/>
                    </a:lnTo>
                    <a:lnTo>
                      <a:pt x="105" y="1"/>
                    </a:lnTo>
                  </a:path>
                </a:pathLst>
              </a:custGeom>
              <a:solidFill>
                <a:schemeClr val="accent1"/>
              </a:solidFill>
              <a:ln w="12700" cap="rnd">
                <a:solidFill>
                  <a:srgbClr val="000000"/>
                </a:solidFill>
                <a:round/>
              </a:ln>
            </p:spPr>
            <p:txBody>
              <a:bodyPr lIns="98954" tIns="48608" rIns="98954" bIns="48608">
                <a:spAutoFit/>
              </a:bodyPr>
              <a:lstStyle/>
              <a:p>
                <a:endParaRPr lang="en-US"/>
              </a:p>
            </p:txBody>
          </p:sp>
        </p:grpSp>
        <p:sp>
          <p:nvSpPr>
            <p:cNvPr id="33805" name="Freeform 28"/>
            <p:cNvSpPr/>
            <p:nvPr/>
          </p:nvSpPr>
          <p:spPr bwMode="auto">
            <a:xfrm>
              <a:off x="3374" y="2626"/>
              <a:ext cx="558" cy="298"/>
            </a:xfrm>
            <a:custGeom>
              <a:avLst/>
              <a:gdLst>
                <a:gd name="T0" fmla="*/ 0 w 558"/>
                <a:gd name="T1" fmla="*/ 220 h 298"/>
                <a:gd name="T2" fmla="*/ 19 w 558"/>
                <a:gd name="T3" fmla="*/ 270 h 298"/>
                <a:gd name="T4" fmla="*/ 28 w 558"/>
                <a:gd name="T5" fmla="*/ 290 h 298"/>
                <a:gd name="T6" fmla="*/ 37 w 558"/>
                <a:gd name="T7" fmla="*/ 297 h 298"/>
                <a:gd name="T8" fmla="*/ 45 w 558"/>
                <a:gd name="T9" fmla="*/ 295 h 298"/>
                <a:gd name="T10" fmla="*/ 55 w 558"/>
                <a:gd name="T11" fmla="*/ 290 h 298"/>
                <a:gd name="T12" fmla="*/ 331 w 558"/>
                <a:gd name="T13" fmla="*/ 131 h 298"/>
                <a:gd name="T14" fmla="*/ 344 w 558"/>
                <a:gd name="T15" fmla="*/ 130 h 298"/>
                <a:gd name="T16" fmla="*/ 361 w 558"/>
                <a:gd name="T17" fmla="*/ 139 h 298"/>
                <a:gd name="T18" fmla="*/ 379 w 558"/>
                <a:gd name="T19" fmla="*/ 139 h 298"/>
                <a:gd name="T20" fmla="*/ 400 w 558"/>
                <a:gd name="T21" fmla="*/ 135 h 298"/>
                <a:gd name="T22" fmla="*/ 431 w 558"/>
                <a:gd name="T23" fmla="*/ 128 h 298"/>
                <a:gd name="T24" fmla="*/ 447 w 558"/>
                <a:gd name="T25" fmla="*/ 119 h 298"/>
                <a:gd name="T26" fmla="*/ 537 w 558"/>
                <a:gd name="T27" fmla="*/ 110 h 298"/>
                <a:gd name="T28" fmla="*/ 553 w 558"/>
                <a:gd name="T29" fmla="*/ 105 h 298"/>
                <a:gd name="T30" fmla="*/ 549 w 558"/>
                <a:gd name="T31" fmla="*/ 96 h 298"/>
                <a:gd name="T32" fmla="*/ 542 w 558"/>
                <a:gd name="T33" fmla="*/ 91 h 298"/>
                <a:gd name="T34" fmla="*/ 506 w 558"/>
                <a:gd name="T35" fmla="*/ 85 h 298"/>
                <a:gd name="T36" fmla="*/ 464 w 558"/>
                <a:gd name="T37" fmla="*/ 88 h 298"/>
                <a:gd name="T38" fmla="*/ 465 w 558"/>
                <a:gd name="T39" fmla="*/ 83 h 298"/>
                <a:gd name="T40" fmla="*/ 506 w 558"/>
                <a:gd name="T41" fmla="*/ 79 h 298"/>
                <a:gd name="T42" fmla="*/ 543 w 558"/>
                <a:gd name="T43" fmla="*/ 70 h 298"/>
                <a:gd name="T44" fmla="*/ 556 w 558"/>
                <a:gd name="T45" fmla="*/ 64 h 298"/>
                <a:gd name="T46" fmla="*/ 557 w 558"/>
                <a:gd name="T47" fmla="*/ 50 h 298"/>
                <a:gd name="T48" fmla="*/ 537 w 558"/>
                <a:gd name="T49" fmla="*/ 44 h 298"/>
                <a:gd name="T50" fmla="*/ 456 w 558"/>
                <a:gd name="T51" fmla="*/ 58 h 298"/>
                <a:gd name="T52" fmla="*/ 456 w 558"/>
                <a:gd name="T53" fmla="*/ 51 h 298"/>
                <a:gd name="T54" fmla="*/ 531 w 558"/>
                <a:gd name="T55" fmla="*/ 29 h 298"/>
                <a:gd name="T56" fmla="*/ 549 w 558"/>
                <a:gd name="T57" fmla="*/ 21 h 298"/>
                <a:gd name="T58" fmla="*/ 548 w 558"/>
                <a:gd name="T59" fmla="*/ 8 h 298"/>
                <a:gd name="T60" fmla="*/ 538 w 558"/>
                <a:gd name="T61" fmla="*/ 1 h 298"/>
                <a:gd name="T62" fmla="*/ 528 w 558"/>
                <a:gd name="T63" fmla="*/ 0 h 298"/>
                <a:gd name="T64" fmla="*/ 439 w 558"/>
                <a:gd name="T65" fmla="*/ 28 h 2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58"/>
                <a:gd name="T100" fmla="*/ 0 h 298"/>
                <a:gd name="T101" fmla="*/ 558 w 558"/>
                <a:gd name="T102" fmla="*/ 298 h 29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58" h="298">
                  <a:moveTo>
                    <a:pt x="0" y="220"/>
                  </a:moveTo>
                  <a:lnTo>
                    <a:pt x="19" y="270"/>
                  </a:lnTo>
                  <a:lnTo>
                    <a:pt x="28" y="290"/>
                  </a:lnTo>
                  <a:lnTo>
                    <a:pt x="37" y="297"/>
                  </a:lnTo>
                  <a:lnTo>
                    <a:pt x="45" y="295"/>
                  </a:lnTo>
                  <a:lnTo>
                    <a:pt x="55" y="290"/>
                  </a:lnTo>
                  <a:lnTo>
                    <a:pt x="331" y="131"/>
                  </a:lnTo>
                  <a:lnTo>
                    <a:pt x="344" y="130"/>
                  </a:lnTo>
                  <a:lnTo>
                    <a:pt x="361" y="139"/>
                  </a:lnTo>
                  <a:lnTo>
                    <a:pt x="379" y="139"/>
                  </a:lnTo>
                  <a:lnTo>
                    <a:pt x="400" y="135"/>
                  </a:lnTo>
                  <a:lnTo>
                    <a:pt x="431" y="128"/>
                  </a:lnTo>
                  <a:lnTo>
                    <a:pt x="447" y="119"/>
                  </a:lnTo>
                  <a:lnTo>
                    <a:pt x="537" y="110"/>
                  </a:lnTo>
                  <a:lnTo>
                    <a:pt x="553" y="105"/>
                  </a:lnTo>
                  <a:lnTo>
                    <a:pt x="549" y="96"/>
                  </a:lnTo>
                  <a:lnTo>
                    <a:pt x="542" y="91"/>
                  </a:lnTo>
                  <a:lnTo>
                    <a:pt x="506" y="85"/>
                  </a:lnTo>
                  <a:lnTo>
                    <a:pt x="464" y="88"/>
                  </a:lnTo>
                  <a:lnTo>
                    <a:pt x="465" y="83"/>
                  </a:lnTo>
                  <a:lnTo>
                    <a:pt x="506" y="79"/>
                  </a:lnTo>
                  <a:lnTo>
                    <a:pt x="543" y="70"/>
                  </a:lnTo>
                  <a:lnTo>
                    <a:pt x="556" y="64"/>
                  </a:lnTo>
                  <a:lnTo>
                    <a:pt x="557" y="50"/>
                  </a:lnTo>
                  <a:lnTo>
                    <a:pt x="537" y="44"/>
                  </a:lnTo>
                  <a:lnTo>
                    <a:pt x="456" y="58"/>
                  </a:lnTo>
                  <a:lnTo>
                    <a:pt x="456" y="51"/>
                  </a:lnTo>
                  <a:lnTo>
                    <a:pt x="531" y="29"/>
                  </a:lnTo>
                  <a:lnTo>
                    <a:pt x="549" y="21"/>
                  </a:lnTo>
                  <a:lnTo>
                    <a:pt x="548" y="8"/>
                  </a:lnTo>
                  <a:lnTo>
                    <a:pt x="538" y="1"/>
                  </a:lnTo>
                  <a:lnTo>
                    <a:pt x="528" y="0"/>
                  </a:lnTo>
                  <a:lnTo>
                    <a:pt x="439" y="28"/>
                  </a:lnTo>
                </a:path>
              </a:pathLst>
            </a:custGeom>
            <a:noFill/>
            <a:ln w="12700" cap="rnd">
              <a:solidFill>
                <a:srgbClr val="000000"/>
              </a:solidFill>
              <a:round/>
            </a:ln>
          </p:spPr>
          <p:txBody>
            <a:bodyPr lIns="98954" tIns="48608" rIns="98954" bIns="48608">
              <a:spAutoFit/>
            </a:bodyPr>
            <a:lstStyle/>
            <a:p>
              <a:endParaRPr lang="en-US"/>
            </a:p>
          </p:txBody>
        </p:sp>
        <p:sp>
          <p:nvSpPr>
            <p:cNvPr id="33806" name="Freeform 29"/>
            <p:cNvSpPr/>
            <p:nvPr/>
          </p:nvSpPr>
          <p:spPr bwMode="auto">
            <a:xfrm>
              <a:off x="2627" y="3249"/>
              <a:ext cx="683" cy="530"/>
            </a:xfrm>
            <a:custGeom>
              <a:avLst/>
              <a:gdLst>
                <a:gd name="T0" fmla="*/ 202 w 683"/>
                <a:gd name="T1" fmla="*/ 11 h 530"/>
                <a:gd name="T2" fmla="*/ 0 w 683"/>
                <a:gd name="T3" fmla="*/ 480 h 530"/>
                <a:gd name="T4" fmla="*/ 8 w 683"/>
                <a:gd name="T5" fmla="*/ 490 h 530"/>
                <a:gd name="T6" fmla="*/ 23 w 683"/>
                <a:gd name="T7" fmla="*/ 481 h 530"/>
                <a:gd name="T8" fmla="*/ 215 w 683"/>
                <a:gd name="T9" fmla="*/ 28 h 530"/>
                <a:gd name="T10" fmla="*/ 227 w 683"/>
                <a:gd name="T11" fmla="*/ 23 h 530"/>
                <a:gd name="T12" fmla="*/ 301 w 683"/>
                <a:gd name="T13" fmla="*/ 22 h 530"/>
                <a:gd name="T14" fmla="*/ 396 w 683"/>
                <a:gd name="T15" fmla="*/ 25 h 530"/>
                <a:gd name="T16" fmla="*/ 480 w 683"/>
                <a:gd name="T17" fmla="*/ 30 h 530"/>
                <a:gd name="T18" fmla="*/ 505 w 683"/>
                <a:gd name="T19" fmla="*/ 37 h 530"/>
                <a:gd name="T20" fmla="*/ 520 w 683"/>
                <a:gd name="T21" fmla="*/ 48 h 530"/>
                <a:gd name="T22" fmla="*/ 530 w 683"/>
                <a:gd name="T23" fmla="*/ 64 h 530"/>
                <a:gd name="T24" fmla="*/ 663 w 683"/>
                <a:gd name="T25" fmla="*/ 525 h 530"/>
                <a:gd name="T26" fmla="*/ 674 w 683"/>
                <a:gd name="T27" fmla="*/ 529 h 530"/>
                <a:gd name="T28" fmla="*/ 682 w 683"/>
                <a:gd name="T29" fmla="*/ 520 h 530"/>
                <a:gd name="T30" fmla="*/ 550 w 683"/>
                <a:gd name="T31" fmla="*/ 60 h 530"/>
                <a:gd name="T32" fmla="*/ 536 w 683"/>
                <a:gd name="T33" fmla="*/ 36 h 530"/>
                <a:gd name="T34" fmla="*/ 525 w 683"/>
                <a:gd name="T35" fmla="*/ 25 h 530"/>
                <a:gd name="T36" fmla="*/ 514 w 683"/>
                <a:gd name="T37" fmla="*/ 19 h 530"/>
                <a:gd name="T38" fmla="*/ 499 w 683"/>
                <a:gd name="T39" fmla="*/ 12 h 530"/>
                <a:gd name="T40" fmla="*/ 471 w 683"/>
                <a:gd name="T41" fmla="*/ 11 h 530"/>
                <a:gd name="T42" fmla="*/ 382 w 683"/>
                <a:gd name="T43" fmla="*/ 3 h 530"/>
                <a:gd name="T44" fmla="*/ 284 w 683"/>
                <a:gd name="T45" fmla="*/ 0 h 530"/>
                <a:gd name="T46" fmla="*/ 237 w 683"/>
                <a:gd name="T47" fmla="*/ 2 h 530"/>
                <a:gd name="T48" fmla="*/ 214 w 683"/>
                <a:gd name="T49" fmla="*/ 3 h 530"/>
                <a:gd name="T50" fmla="*/ 202 w 683"/>
                <a:gd name="T51" fmla="*/ 11 h 5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83"/>
                <a:gd name="T79" fmla="*/ 0 h 530"/>
                <a:gd name="T80" fmla="*/ 683 w 683"/>
                <a:gd name="T81" fmla="*/ 530 h 5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83" h="530">
                  <a:moveTo>
                    <a:pt x="202" y="11"/>
                  </a:moveTo>
                  <a:lnTo>
                    <a:pt x="0" y="480"/>
                  </a:lnTo>
                  <a:lnTo>
                    <a:pt x="8" y="490"/>
                  </a:lnTo>
                  <a:lnTo>
                    <a:pt x="23" y="481"/>
                  </a:lnTo>
                  <a:lnTo>
                    <a:pt x="215" y="28"/>
                  </a:lnTo>
                  <a:lnTo>
                    <a:pt x="227" y="23"/>
                  </a:lnTo>
                  <a:lnTo>
                    <a:pt x="301" y="22"/>
                  </a:lnTo>
                  <a:lnTo>
                    <a:pt x="396" y="25"/>
                  </a:lnTo>
                  <a:lnTo>
                    <a:pt x="480" y="30"/>
                  </a:lnTo>
                  <a:lnTo>
                    <a:pt x="505" y="37"/>
                  </a:lnTo>
                  <a:lnTo>
                    <a:pt x="520" y="48"/>
                  </a:lnTo>
                  <a:lnTo>
                    <a:pt x="530" y="64"/>
                  </a:lnTo>
                  <a:lnTo>
                    <a:pt x="663" y="525"/>
                  </a:lnTo>
                  <a:lnTo>
                    <a:pt x="674" y="529"/>
                  </a:lnTo>
                  <a:lnTo>
                    <a:pt x="682" y="520"/>
                  </a:lnTo>
                  <a:lnTo>
                    <a:pt x="550" y="60"/>
                  </a:lnTo>
                  <a:lnTo>
                    <a:pt x="536" y="36"/>
                  </a:lnTo>
                  <a:lnTo>
                    <a:pt x="525" y="25"/>
                  </a:lnTo>
                  <a:lnTo>
                    <a:pt x="514" y="19"/>
                  </a:lnTo>
                  <a:lnTo>
                    <a:pt x="499" y="12"/>
                  </a:lnTo>
                  <a:lnTo>
                    <a:pt x="471" y="11"/>
                  </a:lnTo>
                  <a:lnTo>
                    <a:pt x="382" y="3"/>
                  </a:lnTo>
                  <a:lnTo>
                    <a:pt x="284" y="0"/>
                  </a:lnTo>
                  <a:lnTo>
                    <a:pt x="237" y="2"/>
                  </a:lnTo>
                  <a:lnTo>
                    <a:pt x="214" y="3"/>
                  </a:lnTo>
                  <a:lnTo>
                    <a:pt x="202" y="11"/>
                  </a:lnTo>
                </a:path>
              </a:pathLst>
            </a:custGeom>
            <a:solidFill>
              <a:srgbClr val="919191"/>
            </a:solidFill>
            <a:ln w="12700" cap="rnd">
              <a:solidFill>
                <a:srgbClr val="919191"/>
              </a:solidFill>
              <a:round/>
            </a:ln>
          </p:spPr>
          <p:txBody>
            <a:bodyPr lIns="98954" tIns="48608" rIns="98954" bIns="48608">
              <a:spAutoFit/>
            </a:bodyPr>
            <a:lstStyle/>
            <a:p>
              <a:endParaRPr lang="en-US"/>
            </a:p>
          </p:txBody>
        </p:sp>
        <p:grpSp>
          <p:nvGrpSpPr>
            <p:cNvPr id="9" name="Group 30"/>
            <p:cNvGrpSpPr/>
            <p:nvPr/>
          </p:nvGrpSpPr>
          <p:grpSpPr bwMode="auto">
            <a:xfrm>
              <a:off x="3472" y="3076"/>
              <a:ext cx="548" cy="319"/>
              <a:chOff x="3674" y="3076"/>
              <a:chExt cx="548" cy="319"/>
            </a:xfrm>
          </p:grpSpPr>
          <p:sp>
            <p:nvSpPr>
              <p:cNvPr id="33876" name="Freeform 31"/>
              <p:cNvSpPr/>
              <p:nvPr/>
            </p:nvSpPr>
            <p:spPr bwMode="auto">
              <a:xfrm>
                <a:off x="4009" y="3164"/>
                <a:ext cx="213" cy="231"/>
              </a:xfrm>
              <a:custGeom>
                <a:avLst/>
                <a:gdLst>
                  <a:gd name="T0" fmla="*/ 114 w 213"/>
                  <a:gd name="T1" fmla="*/ 0 h 231"/>
                  <a:gd name="T2" fmla="*/ 71 w 213"/>
                  <a:gd name="T3" fmla="*/ 57 h 231"/>
                  <a:gd name="T4" fmla="*/ 0 w 213"/>
                  <a:gd name="T5" fmla="*/ 51 h 231"/>
                  <a:gd name="T6" fmla="*/ 57 w 213"/>
                  <a:gd name="T7" fmla="*/ 117 h 231"/>
                  <a:gd name="T8" fmla="*/ 4 w 213"/>
                  <a:gd name="T9" fmla="*/ 202 h 231"/>
                  <a:gd name="T10" fmla="*/ 99 w 213"/>
                  <a:gd name="T11" fmla="*/ 149 h 231"/>
                  <a:gd name="T12" fmla="*/ 166 w 213"/>
                  <a:gd name="T13" fmla="*/ 230 h 231"/>
                  <a:gd name="T14" fmla="*/ 149 w 213"/>
                  <a:gd name="T15" fmla="*/ 127 h 231"/>
                  <a:gd name="T16" fmla="*/ 212 w 213"/>
                  <a:gd name="T17" fmla="*/ 66 h 231"/>
                  <a:gd name="T18" fmla="*/ 136 w 213"/>
                  <a:gd name="T19" fmla="*/ 68 h 231"/>
                  <a:gd name="T20" fmla="*/ 114 w 213"/>
                  <a:gd name="T21" fmla="*/ 0 h 2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
                  <a:gd name="T34" fmla="*/ 0 h 231"/>
                  <a:gd name="T35" fmla="*/ 213 w 213"/>
                  <a:gd name="T36" fmla="*/ 231 h 2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 h="231">
                    <a:moveTo>
                      <a:pt x="114" y="0"/>
                    </a:moveTo>
                    <a:lnTo>
                      <a:pt x="71" y="57"/>
                    </a:lnTo>
                    <a:lnTo>
                      <a:pt x="0" y="51"/>
                    </a:lnTo>
                    <a:lnTo>
                      <a:pt x="57" y="117"/>
                    </a:lnTo>
                    <a:lnTo>
                      <a:pt x="4" y="202"/>
                    </a:lnTo>
                    <a:lnTo>
                      <a:pt x="99" y="149"/>
                    </a:lnTo>
                    <a:lnTo>
                      <a:pt x="166" y="230"/>
                    </a:lnTo>
                    <a:lnTo>
                      <a:pt x="149" y="127"/>
                    </a:lnTo>
                    <a:lnTo>
                      <a:pt x="212" y="66"/>
                    </a:lnTo>
                    <a:lnTo>
                      <a:pt x="136" y="68"/>
                    </a:lnTo>
                    <a:lnTo>
                      <a:pt x="114" y="0"/>
                    </a:lnTo>
                  </a:path>
                </a:pathLst>
              </a:custGeom>
              <a:solidFill>
                <a:srgbClr val="000000"/>
              </a:solidFill>
              <a:ln w="12700" cap="rnd">
                <a:solidFill>
                  <a:srgbClr val="000000"/>
                </a:solidFill>
                <a:round/>
              </a:ln>
            </p:spPr>
            <p:txBody>
              <a:bodyPr lIns="98954" tIns="48608" rIns="98954" bIns="48608">
                <a:spAutoFit/>
              </a:bodyPr>
              <a:lstStyle/>
              <a:p>
                <a:endParaRPr lang="en-US"/>
              </a:p>
            </p:txBody>
          </p:sp>
          <p:sp>
            <p:nvSpPr>
              <p:cNvPr id="33877" name="Freeform 32"/>
              <p:cNvSpPr/>
              <p:nvPr/>
            </p:nvSpPr>
            <p:spPr bwMode="auto">
              <a:xfrm>
                <a:off x="3674" y="3076"/>
                <a:ext cx="207" cy="229"/>
              </a:xfrm>
              <a:custGeom>
                <a:avLst/>
                <a:gdLst>
                  <a:gd name="T0" fmla="*/ 57 w 207"/>
                  <a:gd name="T1" fmla="*/ 2 h 229"/>
                  <a:gd name="T2" fmla="*/ 41 w 207"/>
                  <a:gd name="T3" fmla="*/ 11 h 229"/>
                  <a:gd name="T4" fmla="*/ 34 w 207"/>
                  <a:gd name="T5" fmla="*/ 18 h 229"/>
                  <a:gd name="T6" fmla="*/ 27 w 207"/>
                  <a:gd name="T7" fmla="*/ 25 h 229"/>
                  <a:gd name="T8" fmla="*/ 18 w 207"/>
                  <a:gd name="T9" fmla="*/ 39 h 229"/>
                  <a:gd name="T10" fmla="*/ 13 w 207"/>
                  <a:gd name="T11" fmla="*/ 51 h 229"/>
                  <a:gd name="T12" fmla="*/ 7 w 207"/>
                  <a:gd name="T13" fmla="*/ 61 h 229"/>
                  <a:gd name="T14" fmla="*/ 3 w 207"/>
                  <a:gd name="T15" fmla="*/ 80 h 229"/>
                  <a:gd name="T16" fmla="*/ 1 w 207"/>
                  <a:gd name="T17" fmla="*/ 89 h 229"/>
                  <a:gd name="T18" fmla="*/ 0 w 207"/>
                  <a:gd name="T19" fmla="*/ 97 h 229"/>
                  <a:gd name="T20" fmla="*/ 0 w 207"/>
                  <a:gd name="T21" fmla="*/ 112 h 229"/>
                  <a:gd name="T22" fmla="*/ 1 w 207"/>
                  <a:gd name="T23" fmla="*/ 127 h 229"/>
                  <a:gd name="T24" fmla="*/ 4 w 207"/>
                  <a:gd name="T25" fmla="*/ 141 h 229"/>
                  <a:gd name="T26" fmla="*/ 7 w 207"/>
                  <a:gd name="T27" fmla="*/ 151 h 229"/>
                  <a:gd name="T28" fmla="*/ 11 w 207"/>
                  <a:gd name="T29" fmla="*/ 162 h 229"/>
                  <a:gd name="T30" fmla="*/ 17 w 207"/>
                  <a:gd name="T31" fmla="*/ 172 h 229"/>
                  <a:gd name="T32" fmla="*/ 24 w 207"/>
                  <a:gd name="T33" fmla="*/ 183 h 229"/>
                  <a:gd name="T34" fmla="*/ 30 w 207"/>
                  <a:gd name="T35" fmla="*/ 190 h 229"/>
                  <a:gd name="T36" fmla="*/ 41 w 207"/>
                  <a:gd name="T37" fmla="*/ 199 h 229"/>
                  <a:gd name="T38" fmla="*/ 49 w 207"/>
                  <a:gd name="T39" fmla="*/ 205 h 229"/>
                  <a:gd name="T40" fmla="*/ 57 w 207"/>
                  <a:gd name="T41" fmla="*/ 212 h 229"/>
                  <a:gd name="T42" fmla="*/ 67 w 207"/>
                  <a:gd name="T43" fmla="*/ 217 h 229"/>
                  <a:gd name="T44" fmla="*/ 75 w 207"/>
                  <a:gd name="T45" fmla="*/ 222 h 229"/>
                  <a:gd name="T46" fmla="*/ 85 w 207"/>
                  <a:gd name="T47" fmla="*/ 225 h 229"/>
                  <a:gd name="T48" fmla="*/ 97 w 207"/>
                  <a:gd name="T49" fmla="*/ 227 h 229"/>
                  <a:gd name="T50" fmla="*/ 105 w 207"/>
                  <a:gd name="T51" fmla="*/ 228 h 229"/>
                  <a:gd name="T52" fmla="*/ 121 w 207"/>
                  <a:gd name="T53" fmla="*/ 228 h 229"/>
                  <a:gd name="T54" fmla="*/ 133 w 207"/>
                  <a:gd name="T55" fmla="*/ 227 h 229"/>
                  <a:gd name="T56" fmla="*/ 142 w 207"/>
                  <a:gd name="T57" fmla="*/ 226 h 229"/>
                  <a:gd name="T58" fmla="*/ 151 w 207"/>
                  <a:gd name="T59" fmla="*/ 224 h 229"/>
                  <a:gd name="T60" fmla="*/ 160 w 207"/>
                  <a:gd name="T61" fmla="*/ 221 h 229"/>
                  <a:gd name="T62" fmla="*/ 171 w 207"/>
                  <a:gd name="T63" fmla="*/ 217 h 229"/>
                  <a:gd name="T64" fmla="*/ 180 w 207"/>
                  <a:gd name="T65" fmla="*/ 211 h 229"/>
                  <a:gd name="T66" fmla="*/ 188 w 207"/>
                  <a:gd name="T67" fmla="*/ 203 h 229"/>
                  <a:gd name="T68" fmla="*/ 192 w 207"/>
                  <a:gd name="T69" fmla="*/ 196 h 229"/>
                  <a:gd name="T70" fmla="*/ 196 w 207"/>
                  <a:gd name="T71" fmla="*/ 187 h 229"/>
                  <a:gd name="T72" fmla="*/ 202 w 207"/>
                  <a:gd name="T73" fmla="*/ 175 h 229"/>
                  <a:gd name="T74" fmla="*/ 205 w 207"/>
                  <a:gd name="T75" fmla="*/ 159 h 229"/>
                  <a:gd name="T76" fmla="*/ 206 w 207"/>
                  <a:gd name="T77" fmla="*/ 145 h 229"/>
                  <a:gd name="T78" fmla="*/ 191 w 207"/>
                  <a:gd name="T79" fmla="*/ 149 h 229"/>
                  <a:gd name="T80" fmla="*/ 180 w 207"/>
                  <a:gd name="T81" fmla="*/ 157 h 229"/>
                  <a:gd name="T82" fmla="*/ 163 w 207"/>
                  <a:gd name="T83" fmla="*/ 161 h 229"/>
                  <a:gd name="T84" fmla="*/ 142 w 207"/>
                  <a:gd name="T85" fmla="*/ 164 h 229"/>
                  <a:gd name="T86" fmla="*/ 122 w 207"/>
                  <a:gd name="T87" fmla="*/ 165 h 229"/>
                  <a:gd name="T88" fmla="*/ 105 w 207"/>
                  <a:gd name="T89" fmla="*/ 162 h 229"/>
                  <a:gd name="T90" fmla="*/ 84 w 207"/>
                  <a:gd name="T91" fmla="*/ 152 h 229"/>
                  <a:gd name="T92" fmla="*/ 68 w 207"/>
                  <a:gd name="T93" fmla="*/ 140 h 229"/>
                  <a:gd name="T94" fmla="*/ 57 w 207"/>
                  <a:gd name="T95" fmla="*/ 121 h 229"/>
                  <a:gd name="T96" fmla="*/ 52 w 207"/>
                  <a:gd name="T97" fmla="*/ 105 h 229"/>
                  <a:gd name="T98" fmla="*/ 51 w 207"/>
                  <a:gd name="T99" fmla="*/ 84 h 229"/>
                  <a:gd name="T100" fmla="*/ 51 w 207"/>
                  <a:gd name="T101" fmla="*/ 66 h 229"/>
                  <a:gd name="T102" fmla="*/ 54 w 207"/>
                  <a:gd name="T103" fmla="*/ 43 h 229"/>
                  <a:gd name="T104" fmla="*/ 58 w 207"/>
                  <a:gd name="T105" fmla="*/ 19 h 229"/>
                  <a:gd name="T106" fmla="*/ 71 w 207"/>
                  <a:gd name="T107" fmla="*/ 0 h 229"/>
                  <a:gd name="T108" fmla="*/ 57 w 207"/>
                  <a:gd name="T109" fmla="*/ 2 h 22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07"/>
                  <a:gd name="T166" fmla="*/ 0 h 229"/>
                  <a:gd name="T167" fmla="*/ 207 w 207"/>
                  <a:gd name="T168" fmla="*/ 229 h 22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07" h="229">
                    <a:moveTo>
                      <a:pt x="57" y="2"/>
                    </a:moveTo>
                    <a:lnTo>
                      <a:pt x="41" y="11"/>
                    </a:lnTo>
                    <a:lnTo>
                      <a:pt x="34" y="18"/>
                    </a:lnTo>
                    <a:lnTo>
                      <a:pt x="27" y="25"/>
                    </a:lnTo>
                    <a:lnTo>
                      <a:pt x="18" y="39"/>
                    </a:lnTo>
                    <a:lnTo>
                      <a:pt x="13" y="51"/>
                    </a:lnTo>
                    <a:lnTo>
                      <a:pt x="7" y="61"/>
                    </a:lnTo>
                    <a:lnTo>
                      <a:pt x="3" y="80"/>
                    </a:lnTo>
                    <a:lnTo>
                      <a:pt x="1" y="89"/>
                    </a:lnTo>
                    <a:lnTo>
                      <a:pt x="0" y="97"/>
                    </a:lnTo>
                    <a:lnTo>
                      <a:pt x="0" y="112"/>
                    </a:lnTo>
                    <a:lnTo>
                      <a:pt x="1" y="127"/>
                    </a:lnTo>
                    <a:lnTo>
                      <a:pt x="4" y="141"/>
                    </a:lnTo>
                    <a:lnTo>
                      <a:pt x="7" y="151"/>
                    </a:lnTo>
                    <a:lnTo>
                      <a:pt x="11" y="162"/>
                    </a:lnTo>
                    <a:lnTo>
                      <a:pt x="17" y="172"/>
                    </a:lnTo>
                    <a:lnTo>
                      <a:pt x="24" y="183"/>
                    </a:lnTo>
                    <a:lnTo>
                      <a:pt x="30" y="190"/>
                    </a:lnTo>
                    <a:lnTo>
                      <a:pt x="41" y="199"/>
                    </a:lnTo>
                    <a:lnTo>
                      <a:pt x="49" y="205"/>
                    </a:lnTo>
                    <a:lnTo>
                      <a:pt x="57" y="212"/>
                    </a:lnTo>
                    <a:lnTo>
                      <a:pt x="67" y="217"/>
                    </a:lnTo>
                    <a:lnTo>
                      <a:pt x="75" y="222"/>
                    </a:lnTo>
                    <a:lnTo>
                      <a:pt x="85" y="225"/>
                    </a:lnTo>
                    <a:lnTo>
                      <a:pt x="97" y="227"/>
                    </a:lnTo>
                    <a:lnTo>
                      <a:pt x="105" y="228"/>
                    </a:lnTo>
                    <a:lnTo>
                      <a:pt x="121" y="228"/>
                    </a:lnTo>
                    <a:lnTo>
                      <a:pt x="133" y="227"/>
                    </a:lnTo>
                    <a:lnTo>
                      <a:pt x="142" y="226"/>
                    </a:lnTo>
                    <a:lnTo>
                      <a:pt x="151" y="224"/>
                    </a:lnTo>
                    <a:lnTo>
                      <a:pt x="160" y="221"/>
                    </a:lnTo>
                    <a:lnTo>
                      <a:pt x="171" y="217"/>
                    </a:lnTo>
                    <a:lnTo>
                      <a:pt x="180" y="211"/>
                    </a:lnTo>
                    <a:lnTo>
                      <a:pt x="188" y="203"/>
                    </a:lnTo>
                    <a:lnTo>
                      <a:pt x="192" y="196"/>
                    </a:lnTo>
                    <a:lnTo>
                      <a:pt x="196" y="187"/>
                    </a:lnTo>
                    <a:lnTo>
                      <a:pt x="202" y="175"/>
                    </a:lnTo>
                    <a:lnTo>
                      <a:pt x="205" y="159"/>
                    </a:lnTo>
                    <a:lnTo>
                      <a:pt x="206" y="145"/>
                    </a:lnTo>
                    <a:lnTo>
                      <a:pt x="191" y="149"/>
                    </a:lnTo>
                    <a:lnTo>
                      <a:pt x="180" y="157"/>
                    </a:lnTo>
                    <a:lnTo>
                      <a:pt x="163" y="161"/>
                    </a:lnTo>
                    <a:lnTo>
                      <a:pt x="142" y="164"/>
                    </a:lnTo>
                    <a:lnTo>
                      <a:pt x="122" y="165"/>
                    </a:lnTo>
                    <a:lnTo>
                      <a:pt x="105" y="162"/>
                    </a:lnTo>
                    <a:lnTo>
                      <a:pt x="84" y="152"/>
                    </a:lnTo>
                    <a:lnTo>
                      <a:pt x="68" y="140"/>
                    </a:lnTo>
                    <a:lnTo>
                      <a:pt x="57" y="121"/>
                    </a:lnTo>
                    <a:lnTo>
                      <a:pt x="52" y="105"/>
                    </a:lnTo>
                    <a:lnTo>
                      <a:pt x="51" y="84"/>
                    </a:lnTo>
                    <a:lnTo>
                      <a:pt x="51" y="66"/>
                    </a:lnTo>
                    <a:lnTo>
                      <a:pt x="54" y="43"/>
                    </a:lnTo>
                    <a:lnTo>
                      <a:pt x="58" y="19"/>
                    </a:lnTo>
                    <a:lnTo>
                      <a:pt x="71" y="0"/>
                    </a:lnTo>
                    <a:lnTo>
                      <a:pt x="57" y="2"/>
                    </a:lnTo>
                  </a:path>
                </a:pathLst>
              </a:custGeom>
              <a:solidFill>
                <a:srgbClr val="000000"/>
              </a:solidFill>
              <a:ln w="12700" cap="rnd">
                <a:solidFill>
                  <a:srgbClr val="000000"/>
                </a:solidFill>
                <a:round/>
              </a:ln>
            </p:spPr>
            <p:txBody>
              <a:bodyPr lIns="98954" tIns="48608" rIns="98954" bIns="48608">
                <a:spAutoFit/>
              </a:bodyPr>
              <a:lstStyle/>
              <a:p>
                <a:endParaRPr lang="en-US"/>
              </a:p>
            </p:txBody>
          </p:sp>
        </p:grpSp>
        <p:grpSp>
          <p:nvGrpSpPr>
            <p:cNvPr id="10" name="Group 33"/>
            <p:cNvGrpSpPr/>
            <p:nvPr/>
          </p:nvGrpSpPr>
          <p:grpSpPr bwMode="auto">
            <a:xfrm>
              <a:off x="3446" y="3049"/>
              <a:ext cx="548" cy="320"/>
              <a:chOff x="3648" y="3049"/>
              <a:chExt cx="548" cy="320"/>
            </a:xfrm>
          </p:grpSpPr>
          <p:sp>
            <p:nvSpPr>
              <p:cNvPr id="33874" name="Freeform 34"/>
              <p:cNvSpPr/>
              <p:nvPr/>
            </p:nvSpPr>
            <p:spPr bwMode="auto">
              <a:xfrm>
                <a:off x="3983" y="3138"/>
                <a:ext cx="213" cy="231"/>
              </a:xfrm>
              <a:custGeom>
                <a:avLst/>
                <a:gdLst>
                  <a:gd name="T0" fmla="*/ 114 w 213"/>
                  <a:gd name="T1" fmla="*/ 0 h 231"/>
                  <a:gd name="T2" fmla="*/ 71 w 213"/>
                  <a:gd name="T3" fmla="*/ 57 h 231"/>
                  <a:gd name="T4" fmla="*/ 0 w 213"/>
                  <a:gd name="T5" fmla="*/ 51 h 231"/>
                  <a:gd name="T6" fmla="*/ 57 w 213"/>
                  <a:gd name="T7" fmla="*/ 116 h 231"/>
                  <a:gd name="T8" fmla="*/ 4 w 213"/>
                  <a:gd name="T9" fmla="*/ 202 h 231"/>
                  <a:gd name="T10" fmla="*/ 99 w 213"/>
                  <a:gd name="T11" fmla="*/ 149 h 231"/>
                  <a:gd name="T12" fmla="*/ 166 w 213"/>
                  <a:gd name="T13" fmla="*/ 230 h 231"/>
                  <a:gd name="T14" fmla="*/ 149 w 213"/>
                  <a:gd name="T15" fmla="*/ 127 h 231"/>
                  <a:gd name="T16" fmla="*/ 212 w 213"/>
                  <a:gd name="T17" fmla="*/ 66 h 231"/>
                  <a:gd name="T18" fmla="*/ 136 w 213"/>
                  <a:gd name="T19" fmla="*/ 68 h 231"/>
                  <a:gd name="T20" fmla="*/ 114 w 213"/>
                  <a:gd name="T21" fmla="*/ 0 h 2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
                  <a:gd name="T34" fmla="*/ 0 h 231"/>
                  <a:gd name="T35" fmla="*/ 213 w 213"/>
                  <a:gd name="T36" fmla="*/ 231 h 2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 h="231">
                    <a:moveTo>
                      <a:pt x="114" y="0"/>
                    </a:moveTo>
                    <a:lnTo>
                      <a:pt x="71" y="57"/>
                    </a:lnTo>
                    <a:lnTo>
                      <a:pt x="0" y="51"/>
                    </a:lnTo>
                    <a:lnTo>
                      <a:pt x="57" y="116"/>
                    </a:lnTo>
                    <a:lnTo>
                      <a:pt x="4" y="202"/>
                    </a:lnTo>
                    <a:lnTo>
                      <a:pt x="99" y="149"/>
                    </a:lnTo>
                    <a:lnTo>
                      <a:pt x="166" y="230"/>
                    </a:lnTo>
                    <a:lnTo>
                      <a:pt x="149" y="127"/>
                    </a:lnTo>
                    <a:lnTo>
                      <a:pt x="212" y="66"/>
                    </a:lnTo>
                    <a:lnTo>
                      <a:pt x="136" y="68"/>
                    </a:lnTo>
                    <a:lnTo>
                      <a:pt x="114" y="0"/>
                    </a:lnTo>
                  </a:path>
                </a:pathLst>
              </a:custGeom>
              <a:solidFill>
                <a:schemeClr val="tx2"/>
              </a:solidFill>
              <a:ln w="12700" cap="rnd">
                <a:solidFill>
                  <a:srgbClr val="000000"/>
                </a:solidFill>
                <a:round/>
              </a:ln>
            </p:spPr>
            <p:txBody>
              <a:bodyPr lIns="98954" tIns="48608" rIns="98954" bIns="48608">
                <a:spAutoFit/>
              </a:bodyPr>
              <a:lstStyle/>
              <a:p>
                <a:endParaRPr lang="en-US"/>
              </a:p>
            </p:txBody>
          </p:sp>
          <p:sp>
            <p:nvSpPr>
              <p:cNvPr id="33875" name="Freeform 35"/>
              <p:cNvSpPr/>
              <p:nvPr/>
            </p:nvSpPr>
            <p:spPr bwMode="auto">
              <a:xfrm>
                <a:off x="3648" y="3049"/>
                <a:ext cx="207" cy="230"/>
              </a:xfrm>
              <a:custGeom>
                <a:avLst/>
                <a:gdLst>
                  <a:gd name="T0" fmla="*/ 57 w 207"/>
                  <a:gd name="T1" fmla="*/ 2 h 230"/>
                  <a:gd name="T2" fmla="*/ 41 w 207"/>
                  <a:gd name="T3" fmla="*/ 12 h 230"/>
                  <a:gd name="T4" fmla="*/ 34 w 207"/>
                  <a:gd name="T5" fmla="*/ 18 h 230"/>
                  <a:gd name="T6" fmla="*/ 27 w 207"/>
                  <a:gd name="T7" fmla="*/ 25 h 230"/>
                  <a:gd name="T8" fmla="*/ 18 w 207"/>
                  <a:gd name="T9" fmla="*/ 40 h 230"/>
                  <a:gd name="T10" fmla="*/ 13 w 207"/>
                  <a:gd name="T11" fmla="*/ 51 h 230"/>
                  <a:gd name="T12" fmla="*/ 7 w 207"/>
                  <a:gd name="T13" fmla="*/ 62 h 230"/>
                  <a:gd name="T14" fmla="*/ 3 w 207"/>
                  <a:gd name="T15" fmla="*/ 82 h 230"/>
                  <a:gd name="T16" fmla="*/ 1 w 207"/>
                  <a:gd name="T17" fmla="*/ 90 h 230"/>
                  <a:gd name="T18" fmla="*/ 0 w 207"/>
                  <a:gd name="T19" fmla="*/ 98 h 230"/>
                  <a:gd name="T20" fmla="*/ 0 w 207"/>
                  <a:gd name="T21" fmla="*/ 112 h 230"/>
                  <a:gd name="T22" fmla="*/ 1 w 207"/>
                  <a:gd name="T23" fmla="*/ 126 h 230"/>
                  <a:gd name="T24" fmla="*/ 4 w 207"/>
                  <a:gd name="T25" fmla="*/ 141 h 230"/>
                  <a:gd name="T26" fmla="*/ 7 w 207"/>
                  <a:gd name="T27" fmla="*/ 152 h 230"/>
                  <a:gd name="T28" fmla="*/ 11 w 207"/>
                  <a:gd name="T29" fmla="*/ 163 h 230"/>
                  <a:gd name="T30" fmla="*/ 17 w 207"/>
                  <a:gd name="T31" fmla="*/ 172 h 230"/>
                  <a:gd name="T32" fmla="*/ 24 w 207"/>
                  <a:gd name="T33" fmla="*/ 183 h 230"/>
                  <a:gd name="T34" fmla="*/ 30 w 207"/>
                  <a:gd name="T35" fmla="*/ 191 h 230"/>
                  <a:gd name="T36" fmla="*/ 41 w 207"/>
                  <a:gd name="T37" fmla="*/ 200 h 230"/>
                  <a:gd name="T38" fmla="*/ 49 w 207"/>
                  <a:gd name="T39" fmla="*/ 207 h 230"/>
                  <a:gd name="T40" fmla="*/ 57 w 207"/>
                  <a:gd name="T41" fmla="*/ 213 h 230"/>
                  <a:gd name="T42" fmla="*/ 67 w 207"/>
                  <a:gd name="T43" fmla="*/ 218 h 230"/>
                  <a:gd name="T44" fmla="*/ 75 w 207"/>
                  <a:gd name="T45" fmla="*/ 222 h 230"/>
                  <a:gd name="T46" fmla="*/ 85 w 207"/>
                  <a:gd name="T47" fmla="*/ 225 h 230"/>
                  <a:gd name="T48" fmla="*/ 97 w 207"/>
                  <a:gd name="T49" fmla="*/ 228 h 230"/>
                  <a:gd name="T50" fmla="*/ 105 w 207"/>
                  <a:gd name="T51" fmla="*/ 229 h 230"/>
                  <a:gd name="T52" fmla="*/ 121 w 207"/>
                  <a:gd name="T53" fmla="*/ 229 h 230"/>
                  <a:gd name="T54" fmla="*/ 133 w 207"/>
                  <a:gd name="T55" fmla="*/ 228 h 230"/>
                  <a:gd name="T56" fmla="*/ 142 w 207"/>
                  <a:gd name="T57" fmla="*/ 226 h 230"/>
                  <a:gd name="T58" fmla="*/ 151 w 207"/>
                  <a:gd name="T59" fmla="*/ 224 h 230"/>
                  <a:gd name="T60" fmla="*/ 160 w 207"/>
                  <a:gd name="T61" fmla="*/ 222 h 230"/>
                  <a:gd name="T62" fmla="*/ 171 w 207"/>
                  <a:gd name="T63" fmla="*/ 217 h 230"/>
                  <a:gd name="T64" fmla="*/ 180 w 207"/>
                  <a:gd name="T65" fmla="*/ 212 h 230"/>
                  <a:gd name="T66" fmla="*/ 188 w 207"/>
                  <a:gd name="T67" fmla="*/ 203 h 230"/>
                  <a:gd name="T68" fmla="*/ 192 w 207"/>
                  <a:gd name="T69" fmla="*/ 196 h 230"/>
                  <a:gd name="T70" fmla="*/ 196 w 207"/>
                  <a:gd name="T71" fmla="*/ 188 h 230"/>
                  <a:gd name="T72" fmla="*/ 202 w 207"/>
                  <a:gd name="T73" fmla="*/ 176 h 230"/>
                  <a:gd name="T74" fmla="*/ 205 w 207"/>
                  <a:gd name="T75" fmla="*/ 160 h 230"/>
                  <a:gd name="T76" fmla="*/ 206 w 207"/>
                  <a:gd name="T77" fmla="*/ 146 h 230"/>
                  <a:gd name="T78" fmla="*/ 191 w 207"/>
                  <a:gd name="T79" fmla="*/ 150 h 230"/>
                  <a:gd name="T80" fmla="*/ 180 w 207"/>
                  <a:gd name="T81" fmla="*/ 157 h 230"/>
                  <a:gd name="T82" fmla="*/ 163 w 207"/>
                  <a:gd name="T83" fmla="*/ 162 h 230"/>
                  <a:gd name="T84" fmla="*/ 143 w 207"/>
                  <a:gd name="T85" fmla="*/ 165 h 230"/>
                  <a:gd name="T86" fmla="*/ 122 w 207"/>
                  <a:gd name="T87" fmla="*/ 165 h 230"/>
                  <a:gd name="T88" fmla="*/ 105 w 207"/>
                  <a:gd name="T89" fmla="*/ 163 h 230"/>
                  <a:gd name="T90" fmla="*/ 84 w 207"/>
                  <a:gd name="T91" fmla="*/ 152 h 230"/>
                  <a:gd name="T92" fmla="*/ 68 w 207"/>
                  <a:gd name="T93" fmla="*/ 140 h 230"/>
                  <a:gd name="T94" fmla="*/ 57 w 207"/>
                  <a:gd name="T95" fmla="*/ 122 h 230"/>
                  <a:gd name="T96" fmla="*/ 52 w 207"/>
                  <a:gd name="T97" fmla="*/ 106 h 230"/>
                  <a:gd name="T98" fmla="*/ 51 w 207"/>
                  <a:gd name="T99" fmla="*/ 86 h 230"/>
                  <a:gd name="T100" fmla="*/ 51 w 207"/>
                  <a:gd name="T101" fmla="*/ 67 h 230"/>
                  <a:gd name="T102" fmla="*/ 54 w 207"/>
                  <a:gd name="T103" fmla="*/ 43 h 230"/>
                  <a:gd name="T104" fmla="*/ 58 w 207"/>
                  <a:gd name="T105" fmla="*/ 20 h 230"/>
                  <a:gd name="T106" fmla="*/ 71 w 207"/>
                  <a:gd name="T107" fmla="*/ 0 h 230"/>
                  <a:gd name="T108" fmla="*/ 57 w 207"/>
                  <a:gd name="T109" fmla="*/ 2 h 2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07"/>
                  <a:gd name="T166" fmla="*/ 0 h 230"/>
                  <a:gd name="T167" fmla="*/ 207 w 207"/>
                  <a:gd name="T168" fmla="*/ 230 h 2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07" h="230">
                    <a:moveTo>
                      <a:pt x="57" y="2"/>
                    </a:moveTo>
                    <a:lnTo>
                      <a:pt x="41" y="12"/>
                    </a:lnTo>
                    <a:lnTo>
                      <a:pt x="34" y="18"/>
                    </a:lnTo>
                    <a:lnTo>
                      <a:pt x="27" y="25"/>
                    </a:lnTo>
                    <a:lnTo>
                      <a:pt x="18" y="40"/>
                    </a:lnTo>
                    <a:lnTo>
                      <a:pt x="13" y="51"/>
                    </a:lnTo>
                    <a:lnTo>
                      <a:pt x="7" y="62"/>
                    </a:lnTo>
                    <a:lnTo>
                      <a:pt x="3" y="82"/>
                    </a:lnTo>
                    <a:lnTo>
                      <a:pt x="1" y="90"/>
                    </a:lnTo>
                    <a:lnTo>
                      <a:pt x="0" y="98"/>
                    </a:lnTo>
                    <a:lnTo>
                      <a:pt x="0" y="112"/>
                    </a:lnTo>
                    <a:lnTo>
                      <a:pt x="1" y="126"/>
                    </a:lnTo>
                    <a:lnTo>
                      <a:pt x="4" y="141"/>
                    </a:lnTo>
                    <a:lnTo>
                      <a:pt x="7" y="152"/>
                    </a:lnTo>
                    <a:lnTo>
                      <a:pt x="11" y="163"/>
                    </a:lnTo>
                    <a:lnTo>
                      <a:pt x="17" y="172"/>
                    </a:lnTo>
                    <a:lnTo>
                      <a:pt x="24" y="183"/>
                    </a:lnTo>
                    <a:lnTo>
                      <a:pt x="30" y="191"/>
                    </a:lnTo>
                    <a:lnTo>
                      <a:pt x="41" y="200"/>
                    </a:lnTo>
                    <a:lnTo>
                      <a:pt x="49" y="207"/>
                    </a:lnTo>
                    <a:lnTo>
                      <a:pt x="57" y="213"/>
                    </a:lnTo>
                    <a:lnTo>
                      <a:pt x="67" y="218"/>
                    </a:lnTo>
                    <a:lnTo>
                      <a:pt x="75" y="222"/>
                    </a:lnTo>
                    <a:lnTo>
                      <a:pt x="85" y="225"/>
                    </a:lnTo>
                    <a:lnTo>
                      <a:pt x="97" y="228"/>
                    </a:lnTo>
                    <a:lnTo>
                      <a:pt x="105" y="229"/>
                    </a:lnTo>
                    <a:lnTo>
                      <a:pt x="121" y="229"/>
                    </a:lnTo>
                    <a:lnTo>
                      <a:pt x="133" y="228"/>
                    </a:lnTo>
                    <a:lnTo>
                      <a:pt x="142" y="226"/>
                    </a:lnTo>
                    <a:lnTo>
                      <a:pt x="151" y="224"/>
                    </a:lnTo>
                    <a:lnTo>
                      <a:pt x="160" y="222"/>
                    </a:lnTo>
                    <a:lnTo>
                      <a:pt x="171" y="217"/>
                    </a:lnTo>
                    <a:lnTo>
                      <a:pt x="180" y="212"/>
                    </a:lnTo>
                    <a:lnTo>
                      <a:pt x="188" y="203"/>
                    </a:lnTo>
                    <a:lnTo>
                      <a:pt x="192" y="196"/>
                    </a:lnTo>
                    <a:lnTo>
                      <a:pt x="196" y="188"/>
                    </a:lnTo>
                    <a:lnTo>
                      <a:pt x="202" y="176"/>
                    </a:lnTo>
                    <a:lnTo>
                      <a:pt x="205" y="160"/>
                    </a:lnTo>
                    <a:lnTo>
                      <a:pt x="206" y="146"/>
                    </a:lnTo>
                    <a:lnTo>
                      <a:pt x="191" y="150"/>
                    </a:lnTo>
                    <a:lnTo>
                      <a:pt x="180" y="157"/>
                    </a:lnTo>
                    <a:lnTo>
                      <a:pt x="163" y="162"/>
                    </a:lnTo>
                    <a:lnTo>
                      <a:pt x="143" y="165"/>
                    </a:lnTo>
                    <a:lnTo>
                      <a:pt x="122" y="165"/>
                    </a:lnTo>
                    <a:lnTo>
                      <a:pt x="105" y="163"/>
                    </a:lnTo>
                    <a:lnTo>
                      <a:pt x="84" y="152"/>
                    </a:lnTo>
                    <a:lnTo>
                      <a:pt x="68" y="140"/>
                    </a:lnTo>
                    <a:lnTo>
                      <a:pt x="57" y="122"/>
                    </a:lnTo>
                    <a:lnTo>
                      <a:pt x="52" y="106"/>
                    </a:lnTo>
                    <a:lnTo>
                      <a:pt x="51" y="86"/>
                    </a:lnTo>
                    <a:lnTo>
                      <a:pt x="51" y="67"/>
                    </a:lnTo>
                    <a:lnTo>
                      <a:pt x="54" y="43"/>
                    </a:lnTo>
                    <a:lnTo>
                      <a:pt x="58" y="20"/>
                    </a:lnTo>
                    <a:lnTo>
                      <a:pt x="71" y="0"/>
                    </a:lnTo>
                    <a:lnTo>
                      <a:pt x="57" y="2"/>
                    </a:lnTo>
                  </a:path>
                </a:pathLst>
              </a:custGeom>
              <a:solidFill>
                <a:schemeClr val="tx2"/>
              </a:solidFill>
              <a:ln w="12700" cap="rnd">
                <a:solidFill>
                  <a:srgbClr val="000000"/>
                </a:solidFill>
                <a:round/>
              </a:ln>
            </p:spPr>
            <p:txBody>
              <a:bodyPr lIns="98954" tIns="48608" rIns="98954" bIns="48608">
                <a:spAutoFit/>
              </a:bodyPr>
              <a:lstStyle/>
              <a:p>
                <a:endParaRPr lang="en-US"/>
              </a:p>
            </p:txBody>
          </p:sp>
        </p:grpSp>
        <p:grpSp>
          <p:nvGrpSpPr>
            <p:cNvPr id="11" name="Group 36"/>
            <p:cNvGrpSpPr/>
            <p:nvPr/>
          </p:nvGrpSpPr>
          <p:grpSpPr bwMode="auto">
            <a:xfrm>
              <a:off x="4196" y="2922"/>
              <a:ext cx="476" cy="752"/>
              <a:chOff x="4398" y="2922"/>
              <a:chExt cx="476" cy="752"/>
            </a:xfrm>
          </p:grpSpPr>
          <p:sp>
            <p:nvSpPr>
              <p:cNvPr id="33872" name="Freeform 37"/>
              <p:cNvSpPr/>
              <p:nvPr/>
            </p:nvSpPr>
            <p:spPr bwMode="auto">
              <a:xfrm>
                <a:off x="4483" y="2922"/>
                <a:ext cx="391" cy="656"/>
              </a:xfrm>
              <a:custGeom>
                <a:avLst/>
                <a:gdLst>
                  <a:gd name="T0" fmla="*/ 360 w 391"/>
                  <a:gd name="T1" fmla="*/ 633 h 656"/>
                  <a:gd name="T2" fmla="*/ 314 w 391"/>
                  <a:gd name="T3" fmla="*/ 647 h 656"/>
                  <a:gd name="T4" fmla="*/ 252 w 391"/>
                  <a:gd name="T5" fmla="*/ 655 h 656"/>
                  <a:gd name="T6" fmla="*/ 188 w 391"/>
                  <a:gd name="T7" fmla="*/ 655 h 656"/>
                  <a:gd name="T8" fmla="*/ 146 w 391"/>
                  <a:gd name="T9" fmla="*/ 642 h 656"/>
                  <a:gd name="T10" fmla="*/ 123 w 391"/>
                  <a:gd name="T11" fmla="*/ 639 h 656"/>
                  <a:gd name="T12" fmla="*/ 96 w 391"/>
                  <a:gd name="T13" fmla="*/ 542 h 656"/>
                  <a:gd name="T14" fmla="*/ 79 w 391"/>
                  <a:gd name="T15" fmla="*/ 433 h 656"/>
                  <a:gd name="T16" fmla="*/ 57 w 391"/>
                  <a:gd name="T17" fmla="*/ 311 h 656"/>
                  <a:gd name="T18" fmla="*/ 30 w 391"/>
                  <a:gd name="T19" fmla="*/ 176 h 656"/>
                  <a:gd name="T20" fmla="*/ 4 w 391"/>
                  <a:gd name="T21" fmla="*/ 119 h 656"/>
                  <a:gd name="T22" fmla="*/ 0 w 391"/>
                  <a:gd name="T23" fmla="*/ 86 h 656"/>
                  <a:gd name="T24" fmla="*/ 7 w 391"/>
                  <a:gd name="T25" fmla="*/ 73 h 656"/>
                  <a:gd name="T26" fmla="*/ 26 w 391"/>
                  <a:gd name="T27" fmla="*/ 57 h 656"/>
                  <a:gd name="T28" fmla="*/ 40 w 391"/>
                  <a:gd name="T29" fmla="*/ 47 h 656"/>
                  <a:gd name="T30" fmla="*/ 79 w 391"/>
                  <a:gd name="T31" fmla="*/ 36 h 656"/>
                  <a:gd name="T32" fmla="*/ 152 w 391"/>
                  <a:gd name="T33" fmla="*/ 36 h 656"/>
                  <a:gd name="T34" fmla="*/ 219 w 391"/>
                  <a:gd name="T35" fmla="*/ 24 h 656"/>
                  <a:gd name="T36" fmla="*/ 284 w 391"/>
                  <a:gd name="T37" fmla="*/ 10 h 656"/>
                  <a:gd name="T38" fmla="*/ 340 w 391"/>
                  <a:gd name="T39" fmla="*/ 0 h 656"/>
                  <a:gd name="T40" fmla="*/ 390 w 391"/>
                  <a:gd name="T41" fmla="*/ 159 h 656"/>
                  <a:gd name="T42" fmla="*/ 182 w 391"/>
                  <a:gd name="T43" fmla="*/ 156 h 656"/>
                  <a:gd name="T44" fmla="*/ 152 w 391"/>
                  <a:gd name="T45" fmla="*/ 150 h 656"/>
                  <a:gd name="T46" fmla="*/ 152 w 391"/>
                  <a:gd name="T47" fmla="*/ 169 h 656"/>
                  <a:gd name="T48" fmla="*/ 176 w 391"/>
                  <a:gd name="T49" fmla="*/ 285 h 656"/>
                  <a:gd name="T50" fmla="*/ 196 w 391"/>
                  <a:gd name="T51" fmla="*/ 357 h 656"/>
                  <a:gd name="T52" fmla="*/ 235 w 391"/>
                  <a:gd name="T53" fmla="*/ 424 h 656"/>
                  <a:gd name="T54" fmla="*/ 290 w 391"/>
                  <a:gd name="T55" fmla="*/ 510 h 656"/>
                  <a:gd name="T56" fmla="*/ 360 w 391"/>
                  <a:gd name="T57" fmla="*/ 633 h 6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91"/>
                  <a:gd name="T88" fmla="*/ 0 h 656"/>
                  <a:gd name="T89" fmla="*/ 391 w 391"/>
                  <a:gd name="T90" fmla="*/ 656 h 6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91" h="656">
                    <a:moveTo>
                      <a:pt x="360" y="633"/>
                    </a:moveTo>
                    <a:lnTo>
                      <a:pt x="314" y="647"/>
                    </a:lnTo>
                    <a:lnTo>
                      <a:pt x="252" y="655"/>
                    </a:lnTo>
                    <a:lnTo>
                      <a:pt x="188" y="655"/>
                    </a:lnTo>
                    <a:lnTo>
                      <a:pt x="146" y="642"/>
                    </a:lnTo>
                    <a:lnTo>
                      <a:pt x="123" y="639"/>
                    </a:lnTo>
                    <a:lnTo>
                      <a:pt x="96" y="542"/>
                    </a:lnTo>
                    <a:lnTo>
                      <a:pt x="79" y="433"/>
                    </a:lnTo>
                    <a:lnTo>
                      <a:pt x="57" y="311"/>
                    </a:lnTo>
                    <a:lnTo>
                      <a:pt x="30" y="176"/>
                    </a:lnTo>
                    <a:lnTo>
                      <a:pt x="4" y="119"/>
                    </a:lnTo>
                    <a:lnTo>
                      <a:pt x="0" y="86"/>
                    </a:lnTo>
                    <a:lnTo>
                      <a:pt x="7" y="73"/>
                    </a:lnTo>
                    <a:lnTo>
                      <a:pt x="26" y="57"/>
                    </a:lnTo>
                    <a:lnTo>
                      <a:pt x="40" y="47"/>
                    </a:lnTo>
                    <a:lnTo>
                      <a:pt x="79" y="36"/>
                    </a:lnTo>
                    <a:lnTo>
                      <a:pt x="152" y="36"/>
                    </a:lnTo>
                    <a:lnTo>
                      <a:pt x="219" y="24"/>
                    </a:lnTo>
                    <a:lnTo>
                      <a:pt x="284" y="10"/>
                    </a:lnTo>
                    <a:lnTo>
                      <a:pt x="340" y="0"/>
                    </a:lnTo>
                    <a:lnTo>
                      <a:pt x="390" y="159"/>
                    </a:lnTo>
                    <a:lnTo>
                      <a:pt x="182" y="156"/>
                    </a:lnTo>
                    <a:lnTo>
                      <a:pt x="152" y="150"/>
                    </a:lnTo>
                    <a:lnTo>
                      <a:pt x="152" y="169"/>
                    </a:lnTo>
                    <a:lnTo>
                      <a:pt x="176" y="285"/>
                    </a:lnTo>
                    <a:lnTo>
                      <a:pt x="196" y="357"/>
                    </a:lnTo>
                    <a:lnTo>
                      <a:pt x="235" y="424"/>
                    </a:lnTo>
                    <a:lnTo>
                      <a:pt x="290" y="510"/>
                    </a:lnTo>
                    <a:lnTo>
                      <a:pt x="360" y="633"/>
                    </a:lnTo>
                  </a:path>
                </a:pathLst>
              </a:custGeom>
              <a:solidFill>
                <a:srgbClr val="3F5F00"/>
              </a:solidFill>
              <a:ln w="12700" cap="rnd">
                <a:solidFill>
                  <a:srgbClr val="000000"/>
                </a:solidFill>
                <a:round/>
              </a:ln>
            </p:spPr>
            <p:txBody>
              <a:bodyPr lIns="98954" tIns="48608" rIns="98954" bIns="48608">
                <a:spAutoFit/>
              </a:bodyPr>
              <a:lstStyle/>
              <a:p>
                <a:endParaRPr lang="en-US"/>
              </a:p>
            </p:txBody>
          </p:sp>
          <p:sp>
            <p:nvSpPr>
              <p:cNvPr id="33873" name="Freeform 38"/>
              <p:cNvSpPr/>
              <p:nvPr/>
            </p:nvSpPr>
            <p:spPr bwMode="auto">
              <a:xfrm>
                <a:off x="4398" y="3558"/>
                <a:ext cx="464" cy="116"/>
              </a:xfrm>
              <a:custGeom>
                <a:avLst/>
                <a:gdLst>
                  <a:gd name="T0" fmla="*/ 211 w 464"/>
                  <a:gd name="T1" fmla="*/ 3 h 116"/>
                  <a:gd name="T2" fmla="*/ 136 w 464"/>
                  <a:gd name="T3" fmla="*/ 14 h 116"/>
                  <a:gd name="T4" fmla="*/ 77 w 464"/>
                  <a:gd name="T5" fmla="*/ 29 h 116"/>
                  <a:gd name="T6" fmla="*/ 46 w 464"/>
                  <a:gd name="T7" fmla="*/ 37 h 116"/>
                  <a:gd name="T8" fmla="*/ 20 w 464"/>
                  <a:gd name="T9" fmla="*/ 54 h 116"/>
                  <a:gd name="T10" fmla="*/ 8 w 464"/>
                  <a:gd name="T11" fmla="*/ 67 h 116"/>
                  <a:gd name="T12" fmla="*/ 0 w 464"/>
                  <a:gd name="T13" fmla="*/ 88 h 116"/>
                  <a:gd name="T14" fmla="*/ 2 w 464"/>
                  <a:gd name="T15" fmla="*/ 104 h 116"/>
                  <a:gd name="T16" fmla="*/ 10 w 464"/>
                  <a:gd name="T17" fmla="*/ 110 h 116"/>
                  <a:gd name="T18" fmla="*/ 26 w 464"/>
                  <a:gd name="T19" fmla="*/ 114 h 116"/>
                  <a:gd name="T20" fmla="*/ 78 w 464"/>
                  <a:gd name="T21" fmla="*/ 110 h 116"/>
                  <a:gd name="T22" fmla="*/ 160 w 464"/>
                  <a:gd name="T23" fmla="*/ 103 h 116"/>
                  <a:gd name="T24" fmla="*/ 249 w 464"/>
                  <a:gd name="T25" fmla="*/ 92 h 116"/>
                  <a:gd name="T26" fmla="*/ 303 w 464"/>
                  <a:gd name="T27" fmla="*/ 89 h 116"/>
                  <a:gd name="T28" fmla="*/ 309 w 464"/>
                  <a:gd name="T29" fmla="*/ 106 h 116"/>
                  <a:gd name="T30" fmla="*/ 367 w 464"/>
                  <a:gd name="T31" fmla="*/ 114 h 116"/>
                  <a:gd name="T32" fmla="*/ 422 w 464"/>
                  <a:gd name="T33" fmla="*/ 115 h 116"/>
                  <a:gd name="T34" fmla="*/ 455 w 464"/>
                  <a:gd name="T35" fmla="*/ 112 h 116"/>
                  <a:gd name="T36" fmla="*/ 463 w 464"/>
                  <a:gd name="T37" fmla="*/ 89 h 116"/>
                  <a:gd name="T38" fmla="*/ 457 w 464"/>
                  <a:gd name="T39" fmla="*/ 51 h 116"/>
                  <a:gd name="T40" fmla="*/ 441 w 464"/>
                  <a:gd name="T41" fmla="*/ 0 h 116"/>
                  <a:gd name="T42" fmla="*/ 231 w 464"/>
                  <a:gd name="T43" fmla="*/ 0 h 116"/>
                  <a:gd name="T44" fmla="*/ 211 w 464"/>
                  <a:gd name="T45" fmla="*/ 3 h 1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64"/>
                  <a:gd name="T70" fmla="*/ 0 h 116"/>
                  <a:gd name="T71" fmla="*/ 464 w 464"/>
                  <a:gd name="T72" fmla="*/ 116 h 11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64" h="116">
                    <a:moveTo>
                      <a:pt x="211" y="3"/>
                    </a:moveTo>
                    <a:lnTo>
                      <a:pt x="136" y="14"/>
                    </a:lnTo>
                    <a:lnTo>
                      <a:pt x="77" y="29"/>
                    </a:lnTo>
                    <a:lnTo>
                      <a:pt x="46" y="37"/>
                    </a:lnTo>
                    <a:lnTo>
                      <a:pt x="20" y="54"/>
                    </a:lnTo>
                    <a:lnTo>
                      <a:pt x="8" y="67"/>
                    </a:lnTo>
                    <a:lnTo>
                      <a:pt x="0" y="88"/>
                    </a:lnTo>
                    <a:lnTo>
                      <a:pt x="2" y="104"/>
                    </a:lnTo>
                    <a:lnTo>
                      <a:pt x="10" y="110"/>
                    </a:lnTo>
                    <a:lnTo>
                      <a:pt x="26" y="114"/>
                    </a:lnTo>
                    <a:lnTo>
                      <a:pt x="78" y="110"/>
                    </a:lnTo>
                    <a:lnTo>
                      <a:pt x="160" y="103"/>
                    </a:lnTo>
                    <a:lnTo>
                      <a:pt x="249" y="92"/>
                    </a:lnTo>
                    <a:lnTo>
                      <a:pt x="303" y="89"/>
                    </a:lnTo>
                    <a:lnTo>
                      <a:pt x="309" y="106"/>
                    </a:lnTo>
                    <a:lnTo>
                      <a:pt x="367" y="114"/>
                    </a:lnTo>
                    <a:lnTo>
                      <a:pt x="422" y="115"/>
                    </a:lnTo>
                    <a:lnTo>
                      <a:pt x="455" y="112"/>
                    </a:lnTo>
                    <a:lnTo>
                      <a:pt x="463" y="89"/>
                    </a:lnTo>
                    <a:lnTo>
                      <a:pt x="457" y="51"/>
                    </a:lnTo>
                    <a:lnTo>
                      <a:pt x="441" y="0"/>
                    </a:lnTo>
                    <a:lnTo>
                      <a:pt x="231" y="0"/>
                    </a:lnTo>
                    <a:lnTo>
                      <a:pt x="211" y="3"/>
                    </a:lnTo>
                  </a:path>
                </a:pathLst>
              </a:custGeom>
              <a:solidFill>
                <a:srgbClr val="7F5F3F"/>
              </a:solidFill>
              <a:ln w="12700" cap="rnd">
                <a:solidFill>
                  <a:srgbClr val="000000"/>
                </a:solidFill>
                <a:round/>
              </a:ln>
            </p:spPr>
            <p:txBody>
              <a:bodyPr lIns="98954" tIns="48608" rIns="98954" bIns="48608">
                <a:spAutoFit/>
              </a:bodyPr>
              <a:lstStyle/>
              <a:p>
                <a:endParaRPr lang="en-US"/>
              </a:p>
            </p:txBody>
          </p:sp>
        </p:grpSp>
        <p:grpSp>
          <p:nvGrpSpPr>
            <p:cNvPr id="12" name="Group 39"/>
            <p:cNvGrpSpPr/>
            <p:nvPr/>
          </p:nvGrpSpPr>
          <p:grpSpPr bwMode="auto">
            <a:xfrm>
              <a:off x="4107" y="2919"/>
              <a:ext cx="807" cy="812"/>
              <a:chOff x="4309" y="2919"/>
              <a:chExt cx="807" cy="812"/>
            </a:xfrm>
          </p:grpSpPr>
          <p:sp>
            <p:nvSpPr>
              <p:cNvPr id="33870" name="Freeform 40"/>
              <p:cNvSpPr/>
              <p:nvPr/>
            </p:nvSpPr>
            <p:spPr bwMode="auto">
              <a:xfrm>
                <a:off x="4309" y="3596"/>
                <a:ext cx="512" cy="135"/>
              </a:xfrm>
              <a:custGeom>
                <a:avLst/>
                <a:gdLst>
                  <a:gd name="T0" fmla="*/ 233 w 512"/>
                  <a:gd name="T1" fmla="*/ 6 h 135"/>
                  <a:gd name="T2" fmla="*/ 149 w 512"/>
                  <a:gd name="T3" fmla="*/ 19 h 135"/>
                  <a:gd name="T4" fmla="*/ 83 w 512"/>
                  <a:gd name="T5" fmla="*/ 36 h 135"/>
                  <a:gd name="T6" fmla="*/ 49 w 512"/>
                  <a:gd name="T7" fmla="*/ 45 h 135"/>
                  <a:gd name="T8" fmla="*/ 21 w 512"/>
                  <a:gd name="T9" fmla="*/ 64 h 135"/>
                  <a:gd name="T10" fmla="*/ 8 w 512"/>
                  <a:gd name="T11" fmla="*/ 78 h 135"/>
                  <a:gd name="T12" fmla="*/ 0 w 512"/>
                  <a:gd name="T13" fmla="*/ 101 h 135"/>
                  <a:gd name="T14" fmla="*/ 1 w 512"/>
                  <a:gd name="T15" fmla="*/ 120 h 135"/>
                  <a:gd name="T16" fmla="*/ 9 w 512"/>
                  <a:gd name="T17" fmla="*/ 126 h 135"/>
                  <a:gd name="T18" fmla="*/ 25 w 512"/>
                  <a:gd name="T19" fmla="*/ 131 h 135"/>
                  <a:gd name="T20" fmla="*/ 78 w 512"/>
                  <a:gd name="T21" fmla="*/ 134 h 135"/>
                  <a:gd name="T22" fmla="*/ 180 w 512"/>
                  <a:gd name="T23" fmla="*/ 128 h 135"/>
                  <a:gd name="T24" fmla="*/ 275 w 512"/>
                  <a:gd name="T25" fmla="*/ 117 h 135"/>
                  <a:gd name="T26" fmla="*/ 333 w 512"/>
                  <a:gd name="T27" fmla="*/ 103 h 135"/>
                  <a:gd name="T28" fmla="*/ 340 w 512"/>
                  <a:gd name="T29" fmla="*/ 121 h 135"/>
                  <a:gd name="T30" fmla="*/ 373 w 512"/>
                  <a:gd name="T31" fmla="*/ 126 h 135"/>
                  <a:gd name="T32" fmla="*/ 404 w 512"/>
                  <a:gd name="T33" fmla="*/ 129 h 135"/>
                  <a:gd name="T34" fmla="*/ 466 w 512"/>
                  <a:gd name="T35" fmla="*/ 131 h 135"/>
                  <a:gd name="T36" fmla="*/ 503 w 512"/>
                  <a:gd name="T37" fmla="*/ 128 h 135"/>
                  <a:gd name="T38" fmla="*/ 511 w 512"/>
                  <a:gd name="T39" fmla="*/ 103 h 135"/>
                  <a:gd name="T40" fmla="*/ 504 w 512"/>
                  <a:gd name="T41" fmla="*/ 60 h 135"/>
                  <a:gd name="T42" fmla="*/ 486 w 512"/>
                  <a:gd name="T43" fmla="*/ 0 h 135"/>
                  <a:gd name="T44" fmla="*/ 253 w 512"/>
                  <a:gd name="T45" fmla="*/ 0 h 135"/>
                  <a:gd name="T46" fmla="*/ 233 w 512"/>
                  <a:gd name="T47" fmla="*/ 6 h 1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12"/>
                  <a:gd name="T73" fmla="*/ 0 h 135"/>
                  <a:gd name="T74" fmla="*/ 512 w 512"/>
                  <a:gd name="T75" fmla="*/ 135 h 13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12" h="135">
                    <a:moveTo>
                      <a:pt x="233" y="6"/>
                    </a:moveTo>
                    <a:lnTo>
                      <a:pt x="149" y="19"/>
                    </a:lnTo>
                    <a:lnTo>
                      <a:pt x="83" y="36"/>
                    </a:lnTo>
                    <a:lnTo>
                      <a:pt x="49" y="45"/>
                    </a:lnTo>
                    <a:lnTo>
                      <a:pt x="21" y="64"/>
                    </a:lnTo>
                    <a:lnTo>
                      <a:pt x="8" y="78"/>
                    </a:lnTo>
                    <a:lnTo>
                      <a:pt x="0" y="101"/>
                    </a:lnTo>
                    <a:lnTo>
                      <a:pt x="1" y="120"/>
                    </a:lnTo>
                    <a:lnTo>
                      <a:pt x="9" y="126"/>
                    </a:lnTo>
                    <a:lnTo>
                      <a:pt x="25" y="131"/>
                    </a:lnTo>
                    <a:lnTo>
                      <a:pt x="78" y="134"/>
                    </a:lnTo>
                    <a:lnTo>
                      <a:pt x="180" y="128"/>
                    </a:lnTo>
                    <a:lnTo>
                      <a:pt x="275" y="117"/>
                    </a:lnTo>
                    <a:lnTo>
                      <a:pt x="333" y="103"/>
                    </a:lnTo>
                    <a:lnTo>
                      <a:pt x="340" y="121"/>
                    </a:lnTo>
                    <a:lnTo>
                      <a:pt x="373" y="126"/>
                    </a:lnTo>
                    <a:lnTo>
                      <a:pt x="404" y="129"/>
                    </a:lnTo>
                    <a:lnTo>
                      <a:pt x="466" y="131"/>
                    </a:lnTo>
                    <a:lnTo>
                      <a:pt x="503" y="128"/>
                    </a:lnTo>
                    <a:lnTo>
                      <a:pt x="511" y="103"/>
                    </a:lnTo>
                    <a:lnTo>
                      <a:pt x="504" y="60"/>
                    </a:lnTo>
                    <a:lnTo>
                      <a:pt x="486" y="0"/>
                    </a:lnTo>
                    <a:lnTo>
                      <a:pt x="253" y="0"/>
                    </a:lnTo>
                    <a:lnTo>
                      <a:pt x="233" y="6"/>
                    </a:lnTo>
                  </a:path>
                </a:pathLst>
              </a:custGeom>
              <a:solidFill>
                <a:srgbClr val="7F5F3F"/>
              </a:solidFill>
              <a:ln w="12700" cap="rnd">
                <a:solidFill>
                  <a:srgbClr val="000000"/>
                </a:solidFill>
                <a:round/>
              </a:ln>
            </p:spPr>
            <p:txBody>
              <a:bodyPr lIns="98954" tIns="48608" rIns="98954" bIns="48608">
                <a:spAutoFit/>
              </a:bodyPr>
              <a:lstStyle/>
              <a:p>
                <a:endParaRPr lang="en-US"/>
              </a:p>
            </p:txBody>
          </p:sp>
          <p:sp>
            <p:nvSpPr>
              <p:cNvPr id="33871" name="Freeform 41"/>
              <p:cNvSpPr/>
              <p:nvPr/>
            </p:nvSpPr>
            <p:spPr bwMode="auto">
              <a:xfrm>
                <a:off x="4460" y="2919"/>
                <a:ext cx="656" cy="718"/>
              </a:xfrm>
              <a:custGeom>
                <a:avLst/>
                <a:gdLst>
                  <a:gd name="T0" fmla="*/ 622 w 656"/>
                  <a:gd name="T1" fmla="*/ 43 h 718"/>
                  <a:gd name="T2" fmla="*/ 648 w 656"/>
                  <a:gd name="T3" fmla="*/ 100 h 718"/>
                  <a:gd name="T4" fmla="*/ 651 w 656"/>
                  <a:gd name="T5" fmla="*/ 119 h 718"/>
                  <a:gd name="T6" fmla="*/ 655 w 656"/>
                  <a:gd name="T7" fmla="*/ 149 h 718"/>
                  <a:gd name="T8" fmla="*/ 648 w 656"/>
                  <a:gd name="T9" fmla="*/ 186 h 718"/>
                  <a:gd name="T10" fmla="*/ 628 w 656"/>
                  <a:gd name="T11" fmla="*/ 206 h 718"/>
                  <a:gd name="T12" fmla="*/ 608 w 656"/>
                  <a:gd name="T13" fmla="*/ 219 h 718"/>
                  <a:gd name="T14" fmla="*/ 578 w 656"/>
                  <a:gd name="T15" fmla="*/ 221 h 718"/>
                  <a:gd name="T16" fmla="*/ 519 w 656"/>
                  <a:gd name="T17" fmla="*/ 221 h 718"/>
                  <a:gd name="T18" fmla="*/ 459 w 656"/>
                  <a:gd name="T19" fmla="*/ 224 h 718"/>
                  <a:gd name="T20" fmla="*/ 403 w 656"/>
                  <a:gd name="T21" fmla="*/ 215 h 718"/>
                  <a:gd name="T22" fmla="*/ 369 w 656"/>
                  <a:gd name="T23" fmla="*/ 209 h 718"/>
                  <a:gd name="T24" fmla="*/ 304 w 656"/>
                  <a:gd name="T25" fmla="*/ 195 h 718"/>
                  <a:gd name="T26" fmla="*/ 255 w 656"/>
                  <a:gd name="T27" fmla="*/ 179 h 718"/>
                  <a:gd name="T28" fmla="*/ 205 w 656"/>
                  <a:gd name="T29" fmla="*/ 162 h 718"/>
                  <a:gd name="T30" fmla="*/ 159 w 656"/>
                  <a:gd name="T31" fmla="*/ 136 h 718"/>
                  <a:gd name="T32" fmla="*/ 172 w 656"/>
                  <a:gd name="T33" fmla="*/ 172 h 718"/>
                  <a:gd name="T34" fmla="*/ 192 w 656"/>
                  <a:gd name="T35" fmla="*/ 224 h 718"/>
                  <a:gd name="T36" fmla="*/ 199 w 656"/>
                  <a:gd name="T37" fmla="*/ 297 h 718"/>
                  <a:gd name="T38" fmla="*/ 205 w 656"/>
                  <a:gd name="T39" fmla="*/ 353 h 718"/>
                  <a:gd name="T40" fmla="*/ 228 w 656"/>
                  <a:gd name="T41" fmla="*/ 430 h 718"/>
                  <a:gd name="T42" fmla="*/ 261 w 656"/>
                  <a:gd name="T43" fmla="*/ 526 h 718"/>
                  <a:gd name="T44" fmla="*/ 291 w 656"/>
                  <a:gd name="T45" fmla="*/ 603 h 718"/>
                  <a:gd name="T46" fmla="*/ 330 w 656"/>
                  <a:gd name="T47" fmla="*/ 680 h 718"/>
                  <a:gd name="T48" fmla="*/ 291 w 656"/>
                  <a:gd name="T49" fmla="*/ 711 h 718"/>
                  <a:gd name="T50" fmla="*/ 196 w 656"/>
                  <a:gd name="T51" fmla="*/ 717 h 718"/>
                  <a:gd name="T52" fmla="*/ 126 w 656"/>
                  <a:gd name="T53" fmla="*/ 711 h 718"/>
                  <a:gd name="T54" fmla="*/ 93 w 656"/>
                  <a:gd name="T55" fmla="*/ 700 h 718"/>
                  <a:gd name="T56" fmla="*/ 76 w 656"/>
                  <a:gd name="T57" fmla="*/ 691 h 718"/>
                  <a:gd name="T58" fmla="*/ 86 w 656"/>
                  <a:gd name="T59" fmla="*/ 615 h 718"/>
                  <a:gd name="T60" fmla="*/ 80 w 656"/>
                  <a:gd name="T61" fmla="*/ 513 h 718"/>
                  <a:gd name="T62" fmla="*/ 69 w 656"/>
                  <a:gd name="T63" fmla="*/ 367 h 718"/>
                  <a:gd name="T64" fmla="*/ 63 w 656"/>
                  <a:gd name="T65" fmla="*/ 274 h 718"/>
                  <a:gd name="T66" fmla="*/ 49 w 656"/>
                  <a:gd name="T67" fmla="*/ 209 h 718"/>
                  <a:gd name="T68" fmla="*/ 43 w 656"/>
                  <a:gd name="T69" fmla="*/ 195 h 718"/>
                  <a:gd name="T70" fmla="*/ 16 w 656"/>
                  <a:gd name="T71" fmla="*/ 179 h 718"/>
                  <a:gd name="T72" fmla="*/ 4 w 656"/>
                  <a:gd name="T73" fmla="*/ 145 h 718"/>
                  <a:gd name="T74" fmla="*/ 0 w 656"/>
                  <a:gd name="T75" fmla="*/ 100 h 718"/>
                  <a:gd name="T76" fmla="*/ 4 w 656"/>
                  <a:gd name="T77" fmla="*/ 63 h 718"/>
                  <a:gd name="T78" fmla="*/ 16 w 656"/>
                  <a:gd name="T79" fmla="*/ 39 h 718"/>
                  <a:gd name="T80" fmla="*/ 93 w 656"/>
                  <a:gd name="T81" fmla="*/ 30 h 718"/>
                  <a:gd name="T82" fmla="*/ 255 w 656"/>
                  <a:gd name="T83" fmla="*/ 16 h 718"/>
                  <a:gd name="T84" fmla="*/ 324 w 656"/>
                  <a:gd name="T85" fmla="*/ 0 h 718"/>
                  <a:gd name="T86" fmla="*/ 436 w 656"/>
                  <a:gd name="T87" fmla="*/ 10 h 718"/>
                  <a:gd name="T88" fmla="*/ 528 w 656"/>
                  <a:gd name="T89" fmla="*/ 16 h 718"/>
                  <a:gd name="T90" fmla="*/ 622 w 656"/>
                  <a:gd name="T91" fmla="*/ 43 h 7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56"/>
                  <a:gd name="T139" fmla="*/ 0 h 718"/>
                  <a:gd name="T140" fmla="*/ 656 w 656"/>
                  <a:gd name="T141" fmla="*/ 718 h 7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56" h="718">
                    <a:moveTo>
                      <a:pt x="622" y="43"/>
                    </a:moveTo>
                    <a:lnTo>
                      <a:pt x="648" y="100"/>
                    </a:lnTo>
                    <a:lnTo>
                      <a:pt x="651" y="119"/>
                    </a:lnTo>
                    <a:lnTo>
                      <a:pt x="655" y="149"/>
                    </a:lnTo>
                    <a:lnTo>
                      <a:pt x="648" y="186"/>
                    </a:lnTo>
                    <a:lnTo>
                      <a:pt x="628" y="206"/>
                    </a:lnTo>
                    <a:lnTo>
                      <a:pt x="608" y="219"/>
                    </a:lnTo>
                    <a:lnTo>
                      <a:pt x="578" y="221"/>
                    </a:lnTo>
                    <a:lnTo>
                      <a:pt x="519" y="221"/>
                    </a:lnTo>
                    <a:lnTo>
                      <a:pt x="459" y="224"/>
                    </a:lnTo>
                    <a:lnTo>
                      <a:pt x="403" y="215"/>
                    </a:lnTo>
                    <a:lnTo>
                      <a:pt x="369" y="209"/>
                    </a:lnTo>
                    <a:lnTo>
                      <a:pt x="304" y="195"/>
                    </a:lnTo>
                    <a:lnTo>
                      <a:pt x="255" y="179"/>
                    </a:lnTo>
                    <a:lnTo>
                      <a:pt x="205" y="162"/>
                    </a:lnTo>
                    <a:lnTo>
                      <a:pt x="159" y="136"/>
                    </a:lnTo>
                    <a:lnTo>
                      <a:pt x="172" y="172"/>
                    </a:lnTo>
                    <a:lnTo>
                      <a:pt x="192" y="224"/>
                    </a:lnTo>
                    <a:lnTo>
                      <a:pt x="199" y="297"/>
                    </a:lnTo>
                    <a:lnTo>
                      <a:pt x="205" y="353"/>
                    </a:lnTo>
                    <a:lnTo>
                      <a:pt x="228" y="430"/>
                    </a:lnTo>
                    <a:lnTo>
                      <a:pt x="261" y="526"/>
                    </a:lnTo>
                    <a:lnTo>
                      <a:pt x="291" y="603"/>
                    </a:lnTo>
                    <a:lnTo>
                      <a:pt x="330" y="680"/>
                    </a:lnTo>
                    <a:lnTo>
                      <a:pt x="291" y="711"/>
                    </a:lnTo>
                    <a:lnTo>
                      <a:pt x="196" y="717"/>
                    </a:lnTo>
                    <a:lnTo>
                      <a:pt x="126" y="711"/>
                    </a:lnTo>
                    <a:lnTo>
                      <a:pt x="93" y="700"/>
                    </a:lnTo>
                    <a:lnTo>
                      <a:pt x="76" y="691"/>
                    </a:lnTo>
                    <a:lnTo>
                      <a:pt x="86" y="615"/>
                    </a:lnTo>
                    <a:lnTo>
                      <a:pt x="80" y="513"/>
                    </a:lnTo>
                    <a:lnTo>
                      <a:pt x="69" y="367"/>
                    </a:lnTo>
                    <a:lnTo>
                      <a:pt x="63" y="274"/>
                    </a:lnTo>
                    <a:lnTo>
                      <a:pt x="49" y="209"/>
                    </a:lnTo>
                    <a:lnTo>
                      <a:pt x="43" y="195"/>
                    </a:lnTo>
                    <a:lnTo>
                      <a:pt x="16" y="179"/>
                    </a:lnTo>
                    <a:lnTo>
                      <a:pt x="4" y="145"/>
                    </a:lnTo>
                    <a:lnTo>
                      <a:pt x="0" y="100"/>
                    </a:lnTo>
                    <a:lnTo>
                      <a:pt x="4" y="63"/>
                    </a:lnTo>
                    <a:lnTo>
                      <a:pt x="16" y="39"/>
                    </a:lnTo>
                    <a:lnTo>
                      <a:pt x="93" y="30"/>
                    </a:lnTo>
                    <a:lnTo>
                      <a:pt x="255" y="16"/>
                    </a:lnTo>
                    <a:lnTo>
                      <a:pt x="324" y="0"/>
                    </a:lnTo>
                    <a:lnTo>
                      <a:pt x="436" y="10"/>
                    </a:lnTo>
                    <a:lnTo>
                      <a:pt x="528" y="16"/>
                    </a:lnTo>
                    <a:lnTo>
                      <a:pt x="622" y="43"/>
                    </a:lnTo>
                  </a:path>
                </a:pathLst>
              </a:custGeom>
              <a:solidFill>
                <a:srgbClr val="3F5F00"/>
              </a:solidFill>
              <a:ln w="12700" cap="rnd">
                <a:solidFill>
                  <a:srgbClr val="000000"/>
                </a:solidFill>
                <a:round/>
              </a:ln>
            </p:spPr>
            <p:txBody>
              <a:bodyPr lIns="98954" tIns="48608" rIns="98954" bIns="48608">
                <a:spAutoFit/>
              </a:bodyPr>
              <a:lstStyle/>
              <a:p>
                <a:endParaRPr lang="en-US"/>
              </a:p>
            </p:txBody>
          </p:sp>
        </p:grpSp>
        <p:sp>
          <p:nvSpPr>
            <p:cNvPr id="33811" name="Freeform 42"/>
            <p:cNvSpPr/>
            <p:nvPr/>
          </p:nvSpPr>
          <p:spPr bwMode="auto">
            <a:xfrm>
              <a:off x="4503" y="3223"/>
              <a:ext cx="682" cy="530"/>
            </a:xfrm>
            <a:custGeom>
              <a:avLst/>
              <a:gdLst>
                <a:gd name="T0" fmla="*/ 480 w 682"/>
                <a:gd name="T1" fmla="*/ 10 h 530"/>
                <a:gd name="T2" fmla="*/ 681 w 682"/>
                <a:gd name="T3" fmla="*/ 479 h 530"/>
                <a:gd name="T4" fmla="*/ 674 w 682"/>
                <a:gd name="T5" fmla="*/ 490 h 530"/>
                <a:gd name="T6" fmla="*/ 658 w 682"/>
                <a:gd name="T7" fmla="*/ 481 h 530"/>
                <a:gd name="T8" fmla="*/ 466 w 682"/>
                <a:gd name="T9" fmla="*/ 28 h 530"/>
                <a:gd name="T10" fmla="*/ 455 w 682"/>
                <a:gd name="T11" fmla="*/ 23 h 530"/>
                <a:gd name="T12" fmla="*/ 381 w 682"/>
                <a:gd name="T13" fmla="*/ 21 h 530"/>
                <a:gd name="T14" fmla="*/ 285 w 682"/>
                <a:gd name="T15" fmla="*/ 24 h 530"/>
                <a:gd name="T16" fmla="*/ 201 w 682"/>
                <a:gd name="T17" fmla="*/ 29 h 530"/>
                <a:gd name="T18" fmla="*/ 176 w 682"/>
                <a:gd name="T19" fmla="*/ 37 h 530"/>
                <a:gd name="T20" fmla="*/ 161 w 682"/>
                <a:gd name="T21" fmla="*/ 48 h 530"/>
                <a:gd name="T22" fmla="*/ 151 w 682"/>
                <a:gd name="T23" fmla="*/ 63 h 530"/>
                <a:gd name="T24" fmla="*/ 18 w 682"/>
                <a:gd name="T25" fmla="*/ 524 h 530"/>
                <a:gd name="T26" fmla="*/ 8 w 682"/>
                <a:gd name="T27" fmla="*/ 529 h 530"/>
                <a:gd name="T28" fmla="*/ 0 w 682"/>
                <a:gd name="T29" fmla="*/ 519 h 530"/>
                <a:gd name="T30" fmla="*/ 132 w 682"/>
                <a:gd name="T31" fmla="*/ 60 h 530"/>
                <a:gd name="T32" fmla="*/ 145 w 682"/>
                <a:gd name="T33" fmla="*/ 35 h 530"/>
                <a:gd name="T34" fmla="*/ 157 w 682"/>
                <a:gd name="T35" fmla="*/ 24 h 530"/>
                <a:gd name="T36" fmla="*/ 168 w 682"/>
                <a:gd name="T37" fmla="*/ 18 h 530"/>
                <a:gd name="T38" fmla="*/ 183 w 682"/>
                <a:gd name="T39" fmla="*/ 12 h 530"/>
                <a:gd name="T40" fmla="*/ 211 w 682"/>
                <a:gd name="T41" fmla="*/ 10 h 530"/>
                <a:gd name="T42" fmla="*/ 300 w 682"/>
                <a:gd name="T43" fmla="*/ 3 h 530"/>
                <a:gd name="T44" fmla="*/ 398 w 682"/>
                <a:gd name="T45" fmla="*/ 0 h 530"/>
                <a:gd name="T46" fmla="*/ 444 w 682"/>
                <a:gd name="T47" fmla="*/ 1 h 530"/>
                <a:gd name="T48" fmla="*/ 467 w 682"/>
                <a:gd name="T49" fmla="*/ 3 h 530"/>
                <a:gd name="T50" fmla="*/ 480 w 682"/>
                <a:gd name="T51" fmla="*/ 10 h 5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82"/>
                <a:gd name="T79" fmla="*/ 0 h 530"/>
                <a:gd name="T80" fmla="*/ 682 w 682"/>
                <a:gd name="T81" fmla="*/ 530 h 5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82" h="530">
                  <a:moveTo>
                    <a:pt x="480" y="10"/>
                  </a:moveTo>
                  <a:lnTo>
                    <a:pt x="681" y="479"/>
                  </a:lnTo>
                  <a:lnTo>
                    <a:pt x="674" y="490"/>
                  </a:lnTo>
                  <a:lnTo>
                    <a:pt x="658" y="481"/>
                  </a:lnTo>
                  <a:lnTo>
                    <a:pt x="466" y="28"/>
                  </a:lnTo>
                  <a:lnTo>
                    <a:pt x="455" y="23"/>
                  </a:lnTo>
                  <a:lnTo>
                    <a:pt x="381" y="21"/>
                  </a:lnTo>
                  <a:lnTo>
                    <a:pt x="285" y="24"/>
                  </a:lnTo>
                  <a:lnTo>
                    <a:pt x="201" y="29"/>
                  </a:lnTo>
                  <a:lnTo>
                    <a:pt x="176" y="37"/>
                  </a:lnTo>
                  <a:lnTo>
                    <a:pt x="161" y="48"/>
                  </a:lnTo>
                  <a:lnTo>
                    <a:pt x="151" y="63"/>
                  </a:lnTo>
                  <a:lnTo>
                    <a:pt x="18" y="524"/>
                  </a:lnTo>
                  <a:lnTo>
                    <a:pt x="8" y="529"/>
                  </a:lnTo>
                  <a:lnTo>
                    <a:pt x="0" y="519"/>
                  </a:lnTo>
                  <a:lnTo>
                    <a:pt x="132" y="60"/>
                  </a:lnTo>
                  <a:lnTo>
                    <a:pt x="145" y="35"/>
                  </a:lnTo>
                  <a:lnTo>
                    <a:pt x="157" y="24"/>
                  </a:lnTo>
                  <a:lnTo>
                    <a:pt x="168" y="18"/>
                  </a:lnTo>
                  <a:lnTo>
                    <a:pt x="183" y="12"/>
                  </a:lnTo>
                  <a:lnTo>
                    <a:pt x="211" y="10"/>
                  </a:lnTo>
                  <a:lnTo>
                    <a:pt x="300" y="3"/>
                  </a:lnTo>
                  <a:lnTo>
                    <a:pt x="398" y="0"/>
                  </a:lnTo>
                  <a:lnTo>
                    <a:pt x="444" y="1"/>
                  </a:lnTo>
                  <a:lnTo>
                    <a:pt x="467" y="3"/>
                  </a:lnTo>
                  <a:lnTo>
                    <a:pt x="480" y="10"/>
                  </a:lnTo>
                </a:path>
              </a:pathLst>
            </a:custGeom>
            <a:solidFill>
              <a:srgbClr val="919191"/>
            </a:solidFill>
            <a:ln w="12700" cap="rnd">
              <a:solidFill>
                <a:srgbClr val="919191"/>
              </a:solidFill>
              <a:round/>
            </a:ln>
          </p:spPr>
          <p:txBody>
            <a:bodyPr lIns="98954" tIns="48608" rIns="98954" bIns="48608">
              <a:spAutoFit/>
            </a:bodyPr>
            <a:lstStyle/>
            <a:p>
              <a:endParaRPr lang="en-US"/>
            </a:p>
          </p:txBody>
        </p:sp>
        <p:grpSp>
          <p:nvGrpSpPr>
            <p:cNvPr id="13" name="Group 43"/>
            <p:cNvGrpSpPr/>
            <p:nvPr/>
          </p:nvGrpSpPr>
          <p:grpSpPr bwMode="auto">
            <a:xfrm>
              <a:off x="3566" y="2382"/>
              <a:ext cx="542" cy="533"/>
              <a:chOff x="3768" y="2382"/>
              <a:chExt cx="542" cy="533"/>
            </a:xfrm>
          </p:grpSpPr>
          <p:grpSp>
            <p:nvGrpSpPr>
              <p:cNvPr id="14" name="Group 44"/>
              <p:cNvGrpSpPr/>
              <p:nvPr/>
            </p:nvGrpSpPr>
            <p:grpSpPr bwMode="auto">
              <a:xfrm>
                <a:off x="3768" y="2382"/>
                <a:ext cx="542" cy="533"/>
                <a:chOff x="3768" y="2382"/>
                <a:chExt cx="542" cy="533"/>
              </a:xfrm>
            </p:grpSpPr>
            <p:sp>
              <p:nvSpPr>
                <p:cNvPr id="33867" name="Oval 45"/>
                <p:cNvSpPr>
                  <a:spLocks noChangeArrowheads="1"/>
                </p:cNvSpPr>
                <p:nvPr/>
              </p:nvSpPr>
              <p:spPr bwMode="auto">
                <a:xfrm>
                  <a:off x="3768" y="2382"/>
                  <a:ext cx="542" cy="533"/>
                </a:xfrm>
                <a:prstGeom prst="ellipse">
                  <a:avLst/>
                </a:prstGeom>
                <a:solidFill>
                  <a:srgbClr val="9F9FBF"/>
                </a:solidFill>
                <a:ln w="12700">
                  <a:solidFill>
                    <a:srgbClr val="000000"/>
                  </a:solidFill>
                  <a:round/>
                </a:ln>
              </p:spPr>
              <p:txBody>
                <a:bodyPr lIns="98954" tIns="48608" rIns="98954" bIns="48608">
                  <a:spAutoFit/>
                </a:bodyPr>
                <a:lstStyle/>
                <a:p>
                  <a:endParaRPr lang="en-US"/>
                </a:p>
              </p:txBody>
            </p:sp>
            <p:sp>
              <p:nvSpPr>
                <p:cNvPr id="33868" name="Oval 46"/>
                <p:cNvSpPr>
                  <a:spLocks noChangeArrowheads="1"/>
                </p:cNvSpPr>
                <p:nvPr/>
              </p:nvSpPr>
              <p:spPr bwMode="auto">
                <a:xfrm>
                  <a:off x="3803" y="2387"/>
                  <a:ext cx="485" cy="473"/>
                </a:xfrm>
                <a:prstGeom prst="ellipse">
                  <a:avLst/>
                </a:prstGeom>
                <a:solidFill>
                  <a:srgbClr val="BFBFDF"/>
                </a:solidFill>
                <a:ln w="12700">
                  <a:noFill/>
                  <a:round/>
                </a:ln>
              </p:spPr>
              <p:txBody>
                <a:bodyPr lIns="98954" tIns="48608" rIns="98954" bIns="48608">
                  <a:spAutoFit/>
                </a:bodyPr>
                <a:lstStyle/>
                <a:p>
                  <a:endParaRPr lang="en-US"/>
                </a:p>
              </p:txBody>
            </p:sp>
            <p:sp>
              <p:nvSpPr>
                <p:cNvPr id="33869" name="Oval 47"/>
                <p:cNvSpPr>
                  <a:spLocks noChangeArrowheads="1"/>
                </p:cNvSpPr>
                <p:nvPr/>
              </p:nvSpPr>
              <p:spPr bwMode="auto">
                <a:xfrm>
                  <a:off x="3891" y="2414"/>
                  <a:ext cx="375" cy="359"/>
                </a:xfrm>
                <a:prstGeom prst="ellipse">
                  <a:avLst/>
                </a:prstGeom>
                <a:solidFill>
                  <a:srgbClr val="DFDFFF"/>
                </a:solidFill>
                <a:ln w="12700">
                  <a:noFill/>
                  <a:round/>
                </a:ln>
              </p:spPr>
              <p:txBody>
                <a:bodyPr lIns="98954" tIns="48608" rIns="98954" bIns="48608">
                  <a:spAutoFit/>
                </a:bodyPr>
                <a:lstStyle/>
                <a:p>
                  <a:endParaRPr lang="en-US"/>
                </a:p>
              </p:txBody>
            </p:sp>
          </p:grpSp>
          <p:sp>
            <p:nvSpPr>
              <p:cNvPr id="33866" name="Oval 48"/>
              <p:cNvSpPr>
                <a:spLocks noChangeArrowheads="1"/>
              </p:cNvSpPr>
              <p:nvPr/>
            </p:nvSpPr>
            <p:spPr bwMode="auto">
              <a:xfrm>
                <a:off x="4082" y="2468"/>
                <a:ext cx="91" cy="88"/>
              </a:xfrm>
              <a:prstGeom prst="ellipse">
                <a:avLst/>
              </a:prstGeom>
              <a:solidFill>
                <a:srgbClr val="FFFFFF"/>
              </a:solidFill>
              <a:ln w="12700">
                <a:noFill/>
                <a:round/>
              </a:ln>
            </p:spPr>
            <p:txBody>
              <a:bodyPr lIns="98954" tIns="48608" rIns="98954" bIns="48608">
                <a:spAutoFit/>
              </a:bodyPr>
              <a:lstStyle/>
              <a:p>
                <a:endParaRPr lang="en-US"/>
              </a:p>
            </p:txBody>
          </p:sp>
        </p:grpSp>
        <p:grpSp>
          <p:nvGrpSpPr>
            <p:cNvPr id="15" name="Group 49"/>
            <p:cNvGrpSpPr/>
            <p:nvPr/>
          </p:nvGrpSpPr>
          <p:grpSpPr bwMode="auto">
            <a:xfrm>
              <a:off x="3186" y="2561"/>
              <a:ext cx="774" cy="388"/>
              <a:chOff x="3388" y="2561"/>
              <a:chExt cx="774" cy="388"/>
            </a:xfrm>
          </p:grpSpPr>
          <p:sp>
            <p:nvSpPr>
              <p:cNvPr id="33862" name="Freeform 50"/>
              <p:cNvSpPr/>
              <p:nvPr/>
            </p:nvSpPr>
            <p:spPr bwMode="auto">
              <a:xfrm>
                <a:off x="3570" y="2561"/>
                <a:ext cx="592" cy="365"/>
              </a:xfrm>
              <a:custGeom>
                <a:avLst/>
                <a:gdLst>
                  <a:gd name="T0" fmla="*/ 21 w 592"/>
                  <a:gd name="T1" fmla="*/ 349 h 365"/>
                  <a:gd name="T2" fmla="*/ 29 w 592"/>
                  <a:gd name="T3" fmla="*/ 361 h 365"/>
                  <a:gd name="T4" fmla="*/ 46 w 592"/>
                  <a:gd name="T5" fmla="*/ 364 h 365"/>
                  <a:gd name="T6" fmla="*/ 337 w 592"/>
                  <a:gd name="T7" fmla="*/ 200 h 365"/>
                  <a:gd name="T8" fmla="*/ 364 w 592"/>
                  <a:gd name="T9" fmla="*/ 203 h 365"/>
                  <a:gd name="T10" fmla="*/ 413 w 592"/>
                  <a:gd name="T11" fmla="*/ 205 h 365"/>
                  <a:gd name="T12" fmla="*/ 471 w 592"/>
                  <a:gd name="T13" fmla="*/ 186 h 365"/>
                  <a:gd name="T14" fmla="*/ 567 w 592"/>
                  <a:gd name="T15" fmla="*/ 176 h 365"/>
                  <a:gd name="T16" fmla="*/ 570 w 592"/>
                  <a:gd name="T17" fmla="*/ 158 h 365"/>
                  <a:gd name="T18" fmla="*/ 476 w 592"/>
                  <a:gd name="T19" fmla="*/ 160 h 365"/>
                  <a:gd name="T20" fmla="*/ 573 w 592"/>
                  <a:gd name="T21" fmla="*/ 145 h 365"/>
                  <a:gd name="T22" fmla="*/ 588 w 592"/>
                  <a:gd name="T23" fmla="*/ 131 h 365"/>
                  <a:gd name="T24" fmla="*/ 539 w 592"/>
                  <a:gd name="T25" fmla="*/ 124 h 365"/>
                  <a:gd name="T26" fmla="*/ 474 w 592"/>
                  <a:gd name="T27" fmla="*/ 124 h 365"/>
                  <a:gd name="T28" fmla="*/ 588 w 592"/>
                  <a:gd name="T29" fmla="*/ 102 h 365"/>
                  <a:gd name="T30" fmla="*/ 586 w 592"/>
                  <a:gd name="T31" fmla="*/ 87 h 365"/>
                  <a:gd name="T32" fmla="*/ 551 w 592"/>
                  <a:gd name="T33" fmla="*/ 81 h 365"/>
                  <a:gd name="T34" fmla="*/ 464 w 592"/>
                  <a:gd name="T35" fmla="*/ 103 h 365"/>
                  <a:gd name="T36" fmla="*/ 556 w 592"/>
                  <a:gd name="T37" fmla="*/ 62 h 365"/>
                  <a:gd name="T38" fmla="*/ 561 w 592"/>
                  <a:gd name="T39" fmla="*/ 39 h 365"/>
                  <a:gd name="T40" fmla="*/ 539 w 592"/>
                  <a:gd name="T41" fmla="*/ 29 h 365"/>
                  <a:gd name="T42" fmla="*/ 437 w 592"/>
                  <a:gd name="T43" fmla="*/ 73 h 365"/>
                  <a:gd name="T44" fmla="*/ 411 w 592"/>
                  <a:gd name="T45" fmla="*/ 85 h 365"/>
                  <a:gd name="T46" fmla="*/ 425 w 592"/>
                  <a:gd name="T47" fmla="*/ 57 h 365"/>
                  <a:gd name="T48" fmla="*/ 423 w 592"/>
                  <a:gd name="T49" fmla="*/ 12 h 365"/>
                  <a:gd name="T50" fmla="*/ 379 w 592"/>
                  <a:gd name="T51" fmla="*/ 3 h 365"/>
                  <a:gd name="T52" fmla="*/ 365 w 592"/>
                  <a:gd name="T53" fmla="*/ 63 h 365"/>
                  <a:gd name="T54" fmla="*/ 337 w 592"/>
                  <a:gd name="T55" fmla="*/ 102 h 365"/>
                  <a:gd name="T56" fmla="*/ 319 w 592"/>
                  <a:gd name="T57" fmla="*/ 141 h 365"/>
                  <a:gd name="T58" fmla="*/ 319 w 592"/>
                  <a:gd name="T59" fmla="*/ 171 h 365"/>
                  <a:gd name="T60" fmla="*/ 48 w 592"/>
                  <a:gd name="T61" fmla="*/ 317 h 365"/>
                  <a:gd name="T62" fmla="*/ 39 w 592"/>
                  <a:gd name="T63" fmla="*/ 278 h 3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92"/>
                  <a:gd name="T97" fmla="*/ 0 h 365"/>
                  <a:gd name="T98" fmla="*/ 592 w 592"/>
                  <a:gd name="T99" fmla="*/ 365 h 3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92" h="365">
                    <a:moveTo>
                      <a:pt x="0" y="300"/>
                    </a:moveTo>
                    <a:lnTo>
                      <a:pt x="21" y="349"/>
                    </a:lnTo>
                    <a:lnTo>
                      <a:pt x="25" y="358"/>
                    </a:lnTo>
                    <a:lnTo>
                      <a:pt x="29" y="361"/>
                    </a:lnTo>
                    <a:lnTo>
                      <a:pt x="35" y="364"/>
                    </a:lnTo>
                    <a:lnTo>
                      <a:pt x="46" y="364"/>
                    </a:lnTo>
                    <a:lnTo>
                      <a:pt x="57" y="360"/>
                    </a:lnTo>
                    <a:lnTo>
                      <a:pt x="337" y="200"/>
                    </a:lnTo>
                    <a:lnTo>
                      <a:pt x="353" y="195"/>
                    </a:lnTo>
                    <a:lnTo>
                      <a:pt x="364" y="203"/>
                    </a:lnTo>
                    <a:lnTo>
                      <a:pt x="382" y="210"/>
                    </a:lnTo>
                    <a:lnTo>
                      <a:pt x="413" y="205"/>
                    </a:lnTo>
                    <a:lnTo>
                      <a:pt x="447" y="195"/>
                    </a:lnTo>
                    <a:lnTo>
                      <a:pt x="471" y="186"/>
                    </a:lnTo>
                    <a:lnTo>
                      <a:pt x="546" y="179"/>
                    </a:lnTo>
                    <a:lnTo>
                      <a:pt x="567" y="176"/>
                    </a:lnTo>
                    <a:lnTo>
                      <a:pt x="575" y="169"/>
                    </a:lnTo>
                    <a:lnTo>
                      <a:pt x="570" y="158"/>
                    </a:lnTo>
                    <a:lnTo>
                      <a:pt x="546" y="155"/>
                    </a:lnTo>
                    <a:lnTo>
                      <a:pt x="476" y="160"/>
                    </a:lnTo>
                    <a:lnTo>
                      <a:pt x="474" y="153"/>
                    </a:lnTo>
                    <a:lnTo>
                      <a:pt x="573" y="145"/>
                    </a:lnTo>
                    <a:lnTo>
                      <a:pt x="588" y="139"/>
                    </a:lnTo>
                    <a:lnTo>
                      <a:pt x="588" y="131"/>
                    </a:lnTo>
                    <a:lnTo>
                      <a:pt x="578" y="123"/>
                    </a:lnTo>
                    <a:lnTo>
                      <a:pt x="539" y="124"/>
                    </a:lnTo>
                    <a:lnTo>
                      <a:pt x="474" y="131"/>
                    </a:lnTo>
                    <a:lnTo>
                      <a:pt x="474" y="124"/>
                    </a:lnTo>
                    <a:lnTo>
                      <a:pt x="581" y="105"/>
                    </a:lnTo>
                    <a:lnTo>
                      <a:pt x="588" y="102"/>
                    </a:lnTo>
                    <a:lnTo>
                      <a:pt x="591" y="95"/>
                    </a:lnTo>
                    <a:lnTo>
                      <a:pt x="586" y="87"/>
                    </a:lnTo>
                    <a:lnTo>
                      <a:pt x="577" y="83"/>
                    </a:lnTo>
                    <a:lnTo>
                      <a:pt x="551" y="81"/>
                    </a:lnTo>
                    <a:lnTo>
                      <a:pt x="497" y="93"/>
                    </a:lnTo>
                    <a:lnTo>
                      <a:pt x="464" y="103"/>
                    </a:lnTo>
                    <a:lnTo>
                      <a:pt x="462" y="98"/>
                    </a:lnTo>
                    <a:lnTo>
                      <a:pt x="556" y="62"/>
                    </a:lnTo>
                    <a:lnTo>
                      <a:pt x="561" y="50"/>
                    </a:lnTo>
                    <a:lnTo>
                      <a:pt x="561" y="39"/>
                    </a:lnTo>
                    <a:lnTo>
                      <a:pt x="556" y="29"/>
                    </a:lnTo>
                    <a:lnTo>
                      <a:pt x="539" y="29"/>
                    </a:lnTo>
                    <a:lnTo>
                      <a:pt x="520" y="35"/>
                    </a:lnTo>
                    <a:lnTo>
                      <a:pt x="437" y="73"/>
                    </a:lnTo>
                    <a:lnTo>
                      <a:pt x="420" y="81"/>
                    </a:lnTo>
                    <a:lnTo>
                      <a:pt x="411" y="85"/>
                    </a:lnTo>
                    <a:lnTo>
                      <a:pt x="411" y="76"/>
                    </a:lnTo>
                    <a:lnTo>
                      <a:pt x="425" y="57"/>
                    </a:lnTo>
                    <a:lnTo>
                      <a:pt x="429" y="33"/>
                    </a:lnTo>
                    <a:lnTo>
                      <a:pt x="423" y="12"/>
                    </a:lnTo>
                    <a:lnTo>
                      <a:pt x="404" y="0"/>
                    </a:lnTo>
                    <a:lnTo>
                      <a:pt x="379" y="3"/>
                    </a:lnTo>
                    <a:lnTo>
                      <a:pt x="368" y="33"/>
                    </a:lnTo>
                    <a:lnTo>
                      <a:pt x="365" y="63"/>
                    </a:lnTo>
                    <a:lnTo>
                      <a:pt x="351" y="89"/>
                    </a:lnTo>
                    <a:lnTo>
                      <a:pt x="337" y="102"/>
                    </a:lnTo>
                    <a:lnTo>
                      <a:pt x="326" y="119"/>
                    </a:lnTo>
                    <a:lnTo>
                      <a:pt x="319" y="141"/>
                    </a:lnTo>
                    <a:lnTo>
                      <a:pt x="317" y="163"/>
                    </a:lnTo>
                    <a:lnTo>
                      <a:pt x="319" y="171"/>
                    </a:lnTo>
                    <a:lnTo>
                      <a:pt x="54" y="322"/>
                    </a:lnTo>
                    <a:lnTo>
                      <a:pt x="48" y="317"/>
                    </a:lnTo>
                    <a:lnTo>
                      <a:pt x="43" y="302"/>
                    </a:lnTo>
                    <a:lnTo>
                      <a:pt x="39" y="278"/>
                    </a:lnTo>
                    <a:lnTo>
                      <a:pt x="0" y="300"/>
                    </a:lnTo>
                  </a:path>
                </a:pathLst>
              </a:custGeom>
              <a:solidFill>
                <a:srgbClr val="FF9F9F"/>
              </a:solidFill>
              <a:ln w="12700" cap="rnd">
                <a:solidFill>
                  <a:srgbClr val="000000"/>
                </a:solidFill>
                <a:round/>
              </a:ln>
            </p:spPr>
            <p:txBody>
              <a:bodyPr lIns="98954" tIns="48608" rIns="98954" bIns="48608">
                <a:spAutoFit/>
              </a:bodyPr>
              <a:lstStyle/>
              <a:p>
                <a:endParaRPr lang="en-US"/>
              </a:p>
            </p:txBody>
          </p:sp>
          <p:sp>
            <p:nvSpPr>
              <p:cNvPr id="33863" name="Freeform 51"/>
              <p:cNvSpPr/>
              <p:nvPr/>
            </p:nvSpPr>
            <p:spPr bwMode="auto">
              <a:xfrm>
                <a:off x="3388" y="2568"/>
                <a:ext cx="248" cy="381"/>
              </a:xfrm>
              <a:custGeom>
                <a:avLst/>
                <a:gdLst>
                  <a:gd name="T0" fmla="*/ 231 w 248"/>
                  <a:gd name="T1" fmla="*/ 305 h 381"/>
                  <a:gd name="T2" fmla="*/ 238 w 248"/>
                  <a:gd name="T3" fmla="*/ 277 h 381"/>
                  <a:gd name="T4" fmla="*/ 242 w 248"/>
                  <a:gd name="T5" fmla="*/ 264 h 381"/>
                  <a:gd name="T6" fmla="*/ 244 w 248"/>
                  <a:gd name="T7" fmla="*/ 257 h 381"/>
                  <a:gd name="T8" fmla="*/ 247 w 248"/>
                  <a:gd name="T9" fmla="*/ 247 h 381"/>
                  <a:gd name="T10" fmla="*/ 241 w 248"/>
                  <a:gd name="T11" fmla="*/ 235 h 381"/>
                  <a:gd name="T12" fmla="*/ 233 w 248"/>
                  <a:gd name="T13" fmla="*/ 225 h 381"/>
                  <a:gd name="T14" fmla="*/ 220 w 248"/>
                  <a:gd name="T15" fmla="*/ 217 h 381"/>
                  <a:gd name="T16" fmla="*/ 206 w 248"/>
                  <a:gd name="T17" fmla="*/ 207 h 381"/>
                  <a:gd name="T18" fmla="*/ 191 w 248"/>
                  <a:gd name="T19" fmla="*/ 189 h 381"/>
                  <a:gd name="T20" fmla="*/ 170 w 248"/>
                  <a:gd name="T21" fmla="*/ 151 h 381"/>
                  <a:gd name="T22" fmla="*/ 157 w 248"/>
                  <a:gd name="T23" fmla="*/ 125 h 381"/>
                  <a:gd name="T24" fmla="*/ 142 w 248"/>
                  <a:gd name="T25" fmla="*/ 94 h 381"/>
                  <a:gd name="T26" fmla="*/ 130 w 248"/>
                  <a:gd name="T27" fmla="*/ 64 h 381"/>
                  <a:gd name="T28" fmla="*/ 121 w 248"/>
                  <a:gd name="T29" fmla="*/ 44 h 381"/>
                  <a:gd name="T30" fmla="*/ 108 w 248"/>
                  <a:gd name="T31" fmla="*/ 31 h 381"/>
                  <a:gd name="T32" fmla="*/ 97 w 248"/>
                  <a:gd name="T33" fmla="*/ 17 h 381"/>
                  <a:gd name="T34" fmla="*/ 82 w 248"/>
                  <a:gd name="T35" fmla="*/ 6 h 381"/>
                  <a:gd name="T36" fmla="*/ 70 w 248"/>
                  <a:gd name="T37" fmla="*/ 1 h 381"/>
                  <a:gd name="T38" fmla="*/ 52 w 248"/>
                  <a:gd name="T39" fmla="*/ 0 h 381"/>
                  <a:gd name="T40" fmla="*/ 37 w 248"/>
                  <a:gd name="T41" fmla="*/ 0 h 381"/>
                  <a:gd name="T42" fmla="*/ 25 w 248"/>
                  <a:gd name="T43" fmla="*/ 6 h 381"/>
                  <a:gd name="T44" fmla="*/ 20 w 248"/>
                  <a:gd name="T45" fmla="*/ 14 h 381"/>
                  <a:gd name="T46" fmla="*/ 9 w 248"/>
                  <a:gd name="T47" fmla="*/ 28 h 381"/>
                  <a:gd name="T48" fmla="*/ 0 w 248"/>
                  <a:gd name="T49" fmla="*/ 50 h 381"/>
                  <a:gd name="T50" fmla="*/ 0 w 248"/>
                  <a:gd name="T51" fmla="*/ 70 h 381"/>
                  <a:gd name="T52" fmla="*/ 0 w 248"/>
                  <a:gd name="T53" fmla="*/ 95 h 381"/>
                  <a:gd name="T54" fmla="*/ 5 w 248"/>
                  <a:gd name="T55" fmla="*/ 120 h 381"/>
                  <a:gd name="T56" fmla="*/ 19 w 248"/>
                  <a:gd name="T57" fmla="*/ 154 h 381"/>
                  <a:gd name="T58" fmla="*/ 39 w 248"/>
                  <a:gd name="T59" fmla="*/ 202 h 381"/>
                  <a:gd name="T60" fmla="*/ 55 w 248"/>
                  <a:gd name="T61" fmla="*/ 246 h 381"/>
                  <a:gd name="T62" fmla="*/ 70 w 248"/>
                  <a:gd name="T63" fmla="*/ 266 h 381"/>
                  <a:gd name="T64" fmla="*/ 96 w 248"/>
                  <a:gd name="T65" fmla="*/ 307 h 381"/>
                  <a:gd name="T66" fmla="*/ 117 w 248"/>
                  <a:gd name="T67" fmla="*/ 341 h 381"/>
                  <a:gd name="T68" fmla="*/ 141 w 248"/>
                  <a:gd name="T69" fmla="*/ 368 h 381"/>
                  <a:gd name="T70" fmla="*/ 152 w 248"/>
                  <a:gd name="T71" fmla="*/ 380 h 381"/>
                  <a:gd name="T72" fmla="*/ 158 w 248"/>
                  <a:gd name="T73" fmla="*/ 361 h 381"/>
                  <a:gd name="T74" fmla="*/ 167 w 248"/>
                  <a:gd name="T75" fmla="*/ 328 h 381"/>
                  <a:gd name="T76" fmla="*/ 175 w 248"/>
                  <a:gd name="T77" fmla="*/ 308 h 381"/>
                  <a:gd name="T78" fmla="*/ 188 w 248"/>
                  <a:gd name="T79" fmla="*/ 292 h 381"/>
                  <a:gd name="T80" fmla="*/ 220 w 248"/>
                  <a:gd name="T81" fmla="*/ 274 h 381"/>
                  <a:gd name="T82" fmla="*/ 223 w 248"/>
                  <a:gd name="T83" fmla="*/ 272 h 381"/>
                  <a:gd name="T84" fmla="*/ 231 w 248"/>
                  <a:gd name="T85" fmla="*/ 305 h 3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48"/>
                  <a:gd name="T130" fmla="*/ 0 h 381"/>
                  <a:gd name="T131" fmla="*/ 248 w 248"/>
                  <a:gd name="T132" fmla="*/ 381 h 38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48" h="381">
                    <a:moveTo>
                      <a:pt x="231" y="305"/>
                    </a:moveTo>
                    <a:lnTo>
                      <a:pt x="238" y="277"/>
                    </a:lnTo>
                    <a:lnTo>
                      <a:pt x="242" y="264"/>
                    </a:lnTo>
                    <a:lnTo>
                      <a:pt x="244" y="257"/>
                    </a:lnTo>
                    <a:lnTo>
                      <a:pt x="247" y="247"/>
                    </a:lnTo>
                    <a:lnTo>
                      <a:pt x="241" y="235"/>
                    </a:lnTo>
                    <a:lnTo>
                      <a:pt x="233" y="225"/>
                    </a:lnTo>
                    <a:lnTo>
                      <a:pt x="220" y="217"/>
                    </a:lnTo>
                    <a:lnTo>
                      <a:pt x="206" y="207"/>
                    </a:lnTo>
                    <a:lnTo>
                      <a:pt x="191" y="189"/>
                    </a:lnTo>
                    <a:lnTo>
                      <a:pt x="170" y="151"/>
                    </a:lnTo>
                    <a:lnTo>
                      <a:pt x="157" y="125"/>
                    </a:lnTo>
                    <a:lnTo>
                      <a:pt x="142" y="94"/>
                    </a:lnTo>
                    <a:lnTo>
                      <a:pt x="130" y="64"/>
                    </a:lnTo>
                    <a:lnTo>
                      <a:pt x="121" y="44"/>
                    </a:lnTo>
                    <a:lnTo>
                      <a:pt x="108" y="31"/>
                    </a:lnTo>
                    <a:lnTo>
                      <a:pt x="97" y="17"/>
                    </a:lnTo>
                    <a:lnTo>
                      <a:pt x="82" y="6"/>
                    </a:lnTo>
                    <a:lnTo>
                      <a:pt x="70" y="1"/>
                    </a:lnTo>
                    <a:lnTo>
                      <a:pt x="52" y="0"/>
                    </a:lnTo>
                    <a:lnTo>
                      <a:pt x="37" y="0"/>
                    </a:lnTo>
                    <a:lnTo>
                      <a:pt x="25" y="6"/>
                    </a:lnTo>
                    <a:lnTo>
                      <a:pt x="20" y="14"/>
                    </a:lnTo>
                    <a:lnTo>
                      <a:pt x="9" y="28"/>
                    </a:lnTo>
                    <a:lnTo>
                      <a:pt x="0" y="50"/>
                    </a:lnTo>
                    <a:lnTo>
                      <a:pt x="0" y="70"/>
                    </a:lnTo>
                    <a:lnTo>
                      <a:pt x="0" y="95"/>
                    </a:lnTo>
                    <a:lnTo>
                      <a:pt x="5" y="120"/>
                    </a:lnTo>
                    <a:lnTo>
                      <a:pt x="19" y="154"/>
                    </a:lnTo>
                    <a:lnTo>
                      <a:pt x="39" y="202"/>
                    </a:lnTo>
                    <a:lnTo>
                      <a:pt x="55" y="246"/>
                    </a:lnTo>
                    <a:lnTo>
                      <a:pt x="70" y="266"/>
                    </a:lnTo>
                    <a:lnTo>
                      <a:pt x="96" y="307"/>
                    </a:lnTo>
                    <a:lnTo>
                      <a:pt x="117" y="341"/>
                    </a:lnTo>
                    <a:lnTo>
                      <a:pt x="141" y="368"/>
                    </a:lnTo>
                    <a:lnTo>
                      <a:pt x="152" y="380"/>
                    </a:lnTo>
                    <a:lnTo>
                      <a:pt x="158" y="361"/>
                    </a:lnTo>
                    <a:lnTo>
                      <a:pt x="167" y="328"/>
                    </a:lnTo>
                    <a:lnTo>
                      <a:pt x="175" y="308"/>
                    </a:lnTo>
                    <a:lnTo>
                      <a:pt x="188" y="292"/>
                    </a:lnTo>
                    <a:lnTo>
                      <a:pt x="220" y="274"/>
                    </a:lnTo>
                    <a:lnTo>
                      <a:pt x="223" y="272"/>
                    </a:lnTo>
                    <a:lnTo>
                      <a:pt x="231" y="305"/>
                    </a:lnTo>
                  </a:path>
                </a:pathLst>
              </a:custGeom>
              <a:solidFill>
                <a:srgbClr val="9F3FDF"/>
              </a:solidFill>
              <a:ln w="12700" cap="rnd">
                <a:solidFill>
                  <a:srgbClr val="000000"/>
                </a:solidFill>
                <a:round/>
              </a:ln>
            </p:spPr>
            <p:txBody>
              <a:bodyPr lIns="98954" tIns="48608" rIns="98954" bIns="48608">
                <a:spAutoFit/>
              </a:bodyPr>
              <a:lstStyle/>
              <a:p>
                <a:endParaRPr lang="en-US"/>
              </a:p>
            </p:txBody>
          </p:sp>
          <p:sp>
            <p:nvSpPr>
              <p:cNvPr id="33864" name="Freeform 52"/>
              <p:cNvSpPr/>
              <p:nvPr/>
            </p:nvSpPr>
            <p:spPr bwMode="auto">
              <a:xfrm>
                <a:off x="3540" y="2866"/>
                <a:ext cx="55" cy="82"/>
              </a:xfrm>
              <a:custGeom>
                <a:avLst/>
                <a:gdLst>
                  <a:gd name="T0" fmla="*/ 33 w 55"/>
                  <a:gd name="T1" fmla="*/ 0 h 82"/>
                  <a:gd name="T2" fmla="*/ 22 w 55"/>
                  <a:gd name="T3" fmla="*/ 14 h 82"/>
                  <a:gd name="T4" fmla="*/ 15 w 55"/>
                  <a:gd name="T5" fmla="*/ 33 h 82"/>
                  <a:gd name="T6" fmla="*/ 6 w 55"/>
                  <a:gd name="T7" fmla="*/ 64 h 82"/>
                  <a:gd name="T8" fmla="*/ 0 w 55"/>
                  <a:gd name="T9" fmla="*/ 80 h 82"/>
                  <a:gd name="T10" fmla="*/ 0 w 55"/>
                  <a:gd name="T11" fmla="*/ 81 h 82"/>
                  <a:gd name="T12" fmla="*/ 17 w 55"/>
                  <a:gd name="T13" fmla="*/ 78 h 82"/>
                  <a:gd name="T14" fmla="*/ 39 w 55"/>
                  <a:gd name="T15" fmla="*/ 63 h 82"/>
                  <a:gd name="T16" fmla="*/ 50 w 55"/>
                  <a:gd name="T17" fmla="*/ 53 h 82"/>
                  <a:gd name="T18" fmla="*/ 54 w 55"/>
                  <a:gd name="T19" fmla="*/ 47 h 82"/>
                  <a:gd name="T20" fmla="*/ 46 w 55"/>
                  <a:gd name="T21" fmla="*/ 27 h 82"/>
                  <a:gd name="T22" fmla="*/ 33 w 55"/>
                  <a:gd name="T23" fmla="*/ 0 h 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
                  <a:gd name="T37" fmla="*/ 0 h 82"/>
                  <a:gd name="T38" fmla="*/ 55 w 55"/>
                  <a:gd name="T39" fmla="*/ 82 h 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 h="82">
                    <a:moveTo>
                      <a:pt x="33" y="0"/>
                    </a:moveTo>
                    <a:lnTo>
                      <a:pt x="22" y="14"/>
                    </a:lnTo>
                    <a:lnTo>
                      <a:pt x="15" y="33"/>
                    </a:lnTo>
                    <a:lnTo>
                      <a:pt x="6" y="64"/>
                    </a:lnTo>
                    <a:lnTo>
                      <a:pt x="0" y="80"/>
                    </a:lnTo>
                    <a:lnTo>
                      <a:pt x="0" y="81"/>
                    </a:lnTo>
                    <a:lnTo>
                      <a:pt x="17" y="78"/>
                    </a:lnTo>
                    <a:lnTo>
                      <a:pt x="39" y="63"/>
                    </a:lnTo>
                    <a:lnTo>
                      <a:pt x="50" y="53"/>
                    </a:lnTo>
                    <a:lnTo>
                      <a:pt x="54" y="47"/>
                    </a:lnTo>
                    <a:lnTo>
                      <a:pt x="46" y="27"/>
                    </a:lnTo>
                    <a:lnTo>
                      <a:pt x="33" y="0"/>
                    </a:lnTo>
                  </a:path>
                </a:pathLst>
              </a:custGeom>
              <a:solidFill>
                <a:srgbClr val="7F00DF"/>
              </a:solidFill>
              <a:ln w="12700" cap="rnd">
                <a:solidFill>
                  <a:srgbClr val="000000"/>
                </a:solidFill>
                <a:round/>
              </a:ln>
            </p:spPr>
            <p:txBody>
              <a:bodyPr lIns="98954" tIns="48608" rIns="98954" bIns="48608">
                <a:spAutoFit/>
              </a:bodyPr>
              <a:lstStyle/>
              <a:p>
                <a:endParaRPr lang="en-US"/>
              </a:p>
            </p:txBody>
          </p:sp>
        </p:grpSp>
        <p:grpSp>
          <p:nvGrpSpPr>
            <p:cNvPr id="16" name="Group 53"/>
            <p:cNvGrpSpPr/>
            <p:nvPr/>
          </p:nvGrpSpPr>
          <p:grpSpPr bwMode="auto">
            <a:xfrm>
              <a:off x="4215" y="2410"/>
              <a:ext cx="742" cy="656"/>
              <a:chOff x="4417" y="2410"/>
              <a:chExt cx="742" cy="656"/>
            </a:xfrm>
          </p:grpSpPr>
          <p:sp>
            <p:nvSpPr>
              <p:cNvPr id="33855" name="Freeform 54"/>
              <p:cNvSpPr/>
              <p:nvPr/>
            </p:nvSpPr>
            <p:spPr bwMode="auto">
              <a:xfrm>
                <a:off x="4417" y="2521"/>
                <a:ext cx="401" cy="396"/>
              </a:xfrm>
              <a:custGeom>
                <a:avLst/>
                <a:gdLst>
                  <a:gd name="T0" fmla="*/ 0 w 401"/>
                  <a:gd name="T1" fmla="*/ 60 h 396"/>
                  <a:gd name="T2" fmla="*/ 133 w 401"/>
                  <a:gd name="T3" fmla="*/ 0 h 396"/>
                  <a:gd name="T4" fmla="*/ 181 w 401"/>
                  <a:gd name="T5" fmla="*/ 161 h 396"/>
                  <a:gd name="T6" fmla="*/ 215 w 401"/>
                  <a:gd name="T7" fmla="*/ 246 h 396"/>
                  <a:gd name="T8" fmla="*/ 273 w 401"/>
                  <a:gd name="T9" fmla="*/ 179 h 396"/>
                  <a:gd name="T10" fmla="*/ 306 w 401"/>
                  <a:gd name="T11" fmla="*/ 136 h 396"/>
                  <a:gd name="T12" fmla="*/ 337 w 401"/>
                  <a:gd name="T13" fmla="*/ 116 h 396"/>
                  <a:gd name="T14" fmla="*/ 355 w 401"/>
                  <a:gd name="T15" fmla="*/ 110 h 396"/>
                  <a:gd name="T16" fmla="*/ 375 w 401"/>
                  <a:gd name="T17" fmla="*/ 113 h 396"/>
                  <a:gd name="T18" fmla="*/ 395 w 401"/>
                  <a:gd name="T19" fmla="*/ 130 h 396"/>
                  <a:gd name="T20" fmla="*/ 400 w 401"/>
                  <a:gd name="T21" fmla="*/ 147 h 396"/>
                  <a:gd name="T22" fmla="*/ 396 w 401"/>
                  <a:gd name="T23" fmla="*/ 213 h 396"/>
                  <a:gd name="T24" fmla="*/ 225 w 401"/>
                  <a:gd name="T25" fmla="*/ 394 h 396"/>
                  <a:gd name="T26" fmla="*/ 202 w 401"/>
                  <a:gd name="T27" fmla="*/ 395 h 396"/>
                  <a:gd name="T28" fmla="*/ 170 w 401"/>
                  <a:gd name="T29" fmla="*/ 377 h 396"/>
                  <a:gd name="T30" fmla="*/ 144 w 401"/>
                  <a:gd name="T31" fmla="*/ 350 h 396"/>
                  <a:gd name="T32" fmla="*/ 73 w 401"/>
                  <a:gd name="T33" fmla="*/ 238 h 396"/>
                  <a:gd name="T34" fmla="*/ 0 w 401"/>
                  <a:gd name="T35" fmla="*/ 60 h 3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1"/>
                  <a:gd name="T55" fmla="*/ 0 h 396"/>
                  <a:gd name="T56" fmla="*/ 401 w 401"/>
                  <a:gd name="T57" fmla="*/ 396 h 39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1" h="396">
                    <a:moveTo>
                      <a:pt x="0" y="60"/>
                    </a:moveTo>
                    <a:lnTo>
                      <a:pt x="133" y="0"/>
                    </a:lnTo>
                    <a:lnTo>
                      <a:pt x="181" y="161"/>
                    </a:lnTo>
                    <a:lnTo>
                      <a:pt x="215" y="246"/>
                    </a:lnTo>
                    <a:lnTo>
                      <a:pt x="273" y="179"/>
                    </a:lnTo>
                    <a:lnTo>
                      <a:pt x="306" y="136"/>
                    </a:lnTo>
                    <a:lnTo>
                      <a:pt x="337" y="116"/>
                    </a:lnTo>
                    <a:lnTo>
                      <a:pt x="355" y="110"/>
                    </a:lnTo>
                    <a:lnTo>
                      <a:pt x="375" y="113"/>
                    </a:lnTo>
                    <a:lnTo>
                      <a:pt x="395" y="130"/>
                    </a:lnTo>
                    <a:lnTo>
                      <a:pt x="400" y="147"/>
                    </a:lnTo>
                    <a:lnTo>
                      <a:pt x="396" y="213"/>
                    </a:lnTo>
                    <a:lnTo>
                      <a:pt x="225" y="394"/>
                    </a:lnTo>
                    <a:lnTo>
                      <a:pt x="202" y="395"/>
                    </a:lnTo>
                    <a:lnTo>
                      <a:pt x="170" y="377"/>
                    </a:lnTo>
                    <a:lnTo>
                      <a:pt x="144" y="350"/>
                    </a:lnTo>
                    <a:lnTo>
                      <a:pt x="73" y="238"/>
                    </a:lnTo>
                    <a:lnTo>
                      <a:pt x="0" y="60"/>
                    </a:lnTo>
                  </a:path>
                </a:pathLst>
              </a:custGeom>
              <a:solidFill>
                <a:srgbClr val="3F5F00"/>
              </a:solidFill>
              <a:ln w="12700" cap="rnd">
                <a:solidFill>
                  <a:srgbClr val="000000"/>
                </a:solidFill>
                <a:round/>
              </a:ln>
            </p:spPr>
            <p:txBody>
              <a:bodyPr lIns="98954" tIns="48608" rIns="98954" bIns="48608">
                <a:spAutoFit/>
              </a:bodyPr>
              <a:lstStyle/>
              <a:p>
                <a:endParaRPr lang="en-US"/>
              </a:p>
            </p:txBody>
          </p:sp>
          <p:grpSp>
            <p:nvGrpSpPr>
              <p:cNvPr id="17" name="Group 55"/>
              <p:cNvGrpSpPr/>
              <p:nvPr/>
            </p:nvGrpSpPr>
            <p:grpSpPr bwMode="auto">
              <a:xfrm>
                <a:off x="4626" y="2410"/>
                <a:ext cx="533" cy="656"/>
                <a:chOff x="4626" y="2410"/>
                <a:chExt cx="533" cy="656"/>
              </a:xfrm>
            </p:grpSpPr>
            <p:sp>
              <p:nvSpPr>
                <p:cNvPr id="33857" name="Freeform 56"/>
                <p:cNvSpPr/>
                <p:nvPr/>
              </p:nvSpPr>
              <p:spPr bwMode="auto">
                <a:xfrm>
                  <a:off x="4626" y="2503"/>
                  <a:ext cx="77" cy="424"/>
                </a:xfrm>
                <a:custGeom>
                  <a:avLst/>
                  <a:gdLst>
                    <a:gd name="T0" fmla="*/ 36 w 77"/>
                    <a:gd name="T1" fmla="*/ 0 h 424"/>
                    <a:gd name="T2" fmla="*/ 13 w 77"/>
                    <a:gd name="T3" fmla="*/ 13 h 424"/>
                    <a:gd name="T4" fmla="*/ 13 w 77"/>
                    <a:gd name="T5" fmla="*/ 56 h 424"/>
                    <a:gd name="T6" fmla="*/ 33 w 77"/>
                    <a:gd name="T7" fmla="*/ 70 h 424"/>
                    <a:gd name="T8" fmla="*/ 13 w 77"/>
                    <a:gd name="T9" fmla="*/ 99 h 424"/>
                    <a:gd name="T10" fmla="*/ 0 w 77"/>
                    <a:gd name="T11" fmla="*/ 135 h 424"/>
                    <a:gd name="T12" fmla="*/ 0 w 77"/>
                    <a:gd name="T13" fmla="*/ 228 h 424"/>
                    <a:gd name="T14" fmla="*/ 13 w 77"/>
                    <a:gd name="T15" fmla="*/ 326 h 424"/>
                    <a:gd name="T16" fmla="*/ 36 w 77"/>
                    <a:gd name="T17" fmla="*/ 406 h 424"/>
                    <a:gd name="T18" fmla="*/ 62 w 77"/>
                    <a:gd name="T19" fmla="*/ 423 h 424"/>
                    <a:gd name="T20" fmla="*/ 76 w 77"/>
                    <a:gd name="T21" fmla="*/ 384 h 424"/>
                    <a:gd name="T22" fmla="*/ 59 w 77"/>
                    <a:gd name="T23" fmla="*/ 254 h 424"/>
                    <a:gd name="T24" fmla="*/ 56 w 77"/>
                    <a:gd name="T25" fmla="*/ 79 h 424"/>
                    <a:gd name="T26" fmla="*/ 36 w 77"/>
                    <a:gd name="T27" fmla="*/ 0 h 4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424"/>
                    <a:gd name="T44" fmla="*/ 77 w 77"/>
                    <a:gd name="T45" fmla="*/ 424 h 42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424">
                      <a:moveTo>
                        <a:pt x="36" y="0"/>
                      </a:moveTo>
                      <a:lnTo>
                        <a:pt x="13" y="13"/>
                      </a:lnTo>
                      <a:lnTo>
                        <a:pt x="13" y="56"/>
                      </a:lnTo>
                      <a:lnTo>
                        <a:pt x="33" y="70"/>
                      </a:lnTo>
                      <a:lnTo>
                        <a:pt x="13" y="99"/>
                      </a:lnTo>
                      <a:lnTo>
                        <a:pt x="0" y="135"/>
                      </a:lnTo>
                      <a:lnTo>
                        <a:pt x="0" y="228"/>
                      </a:lnTo>
                      <a:lnTo>
                        <a:pt x="13" y="326"/>
                      </a:lnTo>
                      <a:lnTo>
                        <a:pt x="36" y="406"/>
                      </a:lnTo>
                      <a:lnTo>
                        <a:pt x="62" y="423"/>
                      </a:lnTo>
                      <a:lnTo>
                        <a:pt x="76" y="384"/>
                      </a:lnTo>
                      <a:lnTo>
                        <a:pt x="59" y="254"/>
                      </a:lnTo>
                      <a:lnTo>
                        <a:pt x="56" y="79"/>
                      </a:lnTo>
                      <a:lnTo>
                        <a:pt x="36" y="0"/>
                      </a:lnTo>
                    </a:path>
                  </a:pathLst>
                </a:custGeom>
                <a:solidFill>
                  <a:srgbClr val="FF0000"/>
                </a:solidFill>
                <a:ln w="12700" cap="rnd">
                  <a:solidFill>
                    <a:srgbClr val="000000"/>
                  </a:solidFill>
                  <a:round/>
                </a:ln>
              </p:spPr>
              <p:txBody>
                <a:bodyPr lIns="98954" tIns="48608" rIns="98954" bIns="48608">
                  <a:spAutoFit/>
                </a:bodyPr>
                <a:lstStyle/>
                <a:p>
                  <a:endParaRPr lang="en-US"/>
                </a:p>
              </p:txBody>
            </p:sp>
            <p:sp>
              <p:nvSpPr>
                <p:cNvPr id="33858" name="Freeform 57"/>
                <p:cNvSpPr/>
                <p:nvPr/>
              </p:nvSpPr>
              <p:spPr bwMode="auto">
                <a:xfrm>
                  <a:off x="4659" y="2410"/>
                  <a:ext cx="126" cy="167"/>
                </a:xfrm>
                <a:custGeom>
                  <a:avLst/>
                  <a:gdLst>
                    <a:gd name="T0" fmla="*/ 125 w 126"/>
                    <a:gd name="T1" fmla="*/ 36 h 167"/>
                    <a:gd name="T2" fmla="*/ 82 w 126"/>
                    <a:gd name="T3" fmla="*/ 0 h 167"/>
                    <a:gd name="T4" fmla="*/ 6 w 126"/>
                    <a:gd name="T5" fmla="*/ 66 h 167"/>
                    <a:gd name="T6" fmla="*/ 0 w 126"/>
                    <a:gd name="T7" fmla="*/ 96 h 167"/>
                    <a:gd name="T8" fmla="*/ 17 w 126"/>
                    <a:gd name="T9" fmla="*/ 166 h 167"/>
                    <a:gd name="T10" fmla="*/ 125 w 126"/>
                    <a:gd name="T11" fmla="*/ 36 h 167"/>
                    <a:gd name="T12" fmla="*/ 0 60000 65536"/>
                    <a:gd name="T13" fmla="*/ 0 60000 65536"/>
                    <a:gd name="T14" fmla="*/ 0 60000 65536"/>
                    <a:gd name="T15" fmla="*/ 0 60000 65536"/>
                    <a:gd name="T16" fmla="*/ 0 60000 65536"/>
                    <a:gd name="T17" fmla="*/ 0 60000 65536"/>
                    <a:gd name="T18" fmla="*/ 0 w 126"/>
                    <a:gd name="T19" fmla="*/ 0 h 167"/>
                    <a:gd name="T20" fmla="*/ 126 w 126"/>
                    <a:gd name="T21" fmla="*/ 167 h 167"/>
                  </a:gdLst>
                  <a:ahLst/>
                  <a:cxnLst>
                    <a:cxn ang="T12">
                      <a:pos x="T0" y="T1"/>
                    </a:cxn>
                    <a:cxn ang="T13">
                      <a:pos x="T2" y="T3"/>
                    </a:cxn>
                    <a:cxn ang="T14">
                      <a:pos x="T4" y="T5"/>
                    </a:cxn>
                    <a:cxn ang="T15">
                      <a:pos x="T6" y="T7"/>
                    </a:cxn>
                    <a:cxn ang="T16">
                      <a:pos x="T8" y="T9"/>
                    </a:cxn>
                    <a:cxn ang="T17">
                      <a:pos x="T10" y="T11"/>
                    </a:cxn>
                  </a:cxnLst>
                  <a:rect l="T18" t="T19" r="T20" b="T21"/>
                  <a:pathLst>
                    <a:path w="126" h="167">
                      <a:moveTo>
                        <a:pt x="125" y="36"/>
                      </a:moveTo>
                      <a:lnTo>
                        <a:pt x="82" y="0"/>
                      </a:lnTo>
                      <a:lnTo>
                        <a:pt x="6" y="66"/>
                      </a:lnTo>
                      <a:lnTo>
                        <a:pt x="0" y="96"/>
                      </a:lnTo>
                      <a:lnTo>
                        <a:pt x="17" y="166"/>
                      </a:lnTo>
                      <a:lnTo>
                        <a:pt x="125" y="36"/>
                      </a:lnTo>
                    </a:path>
                  </a:pathLst>
                </a:custGeom>
                <a:solidFill>
                  <a:srgbClr val="FFFFBF"/>
                </a:solidFill>
                <a:ln w="12700" cap="rnd">
                  <a:solidFill>
                    <a:srgbClr val="000000"/>
                  </a:solidFill>
                  <a:round/>
                </a:ln>
              </p:spPr>
              <p:txBody>
                <a:bodyPr lIns="98954" tIns="48608" rIns="98954" bIns="48608">
                  <a:spAutoFit/>
                </a:bodyPr>
                <a:lstStyle/>
                <a:p>
                  <a:endParaRPr lang="en-US"/>
                </a:p>
              </p:txBody>
            </p:sp>
            <p:grpSp>
              <p:nvGrpSpPr>
                <p:cNvPr id="18" name="Group 58"/>
                <p:cNvGrpSpPr/>
                <p:nvPr/>
              </p:nvGrpSpPr>
              <p:grpSpPr bwMode="auto">
                <a:xfrm>
                  <a:off x="4659" y="2443"/>
                  <a:ext cx="500" cy="623"/>
                  <a:chOff x="4659" y="2443"/>
                  <a:chExt cx="500" cy="623"/>
                </a:xfrm>
              </p:grpSpPr>
              <p:sp>
                <p:nvSpPr>
                  <p:cNvPr id="33860" name="Freeform 59"/>
                  <p:cNvSpPr/>
                  <p:nvPr/>
                </p:nvSpPr>
                <p:spPr bwMode="auto">
                  <a:xfrm>
                    <a:off x="4659" y="2443"/>
                    <a:ext cx="500" cy="623"/>
                  </a:xfrm>
                  <a:custGeom>
                    <a:avLst/>
                    <a:gdLst>
                      <a:gd name="T0" fmla="*/ 108 w 500"/>
                      <a:gd name="T1" fmla="*/ 7 h 623"/>
                      <a:gd name="T2" fmla="*/ 138 w 500"/>
                      <a:gd name="T3" fmla="*/ 0 h 623"/>
                      <a:gd name="T4" fmla="*/ 164 w 500"/>
                      <a:gd name="T5" fmla="*/ 7 h 623"/>
                      <a:gd name="T6" fmla="*/ 184 w 500"/>
                      <a:gd name="T7" fmla="*/ 24 h 623"/>
                      <a:gd name="T8" fmla="*/ 207 w 500"/>
                      <a:gd name="T9" fmla="*/ 63 h 623"/>
                      <a:gd name="T10" fmla="*/ 231 w 500"/>
                      <a:gd name="T11" fmla="*/ 142 h 623"/>
                      <a:gd name="T12" fmla="*/ 273 w 500"/>
                      <a:gd name="T13" fmla="*/ 242 h 623"/>
                      <a:gd name="T14" fmla="*/ 334 w 500"/>
                      <a:gd name="T15" fmla="*/ 367 h 623"/>
                      <a:gd name="T16" fmla="*/ 390 w 500"/>
                      <a:gd name="T17" fmla="*/ 436 h 623"/>
                      <a:gd name="T18" fmla="*/ 452 w 500"/>
                      <a:gd name="T19" fmla="*/ 506 h 623"/>
                      <a:gd name="T20" fmla="*/ 476 w 500"/>
                      <a:gd name="T21" fmla="*/ 539 h 623"/>
                      <a:gd name="T22" fmla="*/ 499 w 500"/>
                      <a:gd name="T23" fmla="*/ 569 h 623"/>
                      <a:gd name="T24" fmla="*/ 456 w 500"/>
                      <a:gd name="T25" fmla="*/ 603 h 623"/>
                      <a:gd name="T26" fmla="*/ 432 w 500"/>
                      <a:gd name="T27" fmla="*/ 619 h 623"/>
                      <a:gd name="T28" fmla="*/ 399 w 500"/>
                      <a:gd name="T29" fmla="*/ 583 h 623"/>
                      <a:gd name="T30" fmla="*/ 396 w 500"/>
                      <a:gd name="T31" fmla="*/ 622 h 623"/>
                      <a:gd name="T32" fmla="*/ 323 w 500"/>
                      <a:gd name="T33" fmla="*/ 619 h 623"/>
                      <a:gd name="T34" fmla="*/ 260 w 500"/>
                      <a:gd name="T35" fmla="*/ 622 h 623"/>
                      <a:gd name="T36" fmla="*/ 170 w 500"/>
                      <a:gd name="T37" fmla="*/ 616 h 623"/>
                      <a:gd name="T38" fmla="*/ 59 w 500"/>
                      <a:gd name="T39" fmla="*/ 595 h 623"/>
                      <a:gd name="T40" fmla="*/ 17 w 500"/>
                      <a:gd name="T41" fmla="*/ 563 h 623"/>
                      <a:gd name="T42" fmla="*/ 12 w 500"/>
                      <a:gd name="T43" fmla="*/ 539 h 623"/>
                      <a:gd name="T44" fmla="*/ 46 w 500"/>
                      <a:gd name="T45" fmla="*/ 483 h 623"/>
                      <a:gd name="T46" fmla="*/ 53 w 500"/>
                      <a:gd name="T47" fmla="*/ 433 h 623"/>
                      <a:gd name="T48" fmla="*/ 40 w 500"/>
                      <a:gd name="T49" fmla="*/ 367 h 623"/>
                      <a:gd name="T50" fmla="*/ 6 w 500"/>
                      <a:gd name="T51" fmla="*/ 277 h 623"/>
                      <a:gd name="T52" fmla="*/ 0 w 500"/>
                      <a:gd name="T53" fmla="*/ 222 h 623"/>
                      <a:gd name="T54" fmla="*/ 3 w 500"/>
                      <a:gd name="T55" fmla="*/ 183 h 623"/>
                      <a:gd name="T56" fmla="*/ 17 w 500"/>
                      <a:gd name="T57" fmla="*/ 146 h 623"/>
                      <a:gd name="T58" fmla="*/ 36 w 500"/>
                      <a:gd name="T59" fmla="*/ 103 h 623"/>
                      <a:gd name="T60" fmla="*/ 62 w 500"/>
                      <a:gd name="T61" fmla="*/ 57 h 623"/>
                      <a:gd name="T62" fmla="*/ 82 w 500"/>
                      <a:gd name="T63" fmla="*/ 30 h 623"/>
                      <a:gd name="T64" fmla="*/ 108 w 500"/>
                      <a:gd name="T65" fmla="*/ 7 h 6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0"/>
                      <a:gd name="T100" fmla="*/ 0 h 623"/>
                      <a:gd name="T101" fmla="*/ 500 w 500"/>
                      <a:gd name="T102" fmla="*/ 623 h 6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0" h="623">
                        <a:moveTo>
                          <a:pt x="108" y="7"/>
                        </a:moveTo>
                        <a:lnTo>
                          <a:pt x="138" y="0"/>
                        </a:lnTo>
                        <a:lnTo>
                          <a:pt x="164" y="7"/>
                        </a:lnTo>
                        <a:lnTo>
                          <a:pt x="184" y="24"/>
                        </a:lnTo>
                        <a:lnTo>
                          <a:pt x="207" y="63"/>
                        </a:lnTo>
                        <a:lnTo>
                          <a:pt x="231" y="142"/>
                        </a:lnTo>
                        <a:lnTo>
                          <a:pt x="273" y="242"/>
                        </a:lnTo>
                        <a:lnTo>
                          <a:pt x="334" y="367"/>
                        </a:lnTo>
                        <a:lnTo>
                          <a:pt x="390" y="436"/>
                        </a:lnTo>
                        <a:lnTo>
                          <a:pt x="452" y="506"/>
                        </a:lnTo>
                        <a:lnTo>
                          <a:pt x="476" y="539"/>
                        </a:lnTo>
                        <a:lnTo>
                          <a:pt x="499" y="569"/>
                        </a:lnTo>
                        <a:lnTo>
                          <a:pt x="456" y="603"/>
                        </a:lnTo>
                        <a:lnTo>
                          <a:pt x="432" y="619"/>
                        </a:lnTo>
                        <a:lnTo>
                          <a:pt x="399" y="583"/>
                        </a:lnTo>
                        <a:lnTo>
                          <a:pt x="396" y="622"/>
                        </a:lnTo>
                        <a:lnTo>
                          <a:pt x="323" y="619"/>
                        </a:lnTo>
                        <a:lnTo>
                          <a:pt x="260" y="622"/>
                        </a:lnTo>
                        <a:lnTo>
                          <a:pt x="170" y="616"/>
                        </a:lnTo>
                        <a:lnTo>
                          <a:pt x="59" y="595"/>
                        </a:lnTo>
                        <a:lnTo>
                          <a:pt x="17" y="563"/>
                        </a:lnTo>
                        <a:lnTo>
                          <a:pt x="12" y="539"/>
                        </a:lnTo>
                        <a:lnTo>
                          <a:pt x="46" y="483"/>
                        </a:lnTo>
                        <a:lnTo>
                          <a:pt x="53" y="433"/>
                        </a:lnTo>
                        <a:lnTo>
                          <a:pt x="40" y="367"/>
                        </a:lnTo>
                        <a:lnTo>
                          <a:pt x="6" y="277"/>
                        </a:lnTo>
                        <a:lnTo>
                          <a:pt x="0" y="222"/>
                        </a:lnTo>
                        <a:lnTo>
                          <a:pt x="3" y="183"/>
                        </a:lnTo>
                        <a:lnTo>
                          <a:pt x="17" y="146"/>
                        </a:lnTo>
                        <a:lnTo>
                          <a:pt x="36" y="103"/>
                        </a:lnTo>
                        <a:lnTo>
                          <a:pt x="62" y="57"/>
                        </a:lnTo>
                        <a:lnTo>
                          <a:pt x="82" y="30"/>
                        </a:lnTo>
                        <a:lnTo>
                          <a:pt x="108" y="7"/>
                        </a:lnTo>
                      </a:path>
                    </a:pathLst>
                  </a:custGeom>
                  <a:solidFill>
                    <a:srgbClr val="3F5F00"/>
                  </a:solidFill>
                  <a:ln w="12700" cap="rnd">
                    <a:solidFill>
                      <a:srgbClr val="000000"/>
                    </a:solidFill>
                    <a:round/>
                  </a:ln>
                </p:spPr>
                <p:txBody>
                  <a:bodyPr lIns="98954" tIns="48608" rIns="98954" bIns="48608">
                    <a:spAutoFit/>
                  </a:bodyPr>
                  <a:lstStyle/>
                  <a:p>
                    <a:endParaRPr lang="en-US"/>
                  </a:p>
                </p:txBody>
              </p:sp>
              <p:sp>
                <p:nvSpPr>
                  <p:cNvPr id="33861" name="Freeform 60"/>
                  <p:cNvSpPr/>
                  <p:nvPr/>
                </p:nvSpPr>
                <p:spPr bwMode="auto">
                  <a:xfrm>
                    <a:off x="4702" y="2446"/>
                    <a:ext cx="100" cy="322"/>
                  </a:xfrm>
                  <a:custGeom>
                    <a:avLst/>
                    <a:gdLst>
                      <a:gd name="T0" fmla="*/ 99 w 100"/>
                      <a:gd name="T1" fmla="*/ 0 h 322"/>
                      <a:gd name="T2" fmla="*/ 91 w 100"/>
                      <a:gd name="T3" fmla="*/ 44 h 322"/>
                      <a:gd name="T4" fmla="*/ 68 w 100"/>
                      <a:gd name="T5" fmla="*/ 110 h 322"/>
                      <a:gd name="T6" fmla="*/ 33 w 100"/>
                      <a:gd name="T7" fmla="*/ 77 h 322"/>
                      <a:gd name="T8" fmla="*/ 49 w 100"/>
                      <a:gd name="T9" fmla="*/ 127 h 322"/>
                      <a:gd name="T10" fmla="*/ 0 w 100"/>
                      <a:gd name="T11" fmla="*/ 321 h 322"/>
                      <a:gd name="T12" fmla="*/ 0 60000 65536"/>
                      <a:gd name="T13" fmla="*/ 0 60000 65536"/>
                      <a:gd name="T14" fmla="*/ 0 60000 65536"/>
                      <a:gd name="T15" fmla="*/ 0 60000 65536"/>
                      <a:gd name="T16" fmla="*/ 0 60000 65536"/>
                      <a:gd name="T17" fmla="*/ 0 60000 65536"/>
                      <a:gd name="T18" fmla="*/ 0 w 100"/>
                      <a:gd name="T19" fmla="*/ 0 h 322"/>
                      <a:gd name="T20" fmla="*/ 100 w 100"/>
                      <a:gd name="T21" fmla="*/ 322 h 322"/>
                    </a:gdLst>
                    <a:ahLst/>
                    <a:cxnLst>
                      <a:cxn ang="T12">
                        <a:pos x="T0" y="T1"/>
                      </a:cxn>
                      <a:cxn ang="T13">
                        <a:pos x="T2" y="T3"/>
                      </a:cxn>
                      <a:cxn ang="T14">
                        <a:pos x="T4" y="T5"/>
                      </a:cxn>
                      <a:cxn ang="T15">
                        <a:pos x="T6" y="T7"/>
                      </a:cxn>
                      <a:cxn ang="T16">
                        <a:pos x="T8" y="T9"/>
                      </a:cxn>
                      <a:cxn ang="T17">
                        <a:pos x="T10" y="T11"/>
                      </a:cxn>
                    </a:cxnLst>
                    <a:rect l="T18" t="T19" r="T20" b="T21"/>
                    <a:pathLst>
                      <a:path w="100" h="322">
                        <a:moveTo>
                          <a:pt x="99" y="0"/>
                        </a:moveTo>
                        <a:lnTo>
                          <a:pt x="91" y="44"/>
                        </a:lnTo>
                        <a:lnTo>
                          <a:pt x="68" y="110"/>
                        </a:lnTo>
                        <a:lnTo>
                          <a:pt x="33" y="77"/>
                        </a:lnTo>
                        <a:lnTo>
                          <a:pt x="49" y="127"/>
                        </a:lnTo>
                        <a:lnTo>
                          <a:pt x="0" y="321"/>
                        </a:lnTo>
                      </a:path>
                    </a:pathLst>
                  </a:custGeom>
                  <a:noFill/>
                  <a:ln w="12700" cap="rnd">
                    <a:solidFill>
                      <a:srgbClr val="000000"/>
                    </a:solidFill>
                    <a:round/>
                  </a:ln>
                </p:spPr>
                <p:txBody>
                  <a:bodyPr lIns="98954" tIns="48608" rIns="98954" bIns="48608">
                    <a:spAutoFit/>
                  </a:bodyPr>
                  <a:lstStyle/>
                  <a:p>
                    <a:endParaRPr lang="en-US"/>
                  </a:p>
                </p:txBody>
              </p:sp>
            </p:grpSp>
          </p:grpSp>
        </p:grpSp>
        <p:grpSp>
          <p:nvGrpSpPr>
            <p:cNvPr id="19" name="Group 61"/>
            <p:cNvGrpSpPr/>
            <p:nvPr/>
          </p:nvGrpSpPr>
          <p:grpSpPr bwMode="auto">
            <a:xfrm>
              <a:off x="3953" y="2802"/>
              <a:ext cx="287" cy="177"/>
              <a:chOff x="4155" y="2802"/>
              <a:chExt cx="287" cy="177"/>
            </a:xfrm>
          </p:grpSpPr>
          <p:sp>
            <p:nvSpPr>
              <p:cNvPr id="33850" name="Freeform 62"/>
              <p:cNvSpPr/>
              <p:nvPr/>
            </p:nvSpPr>
            <p:spPr bwMode="auto">
              <a:xfrm>
                <a:off x="4155" y="2802"/>
                <a:ext cx="287" cy="177"/>
              </a:xfrm>
              <a:custGeom>
                <a:avLst/>
                <a:gdLst>
                  <a:gd name="T0" fmla="*/ 210 w 287"/>
                  <a:gd name="T1" fmla="*/ 1 h 177"/>
                  <a:gd name="T2" fmla="*/ 56 w 287"/>
                  <a:gd name="T3" fmla="*/ 21 h 177"/>
                  <a:gd name="T4" fmla="*/ 16 w 287"/>
                  <a:gd name="T5" fmla="*/ 26 h 177"/>
                  <a:gd name="T6" fmla="*/ 5 w 287"/>
                  <a:gd name="T7" fmla="*/ 30 h 177"/>
                  <a:gd name="T8" fmla="*/ 0 w 287"/>
                  <a:gd name="T9" fmla="*/ 35 h 177"/>
                  <a:gd name="T10" fmla="*/ 1 w 287"/>
                  <a:gd name="T11" fmla="*/ 48 h 177"/>
                  <a:gd name="T12" fmla="*/ 14 w 287"/>
                  <a:gd name="T13" fmla="*/ 67 h 177"/>
                  <a:gd name="T14" fmla="*/ 24 w 287"/>
                  <a:gd name="T15" fmla="*/ 85 h 177"/>
                  <a:gd name="T16" fmla="*/ 23 w 287"/>
                  <a:gd name="T17" fmla="*/ 111 h 177"/>
                  <a:gd name="T18" fmla="*/ 63 w 287"/>
                  <a:gd name="T19" fmla="*/ 139 h 177"/>
                  <a:gd name="T20" fmla="*/ 72 w 287"/>
                  <a:gd name="T21" fmla="*/ 144 h 177"/>
                  <a:gd name="T22" fmla="*/ 82 w 287"/>
                  <a:gd name="T23" fmla="*/ 143 h 177"/>
                  <a:gd name="T24" fmla="*/ 102 w 287"/>
                  <a:gd name="T25" fmla="*/ 151 h 177"/>
                  <a:gd name="T26" fmla="*/ 123 w 287"/>
                  <a:gd name="T27" fmla="*/ 163 h 177"/>
                  <a:gd name="T28" fmla="*/ 141 w 287"/>
                  <a:gd name="T29" fmla="*/ 176 h 177"/>
                  <a:gd name="T30" fmla="*/ 154 w 287"/>
                  <a:gd name="T31" fmla="*/ 175 h 177"/>
                  <a:gd name="T32" fmla="*/ 169 w 287"/>
                  <a:gd name="T33" fmla="*/ 166 h 177"/>
                  <a:gd name="T34" fmla="*/ 169 w 287"/>
                  <a:gd name="T35" fmla="*/ 152 h 177"/>
                  <a:gd name="T36" fmla="*/ 158 w 287"/>
                  <a:gd name="T37" fmla="*/ 141 h 177"/>
                  <a:gd name="T38" fmla="*/ 137 w 287"/>
                  <a:gd name="T39" fmla="*/ 130 h 177"/>
                  <a:gd name="T40" fmla="*/ 125 w 287"/>
                  <a:gd name="T41" fmla="*/ 126 h 177"/>
                  <a:gd name="T42" fmla="*/ 142 w 287"/>
                  <a:gd name="T43" fmla="*/ 105 h 177"/>
                  <a:gd name="T44" fmla="*/ 160 w 287"/>
                  <a:gd name="T45" fmla="*/ 96 h 177"/>
                  <a:gd name="T46" fmla="*/ 163 w 287"/>
                  <a:gd name="T47" fmla="*/ 101 h 177"/>
                  <a:gd name="T48" fmla="*/ 177 w 287"/>
                  <a:gd name="T49" fmla="*/ 104 h 177"/>
                  <a:gd name="T50" fmla="*/ 195 w 287"/>
                  <a:gd name="T51" fmla="*/ 104 h 177"/>
                  <a:gd name="T52" fmla="*/ 208 w 287"/>
                  <a:gd name="T53" fmla="*/ 99 h 177"/>
                  <a:gd name="T54" fmla="*/ 228 w 287"/>
                  <a:gd name="T55" fmla="*/ 90 h 177"/>
                  <a:gd name="T56" fmla="*/ 235 w 287"/>
                  <a:gd name="T57" fmla="*/ 83 h 177"/>
                  <a:gd name="T58" fmla="*/ 241 w 287"/>
                  <a:gd name="T59" fmla="*/ 70 h 177"/>
                  <a:gd name="T60" fmla="*/ 252 w 287"/>
                  <a:gd name="T61" fmla="*/ 60 h 177"/>
                  <a:gd name="T62" fmla="*/ 267 w 287"/>
                  <a:gd name="T63" fmla="*/ 57 h 177"/>
                  <a:gd name="T64" fmla="*/ 286 w 287"/>
                  <a:gd name="T65" fmla="*/ 57 h 177"/>
                  <a:gd name="T66" fmla="*/ 268 w 287"/>
                  <a:gd name="T67" fmla="*/ 0 h 177"/>
                  <a:gd name="T68" fmla="*/ 210 w 287"/>
                  <a:gd name="T69" fmla="*/ 1 h 1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87"/>
                  <a:gd name="T106" fmla="*/ 0 h 177"/>
                  <a:gd name="T107" fmla="*/ 287 w 287"/>
                  <a:gd name="T108" fmla="*/ 177 h 1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87" h="177">
                    <a:moveTo>
                      <a:pt x="210" y="1"/>
                    </a:moveTo>
                    <a:lnTo>
                      <a:pt x="56" y="21"/>
                    </a:lnTo>
                    <a:lnTo>
                      <a:pt x="16" y="26"/>
                    </a:lnTo>
                    <a:lnTo>
                      <a:pt x="5" y="30"/>
                    </a:lnTo>
                    <a:lnTo>
                      <a:pt x="0" y="35"/>
                    </a:lnTo>
                    <a:lnTo>
                      <a:pt x="1" y="48"/>
                    </a:lnTo>
                    <a:lnTo>
                      <a:pt x="14" y="67"/>
                    </a:lnTo>
                    <a:lnTo>
                      <a:pt x="24" y="85"/>
                    </a:lnTo>
                    <a:lnTo>
                      <a:pt x="23" y="111"/>
                    </a:lnTo>
                    <a:lnTo>
                      <a:pt x="63" y="139"/>
                    </a:lnTo>
                    <a:lnTo>
                      <a:pt x="72" y="144"/>
                    </a:lnTo>
                    <a:lnTo>
                      <a:pt x="82" y="143"/>
                    </a:lnTo>
                    <a:lnTo>
                      <a:pt x="102" y="151"/>
                    </a:lnTo>
                    <a:lnTo>
                      <a:pt x="123" y="163"/>
                    </a:lnTo>
                    <a:lnTo>
                      <a:pt x="141" y="176"/>
                    </a:lnTo>
                    <a:lnTo>
                      <a:pt x="154" y="175"/>
                    </a:lnTo>
                    <a:lnTo>
                      <a:pt x="169" y="166"/>
                    </a:lnTo>
                    <a:lnTo>
                      <a:pt x="169" y="152"/>
                    </a:lnTo>
                    <a:lnTo>
                      <a:pt x="158" y="141"/>
                    </a:lnTo>
                    <a:lnTo>
                      <a:pt x="137" y="130"/>
                    </a:lnTo>
                    <a:lnTo>
                      <a:pt x="125" y="126"/>
                    </a:lnTo>
                    <a:lnTo>
                      <a:pt x="142" y="105"/>
                    </a:lnTo>
                    <a:lnTo>
                      <a:pt x="160" y="96"/>
                    </a:lnTo>
                    <a:lnTo>
                      <a:pt x="163" y="101"/>
                    </a:lnTo>
                    <a:lnTo>
                      <a:pt x="177" y="104"/>
                    </a:lnTo>
                    <a:lnTo>
                      <a:pt x="195" y="104"/>
                    </a:lnTo>
                    <a:lnTo>
                      <a:pt x="208" y="99"/>
                    </a:lnTo>
                    <a:lnTo>
                      <a:pt x="228" y="90"/>
                    </a:lnTo>
                    <a:lnTo>
                      <a:pt x="235" y="83"/>
                    </a:lnTo>
                    <a:lnTo>
                      <a:pt x="241" y="70"/>
                    </a:lnTo>
                    <a:lnTo>
                      <a:pt x="252" y="60"/>
                    </a:lnTo>
                    <a:lnTo>
                      <a:pt x="267" y="57"/>
                    </a:lnTo>
                    <a:lnTo>
                      <a:pt x="286" y="57"/>
                    </a:lnTo>
                    <a:lnTo>
                      <a:pt x="268" y="0"/>
                    </a:lnTo>
                    <a:lnTo>
                      <a:pt x="210" y="1"/>
                    </a:lnTo>
                  </a:path>
                </a:pathLst>
              </a:custGeom>
              <a:solidFill>
                <a:srgbClr val="FFBFBF"/>
              </a:solidFill>
              <a:ln w="12700" cap="rnd">
                <a:solidFill>
                  <a:srgbClr val="000000"/>
                </a:solidFill>
                <a:round/>
              </a:ln>
            </p:spPr>
            <p:txBody>
              <a:bodyPr lIns="98954" tIns="48608" rIns="98954" bIns="48608">
                <a:spAutoFit/>
              </a:bodyPr>
              <a:lstStyle/>
              <a:p>
                <a:endParaRPr lang="en-US"/>
              </a:p>
            </p:txBody>
          </p:sp>
          <p:grpSp>
            <p:nvGrpSpPr>
              <p:cNvPr id="20" name="Group 63"/>
              <p:cNvGrpSpPr/>
              <p:nvPr/>
            </p:nvGrpSpPr>
            <p:grpSpPr bwMode="auto">
              <a:xfrm>
                <a:off x="4178" y="2841"/>
                <a:ext cx="101" cy="107"/>
                <a:chOff x="4178" y="2841"/>
                <a:chExt cx="101" cy="107"/>
              </a:xfrm>
            </p:grpSpPr>
            <p:sp>
              <p:nvSpPr>
                <p:cNvPr id="33852" name="Freeform 64"/>
                <p:cNvSpPr/>
                <p:nvPr/>
              </p:nvSpPr>
              <p:spPr bwMode="auto">
                <a:xfrm>
                  <a:off x="4178" y="2841"/>
                  <a:ext cx="83" cy="49"/>
                </a:xfrm>
                <a:custGeom>
                  <a:avLst/>
                  <a:gdLst>
                    <a:gd name="T0" fmla="*/ 82 w 83"/>
                    <a:gd name="T1" fmla="*/ 3 h 49"/>
                    <a:gd name="T2" fmla="*/ 42 w 83"/>
                    <a:gd name="T3" fmla="*/ 0 h 49"/>
                    <a:gd name="T4" fmla="*/ 4 w 83"/>
                    <a:gd name="T5" fmla="*/ 21 h 49"/>
                    <a:gd name="T6" fmla="*/ 0 w 83"/>
                    <a:gd name="T7" fmla="*/ 39 h 49"/>
                    <a:gd name="T8" fmla="*/ 2 w 83"/>
                    <a:gd name="T9" fmla="*/ 48 h 49"/>
                    <a:gd name="T10" fmla="*/ 0 60000 65536"/>
                    <a:gd name="T11" fmla="*/ 0 60000 65536"/>
                    <a:gd name="T12" fmla="*/ 0 60000 65536"/>
                    <a:gd name="T13" fmla="*/ 0 60000 65536"/>
                    <a:gd name="T14" fmla="*/ 0 60000 65536"/>
                    <a:gd name="T15" fmla="*/ 0 w 83"/>
                    <a:gd name="T16" fmla="*/ 0 h 49"/>
                    <a:gd name="T17" fmla="*/ 83 w 83"/>
                    <a:gd name="T18" fmla="*/ 49 h 49"/>
                  </a:gdLst>
                  <a:ahLst/>
                  <a:cxnLst>
                    <a:cxn ang="T10">
                      <a:pos x="T0" y="T1"/>
                    </a:cxn>
                    <a:cxn ang="T11">
                      <a:pos x="T2" y="T3"/>
                    </a:cxn>
                    <a:cxn ang="T12">
                      <a:pos x="T4" y="T5"/>
                    </a:cxn>
                    <a:cxn ang="T13">
                      <a:pos x="T6" y="T7"/>
                    </a:cxn>
                    <a:cxn ang="T14">
                      <a:pos x="T8" y="T9"/>
                    </a:cxn>
                  </a:cxnLst>
                  <a:rect l="T15" t="T16" r="T17" b="T18"/>
                  <a:pathLst>
                    <a:path w="83" h="49">
                      <a:moveTo>
                        <a:pt x="82" y="3"/>
                      </a:moveTo>
                      <a:lnTo>
                        <a:pt x="42" y="0"/>
                      </a:lnTo>
                      <a:lnTo>
                        <a:pt x="4" y="21"/>
                      </a:lnTo>
                      <a:lnTo>
                        <a:pt x="0" y="39"/>
                      </a:lnTo>
                      <a:lnTo>
                        <a:pt x="2" y="48"/>
                      </a:lnTo>
                    </a:path>
                  </a:pathLst>
                </a:custGeom>
                <a:noFill/>
                <a:ln w="12700" cap="rnd">
                  <a:solidFill>
                    <a:srgbClr val="000000"/>
                  </a:solidFill>
                  <a:round/>
                </a:ln>
              </p:spPr>
              <p:txBody>
                <a:bodyPr lIns="98954" tIns="48608" rIns="98954" bIns="48608">
                  <a:spAutoFit/>
                </a:bodyPr>
                <a:lstStyle/>
                <a:p>
                  <a:endParaRPr lang="en-US"/>
                </a:p>
              </p:txBody>
            </p:sp>
            <p:sp>
              <p:nvSpPr>
                <p:cNvPr id="33853" name="Freeform 65"/>
                <p:cNvSpPr/>
                <p:nvPr/>
              </p:nvSpPr>
              <p:spPr bwMode="auto">
                <a:xfrm>
                  <a:off x="4227" y="2869"/>
                  <a:ext cx="52" cy="79"/>
                </a:xfrm>
                <a:custGeom>
                  <a:avLst/>
                  <a:gdLst>
                    <a:gd name="T0" fmla="*/ 51 w 52"/>
                    <a:gd name="T1" fmla="*/ 0 h 79"/>
                    <a:gd name="T2" fmla="*/ 5 w 52"/>
                    <a:gd name="T3" fmla="*/ 48 h 79"/>
                    <a:gd name="T4" fmla="*/ 0 w 52"/>
                    <a:gd name="T5" fmla="*/ 57 h 79"/>
                    <a:gd name="T6" fmla="*/ 5 w 52"/>
                    <a:gd name="T7" fmla="*/ 67 h 79"/>
                    <a:gd name="T8" fmla="*/ 9 w 52"/>
                    <a:gd name="T9" fmla="*/ 76 h 79"/>
                    <a:gd name="T10" fmla="*/ 12 w 52"/>
                    <a:gd name="T11" fmla="*/ 78 h 79"/>
                    <a:gd name="T12" fmla="*/ 0 60000 65536"/>
                    <a:gd name="T13" fmla="*/ 0 60000 65536"/>
                    <a:gd name="T14" fmla="*/ 0 60000 65536"/>
                    <a:gd name="T15" fmla="*/ 0 60000 65536"/>
                    <a:gd name="T16" fmla="*/ 0 60000 65536"/>
                    <a:gd name="T17" fmla="*/ 0 60000 65536"/>
                    <a:gd name="T18" fmla="*/ 0 w 52"/>
                    <a:gd name="T19" fmla="*/ 0 h 79"/>
                    <a:gd name="T20" fmla="*/ 52 w 52"/>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52" h="79">
                      <a:moveTo>
                        <a:pt x="51" y="0"/>
                      </a:moveTo>
                      <a:lnTo>
                        <a:pt x="5" y="48"/>
                      </a:lnTo>
                      <a:lnTo>
                        <a:pt x="0" y="57"/>
                      </a:lnTo>
                      <a:lnTo>
                        <a:pt x="5" y="67"/>
                      </a:lnTo>
                      <a:lnTo>
                        <a:pt x="9" y="76"/>
                      </a:lnTo>
                      <a:lnTo>
                        <a:pt x="12" y="78"/>
                      </a:lnTo>
                    </a:path>
                  </a:pathLst>
                </a:custGeom>
                <a:noFill/>
                <a:ln w="12700" cap="rnd">
                  <a:solidFill>
                    <a:srgbClr val="000000"/>
                  </a:solidFill>
                  <a:round/>
                </a:ln>
              </p:spPr>
              <p:txBody>
                <a:bodyPr lIns="98954" tIns="48608" rIns="98954" bIns="48608">
                  <a:spAutoFit/>
                </a:bodyPr>
                <a:lstStyle/>
                <a:p>
                  <a:endParaRPr lang="en-US"/>
                </a:p>
              </p:txBody>
            </p:sp>
            <p:sp>
              <p:nvSpPr>
                <p:cNvPr id="33854" name="Freeform 66"/>
                <p:cNvSpPr/>
                <p:nvPr/>
              </p:nvSpPr>
              <p:spPr bwMode="auto">
                <a:xfrm>
                  <a:off x="4202" y="2857"/>
                  <a:ext cx="67" cy="90"/>
                </a:xfrm>
                <a:custGeom>
                  <a:avLst/>
                  <a:gdLst>
                    <a:gd name="T0" fmla="*/ 66 w 67"/>
                    <a:gd name="T1" fmla="*/ 0 h 90"/>
                    <a:gd name="T2" fmla="*/ 35 w 67"/>
                    <a:gd name="T3" fmla="*/ 8 h 90"/>
                    <a:gd name="T4" fmla="*/ 5 w 67"/>
                    <a:gd name="T5" fmla="*/ 26 h 90"/>
                    <a:gd name="T6" fmla="*/ 0 w 67"/>
                    <a:gd name="T7" fmla="*/ 45 h 90"/>
                    <a:gd name="T8" fmla="*/ 25 w 67"/>
                    <a:gd name="T9" fmla="*/ 85 h 90"/>
                    <a:gd name="T10" fmla="*/ 34 w 67"/>
                    <a:gd name="T11" fmla="*/ 89 h 90"/>
                    <a:gd name="T12" fmla="*/ 0 60000 65536"/>
                    <a:gd name="T13" fmla="*/ 0 60000 65536"/>
                    <a:gd name="T14" fmla="*/ 0 60000 65536"/>
                    <a:gd name="T15" fmla="*/ 0 60000 65536"/>
                    <a:gd name="T16" fmla="*/ 0 60000 65536"/>
                    <a:gd name="T17" fmla="*/ 0 60000 65536"/>
                    <a:gd name="T18" fmla="*/ 0 w 67"/>
                    <a:gd name="T19" fmla="*/ 0 h 90"/>
                    <a:gd name="T20" fmla="*/ 67 w 67"/>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67" h="90">
                      <a:moveTo>
                        <a:pt x="66" y="0"/>
                      </a:moveTo>
                      <a:lnTo>
                        <a:pt x="35" y="8"/>
                      </a:lnTo>
                      <a:lnTo>
                        <a:pt x="5" y="26"/>
                      </a:lnTo>
                      <a:lnTo>
                        <a:pt x="0" y="45"/>
                      </a:lnTo>
                      <a:lnTo>
                        <a:pt x="25" y="85"/>
                      </a:lnTo>
                      <a:lnTo>
                        <a:pt x="34" y="89"/>
                      </a:lnTo>
                    </a:path>
                  </a:pathLst>
                </a:custGeom>
                <a:noFill/>
                <a:ln w="12700" cap="rnd">
                  <a:solidFill>
                    <a:srgbClr val="000000"/>
                  </a:solidFill>
                  <a:round/>
                </a:ln>
              </p:spPr>
              <p:txBody>
                <a:bodyPr lIns="98954" tIns="48608" rIns="98954" bIns="48608">
                  <a:spAutoFit/>
                </a:bodyPr>
                <a:lstStyle/>
                <a:p>
                  <a:endParaRPr lang="en-US"/>
                </a:p>
              </p:txBody>
            </p:sp>
          </p:grpSp>
        </p:grpSp>
        <p:sp>
          <p:nvSpPr>
            <p:cNvPr id="33816" name="Freeform 67"/>
            <p:cNvSpPr/>
            <p:nvPr/>
          </p:nvSpPr>
          <p:spPr bwMode="auto">
            <a:xfrm>
              <a:off x="4161" y="2789"/>
              <a:ext cx="85" cy="89"/>
            </a:xfrm>
            <a:custGeom>
              <a:avLst/>
              <a:gdLst>
                <a:gd name="T0" fmla="*/ 0 w 85"/>
                <a:gd name="T1" fmla="*/ 1 h 89"/>
                <a:gd name="T2" fmla="*/ 37 w 85"/>
                <a:gd name="T3" fmla="*/ 88 h 89"/>
                <a:gd name="T4" fmla="*/ 84 w 85"/>
                <a:gd name="T5" fmla="*/ 86 h 89"/>
                <a:gd name="T6" fmla="*/ 58 w 85"/>
                <a:gd name="T7" fmla="*/ 0 h 89"/>
                <a:gd name="T8" fmla="*/ 0 w 85"/>
                <a:gd name="T9" fmla="*/ 1 h 89"/>
                <a:gd name="T10" fmla="*/ 0 60000 65536"/>
                <a:gd name="T11" fmla="*/ 0 60000 65536"/>
                <a:gd name="T12" fmla="*/ 0 60000 65536"/>
                <a:gd name="T13" fmla="*/ 0 60000 65536"/>
                <a:gd name="T14" fmla="*/ 0 60000 65536"/>
                <a:gd name="T15" fmla="*/ 0 w 85"/>
                <a:gd name="T16" fmla="*/ 0 h 89"/>
                <a:gd name="T17" fmla="*/ 85 w 85"/>
                <a:gd name="T18" fmla="*/ 89 h 89"/>
              </a:gdLst>
              <a:ahLst/>
              <a:cxnLst>
                <a:cxn ang="T10">
                  <a:pos x="T0" y="T1"/>
                </a:cxn>
                <a:cxn ang="T11">
                  <a:pos x="T2" y="T3"/>
                </a:cxn>
                <a:cxn ang="T12">
                  <a:pos x="T4" y="T5"/>
                </a:cxn>
                <a:cxn ang="T13">
                  <a:pos x="T6" y="T7"/>
                </a:cxn>
                <a:cxn ang="T14">
                  <a:pos x="T8" y="T9"/>
                </a:cxn>
              </a:cxnLst>
              <a:rect l="T15" t="T16" r="T17" b="T18"/>
              <a:pathLst>
                <a:path w="85" h="89">
                  <a:moveTo>
                    <a:pt x="0" y="1"/>
                  </a:moveTo>
                  <a:lnTo>
                    <a:pt x="37" y="88"/>
                  </a:lnTo>
                  <a:lnTo>
                    <a:pt x="84" y="86"/>
                  </a:lnTo>
                  <a:lnTo>
                    <a:pt x="58" y="0"/>
                  </a:lnTo>
                  <a:lnTo>
                    <a:pt x="0" y="1"/>
                  </a:lnTo>
                </a:path>
              </a:pathLst>
            </a:custGeom>
            <a:solidFill>
              <a:srgbClr val="FFFF9F"/>
            </a:solidFill>
            <a:ln w="12700" cap="rnd">
              <a:solidFill>
                <a:srgbClr val="000000"/>
              </a:solidFill>
              <a:round/>
            </a:ln>
          </p:spPr>
          <p:txBody>
            <a:bodyPr lIns="98954" tIns="48608" rIns="98954" bIns="48608">
              <a:spAutoFit/>
            </a:bodyPr>
            <a:lstStyle/>
            <a:p>
              <a:endParaRPr lang="en-US"/>
            </a:p>
          </p:txBody>
        </p:sp>
        <p:sp>
          <p:nvSpPr>
            <p:cNvPr id="33817" name="Freeform 68"/>
            <p:cNvSpPr/>
            <p:nvPr/>
          </p:nvSpPr>
          <p:spPr bwMode="auto">
            <a:xfrm>
              <a:off x="4189" y="2571"/>
              <a:ext cx="454" cy="333"/>
            </a:xfrm>
            <a:custGeom>
              <a:avLst/>
              <a:gdLst>
                <a:gd name="T0" fmla="*/ 3 w 454"/>
                <a:gd name="T1" fmla="*/ 219 h 333"/>
                <a:gd name="T2" fmla="*/ 9 w 454"/>
                <a:gd name="T3" fmla="*/ 249 h 333"/>
                <a:gd name="T4" fmla="*/ 21 w 454"/>
                <a:gd name="T5" fmla="*/ 283 h 333"/>
                <a:gd name="T6" fmla="*/ 28 w 454"/>
                <a:gd name="T7" fmla="*/ 310 h 333"/>
                <a:gd name="T8" fmla="*/ 104 w 454"/>
                <a:gd name="T9" fmla="*/ 312 h 333"/>
                <a:gd name="T10" fmla="*/ 165 w 454"/>
                <a:gd name="T11" fmla="*/ 317 h 333"/>
                <a:gd name="T12" fmla="*/ 230 w 454"/>
                <a:gd name="T13" fmla="*/ 327 h 333"/>
                <a:gd name="T14" fmla="*/ 265 w 454"/>
                <a:gd name="T15" fmla="*/ 332 h 333"/>
                <a:gd name="T16" fmla="*/ 318 w 454"/>
                <a:gd name="T17" fmla="*/ 289 h 333"/>
                <a:gd name="T18" fmla="*/ 384 w 454"/>
                <a:gd name="T19" fmla="*/ 200 h 333"/>
                <a:gd name="T20" fmla="*/ 426 w 454"/>
                <a:gd name="T21" fmla="*/ 133 h 333"/>
                <a:gd name="T22" fmla="*/ 448 w 454"/>
                <a:gd name="T23" fmla="*/ 84 h 333"/>
                <a:gd name="T24" fmla="*/ 453 w 454"/>
                <a:gd name="T25" fmla="*/ 38 h 333"/>
                <a:gd name="T26" fmla="*/ 438 w 454"/>
                <a:gd name="T27" fmla="*/ 14 h 333"/>
                <a:gd name="T28" fmla="*/ 407 w 454"/>
                <a:gd name="T29" fmla="*/ 0 h 333"/>
                <a:gd name="T30" fmla="*/ 372 w 454"/>
                <a:gd name="T31" fmla="*/ 8 h 333"/>
                <a:gd name="T32" fmla="*/ 339 w 454"/>
                <a:gd name="T33" fmla="*/ 37 h 333"/>
                <a:gd name="T34" fmla="*/ 305 w 454"/>
                <a:gd name="T35" fmla="*/ 81 h 333"/>
                <a:gd name="T36" fmla="*/ 274 w 454"/>
                <a:gd name="T37" fmla="*/ 117 h 333"/>
                <a:gd name="T38" fmla="*/ 244 w 454"/>
                <a:gd name="T39" fmla="*/ 158 h 333"/>
                <a:gd name="T40" fmla="*/ 232 w 454"/>
                <a:gd name="T41" fmla="*/ 183 h 333"/>
                <a:gd name="T42" fmla="*/ 235 w 454"/>
                <a:gd name="T43" fmla="*/ 197 h 333"/>
                <a:gd name="T44" fmla="*/ 228 w 454"/>
                <a:gd name="T45" fmla="*/ 205 h 333"/>
                <a:gd name="T46" fmla="*/ 219 w 454"/>
                <a:gd name="T47" fmla="*/ 211 h 333"/>
                <a:gd name="T48" fmla="*/ 190 w 454"/>
                <a:gd name="T49" fmla="*/ 213 h 333"/>
                <a:gd name="T50" fmla="*/ 96 w 454"/>
                <a:gd name="T51" fmla="*/ 201 h 333"/>
                <a:gd name="T52" fmla="*/ 0 w 454"/>
                <a:gd name="T53" fmla="*/ 194 h 333"/>
                <a:gd name="T54" fmla="*/ 3 w 454"/>
                <a:gd name="T55" fmla="*/ 219 h 33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54"/>
                <a:gd name="T85" fmla="*/ 0 h 333"/>
                <a:gd name="T86" fmla="*/ 454 w 454"/>
                <a:gd name="T87" fmla="*/ 333 h 33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54" h="333">
                  <a:moveTo>
                    <a:pt x="3" y="219"/>
                  </a:moveTo>
                  <a:lnTo>
                    <a:pt x="9" y="249"/>
                  </a:lnTo>
                  <a:lnTo>
                    <a:pt x="21" y="283"/>
                  </a:lnTo>
                  <a:lnTo>
                    <a:pt x="28" y="310"/>
                  </a:lnTo>
                  <a:lnTo>
                    <a:pt x="104" y="312"/>
                  </a:lnTo>
                  <a:lnTo>
                    <a:pt x="165" y="317"/>
                  </a:lnTo>
                  <a:lnTo>
                    <a:pt x="230" y="327"/>
                  </a:lnTo>
                  <a:lnTo>
                    <a:pt x="265" y="332"/>
                  </a:lnTo>
                  <a:lnTo>
                    <a:pt x="318" y="289"/>
                  </a:lnTo>
                  <a:lnTo>
                    <a:pt x="384" y="200"/>
                  </a:lnTo>
                  <a:lnTo>
                    <a:pt x="426" y="133"/>
                  </a:lnTo>
                  <a:lnTo>
                    <a:pt x="448" y="84"/>
                  </a:lnTo>
                  <a:lnTo>
                    <a:pt x="453" y="38"/>
                  </a:lnTo>
                  <a:lnTo>
                    <a:pt x="438" y="14"/>
                  </a:lnTo>
                  <a:lnTo>
                    <a:pt x="407" y="0"/>
                  </a:lnTo>
                  <a:lnTo>
                    <a:pt x="372" y="8"/>
                  </a:lnTo>
                  <a:lnTo>
                    <a:pt x="339" y="37"/>
                  </a:lnTo>
                  <a:lnTo>
                    <a:pt x="305" y="81"/>
                  </a:lnTo>
                  <a:lnTo>
                    <a:pt x="274" y="117"/>
                  </a:lnTo>
                  <a:lnTo>
                    <a:pt x="244" y="158"/>
                  </a:lnTo>
                  <a:lnTo>
                    <a:pt x="232" y="183"/>
                  </a:lnTo>
                  <a:lnTo>
                    <a:pt x="235" y="197"/>
                  </a:lnTo>
                  <a:lnTo>
                    <a:pt x="228" y="205"/>
                  </a:lnTo>
                  <a:lnTo>
                    <a:pt x="219" y="211"/>
                  </a:lnTo>
                  <a:lnTo>
                    <a:pt x="190" y="213"/>
                  </a:lnTo>
                  <a:lnTo>
                    <a:pt x="96" y="201"/>
                  </a:lnTo>
                  <a:lnTo>
                    <a:pt x="0" y="194"/>
                  </a:lnTo>
                  <a:lnTo>
                    <a:pt x="3" y="219"/>
                  </a:lnTo>
                </a:path>
              </a:pathLst>
            </a:custGeom>
            <a:solidFill>
              <a:srgbClr val="3F5F00"/>
            </a:solidFill>
            <a:ln w="12700" cap="rnd">
              <a:solidFill>
                <a:srgbClr val="000000"/>
              </a:solidFill>
              <a:round/>
            </a:ln>
          </p:spPr>
          <p:txBody>
            <a:bodyPr lIns="98954" tIns="48608" rIns="98954" bIns="48608">
              <a:spAutoFit/>
            </a:bodyPr>
            <a:lstStyle/>
            <a:p>
              <a:endParaRPr lang="en-US"/>
            </a:p>
          </p:txBody>
        </p:sp>
        <p:grpSp>
          <p:nvGrpSpPr>
            <p:cNvPr id="21" name="Group 69"/>
            <p:cNvGrpSpPr/>
            <p:nvPr/>
          </p:nvGrpSpPr>
          <p:grpSpPr bwMode="auto">
            <a:xfrm>
              <a:off x="4127" y="2320"/>
              <a:ext cx="210" cy="224"/>
              <a:chOff x="4329" y="2320"/>
              <a:chExt cx="210" cy="224"/>
            </a:xfrm>
          </p:grpSpPr>
          <p:sp>
            <p:nvSpPr>
              <p:cNvPr id="33847" name="Freeform 70"/>
              <p:cNvSpPr/>
              <p:nvPr/>
            </p:nvSpPr>
            <p:spPr bwMode="auto">
              <a:xfrm>
                <a:off x="4329" y="2320"/>
                <a:ext cx="210" cy="224"/>
              </a:xfrm>
              <a:custGeom>
                <a:avLst/>
                <a:gdLst>
                  <a:gd name="T0" fmla="*/ 95 w 210"/>
                  <a:gd name="T1" fmla="*/ 210 h 224"/>
                  <a:gd name="T2" fmla="*/ 90 w 210"/>
                  <a:gd name="T3" fmla="*/ 201 h 224"/>
                  <a:gd name="T4" fmla="*/ 72 w 210"/>
                  <a:gd name="T5" fmla="*/ 194 h 224"/>
                  <a:gd name="T6" fmla="*/ 52 w 210"/>
                  <a:gd name="T7" fmla="*/ 184 h 224"/>
                  <a:gd name="T8" fmla="*/ 24 w 210"/>
                  <a:gd name="T9" fmla="*/ 128 h 224"/>
                  <a:gd name="T10" fmla="*/ 0 w 210"/>
                  <a:gd name="T11" fmla="*/ 76 h 224"/>
                  <a:gd name="T12" fmla="*/ 0 w 210"/>
                  <a:gd name="T13" fmla="*/ 50 h 224"/>
                  <a:gd name="T14" fmla="*/ 41 w 210"/>
                  <a:gd name="T15" fmla="*/ 8 h 224"/>
                  <a:gd name="T16" fmla="*/ 72 w 210"/>
                  <a:gd name="T17" fmla="*/ 5 h 224"/>
                  <a:gd name="T18" fmla="*/ 81 w 210"/>
                  <a:gd name="T19" fmla="*/ 12 h 224"/>
                  <a:gd name="T20" fmla="*/ 109 w 210"/>
                  <a:gd name="T21" fmla="*/ 0 h 224"/>
                  <a:gd name="T22" fmla="*/ 120 w 210"/>
                  <a:gd name="T23" fmla="*/ 1 h 224"/>
                  <a:gd name="T24" fmla="*/ 128 w 210"/>
                  <a:gd name="T25" fmla="*/ 9 h 224"/>
                  <a:gd name="T26" fmla="*/ 132 w 210"/>
                  <a:gd name="T27" fmla="*/ 18 h 224"/>
                  <a:gd name="T28" fmla="*/ 125 w 210"/>
                  <a:gd name="T29" fmla="*/ 28 h 224"/>
                  <a:gd name="T30" fmla="*/ 75 w 210"/>
                  <a:gd name="T31" fmla="*/ 53 h 224"/>
                  <a:gd name="T32" fmla="*/ 64 w 210"/>
                  <a:gd name="T33" fmla="*/ 90 h 224"/>
                  <a:gd name="T34" fmla="*/ 83 w 210"/>
                  <a:gd name="T35" fmla="*/ 63 h 224"/>
                  <a:gd name="T36" fmla="*/ 131 w 210"/>
                  <a:gd name="T37" fmla="*/ 48 h 224"/>
                  <a:gd name="T38" fmla="*/ 137 w 210"/>
                  <a:gd name="T39" fmla="*/ 48 h 224"/>
                  <a:gd name="T40" fmla="*/ 144 w 210"/>
                  <a:gd name="T41" fmla="*/ 54 h 224"/>
                  <a:gd name="T42" fmla="*/ 148 w 210"/>
                  <a:gd name="T43" fmla="*/ 69 h 224"/>
                  <a:gd name="T44" fmla="*/ 142 w 210"/>
                  <a:gd name="T45" fmla="*/ 78 h 224"/>
                  <a:gd name="T46" fmla="*/ 104 w 210"/>
                  <a:gd name="T47" fmla="*/ 94 h 224"/>
                  <a:gd name="T48" fmla="*/ 102 w 210"/>
                  <a:gd name="T49" fmla="*/ 109 h 224"/>
                  <a:gd name="T50" fmla="*/ 127 w 210"/>
                  <a:gd name="T51" fmla="*/ 141 h 224"/>
                  <a:gd name="T52" fmla="*/ 139 w 210"/>
                  <a:gd name="T53" fmla="*/ 139 h 224"/>
                  <a:gd name="T54" fmla="*/ 150 w 210"/>
                  <a:gd name="T55" fmla="*/ 137 h 224"/>
                  <a:gd name="T56" fmla="*/ 165 w 210"/>
                  <a:gd name="T57" fmla="*/ 128 h 224"/>
                  <a:gd name="T58" fmla="*/ 172 w 210"/>
                  <a:gd name="T59" fmla="*/ 118 h 224"/>
                  <a:gd name="T60" fmla="*/ 185 w 210"/>
                  <a:gd name="T61" fmla="*/ 111 h 224"/>
                  <a:gd name="T62" fmla="*/ 196 w 210"/>
                  <a:gd name="T63" fmla="*/ 112 h 224"/>
                  <a:gd name="T64" fmla="*/ 204 w 210"/>
                  <a:gd name="T65" fmla="*/ 117 h 224"/>
                  <a:gd name="T66" fmla="*/ 208 w 210"/>
                  <a:gd name="T67" fmla="*/ 128 h 224"/>
                  <a:gd name="T68" fmla="*/ 209 w 210"/>
                  <a:gd name="T69" fmla="*/ 137 h 224"/>
                  <a:gd name="T70" fmla="*/ 204 w 210"/>
                  <a:gd name="T71" fmla="*/ 145 h 224"/>
                  <a:gd name="T72" fmla="*/ 187 w 210"/>
                  <a:gd name="T73" fmla="*/ 153 h 224"/>
                  <a:gd name="T74" fmla="*/ 165 w 210"/>
                  <a:gd name="T75" fmla="*/ 160 h 224"/>
                  <a:gd name="T76" fmla="*/ 155 w 210"/>
                  <a:gd name="T77" fmla="*/ 168 h 224"/>
                  <a:gd name="T78" fmla="*/ 171 w 210"/>
                  <a:gd name="T79" fmla="*/ 198 h 224"/>
                  <a:gd name="T80" fmla="*/ 102 w 210"/>
                  <a:gd name="T81" fmla="*/ 223 h 224"/>
                  <a:gd name="T82" fmla="*/ 95 w 210"/>
                  <a:gd name="T83" fmla="*/ 210 h 22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0"/>
                  <a:gd name="T127" fmla="*/ 0 h 224"/>
                  <a:gd name="T128" fmla="*/ 210 w 210"/>
                  <a:gd name="T129" fmla="*/ 224 h 22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0" h="224">
                    <a:moveTo>
                      <a:pt x="95" y="210"/>
                    </a:moveTo>
                    <a:lnTo>
                      <a:pt x="90" y="201"/>
                    </a:lnTo>
                    <a:lnTo>
                      <a:pt x="72" y="194"/>
                    </a:lnTo>
                    <a:lnTo>
                      <a:pt x="52" y="184"/>
                    </a:lnTo>
                    <a:lnTo>
                      <a:pt x="24" y="128"/>
                    </a:lnTo>
                    <a:lnTo>
                      <a:pt x="0" y="76"/>
                    </a:lnTo>
                    <a:lnTo>
                      <a:pt x="0" y="50"/>
                    </a:lnTo>
                    <a:lnTo>
                      <a:pt x="41" y="8"/>
                    </a:lnTo>
                    <a:lnTo>
                      <a:pt x="72" y="5"/>
                    </a:lnTo>
                    <a:lnTo>
                      <a:pt x="81" y="12"/>
                    </a:lnTo>
                    <a:lnTo>
                      <a:pt x="109" y="0"/>
                    </a:lnTo>
                    <a:lnTo>
                      <a:pt x="120" y="1"/>
                    </a:lnTo>
                    <a:lnTo>
                      <a:pt x="128" y="9"/>
                    </a:lnTo>
                    <a:lnTo>
                      <a:pt x="132" y="18"/>
                    </a:lnTo>
                    <a:lnTo>
                      <a:pt x="125" y="28"/>
                    </a:lnTo>
                    <a:lnTo>
                      <a:pt x="75" y="53"/>
                    </a:lnTo>
                    <a:lnTo>
                      <a:pt x="64" y="90"/>
                    </a:lnTo>
                    <a:lnTo>
                      <a:pt x="83" y="63"/>
                    </a:lnTo>
                    <a:lnTo>
                      <a:pt x="131" y="48"/>
                    </a:lnTo>
                    <a:lnTo>
                      <a:pt x="137" y="48"/>
                    </a:lnTo>
                    <a:lnTo>
                      <a:pt x="144" y="54"/>
                    </a:lnTo>
                    <a:lnTo>
                      <a:pt x="148" y="69"/>
                    </a:lnTo>
                    <a:lnTo>
                      <a:pt x="142" y="78"/>
                    </a:lnTo>
                    <a:lnTo>
                      <a:pt x="104" y="94"/>
                    </a:lnTo>
                    <a:lnTo>
                      <a:pt x="102" y="109"/>
                    </a:lnTo>
                    <a:lnTo>
                      <a:pt x="127" y="141"/>
                    </a:lnTo>
                    <a:lnTo>
                      <a:pt x="139" y="139"/>
                    </a:lnTo>
                    <a:lnTo>
                      <a:pt x="150" y="137"/>
                    </a:lnTo>
                    <a:lnTo>
                      <a:pt x="165" y="128"/>
                    </a:lnTo>
                    <a:lnTo>
                      <a:pt x="172" y="118"/>
                    </a:lnTo>
                    <a:lnTo>
                      <a:pt x="185" y="111"/>
                    </a:lnTo>
                    <a:lnTo>
                      <a:pt x="196" y="112"/>
                    </a:lnTo>
                    <a:lnTo>
                      <a:pt x="204" y="117"/>
                    </a:lnTo>
                    <a:lnTo>
                      <a:pt x="208" y="128"/>
                    </a:lnTo>
                    <a:lnTo>
                      <a:pt x="209" y="137"/>
                    </a:lnTo>
                    <a:lnTo>
                      <a:pt x="204" y="145"/>
                    </a:lnTo>
                    <a:lnTo>
                      <a:pt x="187" y="153"/>
                    </a:lnTo>
                    <a:lnTo>
                      <a:pt x="165" y="160"/>
                    </a:lnTo>
                    <a:lnTo>
                      <a:pt x="155" y="168"/>
                    </a:lnTo>
                    <a:lnTo>
                      <a:pt x="171" y="198"/>
                    </a:lnTo>
                    <a:lnTo>
                      <a:pt x="102" y="223"/>
                    </a:lnTo>
                    <a:lnTo>
                      <a:pt x="95" y="210"/>
                    </a:lnTo>
                  </a:path>
                </a:pathLst>
              </a:custGeom>
              <a:solidFill>
                <a:srgbClr val="FFBFBF"/>
              </a:solidFill>
              <a:ln w="12700" cap="rnd">
                <a:solidFill>
                  <a:srgbClr val="000000"/>
                </a:solidFill>
                <a:round/>
              </a:ln>
            </p:spPr>
            <p:txBody>
              <a:bodyPr lIns="98954" tIns="48608" rIns="98954" bIns="48608">
                <a:spAutoFit/>
              </a:bodyPr>
              <a:lstStyle/>
              <a:p>
                <a:endParaRPr lang="en-US"/>
              </a:p>
            </p:txBody>
          </p:sp>
          <p:sp>
            <p:nvSpPr>
              <p:cNvPr id="33848" name="Freeform 71"/>
              <p:cNvSpPr/>
              <p:nvPr/>
            </p:nvSpPr>
            <p:spPr bwMode="auto">
              <a:xfrm>
                <a:off x="4508" y="2445"/>
                <a:ext cx="11" cy="20"/>
              </a:xfrm>
              <a:custGeom>
                <a:avLst/>
                <a:gdLst>
                  <a:gd name="T0" fmla="*/ 0 w 11"/>
                  <a:gd name="T1" fmla="*/ 0 h 20"/>
                  <a:gd name="T2" fmla="*/ 1 w 11"/>
                  <a:gd name="T3" fmla="*/ 9 h 20"/>
                  <a:gd name="T4" fmla="*/ 6 w 11"/>
                  <a:gd name="T5" fmla="*/ 14 h 20"/>
                  <a:gd name="T6" fmla="*/ 10 w 11"/>
                  <a:gd name="T7" fmla="*/ 19 h 20"/>
                  <a:gd name="T8" fmla="*/ 0 60000 65536"/>
                  <a:gd name="T9" fmla="*/ 0 60000 65536"/>
                  <a:gd name="T10" fmla="*/ 0 60000 65536"/>
                  <a:gd name="T11" fmla="*/ 0 60000 65536"/>
                  <a:gd name="T12" fmla="*/ 0 w 11"/>
                  <a:gd name="T13" fmla="*/ 0 h 20"/>
                  <a:gd name="T14" fmla="*/ 11 w 11"/>
                  <a:gd name="T15" fmla="*/ 20 h 20"/>
                </a:gdLst>
                <a:ahLst/>
                <a:cxnLst>
                  <a:cxn ang="T8">
                    <a:pos x="T0" y="T1"/>
                  </a:cxn>
                  <a:cxn ang="T9">
                    <a:pos x="T2" y="T3"/>
                  </a:cxn>
                  <a:cxn ang="T10">
                    <a:pos x="T4" y="T5"/>
                  </a:cxn>
                  <a:cxn ang="T11">
                    <a:pos x="T6" y="T7"/>
                  </a:cxn>
                </a:cxnLst>
                <a:rect l="T12" t="T13" r="T14" b="T15"/>
                <a:pathLst>
                  <a:path w="11" h="20">
                    <a:moveTo>
                      <a:pt x="0" y="0"/>
                    </a:moveTo>
                    <a:lnTo>
                      <a:pt x="1" y="9"/>
                    </a:lnTo>
                    <a:lnTo>
                      <a:pt x="6" y="14"/>
                    </a:lnTo>
                    <a:lnTo>
                      <a:pt x="10" y="19"/>
                    </a:lnTo>
                  </a:path>
                </a:pathLst>
              </a:custGeom>
              <a:noFill/>
              <a:ln w="12700" cap="rnd">
                <a:solidFill>
                  <a:srgbClr val="000000"/>
                </a:solidFill>
                <a:round/>
              </a:ln>
            </p:spPr>
            <p:txBody>
              <a:bodyPr lIns="98954" tIns="48608" rIns="98954" bIns="48608">
                <a:spAutoFit/>
              </a:bodyPr>
              <a:lstStyle/>
              <a:p>
                <a:endParaRPr lang="en-US"/>
              </a:p>
            </p:txBody>
          </p:sp>
          <p:sp>
            <p:nvSpPr>
              <p:cNvPr id="33849" name="Freeform 72"/>
              <p:cNvSpPr/>
              <p:nvPr/>
            </p:nvSpPr>
            <p:spPr bwMode="auto">
              <a:xfrm>
                <a:off x="4362" y="2334"/>
                <a:ext cx="48" cy="57"/>
              </a:xfrm>
              <a:custGeom>
                <a:avLst/>
                <a:gdLst>
                  <a:gd name="T0" fmla="*/ 47 w 48"/>
                  <a:gd name="T1" fmla="*/ 0 h 57"/>
                  <a:gd name="T2" fmla="*/ 19 w 48"/>
                  <a:gd name="T3" fmla="*/ 11 h 57"/>
                  <a:gd name="T4" fmla="*/ 10 w 48"/>
                  <a:gd name="T5" fmla="*/ 22 h 57"/>
                  <a:gd name="T6" fmla="*/ 5 w 48"/>
                  <a:gd name="T7" fmla="*/ 36 h 57"/>
                  <a:gd name="T8" fmla="*/ 0 w 48"/>
                  <a:gd name="T9" fmla="*/ 53 h 57"/>
                  <a:gd name="T10" fmla="*/ 0 w 48"/>
                  <a:gd name="T11" fmla="*/ 56 h 57"/>
                  <a:gd name="T12" fmla="*/ 0 60000 65536"/>
                  <a:gd name="T13" fmla="*/ 0 60000 65536"/>
                  <a:gd name="T14" fmla="*/ 0 60000 65536"/>
                  <a:gd name="T15" fmla="*/ 0 60000 65536"/>
                  <a:gd name="T16" fmla="*/ 0 60000 65536"/>
                  <a:gd name="T17" fmla="*/ 0 60000 65536"/>
                  <a:gd name="T18" fmla="*/ 0 w 48"/>
                  <a:gd name="T19" fmla="*/ 0 h 57"/>
                  <a:gd name="T20" fmla="*/ 48 w 48"/>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48" h="57">
                    <a:moveTo>
                      <a:pt x="47" y="0"/>
                    </a:moveTo>
                    <a:lnTo>
                      <a:pt x="19" y="11"/>
                    </a:lnTo>
                    <a:lnTo>
                      <a:pt x="10" y="22"/>
                    </a:lnTo>
                    <a:lnTo>
                      <a:pt x="5" y="36"/>
                    </a:lnTo>
                    <a:lnTo>
                      <a:pt x="0" y="53"/>
                    </a:lnTo>
                    <a:lnTo>
                      <a:pt x="0" y="56"/>
                    </a:lnTo>
                  </a:path>
                </a:pathLst>
              </a:custGeom>
              <a:noFill/>
              <a:ln w="12700" cap="rnd">
                <a:solidFill>
                  <a:srgbClr val="000000"/>
                </a:solidFill>
                <a:round/>
              </a:ln>
            </p:spPr>
            <p:txBody>
              <a:bodyPr lIns="98954" tIns="48608" rIns="98954" bIns="48608">
                <a:spAutoFit/>
              </a:bodyPr>
              <a:lstStyle/>
              <a:p>
                <a:endParaRPr lang="en-US"/>
              </a:p>
            </p:txBody>
          </p:sp>
        </p:grpSp>
        <p:sp>
          <p:nvSpPr>
            <p:cNvPr id="33819" name="Freeform 73"/>
            <p:cNvSpPr/>
            <p:nvPr/>
          </p:nvSpPr>
          <p:spPr bwMode="auto">
            <a:xfrm>
              <a:off x="4212" y="2490"/>
              <a:ext cx="124" cy="85"/>
            </a:xfrm>
            <a:custGeom>
              <a:avLst/>
              <a:gdLst>
                <a:gd name="T0" fmla="*/ 17 w 124"/>
                <a:gd name="T1" fmla="*/ 84 h 85"/>
                <a:gd name="T2" fmla="*/ 0 w 124"/>
                <a:gd name="T3" fmla="*/ 41 h 85"/>
                <a:gd name="T4" fmla="*/ 104 w 124"/>
                <a:gd name="T5" fmla="*/ 0 h 85"/>
                <a:gd name="T6" fmla="*/ 123 w 124"/>
                <a:gd name="T7" fmla="*/ 36 h 85"/>
                <a:gd name="T8" fmla="*/ 17 w 124"/>
                <a:gd name="T9" fmla="*/ 84 h 85"/>
                <a:gd name="T10" fmla="*/ 0 60000 65536"/>
                <a:gd name="T11" fmla="*/ 0 60000 65536"/>
                <a:gd name="T12" fmla="*/ 0 60000 65536"/>
                <a:gd name="T13" fmla="*/ 0 60000 65536"/>
                <a:gd name="T14" fmla="*/ 0 60000 65536"/>
                <a:gd name="T15" fmla="*/ 0 w 124"/>
                <a:gd name="T16" fmla="*/ 0 h 85"/>
                <a:gd name="T17" fmla="*/ 124 w 124"/>
                <a:gd name="T18" fmla="*/ 85 h 85"/>
              </a:gdLst>
              <a:ahLst/>
              <a:cxnLst>
                <a:cxn ang="T10">
                  <a:pos x="T0" y="T1"/>
                </a:cxn>
                <a:cxn ang="T11">
                  <a:pos x="T2" y="T3"/>
                </a:cxn>
                <a:cxn ang="T12">
                  <a:pos x="T4" y="T5"/>
                </a:cxn>
                <a:cxn ang="T13">
                  <a:pos x="T6" y="T7"/>
                </a:cxn>
                <a:cxn ang="T14">
                  <a:pos x="T8" y="T9"/>
                </a:cxn>
              </a:cxnLst>
              <a:rect l="T15" t="T16" r="T17" b="T18"/>
              <a:pathLst>
                <a:path w="124" h="85">
                  <a:moveTo>
                    <a:pt x="17" y="84"/>
                  </a:moveTo>
                  <a:lnTo>
                    <a:pt x="0" y="41"/>
                  </a:lnTo>
                  <a:lnTo>
                    <a:pt x="104" y="0"/>
                  </a:lnTo>
                  <a:lnTo>
                    <a:pt x="123" y="36"/>
                  </a:lnTo>
                  <a:lnTo>
                    <a:pt x="17" y="84"/>
                  </a:lnTo>
                </a:path>
              </a:pathLst>
            </a:custGeom>
            <a:solidFill>
              <a:srgbClr val="FFFFBF"/>
            </a:solidFill>
            <a:ln w="12700" cap="rnd">
              <a:solidFill>
                <a:srgbClr val="000000"/>
              </a:solidFill>
              <a:round/>
            </a:ln>
          </p:spPr>
          <p:txBody>
            <a:bodyPr lIns="98954" tIns="48608" rIns="98954" bIns="48608">
              <a:spAutoFit/>
            </a:bodyPr>
            <a:lstStyle/>
            <a:p>
              <a:endParaRPr lang="en-US"/>
            </a:p>
          </p:txBody>
        </p:sp>
        <p:grpSp>
          <p:nvGrpSpPr>
            <p:cNvPr id="22" name="Group 74"/>
            <p:cNvGrpSpPr/>
            <p:nvPr/>
          </p:nvGrpSpPr>
          <p:grpSpPr bwMode="auto">
            <a:xfrm>
              <a:off x="2774" y="1867"/>
              <a:ext cx="866" cy="1199"/>
              <a:chOff x="2976" y="1867"/>
              <a:chExt cx="866" cy="1199"/>
            </a:xfrm>
          </p:grpSpPr>
          <p:grpSp>
            <p:nvGrpSpPr>
              <p:cNvPr id="23" name="Group 75"/>
              <p:cNvGrpSpPr/>
              <p:nvPr/>
            </p:nvGrpSpPr>
            <p:grpSpPr bwMode="auto">
              <a:xfrm>
                <a:off x="3357" y="1943"/>
                <a:ext cx="485" cy="598"/>
                <a:chOff x="3357" y="1943"/>
                <a:chExt cx="485" cy="598"/>
              </a:xfrm>
            </p:grpSpPr>
            <p:sp>
              <p:nvSpPr>
                <p:cNvPr id="33833" name="Freeform 76"/>
                <p:cNvSpPr/>
                <p:nvPr/>
              </p:nvSpPr>
              <p:spPr bwMode="auto">
                <a:xfrm>
                  <a:off x="3402" y="2376"/>
                  <a:ext cx="106" cy="165"/>
                </a:xfrm>
                <a:custGeom>
                  <a:avLst/>
                  <a:gdLst>
                    <a:gd name="T0" fmla="*/ 40 w 106"/>
                    <a:gd name="T1" fmla="*/ 0 h 165"/>
                    <a:gd name="T2" fmla="*/ 35 w 106"/>
                    <a:gd name="T3" fmla="*/ 58 h 165"/>
                    <a:gd name="T4" fmla="*/ 17 w 106"/>
                    <a:gd name="T5" fmla="*/ 111 h 165"/>
                    <a:gd name="T6" fmla="*/ 0 w 106"/>
                    <a:gd name="T7" fmla="*/ 138 h 165"/>
                    <a:gd name="T8" fmla="*/ 53 w 106"/>
                    <a:gd name="T9" fmla="*/ 164 h 165"/>
                    <a:gd name="T10" fmla="*/ 83 w 106"/>
                    <a:gd name="T11" fmla="*/ 102 h 165"/>
                    <a:gd name="T12" fmla="*/ 92 w 106"/>
                    <a:gd name="T13" fmla="*/ 62 h 165"/>
                    <a:gd name="T14" fmla="*/ 105 w 106"/>
                    <a:gd name="T15" fmla="*/ 9 h 165"/>
                    <a:gd name="T16" fmla="*/ 40 w 106"/>
                    <a:gd name="T17" fmla="*/ 0 h 1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65"/>
                    <a:gd name="T29" fmla="*/ 106 w 106"/>
                    <a:gd name="T30" fmla="*/ 165 h 16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65">
                      <a:moveTo>
                        <a:pt x="40" y="0"/>
                      </a:moveTo>
                      <a:lnTo>
                        <a:pt x="35" y="58"/>
                      </a:lnTo>
                      <a:lnTo>
                        <a:pt x="17" y="111"/>
                      </a:lnTo>
                      <a:lnTo>
                        <a:pt x="0" y="138"/>
                      </a:lnTo>
                      <a:lnTo>
                        <a:pt x="53" y="164"/>
                      </a:lnTo>
                      <a:lnTo>
                        <a:pt x="83" y="102"/>
                      </a:lnTo>
                      <a:lnTo>
                        <a:pt x="92" y="62"/>
                      </a:lnTo>
                      <a:lnTo>
                        <a:pt x="105" y="9"/>
                      </a:lnTo>
                      <a:lnTo>
                        <a:pt x="40" y="0"/>
                      </a:lnTo>
                    </a:path>
                  </a:pathLst>
                </a:custGeom>
                <a:solidFill>
                  <a:srgbClr val="FF9F9F"/>
                </a:solidFill>
                <a:ln w="12700" cap="rnd">
                  <a:solidFill>
                    <a:srgbClr val="000000"/>
                  </a:solidFill>
                  <a:round/>
                </a:ln>
              </p:spPr>
              <p:txBody>
                <a:bodyPr lIns="98954" tIns="48608" rIns="98954" bIns="48608">
                  <a:spAutoFit/>
                </a:bodyPr>
                <a:lstStyle/>
                <a:p>
                  <a:endParaRPr lang="en-US"/>
                </a:p>
              </p:txBody>
            </p:sp>
            <p:grpSp>
              <p:nvGrpSpPr>
                <p:cNvPr id="24" name="Group 77"/>
                <p:cNvGrpSpPr/>
                <p:nvPr/>
              </p:nvGrpSpPr>
              <p:grpSpPr bwMode="auto">
                <a:xfrm>
                  <a:off x="3357" y="1943"/>
                  <a:ext cx="485" cy="563"/>
                  <a:chOff x="3357" y="1943"/>
                  <a:chExt cx="485" cy="563"/>
                </a:xfrm>
              </p:grpSpPr>
              <p:grpSp>
                <p:nvGrpSpPr>
                  <p:cNvPr id="25" name="Group 78"/>
                  <p:cNvGrpSpPr/>
                  <p:nvPr/>
                </p:nvGrpSpPr>
                <p:grpSpPr bwMode="auto">
                  <a:xfrm>
                    <a:off x="3574" y="2313"/>
                    <a:ext cx="65" cy="80"/>
                    <a:chOff x="3574" y="2313"/>
                    <a:chExt cx="65" cy="80"/>
                  </a:xfrm>
                </p:grpSpPr>
                <p:sp>
                  <p:nvSpPr>
                    <p:cNvPr id="33845" name="Freeform 79"/>
                    <p:cNvSpPr/>
                    <p:nvPr/>
                  </p:nvSpPr>
                  <p:spPr bwMode="auto">
                    <a:xfrm>
                      <a:off x="3574" y="2313"/>
                      <a:ext cx="65" cy="36"/>
                    </a:xfrm>
                    <a:custGeom>
                      <a:avLst/>
                      <a:gdLst>
                        <a:gd name="T0" fmla="*/ 64 w 65"/>
                        <a:gd name="T1" fmla="*/ 4 h 36"/>
                        <a:gd name="T2" fmla="*/ 61 w 65"/>
                        <a:gd name="T3" fmla="*/ 35 h 36"/>
                        <a:gd name="T4" fmla="*/ 0 w 65"/>
                        <a:gd name="T5" fmla="*/ 27 h 36"/>
                        <a:gd name="T6" fmla="*/ 11 w 65"/>
                        <a:gd name="T7" fmla="*/ 0 h 36"/>
                        <a:gd name="T8" fmla="*/ 64 w 65"/>
                        <a:gd name="T9" fmla="*/ 4 h 36"/>
                        <a:gd name="T10" fmla="*/ 0 60000 65536"/>
                        <a:gd name="T11" fmla="*/ 0 60000 65536"/>
                        <a:gd name="T12" fmla="*/ 0 60000 65536"/>
                        <a:gd name="T13" fmla="*/ 0 60000 65536"/>
                        <a:gd name="T14" fmla="*/ 0 60000 65536"/>
                        <a:gd name="T15" fmla="*/ 0 w 65"/>
                        <a:gd name="T16" fmla="*/ 0 h 36"/>
                        <a:gd name="T17" fmla="*/ 65 w 65"/>
                        <a:gd name="T18" fmla="*/ 36 h 36"/>
                      </a:gdLst>
                      <a:ahLst/>
                      <a:cxnLst>
                        <a:cxn ang="T10">
                          <a:pos x="T0" y="T1"/>
                        </a:cxn>
                        <a:cxn ang="T11">
                          <a:pos x="T2" y="T3"/>
                        </a:cxn>
                        <a:cxn ang="T12">
                          <a:pos x="T4" y="T5"/>
                        </a:cxn>
                        <a:cxn ang="T13">
                          <a:pos x="T6" y="T7"/>
                        </a:cxn>
                        <a:cxn ang="T14">
                          <a:pos x="T8" y="T9"/>
                        </a:cxn>
                      </a:cxnLst>
                      <a:rect l="T15" t="T16" r="T17" b="T18"/>
                      <a:pathLst>
                        <a:path w="65" h="36">
                          <a:moveTo>
                            <a:pt x="64" y="4"/>
                          </a:moveTo>
                          <a:lnTo>
                            <a:pt x="61" y="35"/>
                          </a:lnTo>
                          <a:lnTo>
                            <a:pt x="0" y="27"/>
                          </a:lnTo>
                          <a:lnTo>
                            <a:pt x="11" y="0"/>
                          </a:lnTo>
                          <a:lnTo>
                            <a:pt x="64" y="4"/>
                          </a:lnTo>
                        </a:path>
                      </a:pathLst>
                    </a:custGeom>
                    <a:solidFill>
                      <a:srgbClr val="FFFFFF"/>
                    </a:solidFill>
                    <a:ln w="12700" cap="rnd">
                      <a:solidFill>
                        <a:srgbClr val="000000"/>
                      </a:solidFill>
                      <a:round/>
                    </a:ln>
                  </p:spPr>
                  <p:txBody>
                    <a:bodyPr lIns="98954" tIns="48608" rIns="98954" bIns="48608">
                      <a:spAutoFit/>
                    </a:bodyPr>
                    <a:lstStyle/>
                    <a:p>
                      <a:endParaRPr lang="en-US"/>
                    </a:p>
                  </p:txBody>
                </p:sp>
                <p:sp>
                  <p:nvSpPr>
                    <p:cNvPr id="33846" name="Freeform 80"/>
                    <p:cNvSpPr/>
                    <p:nvPr/>
                  </p:nvSpPr>
                  <p:spPr bwMode="auto">
                    <a:xfrm>
                      <a:off x="3574" y="2345"/>
                      <a:ext cx="46" cy="48"/>
                    </a:xfrm>
                    <a:custGeom>
                      <a:avLst/>
                      <a:gdLst>
                        <a:gd name="T0" fmla="*/ 45 w 46"/>
                        <a:gd name="T1" fmla="*/ 2 h 48"/>
                        <a:gd name="T2" fmla="*/ 42 w 46"/>
                        <a:gd name="T3" fmla="*/ 16 h 48"/>
                        <a:gd name="T4" fmla="*/ 42 w 46"/>
                        <a:gd name="T5" fmla="*/ 23 h 48"/>
                        <a:gd name="T6" fmla="*/ 42 w 46"/>
                        <a:gd name="T7" fmla="*/ 30 h 48"/>
                        <a:gd name="T8" fmla="*/ 45 w 46"/>
                        <a:gd name="T9" fmla="*/ 47 h 48"/>
                        <a:gd name="T10" fmla="*/ 2 w 46"/>
                        <a:gd name="T11" fmla="*/ 26 h 48"/>
                        <a:gd name="T12" fmla="*/ 0 w 46"/>
                        <a:gd name="T13" fmla="*/ 0 h 48"/>
                        <a:gd name="T14" fmla="*/ 45 w 46"/>
                        <a:gd name="T15" fmla="*/ 2 h 48"/>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48"/>
                        <a:gd name="T26" fmla="*/ 46 w 46"/>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48">
                          <a:moveTo>
                            <a:pt x="45" y="2"/>
                          </a:moveTo>
                          <a:lnTo>
                            <a:pt x="42" y="16"/>
                          </a:lnTo>
                          <a:lnTo>
                            <a:pt x="42" y="23"/>
                          </a:lnTo>
                          <a:lnTo>
                            <a:pt x="42" y="30"/>
                          </a:lnTo>
                          <a:lnTo>
                            <a:pt x="45" y="47"/>
                          </a:lnTo>
                          <a:lnTo>
                            <a:pt x="2" y="26"/>
                          </a:lnTo>
                          <a:lnTo>
                            <a:pt x="0" y="0"/>
                          </a:lnTo>
                          <a:lnTo>
                            <a:pt x="45" y="2"/>
                          </a:lnTo>
                        </a:path>
                      </a:pathLst>
                    </a:custGeom>
                    <a:solidFill>
                      <a:srgbClr val="3F1F00"/>
                    </a:solidFill>
                    <a:ln w="12700" cap="rnd">
                      <a:solidFill>
                        <a:srgbClr val="000000"/>
                      </a:solidFill>
                      <a:round/>
                    </a:ln>
                  </p:spPr>
                  <p:txBody>
                    <a:bodyPr lIns="98954" tIns="48608" rIns="98954" bIns="48608">
                      <a:spAutoFit/>
                    </a:bodyPr>
                    <a:lstStyle/>
                    <a:p>
                      <a:endParaRPr lang="en-US"/>
                    </a:p>
                  </p:txBody>
                </p:sp>
              </p:grpSp>
              <p:grpSp>
                <p:nvGrpSpPr>
                  <p:cNvPr id="26" name="Group 81"/>
                  <p:cNvGrpSpPr/>
                  <p:nvPr/>
                </p:nvGrpSpPr>
                <p:grpSpPr bwMode="auto">
                  <a:xfrm>
                    <a:off x="3357" y="1943"/>
                    <a:ext cx="485" cy="563"/>
                    <a:chOff x="3357" y="1943"/>
                    <a:chExt cx="485" cy="563"/>
                  </a:xfrm>
                </p:grpSpPr>
                <p:sp>
                  <p:nvSpPr>
                    <p:cNvPr id="33842" name="Freeform 82"/>
                    <p:cNvSpPr/>
                    <p:nvPr/>
                  </p:nvSpPr>
                  <p:spPr bwMode="auto">
                    <a:xfrm>
                      <a:off x="3357" y="1943"/>
                      <a:ext cx="485" cy="563"/>
                    </a:xfrm>
                    <a:custGeom>
                      <a:avLst/>
                      <a:gdLst>
                        <a:gd name="T0" fmla="*/ 331 w 485"/>
                        <a:gd name="T1" fmla="*/ 46 h 563"/>
                        <a:gd name="T2" fmla="*/ 367 w 485"/>
                        <a:gd name="T3" fmla="*/ 76 h 563"/>
                        <a:gd name="T4" fmla="*/ 400 w 485"/>
                        <a:gd name="T5" fmla="*/ 123 h 563"/>
                        <a:gd name="T6" fmla="*/ 403 w 485"/>
                        <a:gd name="T7" fmla="*/ 174 h 563"/>
                        <a:gd name="T8" fmla="*/ 401 w 485"/>
                        <a:gd name="T9" fmla="*/ 204 h 563"/>
                        <a:gd name="T10" fmla="*/ 431 w 485"/>
                        <a:gd name="T11" fmla="*/ 245 h 563"/>
                        <a:gd name="T12" fmla="*/ 462 w 485"/>
                        <a:gd name="T13" fmla="*/ 293 h 563"/>
                        <a:gd name="T14" fmla="*/ 481 w 485"/>
                        <a:gd name="T15" fmla="*/ 333 h 563"/>
                        <a:gd name="T16" fmla="*/ 479 w 485"/>
                        <a:gd name="T17" fmla="*/ 373 h 563"/>
                        <a:gd name="T18" fmla="*/ 468 w 485"/>
                        <a:gd name="T19" fmla="*/ 393 h 563"/>
                        <a:gd name="T20" fmla="*/ 440 w 485"/>
                        <a:gd name="T21" fmla="*/ 400 h 563"/>
                        <a:gd name="T22" fmla="*/ 392 w 485"/>
                        <a:gd name="T23" fmla="*/ 375 h 563"/>
                        <a:gd name="T24" fmla="*/ 367 w 485"/>
                        <a:gd name="T25" fmla="*/ 336 h 563"/>
                        <a:gd name="T26" fmla="*/ 348 w 485"/>
                        <a:gd name="T27" fmla="*/ 401 h 563"/>
                        <a:gd name="T28" fmla="*/ 309 w 485"/>
                        <a:gd name="T29" fmla="*/ 375 h 563"/>
                        <a:gd name="T30" fmla="*/ 251 w 485"/>
                        <a:gd name="T31" fmla="*/ 376 h 563"/>
                        <a:gd name="T32" fmla="*/ 222 w 485"/>
                        <a:gd name="T33" fmla="*/ 400 h 563"/>
                        <a:gd name="T34" fmla="*/ 228 w 485"/>
                        <a:gd name="T35" fmla="*/ 421 h 563"/>
                        <a:gd name="T36" fmla="*/ 281 w 485"/>
                        <a:gd name="T37" fmla="*/ 441 h 563"/>
                        <a:gd name="T38" fmla="*/ 328 w 485"/>
                        <a:gd name="T39" fmla="*/ 448 h 563"/>
                        <a:gd name="T40" fmla="*/ 325 w 485"/>
                        <a:gd name="T41" fmla="*/ 499 h 563"/>
                        <a:gd name="T42" fmla="*/ 315 w 485"/>
                        <a:gd name="T43" fmla="*/ 546 h 563"/>
                        <a:gd name="T44" fmla="*/ 297 w 485"/>
                        <a:gd name="T45" fmla="*/ 562 h 563"/>
                        <a:gd name="T46" fmla="*/ 259 w 485"/>
                        <a:gd name="T47" fmla="*/ 549 h 563"/>
                        <a:gd name="T48" fmla="*/ 152 w 485"/>
                        <a:gd name="T49" fmla="*/ 481 h 563"/>
                        <a:gd name="T50" fmla="*/ 101 w 485"/>
                        <a:gd name="T51" fmla="*/ 441 h 563"/>
                        <a:gd name="T52" fmla="*/ 95 w 485"/>
                        <a:gd name="T53" fmla="*/ 421 h 563"/>
                        <a:gd name="T54" fmla="*/ 61 w 485"/>
                        <a:gd name="T55" fmla="*/ 423 h 563"/>
                        <a:gd name="T56" fmla="*/ 39 w 485"/>
                        <a:gd name="T57" fmla="*/ 404 h 563"/>
                        <a:gd name="T58" fmla="*/ 33 w 485"/>
                        <a:gd name="T59" fmla="*/ 354 h 563"/>
                        <a:gd name="T60" fmla="*/ 17 w 485"/>
                        <a:gd name="T61" fmla="*/ 302 h 563"/>
                        <a:gd name="T62" fmla="*/ 0 w 485"/>
                        <a:gd name="T63" fmla="*/ 209 h 563"/>
                        <a:gd name="T64" fmla="*/ 23 w 485"/>
                        <a:gd name="T65" fmla="*/ 99 h 563"/>
                        <a:gd name="T66" fmla="*/ 59 w 485"/>
                        <a:gd name="T67" fmla="*/ 48 h 563"/>
                        <a:gd name="T68" fmla="*/ 119 w 485"/>
                        <a:gd name="T69" fmla="*/ 11 h 563"/>
                        <a:gd name="T70" fmla="*/ 184 w 485"/>
                        <a:gd name="T71" fmla="*/ 0 h 563"/>
                        <a:gd name="T72" fmla="*/ 239 w 485"/>
                        <a:gd name="T73" fmla="*/ 6 h 563"/>
                        <a:gd name="T74" fmla="*/ 294 w 485"/>
                        <a:gd name="T75" fmla="*/ 26 h 56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5"/>
                        <a:gd name="T115" fmla="*/ 0 h 563"/>
                        <a:gd name="T116" fmla="*/ 485 w 485"/>
                        <a:gd name="T117" fmla="*/ 563 h 56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5" h="563">
                          <a:moveTo>
                            <a:pt x="294" y="26"/>
                          </a:moveTo>
                          <a:lnTo>
                            <a:pt x="331" y="46"/>
                          </a:lnTo>
                          <a:lnTo>
                            <a:pt x="351" y="62"/>
                          </a:lnTo>
                          <a:lnTo>
                            <a:pt x="367" y="76"/>
                          </a:lnTo>
                          <a:lnTo>
                            <a:pt x="388" y="101"/>
                          </a:lnTo>
                          <a:lnTo>
                            <a:pt x="400" y="123"/>
                          </a:lnTo>
                          <a:lnTo>
                            <a:pt x="404" y="143"/>
                          </a:lnTo>
                          <a:lnTo>
                            <a:pt x="403" y="174"/>
                          </a:lnTo>
                          <a:lnTo>
                            <a:pt x="398" y="190"/>
                          </a:lnTo>
                          <a:lnTo>
                            <a:pt x="401" y="204"/>
                          </a:lnTo>
                          <a:lnTo>
                            <a:pt x="412" y="221"/>
                          </a:lnTo>
                          <a:lnTo>
                            <a:pt x="431" y="245"/>
                          </a:lnTo>
                          <a:lnTo>
                            <a:pt x="448" y="268"/>
                          </a:lnTo>
                          <a:lnTo>
                            <a:pt x="462" y="293"/>
                          </a:lnTo>
                          <a:lnTo>
                            <a:pt x="476" y="316"/>
                          </a:lnTo>
                          <a:lnTo>
                            <a:pt x="481" y="333"/>
                          </a:lnTo>
                          <a:lnTo>
                            <a:pt x="484" y="350"/>
                          </a:lnTo>
                          <a:lnTo>
                            <a:pt x="479" y="373"/>
                          </a:lnTo>
                          <a:lnTo>
                            <a:pt x="474" y="385"/>
                          </a:lnTo>
                          <a:lnTo>
                            <a:pt x="468" y="393"/>
                          </a:lnTo>
                          <a:lnTo>
                            <a:pt x="456" y="401"/>
                          </a:lnTo>
                          <a:lnTo>
                            <a:pt x="440" y="400"/>
                          </a:lnTo>
                          <a:lnTo>
                            <a:pt x="418" y="390"/>
                          </a:lnTo>
                          <a:lnTo>
                            <a:pt x="392" y="375"/>
                          </a:lnTo>
                          <a:lnTo>
                            <a:pt x="365" y="360"/>
                          </a:lnTo>
                          <a:lnTo>
                            <a:pt x="367" y="336"/>
                          </a:lnTo>
                          <a:lnTo>
                            <a:pt x="362" y="396"/>
                          </a:lnTo>
                          <a:lnTo>
                            <a:pt x="348" y="401"/>
                          </a:lnTo>
                          <a:lnTo>
                            <a:pt x="335" y="388"/>
                          </a:lnTo>
                          <a:lnTo>
                            <a:pt x="309" y="375"/>
                          </a:lnTo>
                          <a:lnTo>
                            <a:pt x="284" y="371"/>
                          </a:lnTo>
                          <a:lnTo>
                            <a:pt x="251" y="376"/>
                          </a:lnTo>
                          <a:lnTo>
                            <a:pt x="231" y="385"/>
                          </a:lnTo>
                          <a:lnTo>
                            <a:pt x="222" y="400"/>
                          </a:lnTo>
                          <a:lnTo>
                            <a:pt x="222" y="413"/>
                          </a:lnTo>
                          <a:lnTo>
                            <a:pt x="228" y="421"/>
                          </a:lnTo>
                          <a:lnTo>
                            <a:pt x="254" y="434"/>
                          </a:lnTo>
                          <a:lnTo>
                            <a:pt x="281" y="441"/>
                          </a:lnTo>
                          <a:lnTo>
                            <a:pt x="307" y="448"/>
                          </a:lnTo>
                          <a:lnTo>
                            <a:pt x="328" y="448"/>
                          </a:lnTo>
                          <a:lnTo>
                            <a:pt x="332" y="443"/>
                          </a:lnTo>
                          <a:lnTo>
                            <a:pt x="325" y="499"/>
                          </a:lnTo>
                          <a:lnTo>
                            <a:pt x="318" y="529"/>
                          </a:lnTo>
                          <a:lnTo>
                            <a:pt x="315" y="546"/>
                          </a:lnTo>
                          <a:lnTo>
                            <a:pt x="311" y="554"/>
                          </a:lnTo>
                          <a:lnTo>
                            <a:pt x="297" y="562"/>
                          </a:lnTo>
                          <a:lnTo>
                            <a:pt x="282" y="560"/>
                          </a:lnTo>
                          <a:lnTo>
                            <a:pt x="259" y="549"/>
                          </a:lnTo>
                          <a:lnTo>
                            <a:pt x="205" y="515"/>
                          </a:lnTo>
                          <a:lnTo>
                            <a:pt x="152" y="481"/>
                          </a:lnTo>
                          <a:lnTo>
                            <a:pt x="110" y="453"/>
                          </a:lnTo>
                          <a:lnTo>
                            <a:pt x="101" y="441"/>
                          </a:lnTo>
                          <a:lnTo>
                            <a:pt x="96" y="428"/>
                          </a:lnTo>
                          <a:lnTo>
                            <a:pt x="95" y="421"/>
                          </a:lnTo>
                          <a:lnTo>
                            <a:pt x="78" y="423"/>
                          </a:lnTo>
                          <a:lnTo>
                            <a:pt x="61" y="423"/>
                          </a:lnTo>
                          <a:lnTo>
                            <a:pt x="50" y="420"/>
                          </a:lnTo>
                          <a:lnTo>
                            <a:pt x="39" y="404"/>
                          </a:lnTo>
                          <a:lnTo>
                            <a:pt x="31" y="385"/>
                          </a:lnTo>
                          <a:lnTo>
                            <a:pt x="33" y="354"/>
                          </a:lnTo>
                          <a:lnTo>
                            <a:pt x="30" y="333"/>
                          </a:lnTo>
                          <a:lnTo>
                            <a:pt x="17" y="302"/>
                          </a:lnTo>
                          <a:lnTo>
                            <a:pt x="3" y="270"/>
                          </a:lnTo>
                          <a:lnTo>
                            <a:pt x="0" y="209"/>
                          </a:lnTo>
                          <a:lnTo>
                            <a:pt x="5" y="152"/>
                          </a:lnTo>
                          <a:lnTo>
                            <a:pt x="23" y="99"/>
                          </a:lnTo>
                          <a:lnTo>
                            <a:pt x="40" y="71"/>
                          </a:lnTo>
                          <a:lnTo>
                            <a:pt x="59" y="48"/>
                          </a:lnTo>
                          <a:lnTo>
                            <a:pt x="83" y="26"/>
                          </a:lnTo>
                          <a:lnTo>
                            <a:pt x="119" y="11"/>
                          </a:lnTo>
                          <a:lnTo>
                            <a:pt x="148" y="3"/>
                          </a:lnTo>
                          <a:lnTo>
                            <a:pt x="184" y="0"/>
                          </a:lnTo>
                          <a:lnTo>
                            <a:pt x="216" y="3"/>
                          </a:lnTo>
                          <a:lnTo>
                            <a:pt x="239" y="6"/>
                          </a:lnTo>
                          <a:lnTo>
                            <a:pt x="264" y="15"/>
                          </a:lnTo>
                          <a:lnTo>
                            <a:pt x="294" y="26"/>
                          </a:lnTo>
                        </a:path>
                      </a:pathLst>
                    </a:custGeom>
                    <a:solidFill>
                      <a:srgbClr val="FF9F9F"/>
                    </a:solidFill>
                    <a:ln w="12700" cap="rnd">
                      <a:solidFill>
                        <a:srgbClr val="000000"/>
                      </a:solidFill>
                      <a:round/>
                    </a:ln>
                  </p:spPr>
                  <p:txBody>
                    <a:bodyPr lIns="98954" tIns="48608" rIns="98954" bIns="48608">
                      <a:spAutoFit/>
                    </a:bodyPr>
                    <a:lstStyle/>
                    <a:p>
                      <a:endParaRPr lang="en-US"/>
                    </a:p>
                  </p:txBody>
                </p:sp>
                <p:sp>
                  <p:nvSpPr>
                    <p:cNvPr id="33843" name="Freeform 83"/>
                    <p:cNvSpPr/>
                    <p:nvPr/>
                  </p:nvSpPr>
                  <p:spPr bwMode="auto">
                    <a:xfrm>
                      <a:off x="3576" y="2045"/>
                      <a:ext cx="116" cy="75"/>
                    </a:xfrm>
                    <a:custGeom>
                      <a:avLst/>
                      <a:gdLst>
                        <a:gd name="T0" fmla="*/ 3 w 116"/>
                        <a:gd name="T1" fmla="*/ 47 h 75"/>
                        <a:gd name="T2" fmla="*/ 28 w 116"/>
                        <a:gd name="T3" fmla="*/ 27 h 75"/>
                        <a:gd name="T4" fmla="*/ 56 w 116"/>
                        <a:gd name="T5" fmla="*/ 10 h 75"/>
                        <a:gd name="T6" fmla="*/ 83 w 116"/>
                        <a:gd name="T7" fmla="*/ 2 h 75"/>
                        <a:gd name="T8" fmla="*/ 96 w 116"/>
                        <a:gd name="T9" fmla="*/ 0 h 75"/>
                        <a:gd name="T10" fmla="*/ 106 w 116"/>
                        <a:gd name="T11" fmla="*/ 0 h 75"/>
                        <a:gd name="T12" fmla="*/ 113 w 116"/>
                        <a:gd name="T13" fmla="*/ 5 h 75"/>
                        <a:gd name="T14" fmla="*/ 115 w 116"/>
                        <a:gd name="T15" fmla="*/ 13 h 75"/>
                        <a:gd name="T16" fmla="*/ 113 w 116"/>
                        <a:gd name="T17" fmla="*/ 21 h 75"/>
                        <a:gd name="T18" fmla="*/ 103 w 116"/>
                        <a:gd name="T19" fmla="*/ 25 h 75"/>
                        <a:gd name="T20" fmla="*/ 87 w 116"/>
                        <a:gd name="T21" fmla="*/ 30 h 75"/>
                        <a:gd name="T22" fmla="*/ 63 w 116"/>
                        <a:gd name="T23" fmla="*/ 40 h 75"/>
                        <a:gd name="T24" fmla="*/ 43 w 116"/>
                        <a:gd name="T25" fmla="*/ 52 h 75"/>
                        <a:gd name="T26" fmla="*/ 28 w 116"/>
                        <a:gd name="T27" fmla="*/ 61 h 75"/>
                        <a:gd name="T28" fmla="*/ 17 w 116"/>
                        <a:gd name="T29" fmla="*/ 72 h 75"/>
                        <a:gd name="T30" fmla="*/ 6 w 116"/>
                        <a:gd name="T31" fmla="*/ 74 h 75"/>
                        <a:gd name="T32" fmla="*/ 0 w 116"/>
                        <a:gd name="T33" fmla="*/ 61 h 75"/>
                        <a:gd name="T34" fmla="*/ 3 w 116"/>
                        <a:gd name="T35" fmla="*/ 47 h 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6"/>
                        <a:gd name="T55" fmla="*/ 0 h 75"/>
                        <a:gd name="T56" fmla="*/ 116 w 116"/>
                        <a:gd name="T57" fmla="*/ 75 h 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6" h="75">
                          <a:moveTo>
                            <a:pt x="3" y="47"/>
                          </a:moveTo>
                          <a:lnTo>
                            <a:pt x="28" y="27"/>
                          </a:lnTo>
                          <a:lnTo>
                            <a:pt x="56" y="10"/>
                          </a:lnTo>
                          <a:lnTo>
                            <a:pt x="83" y="2"/>
                          </a:lnTo>
                          <a:lnTo>
                            <a:pt x="96" y="0"/>
                          </a:lnTo>
                          <a:lnTo>
                            <a:pt x="106" y="0"/>
                          </a:lnTo>
                          <a:lnTo>
                            <a:pt x="113" y="5"/>
                          </a:lnTo>
                          <a:lnTo>
                            <a:pt x="115" y="13"/>
                          </a:lnTo>
                          <a:lnTo>
                            <a:pt x="113" y="21"/>
                          </a:lnTo>
                          <a:lnTo>
                            <a:pt x="103" y="25"/>
                          </a:lnTo>
                          <a:lnTo>
                            <a:pt x="87" y="30"/>
                          </a:lnTo>
                          <a:lnTo>
                            <a:pt x="63" y="40"/>
                          </a:lnTo>
                          <a:lnTo>
                            <a:pt x="43" y="52"/>
                          </a:lnTo>
                          <a:lnTo>
                            <a:pt x="28" y="61"/>
                          </a:lnTo>
                          <a:lnTo>
                            <a:pt x="17" y="72"/>
                          </a:lnTo>
                          <a:lnTo>
                            <a:pt x="6" y="74"/>
                          </a:lnTo>
                          <a:lnTo>
                            <a:pt x="0" y="61"/>
                          </a:lnTo>
                          <a:lnTo>
                            <a:pt x="3" y="47"/>
                          </a:lnTo>
                        </a:path>
                      </a:pathLst>
                    </a:custGeom>
                    <a:solidFill>
                      <a:srgbClr val="3F1F00"/>
                    </a:solidFill>
                    <a:ln w="12700" cap="rnd">
                      <a:solidFill>
                        <a:srgbClr val="000000"/>
                      </a:solidFill>
                      <a:round/>
                    </a:ln>
                  </p:spPr>
                  <p:txBody>
                    <a:bodyPr lIns="98954" tIns="48608" rIns="98954" bIns="48608">
                      <a:spAutoFit/>
                    </a:bodyPr>
                    <a:lstStyle/>
                    <a:p>
                      <a:endParaRPr lang="en-US"/>
                    </a:p>
                  </p:txBody>
                </p:sp>
                <p:sp>
                  <p:nvSpPr>
                    <p:cNvPr id="33844" name="Freeform 84"/>
                    <p:cNvSpPr/>
                    <p:nvPr/>
                  </p:nvSpPr>
                  <p:spPr bwMode="auto">
                    <a:xfrm>
                      <a:off x="3428" y="2205"/>
                      <a:ext cx="135" cy="152"/>
                    </a:xfrm>
                    <a:custGeom>
                      <a:avLst/>
                      <a:gdLst>
                        <a:gd name="T0" fmla="*/ 120 w 135"/>
                        <a:gd name="T1" fmla="*/ 0 h 152"/>
                        <a:gd name="T2" fmla="*/ 127 w 135"/>
                        <a:gd name="T3" fmla="*/ 29 h 152"/>
                        <a:gd name="T4" fmla="*/ 132 w 135"/>
                        <a:gd name="T5" fmla="*/ 53 h 152"/>
                        <a:gd name="T6" fmla="*/ 134 w 135"/>
                        <a:gd name="T7" fmla="*/ 83 h 152"/>
                        <a:gd name="T8" fmla="*/ 127 w 135"/>
                        <a:gd name="T9" fmla="*/ 109 h 152"/>
                        <a:gd name="T10" fmla="*/ 102 w 135"/>
                        <a:gd name="T11" fmla="*/ 91 h 152"/>
                        <a:gd name="T12" fmla="*/ 101 w 135"/>
                        <a:gd name="T13" fmla="*/ 133 h 152"/>
                        <a:gd name="T14" fmla="*/ 74 w 135"/>
                        <a:gd name="T15" fmla="*/ 117 h 152"/>
                        <a:gd name="T16" fmla="*/ 65 w 135"/>
                        <a:gd name="T17" fmla="*/ 151 h 152"/>
                        <a:gd name="T18" fmla="*/ 43 w 135"/>
                        <a:gd name="T19" fmla="*/ 144 h 152"/>
                        <a:gd name="T20" fmla="*/ 29 w 135"/>
                        <a:gd name="T21" fmla="*/ 131 h 152"/>
                        <a:gd name="T22" fmla="*/ 15 w 135"/>
                        <a:gd name="T23" fmla="*/ 111 h 152"/>
                        <a:gd name="T24" fmla="*/ 0 w 135"/>
                        <a:gd name="T25" fmla="*/ 81 h 152"/>
                        <a:gd name="T26" fmla="*/ 120 w 135"/>
                        <a:gd name="T27" fmla="*/ 0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5"/>
                        <a:gd name="T43" fmla="*/ 0 h 152"/>
                        <a:gd name="T44" fmla="*/ 135 w 135"/>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5" h="152">
                          <a:moveTo>
                            <a:pt x="120" y="0"/>
                          </a:moveTo>
                          <a:lnTo>
                            <a:pt x="127" y="29"/>
                          </a:lnTo>
                          <a:lnTo>
                            <a:pt x="132" y="53"/>
                          </a:lnTo>
                          <a:lnTo>
                            <a:pt x="134" y="83"/>
                          </a:lnTo>
                          <a:lnTo>
                            <a:pt x="127" y="109"/>
                          </a:lnTo>
                          <a:lnTo>
                            <a:pt x="102" y="91"/>
                          </a:lnTo>
                          <a:lnTo>
                            <a:pt x="101" y="133"/>
                          </a:lnTo>
                          <a:lnTo>
                            <a:pt x="74" y="117"/>
                          </a:lnTo>
                          <a:lnTo>
                            <a:pt x="65" y="151"/>
                          </a:lnTo>
                          <a:lnTo>
                            <a:pt x="43" y="144"/>
                          </a:lnTo>
                          <a:lnTo>
                            <a:pt x="29" y="131"/>
                          </a:lnTo>
                          <a:lnTo>
                            <a:pt x="15" y="111"/>
                          </a:lnTo>
                          <a:lnTo>
                            <a:pt x="0" y="81"/>
                          </a:lnTo>
                          <a:lnTo>
                            <a:pt x="120" y="0"/>
                          </a:lnTo>
                        </a:path>
                      </a:pathLst>
                    </a:custGeom>
                    <a:solidFill>
                      <a:srgbClr val="3F1F00"/>
                    </a:solidFill>
                    <a:ln w="12700" cap="rnd">
                      <a:solidFill>
                        <a:srgbClr val="000000"/>
                      </a:solidFill>
                      <a:round/>
                    </a:ln>
                  </p:spPr>
                  <p:txBody>
                    <a:bodyPr lIns="98954" tIns="48608" rIns="98954" bIns="48608">
                      <a:spAutoFit/>
                    </a:bodyPr>
                    <a:lstStyle/>
                    <a:p>
                      <a:endParaRPr lang="en-US"/>
                    </a:p>
                  </p:txBody>
                </p:sp>
              </p:grpSp>
              <p:sp>
                <p:nvSpPr>
                  <p:cNvPr id="33837" name="Arc 85"/>
                  <p:cNvSpPr/>
                  <p:nvPr/>
                </p:nvSpPr>
                <p:spPr bwMode="auto">
                  <a:xfrm>
                    <a:off x="3383" y="2320"/>
                    <a:ext cx="53" cy="94"/>
                  </a:xfrm>
                  <a:custGeom>
                    <a:avLst/>
                    <a:gdLst>
                      <a:gd name="T0" fmla="*/ 0 w 43200"/>
                      <a:gd name="T1" fmla="*/ 0 h 43185"/>
                      <a:gd name="T2" fmla="*/ 0 w 43200"/>
                      <a:gd name="T3" fmla="*/ 0 h 43185"/>
                      <a:gd name="T4" fmla="*/ 0 w 43200"/>
                      <a:gd name="T5" fmla="*/ 0 h 43185"/>
                      <a:gd name="T6" fmla="*/ 0 60000 65536"/>
                      <a:gd name="T7" fmla="*/ 0 60000 65536"/>
                      <a:gd name="T8" fmla="*/ 0 60000 65536"/>
                      <a:gd name="T9" fmla="*/ 0 w 43200"/>
                      <a:gd name="T10" fmla="*/ 0 h 43185"/>
                      <a:gd name="T11" fmla="*/ 43200 w 43200"/>
                      <a:gd name="T12" fmla="*/ 43185 h 43185"/>
                    </a:gdLst>
                    <a:ahLst/>
                    <a:cxnLst>
                      <a:cxn ang="T6">
                        <a:pos x="T0" y="T1"/>
                      </a:cxn>
                      <a:cxn ang="T7">
                        <a:pos x="T2" y="T3"/>
                      </a:cxn>
                      <a:cxn ang="T8">
                        <a:pos x="T4" y="T5"/>
                      </a:cxn>
                    </a:cxnLst>
                    <a:rect l="T9" t="T10" r="T11" b="T12"/>
                    <a:pathLst>
                      <a:path w="43200" h="43185" fill="none" extrusionOk="0">
                        <a:moveTo>
                          <a:pt x="43150" y="20127"/>
                        </a:moveTo>
                        <a:cubicBezTo>
                          <a:pt x="43183" y="20612"/>
                          <a:pt x="43200" y="21098"/>
                          <a:pt x="43200" y="21585"/>
                        </a:cubicBezTo>
                        <a:cubicBezTo>
                          <a:pt x="43200" y="33514"/>
                          <a:pt x="33529" y="43185"/>
                          <a:pt x="21600" y="43185"/>
                        </a:cubicBezTo>
                        <a:cubicBezTo>
                          <a:pt x="9670" y="43185"/>
                          <a:pt x="0" y="33514"/>
                          <a:pt x="0" y="21585"/>
                        </a:cubicBezTo>
                        <a:cubicBezTo>
                          <a:pt x="-1" y="9972"/>
                          <a:pt x="9181" y="438"/>
                          <a:pt x="20785" y="0"/>
                        </a:cubicBezTo>
                      </a:path>
                      <a:path w="43200" h="43185" stroke="0" extrusionOk="0">
                        <a:moveTo>
                          <a:pt x="43150" y="20127"/>
                        </a:moveTo>
                        <a:cubicBezTo>
                          <a:pt x="43183" y="20612"/>
                          <a:pt x="43200" y="21098"/>
                          <a:pt x="43200" y="21585"/>
                        </a:cubicBezTo>
                        <a:cubicBezTo>
                          <a:pt x="43200" y="33514"/>
                          <a:pt x="33529" y="43185"/>
                          <a:pt x="21600" y="43185"/>
                        </a:cubicBezTo>
                        <a:cubicBezTo>
                          <a:pt x="9670" y="43185"/>
                          <a:pt x="0" y="33514"/>
                          <a:pt x="0" y="21585"/>
                        </a:cubicBezTo>
                        <a:cubicBezTo>
                          <a:pt x="-1" y="9972"/>
                          <a:pt x="9181" y="438"/>
                          <a:pt x="20785" y="0"/>
                        </a:cubicBezTo>
                        <a:lnTo>
                          <a:pt x="21600" y="21585"/>
                        </a:lnTo>
                        <a:close/>
                      </a:path>
                    </a:pathLst>
                  </a:custGeom>
                  <a:noFill/>
                  <a:ln w="50800" cap="rnd">
                    <a:solidFill>
                      <a:srgbClr val="FF9F1F"/>
                    </a:solidFill>
                    <a:round/>
                  </a:ln>
                </p:spPr>
                <p:txBody>
                  <a:bodyPr lIns="98954" tIns="48608" rIns="98954" bIns="48608">
                    <a:spAutoFit/>
                  </a:bodyPr>
                  <a:lstStyle/>
                  <a:p>
                    <a:endParaRPr lang="en-US"/>
                  </a:p>
                </p:txBody>
              </p:sp>
              <p:grpSp>
                <p:nvGrpSpPr>
                  <p:cNvPr id="27" name="Group 86"/>
                  <p:cNvGrpSpPr/>
                  <p:nvPr/>
                </p:nvGrpSpPr>
                <p:grpSpPr bwMode="auto">
                  <a:xfrm>
                    <a:off x="3611" y="2093"/>
                    <a:ext cx="117" cy="135"/>
                    <a:chOff x="3611" y="2093"/>
                    <a:chExt cx="117" cy="135"/>
                  </a:xfrm>
                </p:grpSpPr>
                <p:sp>
                  <p:nvSpPr>
                    <p:cNvPr id="33839" name="Freeform 87"/>
                    <p:cNvSpPr/>
                    <p:nvPr/>
                  </p:nvSpPr>
                  <p:spPr bwMode="auto">
                    <a:xfrm>
                      <a:off x="3624" y="2104"/>
                      <a:ext cx="104" cy="124"/>
                    </a:xfrm>
                    <a:custGeom>
                      <a:avLst/>
                      <a:gdLst>
                        <a:gd name="T0" fmla="*/ 92 w 104"/>
                        <a:gd name="T1" fmla="*/ 18 h 124"/>
                        <a:gd name="T2" fmla="*/ 101 w 104"/>
                        <a:gd name="T3" fmla="*/ 34 h 124"/>
                        <a:gd name="T4" fmla="*/ 103 w 104"/>
                        <a:gd name="T5" fmla="*/ 48 h 124"/>
                        <a:gd name="T6" fmla="*/ 103 w 104"/>
                        <a:gd name="T7" fmla="*/ 61 h 124"/>
                        <a:gd name="T8" fmla="*/ 101 w 104"/>
                        <a:gd name="T9" fmla="*/ 74 h 124"/>
                        <a:gd name="T10" fmla="*/ 98 w 104"/>
                        <a:gd name="T11" fmla="*/ 84 h 124"/>
                        <a:gd name="T12" fmla="*/ 92 w 104"/>
                        <a:gd name="T13" fmla="*/ 98 h 124"/>
                        <a:gd name="T14" fmla="*/ 83 w 104"/>
                        <a:gd name="T15" fmla="*/ 109 h 124"/>
                        <a:gd name="T16" fmla="*/ 73 w 104"/>
                        <a:gd name="T17" fmla="*/ 118 h 124"/>
                        <a:gd name="T18" fmla="*/ 61 w 104"/>
                        <a:gd name="T19" fmla="*/ 123 h 124"/>
                        <a:gd name="T20" fmla="*/ 47 w 104"/>
                        <a:gd name="T21" fmla="*/ 123 h 124"/>
                        <a:gd name="T22" fmla="*/ 35 w 104"/>
                        <a:gd name="T23" fmla="*/ 120 h 124"/>
                        <a:gd name="T24" fmla="*/ 26 w 104"/>
                        <a:gd name="T25" fmla="*/ 114 h 124"/>
                        <a:gd name="T26" fmla="*/ 19 w 104"/>
                        <a:gd name="T27" fmla="*/ 107 h 124"/>
                        <a:gd name="T28" fmla="*/ 11 w 104"/>
                        <a:gd name="T29" fmla="*/ 97 h 124"/>
                        <a:gd name="T30" fmla="*/ 3 w 104"/>
                        <a:gd name="T31" fmla="*/ 84 h 124"/>
                        <a:gd name="T32" fmla="*/ 0 w 104"/>
                        <a:gd name="T33" fmla="*/ 69 h 124"/>
                        <a:gd name="T34" fmla="*/ 0 w 104"/>
                        <a:gd name="T35" fmla="*/ 53 h 124"/>
                        <a:gd name="T36" fmla="*/ 4 w 104"/>
                        <a:gd name="T37" fmla="*/ 40 h 124"/>
                        <a:gd name="T38" fmla="*/ 6 w 104"/>
                        <a:gd name="T39" fmla="*/ 29 h 124"/>
                        <a:gd name="T40" fmla="*/ 14 w 104"/>
                        <a:gd name="T41" fmla="*/ 20 h 124"/>
                        <a:gd name="T42" fmla="*/ 23 w 104"/>
                        <a:gd name="T43" fmla="*/ 9 h 124"/>
                        <a:gd name="T44" fmla="*/ 39 w 104"/>
                        <a:gd name="T45" fmla="*/ 1 h 124"/>
                        <a:gd name="T46" fmla="*/ 55 w 104"/>
                        <a:gd name="T47" fmla="*/ 0 h 124"/>
                        <a:gd name="T48" fmla="*/ 71 w 104"/>
                        <a:gd name="T49" fmla="*/ 2 h 124"/>
                        <a:gd name="T50" fmla="*/ 81 w 104"/>
                        <a:gd name="T51" fmla="*/ 8 h 124"/>
                        <a:gd name="T52" fmla="*/ 92 w 104"/>
                        <a:gd name="T53" fmla="*/ 18 h 12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4"/>
                        <a:gd name="T82" fmla="*/ 0 h 124"/>
                        <a:gd name="T83" fmla="*/ 104 w 104"/>
                        <a:gd name="T84" fmla="*/ 124 h 12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4" h="124">
                          <a:moveTo>
                            <a:pt x="92" y="18"/>
                          </a:moveTo>
                          <a:lnTo>
                            <a:pt x="101" y="34"/>
                          </a:lnTo>
                          <a:lnTo>
                            <a:pt x="103" y="48"/>
                          </a:lnTo>
                          <a:lnTo>
                            <a:pt x="103" y="61"/>
                          </a:lnTo>
                          <a:lnTo>
                            <a:pt x="101" y="74"/>
                          </a:lnTo>
                          <a:lnTo>
                            <a:pt x="98" y="84"/>
                          </a:lnTo>
                          <a:lnTo>
                            <a:pt x="92" y="98"/>
                          </a:lnTo>
                          <a:lnTo>
                            <a:pt x="83" y="109"/>
                          </a:lnTo>
                          <a:lnTo>
                            <a:pt x="73" y="118"/>
                          </a:lnTo>
                          <a:lnTo>
                            <a:pt x="61" y="123"/>
                          </a:lnTo>
                          <a:lnTo>
                            <a:pt x="47" y="123"/>
                          </a:lnTo>
                          <a:lnTo>
                            <a:pt x="35" y="120"/>
                          </a:lnTo>
                          <a:lnTo>
                            <a:pt x="26" y="114"/>
                          </a:lnTo>
                          <a:lnTo>
                            <a:pt x="19" y="107"/>
                          </a:lnTo>
                          <a:lnTo>
                            <a:pt x="11" y="97"/>
                          </a:lnTo>
                          <a:lnTo>
                            <a:pt x="3" y="84"/>
                          </a:lnTo>
                          <a:lnTo>
                            <a:pt x="0" y="69"/>
                          </a:lnTo>
                          <a:lnTo>
                            <a:pt x="0" y="53"/>
                          </a:lnTo>
                          <a:lnTo>
                            <a:pt x="4" y="40"/>
                          </a:lnTo>
                          <a:lnTo>
                            <a:pt x="6" y="29"/>
                          </a:lnTo>
                          <a:lnTo>
                            <a:pt x="14" y="20"/>
                          </a:lnTo>
                          <a:lnTo>
                            <a:pt x="23" y="9"/>
                          </a:lnTo>
                          <a:lnTo>
                            <a:pt x="39" y="1"/>
                          </a:lnTo>
                          <a:lnTo>
                            <a:pt x="55" y="0"/>
                          </a:lnTo>
                          <a:lnTo>
                            <a:pt x="71" y="2"/>
                          </a:lnTo>
                          <a:lnTo>
                            <a:pt x="81" y="8"/>
                          </a:lnTo>
                          <a:lnTo>
                            <a:pt x="92" y="18"/>
                          </a:lnTo>
                        </a:path>
                      </a:pathLst>
                    </a:custGeom>
                    <a:solidFill>
                      <a:srgbClr val="FFFFFF"/>
                    </a:solidFill>
                    <a:ln w="12700" cap="rnd">
                      <a:solidFill>
                        <a:srgbClr val="000000"/>
                      </a:solidFill>
                      <a:round/>
                    </a:ln>
                  </p:spPr>
                  <p:txBody>
                    <a:bodyPr lIns="98954" tIns="48608" rIns="98954" bIns="48608">
                      <a:spAutoFit/>
                    </a:bodyPr>
                    <a:lstStyle/>
                    <a:p>
                      <a:endParaRPr lang="en-US"/>
                    </a:p>
                  </p:txBody>
                </p:sp>
                <p:sp>
                  <p:nvSpPr>
                    <p:cNvPr id="33840" name="Freeform 88"/>
                    <p:cNvSpPr/>
                    <p:nvPr/>
                  </p:nvSpPr>
                  <p:spPr bwMode="auto">
                    <a:xfrm>
                      <a:off x="3665" y="2172"/>
                      <a:ext cx="34" cy="43"/>
                    </a:xfrm>
                    <a:custGeom>
                      <a:avLst/>
                      <a:gdLst>
                        <a:gd name="T0" fmla="*/ 30 w 34"/>
                        <a:gd name="T1" fmla="*/ 6 h 43"/>
                        <a:gd name="T2" fmla="*/ 33 w 34"/>
                        <a:gd name="T3" fmla="*/ 11 h 43"/>
                        <a:gd name="T4" fmla="*/ 33 w 34"/>
                        <a:gd name="T5" fmla="*/ 15 h 43"/>
                        <a:gd name="T6" fmla="*/ 33 w 34"/>
                        <a:gd name="T7" fmla="*/ 21 h 43"/>
                        <a:gd name="T8" fmla="*/ 33 w 34"/>
                        <a:gd name="T9" fmla="*/ 25 h 43"/>
                        <a:gd name="T10" fmla="*/ 31 w 34"/>
                        <a:gd name="T11" fmla="*/ 29 h 43"/>
                        <a:gd name="T12" fmla="*/ 30 w 34"/>
                        <a:gd name="T13" fmla="*/ 33 h 43"/>
                        <a:gd name="T14" fmla="*/ 27 w 34"/>
                        <a:gd name="T15" fmla="*/ 37 h 43"/>
                        <a:gd name="T16" fmla="*/ 24 w 34"/>
                        <a:gd name="T17" fmla="*/ 40 h 43"/>
                        <a:gd name="T18" fmla="*/ 20 w 34"/>
                        <a:gd name="T19" fmla="*/ 42 h 43"/>
                        <a:gd name="T20" fmla="*/ 14 w 34"/>
                        <a:gd name="T21" fmla="*/ 42 h 43"/>
                        <a:gd name="T22" fmla="*/ 10 w 34"/>
                        <a:gd name="T23" fmla="*/ 40 h 43"/>
                        <a:gd name="T24" fmla="*/ 8 w 34"/>
                        <a:gd name="T25" fmla="*/ 39 h 43"/>
                        <a:gd name="T26" fmla="*/ 6 w 34"/>
                        <a:gd name="T27" fmla="*/ 36 h 43"/>
                        <a:gd name="T28" fmla="*/ 3 w 34"/>
                        <a:gd name="T29" fmla="*/ 33 h 43"/>
                        <a:gd name="T30" fmla="*/ 1 w 34"/>
                        <a:gd name="T31" fmla="*/ 29 h 43"/>
                        <a:gd name="T32" fmla="*/ 0 w 34"/>
                        <a:gd name="T33" fmla="*/ 24 h 43"/>
                        <a:gd name="T34" fmla="*/ 0 w 34"/>
                        <a:gd name="T35" fmla="*/ 17 h 43"/>
                        <a:gd name="T36" fmla="*/ 1 w 34"/>
                        <a:gd name="T37" fmla="*/ 13 h 43"/>
                        <a:gd name="T38" fmla="*/ 2 w 34"/>
                        <a:gd name="T39" fmla="*/ 10 h 43"/>
                        <a:gd name="T40" fmla="*/ 4 w 34"/>
                        <a:gd name="T41" fmla="*/ 7 h 43"/>
                        <a:gd name="T42" fmla="*/ 7 w 34"/>
                        <a:gd name="T43" fmla="*/ 3 h 43"/>
                        <a:gd name="T44" fmla="*/ 12 w 34"/>
                        <a:gd name="T45" fmla="*/ 0 h 43"/>
                        <a:gd name="T46" fmla="*/ 19 w 34"/>
                        <a:gd name="T47" fmla="*/ 0 h 43"/>
                        <a:gd name="T48" fmla="*/ 23 w 34"/>
                        <a:gd name="T49" fmla="*/ 1 h 43"/>
                        <a:gd name="T50" fmla="*/ 26 w 34"/>
                        <a:gd name="T51" fmla="*/ 3 h 43"/>
                        <a:gd name="T52" fmla="*/ 30 w 34"/>
                        <a:gd name="T53" fmla="*/ 6 h 4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4"/>
                        <a:gd name="T82" fmla="*/ 0 h 43"/>
                        <a:gd name="T83" fmla="*/ 34 w 34"/>
                        <a:gd name="T84" fmla="*/ 43 h 4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4" h="43">
                          <a:moveTo>
                            <a:pt x="30" y="6"/>
                          </a:moveTo>
                          <a:lnTo>
                            <a:pt x="33" y="11"/>
                          </a:lnTo>
                          <a:lnTo>
                            <a:pt x="33" y="15"/>
                          </a:lnTo>
                          <a:lnTo>
                            <a:pt x="33" y="21"/>
                          </a:lnTo>
                          <a:lnTo>
                            <a:pt x="33" y="25"/>
                          </a:lnTo>
                          <a:lnTo>
                            <a:pt x="31" y="29"/>
                          </a:lnTo>
                          <a:lnTo>
                            <a:pt x="30" y="33"/>
                          </a:lnTo>
                          <a:lnTo>
                            <a:pt x="27" y="37"/>
                          </a:lnTo>
                          <a:lnTo>
                            <a:pt x="24" y="40"/>
                          </a:lnTo>
                          <a:lnTo>
                            <a:pt x="20" y="42"/>
                          </a:lnTo>
                          <a:lnTo>
                            <a:pt x="14" y="42"/>
                          </a:lnTo>
                          <a:lnTo>
                            <a:pt x="10" y="40"/>
                          </a:lnTo>
                          <a:lnTo>
                            <a:pt x="8" y="39"/>
                          </a:lnTo>
                          <a:lnTo>
                            <a:pt x="6" y="36"/>
                          </a:lnTo>
                          <a:lnTo>
                            <a:pt x="3" y="33"/>
                          </a:lnTo>
                          <a:lnTo>
                            <a:pt x="1" y="29"/>
                          </a:lnTo>
                          <a:lnTo>
                            <a:pt x="0" y="24"/>
                          </a:lnTo>
                          <a:lnTo>
                            <a:pt x="0" y="17"/>
                          </a:lnTo>
                          <a:lnTo>
                            <a:pt x="1" y="13"/>
                          </a:lnTo>
                          <a:lnTo>
                            <a:pt x="2" y="10"/>
                          </a:lnTo>
                          <a:lnTo>
                            <a:pt x="4" y="7"/>
                          </a:lnTo>
                          <a:lnTo>
                            <a:pt x="7" y="3"/>
                          </a:lnTo>
                          <a:lnTo>
                            <a:pt x="12" y="0"/>
                          </a:lnTo>
                          <a:lnTo>
                            <a:pt x="19" y="0"/>
                          </a:lnTo>
                          <a:lnTo>
                            <a:pt x="23" y="1"/>
                          </a:lnTo>
                          <a:lnTo>
                            <a:pt x="26" y="3"/>
                          </a:lnTo>
                          <a:lnTo>
                            <a:pt x="30" y="6"/>
                          </a:lnTo>
                        </a:path>
                      </a:pathLst>
                    </a:custGeom>
                    <a:solidFill>
                      <a:srgbClr val="000000"/>
                    </a:solidFill>
                    <a:ln w="12700" cap="rnd">
                      <a:noFill/>
                      <a:round/>
                    </a:ln>
                  </p:spPr>
                  <p:txBody>
                    <a:bodyPr lIns="98954" tIns="48608" rIns="98954" bIns="48608">
                      <a:spAutoFit/>
                    </a:bodyPr>
                    <a:lstStyle/>
                    <a:p>
                      <a:endParaRPr lang="en-US"/>
                    </a:p>
                  </p:txBody>
                </p:sp>
                <p:sp>
                  <p:nvSpPr>
                    <p:cNvPr id="33841" name="Freeform 89"/>
                    <p:cNvSpPr/>
                    <p:nvPr/>
                  </p:nvSpPr>
                  <p:spPr bwMode="auto">
                    <a:xfrm>
                      <a:off x="3611" y="2093"/>
                      <a:ext cx="112" cy="101"/>
                    </a:xfrm>
                    <a:custGeom>
                      <a:avLst/>
                      <a:gdLst>
                        <a:gd name="T0" fmla="*/ 111 w 112"/>
                        <a:gd name="T1" fmla="*/ 25 h 101"/>
                        <a:gd name="T2" fmla="*/ 96 w 112"/>
                        <a:gd name="T3" fmla="*/ 12 h 101"/>
                        <a:gd name="T4" fmla="*/ 81 w 112"/>
                        <a:gd name="T5" fmla="*/ 4 h 101"/>
                        <a:gd name="T6" fmla="*/ 67 w 112"/>
                        <a:gd name="T7" fmla="*/ 0 h 101"/>
                        <a:gd name="T8" fmla="*/ 54 w 112"/>
                        <a:gd name="T9" fmla="*/ 0 h 101"/>
                        <a:gd name="T10" fmla="*/ 40 w 112"/>
                        <a:gd name="T11" fmla="*/ 3 h 101"/>
                        <a:gd name="T12" fmla="*/ 32 w 112"/>
                        <a:gd name="T13" fmla="*/ 7 h 101"/>
                        <a:gd name="T14" fmla="*/ 23 w 112"/>
                        <a:gd name="T15" fmla="*/ 13 h 101"/>
                        <a:gd name="T16" fmla="*/ 15 w 112"/>
                        <a:gd name="T17" fmla="*/ 23 h 101"/>
                        <a:gd name="T18" fmla="*/ 8 w 112"/>
                        <a:gd name="T19" fmla="*/ 39 h 101"/>
                        <a:gd name="T20" fmla="*/ 6 w 112"/>
                        <a:gd name="T21" fmla="*/ 53 h 101"/>
                        <a:gd name="T22" fmla="*/ 2 w 112"/>
                        <a:gd name="T23" fmla="*/ 65 h 101"/>
                        <a:gd name="T24" fmla="*/ 0 w 112"/>
                        <a:gd name="T25" fmla="*/ 77 h 101"/>
                        <a:gd name="T26" fmla="*/ 0 w 112"/>
                        <a:gd name="T27" fmla="*/ 92 h 101"/>
                        <a:gd name="T28" fmla="*/ 0 w 112"/>
                        <a:gd name="T29" fmla="*/ 100 h 101"/>
                        <a:gd name="T30" fmla="*/ 111 w 112"/>
                        <a:gd name="T31" fmla="*/ 25 h 10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2"/>
                        <a:gd name="T49" fmla="*/ 0 h 101"/>
                        <a:gd name="T50" fmla="*/ 112 w 112"/>
                        <a:gd name="T51" fmla="*/ 101 h 10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2" h="101">
                          <a:moveTo>
                            <a:pt x="111" y="25"/>
                          </a:moveTo>
                          <a:lnTo>
                            <a:pt x="96" y="12"/>
                          </a:lnTo>
                          <a:lnTo>
                            <a:pt x="81" y="4"/>
                          </a:lnTo>
                          <a:lnTo>
                            <a:pt x="67" y="0"/>
                          </a:lnTo>
                          <a:lnTo>
                            <a:pt x="54" y="0"/>
                          </a:lnTo>
                          <a:lnTo>
                            <a:pt x="40" y="3"/>
                          </a:lnTo>
                          <a:lnTo>
                            <a:pt x="32" y="7"/>
                          </a:lnTo>
                          <a:lnTo>
                            <a:pt x="23" y="13"/>
                          </a:lnTo>
                          <a:lnTo>
                            <a:pt x="15" y="23"/>
                          </a:lnTo>
                          <a:lnTo>
                            <a:pt x="8" y="39"/>
                          </a:lnTo>
                          <a:lnTo>
                            <a:pt x="6" y="53"/>
                          </a:lnTo>
                          <a:lnTo>
                            <a:pt x="2" y="65"/>
                          </a:lnTo>
                          <a:lnTo>
                            <a:pt x="0" y="77"/>
                          </a:lnTo>
                          <a:lnTo>
                            <a:pt x="0" y="92"/>
                          </a:lnTo>
                          <a:lnTo>
                            <a:pt x="0" y="100"/>
                          </a:lnTo>
                          <a:lnTo>
                            <a:pt x="111" y="25"/>
                          </a:lnTo>
                        </a:path>
                      </a:pathLst>
                    </a:custGeom>
                    <a:solidFill>
                      <a:srgbClr val="FF9F9F"/>
                    </a:solidFill>
                    <a:ln w="12700" cap="rnd">
                      <a:solidFill>
                        <a:srgbClr val="000000"/>
                      </a:solidFill>
                      <a:round/>
                    </a:ln>
                  </p:spPr>
                  <p:txBody>
                    <a:bodyPr lIns="98954" tIns="48608" rIns="98954" bIns="48608">
                      <a:spAutoFit/>
                    </a:bodyPr>
                    <a:lstStyle/>
                    <a:p>
                      <a:endParaRPr lang="en-US"/>
                    </a:p>
                  </p:txBody>
                </p:sp>
              </p:grpSp>
            </p:grpSp>
          </p:grpSp>
          <p:grpSp>
            <p:nvGrpSpPr>
              <p:cNvPr id="28" name="Group 90"/>
              <p:cNvGrpSpPr/>
              <p:nvPr/>
            </p:nvGrpSpPr>
            <p:grpSpPr bwMode="auto">
              <a:xfrm>
                <a:off x="2976" y="1867"/>
                <a:ext cx="724" cy="1199"/>
                <a:chOff x="2976" y="1867"/>
                <a:chExt cx="724" cy="1199"/>
              </a:xfrm>
            </p:grpSpPr>
            <p:sp>
              <p:nvSpPr>
                <p:cNvPr id="33829" name="Freeform 91"/>
                <p:cNvSpPr/>
                <p:nvPr/>
              </p:nvSpPr>
              <p:spPr bwMode="auto">
                <a:xfrm>
                  <a:off x="2976" y="1867"/>
                  <a:ext cx="724" cy="1199"/>
                </a:xfrm>
                <a:custGeom>
                  <a:avLst/>
                  <a:gdLst>
                    <a:gd name="T0" fmla="*/ 709 w 724"/>
                    <a:gd name="T1" fmla="*/ 143 h 1199"/>
                    <a:gd name="T2" fmla="*/ 723 w 724"/>
                    <a:gd name="T3" fmla="*/ 120 h 1199"/>
                    <a:gd name="T4" fmla="*/ 720 w 724"/>
                    <a:gd name="T5" fmla="*/ 97 h 1199"/>
                    <a:gd name="T6" fmla="*/ 703 w 724"/>
                    <a:gd name="T7" fmla="*/ 67 h 1199"/>
                    <a:gd name="T8" fmla="*/ 667 w 724"/>
                    <a:gd name="T9" fmla="*/ 33 h 1199"/>
                    <a:gd name="T10" fmla="*/ 614 w 724"/>
                    <a:gd name="T11" fmla="*/ 14 h 1199"/>
                    <a:gd name="T12" fmla="*/ 550 w 724"/>
                    <a:gd name="T13" fmla="*/ 11 h 1199"/>
                    <a:gd name="T14" fmla="*/ 504 w 724"/>
                    <a:gd name="T15" fmla="*/ 0 h 1199"/>
                    <a:gd name="T16" fmla="*/ 446 w 724"/>
                    <a:gd name="T17" fmla="*/ 14 h 1199"/>
                    <a:gd name="T18" fmla="*/ 412 w 724"/>
                    <a:gd name="T19" fmla="*/ 20 h 1199"/>
                    <a:gd name="T20" fmla="*/ 370 w 724"/>
                    <a:gd name="T21" fmla="*/ 41 h 1199"/>
                    <a:gd name="T22" fmla="*/ 336 w 724"/>
                    <a:gd name="T23" fmla="*/ 60 h 1199"/>
                    <a:gd name="T24" fmla="*/ 314 w 724"/>
                    <a:gd name="T25" fmla="*/ 103 h 1199"/>
                    <a:gd name="T26" fmla="*/ 273 w 724"/>
                    <a:gd name="T27" fmla="*/ 173 h 1199"/>
                    <a:gd name="T28" fmla="*/ 224 w 724"/>
                    <a:gd name="T29" fmla="*/ 282 h 1199"/>
                    <a:gd name="T30" fmla="*/ 208 w 724"/>
                    <a:gd name="T31" fmla="*/ 342 h 1199"/>
                    <a:gd name="T32" fmla="*/ 203 w 724"/>
                    <a:gd name="T33" fmla="*/ 392 h 1199"/>
                    <a:gd name="T34" fmla="*/ 227 w 724"/>
                    <a:gd name="T35" fmla="*/ 461 h 1199"/>
                    <a:gd name="T36" fmla="*/ 261 w 724"/>
                    <a:gd name="T37" fmla="*/ 514 h 1199"/>
                    <a:gd name="T38" fmla="*/ 264 w 724"/>
                    <a:gd name="T39" fmla="*/ 589 h 1199"/>
                    <a:gd name="T40" fmla="*/ 250 w 724"/>
                    <a:gd name="T41" fmla="*/ 653 h 1199"/>
                    <a:gd name="T42" fmla="*/ 214 w 724"/>
                    <a:gd name="T43" fmla="*/ 768 h 1199"/>
                    <a:gd name="T44" fmla="*/ 194 w 724"/>
                    <a:gd name="T45" fmla="*/ 798 h 1199"/>
                    <a:gd name="T46" fmla="*/ 111 w 724"/>
                    <a:gd name="T47" fmla="*/ 894 h 1199"/>
                    <a:gd name="T48" fmla="*/ 39 w 724"/>
                    <a:gd name="T49" fmla="*/ 950 h 1199"/>
                    <a:gd name="T50" fmla="*/ 13 w 724"/>
                    <a:gd name="T51" fmla="*/ 976 h 1199"/>
                    <a:gd name="T52" fmla="*/ 0 w 724"/>
                    <a:gd name="T53" fmla="*/ 1003 h 1199"/>
                    <a:gd name="T54" fmla="*/ 94 w 724"/>
                    <a:gd name="T55" fmla="*/ 983 h 1199"/>
                    <a:gd name="T56" fmla="*/ 26 w 724"/>
                    <a:gd name="T57" fmla="*/ 1039 h 1199"/>
                    <a:gd name="T58" fmla="*/ 0 w 724"/>
                    <a:gd name="T59" fmla="*/ 1106 h 1199"/>
                    <a:gd name="T60" fmla="*/ 42 w 724"/>
                    <a:gd name="T61" fmla="*/ 1082 h 1199"/>
                    <a:gd name="T62" fmla="*/ 105 w 724"/>
                    <a:gd name="T63" fmla="*/ 1023 h 1199"/>
                    <a:gd name="T64" fmla="*/ 147 w 724"/>
                    <a:gd name="T65" fmla="*/ 989 h 1199"/>
                    <a:gd name="T66" fmla="*/ 72 w 724"/>
                    <a:gd name="T67" fmla="*/ 1109 h 1199"/>
                    <a:gd name="T68" fmla="*/ 39 w 724"/>
                    <a:gd name="T69" fmla="*/ 1198 h 1199"/>
                    <a:gd name="T70" fmla="*/ 114 w 724"/>
                    <a:gd name="T71" fmla="*/ 1126 h 1199"/>
                    <a:gd name="T72" fmla="*/ 181 w 724"/>
                    <a:gd name="T73" fmla="*/ 1026 h 1199"/>
                    <a:gd name="T74" fmla="*/ 181 w 724"/>
                    <a:gd name="T75" fmla="*/ 1095 h 1199"/>
                    <a:gd name="T76" fmla="*/ 244 w 724"/>
                    <a:gd name="T77" fmla="*/ 970 h 1199"/>
                    <a:gd name="T78" fmla="*/ 303 w 724"/>
                    <a:gd name="T79" fmla="*/ 841 h 1199"/>
                    <a:gd name="T80" fmla="*/ 320 w 724"/>
                    <a:gd name="T81" fmla="*/ 795 h 1199"/>
                    <a:gd name="T82" fmla="*/ 343 w 724"/>
                    <a:gd name="T83" fmla="*/ 679 h 1199"/>
                    <a:gd name="T84" fmla="*/ 373 w 724"/>
                    <a:gd name="T85" fmla="*/ 616 h 1199"/>
                    <a:gd name="T86" fmla="*/ 389 w 724"/>
                    <a:gd name="T87" fmla="*/ 526 h 1199"/>
                    <a:gd name="T88" fmla="*/ 393 w 724"/>
                    <a:gd name="T89" fmla="*/ 506 h 1199"/>
                    <a:gd name="T90" fmla="*/ 409 w 724"/>
                    <a:gd name="T91" fmla="*/ 477 h 1199"/>
                    <a:gd name="T92" fmla="*/ 429 w 724"/>
                    <a:gd name="T93" fmla="*/ 470 h 1199"/>
                    <a:gd name="T94" fmla="*/ 449 w 724"/>
                    <a:gd name="T95" fmla="*/ 461 h 1199"/>
                    <a:gd name="T96" fmla="*/ 489 w 724"/>
                    <a:gd name="T97" fmla="*/ 440 h 1199"/>
                    <a:gd name="T98" fmla="*/ 520 w 724"/>
                    <a:gd name="T99" fmla="*/ 417 h 1199"/>
                    <a:gd name="T100" fmla="*/ 564 w 724"/>
                    <a:gd name="T101" fmla="*/ 385 h 1199"/>
                    <a:gd name="T102" fmla="*/ 610 w 724"/>
                    <a:gd name="T103" fmla="*/ 322 h 1199"/>
                    <a:gd name="T104" fmla="*/ 646 w 724"/>
                    <a:gd name="T105" fmla="*/ 256 h 1199"/>
                    <a:gd name="T106" fmla="*/ 696 w 724"/>
                    <a:gd name="T107" fmla="*/ 183 h 1199"/>
                    <a:gd name="T108" fmla="*/ 709 w 724"/>
                    <a:gd name="T109" fmla="*/ 143 h 119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24"/>
                    <a:gd name="T166" fmla="*/ 0 h 1199"/>
                    <a:gd name="T167" fmla="*/ 724 w 724"/>
                    <a:gd name="T168" fmla="*/ 1199 h 119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24" h="1199">
                      <a:moveTo>
                        <a:pt x="709" y="143"/>
                      </a:moveTo>
                      <a:lnTo>
                        <a:pt x="723" y="120"/>
                      </a:lnTo>
                      <a:lnTo>
                        <a:pt x="720" y="97"/>
                      </a:lnTo>
                      <a:lnTo>
                        <a:pt x="703" y="67"/>
                      </a:lnTo>
                      <a:lnTo>
                        <a:pt x="667" y="33"/>
                      </a:lnTo>
                      <a:lnTo>
                        <a:pt x="614" y="14"/>
                      </a:lnTo>
                      <a:lnTo>
                        <a:pt x="550" y="11"/>
                      </a:lnTo>
                      <a:lnTo>
                        <a:pt x="504" y="0"/>
                      </a:lnTo>
                      <a:lnTo>
                        <a:pt x="446" y="14"/>
                      </a:lnTo>
                      <a:lnTo>
                        <a:pt x="412" y="20"/>
                      </a:lnTo>
                      <a:lnTo>
                        <a:pt x="370" y="41"/>
                      </a:lnTo>
                      <a:lnTo>
                        <a:pt x="336" y="60"/>
                      </a:lnTo>
                      <a:lnTo>
                        <a:pt x="314" y="103"/>
                      </a:lnTo>
                      <a:lnTo>
                        <a:pt x="273" y="173"/>
                      </a:lnTo>
                      <a:lnTo>
                        <a:pt x="224" y="282"/>
                      </a:lnTo>
                      <a:lnTo>
                        <a:pt x="208" y="342"/>
                      </a:lnTo>
                      <a:lnTo>
                        <a:pt x="203" y="392"/>
                      </a:lnTo>
                      <a:lnTo>
                        <a:pt x="227" y="461"/>
                      </a:lnTo>
                      <a:lnTo>
                        <a:pt x="261" y="514"/>
                      </a:lnTo>
                      <a:lnTo>
                        <a:pt x="264" y="589"/>
                      </a:lnTo>
                      <a:lnTo>
                        <a:pt x="250" y="653"/>
                      </a:lnTo>
                      <a:lnTo>
                        <a:pt x="214" y="768"/>
                      </a:lnTo>
                      <a:lnTo>
                        <a:pt x="194" y="798"/>
                      </a:lnTo>
                      <a:lnTo>
                        <a:pt x="111" y="894"/>
                      </a:lnTo>
                      <a:lnTo>
                        <a:pt x="39" y="950"/>
                      </a:lnTo>
                      <a:lnTo>
                        <a:pt x="13" y="976"/>
                      </a:lnTo>
                      <a:lnTo>
                        <a:pt x="0" y="1003"/>
                      </a:lnTo>
                      <a:lnTo>
                        <a:pt x="94" y="983"/>
                      </a:lnTo>
                      <a:lnTo>
                        <a:pt x="26" y="1039"/>
                      </a:lnTo>
                      <a:lnTo>
                        <a:pt x="0" y="1106"/>
                      </a:lnTo>
                      <a:lnTo>
                        <a:pt x="42" y="1082"/>
                      </a:lnTo>
                      <a:lnTo>
                        <a:pt x="105" y="1023"/>
                      </a:lnTo>
                      <a:lnTo>
                        <a:pt x="147" y="989"/>
                      </a:lnTo>
                      <a:lnTo>
                        <a:pt x="72" y="1109"/>
                      </a:lnTo>
                      <a:lnTo>
                        <a:pt x="39" y="1198"/>
                      </a:lnTo>
                      <a:lnTo>
                        <a:pt x="114" y="1126"/>
                      </a:lnTo>
                      <a:lnTo>
                        <a:pt x="181" y="1026"/>
                      </a:lnTo>
                      <a:lnTo>
                        <a:pt x="181" y="1095"/>
                      </a:lnTo>
                      <a:lnTo>
                        <a:pt x="244" y="970"/>
                      </a:lnTo>
                      <a:lnTo>
                        <a:pt x="303" y="841"/>
                      </a:lnTo>
                      <a:lnTo>
                        <a:pt x="320" y="795"/>
                      </a:lnTo>
                      <a:lnTo>
                        <a:pt x="343" y="679"/>
                      </a:lnTo>
                      <a:lnTo>
                        <a:pt x="373" y="616"/>
                      </a:lnTo>
                      <a:lnTo>
                        <a:pt x="389" y="526"/>
                      </a:lnTo>
                      <a:lnTo>
                        <a:pt x="393" y="506"/>
                      </a:lnTo>
                      <a:lnTo>
                        <a:pt x="409" y="477"/>
                      </a:lnTo>
                      <a:lnTo>
                        <a:pt x="429" y="470"/>
                      </a:lnTo>
                      <a:lnTo>
                        <a:pt x="449" y="461"/>
                      </a:lnTo>
                      <a:lnTo>
                        <a:pt x="489" y="440"/>
                      </a:lnTo>
                      <a:lnTo>
                        <a:pt x="520" y="417"/>
                      </a:lnTo>
                      <a:lnTo>
                        <a:pt x="564" y="385"/>
                      </a:lnTo>
                      <a:lnTo>
                        <a:pt x="610" y="322"/>
                      </a:lnTo>
                      <a:lnTo>
                        <a:pt x="646" y="256"/>
                      </a:lnTo>
                      <a:lnTo>
                        <a:pt x="696" y="183"/>
                      </a:lnTo>
                      <a:lnTo>
                        <a:pt x="709" y="143"/>
                      </a:lnTo>
                    </a:path>
                  </a:pathLst>
                </a:custGeom>
                <a:solidFill>
                  <a:srgbClr val="FF00FF"/>
                </a:solidFill>
                <a:ln w="12700" cap="rnd">
                  <a:solidFill>
                    <a:srgbClr val="000000"/>
                  </a:solidFill>
                  <a:round/>
                </a:ln>
              </p:spPr>
              <p:txBody>
                <a:bodyPr lIns="98954" tIns="48608" rIns="98954" bIns="48608">
                  <a:spAutoFit/>
                </a:bodyPr>
                <a:lstStyle/>
                <a:p>
                  <a:endParaRPr lang="en-US"/>
                </a:p>
              </p:txBody>
            </p:sp>
            <p:sp>
              <p:nvSpPr>
                <p:cNvPr id="33830" name="Oval 92"/>
                <p:cNvSpPr>
                  <a:spLocks noChangeArrowheads="1"/>
                </p:cNvSpPr>
                <p:nvPr/>
              </p:nvSpPr>
              <p:spPr bwMode="auto">
                <a:xfrm>
                  <a:off x="3213" y="2343"/>
                  <a:ext cx="156" cy="156"/>
                </a:xfrm>
                <a:prstGeom prst="ellipse">
                  <a:avLst/>
                </a:prstGeom>
                <a:solidFill>
                  <a:srgbClr val="FF00FF"/>
                </a:solidFill>
                <a:ln w="25400">
                  <a:solidFill>
                    <a:srgbClr val="000000"/>
                  </a:solidFill>
                  <a:round/>
                </a:ln>
              </p:spPr>
              <p:txBody>
                <a:bodyPr lIns="98954" tIns="48608" rIns="98954" bIns="48608">
                  <a:spAutoFit/>
                </a:bodyPr>
                <a:lstStyle/>
                <a:p>
                  <a:endParaRPr lang="en-US"/>
                </a:p>
              </p:txBody>
            </p:sp>
            <p:sp>
              <p:nvSpPr>
                <p:cNvPr id="33831" name="Freeform 93"/>
                <p:cNvSpPr/>
                <p:nvPr/>
              </p:nvSpPr>
              <p:spPr bwMode="auto">
                <a:xfrm>
                  <a:off x="3309" y="1891"/>
                  <a:ext cx="308" cy="444"/>
                </a:xfrm>
                <a:custGeom>
                  <a:avLst/>
                  <a:gdLst>
                    <a:gd name="T0" fmla="*/ 307 w 308"/>
                    <a:gd name="T1" fmla="*/ 0 h 444"/>
                    <a:gd name="T2" fmla="*/ 284 w 308"/>
                    <a:gd name="T3" fmla="*/ 23 h 444"/>
                    <a:gd name="T4" fmla="*/ 257 w 308"/>
                    <a:gd name="T5" fmla="*/ 49 h 444"/>
                    <a:gd name="T6" fmla="*/ 239 w 308"/>
                    <a:gd name="T7" fmla="*/ 69 h 444"/>
                    <a:gd name="T8" fmla="*/ 224 w 308"/>
                    <a:gd name="T9" fmla="*/ 93 h 444"/>
                    <a:gd name="T10" fmla="*/ 212 w 308"/>
                    <a:gd name="T11" fmla="*/ 111 h 444"/>
                    <a:gd name="T12" fmla="*/ 204 w 308"/>
                    <a:gd name="T13" fmla="*/ 135 h 444"/>
                    <a:gd name="T14" fmla="*/ 196 w 308"/>
                    <a:gd name="T15" fmla="*/ 165 h 444"/>
                    <a:gd name="T16" fmla="*/ 184 w 308"/>
                    <a:gd name="T17" fmla="*/ 209 h 444"/>
                    <a:gd name="T18" fmla="*/ 179 w 308"/>
                    <a:gd name="T19" fmla="*/ 236 h 444"/>
                    <a:gd name="T20" fmla="*/ 171 w 308"/>
                    <a:gd name="T21" fmla="*/ 266 h 444"/>
                    <a:gd name="T22" fmla="*/ 158 w 308"/>
                    <a:gd name="T23" fmla="*/ 291 h 444"/>
                    <a:gd name="T24" fmla="*/ 144 w 308"/>
                    <a:gd name="T25" fmla="*/ 316 h 444"/>
                    <a:gd name="T26" fmla="*/ 127 w 308"/>
                    <a:gd name="T27" fmla="*/ 336 h 444"/>
                    <a:gd name="T28" fmla="*/ 106 w 308"/>
                    <a:gd name="T29" fmla="*/ 354 h 444"/>
                    <a:gd name="T30" fmla="*/ 87 w 308"/>
                    <a:gd name="T31" fmla="*/ 372 h 444"/>
                    <a:gd name="T32" fmla="*/ 62 w 308"/>
                    <a:gd name="T33" fmla="*/ 391 h 444"/>
                    <a:gd name="T34" fmla="*/ 43 w 308"/>
                    <a:gd name="T35" fmla="*/ 404 h 444"/>
                    <a:gd name="T36" fmla="*/ 25 w 308"/>
                    <a:gd name="T37" fmla="*/ 416 h 444"/>
                    <a:gd name="T38" fmla="*/ 10 w 308"/>
                    <a:gd name="T39" fmla="*/ 429 h 444"/>
                    <a:gd name="T40" fmla="*/ 0 w 308"/>
                    <a:gd name="T41" fmla="*/ 443 h 4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08"/>
                    <a:gd name="T64" fmla="*/ 0 h 444"/>
                    <a:gd name="T65" fmla="*/ 308 w 308"/>
                    <a:gd name="T66" fmla="*/ 444 h 4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08" h="444">
                      <a:moveTo>
                        <a:pt x="307" y="0"/>
                      </a:moveTo>
                      <a:lnTo>
                        <a:pt x="284" y="23"/>
                      </a:lnTo>
                      <a:lnTo>
                        <a:pt x="257" y="49"/>
                      </a:lnTo>
                      <a:lnTo>
                        <a:pt x="239" y="69"/>
                      </a:lnTo>
                      <a:lnTo>
                        <a:pt x="224" y="93"/>
                      </a:lnTo>
                      <a:lnTo>
                        <a:pt x="212" y="111"/>
                      </a:lnTo>
                      <a:lnTo>
                        <a:pt x="204" y="135"/>
                      </a:lnTo>
                      <a:lnTo>
                        <a:pt x="196" y="165"/>
                      </a:lnTo>
                      <a:lnTo>
                        <a:pt x="184" y="209"/>
                      </a:lnTo>
                      <a:lnTo>
                        <a:pt x="179" y="236"/>
                      </a:lnTo>
                      <a:lnTo>
                        <a:pt x="171" y="266"/>
                      </a:lnTo>
                      <a:lnTo>
                        <a:pt x="158" y="291"/>
                      </a:lnTo>
                      <a:lnTo>
                        <a:pt x="144" y="316"/>
                      </a:lnTo>
                      <a:lnTo>
                        <a:pt x="127" y="336"/>
                      </a:lnTo>
                      <a:lnTo>
                        <a:pt x="106" y="354"/>
                      </a:lnTo>
                      <a:lnTo>
                        <a:pt x="87" y="372"/>
                      </a:lnTo>
                      <a:lnTo>
                        <a:pt x="62" y="391"/>
                      </a:lnTo>
                      <a:lnTo>
                        <a:pt x="43" y="404"/>
                      </a:lnTo>
                      <a:lnTo>
                        <a:pt x="25" y="416"/>
                      </a:lnTo>
                      <a:lnTo>
                        <a:pt x="10" y="429"/>
                      </a:lnTo>
                      <a:lnTo>
                        <a:pt x="0" y="443"/>
                      </a:lnTo>
                    </a:path>
                  </a:pathLst>
                </a:custGeom>
                <a:noFill/>
                <a:ln w="12700" cap="rnd">
                  <a:solidFill>
                    <a:srgbClr val="000000"/>
                  </a:solidFill>
                  <a:round/>
                </a:ln>
              </p:spPr>
              <p:txBody>
                <a:bodyPr lIns="98954" tIns="48608" rIns="98954" bIns="48608">
                  <a:spAutoFit/>
                </a:bodyPr>
                <a:lstStyle/>
                <a:p>
                  <a:endParaRPr lang="en-US"/>
                </a:p>
              </p:txBody>
            </p:sp>
            <p:sp>
              <p:nvSpPr>
                <p:cNvPr id="33832" name="Freeform 94"/>
                <p:cNvSpPr/>
                <p:nvPr/>
              </p:nvSpPr>
              <p:spPr bwMode="auto">
                <a:xfrm>
                  <a:off x="3256" y="1874"/>
                  <a:ext cx="229" cy="458"/>
                </a:xfrm>
                <a:custGeom>
                  <a:avLst/>
                  <a:gdLst>
                    <a:gd name="T0" fmla="*/ 228 w 229"/>
                    <a:gd name="T1" fmla="*/ 0 h 458"/>
                    <a:gd name="T2" fmla="*/ 180 w 229"/>
                    <a:gd name="T3" fmla="*/ 35 h 458"/>
                    <a:gd name="T4" fmla="*/ 157 w 229"/>
                    <a:gd name="T5" fmla="*/ 58 h 458"/>
                    <a:gd name="T6" fmla="*/ 140 w 229"/>
                    <a:gd name="T7" fmla="*/ 83 h 458"/>
                    <a:gd name="T8" fmla="*/ 127 w 229"/>
                    <a:gd name="T9" fmla="*/ 107 h 458"/>
                    <a:gd name="T10" fmla="*/ 116 w 229"/>
                    <a:gd name="T11" fmla="*/ 137 h 458"/>
                    <a:gd name="T12" fmla="*/ 104 w 229"/>
                    <a:gd name="T13" fmla="*/ 182 h 458"/>
                    <a:gd name="T14" fmla="*/ 98 w 229"/>
                    <a:gd name="T15" fmla="*/ 215 h 458"/>
                    <a:gd name="T16" fmla="*/ 87 w 229"/>
                    <a:gd name="T17" fmla="*/ 244 h 458"/>
                    <a:gd name="T18" fmla="*/ 70 w 229"/>
                    <a:gd name="T19" fmla="*/ 274 h 458"/>
                    <a:gd name="T20" fmla="*/ 56 w 229"/>
                    <a:gd name="T21" fmla="*/ 302 h 458"/>
                    <a:gd name="T22" fmla="*/ 45 w 229"/>
                    <a:gd name="T23" fmla="*/ 323 h 458"/>
                    <a:gd name="T24" fmla="*/ 34 w 229"/>
                    <a:gd name="T25" fmla="*/ 355 h 458"/>
                    <a:gd name="T26" fmla="*/ 20 w 229"/>
                    <a:gd name="T27" fmla="*/ 385 h 458"/>
                    <a:gd name="T28" fmla="*/ 7 w 229"/>
                    <a:gd name="T29" fmla="*/ 423 h 458"/>
                    <a:gd name="T30" fmla="*/ 0 w 229"/>
                    <a:gd name="T31" fmla="*/ 457 h 45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9"/>
                    <a:gd name="T49" fmla="*/ 0 h 458"/>
                    <a:gd name="T50" fmla="*/ 229 w 229"/>
                    <a:gd name="T51" fmla="*/ 458 h 45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9" h="458">
                      <a:moveTo>
                        <a:pt x="228" y="0"/>
                      </a:moveTo>
                      <a:lnTo>
                        <a:pt x="180" y="35"/>
                      </a:lnTo>
                      <a:lnTo>
                        <a:pt x="157" y="58"/>
                      </a:lnTo>
                      <a:lnTo>
                        <a:pt x="140" y="83"/>
                      </a:lnTo>
                      <a:lnTo>
                        <a:pt x="127" y="107"/>
                      </a:lnTo>
                      <a:lnTo>
                        <a:pt x="116" y="137"/>
                      </a:lnTo>
                      <a:lnTo>
                        <a:pt x="104" y="182"/>
                      </a:lnTo>
                      <a:lnTo>
                        <a:pt x="98" y="215"/>
                      </a:lnTo>
                      <a:lnTo>
                        <a:pt x="87" y="244"/>
                      </a:lnTo>
                      <a:lnTo>
                        <a:pt x="70" y="274"/>
                      </a:lnTo>
                      <a:lnTo>
                        <a:pt x="56" y="302"/>
                      </a:lnTo>
                      <a:lnTo>
                        <a:pt x="45" y="323"/>
                      </a:lnTo>
                      <a:lnTo>
                        <a:pt x="34" y="355"/>
                      </a:lnTo>
                      <a:lnTo>
                        <a:pt x="20" y="385"/>
                      </a:lnTo>
                      <a:lnTo>
                        <a:pt x="7" y="423"/>
                      </a:lnTo>
                      <a:lnTo>
                        <a:pt x="0" y="457"/>
                      </a:lnTo>
                    </a:path>
                  </a:pathLst>
                </a:custGeom>
                <a:noFill/>
                <a:ln w="12700" cap="rnd">
                  <a:solidFill>
                    <a:srgbClr val="000000"/>
                  </a:solidFill>
                  <a:round/>
                </a:ln>
              </p:spPr>
              <p:txBody>
                <a:bodyPr lIns="98954" tIns="48608" rIns="98954" bIns="48608">
                  <a:spAutoFit/>
                </a:bodyPr>
                <a:lstStyle/>
                <a:p>
                  <a:endParaRPr lang="en-US"/>
                </a:p>
              </p:txBody>
            </p:sp>
          </p:grpSp>
        </p:grpSp>
        <p:grpSp>
          <p:nvGrpSpPr>
            <p:cNvPr id="29" name="Group 95"/>
            <p:cNvGrpSpPr/>
            <p:nvPr/>
          </p:nvGrpSpPr>
          <p:grpSpPr bwMode="auto">
            <a:xfrm>
              <a:off x="3177" y="2486"/>
              <a:ext cx="168" cy="86"/>
              <a:chOff x="3379" y="2486"/>
              <a:chExt cx="168" cy="86"/>
            </a:xfrm>
          </p:grpSpPr>
          <p:sp>
            <p:nvSpPr>
              <p:cNvPr id="33823" name="Oval 96"/>
              <p:cNvSpPr>
                <a:spLocks noChangeArrowheads="1"/>
              </p:cNvSpPr>
              <p:nvPr/>
            </p:nvSpPr>
            <p:spPr bwMode="auto">
              <a:xfrm>
                <a:off x="3379" y="2486"/>
                <a:ext cx="39" cy="40"/>
              </a:xfrm>
              <a:prstGeom prst="ellipse">
                <a:avLst/>
              </a:prstGeom>
              <a:solidFill>
                <a:srgbClr val="FF9F1F"/>
              </a:solidFill>
              <a:ln w="12700">
                <a:solidFill>
                  <a:srgbClr val="000000"/>
                </a:solidFill>
                <a:round/>
              </a:ln>
            </p:spPr>
            <p:txBody>
              <a:bodyPr lIns="98954" tIns="48608" rIns="98954" bIns="48608">
                <a:spAutoFit/>
              </a:bodyPr>
              <a:lstStyle/>
              <a:p>
                <a:endParaRPr lang="en-US"/>
              </a:p>
            </p:txBody>
          </p:sp>
          <p:sp>
            <p:nvSpPr>
              <p:cNvPr id="33824" name="Oval 97"/>
              <p:cNvSpPr>
                <a:spLocks noChangeArrowheads="1"/>
              </p:cNvSpPr>
              <p:nvPr/>
            </p:nvSpPr>
            <p:spPr bwMode="auto">
              <a:xfrm>
                <a:off x="3428" y="2512"/>
                <a:ext cx="39" cy="40"/>
              </a:xfrm>
              <a:prstGeom prst="ellipse">
                <a:avLst/>
              </a:prstGeom>
              <a:solidFill>
                <a:srgbClr val="FF9F1F"/>
              </a:solidFill>
              <a:ln w="12700">
                <a:solidFill>
                  <a:srgbClr val="000000"/>
                </a:solidFill>
                <a:round/>
              </a:ln>
            </p:spPr>
            <p:txBody>
              <a:bodyPr lIns="98954" tIns="48608" rIns="98954" bIns="48608">
                <a:spAutoFit/>
              </a:bodyPr>
              <a:lstStyle/>
              <a:p>
                <a:endParaRPr lang="en-US"/>
              </a:p>
            </p:txBody>
          </p:sp>
          <p:sp>
            <p:nvSpPr>
              <p:cNvPr id="33825" name="Oval 98"/>
              <p:cNvSpPr>
                <a:spLocks noChangeArrowheads="1"/>
              </p:cNvSpPr>
              <p:nvPr/>
            </p:nvSpPr>
            <p:spPr bwMode="auto">
              <a:xfrm>
                <a:off x="3507" y="2500"/>
                <a:ext cx="40" cy="39"/>
              </a:xfrm>
              <a:prstGeom prst="ellipse">
                <a:avLst/>
              </a:prstGeom>
              <a:solidFill>
                <a:srgbClr val="FF9F1F"/>
              </a:solidFill>
              <a:ln w="12700">
                <a:solidFill>
                  <a:srgbClr val="000000"/>
                </a:solidFill>
                <a:round/>
              </a:ln>
            </p:spPr>
            <p:txBody>
              <a:bodyPr lIns="98954" tIns="48608" rIns="98954" bIns="48608">
                <a:spAutoFit/>
              </a:bodyPr>
              <a:lstStyle/>
              <a:p>
                <a:endParaRPr lang="en-US"/>
              </a:p>
            </p:txBody>
          </p:sp>
          <p:sp>
            <p:nvSpPr>
              <p:cNvPr id="33826" name="Oval 99"/>
              <p:cNvSpPr>
                <a:spLocks noChangeArrowheads="1"/>
              </p:cNvSpPr>
              <p:nvPr/>
            </p:nvSpPr>
            <p:spPr bwMode="auto">
              <a:xfrm>
                <a:off x="3476" y="2532"/>
                <a:ext cx="41" cy="40"/>
              </a:xfrm>
              <a:prstGeom prst="ellipse">
                <a:avLst/>
              </a:prstGeom>
              <a:solidFill>
                <a:srgbClr val="FF9F1F"/>
              </a:solidFill>
              <a:ln w="12700">
                <a:solidFill>
                  <a:srgbClr val="000000"/>
                </a:solidFill>
                <a:round/>
              </a:ln>
            </p:spPr>
            <p:txBody>
              <a:bodyPr lIns="98954" tIns="48608" rIns="98954" bIns="48608">
                <a:spAutoFit/>
              </a:bodyPr>
              <a:lstStyle/>
              <a:p>
                <a:endParaRPr lang="en-US"/>
              </a:p>
            </p:txBody>
          </p:sp>
        </p:grpSp>
        <p:sp>
          <p:nvSpPr>
            <p:cNvPr id="33822" name="Rectangle 100"/>
            <p:cNvSpPr>
              <a:spLocks noChangeArrowheads="1"/>
            </p:cNvSpPr>
            <p:nvPr/>
          </p:nvSpPr>
          <p:spPr bwMode="auto">
            <a:xfrm>
              <a:off x="3189" y="1409"/>
              <a:ext cx="1398" cy="788"/>
            </a:xfrm>
            <a:prstGeom prst="rect">
              <a:avLst/>
            </a:prstGeom>
            <a:noFill/>
            <a:ln w="12700">
              <a:noFill/>
              <a:miter lim="800000"/>
            </a:ln>
          </p:spPr>
          <p:txBody>
            <a:bodyPr lIns="98954" tIns="48608" rIns="98954" bIns="48608">
              <a:spAutoFit/>
            </a:bodyPr>
            <a:lstStyle/>
            <a:p>
              <a:pPr algn="ctr" defTabSz="1000125">
                <a:lnSpc>
                  <a:spcPct val="90000"/>
                </a:lnSpc>
                <a:spcBef>
                  <a:spcPct val="20000"/>
                </a:spcBef>
              </a:pPr>
              <a:r>
                <a:rPr lang="en-US" sz="2600" b="1">
                  <a:solidFill>
                    <a:schemeClr val="tx2"/>
                  </a:solidFill>
                  <a:latin typeface="Arial" charset="0"/>
                </a:rPr>
                <a:t>Sales will be $200 Million!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50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50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50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505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05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05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0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autoUpdateAnimBg="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Line 3"/>
          <p:cNvSpPr>
            <a:spLocks noChangeShapeType="1"/>
          </p:cNvSpPr>
          <p:nvPr/>
        </p:nvSpPr>
        <p:spPr bwMode="auto">
          <a:xfrm>
            <a:off x="1100138" y="5795963"/>
            <a:ext cx="6858000" cy="0"/>
          </a:xfrm>
          <a:prstGeom prst="line">
            <a:avLst/>
          </a:prstGeom>
          <a:noFill/>
          <a:ln w="38100">
            <a:solidFill>
              <a:schemeClr val="tx1"/>
            </a:solidFill>
            <a:round/>
          </a:ln>
        </p:spPr>
        <p:txBody>
          <a:bodyPr wrap="none" anchor="ctr"/>
          <a:lstStyle/>
          <a:p>
            <a:endParaRPr lang="en-US"/>
          </a:p>
        </p:txBody>
      </p:sp>
      <p:sp>
        <p:nvSpPr>
          <p:cNvPr id="2052" name="Line 4"/>
          <p:cNvSpPr>
            <a:spLocks noChangeShapeType="1"/>
          </p:cNvSpPr>
          <p:nvPr/>
        </p:nvSpPr>
        <p:spPr bwMode="auto">
          <a:xfrm flipV="1">
            <a:off x="1354138" y="2041525"/>
            <a:ext cx="0" cy="3917950"/>
          </a:xfrm>
          <a:prstGeom prst="line">
            <a:avLst/>
          </a:prstGeom>
          <a:noFill/>
          <a:ln w="38100">
            <a:solidFill>
              <a:schemeClr val="tx1"/>
            </a:solidFill>
            <a:round/>
          </a:ln>
        </p:spPr>
        <p:txBody>
          <a:bodyPr wrap="none" anchor="ctr"/>
          <a:lstStyle/>
          <a:p>
            <a:endParaRPr lang="en-US"/>
          </a:p>
        </p:txBody>
      </p:sp>
      <p:sp>
        <p:nvSpPr>
          <p:cNvPr id="2053" name="Line 5"/>
          <p:cNvSpPr>
            <a:spLocks noChangeShapeType="1"/>
          </p:cNvSpPr>
          <p:nvPr/>
        </p:nvSpPr>
        <p:spPr bwMode="auto">
          <a:xfrm flipV="1">
            <a:off x="1354138" y="2286000"/>
            <a:ext cx="5080000" cy="3509963"/>
          </a:xfrm>
          <a:prstGeom prst="line">
            <a:avLst/>
          </a:prstGeom>
          <a:noFill/>
          <a:ln w="38100">
            <a:solidFill>
              <a:srgbClr val="FF0000"/>
            </a:solidFill>
            <a:round/>
          </a:ln>
        </p:spPr>
        <p:txBody>
          <a:bodyPr wrap="none" anchor="ctr"/>
          <a:lstStyle/>
          <a:p>
            <a:endParaRPr lang="en-US"/>
          </a:p>
        </p:txBody>
      </p:sp>
      <p:sp>
        <p:nvSpPr>
          <p:cNvPr id="2054" name="AutoShape 6"/>
          <p:cNvSpPr>
            <a:spLocks noChangeArrowheads="1"/>
          </p:cNvSpPr>
          <p:nvPr/>
        </p:nvSpPr>
        <p:spPr bwMode="auto">
          <a:xfrm>
            <a:off x="2201863" y="4408488"/>
            <a:ext cx="338137" cy="327025"/>
          </a:xfrm>
          <a:prstGeom prst="star4">
            <a:avLst>
              <a:gd name="adj" fmla="val 12500"/>
            </a:avLst>
          </a:prstGeom>
          <a:solidFill>
            <a:schemeClr val="accent1"/>
          </a:solidFill>
          <a:ln w="9525">
            <a:solidFill>
              <a:schemeClr val="tx1"/>
            </a:solidFill>
            <a:miter lim="800000"/>
          </a:ln>
        </p:spPr>
        <p:txBody>
          <a:bodyPr wrap="none" anchor="ctr"/>
          <a:lstStyle/>
          <a:p>
            <a:endParaRPr lang="en-US" sz="1600"/>
          </a:p>
        </p:txBody>
      </p:sp>
      <p:sp>
        <p:nvSpPr>
          <p:cNvPr id="2055" name="AutoShape 7"/>
          <p:cNvSpPr>
            <a:spLocks noChangeArrowheads="1"/>
          </p:cNvSpPr>
          <p:nvPr/>
        </p:nvSpPr>
        <p:spPr bwMode="auto">
          <a:xfrm>
            <a:off x="2878138" y="4572000"/>
            <a:ext cx="339725" cy="327025"/>
          </a:xfrm>
          <a:prstGeom prst="star4">
            <a:avLst>
              <a:gd name="adj" fmla="val 12500"/>
            </a:avLst>
          </a:prstGeom>
          <a:solidFill>
            <a:schemeClr val="accent1"/>
          </a:solidFill>
          <a:ln w="9525">
            <a:solidFill>
              <a:schemeClr val="tx1"/>
            </a:solidFill>
            <a:miter lim="800000"/>
          </a:ln>
        </p:spPr>
        <p:txBody>
          <a:bodyPr wrap="none" anchor="ctr"/>
          <a:lstStyle/>
          <a:p>
            <a:endParaRPr lang="en-US" sz="1600"/>
          </a:p>
        </p:txBody>
      </p:sp>
      <p:sp>
        <p:nvSpPr>
          <p:cNvPr id="2056" name="AutoShape 8"/>
          <p:cNvSpPr>
            <a:spLocks noChangeArrowheads="1"/>
          </p:cNvSpPr>
          <p:nvPr/>
        </p:nvSpPr>
        <p:spPr bwMode="auto">
          <a:xfrm>
            <a:off x="3386138" y="3184525"/>
            <a:ext cx="339725" cy="325438"/>
          </a:xfrm>
          <a:prstGeom prst="star4">
            <a:avLst>
              <a:gd name="adj" fmla="val 12500"/>
            </a:avLst>
          </a:prstGeom>
          <a:solidFill>
            <a:schemeClr val="accent1"/>
          </a:solidFill>
          <a:ln w="9525">
            <a:solidFill>
              <a:schemeClr val="tx1"/>
            </a:solidFill>
            <a:miter lim="800000"/>
          </a:ln>
        </p:spPr>
        <p:txBody>
          <a:bodyPr wrap="none" anchor="ctr"/>
          <a:lstStyle/>
          <a:p>
            <a:endParaRPr lang="en-US" sz="1600"/>
          </a:p>
        </p:txBody>
      </p:sp>
      <p:sp>
        <p:nvSpPr>
          <p:cNvPr id="2057" name="AutoShape 9"/>
          <p:cNvSpPr>
            <a:spLocks noChangeArrowheads="1"/>
          </p:cNvSpPr>
          <p:nvPr/>
        </p:nvSpPr>
        <p:spPr bwMode="auto">
          <a:xfrm>
            <a:off x="3979863" y="4081463"/>
            <a:ext cx="338137" cy="327025"/>
          </a:xfrm>
          <a:prstGeom prst="star4">
            <a:avLst>
              <a:gd name="adj" fmla="val 12500"/>
            </a:avLst>
          </a:prstGeom>
          <a:solidFill>
            <a:schemeClr val="accent1"/>
          </a:solidFill>
          <a:ln w="9525">
            <a:solidFill>
              <a:schemeClr val="tx1"/>
            </a:solidFill>
            <a:miter lim="800000"/>
          </a:ln>
        </p:spPr>
        <p:txBody>
          <a:bodyPr wrap="none" anchor="ctr"/>
          <a:lstStyle/>
          <a:p>
            <a:endParaRPr lang="en-US" sz="1600"/>
          </a:p>
        </p:txBody>
      </p:sp>
      <p:sp>
        <p:nvSpPr>
          <p:cNvPr id="2058" name="AutoShape 10"/>
          <p:cNvSpPr>
            <a:spLocks noChangeArrowheads="1"/>
          </p:cNvSpPr>
          <p:nvPr/>
        </p:nvSpPr>
        <p:spPr bwMode="auto">
          <a:xfrm>
            <a:off x="4656138" y="3021013"/>
            <a:ext cx="339725" cy="327025"/>
          </a:xfrm>
          <a:prstGeom prst="star4">
            <a:avLst>
              <a:gd name="adj" fmla="val 12500"/>
            </a:avLst>
          </a:prstGeom>
          <a:solidFill>
            <a:schemeClr val="accent1"/>
          </a:solidFill>
          <a:ln w="9525">
            <a:solidFill>
              <a:schemeClr val="tx1"/>
            </a:solidFill>
            <a:miter lim="800000"/>
          </a:ln>
        </p:spPr>
        <p:txBody>
          <a:bodyPr wrap="none" anchor="ctr"/>
          <a:lstStyle/>
          <a:p>
            <a:endParaRPr lang="en-US" sz="1600"/>
          </a:p>
        </p:txBody>
      </p:sp>
      <p:sp>
        <p:nvSpPr>
          <p:cNvPr id="2059" name="AutoShape 11"/>
          <p:cNvSpPr>
            <a:spLocks noChangeArrowheads="1"/>
          </p:cNvSpPr>
          <p:nvPr/>
        </p:nvSpPr>
        <p:spPr bwMode="auto">
          <a:xfrm>
            <a:off x="5672138" y="3429000"/>
            <a:ext cx="339725" cy="327025"/>
          </a:xfrm>
          <a:prstGeom prst="star4">
            <a:avLst>
              <a:gd name="adj" fmla="val 12500"/>
            </a:avLst>
          </a:prstGeom>
          <a:solidFill>
            <a:schemeClr val="accent1"/>
          </a:solidFill>
          <a:ln w="9525">
            <a:solidFill>
              <a:schemeClr val="tx1"/>
            </a:solidFill>
            <a:miter lim="800000"/>
          </a:ln>
        </p:spPr>
        <p:txBody>
          <a:bodyPr wrap="none" anchor="ctr"/>
          <a:lstStyle/>
          <a:p>
            <a:endParaRPr lang="en-US" sz="1600"/>
          </a:p>
        </p:txBody>
      </p:sp>
      <p:sp>
        <p:nvSpPr>
          <p:cNvPr id="2060" name="AutoShape 12"/>
          <p:cNvSpPr>
            <a:spLocks noChangeArrowheads="1"/>
          </p:cNvSpPr>
          <p:nvPr/>
        </p:nvSpPr>
        <p:spPr bwMode="auto">
          <a:xfrm>
            <a:off x="6180138" y="1878013"/>
            <a:ext cx="339725" cy="327025"/>
          </a:xfrm>
          <a:prstGeom prst="star4">
            <a:avLst>
              <a:gd name="adj" fmla="val 12500"/>
            </a:avLst>
          </a:prstGeom>
          <a:solidFill>
            <a:schemeClr val="accent1"/>
          </a:solidFill>
          <a:ln w="9525">
            <a:solidFill>
              <a:schemeClr val="tx1"/>
            </a:solidFill>
            <a:miter lim="800000"/>
          </a:ln>
        </p:spPr>
        <p:txBody>
          <a:bodyPr wrap="none" anchor="ctr"/>
          <a:lstStyle/>
          <a:p>
            <a:endParaRPr lang="en-US" sz="1600"/>
          </a:p>
        </p:txBody>
      </p:sp>
      <p:sp>
        <p:nvSpPr>
          <p:cNvPr id="2061" name="AutoShape 13"/>
          <p:cNvSpPr/>
          <p:nvPr/>
        </p:nvSpPr>
        <p:spPr bwMode="auto">
          <a:xfrm>
            <a:off x="2116138" y="4572000"/>
            <a:ext cx="169862" cy="490538"/>
          </a:xfrm>
          <a:prstGeom prst="leftBrace">
            <a:avLst>
              <a:gd name="adj1" fmla="val 24066"/>
              <a:gd name="adj2" fmla="val 50000"/>
            </a:avLst>
          </a:prstGeom>
          <a:noFill/>
          <a:ln w="9525">
            <a:solidFill>
              <a:schemeClr val="tx1"/>
            </a:solidFill>
            <a:round/>
          </a:ln>
        </p:spPr>
        <p:txBody>
          <a:bodyPr wrap="none" anchor="ctr"/>
          <a:lstStyle/>
          <a:p>
            <a:endParaRPr lang="en-US" sz="1600"/>
          </a:p>
        </p:txBody>
      </p:sp>
      <p:sp>
        <p:nvSpPr>
          <p:cNvPr id="2062" name="AutoShape 14"/>
          <p:cNvSpPr/>
          <p:nvPr/>
        </p:nvSpPr>
        <p:spPr bwMode="auto">
          <a:xfrm>
            <a:off x="3132138" y="3348038"/>
            <a:ext cx="254000" cy="896937"/>
          </a:xfrm>
          <a:prstGeom prst="leftBrace">
            <a:avLst>
              <a:gd name="adj1" fmla="val 29427"/>
              <a:gd name="adj2" fmla="val 50000"/>
            </a:avLst>
          </a:prstGeom>
          <a:noFill/>
          <a:ln w="9525">
            <a:solidFill>
              <a:schemeClr val="tx1"/>
            </a:solidFill>
            <a:round/>
          </a:ln>
        </p:spPr>
        <p:txBody>
          <a:bodyPr wrap="none" anchor="ctr"/>
          <a:lstStyle/>
          <a:p>
            <a:endParaRPr lang="en-US" sz="1600"/>
          </a:p>
        </p:txBody>
      </p:sp>
      <p:sp>
        <p:nvSpPr>
          <p:cNvPr id="2063" name="AutoShape 15"/>
          <p:cNvSpPr/>
          <p:nvPr/>
        </p:nvSpPr>
        <p:spPr bwMode="auto">
          <a:xfrm>
            <a:off x="4402138" y="3184525"/>
            <a:ext cx="254000" cy="163513"/>
          </a:xfrm>
          <a:prstGeom prst="leftBrace">
            <a:avLst>
              <a:gd name="adj1" fmla="val 8333"/>
              <a:gd name="adj2" fmla="val 50000"/>
            </a:avLst>
          </a:prstGeom>
          <a:noFill/>
          <a:ln w="9525">
            <a:solidFill>
              <a:schemeClr val="tx1"/>
            </a:solidFill>
            <a:round/>
          </a:ln>
        </p:spPr>
        <p:txBody>
          <a:bodyPr wrap="none" anchor="ctr"/>
          <a:lstStyle/>
          <a:p>
            <a:endParaRPr lang="en-US" sz="1600"/>
          </a:p>
        </p:txBody>
      </p:sp>
      <p:sp>
        <p:nvSpPr>
          <p:cNvPr id="2064" name="AutoShape 16"/>
          <p:cNvSpPr/>
          <p:nvPr/>
        </p:nvSpPr>
        <p:spPr bwMode="auto">
          <a:xfrm>
            <a:off x="5926138" y="2041525"/>
            <a:ext cx="254000" cy="325438"/>
          </a:xfrm>
          <a:prstGeom prst="leftBrace">
            <a:avLst>
              <a:gd name="adj1" fmla="val 10677"/>
              <a:gd name="adj2" fmla="val 50000"/>
            </a:avLst>
          </a:prstGeom>
          <a:noFill/>
          <a:ln w="9525">
            <a:solidFill>
              <a:schemeClr val="tx1"/>
            </a:solidFill>
            <a:round/>
          </a:ln>
        </p:spPr>
        <p:txBody>
          <a:bodyPr wrap="none" anchor="ctr"/>
          <a:lstStyle/>
          <a:p>
            <a:endParaRPr lang="en-US" sz="1600"/>
          </a:p>
        </p:txBody>
      </p:sp>
      <p:sp>
        <p:nvSpPr>
          <p:cNvPr id="2065" name="Line 17"/>
          <p:cNvSpPr>
            <a:spLocks noChangeShapeType="1"/>
          </p:cNvSpPr>
          <p:nvPr/>
        </p:nvSpPr>
        <p:spPr bwMode="auto">
          <a:xfrm>
            <a:off x="3556000" y="3509963"/>
            <a:ext cx="0" cy="735012"/>
          </a:xfrm>
          <a:prstGeom prst="line">
            <a:avLst/>
          </a:prstGeom>
          <a:noFill/>
          <a:ln w="9525">
            <a:solidFill>
              <a:schemeClr val="tx1"/>
            </a:solidFill>
            <a:prstDash val="sysDot"/>
            <a:round/>
          </a:ln>
        </p:spPr>
        <p:txBody>
          <a:bodyPr wrap="none" anchor="ctr"/>
          <a:lstStyle/>
          <a:p>
            <a:endParaRPr lang="en-US"/>
          </a:p>
        </p:txBody>
      </p:sp>
      <p:sp>
        <p:nvSpPr>
          <p:cNvPr id="2066" name="Line 18"/>
          <p:cNvSpPr>
            <a:spLocks noChangeShapeType="1"/>
          </p:cNvSpPr>
          <p:nvPr/>
        </p:nvSpPr>
        <p:spPr bwMode="auto">
          <a:xfrm>
            <a:off x="6350000" y="2205038"/>
            <a:ext cx="0" cy="161925"/>
          </a:xfrm>
          <a:prstGeom prst="line">
            <a:avLst/>
          </a:prstGeom>
          <a:noFill/>
          <a:ln w="9525">
            <a:solidFill>
              <a:schemeClr val="tx1"/>
            </a:solidFill>
            <a:prstDash val="sysDot"/>
            <a:round/>
          </a:ln>
        </p:spPr>
        <p:txBody>
          <a:bodyPr wrap="none" anchor="ctr"/>
          <a:lstStyle/>
          <a:p>
            <a:endParaRPr lang="en-US"/>
          </a:p>
        </p:txBody>
      </p:sp>
      <p:sp>
        <p:nvSpPr>
          <p:cNvPr id="2067" name="Line 19"/>
          <p:cNvSpPr>
            <a:spLocks noChangeShapeType="1"/>
          </p:cNvSpPr>
          <p:nvPr/>
        </p:nvSpPr>
        <p:spPr bwMode="auto">
          <a:xfrm>
            <a:off x="2370138" y="4735513"/>
            <a:ext cx="0" cy="327025"/>
          </a:xfrm>
          <a:prstGeom prst="line">
            <a:avLst/>
          </a:prstGeom>
          <a:noFill/>
          <a:ln w="9525">
            <a:solidFill>
              <a:schemeClr val="tx1"/>
            </a:solidFill>
            <a:prstDash val="sysDot"/>
            <a:round/>
          </a:ln>
        </p:spPr>
        <p:txBody>
          <a:bodyPr wrap="none" anchor="ctr"/>
          <a:lstStyle/>
          <a:p>
            <a:endParaRPr lang="en-US"/>
          </a:p>
        </p:txBody>
      </p:sp>
      <p:sp>
        <p:nvSpPr>
          <p:cNvPr id="2068" name="Line 20"/>
          <p:cNvSpPr>
            <a:spLocks noChangeShapeType="1"/>
          </p:cNvSpPr>
          <p:nvPr/>
        </p:nvSpPr>
        <p:spPr bwMode="auto">
          <a:xfrm flipV="1">
            <a:off x="4148138" y="3836988"/>
            <a:ext cx="0" cy="244475"/>
          </a:xfrm>
          <a:prstGeom prst="line">
            <a:avLst/>
          </a:prstGeom>
          <a:noFill/>
          <a:ln w="9525">
            <a:solidFill>
              <a:schemeClr val="tx1"/>
            </a:solidFill>
            <a:prstDash val="sysDot"/>
            <a:round/>
          </a:ln>
        </p:spPr>
        <p:txBody>
          <a:bodyPr wrap="none" anchor="ctr"/>
          <a:lstStyle/>
          <a:p>
            <a:endParaRPr lang="en-US"/>
          </a:p>
        </p:txBody>
      </p:sp>
      <p:sp>
        <p:nvSpPr>
          <p:cNvPr id="2069" name="Line 21"/>
          <p:cNvSpPr>
            <a:spLocks noChangeShapeType="1"/>
          </p:cNvSpPr>
          <p:nvPr/>
        </p:nvSpPr>
        <p:spPr bwMode="auto">
          <a:xfrm flipV="1">
            <a:off x="5842000" y="2693988"/>
            <a:ext cx="0" cy="654050"/>
          </a:xfrm>
          <a:prstGeom prst="line">
            <a:avLst/>
          </a:prstGeom>
          <a:noFill/>
          <a:ln w="9525">
            <a:solidFill>
              <a:schemeClr val="tx1"/>
            </a:solidFill>
            <a:prstDash val="sysDot"/>
            <a:round/>
          </a:ln>
        </p:spPr>
        <p:txBody>
          <a:bodyPr wrap="none" anchor="ctr"/>
          <a:lstStyle/>
          <a:p>
            <a:endParaRPr lang="en-US"/>
          </a:p>
        </p:txBody>
      </p:sp>
      <p:sp>
        <p:nvSpPr>
          <p:cNvPr id="2070" name="AutoShape 22"/>
          <p:cNvSpPr/>
          <p:nvPr/>
        </p:nvSpPr>
        <p:spPr bwMode="auto">
          <a:xfrm>
            <a:off x="4318000" y="3836988"/>
            <a:ext cx="169863" cy="407987"/>
          </a:xfrm>
          <a:prstGeom prst="rightBrace">
            <a:avLst>
              <a:gd name="adj1" fmla="val 20015"/>
              <a:gd name="adj2" fmla="val 50000"/>
            </a:avLst>
          </a:prstGeom>
          <a:noFill/>
          <a:ln w="9525">
            <a:solidFill>
              <a:schemeClr val="tx1"/>
            </a:solidFill>
            <a:round/>
          </a:ln>
        </p:spPr>
        <p:txBody>
          <a:bodyPr wrap="none" anchor="ctr"/>
          <a:lstStyle/>
          <a:p>
            <a:endParaRPr lang="en-US" sz="1600"/>
          </a:p>
        </p:txBody>
      </p:sp>
      <p:sp>
        <p:nvSpPr>
          <p:cNvPr id="2071" name="AutoShape 23"/>
          <p:cNvSpPr/>
          <p:nvPr/>
        </p:nvSpPr>
        <p:spPr bwMode="auto">
          <a:xfrm>
            <a:off x="6011863" y="2693988"/>
            <a:ext cx="168275" cy="898525"/>
          </a:xfrm>
          <a:prstGeom prst="rightBrace">
            <a:avLst>
              <a:gd name="adj1" fmla="val 44497"/>
              <a:gd name="adj2" fmla="val 50000"/>
            </a:avLst>
          </a:prstGeom>
          <a:noFill/>
          <a:ln w="9525">
            <a:solidFill>
              <a:schemeClr val="tx1"/>
            </a:solidFill>
            <a:round/>
          </a:ln>
        </p:spPr>
        <p:txBody>
          <a:bodyPr wrap="none" anchor="ctr"/>
          <a:lstStyle/>
          <a:p>
            <a:endParaRPr lang="en-US" sz="1600"/>
          </a:p>
        </p:txBody>
      </p:sp>
      <p:sp>
        <p:nvSpPr>
          <p:cNvPr id="2072" name="AutoShape 24"/>
          <p:cNvSpPr/>
          <p:nvPr/>
        </p:nvSpPr>
        <p:spPr bwMode="auto">
          <a:xfrm>
            <a:off x="3217863" y="4572000"/>
            <a:ext cx="168275" cy="163513"/>
          </a:xfrm>
          <a:prstGeom prst="rightBrace">
            <a:avLst>
              <a:gd name="adj1" fmla="val 8333"/>
              <a:gd name="adj2" fmla="val 50000"/>
            </a:avLst>
          </a:prstGeom>
          <a:noFill/>
          <a:ln w="9525">
            <a:solidFill>
              <a:schemeClr val="tx1"/>
            </a:solidFill>
            <a:round/>
          </a:ln>
        </p:spPr>
        <p:txBody>
          <a:bodyPr wrap="none" anchor="ctr"/>
          <a:lstStyle/>
          <a:p>
            <a:endParaRPr lang="en-US" sz="1600"/>
          </a:p>
        </p:txBody>
      </p:sp>
      <p:sp>
        <p:nvSpPr>
          <p:cNvPr id="2073" name="Text Box 25"/>
          <p:cNvSpPr txBox="1">
            <a:spLocks noChangeArrowheads="1"/>
          </p:cNvSpPr>
          <p:nvPr/>
        </p:nvSpPr>
        <p:spPr bwMode="auto">
          <a:xfrm>
            <a:off x="6265863" y="2936875"/>
            <a:ext cx="1025525" cy="285750"/>
          </a:xfrm>
          <a:prstGeom prst="rect">
            <a:avLst/>
          </a:prstGeom>
          <a:noFill/>
          <a:ln w="9525">
            <a:noFill/>
            <a:miter lim="800000"/>
          </a:ln>
        </p:spPr>
        <p:txBody>
          <a:bodyPr wrap="none" lIns="100008" tIns="50004" rIns="100008" bIns="50004">
            <a:spAutoFit/>
          </a:bodyPr>
          <a:lstStyle/>
          <a:p>
            <a:pPr defTabSz="1000125"/>
            <a:r>
              <a:rPr lang="en-US" sz="1200" b="1"/>
              <a:t>Deviation</a:t>
            </a:r>
          </a:p>
        </p:txBody>
      </p:sp>
      <p:sp>
        <p:nvSpPr>
          <p:cNvPr id="2074" name="Text Box 26"/>
          <p:cNvSpPr txBox="1">
            <a:spLocks noChangeArrowheads="1"/>
          </p:cNvSpPr>
          <p:nvPr/>
        </p:nvSpPr>
        <p:spPr bwMode="auto">
          <a:xfrm>
            <a:off x="4826000" y="2039938"/>
            <a:ext cx="1025525" cy="285750"/>
          </a:xfrm>
          <a:prstGeom prst="rect">
            <a:avLst/>
          </a:prstGeom>
          <a:noFill/>
          <a:ln w="9525">
            <a:noFill/>
            <a:miter lim="800000"/>
          </a:ln>
        </p:spPr>
        <p:txBody>
          <a:bodyPr wrap="none" lIns="100008" tIns="50004" rIns="100008" bIns="50004">
            <a:spAutoFit/>
          </a:bodyPr>
          <a:lstStyle/>
          <a:p>
            <a:pPr defTabSz="1000125"/>
            <a:r>
              <a:rPr lang="en-US" sz="1200" b="1"/>
              <a:t>Deviation</a:t>
            </a:r>
          </a:p>
        </p:txBody>
      </p:sp>
      <p:sp>
        <p:nvSpPr>
          <p:cNvPr id="2075" name="Text Box 27"/>
          <p:cNvSpPr txBox="1">
            <a:spLocks noChangeArrowheads="1"/>
          </p:cNvSpPr>
          <p:nvPr/>
        </p:nvSpPr>
        <p:spPr bwMode="auto">
          <a:xfrm>
            <a:off x="4487863" y="3835400"/>
            <a:ext cx="1025525" cy="285750"/>
          </a:xfrm>
          <a:prstGeom prst="rect">
            <a:avLst/>
          </a:prstGeom>
          <a:noFill/>
          <a:ln w="9525">
            <a:noFill/>
            <a:miter lim="800000"/>
          </a:ln>
        </p:spPr>
        <p:txBody>
          <a:bodyPr wrap="none" lIns="100008" tIns="50004" rIns="100008" bIns="50004">
            <a:spAutoFit/>
          </a:bodyPr>
          <a:lstStyle/>
          <a:p>
            <a:pPr defTabSz="1000125"/>
            <a:r>
              <a:rPr lang="en-US" sz="1200" b="1"/>
              <a:t>Deviation</a:t>
            </a:r>
          </a:p>
        </p:txBody>
      </p:sp>
      <p:sp>
        <p:nvSpPr>
          <p:cNvPr id="2076" name="Text Box 28"/>
          <p:cNvSpPr txBox="1">
            <a:spLocks noChangeArrowheads="1"/>
          </p:cNvSpPr>
          <p:nvPr/>
        </p:nvSpPr>
        <p:spPr bwMode="auto">
          <a:xfrm>
            <a:off x="3386138" y="4489450"/>
            <a:ext cx="1025525" cy="285750"/>
          </a:xfrm>
          <a:prstGeom prst="rect">
            <a:avLst/>
          </a:prstGeom>
          <a:noFill/>
          <a:ln w="9525">
            <a:noFill/>
            <a:miter lim="800000"/>
          </a:ln>
        </p:spPr>
        <p:txBody>
          <a:bodyPr wrap="none" lIns="100008" tIns="50004" rIns="100008" bIns="50004">
            <a:spAutoFit/>
          </a:bodyPr>
          <a:lstStyle/>
          <a:p>
            <a:pPr defTabSz="1000125"/>
            <a:r>
              <a:rPr lang="en-US" sz="1200" b="1"/>
              <a:t>Deviation</a:t>
            </a:r>
          </a:p>
        </p:txBody>
      </p:sp>
      <p:sp>
        <p:nvSpPr>
          <p:cNvPr id="2077" name="Text Box 29"/>
          <p:cNvSpPr txBox="1">
            <a:spLocks noChangeArrowheads="1"/>
          </p:cNvSpPr>
          <p:nvPr/>
        </p:nvSpPr>
        <p:spPr bwMode="auto">
          <a:xfrm>
            <a:off x="2032000" y="3590925"/>
            <a:ext cx="1025525" cy="285750"/>
          </a:xfrm>
          <a:prstGeom prst="rect">
            <a:avLst/>
          </a:prstGeom>
          <a:noFill/>
          <a:ln w="9525">
            <a:noFill/>
            <a:miter lim="800000"/>
          </a:ln>
        </p:spPr>
        <p:txBody>
          <a:bodyPr wrap="none" lIns="100008" tIns="50004" rIns="100008" bIns="50004">
            <a:spAutoFit/>
          </a:bodyPr>
          <a:lstStyle/>
          <a:p>
            <a:pPr defTabSz="1000125"/>
            <a:r>
              <a:rPr lang="en-US" sz="1200" b="1"/>
              <a:t>Deviation</a:t>
            </a:r>
          </a:p>
        </p:txBody>
      </p:sp>
      <p:sp>
        <p:nvSpPr>
          <p:cNvPr id="2078" name="Text Box 30"/>
          <p:cNvSpPr txBox="1">
            <a:spLocks noChangeArrowheads="1"/>
          </p:cNvSpPr>
          <p:nvPr/>
        </p:nvSpPr>
        <p:spPr bwMode="auto">
          <a:xfrm>
            <a:off x="1143000" y="4648200"/>
            <a:ext cx="1025525" cy="285750"/>
          </a:xfrm>
          <a:prstGeom prst="rect">
            <a:avLst/>
          </a:prstGeom>
          <a:noFill/>
          <a:ln w="9525">
            <a:noFill/>
            <a:miter lim="800000"/>
          </a:ln>
        </p:spPr>
        <p:txBody>
          <a:bodyPr wrap="none" lIns="100008" tIns="50004" rIns="100008" bIns="50004">
            <a:spAutoFit/>
          </a:bodyPr>
          <a:lstStyle/>
          <a:p>
            <a:pPr defTabSz="1000125"/>
            <a:r>
              <a:rPr lang="en-US" sz="1200" b="1"/>
              <a:t>Deviation</a:t>
            </a:r>
          </a:p>
        </p:txBody>
      </p:sp>
      <p:sp>
        <p:nvSpPr>
          <p:cNvPr id="2079" name="Text Box 31"/>
          <p:cNvSpPr txBox="1">
            <a:spLocks noChangeArrowheads="1"/>
          </p:cNvSpPr>
          <p:nvPr/>
        </p:nvSpPr>
        <p:spPr bwMode="auto">
          <a:xfrm>
            <a:off x="3390900" y="3019425"/>
            <a:ext cx="1025525" cy="285750"/>
          </a:xfrm>
          <a:prstGeom prst="rect">
            <a:avLst/>
          </a:prstGeom>
          <a:noFill/>
          <a:ln w="9525">
            <a:noFill/>
            <a:miter lim="800000"/>
          </a:ln>
        </p:spPr>
        <p:txBody>
          <a:bodyPr wrap="none" lIns="100008" tIns="50004" rIns="100008" bIns="50004">
            <a:spAutoFit/>
          </a:bodyPr>
          <a:lstStyle/>
          <a:p>
            <a:pPr defTabSz="1000125"/>
            <a:r>
              <a:rPr lang="en-US" sz="1200" b="1"/>
              <a:t>Deviation</a:t>
            </a:r>
          </a:p>
        </p:txBody>
      </p:sp>
      <p:sp>
        <p:nvSpPr>
          <p:cNvPr id="2080" name="Text Box 32"/>
          <p:cNvSpPr txBox="1">
            <a:spLocks noChangeArrowheads="1"/>
          </p:cNvSpPr>
          <p:nvPr/>
        </p:nvSpPr>
        <p:spPr bwMode="auto">
          <a:xfrm>
            <a:off x="3740150" y="5767388"/>
            <a:ext cx="906463" cy="407987"/>
          </a:xfrm>
          <a:prstGeom prst="rect">
            <a:avLst/>
          </a:prstGeom>
          <a:noFill/>
          <a:ln w="9525">
            <a:noFill/>
            <a:miter lim="800000"/>
          </a:ln>
        </p:spPr>
        <p:txBody>
          <a:bodyPr wrap="none" lIns="100008" tIns="50004" rIns="100008" bIns="50004">
            <a:spAutoFit/>
          </a:bodyPr>
          <a:lstStyle/>
          <a:p>
            <a:pPr defTabSz="1000125"/>
            <a:r>
              <a:rPr lang="en-US" sz="2000" b="1"/>
              <a:t>Time</a:t>
            </a:r>
          </a:p>
        </p:txBody>
      </p:sp>
      <p:sp>
        <p:nvSpPr>
          <p:cNvPr id="2081" name="Text Box 33"/>
          <p:cNvSpPr txBox="1">
            <a:spLocks noChangeArrowheads="1"/>
          </p:cNvSpPr>
          <p:nvPr/>
        </p:nvSpPr>
        <p:spPr bwMode="auto">
          <a:xfrm rot="-5400000">
            <a:off x="-1153319" y="3937794"/>
            <a:ext cx="4043363" cy="377825"/>
          </a:xfrm>
          <a:prstGeom prst="rect">
            <a:avLst/>
          </a:prstGeom>
          <a:noFill/>
          <a:ln w="9525">
            <a:noFill/>
            <a:miter lim="800000"/>
          </a:ln>
        </p:spPr>
        <p:txBody>
          <a:bodyPr wrap="none" lIns="100008" tIns="50004" rIns="100008" bIns="50004">
            <a:spAutoFit/>
          </a:bodyPr>
          <a:lstStyle/>
          <a:p>
            <a:pPr defTabSz="1000125"/>
            <a:r>
              <a:rPr lang="en-US" b="1"/>
              <a:t>Values of Dependent Variable</a:t>
            </a:r>
          </a:p>
        </p:txBody>
      </p:sp>
      <p:graphicFrame>
        <p:nvGraphicFramePr>
          <p:cNvPr id="2050" name="Object 34"/>
          <p:cNvGraphicFramePr>
            <a:graphicFrameLocks noChangeAspect="1"/>
          </p:cNvGraphicFramePr>
          <p:nvPr/>
        </p:nvGraphicFramePr>
        <p:xfrm>
          <a:off x="2928938" y="5224463"/>
          <a:ext cx="1365250" cy="366712"/>
        </p:xfrm>
        <a:graphic>
          <a:graphicData uri="http://schemas.openxmlformats.org/presentationml/2006/ole">
            <mc:AlternateContent xmlns:mc="http://schemas.openxmlformats.org/markup-compatibility/2006">
              <mc:Choice xmlns:v="urn:schemas-microsoft-com:vml" Requires="v">
                <p:oleObj spid="_x0000_s1025" name="Equation" r:id="rId1" imgW="30480000" imgH="8229600" progId="Equation.3">
                  <p:embed/>
                </p:oleObj>
              </mc:Choice>
              <mc:Fallback>
                <p:oleObj name="Equation" r:id="rId1" imgW="30480000" imgH="8229600" progId="Equation.3">
                  <p:embed/>
                  <p:pic>
                    <p:nvPicPr>
                      <p:cNvPr id="0" name="Object 34"/>
                      <p:cNvPicPr>
                        <a:picLocks noChangeAspect="1"/>
                      </p:cNvPicPr>
                      <p:nvPr/>
                    </p:nvPicPr>
                    <p:blipFill>
                      <a:blip r:embed="rId2"/>
                      <a:stretch>
                        <a:fillRect/>
                      </a:stretch>
                    </p:blipFill>
                    <p:spPr>
                      <a:xfrm>
                        <a:off x="2928938" y="5224463"/>
                        <a:ext cx="1365250" cy="366712"/>
                      </a:xfrm>
                      <a:prstGeom prst="rect">
                        <a:avLst/>
                      </a:prstGeom>
                      <a:noFill/>
                      <a:ln w="9525">
                        <a:noFill/>
                        <a:miter/>
                      </a:ln>
                    </p:spPr>
                  </p:pic>
                </p:oleObj>
              </mc:Fallback>
            </mc:AlternateContent>
          </a:graphicData>
        </a:graphic>
      </p:graphicFrame>
      <p:sp>
        <p:nvSpPr>
          <p:cNvPr id="2082" name="Freeform 35"/>
          <p:cNvSpPr/>
          <p:nvPr/>
        </p:nvSpPr>
        <p:spPr bwMode="auto">
          <a:xfrm>
            <a:off x="2201863" y="5307013"/>
            <a:ext cx="676275" cy="176212"/>
          </a:xfrm>
          <a:custGeom>
            <a:avLst/>
            <a:gdLst>
              <a:gd name="T0" fmla="*/ 2147483647 w 384"/>
              <a:gd name="T1" fmla="*/ 2147483647 h 104"/>
              <a:gd name="T2" fmla="*/ 2147483647 w 384"/>
              <a:gd name="T3" fmla="*/ 2147483647 h 104"/>
              <a:gd name="T4" fmla="*/ 2147483647 w 384"/>
              <a:gd name="T5" fmla="*/ 2147483647 h 104"/>
              <a:gd name="T6" fmla="*/ 0 w 384"/>
              <a:gd name="T7" fmla="*/ 0 h 104"/>
              <a:gd name="T8" fmla="*/ 0 60000 65536"/>
              <a:gd name="T9" fmla="*/ 0 60000 65536"/>
              <a:gd name="T10" fmla="*/ 0 60000 65536"/>
              <a:gd name="T11" fmla="*/ 0 60000 65536"/>
              <a:gd name="T12" fmla="*/ 0 w 384"/>
              <a:gd name="T13" fmla="*/ 0 h 104"/>
              <a:gd name="T14" fmla="*/ 384 w 384"/>
              <a:gd name="T15" fmla="*/ 104 h 104"/>
            </a:gdLst>
            <a:ahLst/>
            <a:cxnLst>
              <a:cxn ang="T8">
                <a:pos x="T0" y="T1"/>
              </a:cxn>
              <a:cxn ang="T9">
                <a:pos x="T2" y="T3"/>
              </a:cxn>
              <a:cxn ang="T10">
                <a:pos x="T4" y="T5"/>
              </a:cxn>
              <a:cxn ang="T11">
                <a:pos x="T6" y="T7"/>
              </a:cxn>
            </a:cxnLst>
            <a:rect l="T12" t="T13" r="T14" b="T15"/>
            <a:pathLst>
              <a:path w="384" h="104">
                <a:moveTo>
                  <a:pt x="384" y="96"/>
                </a:moveTo>
                <a:cubicBezTo>
                  <a:pt x="320" y="100"/>
                  <a:pt x="256" y="104"/>
                  <a:pt x="240" y="96"/>
                </a:cubicBezTo>
                <a:cubicBezTo>
                  <a:pt x="224" y="88"/>
                  <a:pt x="328" y="64"/>
                  <a:pt x="288" y="48"/>
                </a:cubicBezTo>
                <a:cubicBezTo>
                  <a:pt x="248" y="32"/>
                  <a:pt x="124" y="16"/>
                  <a:pt x="0" y="0"/>
                </a:cubicBezTo>
              </a:path>
            </a:pathLst>
          </a:custGeom>
          <a:noFill/>
          <a:ln w="12700">
            <a:solidFill>
              <a:srgbClr val="FF0000"/>
            </a:solidFill>
            <a:round/>
            <a:tailEnd type="triangle" w="med" len="med"/>
          </a:ln>
        </p:spPr>
        <p:txBody>
          <a:bodyPr wrap="none" anchor="ctr"/>
          <a:lstStyle/>
          <a:p>
            <a:endParaRPr lang="en-US" sz="1600"/>
          </a:p>
        </p:txBody>
      </p:sp>
      <p:sp>
        <p:nvSpPr>
          <p:cNvPr id="2083" name="AutoShape 36"/>
          <p:cNvSpPr>
            <a:spLocks noChangeArrowheads="1"/>
          </p:cNvSpPr>
          <p:nvPr/>
        </p:nvSpPr>
        <p:spPr bwMode="auto">
          <a:xfrm>
            <a:off x="2297113" y="5000625"/>
            <a:ext cx="168275" cy="163513"/>
          </a:xfrm>
          <a:prstGeom prst="star8">
            <a:avLst>
              <a:gd name="adj" fmla="val 38250"/>
            </a:avLst>
          </a:prstGeom>
          <a:noFill/>
          <a:ln w="9525">
            <a:solidFill>
              <a:srgbClr val="FF0000"/>
            </a:solidFill>
            <a:miter lim="800000"/>
          </a:ln>
        </p:spPr>
        <p:txBody>
          <a:bodyPr wrap="none" anchor="ctr"/>
          <a:lstStyle/>
          <a:p>
            <a:endParaRPr lang="en-US" sz="1600"/>
          </a:p>
        </p:txBody>
      </p:sp>
      <p:sp>
        <p:nvSpPr>
          <p:cNvPr id="2084" name="AutoShape 37"/>
          <p:cNvSpPr>
            <a:spLocks noChangeArrowheads="1"/>
          </p:cNvSpPr>
          <p:nvPr/>
        </p:nvSpPr>
        <p:spPr bwMode="auto">
          <a:xfrm>
            <a:off x="2963863" y="4551363"/>
            <a:ext cx="168275" cy="163512"/>
          </a:xfrm>
          <a:prstGeom prst="star8">
            <a:avLst>
              <a:gd name="adj" fmla="val 38250"/>
            </a:avLst>
          </a:prstGeom>
          <a:noFill/>
          <a:ln w="9525">
            <a:solidFill>
              <a:srgbClr val="FF0000"/>
            </a:solidFill>
            <a:miter lim="800000"/>
          </a:ln>
        </p:spPr>
        <p:txBody>
          <a:bodyPr wrap="none" anchor="ctr"/>
          <a:lstStyle/>
          <a:p>
            <a:endParaRPr lang="en-US" sz="1600"/>
          </a:p>
        </p:txBody>
      </p:sp>
      <p:sp>
        <p:nvSpPr>
          <p:cNvPr id="2085" name="AutoShape 38"/>
          <p:cNvSpPr>
            <a:spLocks noChangeArrowheads="1"/>
          </p:cNvSpPr>
          <p:nvPr/>
        </p:nvSpPr>
        <p:spPr bwMode="auto">
          <a:xfrm>
            <a:off x="3471863" y="4194175"/>
            <a:ext cx="168275" cy="163513"/>
          </a:xfrm>
          <a:prstGeom prst="star8">
            <a:avLst>
              <a:gd name="adj" fmla="val 38250"/>
            </a:avLst>
          </a:prstGeom>
          <a:noFill/>
          <a:ln w="9525">
            <a:solidFill>
              <a:srgbClr val="FF0000"/>
            </a:solidFill>
            <a:miter lim="800000"/>
          </a:ln>
        </p:spPr>
        <p:txBody>
          <a:bodyPr wrap="none" anchor="ctr"/>
          <a:lstStyle/>
          <a:p>
            <a:endParaRPr lang="en-US" sz="1600"/>
          </a:p>
        </p:txBody>
      </p:sp>
      <p:sp>
        <p:nvSpPr>
          <p:cNvPr id="2086" name="AutoShape 39"/>
          <p:cNvSpPr>
            <a:spLocks noChangeArrowheads="1"/>
          </p:cNvSpPr>
          <p:nvPr/>
        </p:nvSpPr>
        <p:spPr bwMode="auto">
          <a:xfrm>
            <a:off x="4064000" y="3786188"/>
            <a:ext cx="169863" cy="163512"/>
          </a:xfrm>
          <a:prstGeom prst="star8">
            <a:avLst>
              <a:gd name="adj" fmla="val 38250"/>
            </a:avLst>
          </a:prstGeom>
          <a:noFill/>
          <a:ln w="9525">
            <a:solidFill>
              <a:srgbClr val="FF0000"/>
            </a:solidFill>
            <a:miter lim="800000"/>
          </a:ln>
        </p:spPr>
        <p:txBody>
          <a:bodyPr wrap="none" anchor="ctr"/>
          <a:lstStyle/>
          <a:p>
            <a:endParaRPr lang="en-US" sz="1600"/>
          </a:p>
        </p:txBody>
      </p:sp>
      <p:sp>
        <p:nvSpPr>
          <p:cNvPr id="2087" name="AutoShape 40"/>
          <p:cNvSpPr>
            <a:spLocks noChangeArrowheads="1"/>
          </p:cNvSpPr>
          <p:nvPr/>
        </p:nvSpPr>
        <p:spPr bwMode="auto">
          <a:xfrm>
            <a:off x="4741863" y="3316288"/>
            <a:ext cx="168275" cy="163512"/>
          </a:xfrm>
          <a:prstGeom prst="star8">
            <a:avLst>
              <a:gd name="adj" fmla="val 38250"/>
            </a:avLst>
          </a:prstGeom>
          <a:noFill/>
          <a:ln w="9525">
            <a:solidFill>
              <a:srgbClr val="FF0000"/>
            </a:solidFill>
            <a:miter lim="800000"/>
          </a:ln>
        </p:spPr>
        <p:txBody>
          <a:bodyPr wrap="none" anchor="ctr"/>
          <a:lstStyle/>
          <a:p>
            <a:endParaRPr lang="en-US" sz="1600"/>
          </a:p>
        </p:txBody>
      </p:sp>
      <p:sp>
        <p:nvSpPr>
          <p:cNvPr id="2088" name="AutoShape 41"/>
          <p:cNvSpPr>
            <a:spLocks noChangeArrowheads="1"/>
          </p:cNvSpPr>
          <p:nvPr/>
        </p:nvSpPr>
        <p:spPr bwMode="auto">
          <a:xfrm>
            <a:off x="5757863" y="2613025"/>
            <a:ext cx="168275" cy="163513"/>
          </a:xfrm>
          <a:prstGeom prst="star8">
            <a:avLst>
              <a:gd name="adj" fmla="val 38250"/>
            </a:avLst>
          </a:prstGeom>
          <a:noFill/>
          <a:ln w="9525">
            <a:solidFill>
              <a:srgbClr val="FF0000"/>
            </a:solidFill>
            <a:miter lim="800000"/>
          </a:ln>
        </p:spPr>
        <p:txBody>
          <a:bodyPr wrap="none" anchor="ctr"/>
          <a:lstStyle/>
          <a:p>
            <a:endParaRPr lang="en-US" sz="1600"/>
          </a:p>
        </p:txBody>
      </p:sp>
      <p:sp>
        <p:nvSpPr>
          <p:cNvPr id="2089" name="AutoShape 42"/>
          <p:cNvSpPr>
            <a:spLocks noChangeArrowheads="1"/>
          </p:cNvSpPr>
          <p:nvPr/>
        </p:nvSpPr>
        <p:spPr bwMode="auto">
          <a:xfrm>
            <a:off x="6265863" y="2255838"/>
            <a:ext cx="168275" cy="163512"/>
          </a:xfrm>
          <a:prstGeom prst="star8">
            <a:avLst>
              <a:gd name="adj" fmla="val 38250"/>
            </a:avLst>
          </a:prstGeom>
          <a:noFill/>
          <a:ln w="9525">
            <a:solidFill>
              <a:srgbClr val="FF0000"/>
            </a:solidFill>
            <a:miter lim="800000"/>
          </a:ln>
        </p:spPr>
        <p:txBody>
          <a:bodyPr wrap="none" anchor="ctr"/>
          <a:lstStyle/>
          <a:p>
            <a:endParaRPr lang="en-US" sz="1600"/>
          </a:p>
        </p:txBody>
      </p:sp>
      <p:sp>
        <p:nvSpPr>
          <p:cNvPr id="2090" name="AutoShape 43"/>
          <p:cNvSpPr>
            <a:spLocks noChangeArrowheads="1"/>
          </p:cNvSpPr>
          <p:nvPr/>
        </p:nvSpPr>
        <p:spPr bwMode="auto">
          <a:xfrm>
            <a:off x="7162800" y="4648200"/>
            <a:ext cx="169863" cy="163513"/>
          </a:xfrm>
          <a:prstGeom prst="star8">
            <a:avLst>
              <a:gd name="adj" fmla="val 38250"/>
            </a:avLst>
          </a:prstGeom>
          <a:noFill/>
          <a:ln w="9525">
            <a:solidFill>
              <a:srgbClr val="FF0000"/>
            </a:solidFill>
            <a:miter lim="800000"/>
          </a:ln>
        </p:spPr>
        <p:txBody>
          <a:bodyPr wrap="none" anchor="ctr"/>
          <a:lstStyle/>
          <a:p>
            <a:endParaRPr lang="en-US" sz="1600"/>
          </a:p>
        </p:txBody>
      </p:sp>
      <p:sp>
        <p:nvSpPr>
          <p:cNvPr id="2091" name="Text Box 44"/>
          <p:cNvSpPr txBox="1">
            <a:spLocks noChangeArrowheads="1"/>
          </p:cNvSpPr>
          <p:nvPr/>
        </p:nvSpPr>
        <p:spPr bwMode="auto">
          <a:xfrm>
            <a:off x="7315200" y="4419600"/>
            <a:ext cx="1541463" cy="593725"/>
          </a:xfrm>
          <a:prstGeom prst="rect">
            <a:avLst/>
          </a:prstGeom>
          <a:noFill/>
          <a:ln w="9525">
            <a:noFill/>
            <a:miter lim="800000"/>
          </a:ln>
        </p:spPr>
        <p:txBody>
          <a:bodyPr lIns="100008" tIns="50004" rIns="100008" bIns="50004">
            <a:spAutoFit/>
          </a:bodyPr>
          <a:lstStyle/>
          <a:p>
            <a:pPr defTabSz="1000125"/>
            <a:r>
              <a:rPr lang="en-US" sz="1600" b="1"/>
              <a:t>Point on the line</a:t>
            </a:r>
          </a:p>
        </p:txBody>
      </p:sp>
      <p:sp>
        <p:nvSpPr>
          <p:cNvPr id="2092" name="AutoShape 45"/>
          <p:cNvSpPr>
            <a:spLocks noChangeArrowheads="1"/>
          </p:cNvSpPr>
          <p:nvPr/>
        </p:nvSpPr>
        <p:spPr bwMode="auto">
          <a:xfrm>
            <a:off x="7010400" y="3581400"/>
            <a:ext cx="254000" cy="325438"/>
          </a:xfrm>
          <a:prstGeom prst="star4">
            <a:avLst>
              <a:gd name="adj" fmla="val 12500"/>
            </a:avLst>
          </a:prstGeom>
          <a:solidFill>
            <a:schemeClr val="accent1"/>
          </a:solidFill>
          <a:ln w="9525">
            <a:solidFill>
              <a:schemeClr val="tx1"/>
            </a:solidFill>
            <a:miter lim="800000"/>
          </a:ln>
        </p:spPr>
        <p:txBody>
          <a:bodyPr wrap="none" anchor="ctr"/>
          <a:lstStyle/>
          <a:p>
            <a:endParaRPr lang="en-US" sz="1600"/>
          </a:p>
        </p:txBody>
      </p:sp>
      <p:sp>
        <p:nvSpPr>
          <p:cNvPr id="2093" name="Text Box 46"/>
          <p:cNvSpPr txBox="1">
            <a:spLocks noChangeArrowheads="1"/>
          </p:cNvSpPr>
          <p:nvPr/>
        </p:nvSpPr>
        <p:spPr bwMode="auto">
          <a:xfrm>
            <a:off x="7162800" y="3352800"/>
            <a:ext cx="1668463" cy="593725"/>
          </a:xfrm>
          <a:prstGeom prst="rect">
            <a:avLst/>
          </a:prstGeom>
          <a:noFill/>
          <a:ln w="9525">
            <a:noFill/>
            <a:miter lim="800000"/>
          </a:ln>
        </p:spPr>
        <p:txBody>
          <a:bodyPr lIns="100008" tIns="50004" rIns="100008" bIns="50004">
            <a:spAutoFit/>
          </a:bodyPr>
          <a:lstStyle/>
          <a:p>
            <a:pPr defTabSz="1000125"/>
            <a:r>
              <a:rPr lang="en-US" sz="1600" b="1"/>
              <a:t>Actual observation</a:t>
            </a:r>
          </a:p>
        </p:txBody>
      </p:sp>
      <p:sp>
        <p:nvSpPr>
          <p:cNvPr id="3118" name="Rectangle 47"/>
          <p:cNvSpPr>
            <a:spLocks noChangeArrowheads="1"/>
          </p:cNvSpPr>
          <p:nvPr/>
        </p:nvSpPr>
        <p:spPr bwMode="auto">
          <a:xfrm>
            <a:off x="381000" y="228600"/>
            <a:ext cx="8534400" cy="685800"/>
          </a:xfrm>
          <a:prstGeom prst="rect">
            <a:avLst/>
          </a:prstGeom>
          <a:noFill/>
          <a:ln w="9525">
            <a:noFill/>
            <a:miter lim="800000"/>
          </a:ln>
        </p:spPr>
        <p:txBody>
          <a:bodyPr lIns="92075" tIns="46038" rIns="92075" bIns="46038" anchor="ctr"/>
          <a:lstStyle/>
          <a:p>
            <a:pPr>
              <a:defRPr/>
            </a:pPr>
            <a:r>
              <a:rPr kumimoji="1" lang="en-US" sz="2800" b="1" dirty="0">
                <a:solidFill>
                  <a:schemeClr val="accent2">
                    <a:lumMod val="50000"/>
                  </a:schemeClr>
                </a:solidFill>
              </a:rPr>
              <a:t>Trend Projection – Graphic Curve Fitting</a:t>
            </a:r>
          </a:p>
        </p:txBody>
      </p:sp>
    </p:spTree>
  </p:cSld>
  <p:clrMapOvr>
    <a:masterClrMapping/>
  </p:clrMapOvr>
  <p:transition>
    <p:blinds/>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a:xfrm>
            <a:off x="685800" y="1905000"/>
            <a:ext cx="7772400" cy="4114800"/>
          </a:xfrm>
        </p:spPr>
        <p:txBody>
          <a:bodyPr lIns="100008" tIns="50004" rIns="100008" bIns="50004"/>
          <a:lstStyle/>
          <a:p>
            <a:pPr>
              <a:buFontTx/>
              <a:buNone/>
            </a:pPr>
            <a:r>
              <a:rPr lang="en-US" sz="2800" b="1" smtClean="0"/>
              <a:t>Assumptions</a:t>
            </a:r>
            <a:endParaRPr lang="en-US" sz="2800" b="1" smtClean="0"/>
          </a:p>
          <a:p>
            <a:endParaRPr lang="en-US" sz="2800" smtClean="0"/>
          </a:p>
          <a:p>
            <a:r>
              <a:rPr lang="en-US" sz="2400" smtClean="0"/>
              <a:t>Relationship is assumed to be linear</a:t>
            </a:r>
            <a:endParaRPr lang="en-US" sz="2400" smtClean="0"/>
          </a:p>
          <a:p>
            <a:endParaRPr lang="en-US" sz="2400" smtClean="0"/>
          </a:p>
          <a:p>
            <a:r>
              <a:rPr lang="en-US" sz="2400" smtClean="0"/>
              <a:t>Relationship is assumed to hold only within or slightly outside data range</a:t>
            </a:r>
            <a:endParaRPr lang="en-US" sz="2400" smtClean="0"/>
          </a:p>
          <a:p>
            <a:endParaRPr lang="en-US" sz="2400" smtClean="0"/>
          </a:p>
          <a:p>
            <a:r>
              <a:rPr lang="en-US" sz="2400" smtClean="0"/>
              <a:t>Deviations around least squares line are assumed to be random</a:t>
            </a:r>
          </a:p>
        </p:txBody>
      </p:sp>
      <p:sp>
        <p:nvSpPr>
          <p:cNvPr id="47107" name="Rectangle 4"/>
          <p:cNvSpPr>
            <a:spLocks noChangeArrowheads="1"/>
          </p:cNvSpPr>
          <p:nvPr/>
        </p:nvSpPr>
        <p:spPr bwMode="auto">
          <a:xfrm>
            <a:off x="685800" y="762000"/>
            <a:ext cx="8534400" cy="685800"/>
          </a:xfrm>
          <a:prstGeom prst="rect">
            <a:avLst/>
          </a:prstGeom>
          <a:noFill/>
          <a:ln w="9525">
            <a:noFill/>
            <a:miter lim="800000"/>
          </a:ln>
        </p:spPr>
        <p:txBody>
          <a:bodyPr lIns="92075" tIns="46038" rIns="92075" bIns="46038" anchor="ctr"/>
          <a:lstStyle/>
          <a:p>
            <a:pPr>
              <a:defRPr/>
            </a:pPr>
            <a:r>
              <a:rPr kumimoji="1" lang="en-US" sz="3600" b="1" dirty="0">
                <a:solidFill>
                  <a:schemeClr val="accent2">
                    <a:lumMod val="50000"/>
                  </a:schemeClr>
                </a:solidFill>
              </a:rPr>
              <a:t>Trend Projection – Graphic Curve Fitting</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762000"/>
            <a:ext cx="7772400" cy="685800"/>
          </a:xfrm>
        </p:spPr>
        <p:txBody>
          <a:bodyPr/>
          <a:lstStyle/>
          <a:p>
            <a:pPr>
              <a:defRPr/>
            </a:pPr>
            <a:r>
              <a:rPr lang="en-US" sz="3600" dirty="0" smtClean="0"/>
              <a:t>Trend Projection</a:t>
            </a:r>
          </a:p>
        </p:txBody>
      </p:sp>
      <p:sp>
        <p:nvSpPr>
          <p:cNvPr id="52227" name="Rectangle 3"/>
          <p:cNvSpPr>
            <a:spLocks noGrp="1" noChangeArrowheads="1"/>
          </p:cNvSpPr>
          <p:nvPr>
            <p:ph type="body" idx="1"/>
          </p:nvPr>
        </p:nvSpPr>
        <p:spPr>
          <a:xfrm>
            <a:off x="76200" y="1600200"/>
            <a:ext cx="8229600" cy="5029200"/>
          </a:xfrm>
        </p:spPr>
        <p:txBody>
          <a:bodyPr/>
          <a:lstStyle/>
          <a:p>
            <a:r>
              <a:rPr lang="en-US" sz="2800" smtClean="0"/>
              <a:t>Projecting the past trend by fitting a straight line to the data</a:t>
            </a:r>
            <a:endParaRPr lang="en-US" sz="2800" smtClean="0"/>
          </a:p>
          <a:p>
            <a:pPr>
              <a:lnSpc>
                <a:spcPct val="140000"/>
              </a:lnSpc>
            </a:pPr>
            <a:r>
              <a:rPr lang="en-US" sz="2800" smtClean="0"/>
              <a:t>Constant Rate of Change</a:t>
            </a:r>
            <a:endParaRPr lang="en-US" sz="2800" smtClean="0"/>
          </a:p>
          <a:p>
            <a:pPr algn="ctr">
              <a:lnSpc>
                <a:spcPct val="140000"/>
              </a:lnSpc>
              <a:buFontTx/>
              <a:buNone/>
            </a:pPr>
            <a:r>
              <a:rPr lang="en-US" sz="2800" smtClean="0"/>
              <a:t>S</a:t>
            </a:r>
            <a:r>
              <a:rPr lang="en-US" sz="2800" baseline="-25000" smtClean="0"/>
              <a:t>t</a:t>
            </a:r>
            <a:r>
              <a:rPr lang="en-US" sz="2800" smtClean="0"/>
              <a:t> = S</a:t>
            </a:r>
            <a:r>
              <a:rPr lang="en-US" sz="2800" baseline="-25000" smtClean="0"/>
              <a:t>o</a:t>
            </a:r>
            <a:r>
              <a:rPr lang="en-US" sz="2800" smtClean="0"/>
              <a:t> + bt</a:t>
            </a:r>
            <a:endParaRPr lang="en-US" sz="2800" smtClean="0"/>
          </a:p>
          <a:p>
            <a:pPr>
              <a:lnSpc>
                <a:spcPct val="95000"/>
              </a:lnSpc>
            </a:pPr>
            <a:r>
              <a:rPr lang="en-US" sz="2800" smtClean="0"/>
              <a:t>Where:</a:t>
            </a:r>
            <a:endParaRPr lang="en-US" sz="2800" smtClean="0"/>
          </a:p>
          <a:p>
            <a:pPr lvl="1">
              <a:lnSpc>
                <a:spcPct val="95000"/>
              </a:lnSpc>
            </a:pPr>
            <a:r>
              <a:rPr lang="en-US" sz="2400" smtClean="0"/>
              <a:t>S</a:t>
            </a:r>
            <a:r>
              <a:rPr lang="en-US" sz="2400" baseline="-25000" smtClean="0"/>
              <a:t>t</a:t>
            </a:r>
            <a:r>
              <a:rPr lang="en-US" sz="2400" smtClean="0"/>
              <a:t>  = value of time series to be forecasted for period t</a:t>
            </a:r>
            <a:endParaRPr lang="en-US" sz="2400" smtClean="0"/>
          </a:p>
          <a:p>
            <a:pPr lvl="1">
              <a:lnSpc>
                <a:spcPct val="95000"/>
              </a:lnSpc>
            </a:pPr>
            <a:r>
              <a:rPr lang="en-US" sz="2400" smtClean="0"/>
              <a:t>S</a:t>
            </a:r>
            <a:r>
              <a:rPr lang="en-US" sz="2400" baseline="-25000" smtClean="0"/>
              <a:t>o </a:t>
            </a:r>
            <a:r>
              <a:rPr lang="en-US" sz="2400" smtClean="0"/>
              <a:t> = estimated value of time series in the base period</a:t>
            </a:r>
            <a:endParaRPr lang="en-US" sz="2400" smtClean="0"/>
          </a:p>
          <a:p>
            <a:pPr lvl="1">
              <a:lnSpc>
                <a:spcPct val="95000"/>
              </a:lnSpc>
            </a:pPr>
            <a:r>
              <a:rPr lang="en-US" sz="2400" smtClean="0"/>
              <a:t>b   = absolute amount of growth per period</a:t>
            </a:r>
            <a:endParaRPr lang="en-US" sz="2400" smtClean="0"/>
          </a:p>
          <a:p>
            <a:pPr lvl="1">
              <a:lnSpc>
                <a:spcPct val="95000"/>
              </a:lnSpc>
            </a:pPr>
            <a:r>
              <a:rPr lang="en-US" sz="2400" smtClean="0"/>
              <a:t>t    = time period for which series is to be forecasted</a:t>
            </a:r>
            <a:endParaRPr lang="en-US" baseline="-2500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1600200" y="1828800"/>
          <a:ext cx="5791200" cy="4572000"/>
        </p:xfrm>
        <a:graphic>
          <a:graphicData uri="http://schemas.openxmlformats.org/presentationml/2006/ole">
            <mc:AlternateContent xmlns:mc="http://schemas.openxmlformats.org/markup-compatibility/2006">
              <mc:Choice xmlns:v="urn:schemas-microsoft-com:vml" Requires="v">
                <p:oleObj spid="_x0000_s2049" name="Worksheet" r:id="rId1" imgW="5514975" imgH="3672205" progId="Excel.Sheet.8">
                  <p:embed/>
                </p:oleObj>
              </mc:Choice>
              <mc:Fallback>
                <p:oleObj name="Worksheet" r:id="rId1" imgW="5514975" imgH="3672205" progId="Excel.Sheet.8">
                  <p:embed/>
                  <p:pic>
                    <p:nvPicPr>
                      <p:cNvPr id="0" name="Object 2"/>
                      <p:cNvPicPr>
                        <a:picLocks noChangeAspect="1"/>
                      </p:cNvPicPr>
                      <p:nvPr/>
                    </p:nvPicPr>
                    <p:blipFill>
                      <a:blip r:embed="rId2"/>
                      <a:srcRect r="33333" b="6557"/>
                      <a:stretch>
                        <a:fillRect/>
                      </a:stretch>
                    </p:blipFill>
                    <p:spPr>
                      <a:xfrm>
                        <a:off x="1600200" y="1828800"/>
                        <a:ext cx="5791200" cy="4572000"/>
                      </a:xfrm>
                      <a:prstGeom prst="rect">
                        <a:avLst/>
                      </a:prstGeom>
                      <a:noFill/>
                      <a:ln w="12700">
                        <a:noFill/>
                        <a:miter/>
                      </a:ln>
                    </p:spPr>
                  </p:pic>
                </p:oleObj>
              </mc:Fallback>
            </mc:AlternateContent>
          </a:graphicData>
        </a:graphic>
      </p:graphicFrame>
      <p:sp>
        <p:nvSpPr>
          <p:cNvPr id="3075" name="Text Box 3"/>
          <p:cNvSpPr txBox="1">
            <a:spLocks noChangeArrowheads="1"/>
          </p:cNvSpPr>
          <p:nvPr/>
        </p:nvSpPr>
        <p:spPr bwMode="auto">
          <a:xfrm>
            <a:off x="2651125" y="5146675"/>
            <a:ext cx="184150" cy="457200"/>
          </a:xfrm>
          <a:prstGeom prst="rect">
            <a:avLst/>
          </a:prstGeom>
          <a:noFill/>
          <a:ln w="12700" cap="sq">
            <a:noFill/>
            <a:miter lim="800000"/>
            <a:headEnd type="none" w="sm" len="sm"/>
            <a:tailEnd type="none" w="sm" len="sm"/>
          </a:ln>
        </p:spPr>
        <p:txBody>
          <a:bodyPr wrap="none">
            <a:spAutoFit/>
          </a:bodyPr>
          <a:lstStyle/>
          <a:p>
            <a:endParaRPr lang="en-US" b="1"/>
          </a:p>
        </p:txBody>
      </p:sp>
      <p:sp>
        <p:nvSpPr>
          <p:cNvPr id="4100" name="Text Box 6"/>
          <p:cNvSpPr txBox="1">
            <a:spLocks noChangeArrowheads="1"/>
          </p:cNvSpPr>
          <p:nvPr/>
        </p:nvSpPr>
        <p:spPr bwMode="auto">
          <a:xfrm>
            <a:off x="304800" y="838200"/>
            <a:ext cx="7315200" cy="646113"/>
          </a:xfrm>
          <a:prstGeom prst="rect">
            <a:avLst/>
          </a:prstGeom>
          <a:noFill/>
          <a:ln w="12700" cap="sq">
            <a:noFill/>
            <a:miter lim="800000"/>
            <a:headEnd type="none" w="sm" len="sm"/>
            <a:tailEnd type="none" w="sm" len="sm"/>
          </a:ln>
        </p:spPr>
        <p:txBody>
          <a:bodyPr>
            <a:spAutoFit/>
          </a:bodyPr>
          <a:lstStyle/>
          <a:p>
            <a:pPr algn="ctr">
              <a:defRPr/>
            </a:pPr>
            <a:r>
              <a:rPr lang="en-US" sz="3600" dirty="0">
                <a:latin typeface="+mn-lt"/>
              </a:rPr>
              <a:t>Time Series Sales Data</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152400" y="1447800"/>
          <a:ext cx="4572000" cy="4648200"/>
        </p:xfrm>
        <a:graphic>
          <a:graphicData uri="http://schemas.openxmlformats.org/presentationml/2006/ole">
            <mc:AlternateContent xmlns:mc="http://schemas.openxmlformats.org/markup-compatibility/2006">
              <mc:Choice xmlns:v="urn:schemas-microsoft-com:vml" Requires="v">
                <p:oleObj spid="_x0000_s3073" name="Worksheet" r:id="rId1" imgW="5514975" imgH="3672205" progId="Excel.Sheet.8">
                  <p:embed/>
                </p:oleObj>
              </mc:Choice>
              <mc:Fallback>
                <p:oleObj name="Worksheet" r:id="rId1" imgW="5514975" imgH="3672205" progId="Excel.Sheet.8">
                  <p:embed/>
                  <p:pic>
                    <p:nvPicPr>
                      <p:cNvPr id="0" name="Object 2"/>
                      <p:cNvPicPr>
                        <a:picLocks noChangeAspect="1"/>
                      </p:cNvPicPr>
                      <p:nvPr/>
                    </p:nvPicPr>
                    <p:blipFill>
                      <a:blip r:embed="rId2"/>
                      <a:srcRect r="33333"/>
                      <a:stretch>
                        <a:fillRect/>
                      </a:stretch>
                    </p:blipFill>
                    <p:spPr>
                      <a:xfrm>
                        <a:off x="152400" y="1447800"/>
                        <a:ext cx="4572000" cy="4648200"/>
                      </a:xfrm>
                      <a:prstGeom prst="rect">
                        <a:avLst/>
                      </a:prstGeom>
                      <a:noFill/>
                      <a:ln w="12700">
                        <a:noFill/>
                        <a:miter/>
                      </a:ln>
                    </p:spPr>
                  </p:pic>
                </p:oleObj>
              </mc:Fallback>
            </mc:AlternateContent>
          </a:graphicData>
        </a:graphic>
      </p:graphicFrame>
      <p:sp>
        <p:nvSpPr>
          <p:cNvPr id="4099" name="Text Box 3"/>
          <p:cNvSpPr txBox="1">
            <a:spLocks noChangeArrowheads="1"/>
          </p:cNvSpPr>
          <p:nvPr/>
        </p:nvSpPr>
        <p:spPr bwMode="auto">
          <a:xfrm>
            <a:off x="2651125" y="5146675"/>
            <a:ext cx="184150" cy="457200"/>
          </a:xfrm>
          <a:prstGeom prst="rect">
            <a:avLst/>
          </a:prstGeom>
          <a:noFill/>
          <a:ln w="12700" cap="sq">
            <a:noFill/>
            <a:miter lim="800000"/>
            <a:headEnd type="none" w="sm" len="sm"/>
            <a:tailEnd type="none" w="sm" len="sm"/>
          </a:ln>
        </p:spPr>
        <p:txBody>
          <a:bodyPr wrap="none">
            <a:spAutoFit/>
          </a:bodyPr>
          <a:lstStyle/>
          <a:p>
            <a:endParaRPr lang="en-US" b="1"/>
          </a:p>
        </p:txBody>
      </p:sp>
      <p:sp>
        <p:nvSpPr>
          <p:cNvPr id="134148" name="Text Box 4"/>
          <p:cNvSpPr txBox="1">
            <a:spLocks noChangeArrowheads="1"/>
          </p:cNvSpPr>
          <p:nvPr/>
        </p:nvSpPr>
        <p:spPr bwMode="auto">
          <a:xfrm>
            <a:off x="4876800" y="2879725"/>
            <a:ext cx="3352800" cy="1323975"/>
          </a:xfrm>
          <a:prstGeom prst="rect">
            <a:avLst/>
          </a:prstGeom>
          <a:noFill/>
          <a:ln w="12700" cap="sq">
            <a:noFill/>
            <a:miter lim="800000"/>
            <a:headEnd type="none" w="sm" len="sm"/>
            <a:tailEnd type="none" w="sm" len="sm"/>
          </a:ln>
        </p:spPr>
        <p:txBody>
          <a:bodyPr>
            <a:spAutoFit/>
          </a:bodyPr>
          <a:lstStyle/>
          <a:p>
            <a:endParaRPr lang="en-US" sz="2000" b="1">
              <a:sym typeface="Symbol" pitchFamily="18" charset="2"/>
            </a:endParaRPr>
          </a:p>
          <a:p>
            <a:r>
              <a:rPr lang="en-US" sz="2000" b="1">
                <a:sym typeface="Symbol" pitchFamily="18" charset="2"/>
              </a:rPr>
              <a:t> </a:t>
            </a:r>
            <a:r>
              <a:rPr lang="en-US" sz="2000" b="1"/>
              <a:t>S</a:t>
            </a:r>
            <a:r>
              <a:rPr lang="en-US" sz="2000" b="1">
                <a:sym typeface="Symbol" pitchFamily="18" charset="2"/>
              </a:rPr>
              <a:t> = n</a:t>
            </a:r>
            <a:r>
              <a:rPr lang="en-US" sz="2000" b="1"/>
              <a:t>S</a:t>
            </a:r>
            <a:r>
              <a:rPr lang="en-US" sz="2000" b="1" baseline="-25000"/>
              <a:t>o</a:t>
            </a:r>
            <a:r>
              <a:rPr lang="en-US" sz="2000" b="1"/>
              <a:t> + b </a:t>
            </a:r>
            <a:r>
              <a:rPr lang="en-US" sz="2000" b="1">
                <a:sym typeface="Symbol" pitchFamily="18" charset="2"/>
              </a:rPr>
              <a:t></a:t>
            </a:r>
            <a:r>
              <a:rPr lang="en-US" sz="2000" b="1"/>
              <a:t> t</a:t>
            </a:r>
            <a:endParaRPr lang="en-US" sz="2000" b="1" baseline="30000"/>
          </a:p>
          <a:p>
            <a:r>
              <a:rPr lang="en-US" sz="2000" b="1">
                <a:sym typeface="Symbol" pitchFamily="18" charset="2"/>
              </a:rPr>
              <a:t> </a:t>
            </a:r>
            <a:r>
              <a:rPr lang="en-US" sz="2000" b="1"/>
              <a:t>S*t</a:t>
            </a:r>
            <a:r>
              <a:rPr lang="en-US" sz="2000" b="1">
                <a:sym typeface="Symbol" pitchFamily="18" charset="2"/>
              </a:rPr>
              <a:t> =  </a:t>
            </a:r>
            <a:r>
              <a:rPr lang="en-US" sz="2000" b="1"/>
              <a:t>S</a:t>
            </a:r>
            <a:r>
              <a:rPr lang="en-US" sz="2000" b="1" baseline="-25000"/>
              <a:t>o</a:t>
            </a:r>
            <a:r>
              <a:rPr lang="en-US" sz="2000" b="1">
                <a:sym typeface="Symbol" pitchFamily="18" charset="2"/>
              </a:rPr>
              <a:t></a:t>
            </a:r>
            <a:r>
              <a:rPr lang="en-US" sz="2000" b="1"/>
              <a:t> t</a:t>
            </a:r>
            <a:r>
              <a:rPr lang="en-US" sz="2000" b="1">
                <a:sym typeface="Symbol" pitchFamily="18" charset="2"/>
              </a:rPr>
              <a:t> </a:t>
            </a:r>
            <a:r>
              <a:rPr lang="en-US" sz="2000" b="1"/>
              <a:t> + b </a:t>
            </a:r>
            <a:r>
              <a:rPr lang="en-US" sz="2000" b="1">
                <a:sym typeface="Symbol" pitchFamily="18" charset="2"/>
              </a:rPr>
              <a:t></a:t>
            </a:r>
            <a:r>
              <a:rPr lang="en-US" sz="2000" b="1"/>
              <a:t> t</a:t>
            </a:r>
            <a:r>
              <a:rPr lang="en-US" sz="2000" b="1" baseline="30000"/>
              <a:t>2</a:t>
            </a:r>
            <a:endParaRPr lang="en-US" sz="2000" b="1" baseline="30000"/>
          </a:p>
          <a:p>
            <a:endParaRPr lang="en-US" sz="2000" b="1"/>
          </a:p>
        </p:txBody>
      </p:sp>
      <p:sp>
        <p:nvSpPr>
          <p:cNvPr id="5125" name="Text Box 5"/>
          <p:cNvSpPr txBox="1">
            <a:spLocks noChangeArrowheads="1"/>
          </p:cNvSpPr>
          <p:nvPr/>
        </p:nvSpPr>
        <p:spPr bwMode="auto">
          <a:xfrm>
            <a:off x="609600" y="457200"/>
            <a:ext cx="6934200" cy="646113"/>
          </a:xfrm>
          <a:prstGeom prst="rect">
            <a:avLst/>
          </a:prstGeom>
          <a:noFill/>
          <a:ln w="12700" cap="sq">
            <a:noFill/>
            <a:miter lim="800000"/>
            <a:headEnd type="none" w="sm" len="sm"/>
            <a:tailEnd type="none" w="sm" len="sm"/>
          </a:ln>
        </p:spPr>
        <p:txBody>
          <a:bodyPr>
            <a:spAutoFit/>
          </a:bodyPr>
          <a:lstStyle/>
          <a:p>
            <a:pPr algn="ctr">
              <a:defRPr/>
            </a:pPr>
            <a:r>
              <a:rPr lang="en-US" sz="3600" dirty="0">
                <a:latin typeface="+mn-lt"/>
              </a:rPr>
              <a:t>Time Series Sales Data</a:t>
            </a:r>
          </a:p>
        </p:txBody>
      </p:sp>
      <p:sp>
        <p:nvSpPr>
          <p:cNvPr id="134150" name="Text Box 6"/>
          <p:cNvSpPr txBox="1">
            <a:spLocks noChangeArrowheads="1"/>
          </p:cNvSpPr>
          <p:nvPr/>
        </p:nvSpPr>
        <p:spPr bwMode="auto">
          <a:xfrm>
            <a:off x="5942013" y="2133600"/>
            <a:ext cx="1373187" cy="762000"/>
          </a:xfrm>
          <a:prstGeom prst="rect">
            <a:avLst/>
          </a:prstGeom>
          <a:noFill/>
          <a:ln w="12700" cap="sq">
            <a:noFill/>
            <a:miter lim="800000"/>
            <a:headEnd type="none" w="sm" len="sm"/>
            <a:tailEnd type="none" w="sm" len="sm"/>
          </a:ln>
        </p:spPr>
        <p:txBody>
          <a:bodyPr wrap="none">
            <a:spAutoFit/>
          </a:bodyPr>
          <a:lstStyle/>
          <a:p>
            <a:r>
              <a:rPr lang="en-US" sz="2000" b="1"/>
              <a:t>S</a:t>
            </a:r>
            <a:r>
              <a:rPr lang="en-US" sz="2000" b="1" baseline="-25000"/>
              <a:t>t</a:t>
            </a:r>
            <a:r>
              <a:rPr lang="en-US" sz="2000" b="1"/>
              <a:t> = S</a:t>
            </a:r>
            <a:r>
              <a:rPr lang="en-US" sz="2000" b="1" baseline="-25000"/>
              <a:t>o</a:t>
            </a:r>
            <a:r>
              <a:rPr lang="en-US" sz="2000" b="1"/>
              <a:t> + bt</a:t>
            </a:r>
            <a:endParaRPr lang="en-US" sz="2000" b="1"/>
          </a:p>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41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4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autoUpdateAnimBg="0"/>
      <p:bldP spid="13415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nvGraphicFramePr>
        <p:xfrm>
          <a:off x="2362200" y="5029200"/>
          <a:ext cx="3117850" cy="1247775"/>
        </p:xfrm>
        <a:graphic>
          <a:graphicData uri="http://schemas.openxmlformats.org/presentationml/2006/ole">
            <mc:AlternateContent xmlns:mc="http://schemas.openxmlformats.org/markup-compatibility/2006">
              <mc:Choice xmlns:v="urn:schemas-microsoft-com:vml" Requires="v">
                <p:oleObj spid="_x0000_s4097" name="Equation" r:id="rId1" imgW="28956000" imgH="11582400" progId="Equation.3">
                  <p:embed/>
                </p:oleObj>
              </mc:Choice>
              <mc:Fallback>
                <p:oleObj name="Equation" r:id="rId1" imgW="28956000" imgH="11582400" progId="Equation.3">
                  <p:embed/>
                  <p:pic>
                    <p:nvPicPr>
                      <p:cNvPr id="0" name="Object 2"/>
                      <p:cNvPicPr>
                        <a:picLocks noChangeAspect="1"/>
                      </p:cNvPicPr>
                      <p:nvPr/>
                    </p:nvPicPr>
                    <p:blipFill>
                      <a:blip r:embed="rId2"/>
                      <a:stretch>
                        <a:fillRect/>
                      </a:stretch>
                    </p:blipFill>
                    <p:spPr>
                      <a:xfrm>
                        <a:off x="2362200" y="5029200"/>
                        <a:ext cx="3117850" cy="1247775"/>
                      </a:xfrm>
                      <a:prstGeom prst="rect">
                        <a:avLst/>
                      </a:prstGeom>
                      <a:noFill/>
                      <a:ln w="9525">
                        <a:noFill/>
                        <a:miter/>
                      </a:ln>
                    </p:spPr>
                  </p:pic>
                </p:oleObj>
              </mc:Fallback>
            </mc:AlternateContent>
          </a:graphicData>
        </a:graphic>
      </p:graphicFrame>
      <p:graphicFrame>
        <p:nvGraphicFramePr>
          <p:cNvPr id="5123" name="Object 3"/>
          <p:cNvGraphicFramePr>
            <a:graphicFrameLocks noChangeAspect="1"/>
          </p:cNvGraphicFramePr>
          <p:nvPr/>
        </p:nvGraphicFramePr>
        <p:xfrm>
          <a:off x="681038" y="2057400"/>
          <a:ext cx="7248525" cy="660400"/>
        </p:xfrm>
        <a:graphic>
          <a:graphicData uri="http://schemas.openxmlformats.org/presentationml/2006/ole">
            <mc:AlternateContent xmlns:mc="http://schemas.openxmlformats.org/markup-compatibility/2006">
              <mc:Choice xmlns:v="urn:schemas-microsoft-com:vml" Requires="v">
                <p:oleObj spid="_x0000_s4098" name="Equation" r:id="rId3" imgW="54559200" imgH="6096000" progId="Equation.3">
                  <p:embed/>
                </p:oleObj>
              </mc:Choice>
              <mc:Fallback>
                <p:oleObj name="Equation" r:id="rId3" imgW="54559200" imgH="6096000" progId="Equation.3">
                  <p:embed/>
                  <p:pic>
                    <p:nvPicPr>
                      <p:cNvPr id="0" name="Object 3"/>
                      <p:cNvPicPr>
                        <a:picLocks noChangeAspect="1"/>
                      </p:cNvPicPr>
                      <p:nvPr/>
                    </p:nvPicPr>
                    <p:blipFill>
                      <a:blip r:embed="rId4"/>
                      <a:stretch>
                        <a:fillRect/>
                      </a:stretch>
                    </p:blipFill>
                    <p:spPr>
                      <a:xfrm>
                        <a:off x="681038" y="2057400"/>
                        <a:ext cx="7248525" cy="660400"/>
                      </a:xfrm>
                      <a:prstGeom prst="rect">
                        <a:avLst/>
                      </a:prstGeom>
                      <a:noFill/>
                      <a:ln w="9525">
                        <a:noFill/>
                        <a:miter/>
                      </a:ln>
                    </p:spPr>
                  </p:pic>
                </p:oleObj>
              </mc:Fallback>
            </mc:AlternateContent>
          </a:graphicData>
        </a:graphic>
      </p:graphicFrame>
      <p:graphicFrame>
        <p:nvGraphicFramePr>
          <p:cNvPr id="5124" name="Object 4"/>
          <p:cNvGraphicFramePr>
            <a:graphicFrameLocks noChangeAspect="1"/>
          </p:cNvGraphicFramePr>
          <p:nvPr/>
        </p:nvGraphicFramePr>
        <p:xfrm>
          <a:off x="609600" y="3352800"/>
          <a:ext cx="6989763" cy="685800"/>
        </p:xfrm>
        <a:graphic>
          <a:graphicData uri="http://schemas.openxmlformats.org/presentationml/2006/ole">
            <mc:AlternateContent xmlns:mc="http://schemas.openxmlformats.org/markup-compatibility/2006">
              <mc:Choice xmlns:v="urn:schemas-microsoft-com:vml" Requires="v">
                <p:oleObj spid="_x0000_s4099" name="Equation" r:id="rId5" imgW="43891200" imgH="6096000" progId="Equation.3">
                  <p:embed/>
                </p:oleObj>
              </mc:Choice>
              <mc:Fallback>
                <p:oleObj name="Equation" r:id="rId5" imgW="43891200" imgH="6096000" progId="Equation.3">
                  <p:embed/>
                  <p:pic>
                    <p:nvPicPr>
                      <p:cNvPr id="0" name="Object 4"/>
                      <p:cNvPicPr>
                        <a:picLocks noChangeAspect="1"/>
                      </p:cNvPicPr>
                      <p:nvPr/>
                    </p:nvPicPr>
                    <p:blipFill>
                      <a:blip r:embed="rId6"/>
                      <a:stretch>
                        <a:fillRect/>
                      </a:stretch>
                    </p:blipFill>
                    <p:spPr>
                      <a:xfrm>
                        <a:off x="609600" y="3352800"/>
                        <a:ext cx="6989763" cy="685800"/>
                      </a:xfrm>
                      <a:prstGeom prst="rect">
                        <a:avLst/>
                      </a:prstGeom>
                      <a:noFill/>
                      <a:ln w="9525">
                        <a:noFill/>
                        <a:miter/>
                      </a:ln>
                    </p:spPr>
                  </p:pic>
                </p:oleObj>
              </mc:Fallback>
            </mc:AlternateContent>
          </a:graphicData>
        </a:graphic>
      </p:graphicFrame>
      <p:sp>
        <p:nvSpPr>
          <p:cNvPr id="5125" name="Text Box 5"/>
          <p:cNvSpPr txBox="1">
            <a:spLocks noChangeArrowheads="1"/>
          </p:cNvSpPr>
          <p:nvPr/>
        </p:nvSpPr>
        <p:spPr bwMode="auto">
          <a:xfrm>
            <a:off x="914400" y="5102225"/>
            <a:ext cx="1228725" cy="519113"/>
          </a:xfrm>
          <a:prstGeom prst="rect">
            <a:avLst/>
          </a:prstGeom>
          <a:noFill/>
          <a:ln w="12700" cap="sq">
            <a:noFill/>
            <a:miter lim="800000"/>
            <a:headEnd type="none" w="sm" len="sm"/>
            <a:tailEnd type="none" w="sm" len="sm"/>
          </a:ln>
        </p:spPr>
        <p:txBody>
          <a:bodyPr wrap="none">
            <a:spAutoFit/>
          </a:bodyPr>
          <a:lstStyle/>
          <a:p>
            <a:r>
              <a:rPr lang="en-US" sz="2800"/>
              <a:t>Where:</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noChangeAspect="1"/>
          </p:cNvGraphicFramePr>
          <p:nvPr/>
        </p:nvGraphicFramePr>
        <p:xfrm>
          <a:off x="990600" y="1524000"/>
          <a:ext cx="6629400" cy="3733800"/>
        </p:xfrm>
        <a:graphic>
          <a:graphicData uri="http://schemas.openxmlformats.org/presentationml/2006/ole">
            <mc:AlternateContent xmlns:mc="http://schemas.openxmlformats.org/markup-compatibility/2006">
              <mc:Choice xmlns:v="urn:schemas-microsoft-com:vml" Requires="v">
                <p:oleObj spid="_x0000_s5121" name="Worksheet" r:id="rId1" imgW="5514975" imgH="3672205" progId="Excel.Sheet.8">
                  <p:embed/>
                </p:oleObj>
              </mc:Choice>
              <mc:Fallback>
                <p:oleObj name="Worksheet" r:id="rId1" imgW="5514975" imgH="3672205" progId="Excel.Sheet.8">
                  <p:embed/>
                  <p:pic>
                    <p:nvPicPr>
                      <p:cNvPr id="0" name="Object 2"/>
                      <p:cNvPicPr>
                        <a:picLocks noChangeAspect="1"/>
                      </p:cNvPicPr>
                      <p:nvPr/>
                    </p:nvPicPr>
                    <p:blipFill>
                      <a:blip r:embed="rId2"/>
                      <a:stretch>
                        <a:fillRect/>
                      </a:stretch>
                    </p:blipFill>
                    <p:spPr>
                      <a:xfrm>
                        <a:off x="990600" y="1524000"/>
                        <a:ext cx="6629400" cy="3733800"/>
                      </a:xfrm>
                      <a:prstGeom prst="rect">
                        <a:avLst/>
                      </a:prstGeom>
                      <a:noFill/>
                      <a:ln w="12700">
                        <a:noFill/>
                        <a:miter/>
                      </a:ln>
                    </p:spPr>
                  </p:pic>
                </p:oleObj>
              </mc:Fallback>
            </mc:AlternateContent>
          </a:graphicData>
        </a:graphic>
      </p:graphicFrame>
      <p:sp>
        <p:nvSpPr>
          <p:cNvPr id="6147" name="Text Box 3"/>
          <p:cNvSpPr txBox="1">
            <a:spLocks noChangeArrowheads="1"/>
          </p:cNvSpPr>
          <p:nvPr/>
        </p:nvSpPr>
        <p:spPr bwMode="auto">
          <a:xfrm>
            <a:off x="2346325" y="5146675"/>
            <a:ext cx="184150" cy="457200"/>
          </a:xfrm>
          <a:prstGeom prst="rect">
            <a:avLst/>
          </a:prstGeom>
          <a:noFill/>
          <a:ln w="12700" cap="sq">
            <a:noFill/>
            <a:miter lim="800000"/>
            <a:headEnd type="none" w="sm" len="sm"/>
            <a:tailEnd type="none" w="sm" len="sm"/>
          </a:ln>
        </p:spPr>
        <p:txBody>
          <a:bodyPr wrap="none">
            <a:spAutoFit/>
          </a:bodyPr>
          <a:lstStyle/>
          <a:p>
            <a:endParaRPr lang="en-US" b="1"/>
          </a:p>
        </p:txBody>
      </p:sp>
      <p:sp>
        <p:nvSpPr>
          <p:cNvPr id="6148" name="Text Box 4"/>
          <p:cNvSpPr txBox="1">
            <a:spLocks noChangeArrowheads="1"/>
          </p:cNvSpPr>
          <p:nvPr/>
        </p:nvSpPr>
        <p:spPr bwMode="auto">
          <a:xfrm>
            <a:off x="1524000" y="5241925"/>
            <a:ext cx="2528888" cy="1616075"/>
          </a:xfrm>
          <a:prstGeom prst="rect">
            <a:avLst/>
          </a:prstGeom>
          <a:noFill/>
          <a:ln w="12700" cap="sq">
            <a:noFill/>
            <a:miter lim="800000"/>
            <a:headEnd type="none" w="sm" len="sm"/>
            <a:tailEnd type="none" w="sm" len="sm"/>
          </a:ln>
        </p:spPr>
        <p:txBody>
          <a:bodyPr wrap="none">
            <a:spAutoFit/>
          </a:bodyPr>
          <a:lstStyle/>
          <a:p>
            <a:r>
              <a:rPr lang="en-US" sz="2000" b="1"/>
              <a:t>S</a:t>
            </a:r>
            <a:r>
              <a:rPr lang="en-US" sz="2000" b="1" baseline="-25000"/>
              <a:t>t</a:t>
            </a:r>
            <a:r>
              <a:rPr lang="en-US" sz="2000" b="1"/>
              <a:t> = S</a:t>
            </a:r>
            <a:r>
              <a:rPr lang="en-US" sz="2000" b="1" baseline="-25000"/>
              <a:t>o</a:t>
            </a:r>
            <a:r>
              <a:rPr lang="en-US" sz="2000" b="1"/>
              <a:t> + bt</a:t>
            </a:r>
            <a:endParaRPr lang="en-US" sz="2000" b="1"/>
          </a:p>
          <a:p>
            <a:endParaRPr lang="en-US" sz="2000" b="1">
              <a:sym typeface="Symbol" pitchFamily="18" charset="2"/>
            </a:endParaRPr>
          </a:p>
          <a:p>
            <a:r>
              <a:rPr lang="en-US" sz="2000" b="1">
                <a:sym typeface="Symbol" pitchFamily="18" charset="2"/>
              </a:rPr>
              <a:t> </a:t>
            </a:r>
            <a:r>
              <a:rPr lang="en-US" sz="2000" b="1"/>
              <a:t>S</a:t>
            </a:r>
            <a:r>
              <a:rPr lang="en-US" sz="2000" b="1">
                <a:sym typeface="Symbol" pitchFamily="18" charset="2"/>
              </a:rPr>
              <a:t> = n</a:t>
            </a:r>
            <a:r>
              <a:rPr lang="en-US" sz="2000" b="1"/>
              <a:t>S</a:t>
            </a:r>
            <a:r>
              <a:rPr lang="en-US" sz="2000" b="1" baseline="-25000"/>
              <a:t>o</a:t>
            </a:r>
            <a:r>
              <a:rPr lang="en-US" sz="2000" b="1"/>
              <a:t> + b </a:t>
            </a:r>
            <a:r>
              <a:rPr lang="en-US" sz="2000" b="1">
                <a:sym typeface="Symbol" pitchFamily="18" charset="2"/>
              </a:rPr>
              <a:t></a:t>
            </a:r>
            <a:r>
              <a:rPr lang="en-US" sz="2000" b="1"/>
              <a:t> t</a:t>
            </a:r>
            <a:endParaRPr lang="en-US" sz="2000" b="1" baseline="30000"/>
          </a:p>
          <a:p>
            <a:r>
              <a:rPr lang="en-US" sz="2000" b="1">
                <a:sym typeface="Symbol" pitchFamily="18" charset="2"/>
              </a:rPr>
              <a:t> </a:t>
            </a:r>
            <a:r>
              <a:rPr lang="en-US" sz="2000" b="1"/>
              <a:t>S*t</a:t>
            </a:r>
            <a:r>
              <a:rPr lang="en-US" sz="2000" b="1">
                <a:sym typeface="Symbol" pitchFamily="18" charset="2"/>
              </a:rPr>
              <a:t> =  </a:t>
            </a:r>
            <a:r>
              <a:rPr lang="en-US" sz="2000" b="1"/>
              <a:t>S</a:t>
            </a:r>
            <a:r>
              <a:rPr lang="en-US" sz="2000" b="1" baseline="-25000"/>
              <a:t>o</a:t>
            </a:r>
            <a:r>
              <a:rPr lang="en-US" sz="2000" b="1">
                <a:sym typeface="Symbol" pitchFamily="18" charset="2"/>
              </a:rPr>
              <a:t></a:t>
            </a:r>
            <a:r>
              <a:rPr lang="en-US" sz="2000" b="1"/>
              <a:t> t</a:t>
            </a:r>
            <a:r>
              <a:rPr lang="en-US" sz="2000" b="1">
                <a:sym typeface="Symbol" pitchFamily="18" charset="2"/>
              </a:rPr>
              <a:t> </a:t>
            </a:r>
            <a:r>
              <a:rPr lang="en-US" sz="2000" b="1"/>
              <a:t> + b </a:t>
            </a:r>
            <a:r>
              <a:rPr lang="en-US" sz="2000" b="1">
                <a:sym typeface="Symbol" pitchFamily="18" charset="2"/>
              </a:rPr>
              <a:t></a:t>
            </a:r>
            <a:r>
              <a:rPr lang="en-US" sz="2000" b="1"/>
              <a:t> t</a:t>
            </a:r>
            <a:r>
              <a:rPr lang="en-US" sz="2000" b="1" baseline="30000"/>
              <a:t>2</a:t>
            </a:r>
            <a:endParaRPr lang="en-US" sz="2000" b="1" baseline="30000"/>
          </a:p>
          <a:p>
            <a:endParaRPr lang="en-US" sz="2000" b="1"/>
          </a:p>
        </p:txBody>
      </p:sp>
      <p:sp>
        <p:nvSpPr>
          <p:cNvPr id="114693" name="Text Box 5"/>
          <p:cNvSpPr txBox="1">
            <a:spLocks noChangeArrowheads="1"/>
          </p:cNvSpPr>
          <p:nvPr/>
        </p:nvSpPr>
        <p:spPr bwMode="auto">
          <a:xfrm>
            <a:off x="4876800" y="5281613"/>
            <a:ext cx="2051050" cy="366712"/>
          </a:xfrm>
          <a:prstGeom prst="rect">
            <a:avLst/>
          </a:prstGeom>
          <a:noFill/>
          <a:ln w="12700" cap="sq">
            <a:noFill/>
            <a:miter lim="800000"/>
            <a:headEnd type="none" w="sm" len="sm"/>
            <a:tailEnd type="none" w="sm" len="sm"/>
          </a:ln>
        </p:spPr>
        <p:txBody>
          <a:bodyPr wrap="none">
            <a:spAutoFit/>
          </a:bodyPr>
          <a:lstStyle/>
          <a:p>
            <a:r>
              <a:rPr lang="en-US" b="1"/>
              <a:t>S</a:t>
            </a:r>
            <a:r>
              <a:rPr lang="en-US" b="1" baseline="-25000"/>
              <a:t>t </a:t>
            </a:r>
            <a:r>
              <a:rPr lang="en-US" b="1"/>
              <a:t>= 281.39 + 12.81t</a:t>
            </a:r>
          </a:p>
        </p:txBody>
      </p:sp>
      <p:sp>
        <p:nvSpPr>
          <p:cNvPr id="7174" name="Text Box 6"/>
          <p:cNvSpPr txBox="1">
            <a:spLocks noChangeArrowheads="1"/>
          </p:cNvSpPr>
          <p:nvPr/>
        </p:nvSpPr>
        <p:spPr bwMode="auto">
          <a:xfrm>
            <a:off x="533400" y="609600"/>
            <a:ext cx="6705600" cy="646113"/>
          </a:xfrm>
          <a:prstGeom prst="rect">
            <a:avLst/>
          </a:prstGeom>
          <a:noFill/>
          <a:ln w="12700" cap="sq">
            <a:noFill/>
            <a:miter lim="800000"/>
            <a:headEnd type="none" w="sm" len="sm"/>
            <a:tailEnd type="none" w="sm" len="sm"/>
          </a:ln>
        </p:spPr>
        <p:txBody>
          <a:bodyPr>
            <a:spAutoFit/>
          </a:bodyPr>
          <a:lstStyle/>
          <a:p>
            <a:pPr algn="ctr">
              <a:defRPr/>
            </a:pPr>
            <a:r>
              <a:rPr lang="en-US" sz="3600" dirty="0">
                <a:latin typeface="+mn-lt"/>
              </a:rPr>
              <a:t>Time Series Sales Data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Line 50"/>
          <p:cNvSpPr>
            <a:spLocks noChangeShapeType="1"/>
          </p:cNvSpPr>
          <p:nvPr/>
        </p:nvSpPr>
        <p:spPr bwMode="auto">
          <a:xfrm>
            <a:off x="1997075" y="1990725"/>
            <a:ext cx="1588" cy="3321050"/>
          </a:xfrm>
          <a:prstGeom prst="line">
            <a:avLst/>
          </a:prstGeom>
          <a:noFill/>
          <a:ln w="0">
            <a:solidFill>
              <a:srgbClr val="000000"/>
            </a:solidFill>
            <a:round/>
          </a:ln>
        </p:spPr>
        <p:txBody>
          <a:bodyPr/>
          <a:lstStyle/>
          <a:p>
            <a:endParaRPr lang="en-US"/>
          </a:p>
        </p:txBody>
      </p:sp>
      <p:sp>
        <p:nvSpPr>
          <p:cNvPr id="53251" name="Line 51"/>
          <p:cNvSpPr>
            <a:spLocks noChangeShapeType="1"/>
          </p:cNvSpPr>
          <p:nvPr/>
        </p:nvSpPr>
        <p:spPr bwMode="auto">
          <a:xfrm>
            <a:off x="1912938" y="5311775"/>
            <a:ext cx="84137" cy="1588"/>
          </a:xfrm>
          <a:prstGeom prst="line">
            <a:avLst/>
          </a:prstGeom>
          <a:noFill/>
          <a:ln w="0">
            <a:solidFill>
              <a:srgbClr val="000000"/>
            </a:solidFill>
            <a:round/>
          </a:ln>
        </p:spPr>
        <p:txBody>
          <a:bodyPr/>
          <a:lstStyle/>
          <a:p>
            <a:endParaRPr lang="en-US"/>
          </a:p>
        </p:txBody>
      </p:sp>
      <p:sp>
        <p:nvSpPr>
          <p:cNvPr id="53252" name="Line 52"/>
          <p:cNvSpPr>
            <a:spLocks noChangeShapeType="1"/>
          </p:cNvSpPr>
          <p:nvPr/>
        </p:nvSpPr>
        <p:spPr bwMode="auto">
          <a:xfrm>
            <a:off x="1912938" y="4767263"/>
            <a:ext cx="84137" cy="1587"/>
          </a:xfrm>
          <a:prstGeom prst="line">
            <a:avLst/>
          </a:prstGeom>
          <a:noFill/>
          <a:ln w="0">
            <a:solidFill>
              <a:srgbClr val="000000"/>
            </a:solidFill>
            <a:round/>
          </a:ln>
        </p:spPr>
        <p:txBody>
          <a:bodyPr/>
          <a:lstStyle/>
          <a:p>
            <a:endParaRPr lang="en-US"/>
          </a:p>
        </p:txBody>
      </p:sp>
      <p:sp>
        <p:nvSpPr>
          <p:cNvPr id="53253" name="Line 53"/>
          <p:cNvSpPr>
            <a:spLocks noChangeShapeType="1"/>
          </p:cNvSpPr>
          <p:nvPr/>
        </p:nvSpPr>
        <p:spPr bwMode="auto">
          <a:xfrm>
            <a:off x="1912938" y="4195763"/>
            <a:ext cx="84137" cy="1587"/>
          </a:xfrm>
          <a:prstGeom prst="line">
            <a:avLst/>
          </a:prstGeom>
          <a:noFill/>
          <a:ln w="0">
            <a:solidFill>
              <a:srgbClr val="000000"/>
            </a:solidFill>
            <a:round/>
          </a:ln>
        </p:spPr>
        <p:txBody>
          <a:bodyPr/>
          <a:lstStyle/>
          <a:p>
            <a:endParaRPr lang="en-US"/>
          </a:p>
        </p:txBody>
      </p:sp>
      <p:sp>
        <p:nvSpPr>
          <p:cNvPr id="53254" name="Line 54"/>
          <p:cNvSpPr>
            <a:spLocks noChangeShapeType="1"/>
          </p:cNvSpPr>
          <p:nvPr/>
        </p:nvSpPr>
        <p:spPr bwMode="auto">
          <a:xfrm>
            <a:off x="1912938" y="3651250"/>
            <a:ext cx="84137" cy="1588"/>
          </a:xfrm>
          <a:prstGeom prst="line">
            <a:avLst/>
          </a:prstGeom>
          <a:noFill/>
          <a:ln w="0">
            <a:solidFill>
              <a:srgbClr val="000000"/>
            </a:solidFill>
            <a:round/>
          </a:ln>
        </p:spPr>
        <p:txBody>
          <a:bodyPr/>
          <a:lstStyle/>
          <a:p>
            <a:endParaRPr lang="en-US"/>
          </a:p>
        </p:txBody>
      </p:sp>
      <p:sp>
        <p:nvSpPr>
          <p:cNvPr id="53255" name="Line 55"/>
          <p:cNvSpPr>
            <a:spLocks noChangeShapeType="1"/>
          </p:cNvSpPr>
          <p:nvPr/>
        </p:nvSpPr>
        <p:spPr bwMode="auto">
          <a:xfrm>
            <a:off x="1912938" y="3106738"/>
            <a:ext cx="84137" cy="1587"/>
          </a:xfrm>
          <a:prstGeom prst="line">
            <a:avLst/>
          </a:prstGeom>
          <a:noFill/>
          <a:ln w="0">
            <a:solidFill>
              <a:srgbClr val="000000"/>
            </a:solidFill>
            <a:round/>
          </a:ln>
        </p:spPr>
        <p:txBody>
          <a:bodyPr/>
          <a:lstStyle/>
          <a:p>
            <a:endParaRPr lang="en-US"/>
          </a:p>
        </p:txBody>
      </p:sp>
      <p:sp>
        <p:nvSpPr>
          <p:cNvPr id="53256" name="Line 56"/>
          <p:cNvSpPr>
            <a:spLocks noChangeShapeType="1"/>
          </p:cNvSpPr>
          <p:nvPr/>
        </p:nvSpPr>
        <p:spPr bwMode="auto">
          <a:xfrm>
            <a:off x="1912938" y="2562225"/>
            <a:ext cx="84137" cy="1588"/>
          </a:xfrm>
          <a:prstGeom prst="line">
            <a:avLst/>
          </a:prstGeom>
          <a:noFill/>
          <a:ln w="0">
            <a:solidFill>
              <a:srgbClr val="000000"/>
            </a:solidFill>
            <a:round/>
          </a:ln>
        </p:spPr>
        <p:txBody>
          <a:bodyPr/>
          <a:lstStyle/>
          <a:p>
            <a:endParaRPr lang="en-US"/>
          </a:p>
        </p:txBody>
      </p:sp>
      <p:sp>
        <p:nvSpPr>
          <p:cNvPr id="53257" name="Line 57"/>
          <p:cNvSpPr>
            <a:spLocks noChangeShapeType="1"/>
          </p:cNvSpPr>
          <p:nvPr/>
        </p:nvSpPr>
        <p:spPr bwMode="auto">
          <a:xfrm>
            <a:off x="1912938" y="1990725"/>
            <a:ext cx="84137" cy="1588"/>
          </a:xfrm>
          <a:prstGeom prst="line">
            <a:avLst/>
          </a:prstGeom>
          <a:noFill/>
          <a:ln w="0">
            <a:solidFill>
              <a:srgbClr val="000000"/>
            </a:solidFill>
            <a:round/>
          </a:ln>
        </p:spPr>
        <p:txBody>
          <a:bodyPr/>
          <a:lstStyle/>
          <a:p>
            <a:endParaRPr lang="en-US"/>
          </a:p>
        </p:txBody>
      </p:sp>
      <p:sp>
        <p:nvSpPr>
          <p:cNvPr id="53258" name="Line 58"/>
          <p:cNvSpPr>
            <a:spLocks noChangeShapeType="1"/>
          </p:cNvSpPr>
          <p:nvPr/>
        </p:nvSpPr>
        <p:spPr bwMode="auto">
          <a:xfrm>
            <a:off x="1997075" y="5311775"/>
            <a:ext cx="5753100" cy="1588"/>
          </a:xfrm>
          <a:prstGeom prst="line">
            <a:avLst/>
          </a:prstGeom>
          <a:noFill/>
          <a:ln w="0">
            <a:solidFill>
              <a:srgbClr val="000000"/>
            </a:solidFill>
            <a:round/>
          </a:ln>
        </p:spPr>
        <p:txBody>
          <a:bodyPr/>
          <a:lstStyle/>
          <a:p>
            <a:endParaRPr lang="en-US"/>
          </a:p>
        </p:txBody>
      </p:sp>
      <p:sp>
        <p:nvSpPr>
          <p:cNvPr id="53259" name="Line 59"/>
          <p:cNvSpPr>
            <a:spLocks noChangeShapeType="1"/>
          </p:cNvSpPr>
          <p:nvPr/>
        </p:nvSpPr>
        <p:spPr bwMode="auto">
          <a:xfrm flipV="1">
            <a:off x="1997075" y="5311775"/>
            <a:ext cx="1588" cy="82550"/>
          </a:xfrm>
          <a:prstGeom prst="line">
            <a:avLst/>
          </a:prstGeom>
          <a:noFill/>
          <a:ln w="0">
            <a:solidFill>
              <a:srgbClr val="000000"/>
            </a:solidFill>
            <a:round/>
          </a:ln>
        </p:spPr>
        <p:txBody>
          <a:bodyPr/>
          <a:lstStyle/>
          <a:p>
            <a:endParaRPr lang="en-US"/>
          </a:p>
        </p:txBody>
      </p:sp>
      <p:sp>
        <p:nvSpPr>
          <p:cNvPr id="53260" name="Line 60"/>
          <p:cNvSpPr>
            <a:spLocks noChangeShapeType="1"/>
          </p:cNvSpPr>
          <p:nvPr/>
        </p:nvSpPr>
        <p:spPr bwMode="auto">
          <a:xfrm flipV="1">
            <a:off x="2814638" y="5311775"/>
            <a:ext cx="1587" cy="82550"/>
          </a:xfrm>
          <a:prstGeom prst="line">
            <a:avLst/>
          </a:prstGeom>
          <a:noFill/>
          <a:ln w="0">
            <a:solidFill>
              <a:srgbClr val="000000"/>
            </a:solidFill>
            <a:round/>
          </a:ln>
        </p:spPr>
        <p:txBody>
          <a:bodyPr/>
          <a:lstStyle/>
          <a:p>
            <a:endParaRPr lang="en-US"/>
          </a:p>
        </p:txBody>
      </p:sp>
      <p:sp>
        <p:nvSpPr>
          <p:cNvPr id="53261" name="Line 61"/>
          <p:cNvSpPr>
            <a:spLocks noChangeShapeType="1"/>
          </p:cNvSpPr>
          <p:nvPr/>
        </p:nvSpPr>
        <p:spPr bwMode="auto">
          <a:xfrm flipV="1">
            <a:off x="3633788" y="5311775"/>
            <a:ext cx="1587" cy="82550"/>
          </a:xfrm>
          <a:prstGeom prst="line">
            <a:avLst/>
          </a:prstGeom>
          <a:noFill/>
          <a:ln w="0">
            <a:solidFill>
              <a:srgbClr val="000000"/>
            </a:solidFill>
            <a:round/>
          </a:ln>
        </p:spPr>
        <p:txBody>
          <a:bodyPr/>
          <a:lstStyle/>
          <a:p>
            <a:endParaRPr lang="en-US"/>
          </a:p>
        </p:txBody>
      </p:sp>
      <p:sp>
        <p:nvSpPr>
          <p:cNvPr id="53262" name="Line 62"/>
          <p:cNvSpPr>
            <a:spLocks noChangeShapeType="1"/>
          </p:cNvSpPr>
          <p:nvPr/>
        </p:nvSpPr>
        <p:spPr bwMode="auto">
          <a:xfrm flipV="1">
            <a:off x="4451350" y="5311775"/>
            <a:ext cx="1588" cy="82550"/>
          </a:xfrm>
          <a:prstGeom prst="line">
            <a:avLst/>
          </a:prstGeom>
          <a:noFill/>
          <a:ln w="0">
            <a:solidFill>
              <a:srgbClr val="000000"/>
            </a:solidFill>
            <a:round/>
          </a:ln>
        </p:spPr>
        <p:txBody>
          <a:bodyPr/>
          <a:lstStyle/>
          <a:p>
            <a:endParaRPr lang="en-US"/>
          </a:p>
        </p:txBody>
      </p:sp>
      <p:sp>
        <p:nvSpPr>
          <p:cNvPr id="53263" name="Line 63"/>
          <p:cNvSpPr>
            <a:spLocks noChangeShapeType="1"/>
          </p:cNvSpPr>
          <p:nvPr/>
        </p:nvSpPr>
        <p:spPr bwMode="auto">
          <a:xfrm flipV="1">
            <a:off x="5297488" y="5311775"/>
            <a:ext cx="1587" cy="82550"/>
          </a:xfrm>
          <a:prstGeom prst="line">
            <a:avLst/>
          </a:prstGeom>
          <a:noFill/>
          <a:ln w="0">
            <a:solidFill>
              <a:srgbClr val="000000"/>
            </a:solidFill>
            <a:round/>
          </a:ln>
        </p:spPr>
        <p:txBody>
          <a:bodyPr/>
          <a:lstStyle/>
          <a:p>
            <a:endParaRPr lang="en-US"/>
          </a:p>
        </p:txBody>
      </p:sp>
      <p:sp>
        <p:nvSpPr>
          <p:cNvPr id="53264" name="Line 64"/>
          <p:cNvSpPr>
            <a:spLocks noChangeShapeType="1"/>
          </p:cNvSpPr>
          <p:nvPr/>
        </p:nvSpPr>
        <p:spPr bwMode="auto">
          <a:xfrm flipV="1">
            <a:off x="6115050" y="5311775"/>
            <a:ext cx="1588" cy="82550"/>
          </a:xfrm>
          <a:prstGeom prst="line">
            <a:avLst/>
          </a:prstGeom>
          <a:noFill/>
          <a:ln w="0">
            <a:solidFill>
              <a:srgbClr val="000000"/>
            </a:solidFill>
            <a:round/>
          </a:ln>
        </p:spPr>
        <p:txBody>
          <a:bodyPr/>
          <a:lstStyle/>
          <a:p>
            <a:endParaRPr lang="en-US"/>
          </a:p>
        </p:txBody>
      </p:sp>
      <p:sp>
        <p:nvSpPr>
          <p:cNvPr id="53265" name="Line 65"/>
          <p:cNvSpPr>
            <a:spLocks noChangeShapeType="1"/>
          </p:cNvSpPr>
          <p:nvPr/>
        </p:nvSpPr>
        <p:spPr bwMode="auto">
          <a:xfrm flipV="1">
            <a:off x="6932613" y="5311775"/>
            <a:ext cx="1587" cy="82550"/>
          </a:xfrm>
          <a:prstGeom prst="line">
            <a:avLst/>
          </a:prstGeom>
          <a:noFill/>
          <a:ln w="0">
            <a:solidFill>
              <a:srgbClr val="000000"/>
            </a:solidFill>
            <a:round/>
          </a:ln>
        </p:spPr>
        <p:txBody>
          <a:bodyPr/>
          <a:lstStyle/>
          <a:p>
            <a:endParaRPr lang="en-US"/>
          </a:p>
        </p:txBody>
      </p:sp>
      <p:sp>
        <p:nvSpPr>
          <p:cNvPr id="53266" name="Line 66"/>
          <p:cNvSpPr>
            <a:spLocks noChangeShapeType="1"/>
          </p:cNvSpPr>
          <p:nvPr/>
        </p:nvSpPr>
        <p:spPr bwMode="auto">
          <a:xfrm flipV="1">
            <a:off x="7750175" y="5311775"/>
            <a:ext cx="1588" cy="82550"/>
          </a:xfrm>
          <a:prstGeom prst="line">
            <a:avLst/>
          </a:prstGeom>
          <a:noFill/>
          <a:ln w="0">
            <a:solidFill>
              <a:srgbClr val="000000"/>
            </a:solidFill>
            <a:round/>
          </a:ln>
        </p:spPr>
        <p:txBody>
          <a:bodyPr/>
          <a:lstStyle/>
          <a:p>
            <a:endParaRPr lang="en-US"/>
          </a:p>
        </p:txBody>
      </p:sp>
      <p:sp>
        <p:nvSpPr>
          <p:cNvPr id="53267" name="Freeform 67"/>
          <p:cNvSpPr/>
          <p:nvPr/>
        </p:nvSpPr>
        <p:spPr bwMode="auto">
          <a:xfrm>
            <a:off x="2420938" y="4141788"/>
            <a:ext cx="417512" cy="74612"/>
          </a:xfrm>
          <a:custGeom>
            <a:avLst/>
            <a:gdLst>
              <a:gd name="T0" fmla="*/ 0 w 248"/>
              <a:gd name="T1" fmla="*/ 2147483647 h 34"/>
              <a:gd name="T2" fmla="*/ 2147483647 w 248"/>
              <a:gd name="T3" fmla="*/ 2147483647 h 34"/>
              <a:gd name="T4" fmla="*/ 2147483647 w 248"/>
              <a:gd name="T5" fmla="*/ 0 h 34"/>
              <a:gd name="T6" fmla="*/ 0 60000 65536"/>
              <a:gd name="T7" fmla="*/ 0 60000 65536"/>
              <a:gd name="T8" fmla="*/ 0 60000 65536"/>
              <a:gd name="T9" fmla="*/ 0 w 248"/>
              <a:gd name="T10" fmla="*/ 0 h 34"/>
              <a:gd name="T11" fmla="*/ 248 w 248"/>
              <a:gd name="T12" fmla="*/ 34 h 34"/>
            </a:gdLst>
            <a:ahLst/>
            <a:cxnLst>
              <a:cxn ang="T6">
                <a:pos x="T0" y="T1"/>
              </a:cxn>
              <a:cxn ang="T7">
                <a:pos x="T2" y="T3"/>
              </a:cxn>
              <a:cxn ang="T8">
                <a:pos x="T4" y="T5"/>
              </a:cxn>
            </a:cxnLst>
            <a:rect l="T9" t="T10" r="T11" b="T12"/>
            <a:pathLst>
              <a:path w="248" h="34">
                <a:moveTo>
                  <a:pt x="0" y="34"/>
                </a:moveTo>
                <a:lnTo>
                  <a:pt x="124" y="17"/>
                </a:lnTo>
                <a:lnTo>
                  <a:pt x="248" y="0"/>
                </a:lnTo>
              </a:path>
            </a:pathLst>
          </a:custGeom>
          <a:noFill/>
          <a:ln w="28575">
            <a:solidFill>
              <a:srgbClr val="000080"/>
            </a:solidFill>
            <a:prstDash val="sysDot"/>
            <a:round/>
          </a:ln>
        </p:spPr>
        <p:txBody>
          <a:bodyPr/>
          <a:lstStyle/>
          <a:p>
            <a:endParaRPr lang="en-US"/>
          </a:p>
        </p:txBody>
      </p:sp>
      <p:sp>
        <p:nvSpPr>
          <p:cNvPr id="53268" name="Freeform 68"/>
          <p:cNvSpPr/>
          <p:nvPr/>
        </p:nvSpPr>
        <p:spPr bwMode="auto">
          <a:xfrm>
            <a:off x="2827338" y="4029075"/>
            <a:ext cx="449262" cy="85725"/>
          </a:xfrm>
          <a:custGeom>
            <a:avLst/>
            <a:gdLst>
              <a:gd name="T0" fmla="*/ 0 w 267"/>
              <a:gd name="T1" fmla="*/ 2147483647 h 69"/>
              <a:gd name="T2" fmla="*/ 2147483647 w 267"/>
              <a:gd name="T3" fmla="*/ 2147483647 h 69"/>
              <a:gd name="T4" fmla="*/ 2147483647 w 267"/>
              <a:gd name="T5" fmla="*/ 2147483647 h 69"/>
              <a:gd name="T6" fmla="*/ 2147483647 w 267"/>
              <a:gd name="T7" fmla="*/ 0 h 69"/>
              <a:gd name="T8" fmla="*/ 0 60000 65536"/>
              <a:gd name="T9" fmla="*/ 0 60000 65536"/>
              <a:gd name="T10" fmla="*/ 0 60000 65536"/>
              <a:gd name="T11" fmla="*/ 0 60000 65536"/>
              <a:gd name="T12" fmla="*/ 0 w 267"/>
              <a:gd name="T13" fmla="*/ 0 h 69"/>
              <a:gd name="T14" fmla="*/ 267 w 267"/>
              <a:gd name="T15" fmla="*/ 69 h 69"/>
            </a:gdLst>
            <a:ahLst/>
            <a:cxnLst>
              <a:cxn ang="T8">
                <a:pos x="T0" y="T1"/>
              </a:cxn>
              <a:cxn ang="T9">
                <a:pos x="T2" y="T3"/>
              </a:cxn>
              <a:cxn ang="T10">
                <a:pos x="T4" y="T5"/>
              </a:cxn>
              <a:cxn ang="T11">
                <a:pos x="T6" y="T7"/>
              </a:cxn>
            </a:cxnLst>
            <a:rect l="T12" t="T13" r="T14" b="T15"/>
            <a:pathLst>
              <a:path w="267" h="69">
                <a:moveTo>
                  <a:pt x="0" y="69"/>
                </a:moveTo>
                <a:lnTo>
                  <a:pt x="125" y="52"/>
                </a:lnTo>
                <a:lnTo>
                  <a:pt x="196" y="35"/>
                </a:lnTo>
                <a:lnTo>
                  <a:pt x="267" y="0"/>
                </a:lnTo>
              </a:path>
            </a:pathLst>
          </a:custGeom>
          <a:noFill/>
          <a:ln w="28575">
            <a:solidFill>
              <a:srgbClr val="000080"/>
            </a:solidFill>
            <a:prstDash val="sysDot"/>
            <a:round/>
          </a:ln>
        </p:spPr>
        <p:txBody>
          <a:bodyPr/>
          <a:lstStyle/>
          <a:p>
            <a:endParaRPr lang="en-US"/>
          </a:p>
        </p:txBody>
      </p:sp>
      <p:sp>
        <p:nvSpPr>
          <p:cNvPr id="53269" name="Freeform 69"/>
          <p:cNvSpPr/>
          <p:nvPr/>
        </p:nvSpPr>
        <p:spPr bwMode="auto">
          <a:xfrm>
            <a:off x="3238500" y="3824288"/>
            <a:ext cx="419100" cy="214312"/>
          </a:xfrm>
          <a:custGeom>
            <a:avLst/>
            <a:gdLst>
              <a:gd name="T0" fmla="*/ 0 w 249"/>
              <a:gd name="T1" fmla="*/ 2147483647 h 171"/>
              <a:gd name="T2" fmla="*/ 2147483647 w 249"/>
              <a:gd name="T3" fmla="*/ 2147483647 h 171"/>
              <a:gd name="T4" fmla="*/ 2147483647 w 249"/>
              <a:gd name="T5" fmla="*/ 2147483647 h 171"/>
              <a:gd name="T6" fmla="*/ 2147483647 w 249"/>
              <a:gd name="T7" fmla="*/ 2147483647 h 171"/>
              <a:gd name="T8" fmla="*/ 2147483647 w 249"/>
              <a:gd name="T9" fmla="*/ 0 h 171"/>
              <a:gd name="T10" fmla="*/ 0 60000 65536"/>
              <a:gd name="T11" fmla="*/ 0 60000 65536"/>
              <a:gd name="T12" fmla="*/ 0 60000 65536"/>
              <a:gd name="T13" fmla="*/ 0 60000 65536"/>
              <a:gd name="T14" fmla="*/ 0 60000 65536"/>
              <a:gd name="T15" fmla="*/ 0 w 249"/>
              <a:gd name="T16" fmla="*/ 0 h 171"/>
              <a:gd name="T17" fmla="*/ 249 w 249"/>
              <a:gd name="T18" fmla="*/ 171 h 171"/>
            </a:gdLst>
            <a:ahLst/>
            <a:cxnLst>
              <a:cxn ang="T10">
                <a:pos x="T0" y="T1"/>
              </a:cxn>
              <a:cxn ang="T11">
                <a:pos x="T2" y="T3"/>
              </a:cxn>
              <a:cxn ang="T12">
                <a:pos x="T4" y="T5"/>
              </a:cxn>
              <a:cxn ang="T13">
                <a:pos x="T6" y="T7"/>
              </a:cxn>
              <a:cxn ang="T14">
                <a:pos x="T8" y="T9"/>
              </a:cxn>
            </a:cxnLst>
            <a:rect l="T15" t="T16" r="T17" b="T18"/>
            <a:pathLst>
              <a:path w="249" h="171">
                <a:moveTo>
                  <a:pt x="0" y="171"/>
                </a:moveTo>
                <a:lnTo>
                  <a:pt x="53" y="137"/>
                </a:lnTo>
                <a:lnTo>
                  <a:pt x="124" y="86"/>
                </a:lnTo>
                <a:lnTo>
                  <a:pt x="177" y="34"/>
                </a:lnTo>
                <a:lnTo>
                  <a:pt x="249" y="0"/>
                </a:lnTo>
              </a:path>
            </a:pathLst>
          </a:custGeom>
          <a:noFill/>
          <a:ln w="28575">
            <a:solidFill>
              <a:srgbClr val="000080"/>
            </a:solidFill>
            <a:prstDash val="sysDot"/>
            <a:round/>
          </a:ln>
        </p:spPr>
        <p:txBody>
          <a:bodyPr/>
          <a:lstStyle/>
          <a:p>
            <a:endParaRPr lang="en-US"/>
          </a:p>
        </p:txBody>
      </p:sp>
      <p:sp>
        <p:nvSpPr>
          <p:cNvPr id="53270" name="Freeform 70"/>
          <p:cNvSpPr/>
          <p:nvPr/>
        </p:nvSpPr>
        <p:spPr bwMode="auto">
          <a:xfrm>
            <a:off x="3657600" y="3733800"/>
            <a:ext cx="447675" cy="74613"/>
          </a:xfrm>
          <a:custGeom>
            <a:avLst/>
            <a:gdLst>
              <a:gd name="T0" fmla="*/ 0 w 266"/>
              <a:gd name="T1" fmla="*/ 2147483647 h 34"/>
              <a:gd name="T2" fmla="*/ 2147483647 w 266"/>
              <a:gd name="T3" fmla="*/ 2147483647 h 34"/>
              <a:gd name="T4" fmla="*/ 2147483647 w 266"/>
              <a:gd name="T5" fmla="*/ 0 h 34"/>
              <a:gd name="T6" fmla="*/ 2147483647 w 266"/>
              <a:gd name="T7" fmla="*/ 0 h 34"/>
              <a:gd name="T8" fmla="*/ 2147483647 w 266"/>
              <a:gd name="T9" fmla="*/ 0 h 34"/>
              <a:gd name="T10" fmla="*/ 0 60000 65536"/>
              <a:gd name="T11" fmla="*/ 0 60000 65536"/>
              <a:gd name="T12" fmla="*/ 0 60000 65536"/>
              <a:gd name="T13" fmla="*/ 0 60000 65536"/>
              <a:gd name="T14" fmla="*/ 0 60000 65536"/>
              <a:gd name="T15" fmla="*/ 0 w 266"/>
              <a:gd name="T16" fmla="*/ 0 h 34"/>
              <a:gd name="T17" fmla="*/ 266 w 266"/>
              <a:gd name="T18" fmla="*/ 34 h 34"/>
            </a:gdLst>
            <a:ahLst/>
            <a:cxnLst>
              <a:cxn ang="T10">
                <a:pos x="T0" y="T1"/>
              </a:cxn>
              <a:cxn ang="T11">
                <a:pos x="T2" y="T3"/>
              </a:cxn>
              <a:cxn ang="T12">
                <a:pos x="T4" y="T5"/>
              </a:cxn>
              <a:cxn ang="T13">
                <a:pos x="T6" y="T7"/>
              </a:cxn>
              <a:cxn ang="T14">
                <a:pos x="T8" y="T9"/>
              </a:cxn>
            </a:cxnLst>
            <a:rect l="T15" t="T16" r="T17" b="T18"/>
            <a:pathLst>
              <a:path w="266" h="34">
                <a:moveTo>
                  <a:pt x="0" y="34"/>
                </a:moveTo>
                <a:lnTo>
                  <a:pt x="53" y="17"/>
                </a:lnTo>
                <a:lnTo>
                  <a:pt x="124" y="0"/>
                </a:lnTo>
                <a:lnTo>
                  <a:pt x="195" y="0"/>
                </a:lnTo>
                <a:lnTo>
                  <a:pt x="266" y="0"/>
                </a:lnTo>
              </a:path>
            </a:pathLst>
          </a:custGeom>
          <a:noFill/>
          <a:ln w="28575">
            <a:solidFill>
              <a:srgbClr val="000080"/>
            </a:solidFill>
            <a:prstDash val="sysDot"/>
            <a:round/>
          </a:ln>
        </p:spPr>
        <p:txBody>
          <a:bodyPr/>
          <a:lstStyle/>
          <a:p>
            <a:endParaRPr lang="en-US"/>
          </a:p>
        </p:txBody>
      </p:sp>
      <p:sp>
        <p:nvSpPr>
          <p:cNvPr id="53271" name="Freeform 71"/>
          <p:cNvSpPr/>
          <p:nvPr/>
        </p:nvSpPr>
        <p:spPr bwMode="auto">
          <a:xfrm>
            <a:off x="4056063" y="3624263"/>
            <a:ext cx="419100" cy="74612"/>
          </a:xfrm>
          <a:custGeom>
            <a:avLst/>
            <a:gdLst>
              <a:gd name="T0" fmla="*/ 0 w 249"/>
              <a:gd name="T1" fmla="*/ 2147483647 h 52"/>
              <a:gd name="T2" fmla="*/ 2147483647 w 249"/>
              <a:gd name="T3" fmla="*/ 2147483647 h 52"/>
              <a:gd name="T4" fmla="*/ 2147483647 w 249"/>
              <a:gd name="T5" fmla="*/ 0 h 52"/>
              <a:gd name="T6" fmla="*/ 0 60000 65536"/>
              <a:gd name="T7" fmla="*/ 0 60000 65536"/>
              <a:gd name="T8" fmla="*/ 0 60000 65536"/>
              <a:gd name="T9" fmla="*/ 0 w 249"/>
              <a:gd name="T10" fmla="*/ 0 h 52"/>
              <a:gd name="T11" fmla="*/ 249 w 249"/>
              <a:gd name="T12" fmla="*/ 52 h 52"/>
            </a:gdLst>
            <a:ahLst/>
            <a:cxnLst>
              <a:cxn ang="T6">
                <a:pos x="T0" y="T1"/>
              </a:cxn>
              <a:cxn ang="T7">
                <a:pos x="T2" y="T3"/>
              </a:cxn>
              <a:cxn ang="T8">
                <a:pos x="T4" y="T5"/>
              </a:cxn>
            </a:cxnLst>
            <a:rect l="T9" t="T10" r="T11" b="T12"/>
            <a:pathLst>
              <a:path w="249" h="52">
                <a:moveTo>
                  <a:pt x="0" y="52"/>
                </a:moveTo>
                <a:lnTo>
                  <a:pt x="124" y="34"/>
                </a:lnTo>
                <a:lnTo>
                  <a:pt x="249" y="0"/>
                </a:lnTo>
              </a:path>
            </a:pathLst>
          </a:custGeom>
          <a:noFill/>
          <a:ln w="28575">
            <a:solidFill>
              <a:srgbClr val="000080"/>
            </a:solidFill>
            <a:prstDash val="sysDot"/>
            <a:round/>
          </a:ln>
        </p:spPr>
        <p:txBody>
          <a:bodyPr/>
          <a:lstStyle/>
          <a:p>
            <a:endParaRPr lang="en-US"/>
          </a:p>
        </p:txBody>
      </p:sp>
      <p:sp>
        <p:nvSpPr>
          <p:cNvPr id="53272" name="Freeform 72"/>
          <p:cNvSpPr/>
          <p:nvPr/>
        </p:nvSpPr>
        <p:spPr bwMode="auto">
          <a:xfrm>
            <a:off x="4495800" y="3429000"/>
            <a:ext cx="403225" cy="152400"/>
          </a:xfrm>
          <a:custGeom>
            <a:avLst/>
            <a:gdLst>
              <a:gd name="T0" fmla="*/ 0 w 266"/>
              <a:gd name="T1" fmla="*/ 2147483647 h 86"/>
              <a:gd name="T2" fmla="*/ 2147483647 w 266"/>
              <a:gd name="T3" fmla="*/ 2147483647 h 86"/>
              <a:gd name="T4" fmla="*/ 2147483647 w 266"/>
              <a:gd name="T5" fmla="*/ 2147483647 h 86"/>
              <a:gd name="T6" fmla="*/ 2147483647 w 266"/>
              <a:gd name="T7" fmla="*/ 0 h 86"/>
              <a:gd name="T8" fmla="*/ 0 60000 65536"/>
              <a:gd name="T9" fmla="*/ 0 60000 65536"/>
              <a:gd name="T10" fmla="*/ 0 60000 65536"/>
              <a:gd name="T11" fmla="*/ 0 60000 65536"/>
              <a:gd name="T12" fmla="*/ 0 w 266"/>
              <a:gd name="T13" fmla="*/ 0 h 86"/>
              <a:gd name="T14" fmla="*/ 266 w 266"/>
              <a:gd name="T15" fmla="*/ 86 h 86"/>
            </a:gdLst>
            <a:ahLst/>
            <a:cxnLst>
              <a:cxn ang="T8">
                <a:pos x="T0" y="T1"/>
              </a:cxn>
              <a:cxn ang="T9">
                <a:pos x="T2" y="T3"/>
              </a:cxn>
              <a:cxn ang="T10">
                <a:pos x="T4" y="T5"/>
              </a:cxn>
              <a:cxn ang="T11">
                <a:pos x="T6" y="T7"/>
              </a:cxn>
            </a:cxnLst>
            <a:rect l="T12" t="T13" r="T14" b="T15"/>
            <a:pathLst>
              <a:path w="266" h="86">
                <a:moveTo>
                  <a:pt x="0" y="86"/>
                </a:moveTo>
                <a:lnTo>
                  <a:pt x="124" y="52"/>
                </a:lnTo>
                <a:lnTo>
                  <a:pt x="195" y="35"/>
                </a:lnTo>
                <a:lnTo>
                  <a:pt x="266" y="0"/>
                </a:lnTo>
              </a:path>
            </a:pathLst>
          </a:custGeom>
          <a:noFill/>
          <a:ln w="28575">
            <a:solidFill>
              <a:srgbClr val="000080"/>
            </a:solidFill>
            <a:prstDash val="sysDot"/>
            <a:round/>
          </a:ln>
        </p:spPr>
        <p:txBody>
          <a:bodyPr/>
          <a:lstStyle/>
          <a:p>
            <a:endParaRPr lang="en-US"/>
          </a:p>
        </p:txBody>
      </p:sp>
      <p:sp>
        <p:nvSpPr>
          <p:cNvPr id="53273" name="Freeform 73"/>
          <p:cNvSpPr/>
          <p:nvPr/>
        </p:nvSpPr>
        <p:spPr bwMode="auto">
          <a:xfrm>
            <a:off x="4873625" y="3216275"/>
            <a:ext cx="449263" cy="214313"/>
          </a:xfrm>
          <a:custGeom>
            <a:avLst/>
            <a:gdLst>
              <a:gd name="T0" fmla="*/ 0 w 267"/>
              <a:gd name="T1" fmla="*/ 2147483647 h 171"/>
              <a:gd name="T2" fmla="*/ 2147483647 w 267"/>
              <a:gd name="T3" fmla="*/ 2147483647 h 171"/>
              <a:gd name="T4" fmla="*/ 2147483647 w 267"/>
              <a:gd name="T5" fmla="*/ 2147483647 h 171"/>
              <a:gd name="T6" fmla="*/ 2147483647 w 267"/>
              <a:gd name="T7" fmla="*/ 2147483647 h 171"/>
              <a:gd name="T8" fmla="*/ 2147483647 w 267"/>
              <a:gd name="T9" fmla="*/ 0 h 171"/>
              <a:gd name="T10" fmla="*/ 0 60000 65536"/>
              <a:gd name="T11" fmla="*/ 0 60000 65536"/>
              <a:gd name="T12" fmla="*/ 0 60000 65536"/>
              <a:gd name="T13" fmla="*/ 0 60000 65536"/>
              <a:gd name="T14" fmla="*/ 0 60000 65536"/>
              <a:gd name="T15" fmla="*/ 0 w 267"/>
              <a:gd name="T16" fmla="*/ 0 h 171"/>
              <a:gd name="T17" fmla="*/ 267 w 267"/>
              <a:gd name="T18" fmla="*/ 171 h 171"/>
            </a:gdLst>
            <a:ahLst/>
            <a:cxnLst>
              <a:cxn ang="T10">
                <a:pos x="T0" y="T1"/>
              </a:cxn>
              <a:cxn ang="T11">
                <a:pos x="T2" y="T3"/>
              </a:cxn>
              <a:cxn ang="T12">
                <a:pos x="T4" y="T5"/>
              </a:cxn>
              <a:cxn ang="T13">
                <a:pos x="T6" y="T7"/>
              </a:cxn>
              <a:cxn ang="T14">
                <a:pos x="T8" y="T9"/>
              </a:cxn>
            </a:cxnLst>
            <a:rect l="T15" t="T16" r="T17" b="T18"/>
            <a:pathLst>
              <a:path w="267" h="171">
                <a:moveTo>
                  <a:pt x="0" y="171"/>
                </a:moveTo>
                <a:lnTo>
                  <a:pt x="53" y="137"/>
                </a:lnTo>
                <a:lnTo>
                  <a:pt x="142" y="86"/>
                </a:lnTo>
                <a:lnTo>
                  <a:pt x="196" y="34"/>
                </a:lnTo>
                <a:lnTo>
                  <a:pt x="267" y="0"/>
                </a:lnTo>
              </a:path>
            </a:pathLst>
          </a:custGeom>
          <a:noFill/>
          <a:ln w="28575">
            <a:solidFill>
              <a:srgbClr val="000080"/>
            </a:solidFill>
            <a:prstDash val="sysDot"/>
            <a:round/>
          </a:ln>
        </p:spPr>
        <p:txBody>
          <a:bodyPr/>
          <a:lstStyle/>
          <a:p>
            <a:endParaRPr lang="en-US"/>
          </a:p>
        </p:txBody>
      </p:sp>
      <p:sp>
        <p:nvSpPr>
          <p:cNvPr id="53274" name="Freeform 74"/>
          <p:cNvSpPr/>
          <p:nvPr/>
        </p:nvSpPr>
        <p:spPr bwMode="auto">
          <a:xfrm>
            <a:off x="5297488" y="3133725"/>
            <a:ext cx="417512" cy="74613"/>
          </a:xfrm>
          <a:custGeom>
            <a:avLst/>
            <a:gdLst>
              <a:gd name="T0" fmla="*/ 0 w 248"/>
              <a:gd name="T1" fmla="*/ 2147483647 h 52"/>
              <a:gd name="T2" fmla="*/ 2147483647 w 248"/>
              <a:gd name="T3" fmla="*/ 2147483647 h 52"/>
              <a:gd name="T4" fmla="*/ 2147483647 w 248"/>
              <a:gd name="T5" fmla="*/ 2147483647 h 52"/>
              <a:gd name="T6" fmla="*/ 2147483647 w 248"/>
              <a:gd name="T7" fmla="*/ 0 h 52"/>
              <a:gd name="T8" fmla="*/ 0 60000 65536"/>
              <a:gd name="T9" fmla="*/ 0 60000 65536"/>
              <a:gd name="T10" fmla="*/ 0 60000 65536"/>
              <a:gd name="T11" fmla="*/ 0 60000 65536"/>
              <a:gd name="T12" fmla="*/ 0 w 248"/>
              <a:gd name="T13" fmla="*/ 0 h 52"/>
              <a:gd name="T14" fmla="*/ 248 w 248"/>
              <a:gd name="T15" fmla="*/ 52 h 52"/>
            </a:gdLst>
            <a:ahLst/>
            <a:cxnLst>
              <a:cxn ang="T8">
                <a:pos x="T0" y="T1"/>
              </a:cxn>
              <a:cxn ang="T9">
                <a:pos x="T2" y="T3"/>
              </a:cxn>
              <a:cxn ang="T10">
                <a:pos x="T4" y="T5"/>
              </a:cxn>
              <a:cxn ang="T11">
                <a:pos x="T6" y="T7"/>
              </a:cxn>
            </a:cxnLst>
            <a:rect l="T12" t="T13" r="T14" b="T15"/>
            <a:pathLst>
              <a:path w="248" h="52">
                <a:moveTo>
                  <a:pt x="0" y="52"/>
                </a:moveTo>
                <a:lnTo>
                  <a:pt x="53" y="18"/>
                </a:lnTo>
                <a:lnTo>
                  <a:pt x="124" y="18"/>
                </a:lnTo>
                <a:lnTo>
                  <a:pt x="248" y="0"/>
                </a:lnTo>
              </a:path>
            </a:pathLst>
          </a:custGeom>
          <a:noFill/>
          <a:ln w="28575">
            <a:solidFill>
              <a:srgbClr val="000080"/>
            </a:solidFill>
            <a:prstDash val="sysDot"/>
            <a:round/>
          </a:ln>
        </p:spPr>
        <p:txBody>
          <a:bodyPr/>
          <a:lstStyle/>
          <a:p>
            <a:endParaRPr lang="en-US"/>
          </a:p>
        </p:txBody>
      </p:sp>
      <p:sp>
        <p:nvSpPr>
          <p:cNvPr id="53275" name="Freeform 75"/>
          <p:cNvSpPr/>
          <p:nvPr/>
        </p:nvSpPr>
        <p:spPr bwMode="auto">
          <a:xfrm>
            <a:off x="5691188" y="3052763"/>
            <a:ext cx="449262" cy="74612"/>
          </a:xfrm>
          <a:custGeom>
            <a:avLst/>
            <a:gdLst>
              <a:gd name="T0" fmla="*/ 0 w 267"/>
              <a:gd name="T1" fmla="*/ 2147483647 h 51"/>
              <a:gd name="T2" fmla="*/ 2147483647 w 267"/>
              <a:gd name="T3" fmla="*/ 2147483647 h 51"/>
              <a:gd name="T4" fmla="*/ 2147483647 w 267"/>
              <a:gd name="T5" fmla="*/ 2147483647 h 51"/>
              <a:gd name="T6" fmla="*/ 2147483647 w 267"/>
              <a:gd name="T7" fmla="*/ 0 h 51"/>
              <a:gd name="T8" fmla="*/ 0 60000 65536"/>
              <a:gd name="T9" fmla="*/ 0 60000 65536"/>
              <a:gd name="T10" fmla="*/ 0 60000 65536"/>
              <a:gd name="T11" fmla="*/ 0 60000 65536"/>
              <a:gd name="T12" fmla="*/ 0 w 267"/>
              <a:gd name="T13" fmla="*/ 0 h 51"/>
              <a:gd name="T14" fmla="*/ 267 w 267"/>
              <a:gd name="T15" fmla="*/ 51 h 51"/>
            </a:gdLst>
            <a:ahLst/>
            <a:cxnLst>
              <a:cxn ang="T8">
                <a:pos x="T0" y="T1"/>
              </a:cxn>
              <a:cxn ang="T9">
                <a:pos x="T2" y="T3"/>
              </a:cxn>
              <a:cxn ang="T10">
                <a:pos x="T4" y="T5"/>
              </a:cxn>
              <a:cxn ang="T11">
                <a:pos x="T6" y="T7"/>
              </a:cxn>
            </a:cxnLst>
            <a:rect l="T12" t="T13" r="T14" b="T15"/>
            <a:pathLst>
              <a:path w="267" h="51">
                <a:moveTo>
                  <a:pt x="0" y="51"/>
                </a:moveTo>
                <a:lnTo>
                  <a:pt x="125" y="34"/>
                </a:lnTo>
                <a:lnTo>
                  <a:pt x="196" y="17"/>
                </a:lnTo>
                <a:lnTo>
                  <a:pt x="267" y="0"/>
                </a:lnTo>
              </a:path>
            </a:pathLst>
          </a:custGeom>
          <a:noFill/>
          <a:ln w="28575">
            <a:solidFill>
              <a:srgbClr val="000080"/>
            </a:solidFill>
            <a:prstDash val="sysDot"/>
            <a:round/>
          </a:ln>
        </p:spPr>
        <p:txBody>
          <a:bodyPr/>
          <a:lstStyle/>
          <a:p>
            <a:endParaRPr lang="en-US"/>
          </a:p>
        </p:txBody>
      </p:sp>
      <p:sp>
        <p:nvSpPr>
          <p:cNvPr id="53276" name="Freeform 76"/>
          <p:cNvSpPr/>
          <p:nvPr/>
        </p:nvSpPr>
        <p:spPr bwMode="auto">
          <a:xfrm>
            <a:off x="6115050" y="2889250"/>
            <a:ext cx="417513" cy="128588"/>
          </a:xfrm>
          <a:custGeom>
            <a:avLst/>
            <a:gdLst>
              <a:gd name="T0" fmla="*/ 0 w 248"/>
              <a:gd name="T1" fmla="*/ 2147483647 h 103"/>
              <a:gd name="T2" fmla="*/ 2147483647 w 248"/>
              <a:gd name="T3" fmla="*/ 2147483647 h 103"/>
              <a:gd name="T4" fmla="*/ 2147483647 w 248"/>
              <a:gd name="T5" fmla="*/ 2147483647 h 103"/>
              <a:gd name="T6" fmla="*/ 2147483647 w 248"/>
              <a:gd name="T7" fmla="*/ 0 h 103"/>
              <a:gd name="T8" fmla="*/ 0 60000 65536"/>
              <a:gd name="T9" fmla="*/ 0 60000 65536"/>
              <a:gd name="T10" fmla="*/ 0 60000 65536"/>
              <a:gd name="T11" fmla="*/ 0 60000 65536"/>
              <a:gd name="T12" fmla="*/ 0 w 248"/>
              <a:gd name="T13" fmla="*/ 0 h 103"/>
              <a:gd name="T14" fmla="*/ 248 w 248"/>
              <a:gd name="T15" fmla="*/ 103 h 103"/>
            </a:gdLst>
            <a:ahLst/>
            <a:cxnLst>
              <a:cxn ang="T8">
                <a:pos x="T0" y="T1"/>
              </a:cxn>
              <a:cxn ang="T9">
                <a:pos x="T2" y="T3"/>
              </a:cxn>
              <a:cxn ang="T10">
                <a:pos x="T4" y="T5"/>
              </a:cxn>
              <a:cxn ang="T11">
                <a:pos x="T6" y="T7"/>
              </a:cxn>
            </a:cxnLst>
            <a:rect l="T12" t="T13" r="T14" b="T15"/>
            <a:pathLst>
              <a:path w="248" h="103">
                <a:moveTo>
                  <a:pt x="0" y="103"/>
                </a:moveTo>
                <a:lnTo>
                  <a:pt x="124" y="69"/>
                </a:lnTo>
                <a:lnTo>
                  <a:pt x="177" y="34"/>
                </a:lnTo>
                <a:lnTo>
                  <a:pt x="248" y="0"/>
                </a:lnTo>
              </a:path>
            </a:pathLst>
          </a:custGeom>
          <a:noFill/>
          <a:ln w="28575">
            <a:solidFill>
              <a:srgbClr val="000080"/>
            </a:solidFill>
            <a:prstDash val="sysDot"/>
            <a:round/>
          </a:ln>
        </p:spPr>
        <p:txBody>
          <a:bodyPr/>
          <a:lstStyle/>
          <a:p>
            <a:endParaRPr lang="en-US"/>
          </a:p>
        </p:txBody>
      </p:sp>
      <p:sp>
        <p:nvSpPr>
          <p:cNvPr id="53277" name="Freeform 77"/>
          <p:cNvSpPr/>
          <p:nvPr/>
        </p:nvSpPr>
        <p:spPr bwMode="auto">
          <a:xfrm>
            <a:off x="6508750" y="2590800"/>
            <a:ext cx="449263" cy="234950"/>
          </a:xfrm>
          <a:custGeom>
            <a:avLst/>
            <a:gdLst>
              <a:gd name="T0" fmla="*/ 0 w 267"/>
              <a:gd name="T1" fmla="*/ 2147483647 h 188"/>
              <a:gd name="T2" fmla="*/ 2147483647 w 267"/>
              <a:gd name="T3" fmla="*/ 2147483647 h 188"/>
              <a:gd name="T4" fmla="*/ 2147483647 w 267"/>
              <a:gd name="T5" fmla="*/ 2147483647 h 188"/>
              <a:gd name="T6" fmla="*/ 2147483647 w 267"/>
              <a:gd name="T7" fmla="*/ 0 h 188"/>
              <a:gd name="T8" fmla="*/ 0 60000 65536"/>
              <a:gd name="T9" fmla="*/ 0 60000 65536"/>
              <a:gd name="T10" fmla="*/ 0 60000 65536"/>
              <a:gd name="T11" fmla="*/ 0 60000 65536"/>
              <a:gd name="T12" fmla="*/ 0 w 267"/>
              <a:gd name="T13" fmla="*/ 0 h 188"/>
              <a:gd name="T14" fmla="*/ 267 w 267"/>
              <a:gd name="T15" fmla="*/ 188 h 188"/>
            </a:gdLst>
            <a:ahLst/>
            <a:cxnLst>
              <a:cxn ang="T8">
                <a:pos x="T0" y="T1"/>
              </a:cxn>
              <a:cxn ang="T9">
                <a:pos x="T2" y="T3"/>
              </a:cxn>
              <a:cxn ang="T10">
                <a:pos x="T4" y="T5"/>
              </a:cxn>
              <a:cxn ang="T11">
                <a:pos x="T6" y="T7"/>
              </a:cxn>
            </a:cxnLst>
            <a:rect l="T12" t="T13" r="T14" b="T15"/>
            <a:pathLst>
              <a:path w="267" h="188">
                <a:moveTo>
                  <a:pt x="0" y="188"/>
                </a:moveTo>
                <a:lnTo>
                  <a:pt x="54" y="154"/>
                </a:lnTo>
                <a:lnTo>
                  <a:pt x="125" y="102"/>
                </a:lnTo>
                <a:lnTo>
                  <a:pt x="267" y="0"/>
                </a:lnTo>
              </a:path>
            </a:pathLst>
          </a:custGeom>
          <a:noFill/>
          <a:ln w="28575">
            <a:solidFill>
              <a:srgbClr val="000080"/>
            </a:solidFill>
            <a:prstDash val="sysDot"/>
            <a:round/>
          </a:ln>
        </p:spPr>
        <p:txBody>
          <a:bodyPr/>
          <a:lstStyle/>
          <a:p>
            <a:endParaRPr lang="en-US"/>
          </a:p>
        </p:txBody>
      </p:sp>
      <p:sp>
        <p:nvSpPr>
          <p:cNvPr id="109646" name="Line 78"/>
          <p:cNvSpPr>
            <a:spLocks noChangeShapeType="1"/>
          </p:cNvSpPr>
          <p:nvPr/>
        </p:nvSpPr>
        <p:spPr bwMode="auto">
          <a:xfrm flipV="1">
            <a:off x="2420938" y="2667000"/>
            <a:ext cx="4511675" cy="1579563"/>
          </a:xfrm>
          <a:prstGeom prst="line">
            <a:avLst/>
          </a:prstGeom>
          <a:noFill/>
          <a:ln w="28575">
            <a:solidFill>
              <a:srgbClr val="800080"/>
            </a:solidFill>
            <a:round/>
          </a:ln>
        </p:spPr>
        <p:txBody>
          <a:bodyPr/>
          <a:lstStyle/>
          <a:p>
            <a:endParaRPr lang="en-US"/>
          </a:p>
        </p:txBody>
      </p:sp>
      <p:sp>
        <p:nvSpPr>
          <p:cNvPr id="53279" name="Rectangle 79"/>
          <p:cNvSpPr>
            <a:spLocks noChangeArrowheads="1"/>
          </p:cNvSpPr>
          <p:nvPr/>
        </p:nvSpPr>
        <p:spPr bwMode="auto">
          <a:xfrm>
            <a:off x="1404938" y="5203825"/>
            <a:ext cx="361950" cy="258763"/>
          </a:xfrm>
          <a:prstGeom prst="rect">
            <a:avLst/>
          </a:prstGeom>
          <a:noFill/>
          <a:ln w="9525">
            <a:noFill/>
            <a:miter lim="800000"/>
          </a:ln>
        </p:spPr>
        <p:txBody>
          <a:bodyPr wrap="none" lIns="0" tIns="0" rIns="0" bIns="0">
            <a:spAutoFit/>
          </a:bodyPr>
          <a:lstStyle/>
          <a:p>
            <a:r>
              <a:rPr lang="en-US" sz="1700">
                <a:solidFill>
                  <a:srgbClr val="000000"/>
                </a:solidFill>
                <a:latin typeface="Arial" charset="0"/>
              </a:rPr>
              <a:t>200</a:t>
            </a:r>
            <a:endParaRPr lang="en-US"/>
          </a:p>
        </p:txBody>
      </p:sp>
      <p:sp>
        <p:nvSpPr>
          <p:cNvPr id="53280" name="Rectangle 80"/>
          <p:cNvSpPr>
            <a:spLocks noChangeArrowheads="1"/>
          </p:cNvSpPr>
          <p:nvPr/>
        </p:nvSpPr>
        <p:spPr bwMode="auto">
          <a:xfrm>
            <a:off x="1404938" y="4659313"/>
            <a:ext cx="361950" cy="258762"/>
          </a:xfrm>
          <a:prstGeom prst="rect">
            <a:avLst/>
          </a:prstGeom>
          <a:noFill/>
          <a:ln w="9525">
            <a:noFill/>
            <a:miter lim="800000"/>
          </a:ln>
        </p:spPr>
        <p:txBody>
          <a:bodyPr wrap="none" lIns="0" tIns="0" rIns="0" bIns="0">
            <a:spAutoFit/>
          </a:bodyPr>
          <a:lstStyle/>
          <a:p>
            <a:r>
              <a:rPr lang="en-US" sz="1700">
                <a:solidFill>
                  <a:srgbClr val="000000"/>
                </a:solidFill>
                <a:latin typeface="Arial" charset="0"/>
              </a:rPr>
              <a:t>250</a:t>
            </a:r>
            <a:endParaRPr lang="en-US"/>
          </a:p>
        </p:txBody>
      </p:sp>
      <p:sp>
        <p:nvSpPr>
          <p:cNvPr id="53281" name="Rectangle 81"/>
          <p:cNvSpPr>
            <a:spLocks noChangeArrowheads="1"/>
          </p:cNvSpPr>
          <p:nvPr/>
        </p:nvSpPr>
        <p:spPr bwMode="auto">
          <a:xfrm>
            <a:off x="1404938" y="4087813"/>
            <a:ext cx="361950" cy="258762"/>
          </a:xfrm>
          <a:prstGeom prst="rect">
            <a:avLst/>
          </a:prstGeom>
          <a:noFill/>
          <a:ln w="9525">
            <a:noFill/>
            <a:miter lim="800000"/>
          </a:ln>
        </p:spPr>
        <p:txBody>
          <a:bodyPr wrap="none" lIns="0" tIns="0" rIns="0" bIns="0">
            <a:spAutoFit/>
          </a:bodyPr>
          <a:lstStyle/>
          <a:p>
            <a:r>
              <a:rPr lang="en-US" sz="1700">
                <a:solidFill>
                  <a:srgbClr val="000000"/>
                </a:solidFill>
                <a:latin typeface="Arial" charset="0"/>
              </a:rPr>
              <a:t>300</a:t>
            </a:r>
            <a:endParaRPr lang="en-US"/>
          </a:p>
        </p:txBody>
      </p:sp>
      <p:sp>
        <p:nvSpPr>
          <p:cNvPr id="53282" name="Rectangle 82"/>
          <p:cNvSpPr>
            <a:spLocks noChangeArrowheads="1"/>
          </p:cNvSpPr>
          <p:nvPr/>
        </p:nvSpPr>
        <p:spPr bwMode="auto">
          <a:xfrm>
            <a:off x="1404938" y="3543300"/>
            <a:ext cx="361950" cy="258763"/>
          </a:xfrm>
          <a:prstGeom prst="rect">
            <a:avLst/>
          </a:prstGeom>
          <a:noFill/>
          <a:ln w="9525">
            <a:noFill/>
            <a:miter lim="800000"/>
          </a:ln>
        </p:spPr>
        <p:txBody>
          <a:bodyPr wrap="none" lIns="0" tIns="0" rIns="0" bIns="0">
            <a:spAutoFit/>
          </a:bodyPr>
          <a:lstStyle/>
          <a:p>
            <a:r>
              <a:rPr lang="en-US" sz="1700">
                <a:solidFill>
                  <a:srgbClr val="000000"/>
                </a:solidFill>
                <a:latin typeface="Arial" charset="0"/>
              </a:rPr>
              <a:t>350</a:t>
            </a:r>
            <a:endParaRPr lang="en-US"/>
          </a:p>
        </p:txBody>
      </p:sp>
      <p:sp>
        <p:nvSpPr>
          <p:cNvPr id="53283" name="Rectangle 83"/>
          <p:cNvSpPr>
            <a:spLocks noChangeArrowheads="1"/>
          </p:cNvSpPr>
          <p:nvPr/>
        </p:nvSpPr>
        <p:spPr bwMode="auto">
          <a:xfrm>
            <a:off x="1404938" y="2971800"/>
            <a:ext cx="361950" cy="258763"/>
          </a:xfrm>
          <a:prstGeom prst="rect">
            <a:avLst/>
          </a:prstGeom>
          <a:noFill/>
          <a:ln w="9525">
            <a:noFill/>
            <a:miter lim="800000"/>
          </a:ln>
        </p:spPr>
        <p:txBody>
          <a:bodyPr wrap="none" lIns="0" tIns="0" rIns="0" bIns="0">
            <a:spAutoFit/>
          </a:bodyPr>
          <a:lstStyle/>
          <a:p>
            <a:r>
              <a:rPr lang="en-US" sz="1700">
                <a:solidFill>
                  <a:srgbClr val="000000"/>
                </a:solidFill>
                <a:latin typeface="Arial" charset="0"/>
              </a:rPr>
              <a:t>400</a:t>
            </a:r>
            <a:endParaRPr lang="en-US"/>
          </a:p>
        </p:txBody>
      </p:sp>
      <p:sp>
        <p:nvSpPr>
          <p:cNvPr id="53284" name="Rectangle 84"/>
          <p:cNvSpPr>
            <a:spLocks noChangeArrowheads="1"/>
          </p:cNvSpPr>
          <p:nvPr/>
        </p:nvSpPr>
        <p:spPr bwMode="auto">
          <a:xfrm>
            <a:off x="1404938" y="2427288"/>
            <a:ext cx="361950" cy="258762"/>
          </a:xfrm>
          <a:prstGeom prst="rect">
            <a:avLst/>
          </a:prstGeom>
          <a:noFill/>
          <a:ln w="9525">
            <a:noFill/>
            <a:miter lim="800000"/>
          </a:ln>
        </p:spPr>
        <p:txBody>
          <a:bodyPr wrap="none" lIns="0" tIns="0" rIns="0" bIns="0">
            <a:spAutoFit/>
          </a:bodyPr>
          <a:lstStyle/>
          <a:p>
            <a:r>
              <a:rPr lang="en-US" sz="1700">
                <a:solidFill>
                  <a:srgbClr val="000000"/>
                </a:solidFill>
                <a:latin typeface="Arial" charset="0"/>
              </a:rPr>
              <a:t>450</a:t>
            </a:r>
            <a:endParaRPr lang="en-US"/>
          </a:p>
        </p:txBody>
      </p:sp>
      <p:sp>
        <p:nvSpPr>
          <p:cNvPr id="53285" name="Rectangle 85"/>
          <p:cNvSpPr>
            <a:spLocks noChangeArrowheads="1"/>
          </p:cNvSpPr>
          <p:nvPr/>
        </p:nvSpPr>
        <p:spPr bwMode="auto">
          <a:xfrm>
            <a:off x="1404938" y="1882775"/>
            <a:ext cx="361950" cy="258763"/>
          </a:xfrm>
          <a:prstGeom prst="rect">
            <a:avLst/>
          </a:prstGeom>
          <a:noFill/>
          <a:ln w="9525">
            <a:noFill/>
            <a:miter lim="800000"/>
          </a:ln>
        </p:spPr>
        <p:txBody>
          <a:bodyPr wrap="none" lIns="0" tIns="0" rIns="0" bIns="0">
            <a:spAutoFit/>
          </a:bodyPr>
          <a:lstStyle/>
          <a:p>
            <a:r>
              <a:rPr lang="en-US" sz="1700">
                <a:solidFill>
                  <a:srgbClr val="000000"/>
                </a:solidFill>
                <a:latin typeface="Arial" charset="0"/>
              </a:rPr>
              <a:t>500</a:t>
            </a:r>
            <a:endParaRPr lang="en-US"/>
          </a:p>
        </p:txBody>
      </p:sp>
      <p:sp>
        <p:nvSpPr>
          <p:cNvPr id="53286" name="Rectangle 86"/>
          <p:cNvSpPr>
            <a:spLocks noChangeArrowheads="1"/>
          </p:cNvSpPr>
          <p:nvPr/>
        </p:nvSpPr>
        <p:spPr bwMode="auto">
          <a:xfrm>
            <a:off x="1941513" y="5448300"/>
            <a:ext cx="120650" cy="258763"/>
          </a:xfrm>
          <a:prstGeom prst="rect">
            <a:avLst/>
          </a:prstGeom>
          <a:noFill/>
          <a:ln w="9525">
            <a:noFill/>
            <a:miter lim="800000"/>
          </a:ln>
        </p:spPr>
        <p:txBody>
          <a:bodyPr wrap="none" lIns="0" tIns="0" rIns="0" bIns="0">
            <a:spAutoFit/>
          </a:bodyPr>
          <a:lstStyle/>
          <a:p>
            <a:r>
              <a:rPr lang="en-US" sz="1700">
                <a:solidFill>
                  <a:srgbClr val="000000"/>
                </a:solidFill>
                <a:latin typeface="Arial" charset="0"/>
              </a:rPr>
              <a:t>0</a:t>
            </a:r>
            <a:endParaRPr lang="en-US"/>
          </a:p>
        </p:txBody>
      </p:sp>
      <p:sp>
        <p:nvSpPr>
          <p:cNvPr id="53287" name="Rectangle 87"/>
          <p:cNvSpPr>
            <a:spLocks noChangeArrowheads="1"/>
          </p:cNvSpPr>
          <p:nvPr/>
        </p:nvSpPr>
        <p:spPr bwMode="auto">
          <a:xfrm>
            <a:off x="2759075" y="5448300"/>
            <a:ext cx="120650" cy="258763"/>
          </a:xfrm>
          <a:prstGeom prst="rect">
            <a:avLst/>
          </a:prstGeom>
          <a:noFill/>
          <a:ln w="9525">
            <a:noFill/>
            <a:miter lim="800000"/>
          </a:ln>
        </p:spPr>
        <p:txBody>
          <a:bodyPr wrap="none" lIns="0" tIns="0" rIns="0" bIns="0">
            <a:spAutoFit/>
          </a:bodyPr>
          <a:lstStyle/>
          <a:p>
            <a:r>
              <a:rPr lang="en-US" sz="1700">
                <a:solidFill>
                  <a:srgbClr val="000000"/>
                </a:solidFill>
                <a:latin typeface="Arial" charset="0"/>
              </a:rPr>
              <a:t>2</a:t>
            </a:r>
            <a:endParaRPr lang="en-US"/>
          </a:p>
        </p:txBody>
      </p:sp>
      <p:sp>
        <p:nvSpPr>
          <p:cNvPr id="53288" name="Rectangle 88"/>
          <p:cNvSpPr>
            <a:spLocks noChangeArrowheads="1"/>
          </p:cNvSpPr>
          <p:nvPr/>
        </p:nvSpPr>
        <p:spPr bwMode="auto">
          <a:xfrm>
            <a:off x="3576638" y="5448300"/>
            <a:ext cx="120650" cy="258763"/>
          </a:xfrm>
          <a:prstGeom prst="rect">
            <a:avLst/>
          </a:prstGeom>
          <a:noFill/>
          <a:ln w="9525">
            <a:noFill/>
            <a:miter lim="800000"/>
          </a:ln>
        </p:spPr>
        <p:txBody>
          <a:bodyPr wrap="none" lIns="0" tIns="0" rIns="0" bIns="0">
            <a:spAutoFit/>
          </a:bodyPr>
          <a:lstStyle/>
          <a:p>
            <a:r>
              <a:rPr lang="en-US" sz="1700">
                <a:solidFill>
                  <a:srgbClr val="000000"/>
                </a:solidFill>
                <a:latin typeface="Arial" charset="0"/>
              </a:rPr>
              <a:t>4</a:t>
            </a:r>
            <a:endParaRPr lang="en-US"/>
          </a:p>
        </p:txBody>
      </p:sp>
      <p:sp>
        <p:nvSpPr>
          <p:cNvPr id="53289" name="Rectangle 89"/>
          <p:cNvSpPr>
            <a:spLocks noChangeArrowheads="1"/>
          </p:cNvSpPr>
          <p:nvPr/>
        </p:nvSpPr>
        <p:spPr bwMode="auto">
          <a:xfrm>
            <a:off x="4394200" y="5448300"/>
            <a:ext cx="120650" cy="258763"/>
          </a:xfrm>
          <a:prstGeom prst="rect">
            <a:avLst/>
          </a:prstGeom>
          <a:noFill/>
          <a:ln w="9525">
            <a:noFill/>
            <a:miter lim="800000"/>
          </a:ln>
        </p:spPr>
        <p:txBody>
          <a:bodyPr wrap="none" lIns="0" tIns="0" rIns="0" bIns="0">
            <a:spAutoFit/>
          </a:bodyPr>
          <a:lstStyle/>
          <a:p>
            <a:r>
              <a:rPr lang="en-US" sz="1700">
                <a:solidFill>
                  <a:srgbClr val="000000"/>
                </a:solidFill>
                <a:latin typeface="Arial" charset="0"/>
              </a:rPr>
              <a:t>6</a:t>
            </a:r>
            <a:endParaRPr lang="en-US"/>
          </a:p>
        </p:txBody>
      </p:sp>
      <p:sp>
        <p:nvSpPr>
          <p:cNvPr id="53290" name="Rectangle 90"/>
          <p:cNvSpPr>
            <a:spLocks noChangeArrowheads="1"/>
          </p:cNvSpPr>
          <p:nvPr/>
        </p:nvSpPr>
        <p:spPr bwMode="auto">
          <a:xfrm>
            <a:off x="5240338" y="5448300"/>
            <a:ext cx="120650" cy="258763"/>
          </a:xfrm>
          <a:prstGeom prst="rect">
            <a:avLst/>
          </a:prstGeom>
          <a:noFill/>
          <a:ln w="9525">
            <a:noFill/>
            <a:miter lim="800000"/>
          </a:ln>
        </p:spPr>
        <p:txBody>
          <a:bodyPr wrap="none" lIns="0" tIns="0" rIns="0" bIns="0">
            <a:spAutoFit/>
          </a:bodyPr>
          <a:lstStyle/>
          <a:p>
            <a:r>
              <a:rPr lang="en-US" sz="1700">
                <a:solidFill>
                  <a:srgbClr val="000000"/>
                </a:solidFill>
                <a:latin typeface="Arial" charset="0"/>
              </a:rPr>
              <a:t>8</a:t>
            </a:r>
            <a:endParaRPr lang="en-US"/>
          </a:p>
        </p:txBody>
      </p:sp>
      <p:sp>
        <p:nvSpPr>
          <p:cNvPr id="53291" name="Rectangle 91"/>
          <p:cNvSpPr>
            <a:spLocks noChangeArrowheads="1"/>
          </p:cNvSpPr>
          <p:nvPr/>
        </p:nvSpPr>
        <p:spPr bwMode="auto">
          <a:xfrm>
            <a:off x="5973763" y="5448300"/>
            <a:ext cx="241300" cy="258763"/>
          </a:xfrm>
          <a:prstGeom prst="rect">
            <a:avLst/>
          </a:prstGeom>
          <a:noFill/>
          <a:ln w="9525">
            <a:noFill/>
            <a:miter lim="800000"/>
          </a:ln>
        </p:spPr>
        <p:txBody>
          <a:bodyPr wrap="none" lIns="0" tIns="0" rIns="0" bIns="0">
            <a:spAutoFit/>
          </a:bodyPr>
          <a:lstStyle/>
          <a:p>
            <a:r>
              <a:rPr lang="en-US" sz="1700">
                <a:solidFill>
                  <a:srgbClr val="000000"/>
                </a:solidFill>
                <a:latin typeface="Arial" charset="0"/>
              </a:rPr>
              <a:t>10</a:t>
            </a:r>
            <a:endParaRPr lang="en-US"/>
          </a:p>
        </p:txBody>
      </p:sp>
      <p:sp>
        <p:nvSpPr>
          <p:cNvPr id="53292" name="Rectangle 92"/>
          <p:cNvSpPr>
            <a:spLocks noChangeArrowheads="1"/>
          </p:cNvSpPr>
          <p:nvPr/>
        </p:nvSpPr>
        <p:spPr bwMode="auto">
          <a:xfrm>
            <a:off x="6791325" y="5448300"/>
            <a:ext cx="241300" cy="258763"/>
          </a:xfrm>
          <a:prstGeom prst="rect">
            <a:avLst/>
          </a:prstGeom>
          <a:noFill/>
          <a:ln w="9525">
            <a:noFill/>
            <a:miter lim="800000"/>
          </a:ln>
        </p:spPr>
        <p:txBody>
          <a:bodyPr wrap="none" lIns="0" tIns="0" rIns="0" bIns="0">
            <a:spAutoFit/>
          </a:bodyPr>
          <a:lstStyle/>
          <a:p>
            <a:r>
              <a:rPr lang="en-US" sz="1700">
                <a:solidFill>
                  <a:srgbClr val="000000"/>
                </a:solidFill>
                <a:latin typeface="Arial" charset="0"/>
              </a:rPr>
              <a:t>12</a:t>
            </a:r>
            <a:endParaRPr lang="en-US"/>
          </a:p>
        </p:txBody>
      </p:sp>
      <p:sp>
        <p:nvSpPr>
          <p:cNvPr id="53293" name="Rectangle 93"/>
          <p:cNvSpPr>
            <a:spLocks noChangeArrowheads="1"/>
          </p:cNvSpPr>
          <p:nvPr/>
        </p:nvSpPr>
        <p:spPr bwMode="auto">
          <a:xfrm>
            <a:off x="7608888" y="5448300"/>
            <a:ext cx="241300" cy="258763"/>
          </a:xfrm>
          <a:prstGeom prst="rect">
            <a:avLst/>
          </a:prstGeom>
          <a:noFill/>
          <a:ln w="9525">
            <a:noFill/>
            <a:miter lim="800000"/>
          </a:ln>
        </p:spPr>
        <p:txBody>
          <a:bodyPr wrap="none" lIns="0" tIns="0" rIns="0" bIns="0">
            <a:spAutoFit/>
          </a:bodyPr>
          <a:lstStyle/>
          <a:p>
            <a:r>
              <a:rPr lang="en-US" sz="1700">
                <a:solidFill>
                  <a:srgbClr val="000000"/>
                </a:solidFill>
                <a:latin typeface="Arial" charset="0"/>
              </a:rPr>
              <a:t>14</a:t>
            </a:r>
            <a:endParaRPr lang="en-US"/>
          </a:p>
        </p:txBody>
      </p:sp>
      <p:sp>
        <p:nvSpPr>
          <p:cNvPr id="53294" name="Text Box 94"/>
          <p:cNvSpPr txBox="1">
            <a:spLocks noChangeArrowheads="1"/>
          </p:cNvSpPr>
          <p:nvPr/>
        </p:nvSpPr>
        <p:spPr bwMode="auto">
          <a:xfrm>
            <a:off x="2559050" y="5715000"/>
            <a:ext cx="641350" cy="366713"/>
          </a:xfrm>
          <a:prstGeom prst="rect">
            <a:avLst/>
          </a:prstGeom>
          <a:noFill/>
          <a:ln w="12700" cap="sq">
            <a:noFill/>
            <a:miter lim="800000"/>
            <a:headEnd type="none" w="sm" len="sm"/>
            <a:tailEnd type="none" w="sm" len="sm"/>
          </a:ln>
        </p:spPr>
        <p:txBody>
          <a:bodyPr wrap="none">
            <a:spAutoFit/>
          </a:bodyPr>
          <a:lstStyle/>
          <a:p>
            <a:r>
              <a:rPr lang="en-US"/>
              <a:t>1996</a:t>
            </a:r>
          </a:p>
        </p:txBody>
      </p:sp>
      <p:sp>
        <p:nvSpPr>
          <p:cNvPr id="53295" name="Text Box 95"/>
          <p:cNvSpPr txBox="1">
            <a:spLocks noChangeArrowheads="1"/>
          </p:cNvSpPr>
          <p:nvPr/>
        </p:nvSpPr>
        <p:spPr bwMode="auto">
          <a:xfrm>
            <a:off x="4191000" y="5715000"/>
            <a:ext cx="641350" cy="366713"/>
          </a:xfrm>
          <a:prstGeom prst="rect">
            <a:avLst/>
          </a:prstGeom>
          <a:noFill/>
          <a:ln w="12700" cap="sq">
            <a:noFill/>
            <a:miter lim="800000"/>
            <a:headEnd type="none" w="sm" len="sm"/>
            <a:tailEnd type="none" w="sm" len="sm"/>
          </a:ln>
        </p:spPr>
        <p:txBody>
          <a:bodyPr wrap="none">
            <a:spAutoFit/>
          </a:bodyPr>
          <a:lstStyle/>
          <a:p>
            <a:r>
              <a:rPr lang="en-US"/>
              <a:t>1997</a:t>
            </a:r>
          </a:p>
        </p:txBody>
      </p:sp>
      <p:sp>
        <p:nvSpPr>
          <p:cNvPr id="53296" name="Text Box 96"/>
          <p:cNvSpPr txBox="1">
            <a:spLocks noChangeArrowheads="1"/>
          </p:cNvSpPr>
          <p:nvPr/>
        </p:nvSpPr>
        <p:spPr bwMode="auto">
          <a:xfrm>
            <a:off x="5791200" y="5715000"/>
            <a:ext cx="641350" cy="366713"/>
          </a:xfrm>
          <a:prstGeom prst="rect">
            <a:avLst/>
          </a:prstGeom>
          <a:noFill/>
          <a:ln w="12700" cap="sq">
            <a:noFill/>
            <a:miter lim="800000"/>
            <a:headEnd type="none" w="sm" len="sm"/>
            <a:tailEnd type="none" w="sm" len="sm"/>
          </a:ln>
        </p:spPr>
        <p:txBody>
          <a:bodyPr wrap="none">
            <a:spAutoFit/>
          </a:bodyPr>
          <a:lstStyle/>
          <a:p>
            <a:r>
              <a:rPr lang="en-US"/>
              <a:t>1998</a:t>
            </a:r>
          </a:p>
        </p:txBody>
      </p:sp>
      <p:sp>
        <p:nvSpPr>
          <p:cNvPr id="53297" name="Text Box 97"/>
          <p:cNvSpPr txBox="1">
            <a:spLocks noChangeArrowheads="1"/>
          </p:cNvSpPr>
          <p:nvPr/>
        </p:nvSpPr>
        <p:spPr bwMode="auto">
          <a:xfrm>
            <a:off x="611188" y="1562100"/>
            <a:ext cx="1771650" cy="366713"/>
          </a:xfrm>
          <a:prstGeom prst="rect">
            <a:avLst/>
          </a:prstGeom>
          <a:noFill/>
          <a:ln w="12700" cap="sq">
            <a:noFill/>
            <a:miter lim="800000"/>
            <a:headEnd type="none" w="sm" len="sm"/>
            <a:tailEnd type="none" w="sm" len="sm"/>
          </a:ln>
        </p:spPr>
        <p:txBody>
          <a:bodyPr wrap="none">
            <a:spAutoFit/>
          </a:bodyPr>
          <a:lstStyle/>
          <a:p>
            <a:r>
              <a:rPr lang="en-US">
                <a:solidFill>
                  <a:schemeClr val="hlink"/>
                </a:solidFill>
              </a:rPr>
              <a:t>Sales per Quarter</a:t>
            </a:r>
          </a:p>
        </p:txBody>
      </p:sp>
      <p:sp>
        <p:nvSpPr>
          <p:cNvPr id="53298" name="Text Box 98"/>
          <p:cNvSpPr txBox="1">
            <a:spLocks noChangeArrowheads="1"/>
          </p:cNvSpPr>
          <p:nvPr/>
        </p:nvSpPr>
        <p:spPr bwMode="auto">
          <a:xfrm>
            <a:off x="7651750" y="5691188"/>
            <a:ext cx="882650" cy="366712"/>
          </a:xfrm>
          <a:prstGeom prst="rect">
            <a:avLst/>
          </a:prstGeom>
          <a:noFill/>
          <a:ln w="12700" cap="sq">
            <a:noFill/>
            <a:miter lim="800000"/>
            <a:headEnd type="none" w="sm" len="sm"/>
            <a:tailEnd type="none" w="sm" len="sm"/>
          </a:ln>
        </p:spPr>
        <p:txBody>
          <a:bodyPr wrap="none">
            <a:spAutoFit/>
          </a:bodyPr>
          <a:lstStyle/>
          <a:p>
            <a:r>
              <a:rPr lang="en-US">
                <a:solidFill>
                  <a:schemeClr val="hlink"/>
                </a:solidFill>
              </a:rPr>
              <a:t>Quarter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9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4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76200" y="609600"/>
            <a:ext cx="7772400" cy="1143000"/>
          </a:xfrm>
          <a:prstGeom prst="rect">
            <a:avLst/>
          </a:prstGeom>
          <a:noFill/>
          <a:ln w="9525">
            <a:noFill/>
            <a:miter lim="800000"/>
          </a:ln>
        </p:spPr>
        <p:txBody>
          <a:bodyPr anchor="ctr"/>
          <a:lstStyle/>
          <a:p>
            <a:pPr algn="ctr">
              <a:defRPr/>
            </a:pPr>
            <a:r>
              <a:rPr kumimoji="1" lang="en-US" sz="3600" dirty="0">
                <a:latin typeface="+mn-lt"/>
              </a:rPr>
              <a:t>Seasonal Variation</a:t>
            </a:r>
          </a:p>
        </p:txBody>
      </p:sp>
      <p:sp>
        <p:nvSpPr>
          <p:cNvPr id="96259" name="Text Box 3"/>
          <p:cNvSpPr txBox="1">
            <a:spLocks noChangeArrowheads="1"/>
          </p:cNvSpPr>
          <p:nvPr/>
        </p:nvSpPr>
        <p:spPr bwMode="auto">
          <a:xfrm>
            <a:off x="1600200" y="2057400"/>
            <a:ext cx="4800600" cy="519113"/>
          </a:xfrm>
          <a:prstGeom prst="rect">
            <a:avLst/>
          </a:prstGeom>
          <a:noFill/>
          <a:ln w="9525">
            <a:noFill/>
            <a:miter lim="800000"/>
          </a:ln>
        </p:spPr>
        <p:txBody>
          <a:bodyPr>
            <a:spAutoFit/>
          </a:bodyPr>
          <a:lstStyle/>
          <a:p>
            <a:pPr algn="ctr">
              <a:spcBef>
                <a:spcPct val="50000"/>
              </a:spcBef>
            </a:pPr>
            <a:r>
              <a:rPr lang="en-US" sz="2800">
                <a:latin typeface="Arial" charset="0"/>
              </a:rPr>
              <a:t>Ratio to Trend Method</a:t>
            </a:r>
          </a:p>
        </p:txBody>
      </p:sp>
      <p:grpSp>
        <p:nvGrpSpPr>
          <p:cNvPr id="2" name="Group 4"/>
          <p:cNvGrpSpPr/>
          <p:nvPr/>
        </p:nvGrpSpPr>
        <p:grpSpPr bwMode="auto">
          <a:xfrm>
            <a:off x="1752600" y="2792413"/>
            <a:ext cx="4343400" cy="946150"/>
            <a:chOff x="912" y="1951"/>
            <a:chExt cx="2736" cy="596"/>
          </a:xfrm>
        </p:grpSpPr>
        <p:grpSp>
          <p:nvGrpSpPr>
            <p:cNvPr id="3" name="Group 5"/>
            <p:cNvGrpSpPr/>
            <p:nvPr/>
          </p:nvGrpSpPr>
          <p:grpSpPr bwMode="auto">
            <a:xfrm>
              <a:off x="1920" y="1951"/>
              <a:ext cx="1728" cy="596"/>
              <a:chOff x="1920" y="1951"/>
              <a:chExt cx="1728" cy="596"/>
            </a:xfrm>
          </p:grpSpPr>
          <p:sp>
            <p:nvSpPr>
              <p:cNvPr id="54289" name="Text Box 6"/>
              <p:cNvSpPr txBox="1">
                <a:spLocks noChangeArrowheads="1"/>
              </p:cNvSpPr>
              <p:nvPr/>
            </p:nvSpPr>
            <p:spPr bwMode="auto">
              <a:xfrm>
                <a:off x="1977" y="1951"/>
                <a:ext cx="1638" cy="596"/>
              </a:xfrm>
              <a:prstGeom prst="rect">
                <a:avLst/>
              </a:prstGeom>
              <a:noFill/>
              <a:ln w="9525">
                <a:noFill/>
                <a:miter lim="800000"/>
              </a:ln>
            </p:spPr>
            <p:txBody>
              <a:bodyPr wrap="none">
                <a:spAutoFit/>
              </a:bodyPr>
              <a:lstStyle/>
              <a:p>
                <a:pPr algn="ctr"/>
                <a:r>
                  <a:rPr lang="en-US" sz="2800">
                    <a:latin typeface="Arial" charset="0"/>
                  </a:rPr>
                  <a:t>Actual</a:t>
                </a:r>
                <a:endParaRPr lang="en-US" sz="2800">
                  <a:latin typeface="Arial" charset="0"/>
                </a:endParaRPr>
              </a:p>
              <a:p>
                <a:pPr algn="ctr"/>
                <a:r>
                  <a:rPr lang="en-US" sz="2800">
                    <a:latin typeface="Arial" charset="0"/>
                  </a:rPr>
                  <a:t>Trend Forecast</a:t>
                </a:r>
              </a:p>
            </p:txBody>
          </p:sp>
          <p:sp>
            <p:nvSpPr>
              <p:cNvPr id="54290" name="Line 7"/>
              <p:cNvSpPr>
                <a:spLocks noChangeShapeType="1"/>
              </p:cNvSpPr>
              <p:nvPr/>
            </p:nvSpPr>
            <p:spPr bwMode="auto">
              <a:xfrm>
                <a:off x="1920" y="2256"/>
                <a:ext cx="1728" cy="0"/>
              </a:xfrm>
              <a:prstGeom prst="line">
                <a:avLst/>
              </a:prstGeom>
              <a:noFill/>
              <a:ln w="25400">
                <a:solidFill>
                  <a:schemeClr val="tx1"/>
                </a:solidFill>
                <a:round/>
              </a:ln>
            </p:spPr>
            <p:txBody>
              <a:bodyPr wrap="none" anchor="ctr"/>
              <a:lstStyle/>
              <a:p>
                <a:endParaRPr lang="en-US"/>
              </a:p>
            </p:txBody>
          </p:sp>
        </p:grpSp>
        <p:sp>
          <p:nvSpPr>
            <p:cNvPr id="54288" name="Text Box 8"/>
            <p:cNvSpPr txBox="1">
              <a:spLocks noChangeArrowheads="1"/>
            </p:cNvSpPr>
            <p:nvPr/>
          </p:nvSpPr>
          <p:spPr bwMode="auto">
            <a:xfrm>
              <a:off x="912" y="2064"/>
              <a:ext cx="1008" cy="327"/>
            </a:xfrm>
            <a:prstGeom prst="rect">
              <a:avLst/>
            </a:prstGeom>
            <a:noFill/>
            <a:ln w="9525">
              <a:noFill/>
              <a:miter lim="800000"/>
            </a:ln>
          </p:spPr>
          <p:txBody>
            <a:bodyPr>
              <a:spAutoFit/>
            </a:bodyPr>
            <a:lstStyle/>
            <a:p>
              <a:pPr>
                <a:spcBef>
                  <a:spcPct val="50000"/>
                </a:spcBef>
              </a:pPr>
              <a:r>
                <a:rPr lang="en-US" sz="2800">
                  <a:latin typeface="Arial" charset="0"/>
                </a:rPr>
                <a:t>Ratio =</a:t>
              </a:r>
            </a:p>
          </p:txBody>
        </p:sp>
      </p:grpSp>
      <p:grpSp>
        <p:nvGrpSpPr>
          <p:cNvPr id="4" name="Group 9"/>
          <p:cNvGrpSpPr/>
          <p:nvPr/>
        </p:nvGrpSpPr>
        <p:grpSpPr bwMode="auto">
          <a:xfrm>
            <a:off x="533400" y="3962400"/>
            <a:ext cx="7086600" cy="946150"/>
            <a:chOff x="720" y="2976"/>
            <a:chExt cx="4464" cy="596"/>
          </a:xfrm>
        </p:grpSpPr>
        <p:sp>
          <p:nvSpPr>
            <p:cNvPr id="54284" name="Text Box 10"/>
            <p:cNvSpPr txBox="1">
              <a:spLocks noChangeArrowheads="1"/>
            </p:cNvSpPr>
            <p:nvPr/>
          </p:nvSpPr>
          <p:spPr bwMode="auto">
            <a:xfrm>
              <a:off x="720" y="2976"/>
              <a:ext cx="1440" cy="596"/>
            </a:xfrm>
            <a:prstGeom prst="rect">
              <a:avLst/>
            </a:prstGeom>
            <a:noFill/>
            <a:ln w="9525">
              <a:noFill/>
              <a:miter lim="800000"/>
            </a:ln>
          </p:spPr>
          <p:txBody>
            <a:bodyPr>
              <a:spAutoFit/>
            </a:bodyPr>
            <a:lstStyle/>
            <a:p>
              <a:pPr algn="ctr">
                <a:spcBef>
                  <a:spcPct val="50000"/>
                </a:spcBef>
              </a:pPr>
              <a:r>
                <a:rPr lang="en-US" sz="2800">
                  <a:latin typeface="Arial" charset="0"/>
                </a:rPr>
                <a:t>Seasonal</a:t>
              </a:r>
              <a:br>
                <a:rPr lang="en-US" sz="2800">
                  <a:latin typeface="Arial" charset="0"/>
                </a:rPr>
              </a:br>
              <a:r>
                <a:rPr lang="en-US" sz="2800">
                  <a:latin typeface="Arial" charset="0"/>
                </a:rPr>
                <a:t>Adjustment</a:t>
              </a:r>
            </a:p>
          </p:txBody>
        </p:sp>
        <p:sp>
          <p:nvSpPr>
            <p:cNvPr id="54285" name="Text Box 11"/>
            <p:cNvSpPr txBox="1">
              <a:spLocks noChangeArrowheads="1"/>
            </p:cNvSpPr>
            <p:nvPr/>
          </p:nvSpPr>
          <p:spPr bwMode="auto">
            <a:xfrm>
              <a:off x="2160" y="3120"/>
              <a:ext cx="240" cy="327"/>
            </a:xfrm>
            <a:prstGeom prst="rect">
              <a:avLst/>
            </a:prstGeom>
            <a:noFill/>
            <a:ln w="9525">
              <a:noFill/>
              <a:miter lim="800000"/>
            </a:ln>
          </p:spPr>
          <p:txBody>
            <a:bodyPr>
              <a:spAutoFit/>
            </a:bodyPr>
            <a:lstStyle/>
            <a:p>
              <a:pPr>
                <a:spcBef>
                  <a:spcPct val="50000"/>
                </a:spcBef>
              </a:pPr>
              <a:r>
                <a:rPr lang="en-US" sz="2800">
                  <a:latin typeface="Arial" charset="0"/>
                </a:rPr>
                <a:t>=</a:t>
              </a:r>
            </a:p>
          </p:txBody>
        </p:sp>
        <p:sp>
          <p:nvSpPr>
            <p:cNvPr id="54286" name="Text Box 12"/>
            <p:cNvSpPr txBox="1">
              <a:spLocks noChangeArrowheads="1"/>
            </p:cNvSpPr>
            <p:nvPr/>
          </p:nvSpPr>
          <p:spPr bwMode="auto">
            <a:xfrm>
              <a:off x="2400" y="2976"/>
              <a:ext cx="2784" cy="596"/>
            </a:xfrm>
            <a:prstGeom prst="rect">
              <a:avLst/>
            </a:prstGeom>
            <a:noFill/>
            <a:ln w="9525">
              <a:noFill/>
              <a:miter lim="800000"/>
            </a:ln>
          </p:spPr>
          <p:txBody>
            <a:bodyPr>
              <a:spAutoFit/>
            </a:bodyPr>
            <a:lstStyle/>
            <a:p>
              <a:pPr algn="ctr">
                <a:spcBef>
                  <a:spcPct val="50000"/>
                </a:spcBef>
              </a:pPr>
              <a:r>
                <a:rPr lang="en-US" sz="2800">
                  <a:latin typeface="Arial" charset="0"/>
                </a:rPr>
                <a:t>Average of Ratios for</a:t>
              </a:r>
              <a:br>
                <a:rPr lang="en-US" sz="2800">
                  <a:latin typeface="Arial" charset="0"/>
                </a:rPr>
              </a:br>
              <a:r>
                <a:rPr lang="en-US" sz="2800">
                  <a:latin typeface="Arial" charset="0"/>
                </a:rPr>
                <a:t>Each Seasonal Period</a:t>
              </a:r>
            </a:p>
          </p:txBody>
        </p:sp>
      </p:grpSp>
      <p:grpSp>
        <p:nvGrpSpPr>
          <p:cNvPr id="5" name="Group 18"/>
          <p:cNvGrpSpPr/>
          <p:nvPr/>
        </p:nvGrpSpPr>
        <p:grpSpPr bwMode="auto">
          <a:xfrm>
            <a:off x="609600" y="5257800"/>
            <a:ext cx="7467600" cy="946150"/>
            <a:chOff x="768" y="3312"/>
            <a:chExt cx="4704" cy="596"/>
          </a:xfrm>
        </p:grpSpPr>
        <p:sp>
          <p:nvSpPr>
            <p:cNvPr id="54279" name="Text Box 13"/>
            <p:cNvSpPr txBox="1">
              <a:spLocks noChangeArrowheads="1"/>
            </p:cNvSpPr>
            <p:nvPr/>
          </p:nvSpPr>
          <p:spPr bwMode="auto">
            <a:xfrm>
              <a:off x="768" y="3312"/>
              <a:ext cx="1248" cy="596"/>
            </a:xfrm>
            <a:prstGeom prst="rect">
              <a:avLst/>
            </a:prstGeom>
            <a:noFill/>
            <a:ln w="9525">
              <a:noFill/>
              <a:miter lim="800000"/>
            </a:ln>
          </p:spPr>
          <p:txBody>
            <a:bodyPr>
              <a:spAutoFit/>
            </a:bodyPr>
            <a:lstStyle/>
            <a:p>
              <a:pPr algn="ctr">
                <a:spcBef>
                  <a:spcPct val="50000"/>
                </a:spcBef>
              </a:pPr>
              <a:r>
                <a:rPr lang="en-US" sz="2800">
                  <a:latin typeface="Arial" charset="0"/>
                </a:rPr>
                <a:t>Adjusted</a:t>
              </a:r>
              <a:br>
                <a:rPr lang="en-US" sz="2800">
                  <a:latin typeface="Arial" charset="0"/>
                </a:rPr>
              </a:br>
              <a:r>
                <a:rPr lang="en-US" sz="2800">
                  <a:latin typeface="Arial" charset="0"/>
                </a:rPr>
                <a:t>Forecast</a:t>
              </a:r>
            </a:p>
          </p:txBody>
        </p:sp>
        <p:sp>
          <p:nvSpPr>
            <p:cNvPr id="54280" name="Text Box 14"/>
            <p:cNvSpPr txBox="1">
              <a:spLocks noChangeArrowheads="1"/>
            </p:cNvSpPr>
            <p:nvPr/>
          </p:nvSpPr>
          <p:spPr bwMode="auto">
            <a:xfrm>
              <a:off x="2160" y="3504"/>
              <a:ext cx="288" cy="327"/>
            </a:xfrm>
            <a:prstGeom prst="rect">
              <a:avLst/>
            </a:prstGeom>
            <a:noFill/>
            <a:ln w="9525">
              <a:noFill/>
              <a:miter lim="800000"/>
            </a:ln>
          </p:spPr>
          <p:txBody>
            <a:bodyPr>
              <a:spAutoFit/>
            </a:bodyPr>
            <a:lstStyle/>
            <a:p>
              <a:pPr>
                <a:spcBef>
                  <a:spcPct val="50000"/>
                </a:spcBef>
              </a:pPr>
              <a:r>
                <a:rPr lang="en-US" sz="2800">
                  <a:latin typeface="Arial" charset="0"/>
                </a:rPr>
                <a:t>=</a:t>
              </a:r>
            </a:p>
          </p:txBody>
        </p:sp>
        <p:sp>
          <p:nvSpPr>
            <p:cNvPr id="54281" name="Text Box 15"/>
            <p:cNvSpPr txBox="1">
              <a:spLocks noChangeArrowheads="1"/>
            </p:cNvSpPr>
            <p:nvPr/>
          </p:nvSpPr>
          <p:spPr bwMode="auto">
            <a:xfrm>
              <a:off x="2544" y="3312"/>
              <a:ext cx="1152" cy="596"/>
            </a:xfrm>
            <a:prstGeom prst="rect">
              <a:avLst/>
            </a:prstGeom>
            <a:noFill/>
            <a:ln w="9525">
              <a:noFill/>
              <a:miter lim="800000"/>
            </a:ln>
          </p:spPr>
          <p:txBody>
            <a:bodyPr>
              <a:spAutoFit/>
            </a:bodyPr>
            <a:lstStyle/>
            <a:p>
              <a:pPr algn="ctr">
                <a:spcBef>
                  <a:spcPct val="50000"/>
                </a:spcBef>
              </a:pPr>
              <a:r>
                <a:rPr lang="en-US" sz="2800">
                  <a:latin typeface="Arial" charset="0"/>
                </a:rPr>
                <a:t>Trend</a:t>
              </a:r>
              <a:br>
                <a:rPr lang="en-US" sz="2800">
                  <a:latin typeface="Arial" charset="0"/>
                </a:rPr>
              </a:br>
              <a:r>
                <a:rPr lang="en-US" sz="2800">
                  <a:latin typeface="Arial" charset="0"/>
                </a:rPr>
                <a:t>Forecast</a:t>
              </a:r>
            </a:p>
          </p:txBody>
        </p:sp>
        <p:sp>
          <p:nvSpPr>
            <p:cNvPr id="54282" name="Oval 16"/>
            <p:cNvSpPr>
              <a:spLocks noChangeArrowheads="1"/>
            </p:cNvSpPr>
            <p:nvPr/>
          </p:nvSpPr>
          <p:spPr bwMode="auto">
            <a:xfrm>
              <a:off x="3792" y="3600"/>
              <a:ext cx="96" cy="96"/>
            </a:xfrm>
            <a:prstGeom prst="ellipse">
              <a:avLst/>
            </a:prstGeom>
            <a:solidFill>
              <a:schemeClr val="tx1"/>
            </a:solidFill>
            <a:ln w="9525">
              <a:solidFill>
                <a:schemeClr val="tx1"/>
              </a:solidFill>
              <a:round/>
            </a:ln>
          </p:spPr>
          <p:txBody>
            <a:bodyPr wrap="none" anchor="ctr"/>
            <a:lstStyle/>
            <a:p>
              <a:endParaRPr lang="en-US"/>
            </a:p>
          </p:txBody>
        </p:sp>
        <p:sp>
          <p:nvSpPr>
            <p:cNvPr id="54283" name="Text Box 17"/>
            <p:cNvSpPr txBox="1">
              <a:spLocks noChangeArrowheads="1"/>
            </p:cNvSpPr>
            <p:nvPr/>
          </p:nvSpPr>
          <p:spPr bwMode="auto">
            <a:xfrm>
              <a:off x="3984" y="3312"/>
              <a:ext cx="1488" cy="596"/>
            </a:xfrm>
            <a:prstGeom prst="rect">
              <a:avLst/>
            </a:prstGeom>
            <a:noFill/>
            <a:ln w="9525">
              <a:noFill/>
              <a:miter lim="800000"/>
            </a:ln>
          </p:spPr>
          <p:txBody>
            <a:bodyPr>
              <a:spAutoFit/>
            </a:bodyPr>
            <a:lstStyle/>
            <a:p>
              <a:pPr algn="ctr">
                <a:spcBef>
                  <a:spcPct val="50000"/>
                </a:spcBef>
              </a:pPr>
              <a:r>
                <a:rPr lang="en-US" sz="2800">
                  <a:latin typeface="Arial" charset="0"/>
                </a:rPr>
                <a:t>Seasonal</a:t>
              </a:r>
              <a:br>
                <a:rPr lang="en-US" sz="2800">
                  <a:latin typeface="Arial" charset="0"/>
                </a:rPr>
              </a:br>
              <a:r>
                <a:rPr lang="en-US" sz="2800">
                  <a:latin typeface="Arial" charset="0"/>
                </a:rPr>
                <a:t>Adjustment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62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noChangeAspect="1"/>
          </p:cNvGraphicFramePr>
          <p:nvPr/>
        </p:nvGraphicFramePr>
        <p:xfrm>
          <a:off x="685800" y="2133600"/>
          <a:ext cx="7315200" cy="3429000"/>
        </p:xfrm>
        <a:graphic>
          <a:graphicData uri="http://schemas.openxmlformats.org/presentationml/2006/ole">
            <mc:AlternateContent xmlns:mc="http://schemas.openxmlformats.org/markup-compatibility/2006">
              <mc:Choice xmlns:v="urn:schemas-microsoft-com:vml" Requires="v">
                <p:oleObj spid="_x0000_s6145" name="Worksheet" r:id="rId1" imgW="5802630" imgH="1851660" progId="Excel.Sheet.8">
                  <p:embed/>
                </p:oleObj>
              </mc:Choice>
              <mc:Fallback>
                <p:oleObj name="Worksheet" r:id="rId1" imgW="5802630" imgH="1851660" progId="Excel.Sheet.8">
                  <p:embed/>
                  <p:pic>
                    <p:nvPicPr>
                      <p:cNvPr id="0" name="Object 2"/>
                      <p:cNvPicPr>
                        <a:picLocks noChangeAspect="1"/>
                      </p:cNvPicPr>
                      <p:nvPr/>
                    </p:nvPicPr>
                    <p:blipFill>
                      <a:blip r:embed="rId2"/>
                      <a:stretch>
                        <a:fillRect/>
                      </a:stretch>
                    </p:blipFill>
                    <p:spPr>
                      <a:xfrm>
                        <a:off x="685800" y="2133600"/>
                        <a:ext cx="7315200" cy="3429000"/>
                      </a:xfrm>
                      <a:prstGeom prst="rect">
                        <a:avLst/>
                      </a:prstGeom>
                      <a:noFill/>
                      <a:ln w="12700" cap="sq" cmpd="sng">
                        <a:solidFill>
                          <a:srgbClr val="000000"/>
                        </a:solidFill>
                        <a:prstDash val="solid"/>
                        <a:miter/>
                        <a:headEnd type="none" w="sm" len="sm"/>
                        <a:tailEnd type="none" w="sm" len="sm"/>
                      </a:ln>
                    </p:spPr>
                  </p:pic>
                </p:oleObj>
              </mc:Fallback>
            </mc:AlternateContent>
          </a:graphicData>
        </a:graphic>
      </p:graphicFrame>
      <p:sp>
        <p:nvSpPr>
          <p:cNvPr id="8195" name="Text Box 3"/>
          <p:cNvSpPr txBox="1">
            <a:spLocks noChangeArrowheads="1"/>
          </p:cNvSpPr>
          <p:nvPr/>
        </p:nvSpPr>
        <p:spPr bwMode="auto">
          <a:xfrm>
            <a:off x="152400" y="781050"/>
            <a:ext cx="8794750" cy="584775"/>
          </a:xfrm>
          <a:prstGeom prst="rect">
            <a:avLst/>
          </a:prstGeom>
          <a:noFill/>
          <a:ln w="12700" cap="sq">
            <a:noFill/>
            <a:miter lim="800000"/>
            <a:headEnd type="none" w="sm" len="sm"/>
            <a:tailEnd type="none" w="sm" len="sm"/>
          </a:ln>
        </p:spPr>
        <p:txBody>
          <a:bodyPr>
            <a:spAutoFit/>
          </a:bodyPr>
          <a:lstStyle/>
          <a:p>
            <a:pPr>
              <a:defRPr/>
            </a:pPr>
            <a:r>
              <a:rPr lang="en-US" sz="3200" dirty="0">
                <a:latin typeface="+mn-lt"/>
              </a:rPr>
              <a:t>Seasonal Adjustment using Ratio-Trend method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sz="3600" smtClean="0"/>
              <a:t>Steps involved in Demand Forecasting</a:t>
            </a:r>
          </a:p>
        </p:txBody>
      </p:sp>
      <p:sp>
        <p:nvSpPr>
          <p:cNvPr id="34819" name="Rectangle 3"/>
          <p:cNvSpPr>
            <a:spLocks noGrp="1" noChangeArrowheads="1"/>
          </p:cNvSpPr>
          <p:nvPr>
            <p:ph type="body" idx="1"/>
          </p:nvPr>
        </p:nvSpPr>
        <p:spPr/>
        <p:txBody>
          <a:bodyPr/>
          <a:lstStyle/>
          <a:p>
            <a:pPr marL="514350" indent="-514350">
              <a:buFont typeface="+mj-lt"/>
              <a:buAutoNum type="arabicPeriod"/>
            </a:pPr>
            <a:r>
              <a:rPr lang="en-US" sz="2800" dirty="0" smtClean="0"/>
              <a:t>Setting the objective</a:t>
            </a:r>
            <a:endParaRPr lang="en-US" sz="2800" dirty="0" smtClean="0"/>
          </a:p>
          <a:p>
            <a:pPr marL="514350" indent="-514350">
              <a:buFont typeface="+mj-lt"/>
              <a:buAutoNum type="arabicPeriod"/>
            </a:pPr>
            <a:r>
              <a:rPr lang="en-US" sz="2800" dirty="0" smtClean="0"/>
              <a:t>Selection and classification of goods</a:t>
            </a:r>
            <a:endParaRPr lang="en-US" sz="2800" dirty="0" smtClean="0"/>
          </a:p>
          <a:p>
            <a:pPr marL="514350" indent="-514350">
              <a:buFont typeface="+mj-lt"/>
              <a:buAutoNum type="arabicPeriod"/>
            </a:pPr>
            <a:r>
              <a:rPr lang="en-US" sz="2800" dirty="0" smtClean="0"/>
              <a:t>Selection of method</a:t>
            </a:r>
            <a:endParaRPr lang="en-US" sz="2800" dirty="0" smtClean="0"/>
          </a:p>
          <a:p>
            <a:pPr marL="514350" indent="-514350">
              <a:buFont typeface="+mj-lt"/>
              <a:buAutoNum type="arabicPeriod"/>
            </a:pPr>
            <a:r>
              <a:rPr lang="en-US" sz="2800" dirty="0" smtClean="0"/>
              <a:t>Interpreting the results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04800" y="533400"/>
            <a:ext cx="8229600" cy="1143000"/>
          </a:xfrm>
        </p:spPr>
        <p:txBody>
          <a:bodyPr/>
          <a:lstStyle/>
          <a:p>
            <a:pPr>
              <a:defRPr/>
            </a:pPr>
            <a:r>
              <a:rPr lang="en-US" sz="3600" dirty="0" smtClean="0">
                <a:solidFill>
                  <a:schemeClr val="tx1"/>
                </a:solidFill>
              </a:rPr>
              <a:t>Limitations</a:t>
            </a:r>
            <a:r>
              <a:rPr lang="en-US" sz="3600" dirty="0" smtClean="0">
                <a:solidFill>
                  <a:srgbClr val="FFFFFF"/>
                </a:solidFill>
              </a:rPr>
              <a:t> </a:t>
            </a:r>
            <a:r>
              <a:rPr lang="en-US" sz="3600" dirty="0" smtClean="0">
                <a:solidFill>
                  <a:schemeClr val="tx1"/>
                </a:solidFill>
              </a:rPr>
              <a:t>of Trend Analysis</a:t>
            </a:r>
          </a:p>
        </p:txBody>
      </p:sp>
      <p:sp>
        <p:nvSpPr>
          <p:cNvPr id="55299" name="Rectangle 3"/>
          <p:cNvSpPr>
            <a:spLocks noGrp="1" noChangeArrowheads="1"/>
          </p:cNvSpPr>
          <p:nvPr>
            <p:ph type="body" idx="1"/>
          </p:nvPr>
        </p:nvSpPr>
        <p:spPr>
          <a:xfrm>
            <a:off x="914400" y="1981200"/>
            <a:ext cx="7924800" cy="4114800"/>
          </a:xfrm>
        </p:spPr>
        <p:txBody>
          <a:bodyPr>
            <a:normAutofit/>
          </a:bodyPr>
          <a:lstStyle/>
          <a:p>
            <a:r>
              <a:rPr lang="en-US" sz="2800" dirty="0" smtClean="0"/>
              <a:t>Limited to short term predictions</a:t>
            </a:r>
            <a:endParaRPr lang="en-US" sz="2800" dirty="0" smtClean="0"/>
          </a:p>
          <a:p>
            <a:endParaRPr lang="en-US" sz="2800" dirty="0" smtClean="0"/>
          </a:p>
          <a:p>
            <a:r>
              <a:rPr lang="en-US" sz="2800" dirty="0" smtClean="0"/>
              <a:t>Fluctuation in economic growth are not considered</a:t>
            </a:r>
            <a:endParaRPr lang="en-US" sz="2800" dirty="0" smtClean="0"/>
          </a:p>
          <a:p>
            <a:endParaRPr lang="en-US" sz="2800" dirty="0" smtClean="0"/>
          </a:p>
          <a:p>
            <a:r>
              <a:rPr lang="en-US" sz="2800" dirty="0" smtClean="0"/>
              <a:t>Assumes that historical relationships will not change</a:t>
            </a:r>
            <a:endParaRPr lang="en-US" sz="2800" dirty="0" smtClean="0"/>
          </a:p>
          <a:p>
            <a:endParaRPr lang="en-US" sz="2800" dirty="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defRPr/>
            </a:pPr>
            <a:r>
              <a:rPr lang="en-US" sz="3600" dirty="0" smtClean="0">
                <a:solidFill>
                  <a:schemeClr val="tx1"/>
                </a:solidFill>
              </a:rPr>
              <a:t>Smoothing Techniques</a:t>
            </a:r>
          </a:p>
        </p:txBody>
      </p:sp>
      <p:sp>
        <p:nvSpPr>
          <p:cNvPr id="56323" name="Rectangle 3"/>
          <p:cNvSpPr>
            <a:spLocks noGrp="1" noChangeArrowheads="1"/>
          </p:cNvSpPr>
          <p:nvPr>
            <p:ph type="body" idx="1"/>
          </p:nvPr>
        </p:nvSpPr>
        <p:spPr/>
        <p:txBody>
          <a:bodyPr/>
          <a:lstStyle/>
          <a:p>
            <a:pPr>
              <a:lnSpc>
                <a:spcPct val="90000"/>
              </a:lnSpc>
            </a:pPr>
            <a:r>
              <a:rPr lang="en-US" smtClean="0"/>
              <a:t>Predicting values of a time series on the basis of some average of its past values</a:t>
            </a:r>
            <a:endParaRPr lang="en-US" smtClean="0"/>
          </a:p>
          <a:p>
            <a:pPr>
              <a:lnSpc>
                <a:spcPct val="90000"/>
              </a:lnSpc>
            </a:pPr>
            <a:r>
              <a:rPr lang="en-US" sz="2800" smtClean="0"/>
              <a:t>Used </a:t>
            </a:r>
            <a:r>
              <a:rPr lang="en-US" smtClean="0"/>
              <a:t>when time series exhibit irregular or random variation</a:t>
            </a:r>
            <a:endParaRPr lang="en-US" smtClean="0"/>
          </a:p>
          <a:p>
            <a:pPr>
              <a:lnSpc>
                <a:spcPct val="90000"/>
              </a:lnSpc>
              <a:buFontTx/>
              <a:buNone/>
            </a:pPr>
            <a:endParaRPr lang="en-US" smtClean="0"/>
          </a:p>
          <a:p>
            <a:pPr lvl="1">
              <a:lnSpc>
                <a:spcPct val="90000"/>
              </a:lnSpc>
            </a:pPr>
            <a:r>
              <a:rPr lang="en-US" smtClean="0"/>
              <a:t>Moving Averages</a:t>
            </a:r>
            <a:endParaRPr lang="en-US" smtClean="0"/>
          </a:p>
          <a:p>
            <a:pPr lvl="1">
              <a:lnSpc>
                <a:spcPct val="90000"/>
              </a:lnSpc>
            </a:pPr>
            <a:endParaRPr lang="en-US" smtClean="0"/>
          </a:p>
          <a:p>
            <a:pPr lvl="1">
              <a:lnSpc>
                <a:spcPct val="90000"/>
              </a:lnSpc>
            </a:pPr>
            <a:r>
              <a:rPr lang="en-US" smtClean="0"/>
              <a:t>Exponential Smoothing</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2438400" y="1752600"/>
          <a:ext cx="4114800" cy="4419600"/>
        </p:xfrm>
        <a:graphic>
          <a:graphicData uri="http://schemas.openxmlformats.org/presentationml/2006/ole">
            <mc:AlternateContent xmlns:mc="http://schemas.openxmlformats.org/markup-compatibility/2006">
              <mc:Choice xmlns:v="urn:schemas-microsoft-com:vml" Requires="v">
                <p:oleObj spid="_x0000_s7169" name="Worksheet" r:id="rId1" imgW="10363200" imgH="7350760" progId="Excel.Sheet.8">
                  <p:embed/>
                </p:oleObj>
              </mc:Choice>
              <mc:Fallback>
                <p:oleObj name="Worksheet" r:id="rId1" imgW="10363200" imgH="7350760" progId="Excel.Sheet.8">
                  <p:embed/>
                  <p:pic>
                    <p:nvPicPr>
                      <p:cNvPr id="0" name="Object 2"/>
                      <p:cNvPicPr>
                        <a:picLocks noChangeAspect="1"/>
                      </p:cNvPicPr>
                      <p:nvPr/>
                    </p:nvPicPr>
                    <p:blipFill>
                      <a:blip r:embed="rId2"/>
                      <a:srcRect r="67021" b="36923"/>
                      <a:stretch>
                        <a:fillRect/>
                      </a:stretch>
                    </p:blipFill>
                    <p:spPr>
                      <a:xfrm>
                        <a:off x="2438400" y="1752600"/>
                        <a:ext cx="4114800" cy="4419600"/>
                      </a:xfrm>
                      <a:prstGeom prst="rect">
                        <a:avLst/>
                      </a:prstGeom>
                      <a:noFill/>
                      <a:ln w="12700" cap="flat" cmpd="sng">
                        <a:solidFill>
                          <a:srgbClr val="000000"/>
                        </a:solidFill>
                        <a:prstDash val="sysDot"/>
                        <a:miter/>
                        <a:headEnd type="none" w="sm" len="sm"/>
                        <a:tailEnd type="none" w="sm" len="sm"/>
                      </a:ln>
                    </p:spPr>
                  </p:pic>
                </p:oleObj>
              </mc:Fallback>
            </mc:AlternateContent>
          </a:graphicData>
        </a:graphic>
      </p:graphicFrame>
      <p:sp>
        <p:nvSpPr>
          <p:cNvPr id="8195" name="Text Box 3"/>
          <p:cNvSpPr txBox="1">
            <a:spLocks noChangeArrowheads="1"/>
          </p:cNvSpPr>
          <p:nvPr/>
        </p:nvSpPr>
        <p:spPr bwMode="auto">
          <a:xfrm>
            <a:off x="2498725" y="879475"/>
            <a:ext cx="184150" cy="457200"/>
          </a:xfrm>
          <a:prstGeom prst="rect">
            <a:avLst/>
          </a:prstGeom>
          <a:noFill/>
          <a:ln w="12700" cap="sq">
            <a:noFill/>
            <a:miter lim="800000"/>
            <a:headEnd type="none" w="sm" len="sm"/>
            <a:tailEnd type="none" w="sm" len="sm"/>
          </a:ln>
        </p:spPr>
        <p:txBody>
          <a:bodyPr wrap="none">
            <a:spAutoFit/>
          </a:bodyPr>
          <a:lstStyle/>
          <a:p>
            <a:endParaRPr lang="en-US"/>
          </a:p>
        </p:txBody>
      </p:sp>
      <p:sp>
        <p:nvSpPr>
          <p:cNvPr id="9220" name="Text Box 4"/>
          <p:cNvSpPr txBox="1">
            <a:spLocks noChangeArrowheads="1"/>
          </p:cNvSpPr>
          <p:nvPr/>
        </p:nvSpPr>
        <p:spPr bwMode="auto">
          <a:xfrm>
            <a:off x="990600" y="838200"/>
            <a:ext cx="5403850" cy="646113"/>
          </a:xfrm>
          <a:prstGeom prst="rect">
            <a:avLst/>
          </a:prstGeom>
          <a:noFill/>
          <a:ln w="12700" cap="sq">
            <a:noFill/>
            <a:miter lim="800000"/>
            <a:headEnd type="none" w="sm" len="sm"/>
            <a:tailEnd type="none" w="sm" len="sm"/>
          </a:ln>
        </p:spPr>
        <p:txBody>
          <a:bodyPr>
            <a:spAutoFit/>
          </a:bodyPr>
          <a:lstStyle/>
          <a:p>
            <a:pPr>
              <a:defRPr/>
            </a:pPr>
            <a:r>
              <a:rPr lang="en-US" sz="3600" b="1" dirty="0">
                <a:solidFill>
                  <a:schemeClr val="accent2">
                    <a:lumMod val="50000"/>
                  </a:schemeClr>
                </a:solidFill>
              </a:rPr>
              <a:t>Moving Average</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3"/>
          <p:cNvSpPr txBox="1">
            <a:spLocks noChangeArrowheads="1"/>
          </p:cNvSpPr>
          <p:nvPr/>
        </p:nvSpPr>
        <p:spPr bwMode="auto">
          <a:xfrm>
            <a:off x="2498725" y="879475"/>
            <a:ext cx="184150" cy="457200"/>
          </a:xfrm>
          <a:prstGeom prst="rect">
            <a:avLst/>
          </a:prstGeom>
          <a:noFill/>
          <a:ln w="12700" cap="sq">
            <a:noFill/>
            <a:miter lim="800000"/>
            <a:headEnd type="none" w="sm" len="sm"/>
            <a:tailEnd type="none" w="sm" len="sm"/>
          </a:ln>
        </p:spPr>
        <p:txBody>
          <a:bodyPr wrap="none">
            <a:spAutoFit/>
          </a:bodyPr>
          <a:lstStyle/>
          <a:p>
            <a:endParaRPr lang="en-US"/>
          </a:p>
        </p:txBody>
      </p:sp>
      <p:sp>
        <p:nvSpPr>
          <p:cNvPr id="9220" name="Text Box 4"/>
          <p:cNvSpPr txBox="1">
            <a:spLocks noChangeArrowheads="1"/>
          </p:cNvSpPr>
          <p:nvPr/>
        </p:nvSpPr>
        <p:spPr bwMode="auto">
          <a:xfrm>
            <a:off x="2971800" y="838200"/>
            <a:ext cx="3422650" cy="641350"/>
          </a:xfrm>
          <a:prstGeom prst="rect">
            <a:avLst/>
          </a:prstGeom>
          <a:noFill/>
          <a:ln w="12700" cap="sq">
            <a:noFill/>
            <a:miter lim="800000"/>
            <a:headEnd type="none" w="sm" len="sm"/>
            <a:tailEnd type="none" w="sm" len="sm"/>
          </a:ln>
        </p:spPr>
        <p:txBody>
          <a:bodyPr>
            <a:spAutoFit/>
          </a:bodyPr>
          <a:lstStyle/>
          <a:p>
            <a:r>
              <a:rPr lang="en-US" sz="3600" b="1" dirty="0"/>
              <a:t>Moving Average</a:t>
            </a:r>
          </a:p>
        </p:txBody>
      </p:sp>
      <p:grpSp>
        <p:nvGrpSpPr>
          <p:cNvPr id="2" name="Group 17"/>
          <p:cNvGrpSpPr/>
          <p:nvPr/>
        </p:nvGrpSpPr>
        <p:grpSpPr bwMode="auto">
          <a:xfrm>
            <a:off x="1752600" y="2209800"/>
            <a:ext cx="5562600" cy="3657600"/>
            <a:chOff x="720" y="960"/>
            <a:chExt cx="2496" cy="1056"/>
          </a:xfrm>
        </p:grpSpPr>
        <p:graphicFrame>
          <p:nvGraphicFramePr>
            <p:cNvPr id="9218" name="Object 2"/>
            <p:cNvGraphicFramePr>
              <a:graphicFrameLocks noChangeAspect="1"/>
            </p:cNvGraphicFramePr>
            <p:nvPr/>
          </p:nvGraphicFramePr>
          <p:xfrm>
            <a:off x="720" y="960"/>
            <a:ext cx="2496" cy="1056"/>
          </p:xfrm>
          <a:graphic>
            <a:graphicData uri="http://schemas.openxmlformats.org/presentationml/2006/ole">
              <mc:AlternateContent xmlns:mc="http://schemas.openxmlformats.org/markup-compatibility/2006">
                <mc:Choice xmlns:v="urn:schemas-microsoft-com:vml" Requires="v">
                  <p:oleObj spid="_x0000_s8193" name="Worksheet" r:id="rId1" imgW="10363200" imgH="7350760" progId="Excel.Sheet.8">
                    <p:embed/>
                  </p:oleObj>
                </mc:Choice>
                <mc:Fallback>
                  <p:oleObj name="Worksheet" r:id="rId1" imgW="10363200" imgH="7350760" progId="Excel.Sheet.8">
                    <p:embed/>
                    <p:pic>
                      <p:nvPicPr>
                        <p:cNvPr id="0" name="Object 2"/>
                        <p:cNvPicPr>
                          <a:picLocks noChangeAspect="1"/>
                        </p:cNvPicPr>
                        <p:nvPr/>
                      </p:nvPicPr>
                      <p:blipFill>
                        <a:blip r:embed="rId2"/>
                        <a:srcRect r="44681" b="66154"/>
                        <a:stretch>
                          <a:fillRect/>
                        </a:stretch>
                      </p:blipFill>
                      <p:spPr>
                        <a:xfrm>
                          <a:off x="720" y="960"/>
                          <a:ext cx="2496" cy="1056"/>
                        </a:xfrm>
                        <a:prstGeom prst="rect">
                          <a:avLst/>
                        </a:prstGeom>
                        <a:noFill/>
                        <a:ln w="12700" cap="flat" cmpd="sng">
                          <a:solidFill>
                            <a:srgbClr val="000000"/>
                          </a:solidFill>
                          <a:prstDash val="sysDot"/>
                          <a:miter/>
                          <a:headEnd type="none" w="sm" len="sm"/>
                          <a:tailEnd type="none" w="sm" len="sm"/>
                        </a:ln>
                      </p:spPr>
                    </p:pic>
                  </p:oleObj>
                </mc:Fallback>
              </mc:AlternateContent>
            </a:graphicData>
          </a:graphic>
        </p:graphicFrame>
        <p:sp>
          <p:nvSpPr>
            <p:cNvPr id="9222" name="Line 5"/>
            <p:cNvSpPr>
              <a:spLocks noChangeShapeType="1"/>
            </p:cNvSpPr>
            <p:nvPr/>
          </p:nvSpPr>
          <p:spPr bwMode="auto">
            <a:xfrm>
              <a:off x="1728" y="1296"/>
              <a:ext cx="144" cy="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9223" name="Line 6"/>
            <p:cNvSpPr>
              <a:spLocks noChangeShapeType="1"/>
            </p:cNvSpPr>
            <p:nvPr/>
          </p:nvSpPr>
          <p:spPr bwMode="auto">
            <a:xfrm>
              <a:off x="1872" y="1296"/>
              <a:ext cx="0" cy="24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9224" name="Line 7"/>
            <p:cNvSpPr>
              <a:spLocks noChangeShapeType="1"/>
            </p:cNvSpPr>
            <p:nvPr/>
          </p:nvSpPr>
          <p:spPr bwMode="auto">
            <a:xfrm>
              <a:off x="1728" y="1536"/>
              <a:ext cx="144" cy="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9225" name="Line 8"/>
            <p:cNvSpPr>
              <a:spLocks noChangeShapeType="1"/>
            </p:cNvSpPr>
            <p:nvPr/>
          </p:nvSpPr>
          <p:spPr bwMode="auto">
            <a:xfrm>
              <a:off x="1872" y="1536"/>
              <a:ext cx="336" cy="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9226" name="Line 9"/>
            <p:cNvSpPr>
              <a:spLocks noChangeShapeType="1"/>
            </p:cNvSpPr>
            <p:nvPr/>
          </p:nvSpPr>
          <p:spPr bwMode="auto">
            <a:xfrm>
              <a:off x="2208" y="1536"/>
              <a:ext cx="0" cy="144"/>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9227" name="Line 10"/>
            <p:cNvSpPr>
              <a:spLocks noChangeShapeType="1"/>
            </p:cNvSpPr>
            <p:nvPr/>
          </p:nvSpPr>
          <p:spPr bwMode="auto">
            <a:xfrm>
              <a:off x="2208" y="1680"/>
              <a:ext cx="144" cy="0"/>
            </a:xfrm>
            <a:prstGeom prst="line">
              <a:avLst/>
            </a:prstGeom>
            <a:noFill/>
            <a:ln w="12700" cap="sq">
              <a:solidFill>
                <a:schemeClr val="tx1"/>
              </a:solidFill>
              <a:round/>
              <a:headEnd type="none" w="sm" len="sm"/>
              <a:tailEnd type="triangle" w="med" len="med"/>
            </a:ln>
          </p:spPr>
          <p:txBody>
            <a:bodyPr wrap="none" anchor="ctr"/>
            <a:lstStyle/>
            <a:p>
              <a:endParaRPr lang="en-US"/>
            </a:p>
          </p:txBody>
        </p:sp>
        <p:sp>
          <p:nvSpPr>
            <p:cNvPr id="9228" name="Line 11"/>
            <p:cNvSpPr>
              <a:spLocks noChangeShapeType="1"/>
            </p:cNvSpPr>
            <p:nvPr/>
          </p:nvSpPr>
          <p:spPr bwMode="auto">
            <a:xfrm>
              <a:off x="1728" y="1440"/>
              <a:ext cx="96" cy="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9229" name="Line 12"/>
            <p:cNvSpPr>
              <a:spLocks noChangeShapeType="1"/>
            </p:cNvSpPr>
            <p:nvPr/>
          </p:nvSpPr>
          <p:spPr bwMode="auto">
            <a:xfrm>
              <a:off x="1728" y="1680"/>
              <a:ext cx="96" cy="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9230" name="Line 13"/>
            <p:cNvSpPr>
              <a:spLocks noChangeShapeType="1"/>
            </p:cNvSpPr>
            <p:nvPr/>
          </p:nvSpPr>
          <p:spPr bwMode="auto">
            <a:xfrm>
              <a:off x="1824" y="1728"/>
              <a:ext cx="336" cy="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9231" name="Line 14"/>
            <p:cNvSpPr>
              <a:spLocks noChangeShapeType="1"/>
            </p:cNvSpPr>
            <p:nvPr/>
          </p:nvSpPr>
          <p:spPr bwMode="auto">
            <a:xfrm>
              <a:off x="2160" y="1728"/>
              <a:ext cx="0" cy="96"/>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9232" name="Line 15"/>
            <p:cNvSpPr>
              <a:spLocks noChangeShapeType="1"/>
            </p:cNvSpPr>
            <p:nvPr/>
          </p:nvSpPr>
          <p:spPr bwMode="auto">
            <a:xfrm>
              <a:off x="2160" y="1824"/>
              <a:ext cx="192" cy="0"/>
            </a:xfrm>
            <a:prstGeom prst="line">
              <a:avLst/>
            </a:prstGeom>
            <a:noFill/>
            <a:ln w="12700">
              <a:solidFill>
                <a:schemeClr val="tx1"/>
              </a:solidFill>
              <a:prstDash val="sysDot"/>
              <a:round/>
              <a:headEnd type="none" w="sm" len="sm"/>
              <a:tailEnd type="triangle" w="med" len="med"/>
            </a:ln>
          </p:spPr>
          <p:txBody>
            <a:bodyPr wrap="none" anchor="ctr"/>
            <a:lstStyle/>
            <a:p>
              <a:endParaRPr lang="en-US"/>
            </a:p>
          </p:txBody>
        </p:sp>
        <p:sp>
          <p:nvSpPr>
            <p:cNvPr id="9233" name="Line 16"/>
            <p:cNvSpPr>
              <a:spLocks noChangeShapeType="1"/>
            </p:cNvSpPr>
            <p:nvPr/>
          </p:nvSpPr>
          <p:spPr bwMode="auto">
            <a:xfrm>
              <a:off x="1824" y="1440"/>
              <a:ext cx="0" cy="288"/>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1020762" y="1219200"/>
          <a:ext cx="7132638" cy="5046662"/>
        </p:xfrm>
        <a:graphic>
          <a:graphicData uri="http://schemas.openxmlformats.org/presentationml/2006/ole">
            <mc:AlternateContent xmlns:mc="http://schemas.openxmlformats.org/markup-compatibility/2006">
              <mc:Choice xmlns:v="urn:schemas-microsoft-com:vml" Requires="v">
                <p:oleObj spid="_x0000_s9217" name="Worksheet" r:id="rId1" imgW="6525260" imgH="4628515" progId="Excel.Sheet.8">
                  <p:embed/>
                </p:oleObj>
              </mc:Choice>
              <mc:Fallback>
                <p:oleObj name="Worksheet" r:id="rId1" imgW="6525260" imgH="4628515" progId="Excel.Sheet.8">
                  <p:embed/>
                  <p:pic>
                    <p:nvPicPr>
                      <p:cNvPr id="0" name="Object 2"/>
                      <p:cNvPicPr>
                        <a:picLocks noChangeAspect="1"/>
                      </p:cNvPicPr>
                      <p:nvPr/>
                    </p:nvPicPr>
                    <p:blipFill>
                      <a:blip r:embed="rId2"/>
                      <a:srcRect r="22340"/>
                      <a:stretch>
                        <a:fillRect/>
                      </a:stretch>
                    </p:blipFill>
                    <p:spPr>
                      <a:xfrm>
                        <a:off x="1020762" y="1219200"/>
                        <a:ext cx="7132638" cy="5046662"/>
                      </a:xfrm>
                      <a:prstGeom prst="rect">
                        <a:avLst/>
                      </a:prstGeom>
                      <a:noFill/>
                      <a:ln w="12700" cap="flat" cmpd="sng">
                        <a:solidFill>
                          <a:srgbClr val="000000"/>
                        </a:solidFill>
                        <a:prstDash val="sysDot"/>
                        <a:miter/>
                        <a:headEnd type="none" w="sm" len="sm"/>
                        <a:tailEnd type="none" w="sm" len="sm"/>
                      </a:ln>
                    </p:spPr>
                  </p:pic>
                </p:oleObj>
              </mc:Fallback>
            </mc:AlternateContent>
          </a:graphicData>
        </a:graphic>
      </p:graphicFrame>
      <p:sp>
        <p:nvSpPr>
          <p:cNvPr id="10243" name="Text Box 3"/>
          <p:cNvSpPr txBox="1">
            <a:spLocks noChangeArrowheads="1"/>
          </p:cNvSpPr>
          <p:nvPr/>
        </p:nvSpPr>
        <p:spPr bwMode="auto">
          <a:xfrm>
            <a:off x="2498725" y="879475"/>
            <a:ext cx="184150" cy="457200"/>
          </a:xfrm>
          <a:prstGeom prst="rect">
            <a:avLst/>
          </a:prstGeom>
          <a:noFill/>
          <a:ln w="12700" cap="sq">
            <a:noFill/>
            <a:miter lim="800000"/>
            <a:headEnd type="none" w="sm" len="sm"/>
            <a:tailEnd type="none" w="sm" len="sm"/>
          </a:ln>
        </p:spPr>
        <p:txBody>
          <a:bodyPr wrap="none">
            <a:spAutoFit/>
          </a:bodyPr>
          <a:lstStyle/>
          <a:p>
            <a:endParaRPr lang="en-US"/>
          </a:p>
        </p:txBody>
      </p:sp>
      <p:sp>
        <p:nvSpPr>
          <p:cNvPr id="11268" name="Text Box 4"/>
          <p:cNvSpPr txBox="1">
            <a:spLocks noChangeArrowheads="1"/>
          </p:cNvSpPr>
          <p:nvPr/>
        </p:nvSpPr>
        <p:spPr bwMode="auto">
          <a:xfrm>
            <a:off x="838200" y="381000"/>
            <a:ext cx="6089650" cy="646113"/>
          </a:xfrm>
          <a:prstGeom prst="rect">
            <a:avLst/>
          </a:prstGeom>
          <a:noFill/>
          <a:ln w="12700" cap="sq">
            <a:noFill/>
            <a:miter lim="800000"/>
            <a:headEnd type="none" w="sm" len="sm"/>
            <a:tailEnd type="none" w="sm" len="sm"/>
          </a:ln>
        </p:spPr>
        <p:txBody>
          <a:bodyPr>
            <a:spAutoFit/>
          </a:bodyPr>
          <a:lstStyle/>
          <a:p>
            <a:pPr>
              <a:defRPr/>
            </a:pPr>
            <a:r>
              <a:rPr lang="en-US" sz="3600" b="1" dirty="0">
                <a:solidFill>
                  <a:schemeClr val="accent2">
                    <a:lumMod val="50000"/>
                  </a:schemeClr>
                </a:solidFill>
              </a:rPr>
              <a:t>Moving Average</a:t>
            </a:r>
          </a:p>
        </p:txBody>
      </p:sp>
      <p:sp>
        <p:nvSpPr>
          <p:cNvPr id="10245" name="Line 5"/>
          <p:cNvSpPr>
            <a:spLocks noChangeShapeType="1"/>
          </p:cNvSpPr>
          <p:nvPr/>
        </p:nvSpPr>
        <p:spPr bwMode="auto">
          <a:xfrm>
            <a:off x="2743200" y="2057400"/>
            <a:ext cx="228600" cy="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0246" name="Line 6"/>
          <p:cNvSpPr>
            <a:spLocks noChangeShapeType="1"/>
          </p:cNvSpPr>
          <p:nvPr/>
        </p:nvSpPr>
        <p:spPr bwMode="auto">
          <a:xfrm>
            <a:off x="2971800" y="2057400"/>
            <a:ext cx="0" cy="38100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0247" name="Line 7"/>
          <p:cNvSpPr>
            <a:spLocks noChangeShapeType="1"/>
          </p:cNvSpPr>
          <p:nvPr/>
        </p:nvSpPr>
        <p:spPr bwMode="auto">
          <a:xfrm>
            <a:off x="2743200" y="2438400"/>
            <a:ext cx="228600" cy="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0248" name="Line 8"/>
          <p:cNvSpPr>
            <a:spLocks noChangeShapeType="1"/>
          </p:cNvSpPr>
          <p:nvPr/>
        </p:nvSpPr>
        <p:spPr bwMode="auto">
          <a:xfrm>
            <a:off x="2971800" y="2286000"/>
            <a:ext cx="533400" cy="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0249" name="Line 9"/>
          <p:cNvSpPr>
            <a:spLocks noChangeShapeType="1"/>
          </p:cNvSpPr>
          <p:nvPr/>
        </p:nvSpPr>
        <p:spPr bwMode="auto">
          <a:xfrm>
            <a:off x="3505200" y="2286000"/>
            <a:ext cx="0" cy="38100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0250" name="Line 10"/>
          <p:cNvSpPr>
            <a:spLocks noChangeShapeType="1"/>
          </p:cNvSpPr>
          <p:nvPr/>
        </p:nvSpPr>
        <p:spPr bwMode="auto">
          <a:xfrm>
            <a:off x="3505200" y="2667000"/>
            <a:ext cx="228600" cy="0"/>
          </a:xfrm>
          <a:prstGeom prst="line">
            <a:avLst/>
          </a:prstGeom>
          <a:noFill/>
          <a:ln w="12700" cap="sq">
            <a:solidFill>
              <a:schemeClr val="tx1"/>
            </a:solidFill>
            <a:round/>
            <a:headEnd type="none" w="sm" len="sm"/>
            <a:tailEnd type="triangle" w="med" len="med"/>
          </a:ln>
        </p:spPr>
        <p:txBody>
          <a:bodyPr wrap="none" anchor="ctr"/>
          <a:lstStyle/>
          <a:p>
            <a:endParaRPr lang="en-US"/>
          </a:p>
        </p:txBody>
      </p:sp>
      <p:sp>
        <p:nvSpPr>
          <p:cNvPr id="10251" name="Line 11"/>
          <p:cNvSpPr>
            <a:spLocks noChangeShapeType="1"/>
          </p:cNvSpPr>
          <p:nvPr/>
        </p:nvSpPr>
        <p:spPr bwMode="auto">
          <a:xfrm>
            <a:off x="2743200" y="2286000"/>
            <a:ext cx="152400" cy="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0252" name="Line 12"/>
          <p:cNvSpPr>
            <a:spLocks noChangeShapeType="1"/>
          </p:cNvSpPr>
          <p:nvPr/>
        </p:nvSpPr>
        <p:spPr bwMode="auto">
          <a:xfrm>
            <a:off x="2743200" y="2667000"/>
            <a:ext cx="152400" cy="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0253" name="Line 13"/>
          <p:cNvSpPr>
            <a:spLocks noChangeShapeType="1"/>
          </p:cNvSpPr>
          <p:nvPr/>
        </p:nvSpPr>
        <p:spPr bwMode="auto">
          <a:xfrm>
            <a:off x="2895600" y="2514600"/>
            <a:ext cx="533400" cy="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0254" name="Line 14"/>
          <p:cNvSpPr>
            <a:spLocks noChangeShapeType="1"/>
          </p:cNvSpPr>
          <p:nvPr/>
        </p:nvSpPr>
        <p:spPr bwMode="auto">
          <a:xfrm>
            <a:off x="3429000" y="2514600"/>
            <a:ext cx="0" cy="38100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0255" name="Line 15"/>
          <p:cNvSpPr>
            <a:spLocks noChangeShapeType="1"/>
          </p:cNvSpPr>
          <p:nvPr/>
        </p:nvSpPr>
        <p:spPr bwMode="auto">
          <a:xfrm>
            <a:off x="3429000" y="2895600"/>
            <a:ext cx="304800" cy="0"/>
          </a:xfrm>
          <a:prstGeom prst="line">
            <a:avLst/>
          </a:prstGeom>
          <a:noFill/>
          <a:ln w="12700">
            <a:solidFill>
              <a:schemeClr val="tx1"/>
            </a:solidFill>
            <a:prstDash val="sysDot"/>
            <a:round/>
            <a:headEnd type="none" w="sm" len="sm"/>
            <a:tailEnd type="triangle" w="med" len="med"/>
          </a:ln>
        </p:spPr>
        <p:txBody>
          <a:bodyPr wrap="none" anchor="ctr"/>
          <a:lstStyle/>
          <a:p>
            <a:endParaRPr lang="en-US"/>
          </a:p>
        </p:txBody>
      </p:sp>
      <p:sp>
        <p:nvSpPr>
          <p:cNvPr id="10256" name="Line 16"/>
          <p:cNvSpPr>
            <a:spLocks noChangeShapeType="1"/>
          </p:cNvSpPr>
          <p:nvPr/>
        </p:nvSpPr>
        <p:spPr bwMode="auto">
          <a:xfrm>
            <a:off x="2895600" y="2286000"/>
            <a:ext cx="0" cy="38100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p:cNvGraphicFramePr>
            <a:graphicFrameLocks noChangeAspect="1"/>
          </p:cNvGraphicFramePr>
          <p:nvPr/>
        </p:nvGraphicFramePr>
        <p:xfrm>
          <a:off x="74613" y="1528763"/>
          <a:ext cx="8920162" cy="4002087"/>
        </p:xfrm>
        <a:graphic>
          <a:graphicData uri="http://schemas.openxmlformats.org/presentationml/2006/ole">
            <mc:AlternateContent xmlns:mc="http://schemas.openxmlformats.org/markup-compatibility/2006">
              <mc:Choice xmlns:v="urn:schemas-microsoft-com:vml" Requires="v">
                <p:oleObj spid="_x0000_s10241" name="Worksheet" r:id="rId1" imgW="7969885" imgH="3669030" progId="Excel.Sheet.8">
                  <p:embed/>
                </p:oleObj>
              </mc:Choice>
              <mc:Fallback>
                <p:oleObj name="Worksheet" r:id="rId1" imgW="7969885" imgH="3669030" progId="Excel.Sheet.8">
                  <p:embed/>
                  <p:pic>
                    <p:nvPicPr>
                      <p:cNvPr id="0" name="Object 2"/>
                      <p:cNvPicPr>
                        <a:picLocks noChangeAspect="1"/>
                      </p:cNvPicPr>
                      <p:nvPr/>
                    </p:nvPicPr>
                    <p:blipFill>
                      <a:blip r:embed="rId2"/>
                      <a:stretch>
                        <a:fillRect/>
                      </a:stretch>
                    </p:blipFill>
                    <p:spPr>
                      <a:xfrm>
                        <a:off x="74613" y="1528763"/>
                        <a:ext cx="8920162" cy="4002087"/>
                      </a:xfrm>
                      <a:prstGeom prst="rect">
                        <a:avLst/>
                      </a:prstGeom>
                      <a:noFill/>
                      <a:ln w="12700" cap="flat" cmpd="sng">
                        <a:solidFill>
                          <a:srgbClr val="000000"/>
                        </a:solidFill>
                        <a:prstDash val="sysDot"/>
                        <a:miter/>
                        <a:headEnd type="none" w="sm" len="sm"/>
                        <a:tailEnd type="none" w="sm" len="sm"/>
                      </a:ln>
                    </p:spPr>
                  </p:pic>
                </p:oleObj>
              </mc:Fallback>
            </mc:AlternateContent>
          </a:graphicData>
        </a:graphic>
      </p:graphicFrame>
      <p:sp>
        <p:nvSpPr>
          <p:cNvPr id="11267" name="Text Box 3"/>
          <p:cNvSpPr txBox="1">
            <a:spLocks noChangeArrowheads="1"/>
          </p:cNvSpPr>
          <p:nvPr/>
        </p:nvSpPr>
        <p:spPr bwMode="auto">
          <a:xfrm>
            <a:off x="2498725" y="879475"/>
            <a:ext cx="184150" cy="457200"/>
          </a:xfrm>
          <a:prstGeom prst="rect">
            <a:avLst/>
          </a:prstGeom>
          <a:noFill/>
          <a:ln w="12700" cap="sq">
            <a:noFill/>
            <a:miter lim="800000"/>
            <a:headEnd type="none" w="sm" len="sm"/>
            <a:tailEnd type="none" w="sm" len="sm"/>
          </a:ln>
        </p:spPr>
        <p:txBody>
          <a:bodyPr wrap="none">
            <a:spAutoFit/>
          </a:bodyPr>
          <a:lstStyle/>
          <a:p>
            <a:endParaRPr lang="en-US"/>
          </a:p>
        </p:txBody>
      </p:sp>
      <p:sp>
        <p:nvSpPr>
          <p:cNvPr id="12292" name="Text Box 4"/>
          <p:cNvSpPr txBox="1">
            <a:spLocks noChangeArrowheads="1"/>
          </p:cNvSpPr>
          <p:nvPr/>
        </p:nvSpPr>
        <p:spPr bwMode="auto">
          <a:xfrm>
            <a:off x="2971800" y="304800"/>
            <a:ext cx="4876800" cy="646113"/>
          </a:xfrm>
          <a:prstGeom prst="rect">
            <a:avLst/>
          </a:prstGeom>
          <a:noFill/>
          <a:ln w="12700" cap="sq">
            <a:noFill/>
            <a:miter lim="800000"/>
            <a:headEnd type="none" w="sm" len="sm"/>
            <a:tailEnd type="none" w="sm" len="sm"/>
          </a:ln>
        </p:spPr>
        <p:txBody>
          <a:bodyPr>
            <a:spAutoFit/>
          </a:bodyPr>
          <a:lstStyle/>
          <a:p>
            <a:pPr>
              <a:defRPr/>
            </a:pPr>
            <a:r>
              <a:rPr lang="en-US" sz="3600" b="1" dirty="0">
                <a:solidFill>
                  <a:schemeClr val="accent2">
                    <a:lumMod val="50000"/>
                  </a:schemeClr>
                </a:solidFill>
              </a:rPr>
              <a:t>Moving Average</a:t>
            </a:r>
          </a:p>
        </p:txBody>
      </p:sp>
      <p:sp>
        <p:nvSpPr>
          <p:cNvPr id="11269" name="Line 5"/>
          <p:cNvSpPr>
            <a:spLocks noChangeShapeType="1"/>
          </p:cNvSpPr>
          <p:nvPr/>
        </p:nvSpPr>
        <p:spPr bwMode="auto">
          <a:xfrm>
            <a:off x="1676400" y="2133600"/>
            <a:ext cx="228600" cy="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1270" name="Line 6"/>
          <p:cNvSpPr>
            <a:spLocks noChangeShapeType="1"/>
          </p:cNvSpPr>
          <p:nvPr/>
        </p:nvSpPr>
        <p:spPr bwMode="auto">
          <a:xfrm>
            <a:off x="1905000" y="2133600"/>
            <a:ext cx="0" cy="45720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1271" name="Line 7"/>
          <p:cNvSpPr>
            <a:spLocks noChangeShapeType="1"/>
          </p:cNvSpPr>
          <p:nvPr/>
        </p:nvSpPr>
        <p:spPr bwMode="auto">
          <a:xfrm>
            <a:off x="1676400" y="2590800"/>
            <a:ext cx="228600" cy="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1272" name="Line 8"/>
          <p:cNvSpPr>
            <a:spLocks noChangeShapeType="1"/>
          </p:cNvSpPr>
          <p:nvPr/>
        </p:nvSpPr>
        <p:spPr bwMode="auto">
          <a:xfrm>
            <a:off x="1905000" y="2362200"/>
            <a:ext cx="533400" cy="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1273" name="Line 9"/>
          <p:cNvSpPr>
            <a:spLocks noChangeShapeType="1"/>
          </p:cNvSpPr>
          <p:nvPr/>
        </p:nvSpPr>
        <p:spPr bwMode="auto">
          <a:xfrm>
            <a:off x="2438400" y="2362200"/>
            <a:ext cx="0" cy="53340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1274" name="Line 10"/>
          <p:cNvSpPr>
            <a:spLocks noChangeShapeType="1"/>
          </p:cNvSpPr>
          <p:nvPr/>
        </p:nvSpPr>
        <p:spPr bwMode="auto">
          <a:xfrm>
            <a:off x="2438400" y="2895600"/>
            <a:ext cx="228600" cy="0"/>
          </a:xfrm>
          <a:prstGeom prst="line">
            <a:avLst/>
          </a:prstGeom>
          <a:noFill/>
          <a:ln w="12700" cap="sq">
            <a:solidFill>
              <a:schemeClr val="tx1"/>
            </a:solidFill>
            <a:round/>
            <a:headEnd type="none" w="sm" len="sm"/>
            <a:tailEnd type="triangle" w="med" len="med"/>
          </a:ln>
        </p:spPr>
        <p:txBody>
          <a:bodyPr wrap="none" anchor="ctr"/>
          <a:lstStyle/>
          <a:p>
            <a:endParaRPr lang="en-US"/>
          </a:p>
        </p:txBody>
      </p:sp>
      <p:sp>
        <p:nvSpPr>
          <p:cNvPr id="11275" name="Line 11"/>
          <p:cNvSpPr>
            <a:spLocks noChangeShapeType="1"/>
          </p:cNvSpPr>
          <p:nvPr/>
        </p:nvSpPr>
        <p:spPr bwMode="auto">
          <a:xfrm>
            <a:off x="1676400" y="2438400"/>
            <a:ext cx="152400" cy="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1276" name="Line 12"/>
          <p:cNvSpPr>
            <a:spLocks noChangeShapeType="1"/>
          </p:cNvSpPr>
          <p:nvPr/>
        </p:nvSpPr>
        <p:spPr bwMode="auto">
          <a:xfrm>
            <a:off x="1676400" y="2895600"/>
            <a:ext cx="152400" cy="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1277" name="Line 13"/>
          <p:cNvSpPr>
            <a:spLocks noChangeShapeType="1"/>
          </p:cNvSpPr>
          <p:nvPr/>
        </p:nvSpPr>
        <p:spPr bwMode="auto">
          <a:xfrm>
            <a:off x="1828800" y="2667000"/>
            <a:ext cx="533400" cy="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1278" name="Line 14"/>
          <p:cNvSpPr>
            <a:spLocks noChangeShapeType="1"/>
          </p:cNvSpPr>
          <p:nvPr/>
        </p:nvSpPr>
        <p:spPr bwMode="auto">
          <a:xfrm>
            <a:off x="2362200" y="2667000"/>
            <a:ext cx="0" cy="53340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1279" name="Line 15"/>
          <p:cNvSpPr>
            <a:spLocks noChangeShapeType="1"/>
          </p:cNvSpPr>
          <p:nvPr/>
        </p:nvSpPr>
        <p:spPr bwMode="auto">
          <a:xfrm>
            <a:off x="2362200" y="3200400"/>
            <a:ext cx="304800" cy="0"/>
          </a:xfrm>
          <a:prstGeom prst="line">
            <a:avLst/>
          </a:prstGeom>
          <a:noFill/>
          <a:ln w="12700">
            <a:solidFill>
              <a:schemeClr val="tx1"/>
            </a:solidFill>
            <a:prstDash val="sysDot"/>
            <a:round/>
            <a:headEnd type="none" w="sm" len="sm"/>
            <a:tailEnd type="triangle" w="med" len="med"/>
          </a:ln>
        </p:spPr>
        <p:txBody>
          <a:bodyPr wrap="none" anchor="ctr"/>
          <a:lstStyle/>
          <a:p>
            <a:endParaRPr lang="en-US"/>
          </a:p>
        </p:txBody>
      </p:sp>
      <p:sp>
        <p:nvSpPr>
          <p:cNvPr id="11280" name="Line 16"/>
          <p:cNvSpPr>
            <a:spLocks noChangeShapeType="1"/>
          </p:cNvSpPr>
          <p:nvPr/>
        </p:nvSpPr>
        <p:spPr bwMode="auto">
          <a:xfrm>
            <a:off x="1828800" y="2438400"/>
            <a:ext cx="0" cy="45720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1281" name="Line 17"/>
          <p:cNvSpPr>
            <a:spLocks noChangeShapeType="1"/>
          </p:cNvSpPr>
          <p:nvPr/>
        </p:nvSpPr>
        <p:spPr bwMode="auto">
          <a:xfrm flipH="1">
            <a:off x="1143000" y="2133600"/>
            <a:ext cx="228600" cy="0"/>
          </a:xfrm>
          <a:prstGeom prst="line">
            <a:avLst/>
          </a:prstGeom>
          <a:noFill/>
          <a:ln w="12700" cap="sq">
            <a:solidFill>
              <a:schemeClr val="hlink"/>
            </a:solidFill>
            <a:round/>
            <a:headEnd type="none" w="sm" len="sm"/>
            <a:tailEnd type="none" w="sm" len="sm"/>
          </a:ln>
        </p:spPr>
        <p:txBody>
          <a:bodyPr wrap="none" anchor="ctr"/>
          <a:lstStyle/>
          <a:p>
            <a:endParaRPr lang="en-US"/>
          </a:p>
        </p:txBody>
      </p:sp>
      <p:sp>
        <p:nvSpPr>
          <p:cNvPr id="11282" name="Line 18"/>
          <p:cNvSpPr>
            <a:spLocks noChangeShapeType="1"/>
          </p:cNvSpPr>
          <p:nvPr/>
        </p:nvSpPr>
        <p:spPr bwMode="auto">
          <a:xfrm>
            <a:off x="1143000" y="2133600"/>
            <a:ext cx="0" cy="990600"/>
          </a:xfrm>
          <a:prstGeom prst="line">
            <a:avLst/>
          </a:prstGeom>
          <a:noFill/>
          <a:ln w="12700" cap="sq">
            <a:solidFill>
              <a:schemeClr val="hlink"/>
            </a:solidFill>
            <a:round/>
            <a:headEnd type="none" w="sm" len="sm"/>
            <a:tailEnd type="none" w="sm" len="sm"/>
          </a:ln>
        </p:spPr>
        <p:txBody>
          <a:bodyPr wrap="none" anchor="ctr"/>
          <a:lstStyle/>
          <a:p>
            <a:endParaRPr lang="en-US"/>
          </a:p>
        </p:txBody>
      </p:sp>
      <p:sp>
        <p:nvSpPr>
          <p:cNvPr id="11283" name="Line 19"/>
          <p:cNvSpPr>
            <a:spLocks noChangeShapeType="1"/>
          </p:cNvSpPr>
          <p:nvPr/>
        </p:nvSpPr>
        <p:spPr bwMode="auto">
          <a:xfrm>
            <a:off x="1143000" y="3124200"/>
            <a:ext cx="304800" cy="0"/>
          </a:xfrm>
          <a:prstGeom prst="line">
            <a:avLst/>
          </a:prstGeom>
          <a:noFill/>
          <a:ln w="12700" cap="sq">
            <a:solidFill>
              <a:schemeClr val="hlink"/>
            </a:solidFill>
            <a:round/>
            <a:headEnd type="none" w="sm" len="sm"/>
            <a:tailEnd type="none" w="sm" len="sm"/>
          </a:ln>
        </p:spPr>
        <p:txBody>
          <a:bodyPr wrap="none" anchor="ctr"/>
          <a:lstStyle/>
          <a:p>
            <a:endParaRPr lang="en-US"/>
          </a:p>
        </p:txBody>
      </p:sp>
      <p:sp>
        <p:nvSpPr>
          <p:cNvPr id="11284" name="Line 20"/>
          <p:cNvSpPr>
            <a:spLocks noChangeShapeType="1"/>
          </p:cNvSpPr>
          <p:nvPr/>
        </p:nvSpPr>
        <p:spPr bwMode="auto">
          <a:xfrm flipH="1">
            <a:off x="914400" y="2514600"/>
            <a:ext cx="228600" cy="0"/>
          </a:xfrm>
          <a:prstGeom prst="line">
            <a:avLst/>
          </a:prstGeom>
          <a:noFill/>
          <a:ln w="12700" cap="sq">
            <a:solidFill>
              <a:schemeClr val="hlink"/>
            </a:solidFill>
            <a:round/>
            <a:headEnd type="none" w="sm" len="sm"/>
            <a:tailEnd type="none" w="sm" len="sm"/>
          </a:ln>
        </p:spPr>
        <p:txBody>
          <a:bodyPr wrap="none" anchor="ctr"/>
          <a:lstStyle/>
          <a:p>
            <a:endParaRPr lang="en-US"/>
          </a:p>
        </p:txBody>
      </p:sp>
      <p:sp>
        <p:nvSpPr>
          <p:cNvPr id="11285" name="Line 21"/>
          <p:cNvSpPr>
            <a:spLocks noChangeShapeType="1"/>
          </p:cNvSpPr>
          <p:nvPr/>
        </p:nvSpPr>
        <p:spPr bwMode="auto">
          <a:xfrm>
            <a:off x="914400" y="2514600"/>
            <a:ext cx="0" cy="914400"/>
          </a:xfrm>
          <a:prstGeom prst="line">
            <a:avLst/>
          </a:prstGeom>
          <a:noFill/>
          <a:ln w="12700" cap="sq">
            <a:solidFill>
              <a:schemeClr val="hlink"/>
            </a:solidFill>
            <a:round/>
            <a:headEnd type="none" w="sm" len="sm"/>
            <a:tailEnd type="none" w="sm" len="sm"/>
          </a:ln>
        </p:spPr>
        <p:txBody>
          <a:bodyPr wrap="none" anchor="ctr"/>
          <a:lstStyle/>
          <a:p>
            <a:endParaRPr lang="en-US"/>
          </a:p>
        </p:txBody>
      </p:sp>
      <p:sp>
        <p:nvSpPr>
          <p:cNvPr id="11286" name="Line 22"/>
          <p:cNvSpPr>
            <a:spLocks noChangeShapeType="1"/>
          </p:cNvSpPr>
          <p:nvPr/>
        </p:nvSpPr>
        <p:spPr bwMode="auto">
          <a:xfrm>
            <a:off x="914400" y="3429000"/>
            <a:ext cx="5181600" cy="0"/>
          </a:xfrm>
          <a:prstGeom prst="line">
            <a:avLst/>
          </a:prstGeom>
          <a:noFill/>
          <a:ln w="12700" cap="sq">
            <a:solidFill>
              <a:schemeClr val="hlink"/>
            </a:solidFill>
            <a:round/>
            <a:headEnd type="none" w="sm" len="sm"/>
            <a:tailEnd type="triangle" w="med" len="me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noChangeAspect="1"/>
          </p:cNvGraphicFramePr>
          <p:nvPr/>
        </p:nvGraphicFramePr>
        <p:xfrm>
          <a:off x="4419600" y="4038600"/>
          <a:ext cx="2286000" cy="1295400"/>
        </p:xfrm>
        <a:graphic>
          <a:graphicData uri="http://schemas.openxmlformats.org/presentationml/2006/ole">
            <mc:AlternateContent xmlns:mc="http://schemas.openxmlformats.org/markup-compatibility/2006">
              <mc:Choice xmlns:v="urn:schemas-microsoft-com:vml" Requires="v">
                <p:oleObj spid="_x0000_s11265" name="Equation" r:id="rId1" imgW="21945600" imgH="11582400" progId="Equation.3">
                  <p:embed/>
                </p:oleObj>
              </mc:Choice>
              <mc:Fallback>
                <p:oleObj name="Equation" r:id="rId1" imgW="21945600" imgH="11582400" progId="Equation.3">
                  <p:embed/>
                  <p:pic>
                    <p:nvPicPr>
                      <p:cNvPr id="0" name="Object 2"/>
                      <p:cNvPicPr>
                        <a:picLocks noChangeAspect="1"/>
                      </p:cNvPicPr>
                      <p:nvPr/>
                    </p:nvPicPr>
                    <p:blipFill>
                      <a:blip r:embed="rId2"/>
                      <a:stretch>
                        <a:fillRect/>
                      </a:stretch>
                    </p:blipFill>
                    <p:spPr>
                      <a:xfrm>
                        <a:off x="4419600" y="4038600"/>
                        <a:ext cx="2286000" cy="1295400"/>
                      </a:xfrm>
                      <a:prstGeom prst="rect">
                        <a:avLst/>
                      </a:prstGeom>
                      <a:noFill/>
                      <a:ln w="12700">
                        <a:noFill/>
                        <a:miter/>
                      </a:ln>
                    </p:spPr>
                  </p:pic>
                </p:oleObj>
              </mc:Fallback>
            </mc:AlternateContent>
          </a:graphicData>
        </a:graphic>
      </p:graphicFrame>
      <p:sp>
        <p:nvSpPr>
          <p:cNvPr id="12291" name="Text Box 3"/>
          <p:cNvSpPr txBox="1">
            <a:spLocks noChangeArrowheads="1"/>
          </p:cNvSpPr>
          <p:nvPr/>
        </p:nvSpPr>
        <p:spPr bwMode="auto">
          <a:xfrm>
            <a:off x="1524000" y="4343400"/>
            <a:ext cx="1858963" cy="519113"/>
          </a:xfrm>
          <a:prstGeom prst="rect">
            <a:avLst/>
          </a:prstGeom>
          <a:noFill/>
          <a:ln w="12700" cap="sq">
            <a:noFill/>
            <a:miter lim="800000"/>
            <a:headEnd type="none" w="sm" len="sm"/>
            <a:tailEnd type="none" w="sm" len="sm"/>
          </a:ln>
        </p:spPr>
        <p:txBody>
          <a:bodyPr wrap="none">
            <a:spAutoFit/>
          </a:bodyPr>
          <a:lstStyle/>
          <a:p>
            <a:r>
              <a:rPr lang="en-US" sz="2800" b="1"/>
              <a:t>RMSE     =</a:t>
            </a:r>
          </a:p>
        </p:txBody>
      </p:sp>
      <p:sp>
        <p:nvSpPr>
          <p:cNvPr id="12292" name="Text Box 4"/>
          <p:cNvSpPr txBox="1">
            <a:spLocks noChangeArrowheads="1"/>
          </p:cNvSpPr>
          <p:nvPr/>
        </p:nvSpPr>
        <p:spPr bwMode="auto">
          <a:xfrm>
            <a:off x="822325" y="2165350"/>
            <a:ext cx="7737475" cy="1187450"/>
          </a:xfrm>
          <a:prstGeom prst="rect">
            <a:avLst/>
          </a:prstGeom>
          <a:noFill/>
          <a:ln w="12700" cap="sq">
            <a:noFill/>
            <a:miter lim="800000"/>
            <a:headEnd type="none" w="sm" len="sm"/>
            <a:tailEnd type="none" w="sm" len="sm"/>
          </a:ln>
        </p:spPr>
        <p:txBody>
          <a:bodyPr wrap="none">
            <a:spAutoFit/>
          </a:bodyPr>
          <a:lstStyle/>
          <a:p>
            <a:r>
              <a:rPr lang="en-US"/>
              <a:t>To decide on the better moving average forecast calculate the </a:t>
            </a:r>
            <a:endParaRPr lang="en-US"/>
          </a:p>
          <a:p>
            <a:r>
              <a:rPr lang="en-US"/>
              <a:t>root-mean-square error(RMSE) of each forecast and use the </a:t>
            </a:r>
            <a:endParaRPr lang="en-US"/>
          </a:p>
          <a:p>
            <a:r>
              <a:rPr lang="en-US"/>
              <a:t>moving average which results in the smallest RMSE</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ChangeAspect="1"/>
          </p:cNvGraphicFramePr>
          <p:nvPr/>
        </p:nvGraphicFramePr>
        <p:xfrm>
          <a:off x="76200" y="1524000"/>
          <a:ext cx="8915400" cy="4800600"/>
        </p:xfrm>
        <a:graphic>
          <a:graphicData uri="http://schemas.openxmlformats.org/presentationml/2006/ole">
            <mc:AlternateContent xmlns:mc="http://schemas.openxmlformats.org/markup-compatibility/2006">
              <mc:Choice xmlns:v="urn:schemas-microsoft-com:vml" Requires="v">
                <p:oleObj spid="_x0000_s12289" name="Worksheet" r:id="rId1" imgW="10086975" imgH="4643755" progId="Excel.Sheet.8">
                  <p:embed/>
                </p:oleObj>
              </mc:Choice>
              <mc:Fallback>
                <p:oleObj name="Worksheet" r:id="rId1" imgW="10086975" imgH="4643755" progId="Excel.Sheet.8">
                  <p:embed/>
                  <p:pic>
                    <p:nvPicPr>
                      <p:cNvPr id="0" name="Object 2"/>
                      <p:cNvPicPr>
                        <a:picLocks noChangeAspect="1"/>
                      </p:cNvPicPr>
                      <p:nvPr/>
                    </p:nvPicPr>
                    <p:blipFill>
                      <a:blip r:embed="rId2"/>
                      <a:stretch>
                        <a:fillRect/>
                      </a:stretch>
                    </p:blipFill>
                    <p:spPr>
                      <a:xfrm>
                        <a:off x="76200" y="1524000"/>
                        <a:ext cx="8915400" cy="4800600"/>
                      </a:xfrm>
                      <a:prstGeom prst="rect">
                        <a:avLst/>
                      </a:prstGeom>
                      <a:noFill/>
                      <a:ln w="12700" cap="flat" cmpd="sng">
                        <a:solidFill>
                          <a:srgbClr val="000000"/>
                        </a:solidFill>
                        <a:prstDash val="sysDot"/>
                        <a:miter/>
                        <a:headEnd type="none" w="sm" len="sm"/>
                        <a:tailEnd type="none" w="sm" len="sm"/>
                      </a:ln>
                    </p:spPr>
                  </p:pic>
                </p:oleObj>
              </mc:Fallback>
            </mc:AlternateContent>
          </a:graphicData>
        </a:graphic>
      </p:graphicFrame>
      <p:sp>
        <p:nvSpPr>
          <p:cNvPr id="13315" name="Text Box 3"/>
          <p:cNvSpPr txBox="1">
            <a:spLocks noChangeArrowheads="1"/>
          </p:cNvSpPr>
          <p:nvPr/>
        </p:nvSpPr>
        <p:spPr bwMode="auto">
          <a:xfrm>
            <a:off x="2498725" y="879475"/>
            <a:ext cx="184150" cy="457200"/>
          </a:xfrm>
          <a:prstGeom prst="rect">
            <a:avLst/>
          </a:prstGeom>
          <a:noFill/>
          <a:ln w="12700" cap="sq">
            <a:noFill/>
            <a:miter lim="800000"/>
            <a:headEnd type="none" w="sm" len="sm"/>
            <a:tailEnd type="none" w="sm" len="sm"/>
          </a:ln>
        </p:spPr>
        <p:txBody>
          <a:bodyPr wrap="none">
            <a:spAutoFit/>
          </a:bodyPr>
          <a:lstStyle/>
          <a:p>
            <a:endParaRPr lang="en-US"/>
          </a:p>
        </p:txBody>
      </p:sp>
      <p:sp>
        <p:nvSpPr>
          <p:cNvPr id="14340" name="Text Box 4"/>
          <p:cNvSpPr txBox="1">
            <a:spLocks noChangeArrowheads="1"/>
          </p:cNvSpPr>
          <p:nvPr/>
        </p:nvSpPr>
        <p:spPr bwMode="auto">
          <a:xfrm>
            <a:off x="2971800" y="228600"/>
            <a:ext cx="5029200" cy="641350"/>
          </a:xfrm>
          <a:prstGeom prst="rect">
            <a:avLst/>
          </a:prstGeom>
          <a:noFill/>
          <a:ln w="12700" cap="sq">
            <a:noFill/>
            <a:miter lim="800000"/>
            <a:headEnd type="none" w="sm" len="sm"/>
            <a:tailEnd type="none" w="sm" len="sm"/>
          </a:ln>
        </p:spPr>
        <p:txBody>
          <a:bodyPr>
            <a:spAutoFit/>
          </a:bodyPr>
          <a:lstStyle/>
          <a:p>
            <a:pPr>
              <a:defRPr/>
            </a:pPr>
            <a:r>
              <a:rPr lang="en-US" sz="3600" b="1" dirty="0">
                <a:solidFill>
                  <a:schemeClr val="accent2">
                    <a:lumMod val="50000"/>
                  </a:schemeClr>
                </a:solidFill>
              </a:rPr>
              <a:t>Moving Average</a:t>
            </a:r>
          </a:p>
        </p:txBody>
      </p:sp>
      <p:sp>
        <p:nvSpPr>
          <p:cNvPr id="13317" name="Line 5"/>
          <p:cNvSpPr>
            <a:spLocks noChangeShapeType="1"/>
          </p:cNvSpPr>
          <p:nvPr/>
        </p:nvSpPr>
        <p:spPr bwMode="auto">
          <a:xfrm>
            <a:off x="1676400" y="2133600"/>
            <a:ext cx="228600" cy="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3318" name="Line 6"/>
          <p:cNvSpPr>
            <a:spLocks noChangeShapeType="1"/>
          </p:cNvSpPr>
          <p:nvPr/>
        </p:nvSpPr>
        <p:spPr bwMode="auto">
          <a:xfrm>
            <a:off x="1905000" y="2133600"/>
            <a:ext cx="0" cy="45720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3319" name="Line 7"/>
          <p:cNvSpPr>
            <a:spLocks noChangeShapeType="1"/>
          </p:cNvSpPr>
          <p:nvPr/>
        </p:nvSpPr>
        <p:spPr bwMode="auto">
          <a:xfrm>
            <a:off x="1676400" y="2590800"/>
            <a:ext cx="228600" cy="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3320" name="Line 8"/>
          <p:cNvSpPr>
            <a:spLocks noChangeShapeType="1"/>
          </p:cNvSpPr>
          <p:nvPr/>
        </p:nvSpPr>
        <p:spPr bwMode="auto">
          <a:xfrm>
            <a:off x="1905000" y="2362200"/>
            <a:ext cx="533400" cy="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3321" name="Line 9"/>
          <p:cNvSpPr>
            <a:spLocks noChangeShapeType="1"/>
          </p:cNvSpPr>
          <p:nvPr/>
        </p:nvSpPr>
        <p:spPr bwMode="auto">
          <a:xfrm>
            <a:off x="2438400" y="2362200"/>
            <a:ext cx="0" cy="53340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3322" name="Line 10"/>
          <p:cNvSpPr>
            <a:spLocks noChangeShapeType="1"/>
          </p:cNvSpPr>
          <p:nvPr/>
        </p:nvSpPr>
        <p:spPr bwMode="auto">
          <a:xfrm>
            <a:off x="2438400" y="2895600"/>
            <a:ext cx="228600" cy="0"/>
          </a:xfrm>
          <a:prstGeom prst="line">
            <a:avLst/>
          </a:prstGeom>
          <a:noFill/>
          <a:ln w="12700" cap="sq">
            <a:solidFill>
              <a:schemeClr val="tx1"/>
            </a:solidFill>
            <a:round/>
            <a:headEnd type="none" w="sm" len="sm"/>
            <a:tailEnd type="triangle" w="med" len="med"/>
          </a:ln>
        </p:spPr>
        <p:txBody>
          <a:bodyPr wrap="none" anchor="ctr"/>
          <a:lstStyle/>
          <a:p>
            <a:endParaRPr lang="en-US"/>
          </a:p>
        </p:txBody>
      </p:sp>
      <p:sp>
        <p:nvSpPr>
          <p:cNvPr id="13323" name="Line 11"/>
          <p:cNvSpPr>
            <a:spLocks noChangeShapeType="1"/>
          </p:cNvSpPr>
          <p:nvPr/>
        </p:nvSpPr>
        <p:spPr bwMode="auto">
          <a:xfrm>
            <a:off x="1676400" y="2438400"/>
            <a:ext cx="152400" cy="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3324" name="Line 12"/>
          <p:cNvSpPr>
            <a:spLocks noChangeShapeType="1"/>
          </p:cNvSpPr>
          <p:nvPr/>
        </p:nvSpPr>
        <p:spPr bwMode="auto">
          <a:xfrm>
            <a:off x="1676400" y="2895600"/>
            <a:ext cx="152400" cy="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3325" name="Line 13"/>
          <p:cNvSpPr>
            <a:spLocks noChangeShapeType="1"/>
          </p:cNvSpPr>
          <p:nvPr/>
        </p:nvSpPr>
        <p:spPr bwMode="auto">
          <a:xfrm>
            <a:off x="1828800" y="2667000"/>
            <a:ext cx="533400" cy="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3326" name="Line 14"/>
          <p:cNvSpPr>
            <a:spLocks noChangeShapeType="1"/>
          </p:cNvSpPr>
          <p:nvPr/>
        </p:nvSpPr>
        <p:spPr bwMode="auto">
          <a:xfrm>
            <a:off x="2362200" y="2667000"/>
            <a:ext cx="0" cy="53340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3327" name="Line 15"/>
          <p:cNvSpPr>
            <a:spLocks noChangeShapeType="1"/>
          </p:cNvSpPr>
          <p:nvPr/>
        </p:nvSpPr>
        <p:spPr bwMode="auto">
          <a:xfrm>
            <a:off x="2362200" y="3200400"/>
            <a:ext cx="304800" cy="0"/>
          </a:xfrm>
          <a:prstGeom prst="line">
            <a:avLst/>
          </a:prstGeom>
          <a:noFill/>
          <a:ln w="12700">
            <a:solidFill>
              <a:schemeClr val="tx1"/>
            </a:solidFill>
            <a:prstDash val="sysDot"/>
            <a:round/>
            <a:headEnd type="none" w="sm" len="sm"/>
            <a:tailEnd type="triangle" w="med" len="med"/>
          </a:ln>
        </p:spPr>
        <p:txBody>
          <a:bodyPr wrap="none" anchor="ctr"/>
          <a:lstStyle/>
          <a:p>
            <a:endParaRPr lang="en-US"/>
          </a:p>
        </p:txBody>
      </p:sp>
      <p:sp>
        <p:nvSpPr>
          <p:cNvPr id="13328" name="Line 16"/>
          <p:cNvSpPr>
            <a:spLocks noChangeShapeType="1"/>
          </p:cNvSpPr>
          <p:nvPr/>
        </p:nvSpPr>
        <p:spPr bwMode="auto">
          <a:xfrm>
            <a:off x="1828800" y="2438400"/>
            <a:ext cx="0" cy="45720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3329" name="Line 17"/>
          <p:cNvSpPr>
            <a:spLocks noChangeShapeType="1"/>
          </p:cNvSpPr>
          <p:nvPr/>
        </p:nvSpPr>
        <p:spPr bwMode="auto">
          <a:xfrm flipH="1">
            <a:off x="1143000" y="2133600"/>
            <a:ext cx="228600" cy="0"/>
          </a:xfrm>
          <a:prstGeom prst="line">
            <a:avLst/>
          </a:prstGeom>
          <a:noFill/>
          <a:ln w="12700" cap="sq">
            <a:solidFill>
              <a:schemeClr val="hlink"/>
            </a:solidFill>
            <a:round/>
            <a:headEnd type="none" w="sm" len="sm"/>
            <a:tailEnd type="none" w="sm" len="sm"/>
          </a:ln>
        </p:spPr>
        <p:txBody>
          <a:bodyPr wrap="none" anchor="ctr"/>
          <a:lstStyle/>
          <a:p>
            <a:endParaRPr lang="en-US"/>
          </a:p>
        </p:txBody>
      </p:sp>
      <p:sp>
        <p:nvSpPr>
          <p:cNvPr id="13330" name="Line 18"/>
          <p:cNvSpPr>
            <a:spLocks noChangeShapeType="1"/>
          </p:cNvSpPr>
          <p:nvPr/>
        </p:nvSpPr>
        <p:spPr bwMode="auto">
          <a:xfrm>
            <a:off x="1143000" y="2133600"/>
            <a:ext cx="0" cy="990600"/>
          </a:xfrm>
          <a:prstGeom prst="line">
            <a:avLst/>
          </a:prstGeom>
          <a:noFill/>
          <a:ln w="12700" cap="sq">
            <a:solidFill>
              <a:schemeClr val="hlink"/>
            </a:solidFill>
            <a:round/>
            <a:headEnd type="none" w="sm" len="sm"/>
            <a:tailEnd type="none" w="sm" len="sm"/>
          </a:ln>
        </p:spPr>
        <p:txBody>
          <a:bodyPr wrap="none" anchor="ctr"/>
          <a:lstStyle/>
          <a:p>
            <a:endParaRPr lang="en-US"/>
          </a:p>
        </p:txBody>
      </p:sp>
      <p:sp>
        <p:nvSpPr>
          <p:cNvPr id="13331" name="Line 19"/>
          <p:cNvSpPr>
            <a:spLocks noChangeShapeType="1"/>
          </p:cNvSpPr>
          <p:nvPr/>
        </p:nvSpPr>
        <p:spPr bwMode="auto">
          <a:xfrm>
            <a:off x="1143000" y="3124200"/>
            <a:ext cx="304800" cy="0"/>
          </a:xfrm>
          <a:prstGeom prst="line">
            <a:avLst/>
          </a:prstGeom>
          <a:noFill/>
          <a:ln w="12700" cap="sq">
            <a:solidFill>
              <a:schemeClr val="hlink"/>
            </a:solidFill>
            <a:round/>
            <a:headEnd type="none" w="sm" len="sm"/>
            <a:tailEnd type="none" w="sm" len="sm"/>
          </a:ln>
        </p:spPr>
        <p:txBody>
          <a:bodyPr wrap="none" anchor="ctr"/>
          <a:lstStyle/>
          <a:p>
            <a:endParaRPr lang="en-US"/>
          </a:p>
        </p:txBody>
      </p:sp>
      <p:sp>
        <p:nvSpPr>
          <p:cNvPr id="13332" name="Line 20"/>
          <p:cNvSpPr>
            <a:spLocks noChangeShapeType="1"/>
          </p:cNvSpPr>
          <p:nvPr/>
        </p:nvSpPr>
        <p:spPr bwMode="auto">
          <a:xfrm flipH="1">
            <a:off x="914400" y="2514600"/>
            <a:ext cx="228600" cy="0"/>
          </a:xfrm>
          <a:prstGeom prst="line">
            <a:avLst/>
          </a:prstGeom>
          <a:noFill/>
          <a:ln w="12700" cap="sq">
            <a:solidFill>
              <a:schemeClr val="hlink"/>
            </a:solidFill>
            <a:round/>
            <a:headEnd type="none" w="sm" len="sm"/>
            <a:tailEnd type="none" w="sm" len="sm"/>
          </a:ln>
        </p:spPr>
        <p:txBody>
          <a:bodyPr wrap="none" anchor="ctr"/>
          <a:lstStyle/>
          <a:p>
            <a:endParaRPr lang="en-US"/>
          </a:p>
        </p:txBody>
      </p:sp>
      <p:sp>
        <p:nvSpPr>
          <p:cNvPr id="13333" name="Line 21"/>
          <p:cNvSpPr>
            <a:spLocks noChangeShapeType="1"/>
          </p:cNvSpPr>
          <p:nvPr/>
        </p:nvSpPr>
        <p:spPr bwMode="auto">
          <a:xfrm>
            <a:off x="914400" y="2514600"/>
            <a:ext cx="0" cy="914400"/>
          </a:xfrm>
          <a:prstGeom prst="line">
            <a:avLst/>
          </a:prstGeom>
          <a:noFill/>
          <a:ln w="12700" cap="sq">
            <a:solidFill>
              <a:schemeClr val="hlink"/>
            </a:solidFill>
            <a:round/>
            <a:headEnd type="none" w="sm" len="sm"/>
            <a:tailEnd type="none" w="sm" len="sm"/>
          </a:ln>
        </p:spPr>
        <p:txBody>
          <a:bodyPr wrap="none" anchor="ctr"/>
          <a:lstStyle/>
          <a:p>
            <a:endParaRPr lang="en-US"/>
          </a:p>
        </p:txBody>
      </p:sp>
      <p:sp>
        <p:nvSpPr>
          <p:cNvPr id="13334" name="Line 22"/>
          <p:cNvSpPr>
            <a:spLocks noChangeShapeType="1"/>
          </p:cNvSpPr>
          <p:nvPr/>
        </p:nvSpPr>
        <p:spPr bwMode="auto">
          <a:xfrm>
            <a:off x="914400" y="3429000"/>
            <a:ext cx="5181600" cy="0"/>
          </a:xfrm>
          <a:prstGeom prst="line">
            <a:avLst/>
          </a:prstGeom>
          <a:noFill/>
          <a:ln w="12700" cap="sq">
            <a:solidFill>
              <a:schemeClr val="hlink"/>
            </a:solidFill>
            <a:round/>
            <a:headEnd type="none" w="sm" len="sm"/>
            <a:tailEnd type="triangle" w="med" len="me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defRPr/>
            </a:pPr>
            <a:r>
              <a:rPr lang="en-US" sz="3600" smtClean="0"/>
              <a:t>Criticism</a:t>
            </a:r>
          </a:p>
        </p:txBody>
      </p:sp>
      <p:sp>
        <p:nvSpPr>
          <p:cNvPr id="57347" name="Rectangle 3"/>
          <p:cNvSpPr>
            <a:spLocks noGrp="1" noChangeArrowheads="1"/>
          </p:cNvSpPr>
          <p:nvPr>
            <p:ph type="body" idx="1"/>
          </p:nvPr>
        </p:nvSpPr>
        <p:spPr/>
        <p:txBody>
          <a:bodyPr/>
          <a:lstStyle/>
          <a:p>
            <a:endParaRPr lang="en-US" smtClean="0"/>
          </a:p>
          <a:p>
            <a:r>
              <a:rPr lang="en-US" smtClean="0"/>
              <a:t>Gives equal weightage to all observations in computing the average.</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defRPr/>
            </a:pPr>
            <a:r>
              <a:rPr lang="en-US" sz="3600" dirty="0" smtClean="0">
                <a:solidFill>
                  <a:schemeClr val="tx1"/>
                </a:solidFill>
              </a:rPr>
              <a:t>Exponential Smoothing</a:t>
            </a:r>
          </a:p>
        </p:txBody>
      </p:sp>
      <p:sp>
        <p:nvSpPr>
          <p:cNvPr id="58371" name="Rectangle 3"/>
          <p:cNvSpPr>
            <a:spLocks noGrp="1" noChangeArrowheads="1"/>
          </p:cNvSpPr>
          <p:nvPr>
            <p:ph type="body" idx="1"/>
          </p:nvPr>
        </p:nvSpPr>
        <p:spPr>
          <a:xfrm>
            <a:off x="152400" y="1600200"/>
            <a:ext cx="8839200" cy="4525963"/>
          </a:xfrm>
        </p:spPr>
        <p:txBody>
          <a:bodyPr/>
          <a:lstStyle/>
          <a:p>
            <a:pPr>
              <a:buNone/>
            </a:pPr>
            <a:r>
              <a:rPr lang="en-US" sz="2800" dirty="0" smtClean="0"/>
              <a:t>Forecast for next period (</a:t>
            </a:r>
            <a:r>
              <a:rPr lang="en-US" sz="2800" dirty="0" err="1" smtClean="0"/>
              <a:t>ie</a:t>
            </a:r>
            <a:r>
              <a:rPr lang="en-US" sz="2800" dirty="0" smtClean="0"/>
              <a:t>, t + 1) is a weighted average of the actual and forecasted values of the time series in period t</a:t>
            </a:r>
            <a:endParaRPr lang="en-US" sz="2800" dirty="0" smtClean="0"/>
          </a:p>
          <a:p>
            <a:endParaRPr lang="en-US" sz="2800" dirty="0" smtClean="0"/>
          </a:p>
          <a:p>
            <a:endParaRPr lang="en-US" sz="2800" dirty="0" smtClean="0"/>
          </a:p>
          <a:p>
            <a:endParaRPr lang="en-US" sz="2800" dirty="0" smtClean="0"/>
          </a:p>
          <a:p>
            <a:endParaRPr lang="en-US" sz="2800" dirty="0" smtClean="0"/>
          </a:p>
          <a:p>
            <a:pPr>
              <a:buNone/>
            </a:pPr>
            <a:endParaRPr lang="en-US" sz="2000" dirty="0" smtClean="0"/>
          </a:p>
          <a:p>
            <a:pPr algn="ctr">
              <a:buNone/>
            </a:pPr>
            <a:r>
              <a:rPr lang="en-US" sz="2000" dirty="0" smtClean="0"/>
              <a:t>As </a:t>
            </a:r>
            <a:r>
              <a:rPr lang="en-US" sz="2000" i="1" dirty="0" smtClean="0"/>
              <a:t>w</a:t>
            </a:r>
            <a:r>
              <a:rPr lang="en-US" sz="2000" dirty="0" smtClean="0"/>
              <a:t> approaches 1, more recent observations are given greater </a:t>
            </a:r>
            <a:r>
              <a:rPr lang="en-US" sz="2000" dirty="0" err="1" smtClean="0"/>
              <a:t>weightage</a:t>
            </a:r>
            <a:r>
              <a:rPr lang="en-US" sz="2000" dirty="0" smtClean="0"/>
              <a:t>.</a:t>
            </a:r>
          </a:p>
        </p:txBody>
      </p:sp>
      <p:pic>
        <p:nvPicPr>
          <p:cNvPr id="58372" name="Picture 4"/>
          <p:cNvPicPr>
            <a:picLocks noChangeAspect="1" noChangeArrowheads="1"/>
          </p:cNvPicPr>
          <p:nvPr/>
        </p:nvPicPr>
        <p:blipFill>
          <a:blip r:embed="rId1"/>
          <a:srcRect/>
          <a:stretch>
            <a:fillRect/>
          </a:stretch>
        </p:blipFill>
        <p:spPr bwMode="auto">
          <a:xfrm>
            <a:off x="2971800" y="3810000"/>
            <a:ext cx="3227388" cy="574675"/>
          </a:xfrm>
          <a:prstGeom prst="rect">
            <a:avLst/>
          </a:prstGeom>
          <a:noFill/>
          <a:ln w="9525">
            <a:noFill/>
            <a:miter lim="800000"/>
            <a:headEnd/>
            <a:tailEnd/>
          </a:ln>
        </p:spPr>
      </p:pic>
      <p:pic>
        <p:nvPicPr>
          <p:cNvPr id="58373" name="Picture 5"/>
          <p:cNvPicPr>
            <a:picLocks noChangeAspect="1" noChangeArrowheads="1"/>
          </p:cNvPicPr>
          <p:nvPr/>
        </p:nvPicPr>
        <p:blipFill>
          <a:blip r:embed="rId2"/>
          <a:srcRect/>
          <a:stretch>
            <a:fillRect/>
          </a:stretch>
        </p:blipFill>
        <p:spPr bwMode="auto">
          <a:xfrm>
            <a:off x="3733800" y="4724400"/>
            <a:ext cx="1454150" cy="4524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marL="514350" indent="-514350" algn="l"/>
            <a:r>
              <a:rPr lang="en-US" sz="3600" dirty="0" smtClean="0"/>
              <a:t>1. Setting the objective</a:t>
            </a:r>
          </a:p>
        </p:txBody>
      </p:sp>
      <p:sp>
        <p:nvSpPr>
          <p:cNvPr id="40963" name="Rectangle 3"/>
          <p:cNvSpPr>
            <a:spLocks noGrp="1" noChangeArrowheads="1"/>
          </p:cNvSpPr>
          <p:nvPr>
            <p:ph type="body" idx="1"/>
          </p:nvPr>
        </p:nvSpPr>
        <p:spPr>
          <a:xfrm>
            <a:off x="304800" y="1447800"/>
            <a:ext cx="7772400" cy="5029200"/>
          </a:xfrm>
        </p:spPr>
        <p:txBody>
          <a:bodyPr/>
          <a:lstStyle/>
          <a:p>
            <a:r>
              <a:rPr lang="en-US" sz="2800" dirty="0" smtClean="0"/>
              <a:t>Purpose of Short- term Forecasting</a:t>
            </a:r>
            <a:endParaRPr lang="en-US" sz="2800" dirty="0" smtClean="0"/>
          </a:p>
          <a:p>
            <a:pPr lvl="1"/>
            <a:r>
              <a:rPr lang="en-US" sz="2400" dirty="0" smtClean="0"/>
              <a:t>Scheduling of production</a:t>
            </a:r>
            <a:endParaRPr lang="en-US" sz="2400" dirty="0" smtClean="0"/>
          </a:p>
          <a:p>
            <a:pPr lvl="1"/>
            <a:r>
              <a:rPr lang="en-US" sz="2400" dirty="0" smtClean="0"/>
              <a:t>Inventory management</a:t>
            </a:r>
            <a:endParaRPr lang="en-US" sz="2400" dirty="0" smtClean="0"/>
          </a:p>
          <a:p>
            <a:pPr lvl="1"/>
            <a:r>
              <a:rPr lang="en-US" sz="2400" dirty="0" smtClean="0"/>
              <a:t>Price strategy</a:t>
            </a:r>
            <a:endParaRPr lang="en-US" sz="2400" dirty="0" smtClean="0"/>
          </a:p>
          <a:p>
            <a:pPr lvl="1"/>
            <a:r>
              <a:rPr lang="en-US" sz="2400" dirty="0" smtClean="0"/>
              <a:t>Sales strategy</a:t>
            </a:r>
            <a:endParaRPr lang="en-US" sz="2400" dirty="0" smtClean="0"/>
          </a:p>
          <a:p>
            <a:pPr lvl="1"/>
            <a:r>
              <a:rPr lang="en-US" sz="2400" dirty="0" smtClean="0"/>
              <a:t>Financial requirements</a:t>
            </a:r>
            <a:endParaRPr lang="en-US" sz="2400" dirty="0" smtClean="0"/>
          </a:p>
          <a:p>
            <a:r>
              <a:rPr lang="en-US" sz="2800" dirty="0" smtClean="0"/>
              <a:t>Purpose of Long- term Forecasting</a:t>
            </a:r>
            <a:endParaRPr lang="en-US" sz="2800" dirty="0" smtClean="0"/>
          </a:p>
          <a:p>
            <a:pPr lvl="1"/>
            <a:r>
              <a:rPr lang="en-US" sz="2400" dirty="0" smtClean="0"/>
              <a:t>Planning a new Project</a:t>
            </a:r>
            <a:endParaRPr lang="en-US" sz="2400" dirty="0" smtClean="0"/>
          </a:p>
          <a:p>
            <a:pPr lvl="1"/>
            <a:r>
              <a:rPr lang="en-US" sz="2400" dirty="0" smtClean="0"/>
              <a:t>Financial requirements</a:t>
            </a:r>
            <a:endParaRPr lang="en-US" sz="2400" dirty="0" smtClean="0"/>
          </a:p>
          <a:p>
            <a:pPr lvl="1"/>
            <a:r>
              <a:rPr lang="en-US" sz="2400" dirty="0" smtClean="0"/>
              <a:t>Manpower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blinds(horizontal)">
                                      <p:cBhvr>
                                        <p:cTn id="7" dur="500"/>
                                        <p:tgtEl>
                                          <p:spTgt spid="4096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963">
                                            <p:txEl>
                                              <p:pRg st="1" end="1"/>
                                            </p:txEl>
                                          </p:spTgt>
                                        </p:tgtEl>
                                        <p:attrNameLst>
                                          <p:attrName>style.visibility</p:attrName>
                                        </p:attrNameLst>
                                      </p:cBhvr>
                                      <p:to>
                                        <p:strVal val="visible"/>
                                      </p:to>
                                    </p:set>
                                    <p:animEffect transition="in" filter="blinds(horizontal)">
                                      <p:cBhvr>
                                        <p:cTn id="10" dur="500"/>
                                        <p:tgtEl>
                                          <p:spTgt spid="4096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0963">
                                            <p:txEl>
                                              <p:pRg st="2" end="2"/>
                                            </p:txEl>
                                          </p:spTgt>
                                        </p:tgtEl>
                                        <p:attrNameLst>
                                          <p:attrName>style.visibility</p:attrName>
                                        </p:attrNameLst>
                                      </p:cBhvr>
                                      <p:to>
                                        <p:strVal val="visible"/>
                                      </p:to>
                                    </p:set>
                                    <p:animEffect transition="in" filter="blinds(horizontal)">
                                      <p:cBhvr>
                                        <p:cTn id="13" dur="500"/>
                                        <p:tgtEl>
                                          <p:spTgt spid="4096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0963">
                                            <p:txEl>
                                              <p:pRg st="3" end="3"/>
                                            </p:txEl>
                                          </p:spTgt>
                                        </p:tgtEl>
                                        <p:attrNameLst>
                                          <p:attrName>style.visibility</p:attrName>
                                        </p:attrNameLst>
                                      </p:cBhvr>
                                      <p:to>
                                        <p:strVal val="visible"/>
                                      </p:to>
                                    </p:set>
                                    <p:animEffect transition="in" filter="blinds(horizontal)">
                                      <p:cBhvr>
                                        <p:cTn id="16" dur="500"/>
                                        <p:tgtEl>
                                          <p:spTgt spid="4096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0963">
                                            <p:txEl>
                                              <p:pRg st="4" end="4"/>
                                            </p:txEl>
                                          </p:spTgt>
                                        </p:tgtEl>
                                        <p:attrNameLst>
                                          <p:attrName>style.visibility</p:attrName>
                                        </p:attrNameLst>
                                      </p:cBhvr>
                                      <p:to>
                                        <p:strVal val="visible"/>
                                      </p:to>
                                    </p:set>
                                    <p:animEffect transition="in" filter="blinds(horizontal)">
                                      <p:cBhvr>
                                        <p:cTn id="19" dur="500"/>
                                        <p:tgtEl>
                                          <p:spTgt spid="4096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0963">
                                            <p:txEl>
                                              <p:pRg st="5" end="5"/>
                                            </p:txEl>
                                          </p:spTgt>
                                        </p:tgtEl>
                                        <p:attrNameLst>
                                          <p:attrName>style.visibility</p:attrName>
                                        </p:attrNameLst>
                                      </p:cBhvr>
                                      <p:to>
                                        <p:strVal val="visible"/>
                                      </p:to>
                                    </p:set>
                                    <p:animEffect transition="in" filter="blinds(horizontal)">
                                      <p:cBhvr>
                                        <p:cTn id="22" dur="500"/>
                                        <p:tgtEl>
                                          <p:spTgt spid="4096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963">
                                            <p:txEl>
                                              <p:pRg st="6" end="6"/>
                                            </p:txEl>
                                          </p:spTgt>
                                        </p:tgtEl>
                                        <p:attrNameLst>
                                          <p:attrName>style.visibility</p:attrName>
                                        </p:attrNameLst>
                                      </p:cBhvr>
                                      <p:to>
                                        <p:strVal val="visible"/>
                                      </p:to>
                                    </p:set>
                                    <p:animEffect transition="in" filter="blinds(horizontal)">
                                      <p:cBhvr>
                                        <p:cTn id="27" dur="500"/>
                                        <p:tgtEl>
                                          <p:spTgt spid="4096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0963">
                                            <p:txEl>
                                              <p:pRg st="7" end="7"/>
                                            </p:txEl>
                                          </p:spTgt>
                                        </p:tgtEl>
                                        <p:attrNameLst>
                                          <p:attrName>style.visibility</p:attrName>
                                        </p:attrNameLst>
                                      </p:cBhvr>
                                      <p:to>
                                        <p:strVal val="visible"/>
                                      </p:to>
                                    </p:set>
                                    <p:animEffect transition="in" filter="blinds(horizontal)">
                                      <p:cBhvr>
                                        <p:cTn id="30" dur="500"/>
                                        <p:tgtEl>
                                          <p:spTgt spid="40963">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0963">
                                            <p:txEl>
                                              <p:pRg st="8" end="8"/>
                                            </p:txEl>
                                          </p:spTgt>
                                        </p:tgtEl>
                                        <p:attrNameLst>
                                          <p:attrName>style.visibility</p:attrName>
                                        </p:attrNameLst>
                                      </p:cBhvr>
                                      <p:to>
                                        <p:strVal val="visible"/>
                                      </p:to>
                                    </p:set>
                                    <p:animEffect transition="in" filter="blinds(horizontal)">
                                      <p:cBhvr>
                                        <p:cTn id="33" dur="500"/>
                                        <p:tgtEl>
                                          <p:spTgt spid="40963">
                                            <p:txEl>
                                              <p:pRg st="8" end="8"/>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0963">
                                            <p:txEl>
                                              <p:pRg st="9" end="9"/>
                                            </p:txEl>
                                          </p:spTgt>
                                        </p:tgtEl>
                                        <p:attrNameLst>
                                          <p:attrName>style.visibility</p:attrName>
                                        </p:attrNameLst>
                                      </p:cBhvr>
                                      <p:to>
                                        <p:strVal val="visible"/>
                                      </p:to>
                                    </p:set>
                                    <p:animEffect transition="in" filter="blinds(horizontal)">
                                      <p:cBhvr>
                                        <p:cTn id="36" dur="500"/>
                                        <p:tgtEl>
                                          <p:spTgt spid="409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autoUpdateAnimBg="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nvGraphicFramePr>
        <p:xfrm>
          <a:off x="2895600" y="1524000"/>
          <a:ext cx="3048000" cy="5105400"/>
        </p:xfrm>
        <a:graphic>
          <a:graphicData uri="http://schemas.openxmlformats.org/presentationml/2006/ole">
            <mc:AlternateContent xmlns:mc="http://schemas.openxmlformats.org/markup-compatibility/2006">
              <mc:Choice xmlns:v="urn:schemas-microsoft-com:vml" Requires="v">
                <p:oleObj spid="_x0000_s13313" name="Worksheet" r:id="rId1" imgW="7969885" imgH="3860800" progId="Excel.Sheet.8">
                  <p:embed/>
                </p:oleObj>
              </mc:Choice>
              <mc:Fallback>
                <p:oleObj name="Worksheet" r:id="rId1" imgW="7969885" imgH="3860800" progId="Excel.Sheet.8">
                  <p:embed/>
                  <p:pic>
                    <p:nvPicPr>
                      <p:cNvPr id="0" name="Object 2"/>
                      <p:cNvPicPr>
                        <a:picLocks noChangeAspect="1"/>
                      </p:cNvPicPr>
                      <p:nvPr/>
                    </p:nvPicPr>
                    <p:blipFill>
                      <a:blip r:embed="rId2"/>
                      <a:srcRect r="72501"/>
                      <a:stretch>
                        <a:fillRect/>
                      </a:stretch>
                    </p:blipFill>
                    <p:spPr>
                      <a:xfrm>
                        <a:off x="2895600" y="1524000"/>
                        <a:ext cx="3048000" cy="5105400"/>
                      </a:xfrm>
                      <a:prstGeom prst="rect">
                        <a:avLst/>
                      </a:prstGeom>
                      <a:noFill/>
                      <a:ln w="12700">
                        <a:noFill/>
                        <a:miter/>
                      </a:ln>
                    </p:spPr>
                  </p:pic>
                </p:oleObj>
              </mc:Fallback>
            </mc:AlternateContent>
          </a:graphicData>
        </a:graphic>
      </p:graphicFrame>
      <p:sp>
        <p:nvSpPr>
          <p:cNvPr id="15363" name="Rectangle 3"/>
          <p:cNvSpPr>
            <a:spLocks noChangeArrowheads="1"/>
          </p:cNvSpPr>
          <p:nvPr/>
        </p:nvSpPr>
        <p:spPr bwMode="auto">
          <a:xfrm>
            <a:off x="304800" y="838200"/>
            <a:ext cx="8634413" cy="646113"/>
          </a:xfrm>
          <a:prstGeom prst="rect">
            <a:avLst/>
          </a:prstGeom>
          <a:noFill/>
          <a:ln w="12700" cap="sq">
            <a:noFill/>
            <a:miter lim="800000"/>
            <a:headEnd type="none" w="sm" len="sm"/>
            <a:tailEnd type="none" w="sm" len="sm"/>
          </a:ln>
        </p:spPr>
        <p:txBody>
          <a:bodyPr>
            <a:spAutoFit/>
          </a:bodyPr>
          <a:lstStyle/>
          <a:p>
            <a:pPr>
              <a:defRPr/>
            </a:pPr>
            <a:r>
              <a:rPr lang="en-US" sz="3600" b="1" dirty="0">
                <a:solidFill>
                  <a:schemeClr val="accent2">
                    <a:lumMod val="50000"/>
                  </a:schemeClr>
                </a:solidFill>
              </a:rPr>
              <a:t>Exponential Forecasting</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noChangeAspect="1"/>
          </p:cNvGraphicFramePr>
          <p:nvPr/>
        </p:nvGraphicFramePr>
        <p:xfrm>
          <a:off x="1295400" y="1524000"/>
          <a:ext cx="6781800" cy="5105400"/>
        </p:xfrm>
        <a:graphic>
          <a:graphicData uri="http://schemas.openxmlformats.org/presentationml/2006/ole">
            <mc:AlternateContent xmlns:mc="http://schemas.openxmlformats.org/markup-compatibility/2006">
              <mc:Choice xmlns:v="urn:schemas-microsoft-com:vml" Requires="v">
                <p:oleObj spid="_x0000_s14337" name="Worksheet" r:id="rId1" imgW="7969885" imgH="3860800" progId="Excel.Sheet.8">
                  <p:embed/>
                </p:oleObj>
              </mc:Choice>
              <mc:Fallback>
                <p:oleObj name="Worksheet" r:id="rId1" imgW="7969885" imgH="3860800" progId="Excel.Sheet.8">
                  <p:embed/>
                  <p:pic>
                    <p:nvPicPr>
                      <p:cNvPr id="0" name="Object 2"/>
                      <p:cNvPicPr>
                        <a:picLocks noChangeAspect="1"/>
                      </p:cNvPicPr>
                      <p:nvPr/>
                    </p:nvPicPr>
                    <p:blipFill>
                      <a:blip r:embed="rId2"/>
                      <a:srcRect r="35947"/>
                      <a:stretch>
                        <a:fillRect/>
                      </a:stretch>
                    </p:blipFill>
                    <p:spPr>
                      <a:xfrm>
                        <a:off x="1295400" y="1524000"/>
                        <a:ext cx="6781800" cy="5105400"/>
                      </a:xfrm>
                      <a:prstGeom prst="rect">
                        <a:avLst/>
                      </a:prstGeom>
                      <a:noFill/>
                      <a:ln w="12700">
                        <a:noFill/>
                        <a:miter/>
                      </a:ln>
                    </p:spPr>
                  </p:pic>
                </p:oleObj>
              </mc:Fallback>
            </mc:AlternateContent>
          </a:graphicData>
        </a:graphic>
      </p:graphicFrame>
      <p:sp>
        <p:nvSpPr>
          <p:cNvPr id="16387" name="Rectangle 3"/>
          <p:cNvSpPr>
            <a:spLocks noChangeArrowheads="1"/>
          </p:cNvSpPr>
          <p:nvPr/>
        </p:nvSpPr>
        <p:spPr bwMode="auto">
          <a:xfrm>
            <a:off x="152400" y="685800"/>
            <a:ext cx="8177213" cy="584200"/>
          </a:xfrm>
          <a:prstGeom prst="rect">
            <a:avLst/>
          </a:prstGeom>
          <a:noFill/>
          <a:ln w="12700" cap="sq">
            <a:noFill/>
            <a:miter lim="800000"/>
            <a:headEnd type="none" w="sm" len="sm"/>
            <a:tailEnd type="none" w="sm" len="sm"/>
          </a:ln>
        </p:spPr>
        <p:txBody>
          <a:bodyPr>
            <a:spAutoFit/>
          </a:bodyPr>
          <a:lstStyle/>
          <a:p>
            <a:pPr>
              <a:defRPr/>
            </a:pPr>
            <a:r>
              <a:rPr lang="en-US" sz="3200" b="1" dirty="0">
                <a:solidFill>
                  <a:schemeClr val="accent2">
                    <a:lumMod val="50000"/>
                  </a:schemeClr>
                </a:solidFill>
              </a:rPr>
              <a:t>Exponential Forecasting</a:t>
            </a:r>
          </a:p>
        </p:txBody>
      </p:sp>
      <p:pic>
        <p:nvPicPr>
          <p:cNvPr id="15364" name="Picture 4"/>
          <p:cNvPicPr>
            <a:picLocks noChangeAspect="1" noChangeArrowheads="1"/>
          </p:cNvPicPr>
          <p:nvPr/>
        </p:nvPicPr>
        <p:blipFill>
          <a:blip r:embed="rId3"/>
          <a:srcRect/>
          <a:stretch>
            <a:fillRect/>
          </a:stretch>
        </p:blipFill>
        <p:spPr bwMode="auto">
          <a:xfrm>
            <a:off x="5029200" y="762000"/>
            <a:ext cx="3227388" cy="574675"/>
          </a:xfrm>
          <a:prstGeom prst="rect">
            <a:avLst/>
          </a:prstGeom>
          <a:noFill/>
          <a:ln w="9525">
            <a:noFill/>
            <a:miter lim="800000"/>
            <a:headEnd/>
            <a:tailEnd/>
          </a:ln>
        </p:spPr>
      </p:pic>
      <p:sp>
        <p:nvSpPr>
          <p:cNvPr id="118789" name="AutoShape 5"/>
          <p:cNvSpPr>
            <a:spLocks noChangeArrowheads="1"/>
          </p:cNvSpPr>
          <p:nvPr/>
        </p:nvSpPr>
        <p:spPr bwMode="auto">
          <a:xfrm flipH="1">
            <a:off x="3581400" y="1828800"/>
            <a:ext cx="838200" cy="533400"/>
          </a:xfrm>
          <a:prstGeom prst="wedgeEllipseCallout">
            <a:avLst>
              <a:gd name="adj1" fmla="val -89208"/>
              <a:gd name="adj2" fmla="val 5653"/>
            </a:avLst>
          </a:prstGeom>
          <a:solidFill>
            <a:schemeClr val="accent1"/>
          </a:solidFill>
          <a:ln w="12700" cap="sq">
            <a:solidFill>
              <a:schemeClr val="tx1"/>
            </a:solidFill>
            <a:miter lim="800000"/>
            <a:headEnd type="none" w="sm" len="sm"/>
            <a:tailEnd type="none" w="sm" len="sm"/>
          </a:ln>
        </p:spPr>
        <p:txBody>
          <a:bodyPr/>
          <a:lstStyle/>
          <a:p>
            <a:pPr algn="ctr"/>
            <a:r>
              <a:rPr lang="en-US" sz="1200"/>
              <a:t>Mean of 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7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noChangeAspect="1"/>
          </p:cNvGraphicFramePr>
          <p:nvPr/>
        </p:nvGraphicFramePr>
        <p:xfrm>
          <a:off x="152400" y="1524000"/>
          <a:ext cx="8839200" cy="4935538"/>
        </p:xfrm>
        <a:graphic>
          <a:graphicData uri="http://schemas.openxmlformats.org/presentationml/2006/ole">
            <mc:AlternateContent xmlns:mc="http://schemas.openxmlformats.org/markup-compatibility/2006">
              <mc:Choice xmlns:v="urn:schemas-microsoft-com:vml" Requires="v">
                <p:oleObj spid="_x0000_s15361" name="Worksheet" r:id="rId1" imgW="7969885" imgH="3860800" progId="Excel.Sheet.8">
                  <p:embed/>
                </p:oleObj>
              </mc:Choice>
              <mc:Fallback>
                <p:oleObj name="Worksheet" r:id="rId1" imgW="7969885" imgH="3860800" progId="Excel.Sheet.8">
                  <p:embed/>
                  <p:pic>
                    <p:nvPicPr>
                      <p:cNvPr id="0" name="Object 2"/>
                      <p:cNvPicPr>
                        <a:picLocks noChangeAspect="1"/>
                      </p:cNvPicPr>
                      <p:nvPr/>
                    </p:nvPicPr>
                    <p:blipFill>
                      <a:blip r:embed="rId2"/>
                      <a:stretch>
                        <a:fillRect/>
                      </a:stretch>
                    </p:blipFill>
                    <p:spPr>
                      <a:xfrm>
                        <a:off x="152400" y="1524000"/>
                        <a:ext cx="8839200" cy="4935538"/>
                      </a:xfrm>
                      <a:prstGeom prst="rect">
                        <a:avLst/>
                      </a:prstGeom>
                      <a:noFill/>
                      <a:ln w="12700">
                        <a:noFill/>
                        <a:miter/>
                      </a:ln>
                    </p:spPr>
                  </p:pic>
                </p:oleObj>
              </mc:Fallback>
            </mc:AlternateContent>
          </a:graphicData>
        </a:graphic>
      </p:graphicFrame>
      <p:sp>
        <p:nvSpPr>
          <p:cNvPr id="17411" name="Rectangle 3"/>
          <p:cNvSpPr>
            <a:spLocks noChangeArrowheads="1"/>
          </p:cNvSpPr>
          <p:nvPr/>
        </p:nvSpPr>
        <p:spPr bwMode="auto">
          <a:xfrm>
            <a:off x="1143000" y="533400"/>
            <a:ext cx="6424613" cy="646113"/>
          </a:xfrm>
          <a:prstGeom prst="rect">
            <a:avLst/>
          </a:prstGeom>
          <a:noFill/>
          <a:ln w="12700" cap="sq">
            <a:noFill/>
            <a:miter lim="800000"/>
            <a:headEnd type="none" w="sm" len="sm"/>
            <a:tailEnd type="none" w="sm" len="sm"/>
          </a:ln>
        </p:spPr>
        <p:txBody>
          <a:bodyPr wrap="none">
            <a:spAutoFit/>
          </a:bodyPr>
          <a:lstStyle/>
          <a:p>
            <a:pPr>
              <a:defRPr/>
            </a:pPr>
            <a:r>
              <a:rPr lang="en-US" sz="3600" b="1" dirty="0">
                <a:solidFill>
                  <a:schemeClr val="accent2">
                    <a:lumMod val="50000"/>
                  </a:schemeClr>
                </a:solidFill>
              </a:rPr>
              <a:t>Exponential Forecasting</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defRPr/>
            </a:pPr>
            <a:r>
              <a:rPr lang="en-US" sz="3600" dirty="0" smtClean="0">
                <a:solidFill>
                  <a:schemeClr val="tx1"/>
                </a:solidFill>
              </a:rPr>
              <a:t>Evaluation of Smoothing Techniques</a:t>
            </a:r>
          </a:p>
        </p:txBody>
      </p:sp>
      <p:sp>
        <p:nvSpPr>
          <p:cNvPr id="60419" name="Rectangle 3"/>
          <p:cNvSpPr>
            <a:spLocks noGrp="1" noChangeArrowheads="1"/>
          </p:cNvSpPr>
          <p:nvPr>
            <p:ph type="body" idx="1"/>
          </p:nvPr>
        </p:nvSpPr>
        <p:spPr/>
        <p:txBody>
          <a:bodyPr/>
          <a:lstStyle/>
          <a:p>
            <a:r>
              <a:rPr lang="en-US" dirty="0" smtClean="0"/>
              <a:t>Gives greater weight to recent data</a:t>
            </a:r>
            <a:endParaRPr lang="en-US" dirty="0" smtClean="0"/>
          </a:p>
          <a:p>
            <a:r>
              <a:rPr lang="en-US" dirty="0" smtClean="0"/>
              <a:t>It is easy to update the forecasts</a:t>
            </a:r>
            <a:endParaRPr lang="en-US" dirty="0" smtClean="0"/>
          </a:p>
          <a:p>
            <a:pPr algn="just"/>
            <a:r>
              <a:rPr lang="en-US" dirty="0" smtClean="0"/>
              <a:t>No need to re-estimate the equations</a:t>
            </a:r>
            <a:endParaRPr lang="en-US" dirty="0" smtClean="0"/>
          </a:p>
          <a:p>
            <a:pPr algn="just"/>
            <a:r>
              <a:rPr lang="en-US" dirty="0" smtClean="0"/>
              <a:t>When time trend is positive, forecasts are likely to be too low</a:t>
            </a:r>
            <a:endParaRPr lang="en-US" dirty="0" smtClean="0"/>
          </a:p>
          <a:p>
            <a:pPr algn="just"/>
            <a:r>
              <a:rPr lang="en-US" dirty="0" smtClean="0"/>
              <a:t>When time trend is negative, forecasts are likely to be too high</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noAutofit/>
          </a:bodyPr>
          <a:lstStyle/>
          <a:p>
            <a:pPr algn="l"/>
            <a:r>
              <a:rPr lang="en-US" sz="3200" dirty="0" smtClean="0"/>
              <a:t>2. Selection and classification of goods</a:t>
            </a:r>
            <a:br>
              <a:rPr lang="en-US" sz="3200" dirty="0" smtClean="0"/>
            </a:br>
            <a:endParaRPr lang="en-US" sz="3200" dirty="0"/>
          </a:p>
        </p:txBody>
      </p:sp>
      <p:graphicFrame>
        <p:nvGraphicFramePr>
          <p:cNvPr id="5" name="Diagram 4"/>
          <p:cNvGraphicFramePr/>
          <p:nvPr/>
        </p:nvGraphicFramePr>
        <p:xfrm>
          <a:off x="152400" y="2362200"/>
          <a:ext cx="8763000" cy="3352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1" name="Rectangle 3"/>
          <p:cNvSpPr>
            <a:spLocks noGrp="1" noChangeArrowheads="1"/>
          </p:cNvSpPr>
          <p:nvPr>
            <p:ph type="body" sz="half" idx="1"/>
          </p:nvPr>
        </p:nvSpPr>
        <p:spPr>
          <a:xfrm>
            <a:off x="609600" y="990600"/>
            <a:ext cx="7467600" cy="3886200"/>
          </a:xfrm>
        </p:spPr>
        <p:txBody>
          <a:bodyPr>
            <a:noAutofit/>
          </a:bodyPr>
          <a:lstStyle/>
          <a:p>
            <a:r>
              <a:rPr lang="en-US" sz="2800" b="1" dirty="0" smtClean="0"/>
              <a:t>Capital Goods</a:t>
            </a:r>
            <a:r>
              <a:rPr lang="en-US" sz="2800" dirty="0" smtClean="0"/>
              <a:t> (</a:t>
            </a:r>
            <a:r>
              <a:rPr lang="en-US" sz="2800" b="1" dirty="0" smtClean="0"/>
              <a:t>Producer goods</a:t>
            </a:r>
            <a:r>
              <a:rPr lang="en-US" sz="2800" dirty="0" smtClean="0"/>
              <a:t>)- goods which help in further production of goods</a:t>
            </a:r>
            <a:endParaRPr lang="en-US" sz="2800" dirty="0" smtClean="0"/>
          </a:p>
          <a:p>
            <a:pPr lvl="1"/>
            <a:r>
              <a:rPr lang="en-US" sz="2400" dirty="0" smtClean="0"/>
              <a:t>Replacement Demand</a:t>
            </a:r>
            <a:endParaRPr lang="en-US" sz="2400" dirty="0" smtClean="0"/>
          </a:p>
          <a:p>
            <a:pPr lvl="1"/>
            <a:r>
              <a:rPr lang="en-US" sz="2400" dirty="0" smtClean="0"/>
              <a:t>New Demand</a:t>
            </a:r>
            <a:endParaRPr lang="en-US" sz="2400" dirty="0" smtClean="0"/>
          </a:p>
          <a:p>
            <a:r>
              <a:rPr lang="en-US" sz="2800" b="1" dirty="0" smtClean="0"/>
              <a:t>Information required</a:t>
            </a:r>
            <a:endParaRPr lang="en-US" sz="2800" b="1" dirty="0" smtClean="0"/>
          </a:p>
          <a:p>
            <a:pPr lvl="1"/>
            <a:r>
              <a:rPr lang="en-US" sz="2400" dirty="0" smtClean="0"/>
              <a:t>Growth possibilities of industry demanding such goods</a:t>
            </a:r>
            <a:endParaRPr lang="en-US" sz="2400" dirty="0" smtClean="0"/>
          </a:p>
          <a:p>
            <a:pPr lvl="1"/>
            <a:r>
              <a:rPr lang="en-US" sz="2400" dirty="0" smtClean="0"/>
              <a:t>Life expectancy</a:t>
            </a:r>
            <a:endParaRPr lang="en-US" sz="2400" dirty="0" smtClean="0"/>
          </a:p>
          <a:p>
            <a:pPr lvl="1"/>
            <a:r>
              <a:rPr lang="en-US" sz="2400" dirty="0" smtClean="0"/>
              <a:t>The norm of consumption </a:t>
            </a:r>
            <a:endParaRPr lang="en-US" sz="2400" dirty="0" smtClean="0"/>
          </a:p>
          <a:p>
            <a:endParaRPr lang="en-US" sz="2800" dirty="0" smtClean="0"/>
          </a:p>
        </p:txBody>
      </p:sp>
      <p:sp>
        <p:nvSpPr>
          <p:cNvPr id="1036" name="Freeform 5"/>
          <p:cNvSpPr/>
          <p:nvPr/>
        </p:nvSpPr>
        <p:spPr bwMode="auto">
          <a:xfrm>
            <a:off x="7162800" y="4648200"/>
            <a:ext cx="1614488" cy="1687513"/>
          </a:xfrm>
          <a:custGeom>
            <a:avLst/>
            <a:gdLst>
              <a:gd name="T0" fmla="*/ 2147483647 w 2035"/>
              <a:gd name="T1" fmla="*/ 2147483647 h 2125"/>
              <a:gd name="T2" fmla="*/ 2147483647 w 2035"/>
              <a:gd name="T3" fmla="*/ 2147483647 h 2125"/>
              <a:gd name="T4" fmla="*/ 2147483647 w 2035"/>
              <a:gd name="T5" fmla="*/ 2147483647 h 2125"/>
              <a:gd name="T6" fmla="*/ 2147483647 w 2035"/>
              <a:gd name="T7" fmla="*/ 2147483647 h 2125"/>
              <a:gd name="T8" fmla="*/ 2147483647 w 2035"/>
              <a:gd name="T9" fmla="*/ 2147483647 h 2125"/>
              <a:gd name="T10" fmla="*/ 2147483647 w 2035"/>
              <a:gd name="T11" fmla="*/ 2147483647 h 2125"/>
              <a:gd name="T12" fmla="*/ 2147483647 w 2035"/>
              <a:gd name="T13" fmla="*/ 2147483647 h 2125"/>
              <a:gd name="T14" fmla="*/ 2147483647 w 2035"/>
              <a:gd name="T15" fmla="*/ 2147483647 h 2125"/>
              <a:gd name="T16" fmla="*/ 2147483647 w 2035"/>
              <a:gd name="T17" fmla="*/ 2147483647 h 2125"/>
              <a:gd name="T18" fmla="*/ 2147483647 w 2035"/>
              <a:gd name="T19" fmla="*/ 2147483647 h 2125"/>
              <a:gd name="T20" fmla="*/ 2147483647 w 2035"/>
              <a:gd name="T21" fmla="*/ 2147483647 h 2125"/>
              <a:gd name="T22" fmla="*/ 2147483647 w 2035"/>
              <a:gd name="T23" fmla="*/ 2147483647 h 2125"/>
              <a:gd name="T24" fmla="*/ 2147483647 w 2035"/>
              <a:gd name="T25" fmla="*/ 2147483647 h 2125"/>
              <a:gd name="T26" fmla="*/ 2147483647 w 2035"/>
              <a:gd name="T27" fmla="*/ 2147483647 h 2125"/>
              <a:gd name="T28" fmla="*/ 2147483647 w 2035"/>
              <a:gd name="T29" fmla="*/ 2147483647 h 2125"/>
              <a:gd name="T30" fmla="*/ 2147483647 w 2035"/>
              <a:gd name="T31" fmla="*/ 2147483647 h 2125"/>
              <a:gd name="T32" fmla="*/ 2147483647 w 2035"/>
              <a:gd name="T33" fmla="*/ 2147483647 h 2125"/>
              <a:gd name="T34" fmla="*/ 2147483647 w 2035"/>
              <a:gd name="T35" fmla="*/ 2147483647 h 2125"/>
              <a:gd name="T36" fmla="*/ 2147483647 w 2035"/>
              <a:gd name="T37" fmla="*/ 2147483647 h 2125"/>
              <a:gd name="T38" fmla="*/ 2147483647 w 2035"/>
              <a:gd name="T39" fmla="*/ 2147483647 h 2125"/>
              <a:gd name="T40" fmla="*/ 2147483647 w 2035"/>
              <a:gd name="T41" fmla="*/ 2147483647 h 2125"/>
              <a:gd name="T42" fmla="*/ 2147483647 w 2035"/>
              <a:gd name="T43" fmla="*/ 2147483647 h 2125"/>
              <a:gd name="T44" fmla="*/ 2147483647 w 2035"/>
              <a:gd name="T45" fmla="*/ 2147483647 h 2125"/>
              <a:gd name="T46" fmla="*/ 2147483647 w 2035"/>
              <a:gd name="T47" fmla="*/ 2147483647 h 2125"/>
              <a:gd name="T48" fmla="*/ 2147483647 w 2035"/>
              <a:gd name="T49" fmla="*/ 2147483647 h 2125"/>
              <a:gd name="T50" fmla="*/ 2147483647 w 2035"/>
              <a:gd name="T51" fmla="*/ 2147483647 h 2125"/>
              <a:gd name="T52" fmla="*/ 2147483647 w 2035"/>
              <a:gd name="T53" fmla="*/ 2147483647 h 2125"/>
              <a:gd name="T54" fmla="*/ 2147483647 w 2035"/>
              <a:gd name="T55" fmla="*/ 2147483647 h 2125"/>
              <a:gd name="T56" fmla="*/ 2147483647 w 2035"/>
              <a:gd name="T57" fmla="*/ 2147483647 h 2125"/>
              <a:gd name="T58" fmla="*/ 2147483647 w 2035"/>
              <a:gd name="T59" fmla="*/ 2147483647 h 2125"/>
              <a:gd name="T60" fmla="*/ 2147483647 w 2035"/>
              <a:gd name="T61" fmla="*/ 2147483647 h 2125"/>
              <a:gd name="T62" fmla="*/ 2147483647 w 2035"/>
              <a:gd name="T63" fmla="*/ 2147483647 h 2125"/>
              <a:gd name="T64" fmla="*/ 2147483647 w 2035"/>
              <a:gd name="T65" fmla="*/ 2147483647 h 2125"/>
              <a:gd name="T66" fmla="*/ 2147483647 w 2035"/>
              <a:gd name="T67" fmla="*/ 2147483647 h 2125"/>
              <a:gd name="T68" fmla="*/ 2147483647 w 2035"/>
              <a:gd name="T69" fmla="*/ 2147483647 h 2125"/>
              <a:gd name="T70" fmla="*/ 2147483647 w 2035"/>
              <a:gd name="T71" fmla="*/ 2147483647 h 2125"/>
              <a:gd name="T72" fmla="*/ 2147483647 w 2035"/>
              <a:gd name="T73" fmla="*/ 2147483647 h 2125"/>
              <a:gd name="T74" fmla="*/ 2147483647 w 2035"/>
              <a:gd name="T75" fmla="*/ 2147483647 h 2125"/>
              <a:gd name="T76" fmla="*/ 2147483647 w 2035"/>
              <a:gd name="T77" fmla="*/ 2147483647 h 2125"/>
              <a:gd name="T78" fmla="*/ 2147483647 w 2035"/>
              <a:gd name="T79" fmla="*/ 2147483647 h 2125"/>
              <a:gd name="T80" fmla="*/ 2147483647 w 2035"/>
              <a:gd name="T81" fmla="*/ 2147483647 h 2125"/>
              <a:gd name="T82" fmla="*/ 2147483647 w 2035"/>
              <a:gd name="T83" fmla="*/ 2147483647 h 2125"/>
              <a:gd name="T84" fmla="*/ 2147483647 w 2035"/>
              <a:gd name="T85" fmla="*/ 2147483647 h 2125"/>
              <a:gd name="T86" fmla="*/ 2147483647 w 2035"/>
              <a:gd name="T87" fmla="*/ 2147483647 h 2125"/>
              <a:gd name="T88" fmla="*/ 2147483647 w 2035"/>
              <a:gd name="T89" fmla="*/ 2147483647 h 2125"/>
              <a:gd name="T90" fmla="*/ 2147483647 w 2035"/>
              <a:gd name="T91" fmla="*/ 2147483647 h 2125"/>
              <a:gd name="T92" fmla="*/ 2147483647 w 2035"/>
              <a:gd name="T93" fmla="*/ 2147483647 h 2125"/>
              <a:gd name="T94" fmla="*/ 2147483647 w 2035"/>
              <a:gd name="T95" fmla="*/ 2147483647 h 2125"/>
              <a:gd name="T96" fmla="*/ 2147483647 w 2035"/>
              <a:gd name="T97" fmla="*/ 2147483647 h 2125"/>
              <a:gd name="T98" fmla="*/ 2147483647 w 2035"/>
              <a:gd name="T99" fmla="*/ 2147483647 h 2125"/>
              <a:gd name="T100" fmla="*/ 2147483647 w 2035"/>
              <a:gd name="T101" fmla="*/ 2147483647 h 2125"/>
              <a:gd name="T102" fmla="*/ 2147483647 w 2035"/>
              <a:gd name="T103" fmla="*/ 2147483647 h 2125"/>
              <a:gd name="T104" fmla="*/ 2147483647 w 2035"/>
              <a:gd name="T105" fmla="*/ 2147483647 h 2125"/>
              <a:gd name="T106" fmla="*/ 2147483647 w 2035"/>
              <a:gd name="T107" fmla="*/ 2147483647 h 2125"/>
              <a:gd name="T108" fmla="*/ 2147483647 w 2035"/>
              <a:gd name="T109" fmla="*/ 2147483647 h 2125"/>
              <a:gd name="T110" fmla="*/ 2147483647 w 2035"/>
              <a:gd name="T111" fmla="*/ 2147483647 h 2125"/>
              <a:gd name="T112" fmla="*/ 2147483647 w 2035"/>
              <a:gd name="T113" fmla="*/ 2147483647 h 2125"/>
              <a:gd name="T114" fmla="*/ 2147483647 w 2035"/>
              <a:gd name="T115" fmla="*/ 2147483647 h 2125"/>
              <a:gd name="T116" fmla="*/ 2147483647 w 2035"/>
              <a:gd name="T117" fmla="*/ 2147483647 h 2125"/>
              <a:gd name="T118" fmla="*/ 2147483647 w 2035"/>
              <a:gd name="T119" fmla="*/ 2147483647 h 2125"/>
              <a:gd name="T120" fmla="*/ 2147483647 w 2035"/>
              <a:gd name="T121" fmla="*/ 2147483647 h 21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035"/>
              <a:gd name="T184" fmla="*/ 0 h 2125"/>
              <a:gd name="T185" fmla="*/ 2035 w 2035"/>
              <a:gd name="T186" fmla="*/ 2125 h 212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035" h="2125">
                <a:moveTo>
                  <a:pt x="876" y="645"/>
                </a:moveTo>
                <a:lnTo>
                  <a:pt x="877" y="657"/>
                </a:lnTo>
                <a:lnTo>
                  <a:pt x="880" y="668"/>
                </a:lnTo>
                <a:lnTo>
                  <a:pt x="887" y="676"/>
                </a:lnTo>
                <a:lnTo>
                  <a:pt x="894" y="685"/>
                </a:lnTo>
                <a:lnTo>
                  <a:pt x="900" y="694"/>
                </a:lnTo>
                <a:lnTo>
                  <a:pt x="904" y="704"/>
                </a:lnTo>
                <a:lnTo>
                  <a:pt x="907" y="715"/>
                </a:lnTo>
                <a:lnTo>
                  <a:pt x="904" y="729"/>
                </a:lnTo>
                <a:lnTo>
                  <a:pt x="902" y="737"/>
                </a:lnTo>
                <a:lnTo>
                  <a:pt x="897" y="743"/>
                </a:lnTo>
                <a:lnTo>
                  <a:pt x="891" y="747"/>
                </a:lnTo>
                <a:lnTo>
                  <a:pt x="881" y="750"/>
                </a:lnTo>
                <a:lnTo>
                  <a:pt x="871" y="751"/>
                </a:lnTo>
                <a:lnTo>
                  <a:pt x="861" y="752"/>
                </a:lnTo>
                <a:lnTo>
                  <a:pt x="851" y="753"/>
                </a:lnTo>
                <a:lnTo>
                  <a:pt x="842" y="754"/>
                </a:lnTo>
                <a:lnTo>
                  <a:pt x="840" y="777"/>
                </a:lnTo>
                <a:lnTo>
                  <a:pt x="844" y="799"/>
                </a:lnTo>
                <a:lnTo>
                  <a:pt x="848" y="819"/>
                </a:lnTo>
                <a:lnTo>
                  <a:pt x="844" y="838"/>
                </a:lnTo>
                <a:lnTo>
                  <a:pt x="840" y="850"/>
                </a:lnTo>
                <a:lnTo>
                  <a:pt x="840" y="860"/>
                </a:lnTo>
                <a:lnTo>
                  <a:pt x="843" y="867"/>
                </a:lnTo>
                <a:lnTo>
                  <a:pt x="850" y="873"/>
                </a:lnTo>
                <a:lnTo>
                  <a:pt x="857" y="879"/>
                </a:lnTo>
                <a:lnTo>
                  <a:pt x="866" y="882"/>
                </a:lnTo>
                <a:lnTo>
                  <a:pt x="874" y="886"/>
                </a:lnTo>
                <a:lnTo>
                  <a:pt x="882" y="890"/>
                </a:lnTo>
                <a:lnTo>
                  <a:pt x="891" y="899"/>
                </a:lnTo>
                <a:lnTo>
                  <a:pt x="894" y="911"/>
                </a:lnTo>
                <a:lnTo>
                  <a:pt x="896" y="925"/>
                </a:lnTo>
                <a:lnTo>
                  <a:pt x="897" y="940"/>
                </a:lnTo>
                <a:lnTo>
                  <a:pt x="900" y="952"/>
                </a:lnTo>
                <a:lnTo>
                  <a:pt x="906" y="964"/>
                </a:lnTo>
                <a:lnTo>
                  <a:pt x="916" y="971"/>
                </a:lnTo>
                <a:lnTo>
                  <a:pt x="931" y="972"/>
                </a:lnTo>
                <a:lnTo>
                  <a:pt x="947" y="886"/>
                </a:lnTo>
                <a:lnTo>
                  <a:pt x="942" y="872"/>
                </a:lnTo>
                <a:lnTo>
                  <a:pt x="945" y="859"/>
                </a:lnTo>
                <a:lnTo>
                  <a:pt x="952" y="848"/>
                </a:lnTo>
                <a:lnTo>
                  <a:pt x="958" y="837"/>
                </a:lnTo>
                <a:lnTo>
                  <a:pt x="965" y="827"/>
                </a:lnTo>
                <a:lnTo>
                  <a:pt x="968" y="818"/>
                </a:lnTo>
                <a:lnTo>
                  <a:pt x="963" y="808"/>
                </a:lnTo>
                <a:lnTo>
                  <a:pt x="949" y="798"/>
                </a:lnTo>
                <a:lnTo>
                  <a:pt x="944" y="778"/>
                </a:lnTo>
                <a:lnTo>
                  <a:pt x="937" y="758"/>
                </a:lnTo>
                <a:lnTo>
                  <a:pt x="931" y="737"/>
                </a:lnTo>
                <a:lnTo>
                  <a:pt x="926" y="714"/>
                </a:lnTo>
                <a:lnTo>
                  <a:pt x="924" y="692"/>
                </a:lnTo>
                <a:lnTo>
                  <a:pt x="925" y="671"/>
                </a:lnTo>
                <a:lnTo>
                  <a:pt x="932" y="652"/>
                </a:lnTo>
                <a:lnTo>
                  <a:pt x="945" y="633"/>
                </a:lnTo>
                <a:lnTo>
                  <a:pt x="958" y="645"/>
                </a:lnTo>
                <a:lnTo>
                  <a:pt x="964" y="633"/>
                </a:lnTo>
                <a:lnTo>
                  <a:pt x="975" y="626"/>
                </a:lnTo>
                <a:lnTo>
                  <a:pt x="984" y="619"/>
                </a:lnTo>
                <a:lnTo>
                  <a:pt x="990" y="609"/>
                </a:lnTo>
                <a:lnTo>
                  <a:pt x="975" y="611"/>
                </a:lnTo>
                <a:lnTo>
                  <a:pt x="960" y="614"/>
                </a:lnTo>
                <a:lnTo>
                  <a:pt x="946" y="617"/>
                </a:lnTo>
                <a:lnTo>
                  <a:pt x="932" y="622"/>
                </a:lnTo>
                <a:lnTo>
                  <a:pt x="918" y="626"/>
                </a:lnTo>
                <a:lnTo>
                  <a:pt x="903" y="632"/>
                </a:lnTo>
                <a:lnTo>
                  <a:pt x="889" y="638"/>
                </a:lnTo>
                <a:lnTo>
                  <a:pt x="876" y="645"/>
                </a:lnTo>
                <a:lnTo>
                  <a:pt x="816" y="569"/>
                </a:lnTo>
                <a:lnTo>
                  <a:pt x="834" y="569"/>
                </a:lnTo>
                <a:lnTo>
                  <a:pt x="854" y="565"/>
                </a:lnTo>
                <a:lnTo>
                  <a:pt x="872" y="560"/>
                </a:lnTo>
                <a:lnTo>
                  <a:pt x="892" y="551"/>
                </a:lnTo>
                <a:lnTo>
                  <a:pt x="910" y="542"/>
                </a:lnTo>
                <a:lnTo>
                  <a:pt x="930" y="534"/>
                </a:lnTo>
                <a:lnTo>
                  <a:pt x="949" y="526"/>
                </a:lnTo>
                <a:lnTo>
                  <a:pt x="969" y="519"/>
                </a:lnTo>
                <a:lnTo>
                  <a:pt x="971" y="510"/>
                </a:lnTo>
                <a:lnTo>
                  <a:pt x="976" y="501"/>
                </a:lnTo>
                <a:lnTo>
                  <a:pt x="980" y="493"/>
                </a:lnTo>
                <a:lnTo>
                  <a:pt x="987" y="485"/>
                </a:lnTo>
                <a:lnTo>
                  <a:pt x="994" y="477"/>
                </a:lnTo>
                <a:lnTo>
                  <a:pt x="1002" y="470"/>
                </a:lnTo>
                <a:lnTo>
                  <a:pt x="1010" y="463"/>
                </a:lnTo>
                <a:lnTo>
                  <a:pt x="1018" y="457"/>
                </a:lnTo>
                <a:lnTo>
                  <a:pt x="1029" y="455"/>
                </a:lnTo>
                <a:lnTo>
                  <a:pt x="1040" y="452"/>
                </a:lnTo>
                <a:lnTo>
                  <a:pt x="1053" y="451"/>
                </a:lnTo>
                <a:lnTo>
                  <a:pt x="1066" y="449"/>
                </a:lnTo>
                <a:lnTo>
                  <a:pt x="1078" y="444"/>
                </a:lnTo>
                <a:lnTo>
                  <a:pt x="1090" y="439"/>
                </a:lnTo>
                <a:lnTo>
                  <a:pt x="1099" y="429"/>
                </a:lnTo>
                <a:lnTo>
                  <a:pt x="1106" y="417"/>
                </a:lnTo>
                <a:lnTo>
                  <a:pt x="1158" y="587"/>
                </a:lnTo>
                <a:lnTo>
                  <a:pt x="1124" y="617"/>
                </a:lnTo>
                <a:lnTo>
                  <a:pt x="1122" y="637"/>
                </a:lnTo>
                <a:lnTo>
                  <a:pt x="1120" y="656"/>
                </a:lnTo>
                <a:lnTo>
                  <a:pt x="1115" y="677"/>
                </a:lnTo>
                <a:lnTo>
                  <a:pt x="1112" y="698"/>
                </a:lnTo>
                <a:lnTo>
                  <a:pt x="1106" y="719"/>
                </a:lnTo>
                <a:lnTo>
                  <a:pt x="1101" y="737"/>
                </a:lnTo>
                <a:lnTo>
                  <a:pt x="1094" y="755"/>
                </a:lnTo>
                <a:lnTo>
                  <a:pt x="1089" y="772"/>
                </a:lnTo>
                <a:lnTo>
                  <a:pt x="1085" y="793"/>
                </a:lnTo>
                <a:lnTo>
                  <a:pt x="1090" y="810"/>
                </a:lnTo>
                <a:lnTo>
                  <a:pt x="1101" y="820"/>
                </a:lnTo>
                <a:lnTo>
                  <a:pt x="1116" y="827"/>
                </a:lnTo>
                <a:lnTo>
                  <a:pt x="1134" y="833"/>
                </a:lnTo>
                <a:lnTo>
                  <a:pt x="1152" y="837"/>
                </a:lnTo>
                <a:lnTo>
                  <a:pt x="1169" y="843"/>
                </a:lnTo>
                <a:lnTo>
                  <a:pt x="1182" y="852"/>
                </a:lnTo>
                <a:lnTo>
                  <a:pt x="1177" y="898"/>
                </a:lnTo>
                <a:lnTo>
                  <a:pt x="1170" y="946"/>
                </a:lnTo>
                <a:lnTo>
                  <a:pt x="1161" y="992"/>
                </a:lnTo>
                <a:lnTo>
                  <a:pt x="1150" y="1037"/>
                </a:lnTo>
                <a:lnTo>
                  <a:pt x="1135" y="1079"/>
                </a:lnTo>
                <a:lnTo>
                  <a:pt x="1117" y="1120"/>
                </a:lnTo>
                <a:lnTo>
                  <a:pt x="1098" y="1156"/>
                </a:lnTo>
                <a:lnTo>
                  <a:pt x="1075" y="1189"/>
                </a:lnTo>
                <a:lnTo>
                  <a:pt x="1078" y="1201"/>
                </a:lnTo>
                <a:lnTo>
                  <a:pt x="1085" y="1209"/>
                </a:lnTo>
                <a:lnTo>
                  <a:pt x="1092" y="1216"/>
                </a:lnTo>
                <a:lnTo>
                  <a:pt x="1101" y="1223"/>
                </a:lnTo>
                <a:lnTo>
                  <a:pt x="1114" y="1222"/>
                </a:lnTo>
                <a:lnTo>
                  <a:pt x="1127" y="1221"/>
                </a:lnTo>
                <a:lnTo>
                  <a:pt x="1137" y="1219"/>
                </a:lnTo>
                <a:lnTo>
                  <a:pt x="1147" y="1215"/>
                </a:lnTo>
                <a:lnTo>
                  <a:pt x="1155" y="1212"/>
                </a:lnTo>
                <a:lnTo>
                  <a:pt x="1162" y="1207"/>
                </a:lnTo>
                <a:lnTo>
                  <a:pt x="1168" y="1200"/>
                </a:lnTo>
                <a:lnTo>
                  <a:pt x="1173" y="1193"/>
                </a:lnTo>
                <a:lnTo>
                  <a:pt x="1182" y="1162"/>
                </a:lnTo>
                <a:lnTo>
                  <a:pt x="1196" y="1103"/>
                </a:lnTo>
                <a:lnTo>
                  <a:pt x="1213" y="1024"/>
                </a:lnTo>
                <a:lnTo>
                  <a:pt x="1234" y="931"/>
                </a:lnTo>
                <a:lnTo>
                  <a:pt x="1253" y="831"/>
                </a:lnTo>
                <a:lnTo>
                  <a:pt x="1274" y="734"/>
                </a:lnTo>
                <a:lnTo>
                  <a:pt x="1292" y="644"/>
                </a:lnTo>
                <a:lnTo>
                  <a:pt x="1307" y="569"/>
                </a:lnTo>
                <a:lnTo>
                  <a:pt x="1302" y="560"/>
                </a:lnTo>
                <a:lnTo>
                  <a:pt x="1296" y="550"/>
                </a:lnTo>
                <a:lnTo>
                  <a:pt x="1287" y="545"/>
                </a:lnTo>
                <a:lnTo>
                  <a:pt x="1274" y="546"/>
                </a:lnTo>
                <a:lnTo>
                  <a:pt x="1260" y="551"/>
                </a:lnTo>
                <a:lnTo>
                  <a:pt x="1246" y="558"/>
                </a:lnTo>
                <a:lnTo>
                  <a:pt x="1233" y="564"/>
                </a:lnTo>
                <a:lnTo>
                  <a:pt x="1218" y="570"/>
                </a:lnTo>
                <a:lnTo>
                  <a:pt x="1203" y="576"/>
                </a:lnTo>
                <a:lnTo>
                  <a:pt x="1186" y="580"/>
                </a:lnTo>
                <a:lnTo>
                  <a:pt x="1173" y="585"/>
                </a:lnTo>
                <a:lnTo>
                  <a:pt x="1158" y="587"/>
                </a:lnTo>
                <a:lnTo>
                  <a:pt x="1106" y="417"/>
                </a:lnTo>
                <a:lnTo>
                  <a:pt x="1465" y="271"/>
                </a:lnTo>
                <a:lnTo>
                  <a:pt x="1463" y="260"/>
                </a:lnTo>
                <a:lnTo>
                  <a:pt x="1462" y="248"/>
                </a:lnTo>
                <a:lnTo>
                  <a:pt x="1463" y="237"/>
                </a:lnTo>
                <a:lnTo>
                  <a:pt x="1466" y="227"/>
                </a:lnTo>
                <a:lnTo>
                  <a:pt x="1472" y="217"/>
                </a:lnTo>
                <a:lnTo>
                  <a:pt x="1480" y="209"/>
                </a:lnTo>
                <a:lnTo>
                  <a:pt x="1489" y="203"/>
                </a:lnTo>
                <a:lnTo>
                  <a:pt x="1501" y="200"/>
                </a:lnTo>
                <a:lnTo>
                  <a:pt x="1522" y="192"/>
                </a:lnTo>
                <a:lnTo>
                  <a:pt x="1541" y="183"/>
                </a:lnTo>
                <a:lnTo>
                  <a:pt x="1562" y="175"/>
                </a:lnTo>
                <a:lnTo>
                  <a:pt x="1583" y="165"/>
                </a:lnTo>
                <a:lnTo>
                  <a:pt x="1605" y="157"/>
                </a:lnTo>
                <a:lnTo>
                  <a:pt x="1625" y="149"/>
                </a:lnTo>
                <a:lnTo>
                  <a:pt x="1646" y="140"/>
                </a:lnTo>
                <a:lnTo>
                  <a:pt x="1668" y="132"/>
                </a:lnTo>
                <a:lnTo>
                  <a:pt x="1689" y="124"/>
                </a:lnTo>
                <a:lnTo>
                  <a:pt x="1709" y="116"/>
                </a:lnTo>
                <a:lnTo>
                  <a:pt x="1730" y="109"/>
                </a:lnTo>
                <a:lnTo>
                  <a:pt x="1752" y="101"/>
                </a:lnTo>
                <a:lnTo>
                  <a:pt x="1773" y="93"/>
                </a:lnTo>
                <a:lnTo>
                  <a:pt x="1793" y="86"/>
                </a:lnTo>
                <a:lnTo>
                  <a:pt x="1813" y="78"/>
                </a:lnTo>
                <a:lnTo>
                  <a:pt x="1834" y="71"/>
                </a:lnTo>
                <a:lnTo>
                  <a:pt x="1833" y="62"/>
                </a:lnTo>
                <a:lnTo>
                  <a:pt x="1833" y="54"/>
                </a:lnTo>
                <a:lnTo>
                  <a:pt x="1835" y="48"/>
                </a:lnTo>
                <a:lnTo>
                  <a:pt x="1837" y="42"/>
                </a:lnTo>
                <a:lnTo>
                  <a:pt x="1846" y="38"/>
                </a:lnTo>
                <a:lnTo>
                  <a:pt x="1858" y="33"/>
                </a:lnTo>
                <a:lnTo>
                  <a:pt x="1869" y="27"/>
                </a:lnTo>
                <a:lnTo>
                  <a:pt x="1881" y="23"/>
                </a:lnTo>
                <a:lnTo>
                  <a:pt x="1891" y="18"/>
                </a:lnTo>
                <a:lnTo>
                  <a:pt x="1899" y="15"/>
                </a:lnTo>
                <a:lnTo>
                  <a:pt x="1905" y="12"/>
                </a:lnTo>
                <a:lnTo>
                  <a:pt x="1907" y="11"/>
                </a:lnTo>
                <a:lnTo>
                  <a:pt x="1947" y="36"/>
                </a:lnTo>
                <a:lnTo>
                  <a:pt x="1978" y="74"/>
                </a:lnTo>
                <a:lnTo>
                  <a:pt x="2002" y="121"/>
                </a:lnTo>
                <a:lnTo>
                  <a:pt x="2019" y="170"/>
                </a:lnTo>
                <a:lnTo>
                  <a:pt x="2029" y="220"/>
                </a:lnTo>
                <a:lnTo>
                  <a:pt x="2035" y="266"/>
                </a:lnTo>
                <a:lnTo>
                  <a:pt x="2034" y="303"/>
                </a:lnTo>
                <a:lnTo>
                  <a:pt x="2029" y="328"/>
                </a:lnTo>
                <a:lnTo>
                  <a:pt x="2018" y="331"/>
                </a:lnTo>
                <a:lnTo>
                  <a:pt x="2006" y="336"/>
                </a:lnTo>
                <a:lnTo>
                  <a:pt x="1995" y="341"/>
                </a:lnTo>
                <a:lnTo>
                  <a:pt x="1985" y="345"/>
                </a:lnTo>
                <a:lnTo>
                  <a:pt x="1973" y="348"/>
                </a:lnTo>
                <a:lnTo>
                  <a:pt x="1961" y="349"/>
                </a:lnTo>
                <a:lnTo>
                  <a:pt x="1950" y="346"/>
                </a:lnTo>
                <a:lnTo>
                  <a:pt x="1938" y="341"/>
                </a:lnTo>
                <a:lnTo>
                  <a:pt x="1917" y="350"/>
                </a:lnTo>
                <a:lnTo>
                  <a:pt x="1895" y="359"/>
                </a:lnTo>
                <a:lnTo>
                  <a:pt x="1872" y="367"/>
                </a:lnTo>
                <a:lnTo>
                  <a:pt x="1849" y="375"/>
                </a:lnTo>
                <a:lnTo>
                  <a:pt x="1826" y="383"/>
                </a:lnTo>
                <a:lnTo>
                  <a:pt x="1803" y="391"/>
                </a:lnTo>
                <a:lnTo>
                  <a:pt x="1780" y="399"/>
                </a:lnTo>
                <a:lnTo>
                  <a:pt x="1757" y="407"/>
                </a:lnTo>
                <a:lnTo>
                  <a:pt x="1732" y="415"/>
                </a:lnTo>
                <a:lnTo>
                  <a:pt x="1709" y="424"/>
                </a:lnTo>
                <a:lnTo>
                  <a:pt x="1686" y="432"/>
                </a:lnTo>
                <a:lnTo>
                  <a:pt x="1663" y="440"/>
                </a:lnTo>
                <a:lnTo>
                  <a:pt x="1640" y="449"/>
                </a:lnTo>
                <a:lnTo>
                  <a:pt x="1617" y="457"/>
                </a:lnTo>
                <a:lnTo>
                  <a:pt x="1594" y="467"/>
                </a:lnTo>
                <a:lnTo>
                  <a:pt x="1572" y="477"/>
                </a:lnTo>
                <a:lnTo>
                  <a:pt x="1560" y="475"/>
                </a:lnTo>
                <a:lnTo>
                  <a:pt x="1548" y="472"/>
                </a:lnTo>
                <a:lnTo>
                  <a:pt x="1537" y="466"/>
                </a:lnTo>
                <a:lnTo>
                  <a:pt x="1526" y="460"/>
                </a:lnTo>
                <a:lnTo>
                  <a:pt x="1517" y="456"/>
                </a:lnTo>
                <a:lnTo>
                  <a:pt x="1507" y="455"/>
                </a:lnTo>
                <a:lnTo>
                  <a:pt x="1496" y="458"/>
                </a:lnTo>
                <a:lnTo>
                  <a:pt x="1486" y="469"/>
                </a:lnTo>
                <a:lnTo>
                  <a:pt x="1478" y="479"/>
                </a:lnTo>
                <a:lnTo>
                  <a:pt x="1473" y="489"/>
                </a:lnTo>
                <a:lnTo>
                  <a:pt x="1471" y="501"/>
                </a:lnTo>
                <a:lnTo>
                  <a:pt x="1469" y="513"/>
                </a:lnTo>
                <a:lnTo>
                  <a:pt x="1466" y="525"/>
                </a:lnTo>
                <a:lnTo>
                  <a:pt x="1463" y="536"/>
                </a:lnTo>
                <a:lnTo>
                  <a:pt x="1456" y="547"/>
                </a:lnTo>
                <a:lnTo>
                  <a:pt x="1446" y="555"/>
                </a:lnTo>
                <a:lnTo>
                  <a:pt x="1451" y="595"/>
                </a:lnTo>
                <a:lnTo>
                  <a:pt x="1469" y="676"/>
                </a:lnTo>
                <a:lnTo>
                  <a:pt x="1493" y="781"/>
                </a:lnTo>
                <a:lnTo>
                  <a:pt x="1522" y="899"/>
                </a:lnTo>
                <a:lnTo>
                  <a:pt x="1552" y="1018"/>
                </a:lnTo>
                <a:lnTo>
                  <a:pt x="1578" y="1124"/>
                </a:lnTo>
                <a:lnTo>
                  <a:pt x="1598" y="1203"/>
                </a:lnTo>
                <a:lnTo>
                  <a:pt x="1608" y="1242"/>
                </a:lnTo>
                <a:lnTo>
                  <a:pt x="1515" y="1264"/>
                </a:lnTo>
                <a:lnTo>
                  <a:pt x="1497" y="1191"/>
                </a:lnTo>
                <a:lnTo>
                  <a:pt x="1481" y="1120"/>
                </a:lnTo>
                <a:lnTo>
                  <a:pt x="1465" y="1049"/>
                </a:lnTo>
                <a:lnTo>
                  <a:pt x="1449" y="979"/>
                </a:lnTo>
                <a:lnTo>
                  <a:pt x="1432" y="909"/>
                </a:lnTo>
                <a:lnTo>
                  <a:pt x="1413" y="840"/>
                </a:lnTo>
                <a:lnTo>
                  <a:pt x="1394" y="772"/>
                </a:lnTo>
                <a:lnTo>
                  <a:pt x="1372" y="702"/>
                </a:lnTo>
                <a:lnTo>
                  <a:pt x="1359" y="763"/>
                </a:lnTo>
                <a:lnTo>
                  <a:pt x="1347" y="823"/>
                </a:lnTo>
                <a:lnTo>
                  <a:pt x="1333" y="882"/>
                </a:lnTo>
                <a:lnTo>
                  <a:pt x="1320" y="942"/>
                </a:lnTo>
                <a:lnTo>
                  <a:pt x="1307" y="1001"/>
                </a:lnTo>
                <a:lnTo>
                  <a:pt x="1295" y="1060"/>
                </a:lnTo>
                <a:lnTo>
                  <a:pt x="1283" y="1118"/>
                </a:lnTo>
                <a:lnTo>
                  <a:pt x="1272" y="1178"/>
                </a:lnTo>
                <a:lnTo>
                  <a:pt x="1280" y="1178"/>
                </a:lnTo>
                <a:lnTo>
                  <a:pt x="1287" y="1178"/>
                </a:lnTo>
                <a:lnTo>
                  <a:pt x="1295" y="1179"/>
                </a:lnTo>
                <a:lnTo>
                  <a:pt x="1303" y="1181"/>
                </a:lnTo>
                <a:lnTo>
                  <a:pt x="1311" y="1182"/>
                </a:lnTo>
                <a:lnTo>
                  <a:pt x="1319" y="1184"/>
                </a:lnTo>
                <a:lnTo>
                  <a:pt x="1326" y="1186"/>
                </a:lnTo>
                <a:lnTo>
                  <a:pt x="1334" y="1189"/>
                </a:lnTo>
                <a:lnTo>
                  <a:pt x="1347" y="1194"/>
                </a:lnTo>
                <a:lnTo>
                  <a:pt x="1362" y="1203"/>
                </a:lnTo>
                <a:lnTo>
                  <a:pt x="1378" y="1212"/>
                </a:lnTo>
                <a:lnTo>
                  <a:pt x="1395" y="1223"/>
                </a:lnTo>
                <a:lnTo>
                  <a:pt x="1410" y="1235"/>
                </a:lnTo>
                <a:lnTo>
                  <a:pt x="1424" y="1249"/>
                </a:lnTo>
                <a:lnTo>
                  <a:pt x="1434" y="1261"/>
                </a:lnTo>
                <a:lnTo>
                  <a:pt x="1441" y="1274"/>
                </a:lnTo>
                <a:lnTo>
                  <a:pt x="1450" y="1270"/>
                </a:lnTo>
                <a:lnTo>
                  <a:pt x="1459" y="1269"/>
                </a:lnTo>
                <a:lnTo>
                  <a:pt x="1469" y="1268"/>
                </a:lnTo>
                <a:lnTo>
                  <a:pt x="1479" y="1268"/>
                </a:lnTo>
                <a:lnTo>
                  <a:pt x="1488" y="1268"/>
                </a:lnTo>
                <a:lnTo>
                  <a:pt x="1497" y="1268"/>
                </a:lnTo>
                <a:lnTo>
                  <a:pt x="1507" y="1266"/>
                </a:lnTo>
                <a:lnTo>
                  <a:pt x="1515" y="1264"/>
                </a:lnTo>
                <a:lnTo>
                  <a:pt x="1608" y="1242"/>
                </a:lnTo>
                <a:lnTo>
                  <a:pt x="1608" y="1252"/>
                </a:lnTo>
                <a:lnTo>
                  <a:pt x="1610" y="1260"/>
                </a:lnTo>
                <a:lnTo>
                  <a:pt x="1615" y="1267"/>
                </a:lnTo>
                <a:lnTo>
                  <a:pt x="1624" y="1268"/>
                </a:lnTo>
                <a:lnTo>
                  <a:pt x="1637" y="1266"/>
                </a:lnTo>
                <a:lnTo>
                  <a:pt x="1647" y="1266"/>
                </a:lnTo>
                <a:lnTo>
                  <a:pt x="1656" y="1268"/>
                </a:lnTo>
                <a:lnTo>
                  <a:pt x="1664" y="1274"/>
                </a:lnTo>
                <a:lnTo>
                  <a:pt x="1671" y="1280"/>
                </a:lnTo>
                <a:lnTo>
                  <a:pt x="1677" y="1288"/>
                </a:lnTo>
                <a:lnTo>
                  <a:pt x="1682" y="1296"/>
                </a:lnTo>
                <a:lnTo>
                  <a:pt x="1686" y="1304"/>
                </a:lnTo>
                <a:lnTo>
                  <a:pt x="1686" y="1315"/>
                </a:lnTo>
                <a:lnTo>
                  <a:pt x="1691" y="1325"/>
                </a:lnTo>
                <a:lnTo>
                  <a:pt x="1698" y="1330"/>
                </a:lnTo>
                <a:lnTo>
                  <a:pt x="1707" y="1334"/>
                </a:lnTo>
                <a:lnTo>
                  <a:pt x="1716" y="1338"/>
                </a:lnTo>
                <a:lnTo>
                  <a:pt x="1725" y="1343"/>
                </a:lnTo>
                <a:lnTo>
                  <a:pt x="1732" y="1350"/>
                </a:lnTo>
                <a:lnTo>
                  <a:pt x="1736" y="1359"/>
                </a:lnTo>
                <a:lnTo>
                  <a:pt x="1735" y="1370"/>
                </a:lnTo>
                <a:lnTo>
                  <a:pt x="1736" y="1377"/>
                </a:lnTo>
                <a:lnTo>
                  <a:pt x="1742" y="1382"/>
                </a:lnTo>
                <a:lnTo>
                  <a:pt x="1747" y="1387"/>
                </a:lnTo>
                <a:lnTo>
                  <a:pt x="1755" y="1389"/>
                </a:lnTo>
                <a:lnTo>
                  <a:pt x="1765" y="1393"/>
                </a:lnTo>
                <a:lnTo>
                  <a:pt x="1773" y="1395"/>
                </a:lnTo>
                <a:lnTo>
                  <a:pt x="1780" y="1397"/>
                </a:lnTo>
                <a:lnTo>
                  <a:pt x="1793" y="1468"/>
                </a:lnTo>
                <a:lnTo>
                  <a:pt x="1811" y="1538"/>
                </a:lnTo>
                <a:lnTo>
                  <a:pt x="1829" y="1607"/>
                </a:lnTo>
                <a:lnTo>
                  <a:pt x="1849" y="1677"/>
                </a:lnTo>
                <a:lnTo>
                  <a:pt x="1868" y="1748"/>
                </a:lnTo>
                <a:lnTo>
                  <a:pt x="1887" y="1816"/>
                </a:lnTo>
                <a:lnTo>
                  <a:pt x="1903" y="1884"/>
                </a:lnTo>
                <a:lnTo>
                  <a:pt x="1917" y="1949"/>
                </a:lnTo>
                <a:lnTo>
                  <a:pt x="1925" y="1954"/>
                </a:lnTo>
                <a:lnTo>
                  <a:pt x="1926" y="1961"/>
                </a:lnTo>
                <a:lnTo>
                  <a:pt x="1926" y="1969"/>
                </a:lnTo>
                <a:lnTo>
                  <a:pt x="1925" y="1976"/>
                </a:lnTo>
                <a:lnTo>
                  <a:pt x="1898" y="1975"/>
                </a:lnTo>
                <a:lnTo>
                  <a:pt x="1873" y="1975"/>
                </a:lnTo>
                <a:lnTo>
                  <a:pt x="1847" y="1976"/>
                </a:lnTo>
                <a:lnTo>
                  <a:pt x="1822" y="1979"/>
                </a:lnTo>
                <a:lnTo>
                  <a:pt x="1797" y="1983"/>
                </a:lnTo>
                <a:lnTo>
                  <a:pt x="1771" y="1986"/>
                </a:lnTo>
                <a:lnTo>
                  <a:pt x="1747" y="1991"/>
                </a:lnTo>
                <a:lnTo>
                  <a:pt x="1723" y="1996"/>
                </a:lnTo>
                <a:lnTo>
                  <a:pt x="1698" y="2001"/>
                </a:lnTo>
                <a:lnTo>
                  <a:pt x="1674" y="2006"/>
                </a:lnTo>
                <a:lnTo>
                  <a:pt x="1648" y="2010"/>
                </a:lnTo>
                <a:lnTo>
                  <a:pt x="1624" y="2014"/>
                </a:lnTo>
                <a:lnTo>
                  <a:pt x="1599" y="2017"/>
                </a:lnTo>
                <a:lnTo>
                  <a:pt x="1575" y="2018"/>
                </a:lnTo>
                <a:lnTo>
                  <a:pt x="1549" y="2019"/>
                </a:lnTo>
                <a:lnTo>
                  <a:pt x="1524" y="2018"/>
                </a:lnTo>
                <a:lnTo>
                  <a:pt x="1516" y="2010"/>
                </a:lnTo>
                <a:lnTo>
                  <a:pt x="1515" y="2002"/>
                </a:lnTo>
                <a:lnTo>
                  <a:pt x="1517" y="1993"/>
                </a:lnTo>
                <a:lnTo>
                  <a:pt x="1522" y="1985"/>
                </a:lnTo>
                <a:lnTo>
                  <a:pt x="1524" y="1977"/>
                </a:lnTo>
                <a:lnTo>
                  <a:pt x="1525" y="1969"/>
                </a:lnTo>
                <a:lnTo>
                  <a:pt x="1520" y="1963"/>
                </a:lnTo>
                <a:lnTo>
                  <a:pt x="1508" y="1958"/>
                </a:lnTo>
                <a:lnTo>
                  <a:pt x="1497" y="1960"/>
                </a:lnTo>
                <a:lnTo>
                  <a:pt x="1490" y="1966"/>
                </a:lnTo>
                <a:lnTo>
                  <a:pt x="1486" y="1976"/>
                </a:lnTo>
                <a:lnTo>
                  <a:pt x="1481" y="1985"/>
                </a:lnTo>
                <a:lnTo>
                  <a:pt x="1487" y="1996"/>
                </a:lnTo>
                <a:lnTo>
                  <a:pt x="1493" y="2009"/>
                </a:lnTo>
                <a:lnTo>
                  <a:pt x="1497" y="2023"/>
                </a:lnTo>
                <a:lnTo>
                  <a:pt x="1502" y="2036"/>
                </a:lnTo>
                <a:lnTo>
                  <a:pt x="1507" y="2049"/>
                </a:lnTo>
                <a:lnTo>
                  <a:pt x="1511" y="2063"/>
                </a:lnTo>
                <a:lnTo>
                  <a:pt x="1515" y="2076"/>
                </a:lnTo>
                <a:lnTo>
                  <a:pt x="1519" y="2087"/>
                </a:lnTo>
                <a:lnTo>
                  <a:pt x="1503" y="2099"/>
                </a:lnTo>
                <a:lnTo>
                  <a:pt x="1182" y="2099"/>
                </a:lnTo>
                <a:lnTo>
                  <a:pt x="1180" y="2083"/>
                </a:lnTo>
                <a:lnTo>
                  <a:pt x="1181" y="2064"/>
                </a:lnTo>
                <a:lnTo>
                  <a:pt x="1184" y="2045"/>
                </a:lnTo>
                <a:lnTo>
                  <a:pt x="1191" y="2030"/>
                </a:lnTo>
                <a:lnTo>
                  <a:pt x="1193" y="2033"/>
                </a:lnTo>
                <a:lnTo>
                  <a:pt x="1191" y="2016"/>
                </a:lnTo>
                <a:lnTo>
                  <a:pt x="1176" y="2010"/>
                </a:lnTo>
                <a:lnTo>
                  <a:pt x="1165" y="2010"/>
                </a:lnTo>
                <a:lnTo>
                  <a:pt x="1155" y="2016"/>
                </a:lnTo>
                <a:lnTo>
                  <a:pt x="1148" y="2024"/>
                </a:lnTo>
                <a:lnTo>
                  <a:pt x="1140" y="2034"/>
                </a:lnTo>
                <a:lnTo>
                  <a:pt x="1132" y="2043"/>
                </a:lnTo>
                <a:lnTo>
                  <a:pt x="1123" y="2048"/>
                </a:lnTo>
                <a:lnTo>
                  <a:pt x="1110" y="2049"/>
                </a:lnTo>
                <a:lnTo>
                  <a:pt x="1097" y="2054"/>
                </a:lnTo>
                <a:lnTo>
                  <a:pt x="1083" y="2060"/>
                </a:lnTo>
                <a:lnTo>
                  <a:pt x="1070" y="2066"/>
                </a:lnTo>
                <a:lnTo>
                  <a:pt x="1056" y="2074"/>
                </a:lnTo>
                <a:lnTo>
                  <a:pt x="1044" y="2081"/>
                </a:lnTo>
                <a:lnTo>
                  <a:pt x="1030" y="2089"/>
                </a:lnTo>
                <a:lnTo>
                  <a:pt x="1016" y="2097"/>
                </a:lnTo>
                <a:lnTo>
                  <a:pt x="1003" y="2104"/>
                </a:lnTo>
                <a:lnTo>
                  <a:pt x="990" y="2111"/>
                </a:lnTo>
                <a:lnTo>
                  <a:pt x="975" y="2116"/>
                </a:lnTo>
                <a:lnTo>
                  <a:pt x="961" y="2121"/>
                </a:lnTo>
                <a:lnTo>
                  <a:pt x="946" y="2123"/>
                </a:lnTo>
                <a:lnTo>
                  <a:pt x="931" y="2125"/>
                </a:lnTo>
                <a:lnTo>
                  <a:pt x="916" y="2124"/>
                </a:lnTo>
                <a:lnTo>
                  <a:pt x="900" y="2122"/>
                </a:lnTo>
                <a:lnTo>
                  <a:pt x="882" y="2116"/>
                </a:lnTo>
                <a:lnTo>
                  <a:pt x="886" y="2105"/>
                </a:lnTo>
                <a:lnTo>
                  <a:pt x="885" y="2094"/>
                </a:lnTo>
                <a:lnTo>
                  <a:pt x="881" y="2086"/>
                </a:lnTo>
                <a:lnTo>
                  <a:pt x="876" y="2079"/>
                </a:lnTo>
                <a:lnTo>
                  <a:pt x="869" y="2072"/>
                </a:lnTo>
                <a:lnTo>
                  <a:pt x="864" y="2066"/>
                </a:lnTo>
                <a:lnTo>
                  <a:pt x="862" y="2056"/>
                </a:lnTo>
                <a:lnTo>
                  <a:pt x="864" y="2045"/>
                </a:lnTo>
                <a:lnTo>
                  <a:pt x="857" y="2040"/>
                </a:lnTo>
                <a:lnTo>
                  <a:pt x="850" y="2040"/>
                </a:lnTo>
                <a:lnTo>
                  <a:pt x="842" y="2044"/>
                </a:lnTo>
                <a:lnTo>
                  <a:pt x="835" y="2045"/>
                </a:lnTo>
                <a:lnTo>
                  <a:pt x="820" y="2005"/>
                </a:lnTo>
                <a:lnTo>
                  <a:pt x="811" y="2002"/>
                </a:lnTo>
                <a:lnTo>
                  <a:pt x="803" y="2003"/>
                </a:lnTo>
                <a:lnTo>
                  <a:pt x="797" y="2006"/>
                </a:lnTo>
                <a:lnTo>
                  <a:pt x="792" y="2010"/>
                </a:lnTo>
                <a:lnTo>
                  <a:pt x="786" y="2015"/>
                </a:lnTo>
                <a:lnTo>
                  <a:pt x="779" y="2018"/>
                </a:lnTo>
                <a:lnTo>
                  <a:pt x="771" y="2019"/>
                </a:lnTo>
                <a:lnTo>
                  <a:pt x="762" y="2016"/>
                </a:lnTo>
                <a:lnTo>
                  <a:pt x="756" y="2005"/>
                </a:lnTo>
                <a:lnTo>
                  <a:pt x="755" y="1994"/>
                </a:lnTo>
                <a:lnTo>
                  <a:pt x="756" y="1984"/>
                </a:lnTo>
                <a:lnTo>
                  <a:pt x="759" y="1975"/>
                </a:lnTo>
                <a:lnTo>
                  <a:pt x="763" y="1964"/>
                </a:lnTo>
                <a:lnTo>
                  <a:pt x="765" y="1955"/>
                </a:lnTo>
                <a:lnTo>
                  <a:pt x="765" y="1943"/>
                </a:lnTo>
                <a:lnTo>
                  <a:pt x="762" y="1931"/>
                </a:lnTo>
                <a:lnTo>
                  <a:pt x="748" y="1917"/>
                </a:lnTo>
                <a:lnTo>
                  <a:pt x="735" y="1902"/>
                </a:lnTo>
                <a:lnTo>
                  <a:pt x="722" y="1887"/>
                </a:lnTo>
                <a:lnTo>
                  <a:pt x="709" y="1872"/>
                </a:lnTo>
                <a:lnTo>
                  <a:pt x="695" y="1858"/>
                </a:lnTo>
                <a:lnTo>
                  <a:pt x="681" y="1843"/>
                </a:lnTo>
                <a:lnTo>
                  <a:pt x="667" y="1831"/>
                </a:lnTo>
                <a:lnTo>
                  <a:pt x="652" y="1818"/>
                </a:lnTo>
                <a:lnTo>
                  <a:pt x="653" y="1827"/>
                </a:lnTo>
                <a:lnTo>
                  <a:pt x="658" y="1836"/>
                </a:lnTo>
                <a:lnTo>
                  <a:pt x="663" y="1845"/>
                </a:lnTo>
                <a:lnTo>
                  <a:pt x="659" y="1854"/>
                </a:lnTo>
                <a:lnTo>
                  <a:pt x="653" y="1858"/>
                </a:lnTo>
                <a:lnTo>
                  <a:pt x="646" y="1863"/>
                </a:lnTo>
                <a:lnTo>
                  <a:pt x="638" y="1867"/>
                </a:lnTo>
                <a:lnTo>
                  <a:pt x="631" y="1872"/>
                </a:lnTo>
                <a:lnTo>
                  <a:pt x="625" y="1878"/>
                </a:lnTo>
                <a:lnTo>
                  <a:pt x="620" y="1885"/>
                </a:lnTo>
                <a:lnTo>
                  <a:pt x="616" y="1893"/>
                </a:lnTo>
                <a:lnTo>
                  <a:pt x="616" y="1902"/>
                </a:lnTo>
                <a:lnTo>
                  <a:pt x="611" y="1946"/>
                </a:lnTo>
                <a:lnTo>
                  <a:pt x="613" y="1995"/>
                </a:lnTo>
                <a:lnTo>
                  <a:pt x="616" y="2047"/>
                </a:lnTo>
                <a:lnTo>
                  <a:pt x="616" y="2099"/>
                </a:lnTo>
                <a:lnTo>
                  <a:pt x="599" y="2100"/>
                </a:lnTo>
                <a:lnTo>
                  <a:pt x="581" y="2101"/>
                </a:lnTo>
                <a:lnTo>
                  <a:pt x="564" y="2101"/>
                </a:lnTo>
                <a:lnTo>
                  <a:pt x="545" y="2102"/>
                </a:lnTo>
                <a:lnTo>
                  <a:pt x="528" y="2102"/>
                </a:lnTo>
                <a:lnTo>
                  <a:pt x="513" y="2102"/>
                </a:lnTo>
                <a:lnTo>
                  <a:pt x="500" y="2102"/>
                </a:lnTo>
                <a:lnTo>
                  <a:pt x="490" y="2101"/>
                </a:lnTo>
                <a:lnTo>
                  <a:pt x="489" y="2079"/>
                </a:lnTo>
                <a:lnTo>
                  <a:pt x="484" y="2058"/>
                </a:lnTo>
                <a:lnTo>
                  <a:pt x="478" y="2038"/>
                </a:lnTo>
                <a:lnTo>
                  <a:pt x="470" y="2019"/>
                </a:lnTo>
                <a:lnTo>
                  <a:pt x="459" y="2002"/>
                </a:lnTo>
                <a:lnTo>
                  <a:pt x="446" y="1987"/>
                </a:lnTo>
                <a:lnTo>
                  <a:pt x="432" y="1973"/>
                </a:lnTo>
                <a:lnTo>
                  <a:pt x="416" y="1962"/>
                </a:lnTo>
                <a:lnTo>
                  <a:pt x="402" y="1955"/>
                </a:lnTo>
                <a:lnTo>
                  <a:pt x="388" y="1953"/>
                </a:lnTo>
                <a:lnTo>
                  <a:pt x="375" y="1955"/>
                </a:lnTo>
                <a:lnTo>
                  <a:pt x="360" y="1958"/>
                </a:lnTo>
                <a:lnTo>
                  <a:pt x="346" y="1964"/>
                </a:lnTo>
                <a:lnTo>
                  <a:pt x="333" y="1972"/>
                </a:lnTo>
                <a:lnTo>
                  <a:pt x="321" y="1980"/>
                </a:lnTo>
                <a:lnTo>
                  <a:pt x="309" y="1987"/>
                </a:lnTo>
                <a:lnTo>
                  <a:pt x="296" y="2002"/>
                </a:lnTo>
                <a:lnTo>
                  <a:pt x="285" y="2018"/>
                </a:lnTo>
                <a:lnTo>
                  <a:pt x="277" y="2034"/>
                </a:lnTo>
                <a:lnTo>
                  <a:pt x="270" y="2052"/>
                </a:lnTo>
                <a:lnTo>
                  <a:pt x="264" y="2068"/>
                </a:lnTo>
                <a:lnTo>
                  <a:pt x="261" y="2082"/>
                </a:lnTo>
                <a:lnTo>
                  <a:pt x="258" y="2093"/>
                </a:lnTo>
                <a:lnTo>
                  <a:pt x="257" y="2101"/>
                </a:lnTo>
                <a:lnTo>
                  <a:pt x="243" y="2107"/>
                </a:lnTo>
                <a:lnTo>
                  <a:pt x="228" y="2111"/>
                </a:lnTo>
                <a:lnTo>
                  <a:pt x="212" y="2114"/>
                </a:lnTo>
                <a:lnTo>
                  <a:pt x="196" y="2114"/>
                </a:lnTo>
                <a:lnTo>
                  <a:pt x="179" y="2114"/>
                </a:lnTo>
                <a:lnTo>
                  <a:pt x="164" y="2111"/>
                </a:lnTo>
                <a:lnTo>
                  <a:pt x="149" y="2105"/>
                </a:lnTo>
                <a:lnTo>
                  <a:pt x="137" y="2097"/>
                </a:lnTo>
                <a:lnTo>
                  <a:pt x="143" y="2040"/>
                </a:lnTo>
                <a:lnTo>
                  <a:pt x="144" y="1965"/>
                </a:lnTo>
                <a:lnTo>
                  <a:pt x="139" y="1897"/>
                </a:lnTo>
                <a:lnTo>
                  <a:pt x="124" y="1864"/>
                </a:lnTo>
                <a:lnTo>
                  <a:pt x="116" y="1865"/>
                </a:lnTo>
                <a:lnTo>
                  <a:pt x="107" y="1866"/>
                </a:lnTo>
                <a:lnTo>
                  <a:pt x="101" y="1866"/>
                </a:lnTo>
                <a:lnTo>
                  <a:pt x="93" y="1865"/>
                </a:lnTo>
                <a:lnTo>
                  <a:pt x="86" y="1864"/>
                </a:lnTo>
                <a:lnTo>
                  <a:pt x="79" y="1862"/>
                </a:lnTo>
                <a:lnTo>
                  <a:pt x="71" y="1858"/>
                </a:lnTo>
                <a:lnTo>
                  <a:pt x="64" y="1854"/>
                </a:lnTo>
                <a:lnTo>
                  <a:pt x="53" y="1839"/>
                </a:lnTo>
                <a:lnTo>
                  <a:pt x="53" y="1820"/>
                </a:lnTo>
                <a:lnTo>
                  <a:pt x="61" y="1801"/>
                </a:lnTo>
                <a:lnTo>
                  <a:pt x="71" y="1782"/>
                </a:lnTo>
                <a:lnTo>
                  <a:pt x="75" y="1773"/>
                </a:lnTo>
                <a:lnTo>
                  <a:pt x="82" y="1766"/>
                </a:lnTo>
                <a:lnTo>
                  <a:pt x="90" y="1760"/>
                </a:lnTo>
                <a:lnTo>
                  <a:pt x="99" y="1756"/>
                </a:lnTo>
                <a:lnTo>
                  <a:pt x="109" y="1751"/>
                </a:lnTo>
                <a:lnTo>
                  <a:pt x="117" y="1745"/>
                </a:lnTo>
                <a:lnTo>
                  <a:pt x="125" y="1739"/>
                </a:lnTo>
                <a:lnTo>
                  <a:pt x="131" y="1733"/>
                </a:lnTo>
                <a:lnTo>
                  <a:pt x="101" y="1704"/>
                </a:lnTo>
                <a:lnTo>
                  <a:pt x="74" y="1671"/>
                </a:lnTo>
                <a:lnTo>
                  <a:pt x="50" y="1638"/>
                </a:lnTo>
                <a:lnTo>
                  <a:pt x="30" y="1600"/>
                </a:lnTo>
                <a:lnTo>
                  <a:pt x="15" y="1561"/>
                </a:lnTo>
                <a:lnTo>
                  <a:pt x="5" y="1519"/>
                </a:lnTo>
                <a:lnTo>
                  <a:pt x="0" y="1474"/>
                </a:lnTo>
                <a:lnTo>
                  <a:pt x="2" y="1427"/>
                </a:lnTo>
                <a:lnTo>
                  <a:pt x="4" y="1427"/>
                </a:lnTo>
                <a:lnTo>
                  <a:pt x="8" y="1402"/>
                </a:lnTo>
                <a:lnTo>
                  <a:pt x="14" y="1377"/>
                </a:lnTo>
                <a:lnTo>
                  <a:pt x="20" y="1351"/>
                </a:lnTo>
                <a:lnTo>
                  <a:pt x="27" y="1325"/>
                </a:lnTo>
                <a:lnTo>
                  <a:pt x="36" y="1299"/>
                </a:lnTo>
                <a:lnTo>
                  <a:pt x="45" y="1273"/>
                </a:lnTo>
                <a:lnTo>
                  <a:pt x="55" y="1247"/>
                </a:lnTo>
                <a:lnTo>
                  <a:pt x="66" y="1222"/>
                </a:lnTo>
                <a:lnTo>
                  <a:pt x="79" y="1198"/>
                </a:lnTo>
                <a:lnTo>
                  <a:pt x="93" y="1174"/>
                </a:lnTo>
                <a:lnTo>
                  <a:pt x="107" y="1151"/>
                </a:lnTo>
                <a:lnTo>
                  <a:pt x="124" y="1129"/>
                </a:lnTo>
                <a:lnTo>
                  <a:pt x="140" y="1108"/>
                </a:lnTo>
                <a:lnTo>
                  <a:pt x="158" y="1087"/>
                </a:lnTo>
                <a:lnTo>
                  <a:pt x="179" y="1070"/>
                </a:lnTo>
                <a:lnTo>
                  <a:pt x="200" y="1053"/>
                </a:lnTo>
                <a:lnTo>
                  <a:pt x="207" y="1046"/>
                </a:lnTo>
                <a:lnTo>
                  <a:pt x="223" y="1035"/>
                </a:lnTo>
                <a:lnTo>
                  <a:pt x="245" y="1019"/>
                </a:lnTo>
                <a:lnTo>
                  <a:pt x="270" y="1001"/>
                </a:lnTo>
                <a:lnTo>
                  <a:pt x="295" y="980"/>
                </a:lnTo>
                <a:lnTo>
                  <a:pt x="318" y="959"/>
                </a:lnTo>
                <a:lnTo>
                  <a:pt x="335" y="939"/>
                </a:lnTo>
                <a:lnTo>
                  <a:pt x="345" y="919"/>
                </a:lnTo>
                <a:lnTo>
                  <a:pt x="302" y="895"/>
                </a:lnTo>
                <a:lnTo>
                  <a:pt x="292" y="898"/>
                </a:lnTo>
                <a:lnTo>
                  <a:pt x="281" y="901"/>
                </a:lnTo>
                <a:lnTo>
                  <a:pt x="270" y="901"/>
                </a:lnTo>
                <a:lnTo>
                  <a:pt x="258" y="901"/>
                </a:lnTo>
                <a:lnTo>
                  <a:pt x="247" y="898"/>
                </a:lnTo>
                <a:lnTo>
                  <a:pt x="236" y="896"/>
                </a:lnTo>
                <a:lnTo>
                  <a:pt x="227" y="891"/>
                </a:lnTo>
                <a:lnTo>
                  <a:pt x="218" y="886"/>
                </a:lnTo>
                <a:lnTo>
                  <a:pt x="212" y="876"/>
                </a:lnTo>
                <a:lnTo>
                  <a:pt x="205" y="867"/>
                </a:lnTo>
                <a:lnTo>
                  <a:pt x="200" y="859"/>
                </a:lnTo>
                <a:lnTo>
                  <a:pt x="195" y="851"/>
                </a:lnTo>
                <a:lnTo>
                  <a:pt x="192" y="842"/>
                </a:lnTo>
                <a:lnTo>
                  <a:pt x="189" y="833"/>
                </a:lnTo>
                <a:lnTo>
                  <a:pt x="188" y="822"/>
                </a:lnTo>
                <a:lnTo>
                  <a:pt x="190" y="810"/>
                </a:lnTo>
                <a:lnTo>
                  <a:pt x="192" y="798"/>
                </a:lnTo>
                <a:lnTo>
                  <a:pt x="196" y="789"/>
                </a:lnTo>
                <a:lnTo>
                  <a:pt x="202" y="781"/>
                </a:lnTo>
                <a:lnTo>
                  <a:pt x="210" y="773"/>
                </a:lnTo>
                <a:lnTo>
                  <a:pt x="218" y="766"/>
                </a:lnTo>
                <a:lnTo>
                  <a:pt x="226" y="760"/>
                </a:lnTo>
                <a:lnTo>
                  <a:pt x="234" y="753"/>
                </a:lnTo>
                <a:lnTo>
                  <a:pt x="242" y="745"/>
                </a:lnTo>
                <a:lnTo>
                  <a:pt x="254" y="749"/>
                </a:lnTo>
                <a:lnTo>
                  <a:pt x="264" y="747"/>
                </a:lnTo>
                <a:lnTo>
                  <a:pt x="276" y="745"/>
                </a:lnTo>
                <a:lnTo>
                  <a:pt x="286" y="740"/>
                </a:lnTo>
                <a:lnTo>
                  <a:pt x="296" y="736"/>
                </a:lnTo>
                <a:lnTo>
                  <a:pt x="308" y="732"/>
                </a:lnTo>
                <a:lnTo>
                  <a:pt x="318" y="731"/>
                </a:lnTo>
                <a:lnTo>
                  <a:pt x="331" y="734"/>
                </a:lnTo>
                <a:lnTo>
                  <a:pt x="327" y="708"/>
                </a:lnTo>
                <a:lnTo>
                  <a:pt x="324" y="679"/>
                </a:lnTo>
                <a:lnTo>
                  <a:pt x="325" y="652"/>
                </a:lnTo>
                <a:lnTo>
                  <a:pt x="335" y="626"/>
                </a:lnTo>
                <a:lnTo>
                  <a:pt x="325" y="578"/>
                </a:lnTo>
                <a:lnTo>
                  <a:pt x="308" y="503"/>
                </a:lnTo>
                <a:lnTo>
                  <a:pt x="286" y="410"/>
                </a:lnTo>
                <a:lnTo>
                  <a:pt x="261" y="308"/>
                </a:lnTo>
                <a:lnTo>
                  <a:pt x="236" y="207"/>
                </a:lnTo>
                <a:lnTo>
                  <a:pt x="215" y="116"/>
                </a:lnTo>
                <a:lnTo>
                  <a:pt x="198" y="43"/>
                </a:lnTo>
                <a:lnTo>
                  <a:pt x="190" y="0"/>
                </a:lnTo>
                <a:lnTo>
                  <a:pt x="197" y="1"/>
                </a:lnTo>
                <a:lnTo>
                  <a:pt x="211" y="9"/>
                </a:lnTo>
                <a:lnTo>
                  <a:pt x="232" y="23"/>
                </a:lnTo>
                <a:lnTo>
                  <a:pt x="258" y="41"/>
                </a:lnTo>
                <a:lnTo>
                  <a:pt x="289" y="64"/>
                </a:lnTo>
                <a:lnTo>
                  <a:pt x="325" y="92"/>
                </a:lnTo>
                <a:lnTo>
                  <a:pt x="364" y="122"/>
                </a:lnTo>
                <a:lnTo>
                  <a:pt x="406" y="154"/>
                </a:lnTo>
                <a:lnTo>
                  <a:pt x="450" y="188"/>
                </a:lnTo>
                <a:lnTo>
                  <a:pt x="494" y="224"/>
                </a:lnTo>
                <a:lnTo>
                  <a:pt x="538" y="261"/>
                </a:lnTo>
                <a:lnTo>
                  <a:pt x="582" y="297"/>
                </a:lnTo>
                <a:lnTo>
                  <a:pt x="625" y="331"/>
                </a:lnTo>
                <a:lnTo>
                  <a:pt x="665" y="365"/>
                </a:lnTo>
                <a:lnTo>
                  <a:pt x="702" y="396"/>
                </a:lnTo>
                <a:lnTo>
                  <a:pt x="735" y="424"/>
                </a:lnTo>
                <a:lnTo>
                  <a:pt x="743" y="437"/>
                </a:lnTo>
                <a:lnTo>
                  <a:pt x="754" y="450"/>
                </a:lnTo>
                <a:lnTo>
                  <a:pt x="765" y="462"/>
                </a:lnTo>
                <a:lnTo>
                  <a:pt x="778" y="473"/>
                </a:lnTo>
                <a:lnTo>
                  <a:pt x="790" y="483"/>
                </a:lnTo>
                <a:lnTo>
                  <a:pt x="804" y="493"/>
                </a:lnTo>
                <a:lnTo>
                  <a:pt x="818" y="502"/>
                </a:lnTo>
                <a:lnTo>
                  <a:pt x="831" y="510"/>
                </a:lnTo>
                <a:lnTo>
                  <a:pt x="831" y="526"/>
                </a:lnTo>
                <a:lnTo>
                  <a:pt x="828" y="541"/>
                </a:lnTo>
                <a:lnTo>
                  <a:pt x="824" y="555"/>
                </a:lnTo>
                <a:lnTo>
                  <a:pt x="816" y="569"/>
                </a:lnTo>
                <a:lnTo>
                  <a:pt x="876" y="645"/>
                </a:lnTo>
                <a:close/>
              </a:path>
            </a:pathLst>
          </a:custGeom>
          <a:solidFill>
            <a:srgbClr val="7F2B00"/>
          </a:solidFill>
          <a:ln w="9525">
            <a:solidFill>
              <a:schemeClr val="hlink"/>
            </a:solidFill>
            <a:round/>
          </a:ln>
        </p:spPr>
        <p:txBody>
          <a:bodyPr/>
          <a:lstStyle/>
          <a:p>
            <a:endParaRPr lang="en-US"/>
          </a:p>
        </p:txBody>
      </p:sp>
      <p:sp>
        <p:nvSpPr>
          <p:cNvPr id="1037" name="Freeform 6"/>
          <p:cNvSpPr/>
          <p:nvPr/>
        </p:nvSpPr>
        <p:spPr bwMode="auto">
          <a:xfrm>
            <a:off x="7089775" y="4905375"/>
            <a:ext cx="203200" cy="193675"/>
          </a:xfrm>
          <a:custGeom>
            <a:avLst/>
            <a:gdLst>
              <a:gd name="T0" fmla="*/ 2147483647 w 257"/>
              <a:gd name="T1" fmla="*/ 2147483647 h 244"/>
              <a:gd name="T2" fmla="*/ 2147483647 w 257"/>
              <a:gd name="T3" fmla="*/ 2147483647 h 244"/>
              <a:gd name="T4" fmla="*/ 2147483647 w 257"/>
              <a:gd name="T5" fmla="*/ 2147483647 h 244"/>
              <a:gd name="T6" fmla="*/ 2147483647 w 257"/>
              <a:gd name="T7" fmla="*/ 2147483647 h 244"/>
              <a:gd name="T8" fmla="*/ 2147483647 w 257"/>
              <a:gd name="T9" fmla="*/ 2147483647 h 244"/>
              <a:gd name="T10" fmla="*/ 2147483647 w 257"/>
              <a:gd name="T11" fmla="*/ 2147483647 h 244"/>
              <a:gd name="T12" fmla="*/ 2147483647 w 257"/>
              <a:gd name="T13" fmla="*/ 2147483647 h 244"/>
              <a:gd name="T14" fmla="*/ 0 w 257"/>
              <a:gd name="T15" fmla="*/ 2147483647 h 244"/>
              <a:gd name="T16" fmla="*/ 2147483647 w 257"/>
              <a:gd name="T17" fmla="*/ 2147483647 h 244"/>
              <a:gd name="T18" fmla="*/ 2147483647 w 257"/>
              <a:gd name="T19" fmla="*/ 0 h 244"/>
              <a:gd name="T20" fmla="*/ 2147483647 w 257"/>
              <a:gd name="T21" fmla="*/ 2147483647 h 2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7"/>
              <a:gd name="T34" fmla="*/ 0 h 244"/>
              <a:gd name="T35" fmla="*/ 257 w 257"/>
              <a:gd name="T36" fmla="*/ 244 h 2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7" h="244">
                <a:moveTo>
                  <a:pt x="137" y="48"/>
                </a:moveTo>
                <a:lnTo>
                  <a:pt x="212" y="7"/>
                </a:lnTo>
                <a:lnTo>
                  <a:pt x="196" y="105"/>
                </a:lnTo>
                <a:lnTo>
                  <a:pt x="257" y="158"/>
                </a:lnTo>
                <a:lnTo>
                  <a:pt x="157" y="160"/>
                </a:lnTo>
                <a:lnTo>
                  <a:pt x="110" y="244"/>
                </a:lnTo>
                <a:lnTo>
                  <a:pt x="80" y="163"/>
                </a:lnTo>
                <a:lnTo>
                  <a:pt x="0" y="148"/>
                </a:lnTo>
                <a:lnTo>
                  <a:pt x="59" y="94"/>
                </a:lnTo>
                <a:lnTo>
                  <a:pt x="55" y="0"/>
                </a:lnTo>
                <a:lnTo>
                  <a:pt x="137" y="48"/>
                </a:lnTo>
                <a:close/>
              </a:path>
            </a:pathLst>
          </a:custGeom>
          <a:solidFill>
            <a:srgbClr val="7F2B00"/>
          </a:solidFill>
          <a:ln w="9525">
            <a:noFill/>
            <a:round/>
          </a:ln>
        </p:spPr>
        <p:txBody>
          <a:bodyPr/>
          <a:lstStyle/>
          <a:p>
            <a:endParaRPr lang="en-US"/>
          </a:p>
        </p:txBody>
      </p:sp>
      <p:sp>
        <p:nvSpPr>
          <p:cNvPr id="1038" name="Freeform 7"/>
          <p:cNvSpPr/>
          <p:nvPr/>
        </p:nvSpPr>
        <p:spPr bwMode="auto">
          <a:xfrm>
            <a:off x="7834313" y="4922838"/>
            <a:ext cx="95250" cy="209550"/>
          </a:xfrm>
          <a:custGeom>
            <a:avLst/>
            <a:gdLst>
              <a:gd name="T0" fmla="*/ 2147483647 w 121"/>
              <a:gd name="T1" fmla="*/ 2147483647 h 263"/>
              <a:gd name="T2" fmla="*/ 2147483647 w 121"/>
              <a:gd name="T3" fmla="*/ 2147483647 h 263"/>
              <a:gd name="T4" fmla="*/ 2147483647 w 121"/>
              <a:gd name="T5" fmla="*/ 2147483647 h 263"/>
              <a:gd name="T6" fmla="*/ 2147483647 w 121"/>
              <a:gd name="T7" fmla="*/ 2147483647 h 263"/>
              <a:gd name="T8" fmla="*/ 2147483647 w 121"/>
              <a:gd name="T9" fmla="*/ 2147483647 h 263"/>
              <a:gd name="T10" fmla="*/ 2147483647 w 121"/>
              <a:gd name="T11" fmla="*/ 2147483647 h 263"/>
              <a:gd name="T12" fmla="*/ 2147483647 w 121"/>
              <a:gd name="T13" fmla="*/ 2147483647 h 263"/>
              <a:gd name="T14" fmla="*/ 2147483647 w 121"/>
              <a:gd name="T15" fmla="*/ 2147483647 h 263"/>
              <a:gd name="T16" fmla="*/ 2147483647 w 121"/>
              <a:gd name="T17" fmla="*/ 2147483647 h 263"/>
              <a:gd name="T18" fmla="*/ 2147483647 w 121"/>
              <a:gd name="T19" fmla="*/ 2147483647 h 263"/>
              <a:gd name="T20" fmla="*/ 2147483647 w 121"/>
              <a:gd name="T21" fmla="*/ 2147483647 h 263"/>
              <a:gd name="T22" fmla="*/ 2147483647 w 121"/>
              <a:gd name="T23" fmla="*/ 2147483647 h 263"/>
              <a:gd name="T24" fmla="*/ 0 w 121"/>
              <a:gd name="T25" fmla="*/ 2147483647 h 263"/>
              <a:gd name="T26" fmla="*/ 2147483647 w 121"/>
              <a:gd name="T27" fmla="*/ 2147483647 h 263"/>
              <a:gd name="T28" fmla="*/ 2147483647 w 121"/>
              <a:gd name="T29" fmla="*/ 0 h 263"/>
              <a:gd name="T30" fmla="*/ 2147483647 w 121"/>
              <a:gd name="T31" fmla="*/ 0 h 263"/>
              <a:gd name="T32" fmla="*/ 2147483647 w 121"/>
              <a:gd name="T33" fmla="*/ 2147483647 h 263"/>
              <a:gd name="T34" fmla="*/ 2147483647 w 121"/>
              <a:gd name="T35" fmla="*/ 2147483647 h 263"/>
              <a:gd name="T36" fmla="*/ 2147483647 w 121"/>
              <a:gd name="T37" fmla="*/ 2147483647 h 263"/>
              <a:gd name="T38" fmla="*/ 2147483647 w 121"/>
              <a:gd name="T39" fmla="*/ 2147483647 h 263"/>
              <a:gd name="T40" fmla="*/ 2147483647 w 121"/>
              <a:gd name="T41" fmla="*/ 2147483647 h 263"/>
              <a:gd name="T42" fmla="*/ 2147483647 w 121"/>
              <a:gd name="T43" fmla="*/ 2147483647 h 263"/>
              <a:gd name="T44" fmla="*/ 2147483647 w 121"/>
              <a:gd name="T45" fmla="*/ 2147483647 h 263"/>
              <a:gd name="T46" fmla="*/ 2147483647 w 121"/>
              <a:gd name="T47" fmla="*/ 2147483647 h 263"/>
              <a:gd name="T48" fmla="*/ 2147483647 w 121"/>
              <a:gd name="T49" fmla="*/ 2147483647 h 26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1"/>
              <a:gd name="T76" fmla="*/ 0 h 263"/>
              <a:gd name="T77" fmla="*/ 121 w 121"/>
              <a:gd name="T78" fmla="*/ 263 h 26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1" h="263">
                <a:moveTo>
                  <a:pt x="121" y="254"/>
                </a:moveTo>
                <a:lnTo>
                  <a:pt x="115" y="258"/>
                </a:lnTo>
                <a:lnTo>
                  <a:pt x="107" y="260"/>
                </a:lnTo>
                <a:lnTo>
                  <a:pt x="99" y="262"/>
                </a:lnTo>
                <a:lnTo>
                  <a:pt x="92" y="263"/>
                </a:lnTo>
                <a:lnTo>
                  <a:pt x="91" y="239"/>
                </a:lnTo>
                <a:lnTo>
                  <a:pt x="86" y="208"/>
                </a:lnTo>
                <a:lnTo>
                  <a:pt x="81" y="174"/>
                </a:lnTo>
                <a:lnTo>
                  <a:pt x="71" y="136"/>
                </a:lnTo>
                <a:lnTo>
                  <a:pt x="59" y="99"/>
                </a:lnTo>
                <a:lnTo>
                  <a:pt x="43" y="64"/>
                </a:lnTo>
                <a:lnTo>
                  <a:pt x="23" y="33"/>
                </a:lnTo>
                <a:lnTo>
                  <a:pt x="0" y="9"/>
                </a:lnTo>
                <a:lnTo>
                  <a:pt x="3" y="2"/>
                </a:lnTo>
                <a:lnTo>
                  <a:pt x="10" y="0"/>
                </a:lnTo>
                <a:lnTo>
                  <a:pt x="17" y="0"/>
                </a:lnTo>
                <a:lnTo>
                  <a:pt x="25" y="1"/>
                </a:lnTo>
                <a:lnTo>
                  <a:pt x="51" y="28"/>
                </a:lnTo>
                <a:lnTo>
                  <a:pt x="72" y="60"/>
                </a:lnTo>
                <a:lnTo>
                  <a:pt x="89" y="95"/>
                </a:lnTo>
                <a:lnTo>
                  <a:pt x="102" y="131"/>
                </a:lnTo>
                <a:lnTo>
                  <a:pt x="112" y="167"/>
                </a:lnTo>
                <a:lnTo>
                  <a:pt x="117" y="200"/>
                </a:lnTo>
                <a:lnTo>
                  <a:pt x="121" y="230"/>
                </a:lnTo>
                <a:lnTo>
                  <a:pt x="121" y="254"/>
                </a:lnTo>
                <a:close/>
              </a:path>
            </a:pathLst>
          </a:custGeom>
          <a:solidFill>
            <a:srgbClr val="F2E8D3"/>
          </a:solidFill>
          <a:ln w="9525">
            <a:noFill/>
            <a:round/>
          </a:ln>
        </p:spPr>
        <p:txBody>
          <a:bodyPr/>
          <a:lstStyle/>
          <a:p>
            <a:endParaRPr lang="en-US"/>
          </a:p>
        </p:txBody>
      </p:sp>
      <p:sp>
        <p:nvSpPr>
          <p:cNvPr id="1039" name="Freeform 8"/>
          <p:cNvSpPr/>
          <p:nvPr/>
        </p:nvSpPr>
        <p:spPr bwMode="auto">
          <a:xfrm>
            <a:off x="6521450" y="4927600"/>
            <a:ext cx="354013" cy="414338"/>
          </a:xfrm>
          <a:custGeom>
            <a:avLst/>
            <a:gdLst>
              <a:gd name="T0" fmla="*/ 2147483647 w 446"/>
              <a:gd name="T1" fmla="*/ 2147483647 h 520"/>
              <a:gd name="T2" fmla="*/ 2147483647 w 446"/>
              <a:gd name="T3" fmla="*/ 2147483647 h 520"/>
              <a:gd name="T4" fmla="*/ 2147483647 w 446"/>
              <a:gd name="T5" fmla="*/ 2147483647 h 520"/>
              <a:gd name="T6" fmla="*/ 2147483647 w 446"/>
              <a:gd name="T7" fmla="*/ 2147483647 h 520"/>
              <a:gd name="T8" fmla="*/ 2147483647 w 446"/>
              <a:gd name="T9" fmla="*/ 2147483647 h 520"/>
              <a:gd name="T10" fmla="*/ 2147483647 w 446"/>
              <a:gd name="T11" fmla="*/ 2147483647 h 520"/>
              <a:gd name="T12" fmla="*/ 2147483647 w 446"/>
              <a:gd name="T13" fmla="*/ 2147483647 h 520"/>
              <a:gd name="T14" fmla="*/ 2147483647 w 446"/>
              <a:gd name="T15" fmla="*/ 2147483647 h 520"/>
              <a:gd name="T16" fmla="*/ 2147483647 w 446"/>
              <a:gd name="T17" fmla="*/ 2147483647 h 520"/>
              <a:gd name="T18" fmla="*/ 2147483647 w 446"/>
              <a:gd name="T19" fmla="*/ 2147483647 h 520"/>
              <a:gd name="T20" fmla="*/ 2147483647 w 446"/>
              <a:gd name="T21" fmla="*/ 2147483647 h 520"/>
              <a:gd name="T22" fmla="*/ 2147483647 w 446"/>
              <a:gd name="T23" fmla="*/ 2147483647 h 520"/>
              <a:gd name="T24" fmla="*/ 2147483647 w 446"/>
              <a:gd name="T25" fmla="*/ 2147483647 h 520"/>
              <a:gd name="T26" fmla="*/ 2147483647 w 446"/>
              <a:gd name="T27" fmla="*/ 2147483647 h 520"/>
              <a:gd name="T28" fmla="*/ 2147483647 w 446"/>
              <a:gd name="T29" fmla="*/ 2147483647 h 520"/>
              <a:gd name="T30" fmla="*/ 2147483647 w 446"/>
              <a:gd name="T31" fmla="*/ 2147483647 h 520"/>
              <a:gd name="T32" fmla="*/ 2147483647 w 446"/>
              <a:gd name="T33" fmla="*/ 2147483647 h 520"/>
              <a:gd name="T34" fmla="*/ 2147483647 w 446"/>
              <a:gd name="T35" fmla="*/ 2147483647 h 520"/>
              <a:gd name="T36" fmla="*/ 2147483647 w 446"/>
              <a:gd name="T37" fmla="*/ 2147483647 h 520"/>
              <a:gd name="T38" fmla="*/ 2147483647 w 446"/>
              <a:gd name="T39" fmla="*/ 2147483647 h 520"/>
              <a:gd name="T40" fmla="*/ 2147483647 w 446"/>
              <a:gd name="T41" fmla="*/ 2147483647 h 520"/>
              <a:gd name="T42" fmla="*/ 2147483647 w 446"/>
              <a:gd name="T43" fmla="*/ 2147483647 h 520"/>
              <a:gd name="T44" fmla="*/ 2147483647 w 446"/>
              <a:gd name="T45" fmla="*/ 2147483647 h 520"/>
              <a:gd name="T46" fmla="*/ 2147483647 w 446"/>
              <a:gd name="T47" fmla="*/ 2147483647 h 520"/>
              <a:gd name="T48" fmla="*/ 2147483647 w 446"/>
              <a:gd name="T49" fmla="*/ 2147483647 h 520"/>
              <a:gd name="T50" fmla="*/ 2147483647 w 446"/>
              <a:gd name="T51" fmla="*/ 2147483647 h 520"/>
              <a:gd name="T52" fmla="*/ 2147483647 w 446"/>
              <a:gd name="T53" fmla="*/ 2147483647 h 520"/>
              <a:gd name="T54" fmla="*/ 2147483647 w 446"/>
              <a:gd name="T55" fmla="*/ 2147483647 h 520"/>
              <a:gd name="T56" fmla="*/ 2147483647 w 446"/>
              <a:gd name="T57" fmla="*/ 2147483647 h 520"/>
              <a:gd name="T58" fmla="*/ 2147483647 w 446"/>
              <a:gd name="T59" fmla="*/ 2147483647 h 520"/>
              <a:gd name="T60" fmla="*/ 2147483647 w 446"/>
              <a:gd name="T61" fmla="*/ 2147483647 h 520"/>
              <a:gd name="T62" fmla="*/ 2147483647 w 446"/>
              <a:gd name="T63" fmla="*/ 2147483647 h 520"/>
              <a:gd name="T64" fmla="*/ 2147483647 w 446"/>
              <a:gd name="T65" fmla="*/ 2147483647 h 520"/>
              <a:gd name="T66" fmla="*/ 2147483647 w 446"/>
              <a:gd name="T67" fmla="*/ 2147483647 h 520"/>
              <a:gd name="T68" fmla="*/ 2147483647 w 446"/>
              <a:gd name="T69" fmla="*/ 2147483647 h 520"/>
              <a:gd name="T70" fmla="*/ 2147483647 w 446"/>
              <a:gd name="T71" fmla="*/ 2147483647 h 520"/>
              <a:gd name="T72" fmla="*/ 0 w 446"/>
              <a:gd name="T73" fmla="*/ 2147483647 h 520"/>
              <a:gd name="T74" fmla="*/ 2147483647 w 446"/>
              <a:gd name="T75" fmla="*/ 0 h 520"/>
              <a:gd name="T76" fmla="*/ 2147483647 w 446"/>
              <a:gd name="T77" fmla="*/ 2147483647 h 520"/>
              <a:gd name="T78" fmla="*/ 2147483647 w 446"/>
              <a:gd name="T79" fmla="*/ 2147483647 h 520"/>
              <a:gd name="T80" fmla="*/ 2147483647 w 446"/>
              <a:gd name="T81" fmla="*/ 2147483647 h 520"/>
              <a:gd name="T82" fmla="*/ 2147483647 w 446"/>
              <a:gd name="T83" fmla="*/ 2147483647 h 520"/>
              <a:gd name="T84" fmla="*/ 2147483647 w 446"/>
              <a:gd name="T85" fmla="*/ 2147483647 h 520"/>
              <a:gd name="T86" fmla="*/ 2147483647 w 446"/>
              <a:gd name="T87" fmla="*/ 2147483647 h 520"/>
              <a:gd name="T88" fmla="*/ 2147483647 w 446"/>
              <a:gd name="T89" fmla="*/ 2147483647 h 520"/>
              <a:gd name="T90" fmla="*/ 2147483647 w 446"/>
              <a:gd name="T91" fmla="*/ 2147483647 h 520"/>
              <a:gd name="T92" fmla="*/ 2147483647 w 446"/>
              <a:gd name="T93" fmla="*/ 2147483647 h 520"/>
              <a:gd name="T94" fmla="*/ 2147483647 w 446"/>
              <a:gd name="T95" fmla="*/ 2147483647 h 520"/>
              <a:gd name="T96" fmla="*/ 2147483647 w 446"/>
              <a:gd name="T97" fmla="*/ 2147483647 h 520"/>
              <a:gd name="T98" fmla="*/ 2147483647 w 446"/>
              <a:gd name="T99" fmla="*/ 2147483647 h 520"/>
              <a:gd name="T100" fmla="*/ 2147483647 w 446"/>
              <a:gd name="T101" fmla="*/ 2147483647 h 520"/>
              <a:gd name="T102" fmla="*/ 2147483647 w 446"/>
              <a:gd name="T103" fmla="*/ 2147483647 h 520"/>
              <a:gd name="T104" fmla="*/ 2147483647 w 446"/>
              <a:gd name="T105" fmla="*/ 2147483647 h 520"/>
              <a:gd name="T106" fmla="*/ 2147483647 w 446"/>
              <a:gd name="T107" fmla="*/ 2147483647 h 5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46"/>
              <a:gd name="T163" fmla="*/ 0 h 520"/>
              <a:gd name="T164" fmla="*/ 446 w 446"/>
              <a:gd name="T165" fmla="*/ 520 h 52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46" h="520">
                <a:moveTo>
                  <a:pt x="446" y="359"/>
                </a:moveTo>
                <a:lnTo>
                  <a:pt x="434" y="372"/>
                </a:lnTo>
                <a:lnTo>
                  <a:pt x="423" y="384"/>
                </a:lnTo>
                <a:lnTo>
                  <a:pt x="410" y="396"/>
                </a:lnTo>
                <a:lnTo>
                  <a:pt x="396" y="407"/>
                </a:lnTo>
                <a:lnTo>
                  <a:pt x="383" y="418"/>
                </a:lnTo>
                <a:lnTo>
                  <a:pt x="368" y="428"/>
                </a:lnTo>
                <a:lnTo>
                  <a:pt x="352" y="439"/>
                </a:lnTo>
                <a:lnTo>
                  <a:pt x="337" y="448"/>
                </a:lnTo>
                <a:lnTo>
                  <a:pt x="320" y="457"/>
                </a:lnTo>
                <a:lnTo>
                  <a:pt x="303" y="466"/>
                </a:lnTo>
                <a:lnTo>
                  <a:pt x="287" y="475"/>
                </a:lnTo>
                <a:lnTo>
                  <a:pt x="270" y="485"/>
                </a:lnTo>
                <a:lnTo>
                  <a:pt x="253" y="493"/>
                </a:lnTo>
                <a:lnTo>
                  <a:pt x="235" y="502"/>
                </a:lnTo>
                <a:lnTo>
                  <a:pt x="218" y="511"/>
                </a:lnTo>
                <a:lnTo>
                  <a:pt x="201" y="520"/>
                </a:lnTo>
                <a:lnTo>
                  <a:pt x="193" y="519"/>
                </a:lnTo>
                <a:lnTo>
                  <a:pt x="188" y="515"/>
                </a:lnTo>
                <a:lnTo>
                  <a:pt x="186" y="509"/>
                </a:lnTo>
                <a:lnTo>
                  <a:pt x="186" y="502"/>
                </a:lnTo>
                <a:lnTo>
                  <a:pt x="174" y="471"/>
                </a:lnTo>
                <a:lnTo>
                  <a:pt x="163" y="440"/>
                </a:lnTo>
                <a:lnTo>
                  <a:pt x="151" y="409"/>
                </a:lnTo>
                <a:lnTo>
                  <a:pt x="140" y="377"/>
                </a:lnTo>
                <a:lnTo>
                  <a:pt x="128" y="348"/>
                </a:lnTo>
                <a:lnTo>
                  <a:pt x="117" y="316"/>
                </a:lnTo>
                <a:lnTo>
                  <a:pt x="105" y="285"/>
                </a:lnTo>
                <a:lnTo>
                  <a:pt x="94" y="254"/>
                </a:lnTo>
                <a:lnTo>
                  <a:pt x="81" y="223"/>
                </a:lnTo>
                <a:lnTo>
                  <a:pt x="69" y="192"/>
                </a:lnTo>
                <a:lnTo>
                  <a:pt x="58" y="161"/>
                </a:lnTo>
                <a:lnTo>
                  <a:pt x="46" y="130"/>
                </a:lnTo>
                <a:lnTo>
                  <a:pt x="35" y="99"/>
                </a:lnTo>
                <a:lnTo>
                  <a:pt x="23" y="68"/>
                </a:lnTo>
                <a:lnTo>
                  <a:pt x="12" y="38"/>
                </a:lnTo>
                <a:lnTo>
                  <a:pt x="0" y="6"/>
                </a:lnTo>
                <a:lnTo>
                  <a:pt x="7" y="0"/>
                </a:lnTo>
                <a:lnTo>
                  <a:pt x="34" y="23"/>
                </a:lnTo>
                <a:lnTo>
                  <a:pt x="61" y="46"/>
                </a:lnTo>
                <a:lnTo>
                  <a:pt x="88" y="68"/>
                </a:lnTo>
                <a:lnTo>
                  <a:pt x="115" y="89"/>
                </a:lnTo>
                <a:lnTo>
                  <a:pt x="142" y="111"/>
                </a:lnTo>
                <a:lnTo>
                  <a:pt x="170" y="133"/>
                </a:lnTo>
                <a:lnTo>
                  <a:pt x="197" y="155"/>
                </a:lnTo>
                <a:lnTo>
                  <a:pt x="225" y="177"/>
                </a:lnTo>
                <a:lnTo>
                  <a:pt x="253" y="199"/>
                </a:lnTo>
                <a:lnTo>
                  <a:pt x="279" y="221"/>
                </a:lnTo>
                <a:lnTo>
                  <a:pt x="307" y="244"/>
                </a:lnTo>
                <a:lnTo>
                  <a:pt x="334" y="266"/>
                </a:lnTo>
                <a:lnTo>
                  <a:pt x="363" y="289"/>
                </a:lnTo>
                <a:lnTo>
                  <a:pt x="391" y="312"/>
                </a:lnTo>
                <a:lnTo>
                  <a:pt x="418" y="335"/>
                </a:lnTo>
                <a:lnTo>
                  <a:pt x="446" y="359"/>
                </a:lnTo>
                <a:close/>
              </a:path>
            </a:pathLst>
          </a:custGeom>
          <a:solidFill>
            <a:schemeClr val="bg1"/>
          </a:solidFill>
          <a:ln w="9525">
            <a:solidFill>
              <a:schemeClr val="hlink"/>
            </a:solidFill>
            <a:round/>
          </a:ln>
        </p:spPr>
        <p:txBody>
          <a:bodyPr/>
          <a:lstStyle/>
          <a:p>
            <a:endParaRPr lang="en-US"/>
          </a:p>
        </p:txBody>
      </p:sp>
      <p:sp>
        <p:nvSpPr>
          <p:cNvPr id="1040" name="Freeform 9"/>
          <p:cNvSpPr/>
          <p:nvPr/>
        </p:nvSpPr>
        <p:spPr bwMode="auto">
          <a:xfrm>
            <a:off x="7123113" y="4935538"/>
            <a:ext cx="125412" cy="119062"/>
          </a:xfrm>
          <a:custGeom>
            <a:avLst/>
            <a:gdLst>
              <a:gd name="T0" fmla="*/ 2147483647 w 158"/>
              <a:gd name="T1" fmla="*/ 2147483647 h 150"/>
              <a:gd name="T2" fmla="*/ 2147483647 w 158"/>
              <a:gd name="T3" fmla="*/ 2147483647 h 150"/>
              <a:gd name="T4" fmla="*/ 2147483647 w 158"/>
              <a:gd name="T5" fmla="*/ 2147483647 h 150"/>
              <a:gd name="T6" fmla="*/ 2147483647 w 158"/>
              <a:gd name="T7" fmla="*/ 2147483647 h 150"/>
              <a:gd name="T8" fmla="*/ 2147483647 w 158"/>
              <a:gd name="T9" fmla="*/ 2147483647 h 150"/>
              <a:gd name="T10" fmla="*/ 2147483647 w 158"/>
              <a:gd name="T11" fmla="*/ 2147483647 h 150"/>
              <a:gd name="T12" fmla="*/ 0 w 158"/>
              <a:gd name="T13" fmla="*/ 2147483647 h 150"/>
              <a:gd name="T14" fmla="*/ 2147483647 w 158"/>
              <a:gd name="T15" fmla="*/ 2147483647 h 150"/>
              <a:gd name="T16" fmla="*/ 2147483647 w 158"/>
              <a:gd name="T17" fmla="*/ 0 h 150"/>
              <a:gd name="T18" fmla="*/ 2147483647 w 158"/>
              <a:gd name="T19" fmla="*/ 2147483647 h 150"/>
              <a:gd name="T20" fmla="*/ 2147483647 w 158"/>
              <a:gd name="T21" fmla="*/ 2147483647 h 1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8"/>
              <a:gd name="T34" fmla="*/ 0 h 150"/>
              <a:gd name="T35" fmla="*/ 158 w 158"/>
              <a:gd name="T36" fmla="*/ 150 h 1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8" h="150">
                <a:moveTo>
                  <a:pt x="141" y="8"/>
                </a:moveTo>
                <a:lnTo>
                  <a:pt x="124" y="64"/>
                </a:lnTo>
                <a:lnTo>
                  <a:pt x="158" y="100"/>
                </a:lnTo>
                <a:lnTo>
                  <a:pt x="100" y="102"/>
                </a:lnTo>
                <a:lnTo>
                  <a:pt x="69" y="150"/>
                </a:lnTo>
                <a:lnTo>
                  <a:pt x="61" y="100"/>
                </a:lnTo>
                <a:lnTo>
                  <a:pt x="0" y="95"/>
                </a:lnTo>
                <a:lnTo>
                  <a:pt x="46" y="62"/>
                </a:lnTo>
                <a:lnTo>
                  <a:pt x="37" y="0"/>
                </a:lnTo>
                <a:lnTo>
                  <a:pt x="92" y="40"/>
                </a:lnTo>
                <a:lnTo>
                  <a:pt x="141" y="8"/>
                </a:lnTo>
                <a:close/>
              </a:path>
            </a:pathLst>
          </a:custGeom>
          <a:solidFill>
            <a:srgbClr val="F2E8D3"/>
          </a:solidFill>
          <a:ln w="9525">
            <a:noFill/>
            <a:round/>
          </a:ln>
        </p:spPr>
        <p:txBody>
          <a:bodyPr/>
          <a:lstStyle/>
          <a:p>
            <a:endParaRPr lang="en-US"/>
          </a:p>
        </p:txBody>
      </p:sp>
      <p:sp>
        <p:nvSpPr>
          <p:cNvPr id="1041" name="Freeform 10"/>
          <p:cNvSpPr/>
          <p:nvPr/>
        </p:nvSpPr>
        <p:spPr bwMode="auto">
          <a:xfrm>
            <a:off x="7543800" y="4946650"/>
            <a:ext cx="346075" cy="269875"/>
          </a:xfrm>
          <a:custGeom>
            <a:avLst/>
            <a:gdLst>
              <a:gd name="T0" fmla="*/ 2147483647 w 434"/>
              <a:gd name="T1" fmla="*/ 2147483647 h 341"/>
              <a:gd name="T2" fmla="*/ 2147483647 w 434"/>
              <a:gd name="T3" fmla="*/ 2147483647 h 341"/>
              <a:gd name="T4" fmla="*/ 2147483647 w 434"/>
              <a:gd name="T5" fmla="*/ 2147483647 h 341"/>
              <a:gd name="T6" fmla="*/ 2147483647 w 434"/>
              <a:gd name="T7" fmla="*/ 2147483647 h 341"/>
              <a:gd name="T8" fmla="*/ 2147483647 w 434"/>
              <a:gd name="T9" fmla="*/ 2147483647 h 341"/>
              <a:gd name="T10" fmla="*/ 2147483647 w 434"/>
              <a:gd name="T11" fmla="*/ 2147483647 h 341"/>
              <a:gd name="T12" fmla="*/ 2147483647 w 434"/>
              <a:gd name="T13" fmla="*/ 2147483647 h 341"/>
              <a:gd name="T14" fmla="*/ 2147483647 w 434"/>
              <a:gd name="T15" fmla="*/ 2147483647 h 341"/>
              <a:gd name="T16" fmla="*/ 2147483647 w 434"/>
              <a:gd name="T17" fmla="*/ 2147483647 h 341"/>
              <a:gd name="T18" fmla="*/ 2147483647 w 434"/>
              <a:gd name="T19" fmla="*/ 2147483647 h 341"/>
              <a:gd name="T20" fmla="*/ 2147483647 w 434"/>
              <a:gd name="T21" fmla="*/ 2147483647 h 341"/>
              <a:gd name="T22" fmla="*/ 2147483647 w 434"/>
              <a:gd name="T23" fmla="*/ 2147483647 h 341"/>
              <a:gd name="T24" fmla="*/ 2147483647 w 434"/>
              <a:gd name="T25" fmla="*/ 2147483647 h 341"/>
              <a:gd name="T26" fmla="*/ 2147483647 w 434"/>
              <a:gd name="T27" fmla="*/ 2147483647 h 341"/>
              <a:gd name="T28" fmla="*/ 2147483647 w 434"/>
              <a:gd name="T29" fmla="*/ 2147483647 h 341"/>
              <a:gd name="T30" fmla="*/ 2147483647 w 434"/>
              <a:gd name="T31" fmla="*/ 2147483647 h 341"/>
              <a:gd name="T32" fmla="*/ 2147483647 w 434"/>
              <a:gd name="T33" fmla="*/ 2147483647 h 341"/>
              <a:gd name="T34" fmla="*/ 2147483647 w 434"/>
              <a:gd name="T35" fmla="*/ 2147483647 h 341"/>
              <a:gd name="T36" fmla="*/ 2147483647 w 434"/>
              <a:gd name="T37" fmla="*/ 2147483647 h 341"/>
              <a:gd name="T38" fmla="*/ 2147483647 w 434"/>
              <a:gd name="T39" fmla="*/ 2147483647 h 341"/>
              <a:gd name="T40" fmla="*/ 2147483647 w 434"/>
              <a:gd name="T41" fmla="*/ 2147483647 h 341"/>
              <a:gd name="T42" fmla="*/ 2147483647 w 434"/>
              <a:gd name="T43" fmla="*/ 2147483647 h 341"/>
              <a:gd name="T44" fmla="*/ 2147483647 w 434"/>
              <a:gd name="T45" fmla="*/ 2147483647 h 341"/>
              <a:gd name="T46" fmla="*/ 2147483647 w 434"/>
              <a:gd name="T47" fmla="*/ 2147483647 h 341"/>
              <a:gd name="T48" fmla="*/ 2147483647 w 434"/>
              <a:gd name="T49" fmla="*/ 2147483647 h 341"/>
              <a:gd name="T50" fmla="*/ 2147483647 w 434"/>
              <a:gd name="T51" fmla="*/ 2147483647 h 341"/>
              <a:gd name="T52" fmla="*/ 2147483647 w 434"/>
              <a:gd name="T53" fmla="*/ 2147483647 h 341"/>
              <a:gd name="T54" fmla="*/ 2147483647 w 434"/>
              <a:gd name="T55" fmla="*/ 2147483647 h 341"/>
              <a:gd name="T56" fmla="*/ 0 w 434"/>
              <a:gd name="T57" fmla="*/ 2147483647 h 341"/>
              <a:gd name="T58" fmla="*/ 2147483647 w 434"/>
              <a:gd name="T59" fmla="*/ 0 h 341"/>
              <a:gd name="T60" fmla="*/ 2147483647 w 434"/>
              <a:gd name="T61" fmla="*/ 2147483647 h 341"/>
              <a:gd name="T62" fmla="*/ 2147483647 w 434"/>
              <a:gd name="T63" fmla="*/ 2147483647 h 341"/>
              <a:gd name="T64" fmla="*/ 2147483647 w 434"/>
              <a:gd name="T65" fmla="*/ 2147483647 h 341"/>
              <a:gd name="T66" fmla="*/ 2147483647 w 434"/>
              <a:gd name="T67" fmla="*/ 2147483647 h 341"/>
              <a:gd name="T68" fmla="*/ 2147483647 w 434"/>
              <a:gd name="T69" fmla="*/ 2147483647 h 341"/>
              <a:gd name="T70" fmla="*/ 2147483647 w 434"/>
              <a:gd name="T71" fmla="*/ 2147483647 h 341"/>
              <a:gd name="T72" fmla="*/ 2147483647 w 434"/>
              <a:gd name="T73" fmla="*/ 2147483647 h 341"/>
              <a:gd name="T74" fmla="*/ 2147483647 w 434"/>
              <a:gd name="T75" fmla="*/ 2147483647 h 3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34"/>
              <a:gd name="T115" fmla="*/ 0 h 341"/>
              <a:gd name="T116" fmla="*/ 434 w 434"/>
              <a:gd name="T117" fmla="*/ 341 h 3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34" h="341">
                <a:moveTo>
                  <a:pt x="434" y="227"/>
                </a:moveTo>
                <a:lnTo>
                  <a:pt x="427" y="230"/>
                </a:lnTo>
                <a:lnTo>
                  <a:pt x="419" y="228"/>
                </a:lnTo>
                <a:lnTo>
                  <a:pt x="411" y="223"/>
                </a:lnTo>
                <a:lnTo>
                  <a:pt x="405" y="219"/>
                </a:lnTo>
                <a:lnTo>
                  <a:pt x="385" y="227"/>
                </a:lnTo>
                <a:lnTo>
                  <a:pt x="364" y="236"/>
                </a:lnTo>
                <a:lnTo>
                  <a:pt x="342" y="244"/>
                </a:lnTo>
                <a:lnTo>
                  <a:pt x="321" y="252"/>
                </a:lnTo>
                <a:lnTo>
                  <a:pt x="299" y="259"/>
                </a:lnTo>
                <a:lnTo>
                  <a:pt x="277" y="267"/>
                </a:lnTo>
                <a:lnTo>
                  <a:pt x="256" y="274"/>
                </a:lnTo>
                <a:lnTo>
                  <a:pt x="234" y="282"/>
                </a:lnTo>
                <a:lnTo>
                  <a:pt x="212" y="289"/>
                </a:lnTo>
                <a:lnTo>
                  <a:pt x="190" y="297"/>
                </a:lnTo>
                <a:lnTo>
                  <a:pt x="168" y="304"/>
                </a:lnTo>
                <a:lnTo>
                  <a:pt x="147" y="311"/>
                </a:lnTo>
                <a:lnTo>
                  <a:pt x="127" y="319"/>
                </a:lnTo>
                <a:lnTo>
                  <a:pt x="106" y="326"/>
                </a:lnTo>
                <a:lnTo>
                  <a:pt x="86" y="333"/>
                </a:lnTo>
                <a:lnTo>
                  <a:pt x="67" y="341"/>
                </a:lnTo>
                <a:lnTo>
                  <a:pt x="66" y="312"/>
                </a:lnTo>
                <a:lnTo>
                  <a:pt x="61" y="284"/>
                </a:lnTo>
                <a:lnTo>
                  <a:pt x="55" y="258"/>
                </a:lnTo>
                <a:lnTo>
                  <a:pt x="47" y="232"/>
                </a:lnTo>
                <a:lnTo>
                  <a:pt x="38" y="208"/>
                </a:lnTo>
                <a:lnTo>
                  <a:pt x="26" y="185"/>
                </a:lnTo>
                <a:lnTo>
                  <a:pt x="14" y="163"/>
                </a:lnTo>
                <a:lnTo>
                  <a:pt x="0" y="142"/>
                </a:lnTo>
                <a:lnTo>
                  <a:pt x="343" y="0"/>
                </a:lnTo>
                <a:lnTo>
                  <a:pt x="364" y="20"/>
                </a:lnTo>
                <a:lnTo>
                  <a:pt x="381" y="45"/>
                </a:lnTo>
                <a:lnTo>
                  <a:pt x="397" y="72"/>
                </a:lnTo>
                <a:lnTo>
                  <a:pt x="410" y="101"/>
                </a:lnTo>
                <a:lnTo>
                  <a:pt x="420" y="132"/>
                </a:lnTo>
                <a:lnTo>
                  <a:pt x="427" y="163"/>
                </a:lnTo>
                <a:lnTo>
                  <a:pt x="432" y="195"/>
                </a:lnTo>
                <a:lnTo>
                  <a:pt x="434" y="227"/>
                </a:lnTo>
                <a:close/>
              </a:path>
            </a:pathLst>
          </a:custGeom>
          <a:solidFill>
            <a:schemeClr val="accent2"/>
          </a:solidFill>
          <a:ln w="9525">
            <a:solidFill>
              <a:schemeClr val="hlink"/>
            </a:solidFill>
            <a:round/>
          </a:ln>
        </p:spPr>
        <p:txBody>
          <a:bodyPr/>
          <a:lstStyle/>
          <a:p>
            <a:endParaRPr lang="en-US"/>
          </a:p>
        </p:txBody>
      </p:sp>
      <p:sp>
        <p:nvSpPr>
          <p:cNvPr id="1042" name="Freeform 11"/>
          <p:cNvSpPr/>
          <p:nvPr/>
        </p:nvSpPr>
        <p:spPr bwMode="auto">
          <a:xfrm>
            <a:off x="6607175" y="5072063"/>
            <a:ext cx="130175" cy="158750"/>
          </a:xfrm>
          <a:custGeom>
            <a:avLst/>
            <a:gdLst>
              <a:gd name="T0" fmla="*/ 2147483647 w 163"/>
              <a:gd name="T1" fmla="*/ 2147483647 h 201"/>
              <a:gd name="T2" fmla="*/ 2147483647 w 163"/>
              <a:gd name="T3" fmla="*/ 2147483647 h 201"/>
              <a:gd name="T4" fmla="*/ 2147483647 w 163"/>
              <a:gd name="T5" fmla="*/ 2147483647 h 201"/>
              <a:gd name="T6" fmla="*/ 2147483647 w 163"/>
              <a:gd name="T7" fmla="*/ 2147483647 h 201"/>
              <a:gd name="T8" fmla="*/ 2147483647 w 163"/>
              <a:gd name="T9" fmla="*/ 2147483647 h 201"/>
              <a:gd name="T10" fmla="*/ 2147483647 w 163"/>
              <a:gd name="T11" fmla="*/ 2147483647 h 201"/>
              <a:gd name="T12" fmla="*/ 2147483647 w 163"/>
              <a:gd name="T13" fmla="*/ 2147483647 h 201"/>
              <a:gd name="T14" fmla="*/ 0 w 163"/>
              <a:gd name="T15" fmla="*/ 2147483647 h 201"/>
              <a:gd name="T16" fmla="*/ 2147483647 w 163"/>
              <a:gd name="T17" fmla="*/ 2147483647 h 201"/>
              <a:gd name="T18" fmla="*/ 2147483647 w 163"/>
              <a:gd name="T19" fmla="*/ 0 h 201"/>
              <a:gd name="T20" fmla="*/ 2147483647 w 163"/>
              <a:gd name="T21" fmla="*/ 2147483647 h 2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
              <a:gd name="T34" fmla="*/ 0 h 201"/>
              <a:gd name="T35" fmla="*/ 163 w 163"/>
              <a:gd name="T36" fmla="*/ 201 h 2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 h="201">
                <a:moveTo>
                  <a:pt x="109" y="71"/>
                </a:moveTo>
                <a:lnTo>
                  <a:pt x="163" y="86"/>
                </a:lnTo>
                <a:lnTo>
                  <a:pt x="131" y="115"/>
                </a:lnTo>
                <a:lnTo>
                  <a:pt x="161" y="186"/>
                </a:lnTo>
                <a:lnTo>
                  <a:pt x="106" y="149"/>
                </a:lnTo>
                <a:lnTo>
                  <a:pt x="55" y="201"/>
                </a:lnTo>
                <a:lnTo>
                  <a:pt x="59" y="123"/>
                </a:lnTo>
                <a:lnTo>
                  <a:pt x="0" y="89"/>
                </a:lnTo>
                <a:lnTo>
                  <a:pt x="59" y="68"/>
                </a:lnTo>
                <a:lnTo>
                  <a:pt x="70" y="0"/>
                </a:lnTo>
                <a:lnTo>
                  <a:pt x="109" y="71"/>
                </a:lnTo>
                <a:close/>
              </a:path>
            </a:pathLst>
          </a:custGeom>
          <a:solidFill>
            <a:srgbClr val="7F2B00"/>
          </a:solidFill>
          <a:ln w="9525">
            <a:noFill/>
            <a:round/>
          </a:ln>
        </p:spPr>
        <p:txBody>
          <a:bodyPr/>
          <a:lstStyle/>
          <a:p>
            <a:endParaRPr lang="en-US"/>
          </a:p>
        </p:txBody>
      </p:sp>
      <p:sp>
        <p:nvSpPr>
          <p:cNvPr id="1043" name="Freeform 12"/>
          <p:cNvSpPr/>
          <p:nvPr/>
        </p:nvSpPr>
        <p:spPr bwMode="auto">
          <a:xfrm>
            <a:off x="7508875" y="5076825"/>
            <a:ext cx="69850" cy="168275"/>
          </a:xfrm>
          <a:custGeom>
            <a:avLst/>
            <a:gdLst>
              <a:gd name="T0" fmla="*/ 2147483647 w 88"/>
              <a:gd name="T1" fmla="*/ 2147483647 h 212"/>
              <a:gd name="T2" fmla="*/ 2147483647 w 88"/>
              <a:gd name="T3" fmla="*/ 2147483647 h 212"/>
              <a:gd name="T4" fmla="*/ 2147483647 w 88"/>
              <a:gd name="T5" fmla="*/ 2147483647 h 212"/>
              <a:gd name="T6" fmla="*/ 2147483647 w 88"/>
              <a:gd name="T7" fmla="*/ 2147483647 h 212"/>
              <a:gd name="T8" fmla="*/ 2147483647 w 88"/>
              <a:gd name="T9" fmla="*/ 2147483647 h 212"/>
              <a:gd name="T10" fmla="*/ 2147483647 w 88"/>
              <a:gd name="T11" fmla="*/ 2147483647 h 212"/>
              <a:gd name="T12" fmla="*/ 2147483647 w 88"/>
              <a:gd name="T13" fmla="*/ 2147483647 h 212"/>
              <a:gd name="T14" fmla="*/ 2147483647 w 88"/>
              <a:gd name="T15" fmla="*/ 2147483647 h 212"/>
              <a:gd name="T16" fmla="*/ 2147483647 w 88"/>
              <a:gd name="T17" fmla="*/ 2147483647 h 212"/>
              <a:gd name="T18" fmla="*/ 2147483647 w 88"/>
              <a:gd name="T19" fmla="*/ 2147483647 h 212"/>
              <a:gd name="T20" fmla="*/ 2147483647 w 88"/>
              <a:gd name="T21" fmla="*/ 2147483647 h 212"/>
              <a:gd name="T22" fmla="*/ 2147483647 w 88"/>
              <a:gd name="T23" fmla="*/ 2147483647 h 212"/>
              <a:gd name="T24" fmla="*/ 2147483647 w 88"/>
              <a:gd name="T25" fmla="*/ 2147483647 h 212"/>
              <a:gd name="T26" fmla="*/ 2147483647 w 88"/>
              <a:gd name="T27" fmla="*/ 2147483647 h 212"/>
              <a:gd name="T28" fmla="*/ 0 w 88"/>
              <a:gd name="T29" fmla="*/ 2147483647 h 212"/>
              <a:gd name="T30" fmla="*/ 2147483647 w 88"/>
              <a:gd name="T31" fmla="*/ 2147483647 h 212"/>
              <a:gd name="T32" fmla="*/ 2147483647 w 88"/>
              <a:gd name="T33" fmla="*/ 0 h 212"/>
              <a:gd name="T34" fmla="*/ 2147483647 w 88"/>
              <a:gd name="T35" fmla="*/ 2147483647 h 212"/>
              <a:gd name="T36" fmla="*/ 2147483647 w 88"/>
              <a:gd name="T37" fmla="*/ 2147483647 h 212"/>
              <a:gd name="T38" fmla="*/ 2147483647 w 88"/>
              <a:gd name="T39" fmla="*/ 2147483647 h 212"/>
              <a:gd name="T40" fmla="*/ 2147483647 w 88"/>
              <a:gd name="T41" fmla="*/ 2147483647 h 212"/>
              <a:gd name="T42" fmla="*/ 2147483647 w 88"/>
              <a:gd name="T43" fmla="*/ 2147483647 h 212"/>
              <a:gd name="T44" fmla="*/ 2147483647 w 88"/>
              <a:gd name="T45" fmla="*/ 2147483647 h 212"/>
              <a:gd name="T46" fmla="*/ 2147483647 w 88"/>
              <a:gd name="T47" fmla="*/ 2147483647 h 212"/>
              <a:gd name="T48" fmla="*/ 2147483647 w 88"/>
              <a:gd name="T49" fmla="*/ 2147483647 h 21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8"/>
              <a:gd name="T76" fmla="*/ 0 h 212"/>
              <a:gd name="T77" fmla="*/ 88 w 88"/>
              <a:gd name="T78" fmla="*/ 212 h 21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8" h="212">
                <a:moveTo>
                  <a:pt x="81" y="212"/>
                </a:moveTo>
                <a:lnTo>
                  <a:pt x="75" y="212"/>
                </a:lnTo>
                <a:lnTo>
                  <a:pt x="71" y="210"/>
                </a:lnTo>
                <a:lnTo>
                  <a:pt x="68" y="207"/>
                </a:lnTo>
                <a:lnTo>
                  <a:pt x="64" y="203"/>
                </a:lnTo>
                <a:lnTo>
                  <a:pt x="71" y="177"/>
                </a:lnTo>
                <a:lnTo>
                  <a:pt x="71" y="148"/>
                </a:lnTo>
                <a:lnTo>
                  <a:pt x="64" y="118"/>
                </a:lnTo>
                <a:lnTo>
                  <a:pt x="54" y="89"/>
                </a:lnTo>
                <a:lnTo>
                  <a:pt x="40" y="64"/>
                </a:lnTo>
                <a:lnTo>
                  <a:pt x="28" y="43"/>
                </a:lnTo>
                <a:lnTo>
                  <a:pt x="16" y="28"/>
                </a:lnTo>
                <a:lnTo>
                  <a:pt x="8" y="22"/>
                </a:lnTo>
                <a:lnTo>
                  <a:pt x="2" y="20"/>
                </a:lnTo>
                <a:lnTo>
                  <a:pt x="0" y="16"/>
                </a:lnTo>
                <a:lnTo>
                  <a:pt x="3" y="10"/>
                </a:lnTo>
                <a:lnTo>
                  <a:pt x="11" y="0"/>
                </a:lnTo>
                <a:lnTo>
                  <a:pt x="32" y="18"/>
                </a:lnTo>
                <a:lnTo>
                  <a:pt x="51" y="41"/>
                </a:lnTo>
                <a:lnTo>
                  <a:pt x="66" y="66"/>
                </a:lnTo>
                <a:lnTo>
                  <a:pt x="77" y="94"/>
                </a:lnTo>
                <a:lnTo>
                  <a:pt x="85" y="124"/>
                </a:lnTo>
                <a:lnTo>
                  <a:pt x="88" y="155"/>
                </a:lnTo>
                <a:lnTo>
                  <a:pt x="86" y="184"/>
                </a:lnTo>
                <a:lnTo>
                  <a:pt x="81" y="212"/>
                </a:lnTo>
                <a:close/>
              </a:path>
            </a:pathLst>
          </a:custGeom>
          <a:solidFill>
            <a:srgbClr val="F2E8D3"/>
          </a:solidFill>
          <a:ln w="9525">
            <a:noFill/>
            <a:round/>
          </a:ln>
        </p:spPr>
        <p:txBody>
          <a:bodyPr/>
          <a:lstStyle/>
          <a:p>
            <a:endParaRPr lang="en-US"/>
          </a:p>
        </p:txBody>
      </p:sp>
      <p:sp>
        <p:nvSpPr>
          <p:cNvPr id="1044" name="Freeform 13"/>
          <p:cNvSpPr/>
          <p:nvPr/>
        </p:nvSpPr>
        <p:spPr bwMode="auto">
          <a:xfrm>
            <a:off x="6264275" y="5080000"/>
            <a:ext cx="266700" cy="273050"/>
          </a:xfrm>
          <a:custGeom>
            <a:avLst/>
            <a:gdLst>
              <a:gd name="T0" fmla="*/ 2147483647 w 335"/>
              <a:gd name="T1" fmla="*/ 2147483647 h 342"/>
              <a:gd name="T2" fmla="*/ 2147483647 w 335"/>
              <a:gd name="T3" fmla="*/ 2147483647 h 342"/>
              <a:gd name="T4" fmla="*/ 2147483647 w 335"/>
              <a:gd name="T5" fmla="*/ 2147483647 h 342"/>
              <a:gd name="T6" fmla="*/ 2147483647 w 335"/>
              <a:gd name="T7" fmla="*/ 2147483647 h 342"/>
              <a:gd name="T8" fmla="*/ 2147483647 w 335"/>
              <a:gd name="T9" fmla="*/ 2147483647 h 342"/>
              <a:gd name="T10" fmla="*/ 2147483647 w 335"/>
              <a:gd name="T11" fmla="*/ 2147483647 h 342"/>
              <a:gd name="T12" fmla="*/ 2147483647 w 335"/>
              <a:gd name="T13" fmla="*/ 2147483647 h 342"/>
              <a:gd name="T14" fmla="*/ 2147483647 w 335"/>
              <a:gd name="T15" fmla="*/ 2147483647 h 342"/>
              <a:gd name="T16" fmla="*/ 2147483647 w 335"/>
              <a:gd name="T17" fmla="*/ 2147483647 h 342"/>
              <a:gd name="T18" fmla="*/ 2147483647 w 335"/>
              <a:gd name="T19" fmla="*/ 2147483647 h 342"/>
              <a:gd name="T20" fmla="*/ 2147483647 w 335"/>
              <a:gd name="T21" fmla="*/ 2147483647 h 342"/>
              <a:gd name="T22" fmla="*/ 2147483647 w 335"/>
              <a:gd name="T23" fmla="*/ 2147483647 h 342"/>
              <a:gd name="T24" fmla="*/ 2147483647 w 335"/>
              <a:gd name="T25" fmla="*/ 2147483647 h 342"/>
              <a:gd name="T26" fmla="*/ 2147483647 w 335"/>
              <a:gd name="T27" fmla="*/ 2147483647 h 342"/>
              <a:gd name="T28" fmla="*/ 2147483647 w 335"/>
              <a:gd name="T29" fmla="*/ 2147483647 h 342"/>
              <a:gd name="T30" fmla="*/ 2147483647 w 335"/>
              <a:gd name="T31" fmla="*/ 2147483647 h 342"/>
              <a:gd name="T32" fmla="*/ 2147483647 w 335"/>
              <a:gd name="T33" fmla="*/ 2147483647 h 342"/>
              <a:gd name="T34" fmla="*/ 2147483647 w 335"/>
              <a:gd name="T35" fmla="*/ 2147483647 h 342"/>
              <a:gd name="T36" fmla="*/ 2147483647 w 335"/>
              <a:gd name="T37" fmla="*/ 2147483647 h 342"/>
              <a:gd name="T38" fmla="*/ 2147483647 w 335"/>
              <a:gd name="T39" fmla="*/ 2147483647 h 342"/>
              <a:gd name="T40" fmla="*/ 2147483647 w 335"/>
              <a:gd name="T41" fmla="*/ 2147483647 h 342"/>
              <a:gd name="T42" fmla="*/ 2147483647 w 335"/>
              <a:gd name="T43" fmla="*/ 2147483647 h 342"/>
              <a:gd name="T44" fmla="*/ 2147483647 w 335"/>
              <a:gd name="T45" fmla="*/ 2147483647 h 342"/>
              <a:gd name="T46" fmla="*/ 2147483647 w 335"/>
              <a:gd name="T47" fmla="*/ 2147483647 h 342"/>
              <a:gd name="T48" fmla="*/ 2147483647 w 335"/>
              <a:gd name="T49" fmla="*/ 2147483647 h 342"/>
              <a:gd name="T50" fmla="*/ 2147483647 w 335"/>
              <a:gd name="T51" fmla="*/ 2147483647 h 342"/>
              <a:gd name="T52" fmla="*/ 2147483647 w 335"/>
              <a:gd name="T53" fmla="*/ 2147483647 h 342"/>
              <a:gd name="T54" fmla="*/ 2147483647 w 335"/>
              <a:gd name="T55" fmla="*/ 2147483647 h 342"/>
              <a:gd name="T56" fmla="*/ 2147483647 w 335"/>
              <a:gd name="T57" fmla="*/ 2147483647 h 342"/>
              <a:gd name="T58" fmla="*/ 2147483647 w 335"/>
              <a:gd name="T59" fmla="*/ 2147483647 h 342"/>
              <a:gd name="T60" fmla="*/ 2147483647 w 335"/>
              <a:gd name="T61" fmla="*/ 2147483647 h 342"/>
              <a:gd name="T62" fmla="*/ 2147483647 w 335"/>
              <a:gd name="T63" fmla="*/ 2147483647 h 342"/>
              <a:gd name="T64" fmla="*/ 2147483647 w 335"/>
              <a:gd name="T65" fmla="*/ 2147483647 h 342"/>
              <a:gd name="T66" fmla="*/ 2147483647 w 335"/>
              <a:gd name="T67" fmla="*/ 2147483647 h 342"/>
              <a:gd name="T68" fmla="*/ 2147483647 w 335"/>
              <a:gd name="T69" fmla="*/ 2147483647 h 342"/>
              <a:gd name="T70" fmla="*/ 2147483647 w 335"/>
              <a:gd name="T71" fmla="*/ 2147483647 h 342"/>
              <a:gd name="T72" fmla="*/ 2147483647 w 335"/>
              <a:gd name="T73" fmla="*/ 2147483647 h 342"/>
              <a:gd name="T74" fmla="*/ 2147483647 w 335"/>
              <a:gd name="T75" fmla="*/ 2147483647 h 342"/>
              <a:gd name="T76" fmla="*/ 2147483647 w 335"/>
              <a:gd name="T77" fmla="*/ 2147483647 h 342"/>
              <a:gd name="T78" fmla="*/ 0 w 335"/>
              <a:gd name="T79" fmla="*/ 2147483647 h 342"/>
              <a:gd name="T80" fmla="*/ 0 w 335"/>
              <a:gd name="T81" fmla="*/ 2147483647 h 342"/>
              <a:gd name="T82" fmla="*/ 2147483647 w 335"/>
              <a:gd name="T83" fmla="*/ 2147483647 h 342"/>
              <a:gd name="T84" fmla="*/ 2147483647 w 335"/>
              <a:gd name="T85" fmla="*/ 2147483647 h 342"/>
              <a:gd name="T86" fmla="*/ 2147483647 w 335"/>
              <a:gd name="T87" fmla="*/ 2147483647 h 342"/>
              <a:gd name="T88" fmla="*/ 2147483647 w 335"/>
              <a:gd name="T89" fmla="*/ 2147483647 h 342"/>
              <a:gd name="T90" fmla="*/ 2147483647 w 335"/>
              <a:gd name="T91" fmla="*/ 2147483647 h 342"/>
              <a:gd name="T92" fmla="*/ 2147483647 w 335"/>
              <a:gd name="T93" fmla="*/ 2147483647 h 342"/>
              <a:gd name="T94" fmla="*/ 2147483647 w 335"/>
              <a:gd name="T95" fmla="*/ 2147483647 h 342"/>
              <a:gd name="T96" fmla="*/ 2147483647 w 335"/>
              <a:gd name="T97" fmla="*/ 2147483647 h 342"/>
              <a:gd name="T98" fmla="*/ 2147483647 w 335"/>
              <a:gd name="T99" fmla="*/ 2147483647 h 342"/>
              <a:gd name="T100" fmla="*/ 2147483647 w 335"/>
              <a:gd name="T101" fmla="*/ 2147483647 h 342"/>
              <a:gd name="T102" fmla="*/ 2147483647 w 335"/>
              <a:gd name="T103" fmla="*/ 2147483647 h 342"/>
              <a:gd name="T104" fmla="*/ 2147483647 w 335"/>
              <a:gd name="T105" fmla="*/ 0 h 342"/>
              <a:gd name="T106" fmla="*/ 2147483647 w 335"/>
              <a:gd name="T107" fmla="*/ 2147483647 h 3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35"/>
              <a:gd name="T163" fmla="*/ 0 h 342"/>
              <a:gd name="T164" fmla="*/ 335 w 335"/>
              <a:gd name="T165" fmla="*/ 342 h 34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35" h="342">
                <a:moveTo>
                  <a:pt x="94" y="2"/>
                </a:moveTo>
                <a:lnTo>
                  <a:pt x="81" y="31"/>
                </a:lnTo>
                <a:lnTo>
                  <a:pt x="73" y="61"/>
                </a:lnTo>
                <a:lnTo>
                  <a:pt x="70" y="93"/>
                </a:lnTo>
                <a:lnTo>
                  <a:pt x="76" y="127"/>
                </a:lnTo>
                <a:lnTo>
                  <a:pt x="84" y="147"/>
                </a:lnTo>
                <a:lnTo>
                  <a:pt x="95" y="168"/>
                </a:lnTo>
                <a:lnTo>
                  <a:pt x="108" y="187"/>
                </a:lnTo>
                <a:lnTo>
                  <a:pt x="124" y="204"/>
                </a:lnTo>
                <a:lnTo>
                  <a:pt x="141" y="220"/>
                </a:lnTo>
                <a:lnTo>
                  <a:pt x="160" y="233"/>
                </a:lnTo>
                <a:lnTo>
                  <a:pt x="181" y="243"/>
                </a:lnTo>
                <a:lnTo>
                  <a:pt x="202" y="250"/>
                </a:lnTo>
                <a:lnTo>
                  <a:pt x="217" y="251"/>
                </a:lnTo>
                <a:lnTo>
                  <a:pt x="233" y="252"/>
                </a:lnTo>
                <a:lnTo>
                  <a:pt x="250" y="251"/>
                </a:lnTo>
                <a:lnTo>
                  <a:pt x="266" y="250"/>
                </a:lnTo>
                <a:lnTo>
                  <a:pt x="281" y="247"/>
                </a:lnTo>
                <a:lnTo>
                  <a:pt x="295" y="242"/>
                </a:lnTo>
                <a:lnTo>
                  <a:pt x="308" y="236"/>
                </a:lnTo>
                <a:lnTo>
                  <a:pt x="321" y="228"/>
                </a:lnTo>
                <a:lnTo>
                  <a:pt x="335" y="232"/>
                </a:lnTo>
                <a:lnTo>
                  <a:pt x="326" y="253"/>
                </a:lnTo>
                <a:lnTo>
                  <a:pt x="313" y="273"/>
                </a:lnTo>
                <a:lnTo>
                  <a:pt x="297" y="290"/>
                </a:lnTo>
                <a:lnTo>
                  <a:pt x="277" y="305"/>
                </a:lnTo>
                <a:lnTo>
                  <a:pt x="257" y="318"/>
                </a:lnTo>
                <a:lnTo>
                  <a:pt x="235" y="328"/>
                </a:lnTo>
                <a:lnTo>
                  <a:pt x="210" y="336"/>
                </a:lnTo>
                <a:lnTo>
                  <a:pt x="187" y="341"/>
                </a:lnTo>
                <a:lnTo>
                  <a:pt x="164" y="342"/>
                </a:lnTo>
                <a:lnTo>
                  <a:pt x="138" y="338"/>
                </a:lnTo>
                <a:lnTo>
                  <a:pt x="110" y="328"/>
                </a:lnTo>
                <a:lnTo>
                  <a:pt x="83" y="316"/>
                </a:lnTo>
                <a:lnTo>
                  <a:pt x="57" y="297"/>
                </a:lnTo>
                <a:lnTo>
                  <a:pt x="34" y="274"/>
                </a:lnTo>
                <a:lnTo>
                  <a:pt x="17" y="247"/>
                </a:lnTo>
                <a:lnTo>
                  <a:pt x="4" y="214"/>
                </a:lnTo>
                <a:lnTo>
                  <a:pt x="1" y="198"/>
                </a:lnTo>
                <a:lnTo>
                  <a:pt x="0" y="181"/>
                </a:lnTo>
                <a:lnTo>
                  <a:pt x="0" y="162"/>
                </a:lnTo>
                <a:lnTo>
                  <a:pt x="2" y="143"/>
                </a:lnTo>
                <a:lnTo>
                  <a:pt x="7" y="123"/>
                </a:lnTo>
                <a:lnTo>
                  <a:pt x="14" y="103"/>
                </a:lnTo>
                <a:lnTo>
                  <a:pt x="22" y="81"/>
                </a:lnTo>
                <a:lnTo>
                  <a:pt x="33" y="58"/>
                </a:lnTo>
                <a:lnTo>
                  <a:pt x="38" y="48"/>
                </a:lnTo>
                <a:lnTo>
                  <a:pt x="43" y="38"/>
                </a:lnTo>
                <a:lnTo>
                  <a:pt x="49" y="26"/>
                </a:lnTo>
                <a:lnTo>
                  <a:pt x="57" y="17"/>
                </a:lnTo>
                <a:lnTo>
                  <a:pt x="64" y="9"/>
                </a:lnTo>
                <a:lnTo>
                  <a:pt x="73" y="2"/>
                </a:lnTo>
                <a:lnTo>
                  <a:pt x="84" y="0"/>
                </a:lnTo>
                <a:lnTo>
                  <a:pt x="94" y="2"/>
                </a:lnTo>
                <a:close/>
              </a:path>
            </a:pathLst>
          </a:custGeom>
          <a:solidFill>
            <a:srgbClr val="7F2B00"/>
          </a:solidFill>
          <a:ln w="9525">
            <a:noFill/>
            <a:round/>
          </a:ln>
        </p:spPr>
        <p:txBody>
          <a:bodyPr/>
          <a:lstStyle/>
          <a:p>
            <a:endParaRPr lang="en-US"/>
          </a:p>
        </p:txBody>
      </p:sp>
      <p:sp>
        <p:nvSpPr>
          <p:cNvPr id="1045" name="Freeform 14"/>
          <p:cNvSpPr/>
          <p:nvPr/>
        </p:nvSpPr>
        <p:spPr bwMode="auto">
          <a:xfrm>
            <a:off x="7234238" y="5116513"/>
            <a:ext cx="312737" cy="203200"/>
          </a:xfrm>
          <a:custGeom>
            <a:avLst/>
            <a:gdLst>
              <a:gd name="T0" fmla="*/ 2147483647 w 395"/>
              <a:gd name="T1" fmla="*/ 2147483647 h 256"/>
              <a:gd name="T2" fmla="*/ 2147483647 w 395"/>
              <a:gd name="T3" fmla="*/ 2147483647 h 256"/>
              <a:gd name="T4" fmla="*/ 2147483647 w 395"/>
              <a:gd name="T5" fmla="*/ 2147483647 h 256"/>
              <a:gd name="T6" fmla="*/ 2147483647 w 395"/>
              <a:gd name="T7" fmla="*/ 2147483647 h 256"/>
              <a:gd name="T8" fmla="*/ 2147483647 w 395"/>
              <a:gd name="T9" fmla="*/ 2147483647 h 256"/>
              <a:gd name="T10" fmla="*/ 2147483647 w 395"/>
              <a:gd name="T11" fmla="*/ 2147483647 h 256"/>
              <a:gd name="T12" fmla="*/ 2147483647 w 395"/>
              <a:gd name="T13" fmla="*/ 2147483647 h 256"/>
              <a:gd name="T14" fmla="*/ 2147483647 w 395"/>
              <a:gd name="T15" fmla="*/ 2147483647 h 256"/>
              <a:gd name="T16" fmla="*/ 2147483647 w 395"/>
              <a:gd name="T17" fmla="*/ 2147483647 h 256"/>
              <a:gd name="T18" fmla="*/ 2147483647 w 395"/>
              <a:gd name="T19" fmla="*/ 2147483647 h 256"/>
              <a:gd name="T20" fmla="*/ 2147483647 w 395"/>
              <a:gd name="T21" fmla="*/ 2147483647 h 256"/>
              <a:gd name="T22" fmla="*/ 2147483647 w 395"/>
              <a:gd name="T23" fmla="*/ 2147483647 h 256"/>
              <a:gd name="T24" fmla="*/ 2147483647 w 395"/>
              <a:gd name="T25" fmla="*/ 2147483647 h 256"/>
              <a:gd name="T26" fmla="*/ 2147483647 w 395"/>
              <a:gd name="T27" fmla="*/ 2147483647 h 256"/>
              <a:gd name="T28" fmla="*/ 2147483647 w 395"/>
              <a:gd name="T29" fmla="*/ 2147483647 h 256"/>
              <a:gd name="T30" fmla="*/ 2147483647 w 395"/>
              <a:gd name="T31" fmla="*/ 2147483647 h 256"/>
              <a:gd name="T32" fmla="*/ 2147483647 w 395"/>
              <a:gd name="T33" fmla="*/ 2147483647 h 256"/>
              <a:gd name="T34" fmla="*/ 2147483647 w 395"/>
              <a:gd name="T35" fmla="*/ 2147483647 h 256"/>
              <a:gd name="T36" fmla="*/ 2147483647 w 395"/>
              <a:gd name="T37" fmla="*/ 2147483647 h 256"/>
              <a:gd name="T38" fmla="*/ 2147483647 w 395"/>
              <a:gd name="T39" fmla="*/ 2147483647 h 256"/>
              <a:gd name="T40" fmla="*/ 2147483647 w 395"/>
              <a:gd name="T41" fmla="*/ 2147483647 h 256"/>
              <a:gd name="T42" fmla="*/ 2147483647 w 395"/>
              <a:gd name="T43" fmla="*/ 2147483647 h 256"/>
              <a:gd name="T44" fmla="*/ 2147483647 w 395"/>
              <a:gd name="T45" fmla="*/ 2147483647 h 256"/>
              <a:gd name="T46" fmla="*/ 2147483647 w 395"/>
              <a:gd name="T47" fmla="*/ 2147483647 h 256"/>
              <a:gd name="T48" fmla="*/ 2147483647 w 395"/>
              <a:gd name="T49" fmla="*/ 2147483647 h 256"/>
              <a:gd name="T50" fmla="*/ 2147483647 w 395"/>
              <a:gd name="T51" fmla="*/ 2147483647 h 256"/>
              <a:gd name="T52" fmla="*/ 2147483647 w 395"/>
              <a:gd name="T53" fmla="*/ 2147483647 h 256"/>
              <a:gd name="T54" fmla="*/ 2147483647 w 395"/>
              <a:gd name="T55" fmla="*/ 2147483647 h 256"/>
              <a:gd name="T56" fmla="*/ 2147483647 w 395"/>
              <a:gd name="T57" fmla="*/ 2147483647 h 256"/>
              <a:gd name="T58" fmla="*/ 2147483647 w 395"/>
              <a:gd name="T59" fmla="*/ 2147483647 h 256"/>
              <a:gd name="T60" fmla="*/ 2147483647 w 395"/>
              <a:gd name="T61" fmla="*/ 2147483647 h 256"/>
              <a:gd name="T62" fmla="*/ 2147483647 w 395"/>
              <a:gd name="T63" fmla="*/ 2147483647 h 256"/>
              <a:gd name="T64" fmla="*/ 0 w 395"/>
              <a:gd name="T65" fmla="*/ 2147483647 h 256"/>
              <a:gd name="T66" fmla="*/ 2147483647 w 395"/>
              <a:gd name="T67" fmla="*/ 2147483647 h 256"/>
              <a:gd name="T68" fmla="*/ 2147483647 w 395"/>
              <a:gd name="T69" fmla="*/ 2147483647 h 256"/>
              <a:gd name="T70" fmla="*/ 2147483647 w 395"/>
              <a:gd name="T71" fmla="*/ 2147483647 h 256"/>
              <a:gd name="T72" fmla="*/ 2147483647 w 395"/>
              <a:gd name="T73" fmla="*/ 2147483647 h 256"/>
              <a:gd name="T74" fmla="*/ 2147483647 w 395"/>
              <a:gd name="T75" fmla="*/ 2147483647 h 256"/>
              <a:gd name="T76" fmla="*/ 2147483647 w 395"/>
              <a:gd name="T77" fmla="*/ 2147483647 h 256"/>
              <a:gd name="T78" fmla="*/ 2147483647 w 395"/>
              <a:gd name="T79" fmla="*/ 2147483647 h 256"/>
              <a:gd name="T80" fmla="*/ 2147483647 w 395"/>
              <a:gd name="T81" fmla="*/ 2147483647 h 256"/>
              <a:gd name="T82" fmla="*/ 2147483647 w 395"/>
              <a:gd name="T83" fmla="*/ 2147483647 h 256"/>
              <a:gd name="T84" fmla="*/ 2147483647 w 395"/>
              <a:gd name="T85" fmla="*/ 2147483647 h 256"/>
              <a:gd name="T86" fmla="*/ 2147483647 w 395"/>
              <a:gd name="T87" fmla="*/ 2147483647 h 256"/>
              <a:gd name="T88" fmla="*/ 2147483647 w 395"/>
              <a:gd name="T89" fmla="*/ 2147483647 h 256"/>
              <a:gd name="T90" fmla="*/ 2147483647 w 395"/>
              <a:gd name="T91" fmla="*/ 2147483647 h 256"/>
              <a:gd name="T92" fmla="*/ 2147483647 w 395"/>
              <a:gd name="T93" fmla="*/ 2147483647 h 256"/>
              <a:gd name="T94" fmla="*/ 2147483647 w 395"/>
              <a:gd name="T95" fmla="*/ 2147483647 h 256"/>
              <a:gd name="T96" fmla="*/ 2147483647 w 395"/>
              <a:gd name="T97" fmla="*/ 0 h 256"/>
              <a:gd name="T98" fmla="*/ 2147483647 w 395"/>
              <a:gd name="T99" fmla="*/ 2147483647 h 256"/>
              <a:gd name="T100" fmla="*/ 2147483647 w 395"/>
              <a:gd name="T101" fmla="*/ 2147483647 h 256"/>
              <a:gd name="T102" fmla="*/ 2147483647 w 395"/>
              <a:gd name="T103" fmla="*/ 2147483647 h 256"/>
              <a:gd name="T104" fmla="*/ 2147483647 w 395"/>
              <a:gd name="T105" fmla="*/ 2147483647 h 256"/>
              <a:gd name="T106" fmla="*/ 2147483647 w 395"/>
              <a:gd name="T107" fmla="*/ 2147483647 h 256"/>
              <a:gd name="T108" fmla="*/ 2147483647 w 395"/>
              <a:gd name="T109" fmla="*/ 2147483647 h 256"/>
              <a:gd name="T110" fmla="*/ 2147483647 w 395"/>
              <a:gd name="T111" fmla="*/ 2147483647 h 256"/>
              <a:gd name="T112" fmla="*/ 2147483647 w 395"/>
              <a:gd name="T113" fmla="*/ 2147483647 h 25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95"/>
              <a:gd name="T172" fmla="*/ 0 h 256"/>
              <a:gd name="T173" fmla="*/ 395 w 395"/>
              <a:gd name="T174" fmla="*/ 256 h 25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95" h="256">
                <a:moveTo>
                  <a:pt x="390" y="124"/>
                </a:moveTo>
                <a:lnTo>
                  <a:pt x="372" y="136"/>
                </a:lnTo>
                <a:lnTo>
                  <a:pt x="356" y="139"/>
                </a:lnTo>
                <a:lnTo>
                  <a:pt x="340" y="137"/>
                </a:lnTo>
                <a:lnTo>
                  <a:pt x="326" y="130"/>
                </a:lnTo>
                <a:lnTo>
                  <a:pt x="311" y="121"/>
                </a:lnTo>
                <a:lnTo>
                  <a:pt x="296" y="112"/>
                </a:lnTo>
                <a:lnTo>
                  <a:pt x="281" y="104"/>
                </a:lnTo>
                <a:lnTo>
                  <a:pt x="264" y="100"/>
                </a:lnTo>
                <a:lnTo>
                  <a:pt x="247" y="98"/>
                </a:lnTo>
                <a:lnTo>
                  <a:pt x="225" y="100"/>
                </a:lnTo>
                <a:lnTo>
                  <a:pt x="202" y="106"/>
                </a:lnTo>
                <a:lnTo>
                  <a:pt x="180" y="117"/>
                </a:lnTo>
                <a:lnTo>
                  <a:pt x="160" y="135"/>
                </a:lnTo>
                <a:lnTo>
                  <a:pt x="145" y="158"/>
                </a:lnTo>
                <a:lnTo>
                  <a:pt x="137" y="189"/>
                </a:lnTo>
                <a:lnTo>
                  <a:pt x="137" y="228"/>
                </a:lnTo>
                <a:lnTo>
                  <a:pt x="129" y="232"/>
                </a:lnTo>
                <a:lnTo>
                  <a:pt x="119" y="235"/>
                </a:lnTo>
                <a:lnTo>
                  <a:pt x="106" y="240"/>
                </a:lnTo>
                <a:lnTo>
                  <a:pt x="92" y="244"/>
                </a:lnTo>
                <a:lnTo>
                  <a:pt x="79" y="249"/>
                </a:lnTo>
                <a:lnTo>
                  <a:pt x="66" y="252"/>
                </a:lnTo>
                <a:lnTo>
                  <a:pt x="54" y="255"/>
                </a:lnTo>
                <a:lnTo>
                  <a:pt x="45" y="256"/>
                </a:lnTo>
                <a:lnTo>
                  <a:pt x="42" y="242"/>
                </a:lnTo>
                <a:lnTo>
                  <a:pt x="37" y="228"/>
                </a:lnTo>
                <a:lnTo>
                  <a:pt x="33" y="214"/>
                </a:lnTo>
                <a:lnTo>
                  <a:pt x="27" y="200"/>
                </a:lnTo>
                <a:lnTo>
                  <a:pt x="21" y="188"/>
                </a:lnTo>
                <a:lnTo>
                  <a:pt x="15" y="174"/>
                </a:lnTo>
                <a:lnTo>
                  <a:pt x="8" y="160"/>
                </a:lnTo>
                <a:lnTo>
                  <a:pt x="0" y="145"/>
                </a:lnTo>
                <a:lnTo>
                  <a:pt x="20" y="137"/>
                </a:lnTo>
                <a:lnTo>
                  <a:pt x="41" y="128"/>
                </a:lnTo>
                <a:lnTo>
                  <a:pt x="63" y="120"/>
                </a:lnTo>
                <a:lnTo>
                  <a:pt x="83" y="111"/>
                </a:lnTo>
                <a:lnTo>
                  <a:pt x="105" y="101"/>
                </a:lnTo>
                <a:lnTo>
                  <a:pt x="127" y="93"/>
                </a:lnTo>
                <a:lnTo>
                  <a:pt x="150" y="84"/>
                </a:lnTo>
                <a:lnTo>
                  <a:pt x="172" y="75"/>
                </a:lnTo>
                <a:lnTo>
                  <a:pt x="194" y="66"/>
                </a:lnTo>
                <a:lnTo>
                  <a:pt x="216" y="56"/>
                </a:lnTo>
                <a:lnTo>
                  <a:pt x="238" y="47"/>
                </a:lnTo>
                <a:lnTo>
                  <a:pt x="259" y="38"/>
                </a:lnTo>
                <a:lnTo>
                  <a:pt x="281" y="29"/>
                </a:lnTo>
                <a:lnTo>
                  <a:pt x="302" y="18"/>
                </a:lnTo>
                <a:lnTo>
                  <a:pt x="323" y="9"/>
                </a:lnTo>
                <a:lnTo>
                  <a:pt x="342" y="0"/>
                </a:lnTo>
                <a:lnTo>
                  <a:pt x="358" y="11"/>
                </a:lnTo>
                <a:lnTo>
                  <a:pt x="371" y="29"/>
                </a:lnTo>
                <a:lnTo>
                  <a:pt x="382" y="48"/>
                </a:lnTo>
                <a:lnTo>
                  <a:pt x="388" y="69"/>
                </a:lnTo>
                <a:lnTo>
                  <a:pt x="393" y="89"/>
                </a:lnTo>
                <a:lnTo>
                  <a:pt x="395" y="106"/>
                </a:lnTo>
                <a:lnTo>
                  <a:pt x="394" y="119"/>
                </a:lnTo>
                <a:lnTo>
                  <a:pt x="390" y="124"/>
                </a:lnTo>
                <a:close/>
              </a:path>
            </a:pathLst>
          </a:custGeom>
          <a:solidFill>
            <a:schemeClr val="accent2"/>
          </a:solidFill>
          <a:ln w="9525">
            <a:solidFill>
              <a:schemeClr val="hlink"/>
            </a:solidFill>
            <a:round/>
          </a:ln>
        </p:spPr>
        <p:txBody>
          <a:bodyPr/>
          <a:lstStyle/>
          <a:p>
            <a:endParaRPr lang="en-US"/>
          </a:p>
        </p:txBody>
      </p:sp>
      <p:sp>
        <p:nvSpPr>
          <p:cNvPr id="1046" name="Freeform 15"/>
          <p:cNvSpPr/>
          <p:nvPr/>
        </p:nvSpPr>
        <p:spPr bwMode="auto">
          <a:xfrm>
            <a:off x="6284913" y="5143500"/>
            <a:ext cx="196850" cy="185738"/>
          </a:xfrm>
          <a:custGeom>
            <a:avLst/>
            <a:gdLst>
              <a:gd name="T0" fmla="*/ 2147483647 w 249"/>
              <a:gd name="T1" fmla="*/ 2147483647 h 235"/>
              <a:gd name="T2" fmla="*/ 2147483647 w 249"/>
              <a:gd name="T3" fmla="*/ 2147483647 h 235"/>
              <a:gd name="T4" fmla="*/ 2147483647 w 249"/>
              <a:gd name="T5" fmla="*/ 2147483647 h 235"/>
              <a:gd name="T6" fmla="*/ 2147483647 w 249"/>
              <a:gd name="T7" fmla="*/ 2147483647 h 235"/>
              <a:gd name="T8" fmla="*/ 2147483647 w 249"/>
              <a:gd name="T9" fmla="*/ 2147483647 h 235"/>
              <a:gd name="T10" fmla="*/ 2147483647 w 249"/>
              <a:gd name="T11" fmla="*/ 2147483647 h 235"/>
              <a:gd name="T12" fmla="*/ 2147483647 w 249"/>
              <a:gd name="T13" fmla="*/ 2147483647 h 235"/>
              <a:gd name="T14" fmla="*/ 2147483647 w 249"/>
              <a:gd name="T15" fmla="*/ 2147483647 h 235"/>
              <a:gd name="T16" fmla="*/ 2147483647 w 249"/>
              <a:gd name="T17" fmla="*/ 2147483647 h 235"/>
              <a:gd name="T18" fmla="*/ 2147483647 w 249"/>
              <a:gd name="T19" fmla="*/ 2147483647 h 235"/>
              <a:gd name="T20" fmla="*/ 2147483647 w 249"/>
              <a:gd name="T21" fmla="*/ 2147483647 h 235"/>
              <a:gd name="T22" fmla="*/ 2147483647 w 249"/>
              <a:gd name="T23" fmla="*/ 2147483647 h 235"/>
              <a:gd name="T24" fmla="*/ 2147483647 w 249"/>
              <a:gd name="T25" fmla="*/ 2147483647 h 235"/>
              <a:gd name="T26" fmla="*/ 2147483647 w 249"/>
              <a:gd name="T27" fmla="*/ 2147483647 h 235"/>
              <a:gd name="T28" fmla="*/ 0 w 249"/>
              <a:gd name="T29" fmla="*/ 2147483647 h 235"/>
              <a:gd name="T30" fmla="*/ 2147483647 w 249"/>
              <a:gd name="T31" fmla="*/ 2147483647 h 235"/>
              <a:gd name="T32" fmla="*/ 2147483647 w 249"/>
              <a:gd name="T33" fmla="*/ 0 h 235"/>
              <a:gd name="T34" fmla="*/ 2147483647 w 249"/>
              <a:gd name="T35" fmla="*/ 2147483647 h 235"/>
              <a:gd name="T36" fmla="*/ 2147483647 w 249"/>
              <a:gd name="T37" fmla="*/ 2147483647 h 235"/>
              <a:gd name="T38" fmla="*/ 2147483647 w 249"/>
              <a:gd name="T39" fmla="*/ 2147483647 h 235"/>
              <a:gd name="T40" fmla="*/ 2147483647 w 249"/>
              <a:gd name="T41" fmla="*/ 2147483647 h 235"/>
              <a:gd name="T42" fmla="*/ 2147483647 w 249"/>
              <a:gd name="T43" fmla="*/ 2147483647 h 235"/>
              <a:gd name="T44" fmla="*/ 2147483647 w 249"/>
              <a:gd name="T45" fmla="*/ 2147483647 h 235"/>
              <a:gd name="T46" fmla="*/ 2147483647 w 249"/>
              <a:gd name="T47" fmla="*/ 2147483647 h 235"/>
              <a:gd name="T48" fmla="*/ 2147483647 w 249"/>
              <a:gd name="T49" fmla="*/ 2147483647 h 235"/>
              <a:gd name="T50" fmla="*/ 2147483647 w 249"/>
              <a:gd name="T51" fmla="*/ 2147483647 h 235"/>
              <a:gd name="T52" fmla="*/ 2147483647 w 249"/>
              <a:gd name="T53" fmla="*/ 2147483647 h 235"/>
              <a:gd name="T54" fmla="*/ 2147483647 w 249"/>
              <a:gd name="T55" fmla="*/ 2147483647 h 235"/>
              <a:gd name="T56" fmla="*/ 2147483647 w 249"/>
              <a:gd name="T57" fmla="*/ 2147483647 h 235"/>
              <a:gd name="T58" fmla="*/ 2147483647 w 249"/>
              <a:gd name="T59" fmla="*/ 2147483647 h 235"/>
              <a:gd name="T60" fmla="*/ 2147483647 w 249"/>
              <a:gd name="T61" fmla="*/ 2147483647 h 235"/>
              <a:gd name="T62" fmla="*/ 2147483647 w 249"/>
              <a:gd name="T63" fmla="*/ 2147483647 h 235"/>
              <a:gd name="T64" fmla="*/ 2147483647 w 249"/>
              <a:gd name="T65" fmla="*/ 2147483647 h 2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9"/>
              <a:gd name="T100" fmla="*/ 0 h 235"/>
              <a:gd name="T101" fmla="*/ 249 w 249"/>
              <a:gd name="T102" fmla="*/ 235 h 2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9" h="235">
                <a:moveTo>
                  <a:pt x="249" y="203"/>
                </a:moveTo>
                <a:lnTo>
                  <a:pt x="233" y="212"/>
                </a:lnTo>
                <a:lnTo>
                  <a:pt x="215" y="222"/>
                </a:lnTo>
                <a:lnTo>
                  <a:pt x="196" y="228"/>
                </a:lnTo>
                <a:lnTo>
                  <a:pt x="174" y="233"/>
                </a:lnTo>
                <a:lnTo>
                  <a:pt x="152" y="235"/>
                </a:lnTo>
                <a:lnTo>
                  <a:pt x="130" y="235"/>
                </a:lnTo>
                <a:lnTo>
                  <a:pt x="107" y="232"/>
                </a:lnTo>
                <a:lnTo>
                  <a:pt x="84" y="225"/>
                </a:lnTo>
                <a:lnTo>
                  <a:pt x="68" y="215"/>
                </a:lnTo>
                <a:lnTo>
                  <a:pt x="48" y="200"/>
                </a:lnTo>
                <a:lnTo>
                  <a:pt x="30" y="180"/>
                </a:lnTo>
                <a:lnTo>
                  <a:pt x="14" y="156"/>
                </a:lnTo>
                <a:lnTo>
                  <a:pt x="2" y="127"/>
                </a:lnTo>
                <a:lnTo>
                  <a:pt x="0" y="91"/>
                </a:lnTo>
                <a:lnTo>
                  <a:pt x="7" y="50"/>
                </a:lnTo>
                <a:lnTo>
                  <a:pt x="27" y="0"/>
                </a:lnTo>
                <a:lnTo>
                  <a:pt x="25" y="18"/>
                </a:lnTo>
                <a:lnTo>
                  <a:pt x="27" y="35"/>
                </a:lnTo>
                <a:lnTo>
                  <a:pt x="30" y="53"/>
                </a:lnTo>
                <a:lnTo>
                  <a:pt x="35" y="71"/>
                </a:lnTo>
                <a:lnTo>
                  <a:pt x="42" y="89"/>
                </a:lnTo>
                <a:lnTo>
                  <a:pt x="51" y="106"/>
                </a:lnTo>
                <a:lnTo>
                  <a:pt x="62" y="124"/>
                </a:lnTo>
                <a:lnTo>
                  <a:pt x="75" y="140"/>
                </a:lnTo>
                <a:lnTo>
                  <a:pt x="90" y="154"/>
                </a:lnTo>
                <a:lnTo>
                  <a:pt x="106" y="167"/>
                </a:lnTo>
                <a:lnTo>
                  <a:pt x="124" y="179"/>
                </a:lnTo>
                <a:lnTo>
                  <a:pt x="146" y="189"/>
                </a:lnTo>
                <a:lnTo>
                  <a:pt x="168" y="196"/>
                </a:lnTo>
                <a:lnTo>
                  <a:pt x="194" y="201"/>
                </a:lnTo>
                <a:lnTo>
                  <a:pt x="220" y="204"/>
                </a:lnTo>
                <a:lnTo>
                  <a:pt x="249" y="203"/>
                </a:lnTo>
                <a:close/>
              </a:path>
            </a:pathLst>
          </a:custGeom>
          <a:solidFill>
            <a:srgbClr val="F2E8D3"/>
          </a:solidFill>
          <a:ln w="9525">
            <a:solidFill>
              <a:schemeClr val="hlink"/>
            </a:solidFill>
            <a:round/>
          </a:ln>
        </p:spPr>
        <p:txBody>
          <a:bodyPr/>
          <a:lstStyle/>
          <a:p>
            <a:endParaRPr lang="en-US"/>
          </a:p>
        </p:txBody>
      </p:sp>
      <p:sp>
        <p:nvSpPr>
          <p:cNvPr id="1047" name="Freeform 16"/>
          <p:cNvSpPr/>
          <p:nvPr/>
        </p:nvSpPr>
        <p:spPr bwMode="auto">
          <a:xfrm>
            <a:off x="7369175" y="5216525"/>
            <a:ext cx="115888" cy="107950"/>
          </a:xfrm>
          <a:custGeom>
            <a:avLst/>
            <a:gdLst>
              <a:gd name="T0" fmla="*/ 2147483647 w 146"/>
              <a:gd name="T1" fmla="*/ 2147483647 h 138"/>
              <a:gd name="T2" fmla="*/ 2147483647 w 146"/>
              <a:gd name="T3" fmla="*/ 2147483647 h 138"/>
              <a:gd name="T4" fmla="*/ 2147483647 w 146"/>
              <a:gd name="T5" fmla="*/ 2147483647 h 138"/>
              <a:gd name="T6" fmla="*/ 2147483647 w 146"/>
              <a:gd name="T7" fmla="*/ 2147483647 h 138"/>
              <a:gd name="T8" fmla="*/ 2147483647 w 146"/>
              <a:gd name="T9" fmla="*/ 2147483647 h 138"/>
              <a:gd name="T10" fmla="*/ 2147483647 w 146"/>
              <a:gd name="T11" fmla="*/ 2147483647 h 138"/>
              <a:gd name="T12" fmla="*/ 2147483647 w 146"/>
              <a:gd name="T13" fmla="*/ 2147483647 h 138"/>
              <a:gd name="T14" fmla="*/ 2147483647 w 146"/>
              <a:gd name="T15" fmla="*/ 2147483647 h 138"/>
              <a:gd name="T16" fmla="*/ 2147483647 w 146"/>
              <a:gd name="T17" fmla="*/ 2147483647 h 138"/>
              <a:gd name="T18" fmla="*/ 2147483647 w 146"/>
              <a:gd name="T19" fmla="*/ 2147483647 h 138"/>
              <a:gd name="T20" fmla="*/ 2147483647 w 146"/>
              <a:gd name="T21" fmla="*/ 2147483647 h 138"/>
              <a:gd name="T22" fmla="*/ 2147483647 w 146"/>
              <a:gd name="T23" fmla="*/ 2147483647 h 138"/>
              <a:gd name="T24" fmla="*/ 2147483647 w 146"/>
              <a:gd name="T25" fmla="*/ 2147483647 h 138"/>
              <a:gd name="T26" fmla="*/ 2147483647 w 146"/>
              <a:gd name="T27" fmla="*/ 2147483647 h 138"/>
              <a:gd name="T28" fmla="*/ 2147483647 w 146"/>
              <a:gd name="T29" fmla="*/ 2147483647 h 138"/>
              <a:gd name="T30" fmla="*/ 2147483647 w 146"/>
              <a:gd name="T31" fmla="*/ 2147483647 h 138"/>
              <a:gd name="T32" fmla="*/ 2147483647 w 146"/>
              <a:gd name="T33" fmla="*/ 2147483647 h 138"/>
              <a:gd name="T34" fmla="*/ 2147483647 w 146"/>
              <a:gd name="T35" fmla="*/ 2147483647 h 138"/>
              <a:gd name="T36" fmla="*/ 2147483647 w 146"/>
              <a:gd name="T37" fmla="*/ 2147483647 h 138"/>
              <a:gd name="T38" fmla="*/ 2147483647 w 146"/>
              <a:gd name="T39" fmla="*/ 2147483647 h 138"/>
              <a:gd name="T40" fmla="*/ 0 w 146"/>
              <a:gd name="T41" fmla="*/ 2147483647 h 138"/>
              <a:gd name="T42" fmla="*/ 2147483647 w 146"/>
              <a:gd name="T43" fmla="*/ 2147483647 h 138"/>
              <a:gd name="T44" fmla="*/ 2147483647 w 146"/>
              <a:gd name="T45" fmla="*/ 2147483647 h 138"/>
              <a:gd name="T46" fmla="*/ 2147483647 w 146"/>
              <a:gd name="T47" fmla="*/ 2147483647 h 138"/>
              <a:gd name="T48" fmla="*/ 2147483647 w 146"/>
              <a:gd name="T49" fmla="*/ 2147483647 h 138"/>
              <a:gd name="T50" fmla="*/ 2147483647 w 146"/>
              <a:gd name="T51" fmla="*/ 2147483647 h 138"/>
              <a:gd name="T52" fmla="*/ 2147483647 w 146"/>
              <a:gd name="T53" fmla="*/ 2147483647 h 138"/>
              <a:gd name="T54" fmla="*/ 2147483647 w 146"/>
              <a:gd name="T55" fmla="*/ 0 h 138"/>
              <a:gd name="T56" fmla="*/ 2147483647 w 146"/>
              <a:gd name="T57" fmla="*/ 0 h 138"/>
              <a:gd name="T58" fmla="*/ 2147483647 w 146"/>
              <a:gd name="T59" fmla="*/ 2147483647 h 138"/>
              <a:gd name="T60" fmla="*/ 2147483647 w 146"/>
              <a:gd name="T61" fmla="*/ 2147483647 h 138"/>
              <a:gd name="T62" fmla="*/ 2147483647 w 146"/>
              <a:gd name="T63" fmla="*/ 2147483647 h 138"/>
              <a:gd name="T64" fmla="*/ 2147483647 w 146"/>
              <a:gd name="T65" fmla="*/ 2147483647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138"/>
              <a:gd name="T101" fmla="*/ 146 w 146"/>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138">
                <a:moveTo>
                  <a:pt x="143" y="30"/>
                </a:moveTo>
                <a:lnTo>
                  <a:pt x="146" y="49"/>
                </a:lnTo>
                <a:lnTo>
                  <a:pt x="145" y="77"/>
                </a:lnTo>
                <a:lnTo>
                  <a:pt x="139" y="104"/>
                </a:lnTo>
                <a:lnTo>
                  <a:pt x="129" y="123"/>
                </a:lnTo>
                <a:lnTo>
                  <a:pt x="118" y="130"/>
                </a:lnTo>
                <a:lnTo>
                  <a:pt x="108" y="133"/>
                </a:lnTo>
                <a:lnTo>
                  <a:pt x="98" y="136"/>
                </a:lnTo>
                <a:lnTo>
                  <a:pt x="86" y="138"/>
                </a:lnTo>
                <a:lnTo>
                  <a:pt x="76" y="138"/>
                </a:lnTo>
                <a:lnTo>
                  <a:pt x="64" y="136"/>
                </a:lnTo>
                <a:lnTo>
                  <a:pt x="53" y="134"/>
                </a:lnTo>
                <a:lnTo>
                  <a:pt x="42" y="131"/>
                </a:lnTo>
                <a:lnTo>
                  <a:pt x="35" y="125"/>
                </a:lnTo>
                <a:lnTo>
                  <a:pt x="29" y="119"/>
                </a:lnTo>
                <a:lnTo>
                  <a:pt x="22" y="112"/>
                </a:lnTo>
                <a:lnTo>
                  <a:pt x="15" y="105"/>
                </a:lnTo>
                <a:lnTo>
                  <a:pt x="9" y="97"/>
                </a:lnTo>
                <a:lnTo>
                  <a:pt x="4" y="88"/>
                </a:lnTo>
                <a:lnTo>
                  <a:pt x="2" y="80"/>
                </a:lnTo>
                <a:lnTo>
                  <a:pt x="0" y="71"/>
                </a:lnTo>
                <a:lnTo>
                  <a:pt x="1" y="52"/>
                </a:lnTo>
                <a:lnTo>
                  <a:pt x="7" y="36"/>
                </a:lnTo>
                <a:lnTo>
                  <a:pt x="15" y="24"/>
                </a:lnTo>
                <a:lnTo>
                  <a:pt x="26" y="13"/>
                </a:lnTo>
                <a:lnTo>
                  <a:pt x="40" y="7"/>
                </a:lnTo>
                <a:lnTo>
                  <a:pt x="56" y="3"/>
                </a:lnTo>
                <a:lnTo>
                  <a:pt x="72" y="0"/>
                </a:lnTo>
                <a:lnTo>
                  <a:pt x="88" y="0"/>
                </a:lnTo>
                <a:lnTo>
                  <a:pt x="105" y="4"/>
                </a:lnTo>
                <a:lnTo>
                  <a:pt x="120" y="9"/>
                </a:lnTo>
                <a:lnTo>
                  <a:pt x="132" y="18"/>
                </a:lnTo>
                <a:lnTo>
                  <a:pt x="143" y="30"/>
                </a:lnTo>
                <a:close/>
              </a:path>
            </a:pathLst>
          </a:custGeom>
          <a:solidFill>
            <a:srgbClr val="F2E8D3"/>
          </a:solidFill>
          <a:ln w="9525">
            <a:noFill/>
            <a:round/>
          </a:ln>
        </p:spPr>
        <p:txBody>
          <a:bodyPr/>
          <a:lstStyle/>
          <a:p>
            <a:endParaRPr lang="en-US"/>
          </a:p>
        </p:txBody>
      </p:sp>
      <p:sp>
        <p:nvSpPr>
          <p:cNvPr id="1048" name="Freeform 17"/>
          <p:cNvSpPr/>
          <p:nvPr/>
        </p:nvSpPr>
        <p:spPr bwMode="auto">
          <a:xfrm>
            <a:off x="6511925" y="5226050"/>
            <a:ext cx="555625" cy="565150"/>
          </a:xfrm>
          <a:custGeom>
            <a:avLst/>
            <a:gdLst>
              <a:gd name="T0" fmla="*/ 2147483647 w 700"/>
              <a:gd name="T1" fmla="*/ 2147483647 h 712"/>
              <a:gd name="T2" fmla="*/ 2147483647 w 700"/>
              <a:gd name="T3" fmla="*/ 2147483647 h 712"/>
              <a:gd name="T4" fmla="*/ 2147483647 w 700"/>
              <a:gd name="T5" fmla="*/ 2147483647 h 712"/>
              <a:gd name="T6" fmla="*/ 2147483647 w 700"/>
              <a:gd name="T7" fmla="*/ 2147483647 h 712"/>
              <a:gd name="T8" fmla="*/ 2147483647 w 700"/>
              <a:gd name="T9" fmla="*/ 2147483647 h 712"/>
              <a:gd name="T10" fmla="*/ 2147483647 w 700"/>
              <a:gd name="T11" fmla="*/ 2147483647 h 712"/>
              <a:gd name="T12" fmla="*/ 2147483647 w 700"/>
              <a:gd name="T13" fmla="*/ 2147483647 h 712"/>
              <a:gd name="T14" fmla="*/ 2147483647 w 700"/>
              <a:gd name="T15" fmla="*/ 2147483647 h 712"/>
              <a:gd name="T16" fmla="*/ 2147483647 w 700"/>
              <a:gd name="T17" fmla="*/ 2147483647 h 712"/>
              <a:gd name="T18" fmla="*/ 2147483647 w 700"/>
              <a:gd name="T19" fmla="*/ 2147483647 h 712"/>
              <a:gd name="T20" fmla="*/ 2147483647 w 700"/>
              <a:gd name="T21" fmla="*/ 2147483647 h 712"/>
              <a:gd name="T22" fmla="*/ 2147483647 w 700"/>
              <a:gd name="T23" fmla="*/ 2147483647 h 712"/>
              <a:gd name="T24" fmla="*/ 2147483647 w 700"/>
              <a:gd name="T25" fmla="*/ 2147483647 h 712"/>
              <a:gd name="T26" fmla="*/ 2147483647 w 700"/>
              <a:gd name="T27" fmla="*/ 2147483647 h 712"/>
              <a:gd name="T28" fmla="*/ 2147483647 w 700"/>
              <a:gd name="T29" fmla="*/ 2147483647 h 712"/>
              <a:gd name="T30" fmla="*/ 2147483647 w 700"/>
              <a:gd name="T31" fmla="*/ 2147483647 h 712"/>
              <a:gd name="T32" fmla="*/ 2147483647 w 700"/>
              <a:gd name="T33" fmla="*/ 2147483647 h 712"/>
              <a:gd name="T34" fmla="*/ 2147483647 w 700"/>
              <a:gd name="T35" fmla="*/ 2147483647 h 712"/>
              <a:gd name="T36" fmla="*/ 2147483647 w 700"/>
              <a:gd name="T37" fmla="*/ 2147483647 h 712"/>
              <a:gd name="T38" fmla="*/ 2147483647 w 700"/>
              <a:gd name="T39" fmla="*/ 2147483647 h 712"/>
              <a:gd name="T40" fmla="*/ 2147483647 w 700"/>
              <a:gd name="T41" fmla="*/ 2147483647 h 712"/>
              <a:gd name="T42" fmla="*/ 2147483647 w 700"/>
              <a:gd name="T43" fmla="*/ 2147483647 h 712"/>
              <a:gd name="T44" fmla="*/ 2147483647 w 700"/>
              <a:gd name="T45" fmla="*/ 2147483647 h 712"/>
              <a:gd name="T46" fmla="*/ 2147483647 w 700"/>
              <a:gd name="T47" fmla="*/ 2147483647 h 712"/>
              <a:gd name="T48" fmla="*/ 2147483647 w 700"/>
              <a:gd name="T49" fmla="*/ 2147483647 h 712"/>
              <a:gd name="T50" fmla="*/ 2147483647 w 700"/>
              <a:gd name="T51" fmla="*/ 2147483647 h 712"/>
              <a:gd name="T52" fmla="*/ 2147483647 w 700"/>
              <a:gd name="T53" fmla="*/ 2147483647 h 712"/>
              <a:gd name="T54" fmla="*/ 2147483647 w 700"/>
              <a:gd name="T55" fmla="*/ 2147483647 h 712"/>
              <a:gd name="T56" fmla="*/ 2147483647 w 700"/>
              <a:gd name="T57" fmla="*/ 2147483647 h 712"/>
              <a:gd name="T58" fmla="*/ 2147483647 w 700"/>
              <a:gd name="T59" fmla="*/ 2147483647 h 712"/>
              <a:gd name="T60" fmla="*/ 2147483647 w 700"/>
              <a:gd name="T61" fmla="*/ 2147483647 h 712"/>
              <a:gd name="T62" fmla="*/ 2147483647 w 700"/>
              <a:gd name="T63" fmla="*/ 2147483647 h 712"/>
              <a:gd name="T64" fmla="*/ 2147483647 w 700"/>
              <a:gd name="T65" fmla="*/ 2147483647 h 712"/>
              <a:gd name="T66" fmla="*/ 2147483647 w 700"/>
              <a:gd name="T67" fmla="*/ 2147483647 h 712"/>
              <a:gd name="T68" fmla="*/ 2147483647 w 700"/>
              <a:gd name="T69" fmla="*/ 2147483647 h 712"/>
              <a:gd name="T70" fmla="*/ 2147483647 w 700"/>
              <a:gd name="T71" fmla="*/ 2147483647 h 712"/>
              <a:gd name="T72" fmla="*/ 2147483647 w 700"/>
              <a:gd name="T73" fmla="*/ 2147483647 h 712"/>
              <a:gd name="T74" fmla="*/ 2147483647 w 700"/>
              <a:gd name="T75" fmla="*/ 2147483647 h 712"/>
              <a:gd name="T76" fmla="*/ 2147483647 w 700"/>
              <a:gd name="T77" fmla="*/ 2147483647 h 712"/>
              <a:gd name="T78" fmla="*/ 2147483647 w 700"/>
              <a:gd name="T79" fmla="*/ 2147483647 h 712"/>
              <a:gd name="T80" fmla="*/ 2147483647 w 700"/>
              <a:gd name="T81" fmla="*/ 2147483647 h 712"/>
              <a:gd name="T82" fmla="*/ 2147483647 w 700"/>
              <a:gd name="T83" fmla="*/ 2147483647 h 712"/>
              <a:gd name="T84" fmla="*/ 2147483647 w 700"/>
              <a:gd name="T85" fmla="*/ 2147483647 h 712"/>
              <a:gd name="T86" fmla="*/ 2147483647 w 700"/>
              <a:gd name="T87" fmla="*/ 2147483647 h 712"/>
              <a:gd name="T88" fmla="*/ 2147483647 w 700"/>
              <a:gd name="T89" fmla="*/ 2147483647 h 712"/>
              <a:gd name="T90" fmla="*/ 2147483647 w 700"/>
              <a:gd name="T91" fmla="*/ 2147483647 h 712"/>
              <a:gd name="T92" fmla="*/ 2147483647 w 700"/>
              <a:gd name="T93" fmla="*/ 2147483647 h 712"/>
              <a:gd name="T94" fmla="*/ 2147483647 w 700"/>
              <a:gd name="T95" fmla="*/ 2147483647 h 712"/>
              <a:gd name="T96" fmla="*/ 2147483647 w 700"/>
              <a:gd name="T97" fmla="*/ 2147483647 h 712"/>
              <a:gd name="T98" fmla="*/ 2147483647 w 700"/>
              <a:gd name="T99" fmla="*/ 2147483647 h 712"/>
              <a:gd name="T100" fmla="*/ 2147483647 w 700"/>
              <a:gd name="T101" fmla="*/ 2147483647 h 712"/>
              <a:gd name="T102" fmla="*/ 2147483647 w 700"/>
              <a:gd name="T103" fmla="*/ 2147483647 h 712"/>
              <a:gd name="T104" fmla="*/ 2147483647 w 700"/>
              <a:gd name="T105" fmla="*/ 2147483647 h 712"/>
              <a:gd name="T106" fmla="*/ 2147483647 w 700"/>
              <a:gd name="T107" fmla="*/ 2147483647 h 71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00"/>
              <a:gd name="T163" fmla="*/ 0 h 712"/>
              <a:gd name="T164" fmla="*/ 700 w 700"/>
              <a:gd name="T165" fmla="*/ 712 h 71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00" h="712">
                <a:moveTo>
                  <a:pt x="564" y="82"/>
                </a:moveTo>
                <a:lnTo>
                  <a:pt x="564" y="91"/>
                </a:lnTo>
                <a:lnTo>
                  <a:pt x="553" y="91"/>
                </a:lnTo>
                <a:lnTo>
                  <a:pt x="542" y="90"/>
                </a:lnTo>
                <a:lnTo>
                  <a:pt x="532" y="89"/>
                </a:lnTo>
                <a:lnTo>
                  <a:pt x="521" y="88"/>
                </a:lnTo>
                <a:lnTo>
                  <a:pt x="512" y="89"/>
                </a:lnTo>
                <a:lnTo>
                  <a:pt x="503" y="91"/>
                </a:lnTo>
                <a:lnTo>
                  <a:pt x="494" y="96"/>
                </a:lnTo>
                <a:lnTo>
                  <a:pt x="485" y="105"/>
                </a:lnTo>
                <a:lnTo>
                  <a:pt x="483" y="114"/>
                </a:lnTo>
                <a:lnTo>
                  <a:pt x="480" y="123"/>
                </a:lnTo>
                <a:lnTo>
                  <a:pt x="475" y="132"/>
                </a:lnTo>
                <a:lnTo>
                  <a:pt x="471" y="140"/>
                </a:lnTo>
                <a:lnTo>
                  <a:pt x="467" y="148"/>
                </a:lnTo>
                <a:lnTo>
                  <a:pt x="466" y="155"/>
                </a:lnTo>
                <a:lnTo>
                  <a:pt x="470" y="161"/>
                </a:lnTo>
                <a:lnTo>
                  <a:pt x="478" y="167"/>
                </a:lnTo>
                <a:lnTo>
                  <a:pt x="482" y="152"/>
                </a:lnTo>
                <a:lnTo>
                  <a:pt x="489" y="142"/>
                </a:lnTo>
                <a:lnTo>
                  <a:pt x="501" y="137"/>
                </a:lnTo>
                <a:lnTo>
                  <a:pt x="513" y="135"/>
                </a:lnTo>
                <a:lnTo>
                  <a:pt x="527" y="136"/>
                </a:lnTo>
                <a:lnTo>
                  <a:pt x="541" y="138"/>
                </a:lnTo>
                <a:lnTo>
                  <a:pt x="554" y="142"/>
                </a:lnTo>
                <a:lnTo>
                  <a:pt x="564" y="145"/>
                </a:lnTo>
                <a:lnTo>
                  <a:pt x="569" y="156"/>
                </a:lnTo>
                <a:lnTo>
                  <a:pt x="569" y="172"/>
                </a:lnTo>
                <a:lnTo>
                  <a:pt x="569" y="189"/>
                </a:lnTo>
                <a:lnTo>
                  <a:pt x="576" y="203"/>
                </a:lnTo>
                <a:lnTo>
                  <a:pt x="580" y="209"/>
                </a:lnTo>
                <a:lnTo>
                  <a:pt x="585" y="216"/>
                </a:lnTo>
                <a:lnTo>
                  <a:pt x="591" y="224"/>
                </a:lnTo>
                <a:lnTo>
                  <a:pt x="596" y="232"/>
                </a:lnTo>
                <a:lnTo>
                  <a:pt x="603" y="238"/>
                </a:lnTo>
                <a:lnTo>
                  <a:pt x="610" y="242"/>
                </a:lnTo>
                <a:lnTo>
                  <a:pt x="618" y="243"/>
                </a:lnTo>
                <a:lnTo>
                  <a:pt x="627" y="241"/>
                </a:lnTo>
                <a:lnTo>
                  <a:pt x="634" y="243"/>
                </a:lnTo>
                <a:lnTo>
                  <a:pt x="640" y="249"/>
                </a:lnTo>
                <a:lnTo>
                  <a:pt x="646" y="255"/>
                </a:lnTo>
                <a:lnTo>
                  <a:pt x="650" y="262"/>
                </a:lnTo>
                <a:lnTo>
                  <a:pt x="654" y="271"/>
                </a:lnTo>
                <a:lnTo>
                  <a:pt x="657" y="279"/>
                </a:lnTo>
                <a:lnTo>
                  <a:pt x="661" y="288"/>
                </a:lnTo>
                <a:lnTo>
                  <a:pt x="663" y="296"/>
                </a:lnTo>
                <a:lnTo>
                  <a:pt x="657" y="301"/>
                </a:lnTo>
                <a:lnTo>
                  <a:pt x="650" y="303"/>
                </a:lnTo>
                <a:lnTo>
                  <a:pt x="641" y="304"/>
                </a:lnTo>
                <a:lnTo>
                  <a:pt x="632" y="304"/>
                </a:lnTo>
                <a:lnTo>
                  <a:pt x="623" y="303"/>
                </a:lnTo>
                <a:lnTo>
                  <a:pt x="614" y="303"/>
                </a:lnTo>
                <a:lnTo>
                  <a:pt x="606" y="303"/>
                </a:lnTo>
                <a:lnTo>
                  <a:pt x="600" y="303"/>
                </a:lnTo>
                <a:lnTo>
                  <a:pt x="596" y="322"/>
                </a:lnTo>
                <a:lnTo>
                  <a:pt x="597" y="341"/>
                </a:lnTo>
                <a:lnTo>
                  <a:pt x="595" y="359"/>
                </a:lnTo>
                <a:lnTo>
                  <a:pt x="582" y="372"/>
                </a:lnTo>
                <a:lnTo>
                  <a:pt x="573" y="370"/>
                </a:lnTo>
                <a:lnTo>
                  <a:pt x="564" y="368"/>
                </a:lnTo>
                <a:lnTo>
                  <a:pt x="556" y="370"/>
                </a:lnTo>
                <a:lnTo>
                  <a:pt x="551" y="382"/>
                </a:lnTo>
                <a:lnTo>
                  <a:pt x="551" y="386"/>
                </a:lnTo>
                <a:lnTo>
                  <a:pt x="556" y="390"/>
                </a:lnTo>
                <a:lnTo>
                  <a:pt x="562" y="392"/>
                </a:lnTo>
                <a:lnTo>
                  <a:pt x="566" y="395"/>
                </a:lnTo>
                <a:lnTo>
                  <a:pt x="574" y="393"/>
                </a:lnTo>
                <a:lnTo>
                  <a:pt x="581" y="392"/>
                </a:lnTo>
                <a:lnTo>
                  <a:pt x="588" y="393"/>
                </a:lnTo>
                <a:lnTo>
                  <a:pt x="596" y="395"/>
                </a:lnTo>
                <a:lnTo>
                  <a:pt x="596" y="413"/>
                </a:lnTo>
                <a:lnTo>
                  <a:pt x="591" y="428"/>
                </a:lnTo>
                <a:lnTo>
                  <a:pt x="588" y="442"/>
                </a:lnTo>
                <a:lnTo>
                  <a:pt x="596" y="455"/>
                </a:lnTo>
                <a:lnTo>
                  <a:pt x="603" y="461"/>
                </a:lnTo>
                <a:lnTo>
                  <a:pt x="611" y="466"/>
                </a:lnTo>
                <a:lnTo>
                  <a:pt x="619" y="470"/>
                </a:lnTo>
                <a:lnTo>
                  <a:pt x="627" y="473"/>
                </a:lnTo>
                <a:lnTo>
                  <a:pt x="635" y="477"/>
                </a:lnTo>
                <a:lnTo>
                  <a:pt x="641" y="482"/>
                </a:lnTo>
                <a:lnTo>
                  <a:pt x="646" y="489"/>
                </a:lnTo>
                <a:lnTo>
                  <a:pt x="649" y="498"/>
                </a:lnTo>
                <a:lnTo>
                  <a:pt x="649" y="519"/>
                </a:lnTo>
                <a:lnTo>
                  <a:pt x="650" y="534"/>
                </a:lnTo>
                <a:lnTo>
                  <a:pt x="647" y="549"/>
                </a:lnTo>
                <a:lnTo>
                  <a:pt x="640" y="567"/>
                </a:lnTo>
                <a:lnTo>
                  <a:pt x="634" y="568"/>
                </a:lnTo>
                <a:lnTo>
                  <a:pt x="630" y="567"/>
                </a:lnTo>
                <a:lnTo>
                  <a:pt x="624" y="567"/>
                </a:lnTo>
                <a:lnTo>
                  <a:pt x="619" y="566"/>
                </a:lnTo>
                <a:lnTo>
                  <a:pt x="615" y="566"/>
                </a:lnTo>
                <a:lnTo>
                  <a:pt x="611" y="567"/>
                </a:lnTo>
                <a:lnTo>
                  <a:pt x="608" y="571"/>
                </a:lnTo>
                <a:lnTo>
                  <a:pt x="604" y="576"/>
                </a:lnTo>
                <a:lnTo>
                  <a:pt x="606" y="580"/>
                </a:lnTo>
                <a:lnTo>
                  <a:pt x="609" y="584"/>
                </a:lnTo>
                <a:lnTo>
                  <a:pt x="612" y="588"/>
                </a:lnTo>
                <a:lnTo>
                  <a:pt x="617" y="590"/>
                </a:lnTo>
                <a:lnTo>
                  <a:pt x="623" y="592"/>
                </a:lnTo>
                <a:lnTo>
                  <a:pt x="629" y="592"/>
                </a:lnTo>
                <a:lnTo>
                  <a:pt x="634" y="590"/>
                </a:lnTo>
                <a:lnTo>
                  <a:pt x="640" y="587"/>
                </a:lnTo>
                <a:lnTo>
                  <a:pt x="646" y="583"/>
                </a:lnTo>
                <a:lnTo>
                  <a:pt x="650" y="577"/>
                </a:lnTo>
                <a:lnTo>
                  <a:pt x="654" y="573"/>
                </a:lnTo>
                <a:lnTo>
                  <a:pt x="658" y="567"/>
                </a:lnTo>
                <a:lnTo>
                  <a:pt x="663" y="562"/>
                </a:lnTo>
                <a:lnTo>
                  <a:pt x="669" y="559"/>
                </a:lnTo>
                <a:lnTo>
                  <a:pt x="676" y="559"/>
                </a:lnTo>
                <a:lnTo>
                  <a:pt x="685" y="562"/>
                </a:lnTo>
                <a:lnTo>
                  <a:pt x="695" y="580"/>
                </a:lnTo>
                <a:lnTo>
                  <a:pt x="699" y="601"/>
                </a:lnTo>
                <a:lnTo>
                  <a:pt x="700" y="624"/>
                </a:lnTo>
                <a:lnTo>
                  <a:pt x="699" y="645"/>
                </a:lnTo>
                <a:lnTo>
                  <a:pt x="693" y="659"/>
                </a:lnTo>
                <a:lnTo>
                  <a:pt x="684" y="671"/>
                </a:lnTo>
                <a:lnTo>
                  <a:pt x="672" y="680"/>
                </a:lnTo>
                <a:lnTo>
                  <a:pt x="660" y="688"/>
                </a:lnTo>
                <a:lnTo>
                  <a:pt x="646" y="695"/>
                </a:lnTo>
                <a:lnTo>
                  <a:pt x="632" y="701"/>
                </a:lnTo>
                <a:lnTo>
                  <a:pt x="617" y="707"/>
                </a:lnTo>
                <a:lnTo>
                  <a:pt x="604" y="712"/>
                </a:lnTo>
                <a:lnTo>
                  <a:pt x="589" y="692"/>
                </a:lnTo>
                <a:lnTo>
                  <a:pt x="571" y="675"/>
                </a:lnTo>
                <a:lnTo>
                  <a:pt x="550" y="662"/>
                </a:lnTo>
                <a:lnTo>
                  <a:pt x="530" y="648"/>
                </a:lnTo>
                <a:lnTo>
                  <a:pt x="512" y="633"/>
                </a:lnTo>
                <a:lnTo>
                  <a:pt x="500" y="614"/>
                </a:lnTo>
                <a:lnTo>
                  <a:pt x="495" y="590"/>
                </a:lnTo>
                <a:lnTo>
                  <a:pt x="500" y="558"/>
                </a:lnTo>
                <a:lnTo>
                  <a:pt x="488" y="557"/>
                </a:lnTo>
                <a:lnTo>
                  <a:pt x="481" y="562"/>
                </a:lnTo>
                <a:lnTo>
                  <a:pt x="475" y="572"/>
                </a:lnTo>
                <a:lnTo>
                  <a:pt x="468" y="582"/>
                </a:lnTo>
                <a:lnTo>
                  <a:pt x="468" y="605"/>
                </a:lnTo>
                <a:lnTo>
                  <a:pt x="459" y="598"/>
                </a:lnTo>
                <a:lnTo>
                  <a:pt x="451" y="589"/>
                </a:lnTo>
                <a:lnTo>
                  <a:pt x="443" y="580"/>
                </a:lnTo>
                <a:lnTo>
                  <a:pt x="436" y="568"/>
                </a:lnTo>
                <a:lnTo>
                  <a:pt x="430" y="557"/>
                </a:lnTo>
                <a:lnTo>
                  <a:pt x="425" y="544"/>
                </a:lnTo>
                <a:lnTo>
                  <a:pt x="419" y="531"/>
                </a:lnTo>
                <a:lnTo>
                  <a:pt x="413" y="520"/>
                </a:lnTo>
                <a:lnTo>
                  <a:pt x="417" y="506"/>
                </a:lnTo>
                <a:lnTo>
                  <a:pt x="425" y="496"/>
                </a:lnTo>
                <a:lnTo>
                  <a:pt x="434" y="485"/>
                </a:lnTo>
                <a:lnTo>
                  <a:pt x="440" y="475"/>
                </a:lnTo>
                <a:lnTo>
                  <a:pt x="447" y="475"/>
                </a:lnTo>
                <a:lnTo>
                  <a:pt x="454" y="476"/>
                </a:lnTo>
                <a:lnTo>
                  <a:pt x="460" y="474"/>
                </a:lnTo>
                <a:lnTo>
                  <a:pt x="464" y="467"/>
                </a:lnTo>
                <a:lnTo>
                  <a:pt x="463" y="459"/>
                </a:lnTo>
                <a:lnTo>
                  <a:pt x="459" y="452"/>
                </a:lnTo>
                <a:lnTo>
                  <a:pt x="452" y="447"/>
                </a:lnTo>
                <a:lnTo>
                  <a:pt x="442" y="442"/>
                </a:lnTo>
                <a:lnTo>
                  <a:pt x="433" y="444"/>
                </a:lnTo>
                <a:lnTo>
                  <a:pt x="425" y="448"/>
                </a:lnTo>
                <a:lnTo>
                  <a:pt x="418" y="455"/>
                </a:lnTo>
                <a:lnTo>
                  <a:pt x="412" y="462"/>
                </a:lnTo>
                <a:lnTo>
                  <a:pt x="406" y="468"/>
                </a:lnTo>
                <a:lnTo>
                  <a:pt x="398" y="473"/>
                </a:lnTo>
                <a:lnTo>
                  <a:pt x="389" y="473"/>
                </a:lnTo>
                <a:lnTo>
                  <a:pt x="378" y="469"/>
                </a:lnTo>
                <a:lnTo>
                  <a:pt x="371" y="462"/>
                </a:lnTo>
                <a:lnTo>
                  <a:pt x="364" y="453"/>
                </a:lnTo>
                <a:lnTo>
                  <a:pt x="358" y="444"/>
                </a:lnTo>
                <a:lnTo>
                  <a:pt x="353" y="433"/>
                </a:lnTo>
                <a:lnTo>
                  <a:pt x="350" y="422"/>
                </a:lnTo>
                <a:lnTo>
                  <a:pt x="346" y="412"/>
                </a:lnTo>
                <a:lnTo>
                  <a:pt x="344" y="400"/>
                </a:lnTo>
                <a:lnTo>
                  <a:pt x="342" y="391"/>
                </a:lnTo>
                <a:lnTo>
                  <a:pt x="348" y="382"/>
                </a:lnTo>
                <a:lnTo>
                  <a:pt x="357" y="374"/>
                </a:lnTo>
                <a:lnTo>
                  <a:pt x="361" y="363"/>
                </a:lnTo>
                <a:lnTo>
                  <a:pt x="357" y="353"/>
                </a:lnTo>
                <a:lnTo>
                  <a:pt x="348" y="357"/>
                </a:lnTo>
                <a:lnTo>
                  <a:pt x="341" y="362"/>
                </a:lnTo>
                <a:lnTo>
                  <a:pt x="335" y="369"/>
                </a:lnTo>
                <a:lnTo>
                  <a:pt x="329" y="376"/>
                </a:lnTo>
                <a:lnTo>
                  <a:pt x="325" y="384"/>
                </a:lnTo>
                <a:lnTo>
                  <a:pt x="320" y="392"/>
                </a:lnTo>
                <a:lnTo>
                  <a:pt x="314" y="399"/>
                </a:lnTo>
                <a:lnTo>
                  <a:pt x="308" y="406"/>
                </a:lnTo>
                <a:lnTo>
                  <a:pt x="306" y="421"/>
                </a:lnTo>
                <a:lnTo>
                  <a:pt x="307" y="435"/>
                </a:lnTo>
                <a:lnTo>
                  <a:pt x="310" y="447"/>
                </a:lnTo>
                <a:lnTo>
                  <a:pt x="315" y="459"/>
                </a:lnTo>
                <a:lnTo>
                  <a:pt x="322" y="470"/>
                </a:lnTo>
                <a:lnTo>
                  <a:pt x="331" y="481"/>
                </a:lnTo>
                <a:lnTo>
                  <a:pt x="341" y="490"/>
                </a:lnTo>
                <a:lnTo>
                  <a:pt x="352" y="498"/>
                </a:lnTo>
                <a:lnTo>
                  <a:pt x="358" y="499"/>
                </a:lnTo>
                <a:lnTo>
                  <a:pt x="365" y="499"/>
                </a:lnTo>
                <a:lnTo>
                  <a:pt x="371" y="500"/>
                </a:lnTo>
                <a:lnTo>
                  <a:pt x="376" y="503"/>
                </a:lnTo>
                <a:lnTo>
                  <a:pt x="381" y="505"/>
                </a:lnTo>
                <a:lnTo>
                  <a:pt x="386" y="508"/>
                </a:lnTo>
                <a:lnTo>
                  <a:pt x="389" y="513"/>
                </a:lnTo>
                <a:lnTo>
                  <a:pt x="392" y="520"/>
                </a:lnTo>
                <a:lnTo>
                  <a:pt x="375" y="515"/>
                </a:lnTo>
                <a:lnTo>
                  <a:pt x="359" y="508"/>
                </a:lnTo>
                <a:lnTo>
                  <a:pt x="344" y="501"/>
                </a:lnTo>
                <a:lnTo>
                  <a:pt x="329" y="492"/>
                </a:lnTo>
                <a:lnTo>
                  <a:pt x="313" y="484"/>
                </a:lnTo>
                <a:lnTo>
                  <a:pt x="298" y="475"/>
                </a:lnTo>
                <a:lnTo>
                  <a:pt x="282" y="468"/>
                </a:lnTo>
                <a:lnTo>
                  <a:pt x="266" y="462"/>
                </a:lnTo>
                <a:lnTo>
                  <a:pt x="265" y="443"/>
                </a:lnTo>
                <a:lnTo>
                  <a:pt x="266" y="415"/>
                </a:lnTo>
                <a:lnTo>
                  <a:pt x="265" y="390"/>
                </a:lnTo>
                <a:lnTo>
                  <a:pt x="254" y="372"/>
                </a:lnTo>
                <a:lnTo>
                  <a:pt x="244" y="375"/>
                </a:lnTo>
                <a:lnTo>
                  <a:pt x="238" y="379"/>
                </a:lnTo>
                <a:lnTo>
                  <a:pt x="237" y="385"/>
                </a:lnTo>
                <a:lnTo>
                  <a:pt x="239" y="391"/>
                </a:lnTo>
                <a:lnTo>
                  <a:pt x="242" y="398"/>
                </a:lnTo>
                <a:lnTo>
                  <a:pt x="245" y="405"/>
                </a:lnTo>
                <a:lnTo>
                  <a:pt x="245" y="413"/>
                </a:lnTo>
                <a:lnTo>
                  <a:pt x="242" y="420"/>
                </a:lnTo>
                <a:lnTo>
                  <a:pt x="238" y="429"/>
                </a:lnTo>
                <a:lnTo>
                  <a:pt x="236" y="440"/>
                </a:lnTo>
                <a:lnTo>
                  <a:pt x="231" y="451"/>
                </a:lnTo>
                <a:lnTo>
                  <a:pt x="221" y="455"/>
                </a:lnTo>
                <a:lnTo>
                  <a:pt x="217" y="445"/>
                </a:lnTo>
                <a:lnTo>
                  <a:pt x="219" y="432"/>
                </a:lnTo>
                <a:lnTo>
                  <a:pt x="216" y="422"/>
                </a:lnTo>
                <a:lnTo>
                  <a:pt x="206" y="415"/>
                </a:lnTo>
                <a:lnTo>
                  <a:pt x="200" y="423"/>
                </a:lnTo>
                <a:lnTo>
                  <a:pt x="196" y="432"/>
                </a:lnTo>
                <a:lnTo>
                  <a:pt x="193" y="444"/>
                </a:lnTo>
                <a:lnTo>
                  <a:pt x="191" y="454"/>
                </a:lnTo>
                <a:lnTo>
                  <a:pt x="187" y="463"/>
                </a:lnTo>
                <a:lnTo>
                  <a:pt x="181" y="470"/>
                </a:lnTo>
                <a:lnTo>
                  <a:pt x="171" y="474"/>
                </a:lnTo>
                <a:lnTo>
                  <a:pt x="156" y="473"/>
                </a:lnTo>
                <a:lnTo>
                  <a:pt x="147" y="466"/>
                </a:lnTo>
                <a:lnTo>
                  <a:pt x="138" y="460"/>
                </a:lnTo>
                <a:lnTo>
                  <a:pt x="129" y="453"/>
                </a:lnTo>
                <a:lnTo>
                  <a:pt x="121" y="446"/>
                </a:lnTo>
                <a:lnTo>
                  <a:pt x="114" y="438"/>
                </a:lnTo>
                <a:lnTo>
                  <a:pt x="109" y="428"/>
                </a:lnTo>
                <a:lnTo>
                  <a:pt x="107" y="416"/>
                </a:lnTo>
                <a:lnTo>
                  <a:pt x="107" y="403"/>
                </a:lnTo>
                <a:lnTo>
                  <a:pt x="110" y="392"/>
                </a:lnTo>
                <a:lnTo>
                  <a:pt x="117" y="382"/>
                </a:lnTo>
                <a:lnTo>
                  <a:pt x="122" y="371"/>
                </a:lnTo>
                <a:lnTo>
                  <a:pt x="118" y="357"/>
                </a:lnTo>
                <a:lnTo>
                  <a:pt x="108" y="362"/>
                </a:lnTo>
                <a:lnTo>
                  <a:pt x="99" y="368"/>
                </a:lnTo>
                <a:lnTo>
                  <a:pt x="91" y="376"/>
                </a:lnTo>
                <a:lnTo>
                  <a:pt x="84" y="384"/>
                </a:lnTo>
                <a:lnTo>
                  <a:pt x="77" y="393"/>
                </a:lnTo>
                <a:lnTo>
                  <a:pt x="72" y="403"/>
                </a:lnTo>
                <a:lnTo>
                  <a:pt x="68" y="414"/>
                </a:lnTo>
                <a:lnTo>
                  <a:pt x="65" y="424"/>
                </a:lnTo>
                <a:lnTo>
                  <a:pt x="70" y="427"/>
                </a:lnTo>
                <a:lnTo>
                  <a:pt x="71" y="431"/>
                </a:lnTo>
                <a:lnTo>
                  <a:pt x="71" y="436"/>
                </a:lnTo>
                <a:lnTo>
                  <a:pt x="71" y="442"/>
                </a:lnTo>
                <a:lnTo>
                  <a:pt x="59" y="443"/>
                </a:lnTo>
                <a:lnTo>
                  <a:pt x="47" y="442"/>
                </a:lnTo>
                <a:lnTo>
                  <a:pt x="37" y="436"/>
                </a:lnTo>
                <a:lnTo>
                  <a:pt x="29" y="429"/>
                </a:lnTo>
                <a:lnTo>
                  <a:pt x="21" y="421"/>
                </a:lnTo>
                <a:lnTo>
                  <a:pt x="12" y="413"/>
                </a:lnTo>
                <a:lnTo>
                  <a:pt x="6" y="403"/>
                </a:lnTo>
                <a:lnTo>
                  <a:pt x="0" y="395"/>
                </a:lnTo>
                <a:lnTo>
                  <a:pt x="4" y="357"/>
                </a:lnTo>
                <a:lnTo>
                  <a:pt x="11" y="355"/>
                </a:lnTo>
                <a:lnTo>
                  <a:pt x="16" y="355"/>
                </a:lnTo>
                <a:lnTo>
                  <a:pt x="19" y="359"/>
                </a:lnTo>
                <a:lnTo>
                  <a:pt x="21" y="364"/>
                </a:lnTo>
                <a:lnTo>
                  <a:pt x="23" y="369"/>
                </a:lnTo>
                <a:lnTo>
                  <a:pt x="26" y="372"/>
                </a:lnTo>
                <a:lnTo>
                  <a:pt x="32" y="375"/>
                </a:lnTo>
                <a:lnTo>
                  <a:pt x="40" y="372"/>
                </a:lnTo>
                <a:lnTo>
                  <a:pt x="39" y="363"/>
                </a:lnTo>
                <a:lnTo>
                  <a:pt x="41" y="355"/>
                </a:lnTo>
                <a:lnTo>
                  <a:pt x="45" y="348"/>
                </a:lnTo>
                <a:lnTo>
                  <a:pt x="49" y="341"/>
                </a:lnTo>
                <a:lnTo>
                  <a:pt x="55" y="337"/>
                </a:lnTo>
                <a:lnTo>
                  <a:pt x="62" y="332"/>
                </a:lnTo>
                <a:lnTo>
                  <a:pt x="70" y="329"/>
                </a:lnTo>
                <a:lnTo>
                  <a:pt x="78" y="326"/>
                </a:lnTo>
                <a:lnTo>
                  <a:pt x="88" y="337"/>
                </a:lnTo>
                <a:lnTo>
                  <a:pt x="98" y="339"/>
                </a:lnTo>
                <a:lnTo>
                  <a:pt x="106" y="335"/>
                </a:lnTo>
                <a:lnTo>
                  <a:pt x="114" y="330"/>
                </a:lnTo>
                <a:lnTo>
                  <a:pt x="122" y="323"/>
                </a:lnTo>
                <a:lnTo>
                  <a:pt x="131" y="319"/>
                </a:lnTo>
                <a:lnTo>
                  <a:pt x="140" y="319"/>
                </a:lnTo>
                <a:lnTo>
                  <a:pt x="152" y="329"/>
                </a:lnTo>
                <a:lnTo>
                  <a:pt x="178" y="324"/>
                </a:lnTo>
                <a:lnTo>
                  <a:pt x="175" y="304"/>
                </a:lnTo>
                <a:lnTo>
                  <a:pt x="168" y="286"/>
                </a:lnTo>
                <a:lnTo>
                  <a:pt x="162" y="265"/>
                </a:lnTo>
                <a:lnTo>
                  <a:pt x="163" y="241"/>
                </a:lnTo>
                <a:lnTo>
                  <a:pt x="158" y="228"/>
                </a:lnTo>
                <a:lnTo>
                  <a:pt x="159" y="215"/>
                </a:lnTo>
                <a:lnTo>
                  <a:pt x="164" y="197"/>
                </a:lnTo>
                <a:lnTo>
                  <a:pt x="170" y="181"/>
                </a:lnTo>
                <a:lnTo>
                  <a:pt x="193" y="174"/>
                </a:lnTo>
                <a:lnTo>
                  <a:pt x="216" y="166"/>
                </a:lnTo>
                <a:lnTo>
                  <a:pt x="238" y="157"/>
                </a:lnTo>
                <a:lnTo>
                  <a:pt x="259" y="148"/>
                </a:lnTo>
                <a:lnTo>
                  <a:pt x="280" y="137"/>
                </a:lnTo>
                <a:lnTo>
                  <a:pt x="300" y="126"/>
                </a:lnTo>
                <a:lnTo>
                  <a:pt x="320" y="114"/>
                </a:lnTo>
                <a:lnTo>
                  <a:pt x="340" y="103"/>
                </a:lnTo>
                <a:lnTo>
                  <a:pt x="358" y="90"/>
                </a:lnTo>
                <a:lnTo>
                  <a:pt x="376" y="77"/>
                </a:lnTo>
                <a:lnTo>
                  <a:pt x="395" y="65"/>
                </a:lnTo>
                <a:lnTo>
                  <a:pt x="412" y="52"/>
                </a:lnTo>
                <a:lnTo>
                  <a:pt x="429" y="38"/>
                </a:lnTo>
                <a:lnTo>
                  <a:pt x="445" y="26"/>
                </a:lnTo>
                <a:lnTo>
                  <a:pt x="462" y="13"/>
                </a:lnTo>
                <a:lnTo>
                  <a:pt x="478" y="0"/>
                </a:lnTo>
                <a:lnTo>
                  <a:pt x="489" y="9"/>
                </a:lnTo>
                <a:lnTo>
                  <a:pt x="500" y="21"/>
                </a:lnTo>
                <a:lnTo>
                  <a:pt x="508" y="32"/>
                </a:lnTo>
                <a:lnTo>
                  <a:pt x="517" y="44"/>
                </a:lnTo>
                <a:lnTo>
                  <a:pt x="526" y="54"/>
                </a:lnTo>
                <a:lnTo>
                  <a:pt x="536" y="66"/>
                </a:lnTo>
                <a:lnTo>
                  <a:pt x="549" y="75"/>
                </a:lnTo>
                <a:lnTo>
                  <a:pt x="564" y="82"/>
                </a:lnTo>
                <a:close/>
              </a:path>
            </a:pathLst>
          </a:custGeom>
          <a:solidFill>
            <a:srgbClr val="ECFDFE"/>
          </a:solidFill>
          <a:ln w="9525">
            <a:noFill/>
            <a:round/>
          </a:ln>
        </p:spPr>
        <p:txBody>
          <a:bodyPr/>
          <a:lstStyle/>
          <a:p>
            <a:endParaRPr lang="en-US"/>
          </a:p>
        </p:txBody>
      </p:sp>
      <p:sp>
        <p:nvSpPr>
          <p:cNvPr id="1049" name="Freeform 18"/>
          <p:cNvSpPr/>
          <p:nvPr/>
        </p:nvSpPr>
        <p:spPr bwMode="auto">
          <a:xfrm>
            <a:off x="7397750" y="5240338"/>
            <a:ext cx="60325" cy="55562"/>
          </a:xfrm>
          <a:custGeom>
            <a:avLst/>
            <a:gdLst>
              <a:gd name="T0" fmla="*/ 2147483647 w 78"/>
              <a:gd name="T1" fmla="*/ 2147483647 h 72"/>
              <a:gd name="T2" fmla="*/ 2147483647 w 78"/>
              <a:gd name="T3" fmla="*/ 2147483647 h 72"/>
              <a:gd name="T4" fmla="*/ 2147483647 w 78"/>
              <a:gd name="T5" fmla="*/ 2147483647 h 72"/>
              <a:gd name="T6" fmla="*/ 2147483647 w 78"/>
              <a:gd name="T7" fmla="*/ 2147483647 h 72"/>
              <a:gd name="T8" fmla="*/ 2147483647 w 78"/>
              <a:gd name="T9" fmla="*/ 2147483647 h 72"/>
              <a:gd name="T10" fmla="*/ 2147483647 w 78"/>
              <a:gd name="T11" fmla="*/ 2147483647 h 72"/>
              <a:gd name="T12" fmla="*/ 2147483647 w 78"/>
              <a:gd name="T13" fmla="*/ 2147483647 h 72"/>
              <a:gd name="T14" fmla="*/ 2147483647 w 78"/>
              <a:gd name="T15" fmla="*/ 2147483647 h 72"/>
              <a:gd name="T16" fmla="*/ 2147483647 w 78"/>
              <a:gd name="T17" fmla="*/ 2147483647 h 72"/>
              <a:gd name="T18" fmla="*/ 2147483647 w 78"/>
              <a:gd name="T19" fmla="*/ 2147483647 h 72"/>
              <a:gd name="T20" fmla="*/ 2147483647 w 78"/>
              <a:gd name="T21" fmla="*/ 2147483647 h 72"/>
              <a:gd name="T22" fmla="*/ 2147483647 w 78"/>
              <a:gd name="T23" fmla="*/ 2147483647 h 72"/>
              <a:gd name="T24" fmla="*/ 2147483647 w 78"/>
              <a:gd name="T25" fmla="*/ 2147483647 h 72"/>
              <a:gd name="T26" fmla="*/ 2147483647 w 78"/>
              <a:gd name="T27" fmla="*/ 2147483647 h 72"/>
              <a:gd name="T28" fmla="*/ 2147483647 w 78"/>
              <a:gd name="T29" fmla="*/ 2147483647 h 72"/>
              <a:gd name="T30" fmla="*/ 2147483647 w 78"/>
              <a:gd name="T31" fmla="*/ 2147483647 h 72"/>
              <a:gd name="T32" fmla="*/ 0 w 78"/>
              <a:gd name="T33" fmla="*/ 2147483647 h 72"/>
              <a:gd name="T34" fmla="*/ 2147483647 w 78"/>
              <a:gd name="T35" fmla="*/ 2147483647 h 72"/>
              <a:gd name="T36" fmla="*/ 2147483647 w 78"/>
              <a:gd name="T37" fmla="*/ 2147483647 h 72"/>
              <a:gd name="T38" fmla="*/ 2147483647 w 78"/>
              <a:gd name="T39" fmla="*/ 2147483647 h 72"/>
              <a:gd name="T40" fmla="*/ 2147483647 w 78"/>
              <a:gd name="T41" fmla="*/ 0 h 72"/>
              <a:gd name="T42" fmla="*/ 2147483647 w 78"/>
              <a:gd name="T43" fmla="*/ 0 h 72"/>
              <a:gd name="T44" fmla="*/ 2147483647 w 78"/>
              <a:gd name="T45" fmla="*/ 0 h 72"/>
              <a:gd name="T46" fmla="*/ 2147483647 w 78"/>
              <a:gd name="T47" fmla="*/ 2147483647 h 72"/>
              <a:gd name="T48" fmla="*/ 2147483647 w 78"/>
              <a:gd name="T49" fmla="*/ 2147483647 h 72"/>
              <a:gd name="T50" fmla="*/ 2147483647 w 78"/>
              <a:gd name="T51" fmla="*/ 2147483647 h 72"/>
              <a:gd name="T52" fmla="*/ 2147483647 w 78"/>
              <a:gd name="T53" fmla="*/ 2147483647 h 72"/>
              <a:gd name="T54" fmla="*/ 2147483647 w 78"/>
              <a:gd name="T55" fmla="*/ 2147483647 h 72"/>
              <a:gd name="T56" fmla="*/ 2147483647 w 78"/>
              <a:gd name="T57" fmla="*/ 2147483647 h 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8"/>
              <a:gd name="T88" fmla="*/ 0 h 72"/>
              <a:gd name="T89" fmla="*/ 78 w 78"/>
              <a:gd name="T90" fmla="*/ 72 h 7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8" h="72">
                <a:moveTo>
                  <a:pt x="76" y="28"/>
                </a:moveTo>
                <a:lnTo>
                  <a:pt x="78" y="38"/>
                </a:lnTo>
                <a:lnTo>
                  <a:pt x="75" y="48"/>
                </a:lnTo>
                <a:lnTo>
                  <a:pt x="73" y="56"/>
                </a:lnTo>
                <a:lnTo>
                  <a:pt x="68" y="62"/>
                </a:lnTo>
                <a:lnTo>
                  <a:pt x="62" y="67"/>
                </a:lnTo>
                <a:lnTo>
                  <a:pt x="55" y="71"/>
                </a:lnTo>
                <a:lnTo>
                  <a:pt x="47" y="72"/>
                </a:lnTo>
                <a:lnTo>
                  <a:pt x="38" y="72"/>
                </a:lnTo>
                <a:lnTo>
                  <a:pt x="32" y="71"/>
                </a:lnTo>
                <a:lnTo>
                  <a:pt x="25" y="68"/>
                </a:lnTo>
                <a:lnTo>
                  <a:pt x="19" y="66"/>
                </a:lnTo>
                <a:lnTo>
                  <a:pt x="13" y="63"/>
                </a:lnTo>
                <a:lnTo>
                  <a:pt x="9" y="58"/>
                </a:lnTo>
                <a:lnTo>
                  <a:pt x="5" y="53"/>
                </a:lnTo>
                <a:lnTo>
                  <a:pt x="3" y="47"/>
                </a:lnTo>
                <a:lnTo>
                  <a:pt x="0" y="38"/>
                </a:lnTo>
                <a:lnTo>
                  <a:pt x="3" y="24"/>
                </a:lnTo>
                <a:lnTo>
                  <a:pt x="11" y="13"/>
                </a:lnTo>
                <a:lnTo>
                  <a:pt x="21" y="5"/>
                </a:lnTo>
                <a:lnTo>
                  <a:pt x="34" y="0"/>
                </a:lnTo>
                <a:lnTo>
                  <a:pt x="41" y="0"/>
                </a:lnTo>
                <a:lnTo>
                  <a:pt x="48" y="0"/>
                </a:lnTo>
                <a:lnTo>
                  <a:pt x="55" y="3"/>
                </a:lnTo>
                <a:lnTo>
                  <a:pt x="60" y="5"/>
                </a:lnTo>
                <a:lnTo>
                  <a:pt x="66" y="10"/>
                </a:lnTo>
                <a:lnTo>
                  <a:pt x="71" y="14"/>
                </a:lnTo>
                <a:lnTo>
                  <a:pt x="74" y="21"/>
                </a:lnTo>
                <a:lnTo>
                  <a:pt x="76" y="28"/>
                </a:lnTo>
                <a:close/>
              </a:path>
            </a:pathLst>
          </a:custGeom>
          <a:solidFill>
            <a:srgbClr val="7F2B00"/>
          </a:solidFill>
          <a:ln w="9525">
            <a:noFill/>
            <a:round/>
          </a:ln>
        </p:spPr>
        <p:txBody>
          <a:bodyPr/>
          <a:lstStyle/>
          <a:p>
            <a:endParaRPr lang="en-US"/>
          </a:p>
        </p:txBody>
      </p:sp>
      <p:sp>
        <p:nvSpPr>
          <p:cNvPr id="1050" name="Freeform 19"/>
          <p:cNvSpPr/>
          <p:nvPr/>
        </p:nvSpPr>
        <p:spPr bwMode="auto">
          <a:xfrm>
            <a:off x="7085013" y="5329238"/>
            <a:ext cx="138112" cy="242887"/>
          </a:xfrm>
          <a:custGeom>
            <a:avLst/>
            <a:gdLst>
              <a:gd name="T0" fmla="*/ 2147483647 w 175"/>
              <a:gd name="T1" fmla="*/ 2147483647 h 308"/>
              <a:gd name="T2" fmla="*/ 2147483647 w 175"/>
              <a:gd name="T3" fmla="*/ 0 h 308"/>
              <a:gd name="T4" fmla="*/ 2147483647 w 175"/>
              <a:gd name="T5" fmla="*/ 2147483647 h 308"/>
              <a:gd name="T6" fmla="*/ 2147483647 w 175"/>
              <a:gd name="T7" fmla="*/ 2147483647 h 308"/>
              <a:gd name="T8" fmla="*/ 2147483647 w 175"/>
              <a:gd name="T9" fmla="*/ 2147483647 h 308"/>
              <a:gd name="T10" fmla="*/ 2147483647 w 175"/>
              <a:gd name="T11" fmla="*/ 2147483647 h 308"/>
              <a:gd name="T12" fmla="*/ 2147483647 w 175"/>
              <a:gd name="T13" fmla="*/ 2147483647 h 308"/>
              <a:gd name="T14" fmla="*/ 2147483647 w 175"/>
              <a:gd name="T15" fmla="*/ 2147483647 h 308"/>
              <a:gd name="T16" fmla="*/ 2147483647 w 175"/>
              <a:gd name="T17" fmla="*/ 2147483647 h 308"/>
              <a:gd name="T18" fmla="*/ 2147483647 w 175"/>
              <a:gd name="T19" fmla="*/ 2147483647 h 308"/>
              <a:gd name="T20" fmla="*/ 2147483647 w 175"/>
              <a:gd name="T21" fmla="*/ 2147483647 h 308"/>
              <a:gd name="T22" fmla="*/ 2147483647 w 175"/>
              <a:gd name="T23" fmla="*/ 2147483647 h 308"/>
              <a:gd name="T24" fmla="*/ 2147483647 w 175"/>
              <a:gd name="T25" fmla="*/ 2147483647 h 308"/>
              <a:gd name="T26" fmla="*/ 2147483647 w 175"/>
              <a:gd name="T27" fmla="*/ 2147483647 h 308"/>
              <a:gd name="T28" fmla="*/ 2147483647 w 175"/>
              <a:gd name="T29" fmla="*/ 2147483647 h 308"/>
              <a:gd name="T30" fmla="*/ 2147483647 w 175"/>
              <a:gd name="T31" fmla="*/ 2147483647 h 308"/>
              <a:gd name="T32" fmla="*/ 2147483647 w 175"/>
              <a:gd name="T33" fmla="*/ 2147483647 h 308"/>
              <a:gd name="T34" fmla="*/ 2147483647 w 175"/>
              <a:gd name="T35" fmla="*/ 2147483647 h 308"/>
              <a:gd name="T36" fmla="*/ 2147483647 w 175"/>
              <a:gd name="T37" fmla="*/ 2147483647 h 308"/>
              <a:gd name="T38" fmla="*/ 2147483647 w 175"/>
              <a:gd name="T39" fmla="*/ 2147483647 h 308"/>
              <a:gd name="T40" fmla="*/ 2147483647 w 175"/>
              <a:gd name="T41" fmla="*/ 2147483647 h 308"/>
              <a:gd name="T42" fmla="*/ 2147483647 w 175"/>
              <a:gd name="T43" fmla="*/ 2147483647 h 308"/>
              <a:gd name="T44" fmla="*/ 2147483647 w 175"/>
              <a:gd name="T45" fmla="*/ 2147483647 h 308"/>
              <a:gd name="T46" fmla="*/ 2147483647 w 175"/>
              <a:gd name="T47" fmla="*/ 2147483647 h 308"/>
              <a:gd name="T48" fmla="*/ 0 w 175"/>
              <a:gd name="T49" fmla="*/ 2147483647 h 308"/>
              <a:gd name="T50" fmla="*/ 2147483647 w 175"/>
              <a:gd name="T51" fmla="*/ 2147483647 h 308"/>
              <a:gd name="T52" fmla="*/ 2147483647 w 175"/>
              <a:gd name="T53" fmla="*/ 2147483647 h 308"/>
              <a:gd name="T54" fmla="*/ 2147483647 w 175"/>
              <a:gd name="T55" fmla="*/ 2147483647 h 308"/>
              <a:gd name="T56" fmla="*/ 2147483647 w 175"/>
              <a:gd name="T57" fmla="*/ 2147483647 h 308"/>
              <a:gd name="T58" fmla="*/ 2147483647 w 175"/>
              <a:gd name="T59" fmla="*/ 2147483647 h 308"/>
              <a:gd name="T60" fmla="*/ 2147483647 w 175"/>
              <a:gd name="T61" fmla="*/ 2147483647 h 308"/>
              <a:gd name="T62" fmla="*/ 2147483647 w 175"/>
              <a:gd name="T63" fmla="*/ 2147483647 h 308"/>
              <a:gd name="T64" fmla="*/ 2147483647 w 175"/>
              <a:gd name="T65" fmla="*/ 2147483647 h 308"/>
              <a:gd name="T66" fmla="*/ 2147483647 w 175"/>
              <a:gd name="T67" fmla="*/ 2147483647 h 308"/>
              <a:gd name="T68" fmla="*/ 2147483647 w 175"/>
              <a:gd name="T69" fmla="*/ 2147483647 h 308"/>
              <a:gd name="T70" fmla="*/ 2147483647 w 175"/>
              <a:gd name="T71" fmla="*/ 2147483647 h 308"/>
              <a:gd name="T72" fmla="*/ 2147483647 w 175"/>
              <a:gd name="T73" fmla="*/ 2147483647 h 308"/>
              <a:gd name="T74" fmla="*/ 2147483647 w 175"/>
              <a:gd name="T75" fmla="*/ 2147483647 h 308"/>
              <a:gd name="T76" fmla="*/ 2147483647 w 175"/>
              <a:gd name="T77" fmla="*/ 2147483647 h 308"/>
              <a:gd name="T78" fmla="*/ 2147483647 w 175"/>
              <a:gd name="T79" fmla="*/ 2147483647 h 308"/>
              <a:gd name="T80" fmla="*/ 2147483647 w 175"/>
              <a:gd name="T81" fmla="*/ 2147483647 h 308"/>
              <a:gd name="T82" fmla="*/ 2147483647 w 175"/>
              <a:gd name="T83" fmla="*/ 2147483647 h 308"/>
              <a:gd name="T84" fmla="*/ 2147483647 w 175"/>
              <a:gd name="T85" fmla="*/ 2147483647 h 308"/>
              <a:gd name="T86" fmla="*/ 2147483647 w 175"/>
              <a:gd name="T87" fmla="*/ 2147483647 h 308"/>
              <a:gd name="T88" fmla="*/ 2147483647 w 175"/>
              <a:gd name="T89" fmla="*/ 2147483647 h 308"/>
              <a:gd name="T90" fmla="*/ 2147483647 w 175"/>
              <a:gd name="T91" fmla="*/ 2147483647 h 308"/>
              <a:gd name="T92" fmla="*/ 2147483647 w 175"/>
              <a:gd name="T93" fmla="*/ 2147483647 h 308"/>
              <a:gd name="T94" fmla="*/ 2147483647 w 175"/>
              <a:gd name="T95" fmla="*/ 2147483647 h 308"/>
              <a:gd name="T96" fmla="*/ 2147483647 w 175"/>
              <a:gd name="T97" fmla="*/ 2147483647 h 308"/>
              <a:gd name="T98" fmla="*/ 2147483647 w 175"/>
              <a:gd name="T99" fmla="*/ 2147483647 h 308"/>
              <a:gd name="T100" fmla="*/ 2147483647 w 175"/>
              <a:gd name="T101" fmla="*/ 2147483647 h 308"/>
              <a:gd name="T102" fmla="*/ 2147483647 w 175"/>
              <a:gd name="T103" fmla="*/ 2147483647 h 308"/>
              <a:gd name="T104" fmla="*/ 2147483647 w 175"/>
              <a:gd name="T105" fmla="*/ 2147483647 h 308"/>
              <a:gd name="T106" fmla="*/ 2147483647 w 175"/>
              <a:gd name="T107" fmla="*/ 2147483647 h 308"/>
              <a:gd name="T108" fmla="*/ 2147483647 w 175"/>
              <a:gd name="T109" fmla="*/ 2147483647 h 30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75"/>
              <a:gd name="T166" fmla="*/ 0 h 308"/>
              <a:gd name="T167" fmla="*/ 175 w 175"/>
              <a:gd name="T168" fmla="*/ 308 h 30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75" h="308">
                <a:moveTo>
                  <a:pt x="175" y="3"/>
                </a:moveTo>
                <a:lnTo>
                  <a:pt x="148" y="0"/>
                </a:lnTo>
                <a:lnTo>
                  <a:pt x="129" y="7"/>
                </a:lnTo>
                <a:lnTo>
                  <a:pt x="116" y="23"/>
                </a:lnTo>
                <a:lnTo>
                  <a:pt x="108" y="43"/>
                </a:lnTo>
                <a:lnTo>
                  <a:pt x="99" y="65"/>
                </a:lnTo>
                <a:lnTo>
                  <a:pt x="89" y="83"/>
                </a:lnTo>
                <a:lnTo>
                  <a:pt x="77" y="98"/>
                </a:lnTo>
                <a:lnTo>
                  <a:pt x="57" y="105"/>
                </a:lnTo>
                <a:lnTo>
                  <a:pt x="61" y="92"/>
                </a:lnTo>
                <a:lnTo>
                  <a:pt x="68" y="82"/>
                </a:lnTo>
                <a:lnTo>
                  <a:pt x="76" y="72"/>
                </a:lnTo>
                <a:lnTo>
                  <a:pt x="85" y="62"/>
                </a:lnTo>
                <a:lnTo>
                  <a:pt x="93" y="53"/>
                </a:lnTo>
                <a:lnTo>
                  <a:pt x="99" y="42"/>
                </a:lnTo>
                <a:lnTo>
                  <a:pt x="101" y="27"/>
                </a:lnTo>
                <a:lnTo>
                  <a:pt x="99" y="9"/>
                </a:lnTo>
                <a:lnTo>
                  <a:pt x="85" y="27"/>
                </a:lnTo>
                <a:lnTo>
                  <a:pt x="70" y="44"/>
                </a:lnTo>
                <a:lnTo>
                  <a:pt x="55" y="61"/>
                </a:lnTo>
                <a:lnTo>
                  <a:pt x="41" y="80"/>
                </a:lnTo>
                <a:lnTo>
                  <a:pt x="28" y="99"/>
                </a:lnTo>
                <a:lnTo>
                  <a:pt x="17" y="119"/>
                </a:lnTo>
                <a:lnTo>
                  <a:pt x="7" y="140"/>
                </a:lnTo>
                <a:lnTo>
                  <a:pt x="0" y="162"/>
                </a:lnTo>
                <a:lnTo>
                  <a:pt x="5" y="180"/>
                </a:lnTo>
                <a:lnTo>
                  <a:pt x="13" y="196"/>
                </a:lnTo>
                <a:lnTo>
                  <a:pt x="23" y="211"/>
                </a:lnTo>
                <a:lnTo>
                  <a:pt x="31" y="224"/>
                </a:lnTo>
                <a:lnTo>
                  <a:pt x="39" y="238"/>
                </a:lnTo>
                <a:lnTo>
                  <a:pt x="46" y="253"/>
                </a:lnTo>
                <a:lnTo>
                  <a:pt x="50" y="270"/>
                </a:lnTo>
                <a:lnTo>
                  <a:pt x="51" y="291"/>
                </a:lnTo>
                <a:lnTo>
                  <a:pt x="60" y="295"/>
                </a:lnTo>
                <a:lnTo>
                  <a:pt x="69" y="299"/>
                </a:lnTo>
                <a:lnTo>
                  <a:pt x="78" y="303"/>
                </a:lnTo>
                <a:lnTo>
                  <a:pt x="88" y="306"/>
                </a:lnTo>
                <a:lnTo>
                  <a:pt x="98" y="308"/>
                </a:lnTo>
                <a:lnTo>
                  <a:pt x="107" y="308"/>
                </a:lnTo>
                <a:lnTo>
                  <a:pt x="115" y="307"/>
                </a:lnTo>
                <a:lnTo>
                  <a:pt x="122" y="304"/>
                </a:lnTo>
                <a:lnTo>
                  <a:pt x="123" y="281"/>
                </a:lnTo>
                <a:lnTo>
                  <a:pt x="121" y="258"/>
                </a:lnTo>
                <a:lnTo>
                  <a:pt x="117" y="236"/>
                </a:lnTo>
                <a:lnTo>
                  <a:pt x="115" y="217"/>
                </a:lnTo>
                <a:lnTo>
                  <a:pt x="125" y="196"/>
                </a:lnTo>
                <a:lnTo>
                  <a:pt x="133" y="177"/>
                </a:lnTo>
                <a:lnTo>
                  <a:pt x="139" y="156"/>
                </a:lnTo>
                <a:lnTo>
                  <a:pt x="144" y="135"/>
                </a:lnTo>
                <a:lnTo>
                  <a:pt x="148" y="114"/>
                </a:lnTo>
                <a:lnTo>
                  <a:pt x="152" y="92"/>
                </a:lnTo>
                <a:lnTo>
                  <a:pt x="156" y="69"/>
                </a:lnTo>
                <a:lnTo>
                  <a:pt x="161" y="45"/>
                </a:lnTo>
                <a:lnTo>
                  <a:pt x="175" y="3"/>
                </a:lnTo>
                <a:close/>
              </a:path>
            </a:pathLst>
          </a:custGeom>
          <a:solidFill>
            <a:srgbClr val="F2E8D3"/>
          </a:solidFill>
          <a:ln w="9525">
            <a:noFill/>
            <a:round/>
          </a:ln>
        </p:spPr>
        <p:txBody>
          <a:bodyPr/>
          <a:lstStyle/>
          <a:p>
            <a:endParaRPr lang="en-US"/>
          </a:p>
        </p:txBody>
      </p:sp>
      <p:sp>
        <p:nvSpPr>
          <p:cNvPr id="1051" name="Freeform 20"/>
          <p:cNvSpPr/>
          <p:nvPr/>
        </p:nvSpPr>
        <p:spPr bwMode="auto">
          <a:xfrm>
            <a:off x="7161213" y="5256213"/>
            <a:ext cx="9525" cy="17462"/>
          </a:xfrm>
          <a:custGeom>
            <a:avLst/>
            <a:gdLst>
              <a:gd name="T0" fmla="*/ 2147483647 w 13"/>
              <a:gd name="T1" fmla="*/ 2147483647 h 22"/>
              <a:gd name="T2" fmla="*/ 2147483647 w 13"/>
              <a:gd name="T3" fmla="*/ 2147483647 h 22"/>
              <a:gd name="T4" fmla="*/ 0 w 13"/>
              <a:gd name="T5" fmla="*/ 2147483647 h 22"/>
              <a:gd name="T6" fmla="*/ 2147483647 w 13"/>
              <a:gd name="T7" fmla="*/ 2147483647 h 22"/>
              <a:gd name="T8" fmla="*/ 2147483647 w 13"/>
              <a:gd name="T9" fmla="*/ 2147483647 h 22"/>
              <a:gd name="T10" fmla="*/ 2147483647 w 13"/>
              <a:gd name="T11" fmla="*/ 0 h 22"/>
              <a:gd name="T12" fmla="*/ 2147483647 w 13"/>
              <a:gd name="T13" fmla="*/ 2147483647 h 22"/>
              <a:gd name="T14" fmla="*/ 2147483647 w 13"/>
              <a:gd name="T15" fmla="*/ 2147483647 h 22"/>
              <a:gd name="T16" fmla="*/ 2147483647 w 13"/>
              <a:gd name="T17" fmla="*/ 2147483647 h 22"/>
              <a:gd name="T18" fmla="*/ 2147483647 w 13"/>
              <a:gd name="T19" fmla="*/ 2147483647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
              <a:gd name="T31" fmla="*/ 0 h 22"/>
              <a:gd name="T32" fmla="*/ 13 w 13"/>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 h="22">
                <a:moveTo>
                  <a:pt x="11" y="17"/>
                </a:moveTo>
                <a:lnTo>
                  <a:pt x="6" y="22"/>
                </a:lnTo>
                <a:lnTo>
                  <a:pt x="0" y="17"/>
                </a:lnTo>
                <a:lnTo>
                  <a:pt x="3" y="12"/>
                </a:lnTo>
                <a:lnTo>
                  <a:pt x="7" y="6"/>
                </a:lnTo>
                <a:lnTo>
                  <a:pt x="6" y="0"/>
                </a:lnTo>
                <a:lnTo>
                  <a:pt x="11" y="3"/>
                </a:lnTo>
                <a:lnTo>
                  <a:pt x="13" y="7"/>
                </a:lnTo>
                <a:lnTo>
                  <a:pt x="13" y="13"/>
                </a:lnTo>
                <a:lnTo>
                  <a:pt x="11" y="17"/>
                </a:lnTo>
                <a:close/>
              </a:path>
            </a:pathLst>
          </a:custGeom>
          <a:solidFill>
            <a:srgbClr val="F2E8D3"/>
          </a:solidFill>
          <a:ln w="9525">
            <a:noFill/>
            <a:round/>
          </a:ln>
        </p:spPr>
        <p:txBody>
          <a:bodyPr/>
          <a:lstStyle/>
          <a:p>
            <a:endParaRPr lang="en-US"/>
          </a:p>
        </p:txBody>
      </p:sp>
      <p:sp>
        <p:nvSpPr>
          <p:cNvPr id="1052" name="Freeform 21"/>
          <p:cNvSpPr/>
          <p:nvPr/>
        </p:nvSpPr>
        <p:spPr bwMode="auto">
          <a:xfrm>
            <a:off x="7416800" y="5257800"/>
            <a:ext cx="23813" cy="23813"/>
          </a:xfrm>
          <a:custGeom>
            <a:avLst/>
            <a:gdLst>
              <a:gd name="T0" fmla="*/ 2147483647 w 30"/>
              <a:gd name="T1" fmla="*/ 2147483647 h 30"/>
              <a:gd name="T2" fmla="*/ 2147483647 w 30"/>
              <a:gd name="T3" fmla="*/ 2147483647 h 30"/>
              <a:gd name="T4" fmla="*/ 2147483647 w 30"/>
              <a:gd name="T5" fmla="*/ 2147483647 h 30"/>
              <a:gd name="T6" fmla="*/ 0 w 30"/>
              <a:gd name="T7" fmla="*/ 2147483647 h 30"/>
              <a:gd name="T8" fmla="*/ 0 w 30"/>
              <a:gd name="T9" fmla="*/ 2147483647 h 30"/>
              <a:gd name="T10" fmla="*/ 2147483647 w 30"/>
              <a:gd name="T11" fmla="*/ 2147483647 h 30"/>
              <a:gd name="T12" fmla="*/ 2147483647 w 30"/>
              <a:gd name="T13" fmla="*/ 0 h 30"/>
              <a:gd name="T14" fmla="*/ 2147483647 w 30"/>
              <a:gd name="T15" fmla="*/ 2147483647 h 30"/>
              <a:gd name="T16" fmla="*/ 2147483647 w 30"/>
              <a:gd name="T17" fmla="*/ 2147483647 h 30"/>
              <a:gd name="T18" fmla="*/ 2147483647 w 30"/>
              <a:gd name="T19" fmla="*/ 2147483647 h 30"/>
              <a:gd name="T20" fmla="*/ 2147483647 w 30"/>
              <a:gd name="T21" fmla="*/ 2147483647 h 30"/>
              <a:gd name="T22" fmla="*/ 2147483647 w 30"/>
              <a:gd name="T23" fmla="*/ 2147483647 h 30"/>
              <a:gd name="T24" fmla="*/ 2147483647 w 30"/>
              <a:gd name="T25" fmla="*/ 2147483647 h 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30"/>
              <a:gd name="T41" fmla="*/ 30 w 30"/>
              <a:gd name="T42" fmla="*/ 30 h 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30">
                <a:moveTo>
                  <a:pt x="22" y="30"/>
                </a:moveTo>
                <a:lnTo>
                  <a:pt x="14" y="30"/>
                </a:lnTo>
                <a:lnTo>
                  <a:pt x="6" y="26"/>
                </a:lnTo>
                <a:lnTo>
                  <a:pt x="0" y="18"/>
                </a:lnTo>
                <a:lnTo>
                  <a:pt x="0" y="10"/>
                </a:lnTo>
                <a:lnTo>
                  <a:pt x="4" y="4"/>
                </a:lnTo>
                <a:lnTo>
                  <a:pt x="14" y="0"/>
                </a:lnTo>
                <a:lnTo>
                  <a:pt x="22" y="2"/>
                </a:lnTo>
                <a:lnTo>
                  <a:pt x="27" y="6"/>
                </a:lnTo>
                <a:lnTo>
                  <a:pt x="30" y="13"/>
                </a:lnTo>
                <a:lnTo>
                  <a:pt x="30" y="20"/>
                </a:lnTo>
                <a:lnTo>
                  <a:pt x="27" y="26"/>
                </a:lnTo>
                <a:lnTo>
                  <a:pt x="22" y="30"/>
                </a:lnTo>
                <a:close/>
              </a:path>
            </a:pathLst>
          </a:custGeom>
          <a:solidFill>
            <a:srgbClr val="F2E8D3"/>
          </a:solidFill>
          <a:ln w="9525">
            <a:noFill/>
            <a:round/>
          </a:ln>
        </p:spPr>
        <p:txBody>
          <a:bodyPr/>
          <a:lstStyle/>
          <a:p>
            <a:endParaRPr lang="en-US"/>
          </a:p>
        </p:txBody>
      </p:sp>
      <p:sp>
        <p:nvSpPr>
          <p:cNvPr id="1053" name="Freeform 22"/>
          <p:cNvSpPr/>
          <p:nvPr/>
        </p:nvSpPr>
        <p:spPr bwMode="auto">
          <a:xfrm>
            <a:off x="7126288" y="5267325"/>
            <a:ext cx="17462" cy="19050"/>
          </a:xfrm>
          <a:custGeom>
            <a:avLst/>
            <a:gdLst>
              <a:gd name="T0" fmla="*/ 2147483647 w 22"/>
              <a:gd name="T1" fmla="*/ 2147483647 h 24"/>
              <a:gd name="T2" fmla="*/ 2147483647 w 22"/>
              <a:gd name="T3" fmla="*/ 2147483647 h 24"/>
              <a:gd name="T4" fmla="*/ 2147483647 w 22"/>
              <a:gd name="T5" fmla="*/ 2147483647 h 24"/>
              <a:gd name="T6" fmla="*/ 2147483647 w 22"/>
              <a:gd name="T7" fmla="*/ 2147483647 h 24"/>
              <a:gd name="T8" fmla="*/ 0 w 22"/>
              <a:gd name="T9" fmla="*/ 2147483647 h 24"/>
              <a:gd name="T10" fmla="*/ 2147483647 w 22"/>
              <a:gd name="T11" fmla="*/ 2147483647 h 24"/>
              <a:gd name="T12" fmla="*/ 2147483647 w 22"/>
              <a:gd name="T13" fmla="*/ 0 h 24"/>
              <a:gd name="T14" fmla="*/ 2147483647 w 22"/>
              <a:gd name="T15" fmla="*/ 2147483647 h 24"/>
              <a:gd name="T16" fmla="*/ 2147483647 w 22"/>
              <a:gd name="T17" fmla="*/ 2147483647 h 24"/>
              <a:gd name="T18" fmla="*/ 2147483647 w 22"/>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4"/>
              <a:gd name="T32" fmla="*/ 22 w 22"/>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4">
                <a:moveTo>
                  <a:pt x="22" y="20"/>
                </a:moveTo>
                <a:lnTo>
                  <a:pt x="18" y="22"/>
                </a:lnTo>
                <a:lnTo>
                  <a:pt x="13" y="23"/>
                </a:lnTo>
                <a:lnTo>
                  <a:pt x="7" y="24"/>
                </a:lnTo>
                <a:lnTo>
                  <a:pt x="0" y="24"/>
                </a:lnTo>
                <a:lnTo>
                  <a:pt x="15" y="1"/>
                </a:lnTo>
                <a:lnTo>
                  <a:pt x="21" y="0"/>
                </a:lnTo>
                <a:lnTo>
                  <a:pt x="22" y="5"/>
                </a:lnTo>
                <a:lnTo>
                  <a:pt x="22" y="13"/>
                </a:lnTo>
                <a:lnTo>
                  <a:pt x="22" y="20"/>
                </a:lnTo>
                <a:close/>
              </a:path>
            </a:pathLst>
          </a:custGeom>
          <a:solidFill>
            <a:srgbClr val="F2E8D3"/>
          </a:solidFill>
          <a:ln w="9525">
            <a:noFill/>
            <a:round/>
          </a:ln>
        </p:spPr>
        <p:txBody>
          <a:bodyPr/>
          <a:lstStyle/>
          <a:p>
            <a:endParaRPr lang="en-US"/>
          </a:p>
        </p:txBody>
      </p:sp>
      <p:sp>
        <p:nvSpPr>
          <p:cNvPr id="1054" name="Freeform 23"/>
          <p:cNvSpPr/>
          <p:nvPr/>
        </p:nvSpPr>
        <p:spPr bwMode="auto">
          <a:xfrm>
            <a:off x="7002463" y="5280025"/>
            <a:ext cx="214312" cy="104775"/>
          </a:xfrm>
          <a:custGeom>
            <a:avLst/>
            <a:gdLst>
              <a:gd name="T0" fmla="*/ 2147483647 w 269"/>
              <a:gd name="T1" fmla="*/ 2147483647 h 133"/>
              <a:gd name="T2" fmla="*/ 2147483647 w 269"/>
              <a:gd name="T3" fmla="*/ 2147483647 h 133"/>
              <a:gd name="T4" fmla="*/ 2147483647 w 269"/>
              <a:gd name="T5" fmla="*/ 2147483647 h 133"/>
              <a:gd name="T6" fmla="*/ 2147483647 w 269"/>
              <a:gd name="T7" fmla="*/ 2147483647 h 133"/>
              <a:gd name="T8" fmla="*/ 2147483647 w 269"/>
              <a:gd name="T9" fmla="*/ 2147483647 h 133"/>
              <a:gd name="T10" fmla="*/ 2147483647 w 269"/>
              <a:gd name="T11" fmla="*/ 2147483647 h 133"/>
              <a:gd name="T12" fmla="*/ 2147483647 w 269"/>
              <a:gd name="T13" fmla="*/ 2147483647 h 133"/>
              <a:gd name="T14" fmla="*/ 2147483647 w 269"/>
              <a:gd name="T15" fmla="*/ 2147483647 h 133"/>
              <a:gd name="T16" fmla="*/ 2147483647 w 269"/>
              <a:gd name="T17" fmla="*/ 2147483647 h 133"/>
              <a:gd name="T18" fmla="*/ 2147483647 w 269"/>
              <a:gd name="T19" fmla="*/ 2147483647 h 133"/>
              <a:gd name="T20" fmla="*/ 2147483647 w 269"/>
              <a:gd name="T21" fmla="*/ 2147483647 h 133"/>
              <a:gd name="T22" fmla="*/ 2147483647 w 269"/>
              <a:gd name="T23" fmla="*/ 2147483647 h 133"/>
              <a:gd name="T24" fmla="*/ 2147483647 w 269"/>
              <a:gd name="T25" fmla="*/ 2147483647 h 133"/>
              <a:gd name="T26" fmla="*/ 2147483647 w 269"/>
              <a:gd name="T27" fmla="*/ 2147483647 h 133"/>
              <a:gd name="T28" fmla="*/ 2147483647 w 269"/>
              <a:gd name="T29" fmla="*/ 2147483647 h 133"/>
              <a:gd name="T30" fmla="*/ 2147483647 w 269"/>
              <a:gd name="T31" fmla="*/ 2147483647 h 133"/>
              <a:gd name="T32" fmla="*/ 2147483647 w 269"/>
              <a:gd name="T33" fmla="*/ 2147483647 h 133"/>
              <a:gd name="T34" fmla="*/ 2147483647 w 269"/>
              <a:gd name="T35" fmla="*/ 2147483647 h 133"/>
              <a:gd name="T36" fmla="*/ 2147483647 w 269"/>
              <a:gd name="T37" fmla="*/ 2147483647 h 133"/>
              <a:gd name="T38" fmla="*/ 2147483647 w 269"/>
              <a:gd name="T39" fmla="*/ 2147483647 h 133"/>
              <a:gd name="T40" fmla="*/ 2147483647 w 269"/>
              <a:gd name="T41" fmla="*/ 2147483647 h 133"/>
              <a:gd name="T42" fmla="*/ 2147483647 w 269"/>
              <a:gd name="T43" fmla="*/ 2147483647 h 133"/>
              <a:gd name="T44" fmla="*/ 2147483647 w 269"/>
              <a:gd name="T45" fmla="*/ 2147483647 h 133"/>
              <a:gd name="T46" fmla="*/ 0 w 269"/>
              <a:gd name="T47" fmla="*/ 2147483647 h 133"/>
              <a:gd name="T48" fmla="*/ 2147483647 w 269"/>
              <a:gd name="T49" fmla="*/ 2147483647 h 133"/>
              <a:gd name="T50" fmla="*/ 2147483647 w 269"/>
              <a:gd name="T51" fmla="*/ 0 h 133"/>
              <a:gd name="T52" fmla="*/ 2147483647 w 269"/>
              <a:gd name="T53" fmla="*/ 2147483647 h 133"/>
              <a:gd name="T54" fmla="*/ 2147483647 w 269"/>
              <a:gd name="T55" fmla="*/ 2147483647 h 133"/>
              <a:gd name="T56" fmla="*/ 2147483647 w 269"/>
              <a:gd name="T57" fmla="*/ 2147483647 h 133"/>
              <a:gd name="T58" fmla="*/ 2147483647 w 269"/>
              <a:gd name="T59" fmla="*/ 2147483647 h 13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69"/>
              <a:gd name="T91" fmla="*/ 0 h 133"/>
              <a:gd name="T92" fmla="*/ 269 w 269"/>
              <a:gd name="T93" fmla="*/ 133 h 13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69" h="133">
                <a:moveTo>
                  <a:pt x="269" y="36"/>
                </a:moveTo>
                <a:lnTo>
                  <a:pt x="267" y="40"/>
                </a:lnTo>
                <a:lnTo>
                  <a:pt x="263" y="40"/>
                </a:lnTo>
                <a:lnTo>
                  <a:pt x="258" y="38"/>
                </a:lnTo>
                <a:lnTo>
                  <a:pt x="252" y="36"/>
                </a:lnTo>
                <a:lnTo>
                  <a:pt x="243" y="43"/>
                </a:lnTo>
                <a:lnTo>
                  <a:pt x="233" y="45"/>
                </a:lnTo>
                <a:lnTo>
                  <a:pt x="220" y="45"/>
                </a:lnTo>
                <a:lnTo>
                  <a:pt x="208" y="45"/>
                </a:lnTo>
                <a:lnTo>
                  <a:pt x="197" y="46"/>
                </a:lnTo>
                <a:lnTo>
                  <a:pt x="187" y="50"/>
                </a:lnTo>
                <a:lnTo>
                  <a:pt x="181" y="58"/>
                </a:lnTo>
                <a:lnTo>
                  <a:pt x="177" y="71"/>
                </a:lnTo>
                <a:lnTo>
                  <a:pt x="159" y="74"/>
                </a:lnTo>
                <a:lnTo>
                  <a:pt x="139" y="80"/>
                </a:lnTo>
                <a:lnTo>
                  <a:pt x="119" y="88"/>
                </a:lnTo>
                <a:lnTo>
                  <a:pt x="99" y="98"/>
                </a:lnTo>
                <a:lnTo>
                  <a:pt x="78" y="108"/>
                </a:lnTo>
                <a:lnTo>
                  <a:pt x="58" y="118"/>
                </a:lnTo>
                <a:lnTo>
                  <a:pt x="36" y="127"/>
                </a:lnTo>
                <a:lnTo>
                  <a:pt x="15" y="133"/>
                </a:lnTo>
                <a:lnTo>
                  <a:pt x="10" y="124"/>
                </a:lnTo>
                <a:lnTo>
                  <a:pt x="5" y="116"/>
                </a:lnTo>
                <a:lnTo>
                  <a:pt x="0" y="107"/>
                </a:lnTo>
                <a:lnTo>
                  <a:pt x="3" y="96"/>
                </a:lnTo>
                <a:lnTo>
                  <a:pt x="236" y="0"/>
                </a:lnTo>
                <a:lnTo>
                  <a:pt x="250" y="2"/>
                </a:lnTo>
                <a:lnTo>
                  <a:pt x="259" y="10"/>
                </a:lnTo>
                <a:lnTo>
                  <a:pt x="265" y="23"/>
                </a:lnTo>
                <a:lnTo>
                  <a:pt x="269" y="36"/>
                </a:lnTo>
                <a:close/>
              </a:path>
            </a:pathLst>
          </a:custGeom>
          <a:solidFill>
            <a:schemeClr val="accent2"/>
          </a:solidFill>
          <a:ln w="9525">
            <a:solidFill>
              <a:schemeClr val="hlink"/>
            </a:solidFill>
            <a:round/>
          </a:ln>
        </p:spPr>
        <p:txBody>
          <a:bodyPr/>
          <a:lstStyle/>
          <a:p>
            <a:endParaRPr lang="en-US"/>
          </a:p>
        </p:txBody>
      </p:sp>
      <p:sp>
        <p:nvSpPr>
          <p:cNvPr id="1055" name="Freeform 24"/>
          <p:cNvSpPr/>
          <p:nvPr/>
        </p:nvSpPr>
        <p:spPr bwMode="auto">
          <a:xfrm>
            <a:off x="6769100" y="5295900"/>
            <a:ext cx="68263" cy="74613"/>
          </a:xfrm>
          <a:custGeom>
            <a:avLst/>
            <a:gdLst>
              <a:gd name="T0" fmla="*/ 2147483647 w 86"/>
              <a:gd name="T1" fmla="*/ 2147483647 h 92"/>
              <a:gd name="T2" fmla="*/ 2147483647 w 86"/>
              <a:gd name="T3" fmla="*/ 2147483647 h 92"/>
              <a:gd name="T4" fmla="*/ 2147483647 w 86"/>
              <a:gd name="T5" fmla="*/ 2147483647 h 92"/>
              <a:gd name="T6" fmla="*/ 2147483647 w 86"/>
              <a:gd name="T7" fmla="*/ 2147483647 h 92"/>
              <a:gd name="T8" fmla="*/ 2147483647 w 86"/>
              <a:gd name="T9" fmla="*/ 2147483647 h 92"/>
              <a:gd name="T10" fmla="*/ 2147483647 w 86"/>
              <a:gd name="T11" fmla="*/ 2147483647 h 92"/>
              <a:gd name="T12" fmla="*/ 2147483647 w 86"/>
              <a:gd name="T13" fmla="*/ 2147483647 h 92"/>
              <a:gd name="T14" fmla="*/ 2147483647 w 86"/>
              <a:gd name="T15" fmla="*/ 2147483647 h 92"/>
              <a:gd name="T16" fmla="*/ 2147483647 w 86"/>
              <a:gd name="T17" fmla="*/ 2147483647 h 92"/>
              <a:gd name="T18" fmla="*/ 2147483647 w 86"/>
              <a:gd name="T19" fmla="*/ 2147483647 h 92"/>
              <a:gd name="T20" fmla="*/ 2147483647 w 86"/>
              <a:gd name="T21" fmla="*/ 2147483647 h 92"/>
              <a:gd name="T22" fmla="*/ 2147483647 w 86"/>
              <a:gd name="T23" fmla="*/ 2147483647 h 92"/>
              <a:gd name="T24" fmla="*/ 2147483647 w 86"/>
              <a:gd name="T25" fmla="*/ 2147483647 h 92"/>
              <a:gd name="T26" fmla="*/ 2147483647 w 86"/>
              <a:gd name="T27" fmla="*/ 2147483647 h 92"/>
              <a:gd name="T28" fmla="*/ 2147483647 w 86"/>
              <a:gd name="T29" fmla="*/ 2147483647 h 92"/>
              <a:gd name="T30" fmla="*/ 0 w 86"/>
              <a:gd name="T31" fmla="*/ 2147483647 h 92"/>
              <a:gd name="T32" fmla="*/ 2147483647 w 86"/>
              <a:gd name="T33" fmla="*/ 2147483647 h 92"/>
              <a:gd name="T34" fmla="*/ 2147483647 w 86"/>
              <a:gd name="T35" fmla="*/ 2147483647 h 92"/>
              <a:gd name="T36" fmla="*/ 2147483647 w 86"/>
              <a:gd name="T37" fmla="*/ 2147483647 h 92"/>
              <a:gd name="T38" fmla="*/ 2147483647 w 86"/>
              <a:gd name="T39" fmla="*/ 2147483647 h 92"/>
              <a:gd name="T40" fmla="*/ 2147483647 w 86"/>
              <a:gd name="T41" fmla="*/ 2147483647 h 92"/>
              <a:gd name="T42" fmla="*/ 2147483647 w 86"/>
              <a:gd name="T43" fmla="*/ 2147483647 h 92"/>
              <a:gd name="T44" fmla="*/ 2147483647 w 86"/>
              <a:gd name="T45" fmla="*/ 2147483647 h 92"/>
              <a:gd name="T46" fmla="*/ 2147483647 w 86"/>
              <a:gd name="T47" fmla="*/ 2147483647 h 92"/>
              <a:gd name="T48" fmla="*/ 2147483647 w 86"/>
              <a:gd name="T49" fmla="*/ 2147483647 h 92"/>
              <a:gd name="T50" fmla="*/ 2147483647 w 86"/>
              <a:gd name="T51" fmla="*/ 2147483647 h 92"/>
              <a:gd name="T52" fmla="*/ 2147483647 w 86"/>
              <a:gd name="T53" fmla="*/ 2147483647 h 92"/>
              <a:gd name="T54" fmla="*/ 2147483647 w 86"/>
              <a:gd name="T55" fmla="*/ 2147483647 h 92"/>
              <a:gd name="T56" fmla="*/ 2147483647 w 86"/>
              <a:gd name="T57" fmla="*/ 0 h 92"/>
              <a:gd name="T58" fmla="*/ 2147483647 w 86"/>
              <a:gd name="T59" fmla="*/ 2147483647 h 92"/>
              <a:gd name="T60" fmla="*/ 2147483647 w 86"/>
              <a:gd name="T61" fmla="*/ 2147483647 h 92"/>
              <a:gd name="T62" fmla="*/ 2147483647 w 86"/>
              <a:gd name="T63" fmla="*/ 2147483647 h 92"/>
              <a:gd name="T64" fmla="*/ 2147483647 w 86"/>
              <a:gd name="T65" fmla="*/ 2147483647 h 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92"/>
              <a:gd name="T101" fmla="*/ 86 w 86"/>
              <a:gd name="T102" fmla="*/ 92 h 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92">
                <a:moveTo>
                  <a:pt x="86" y="14"/>
                </a:moveTo>
                <a:lnTo>
                  <a:pt x="82" y="25"/>
                </a:lnTo>
                <a:lnTo>
                  <a:pt x="76" y="36"/>
                </a:lnTo>
                <a:lnTo>
                  <a:pt x="71" y="47"/>
                </a:lnTo>
                <a:lnTo>
                  <a:pt x="65" y="59"/>
                </a:lnTo>
                <a:lnTo>
                  <a:pt x="57" y="69"/>
                </a:lnTo>
                <a:lnTo>
                  <a:pt x="49" y="78"/>
                </a:lnTo>
                <a:lnTo>
                  <a:pt x="40" y="86"/>
                </a:lnTo>
                <a:lnTo>
                  <a:pt x="29" y="92"/>
                </a:lnTo>
                <a:lnTo>
                  <a:pt x="25" y="89"/>
                </a:lnTo>
                <a:lnTo>
                  <a:pt x="19" y="87"/>
                </a:lnTo>
                <a:lnTo>
                  <a:pt x="13" y="85"/>
                </a:lnTo>
                <a:lnTo>
                  <a:pt x="7" y="83"/>
                </a:lnTo>
                <a:lnTo>
                  <a:pt x="4" y="81"/>
                </a:lnTo>
                <a:lnTo>
                  <a:pt x="2" y="77"/>
                </a:lnTo>
                <a:lnTo>
                  <a:pt x="0" y="71"/>
                </a:lnTo>
                <a:lnTo>
                  <a:pt x="3" y="64"/>
                </a:lnTo>
                <a:lnTo>
                  <a:pt x="12" y="70"/>
                </a:lnTo>
                <a:lnTo>
                  <a:pt x="21" y="71"/>
                </a:lnTo>
                <a:lnTo>
                  <a:pt x="29" y="71"/>
                </a:lnTo>
                <a:lnTo>
                  <a:pt x="36" y="69"/>
                </a:lnTo>
                <a:lnTo>
                  <a:pt x="43" y="64"/>
                </a:lnTo>
                <a:lnTo>
                  <a:pt x="50" y="59"/>
                </a:lnTo>
                <a:lnTo>
                  <a:pt x="56" y="52"/>
                </a:lnTo>
                <a:lnTo>
                  <a:pt x="63" y="45"/>
                </a:lnTo>
                <a:lnTo>
                  <a:pt x="61" y="30"/>
                </a:lnTo>
                <a:lnTo>
                  <a:pt x="60" y="21"/>
                </a:lnTo>
                <a:lnTo>
                  <a:pt x="63" y="11"/>
                </a:lnTo>
                <a:lnTo>
                  <a:pt x="72" y="0"/>
                </a:lnTo>
                <a:lnTo>
                  <a:pt x="76" y="2"/>
                </a:lnTo>
                <a:lnTo>
                  <a:pt x="81" y="6"/>
                </a:lnTo>
                <a:lnTo>
                  <a:pt x="84" y="10"/>
                </a:lnTo>
                <a:lnTo>
                  <a:pt x="86" y="14"/>
                </a:lnTo>
                <a:close/>
              </a:path>
            </a:pathLst>
          </a:custGeom>
          <a:solidFill>
            <a:srgbClr val="7F2B00"/>
          </a:solidFill>
          <a:ln w="9525">
            <a:noFill/>
            <a:round/>
          </a:ln>
        </p:spPr>
        <p:txBody>
          <a:bodyPr/>
          <a:lstStyle/>
          <a:p>
            <a:endParaRPr lang="en-US"/>
          </a:p>
        </p:txBody>
      </p:sp>
      <p:sp>
        <p:nvSpPr>
          <p:cNvPr id="1056" name="Freeform 25"/>
          <p:cNvSpPr/>
          <p:nvPr/>
        </p:nvSpPr>
        <p:spPr bwMode="auto">
          <a:xfrm>
            <a:off x="7289800" y="5341938"/>
            <a:ext cx="306388" cy="550862"/>
          </a:xfrm>
          <a:custGeom>
            <a:avLst/>
            <a:gdLst>
              <a:gd name="T0" fmla="*/ 2147483647 w 385"/>
              <a:gd name="T1" fmla="*/ 0 h 693"/>
              <a:gd name="T2" fmla="*/ 2147483647 w 385"/>
              <a:gd name="T3" fmla="*/ 2147483647 h 693"/>
              <a:gd name="T4" fmla="*/ 2147483647 w 385"/>
              <a:gd name="T5" fmla="*/ 2147483647 h 693"/>
              <a:gd name="T6" fmla="*/ 2147483647 w 385"/>
              <a:gd name="T7" fmla="*/ 2147483647 h 693"/>
              <a:gd name="T8" fmla="*/ 2147483647 w 385"/>
              <a:gd name="T9" fmla="*/ 2147483647 h 693"/>
              <a:gd name="T10" fmla="*/ 2147483647 w 385"/>
              <a:gd name="T11" fmla="*/ 2147483647 h 693"/>
              <a:gd name="T12" fmla="*/ 2147483647 w 385"/>
              <a:gd name="T13" fmla="*/ 2147483647 h 693"/>
              <a:gd name="T14" fmla="*/ 2147483647 w 385"/>
              <a:gd name="T15" fmla="*/ 2147483647 h 693"/>
              <a:gd name="T16" fmla="*/ 2147483647 w 385"/>
              <a:gd name="T17" fmla="*/ 2147483647 h 693"/>
              <a:gd name="T18" fmla="*/ 2147483647 w 385"/>
              <a:gd name="T19" fmla="*/ 2147483647 h 693"/>
              <a:gd name="T20" fmla="*/ 2147483647 w 385"/>
              <a:gd name="T21" fmla="*/ 2147483647 h 693"/>
              <a:gd name="T22" fmla="*/ 2147483647 w 385"/>
              <a:gd name="T23" fmla="*/ 2147483647 h 693"/>
              <a:gd name="T24" fmla="*/ 2147483647 w 385"/>
              <a:gd name="T25" fmla="*/ 2147483647 h 693"/>
              <a:gd name="T26" fmla="*/ 2147483647 w 385"/>
              <a:gd name="T27" fmla="*/ 2147483647 h 693"/>
              <a:gd name="T28" fmla="*/ 2147483647 w 385"/>
              <a:gd name="T29" fmla="*/ 2147483647 h 693"/>
              <a:gd name="T30" fmla="*/ 2147483647 w 385"/>
              <a:gd name="T31" fmla="*/ 2147483647 h 693"/>
              <a:gd name="T32" fmla="*/ 2147483647 w 385"/>
              <a:gd name="T33" fmla="*/ 2147483647 h 693"/>
              <a:gd name="T34" fmla="*/ 2147483647 w 385"/>
              <a:gd name="T35" fmla="*/ 2147483647 h 693"/>
              <a:gd name="T36" fmla="*/ 2147483647 w 385"/>
              <a:gd name="T37" fmla="*/ 2147483647 h 693"/>
              <a:gd name="T38" fmla="*/ 2147483647 w 385"/>
              <a:gd name="T39" fmla="*/ 2147483647 h 693"/>
              <a:gd name="T40" fmla="*/ 2147483647 w 385"/>
              <a:gd name="T41" fmla="*/ 2147483647 h 693"/>
              <a:gd name="T42" fmla="*/ 2147483647 w 385"/>
              <a:gd name="T43" fmla="*/ 2147483647 h 693"/>
              <a:gd name="T44" fmla="*/ 2147483647 w 385"/>
              <a:gd name="T45" fmla="*/ 2147483647 h 693"/>
              <a:gd name="T46" fmla="*/ 2147483647 w 385"/>
              <a:gd name="T47" fmla="*/ 2147483647 h 693"/>
              <a:gd name="T48" fmla="*/ 2147483647 w 385"/>
              <a:gd name="T49" fmla="*/ 2147483647 h 693"/>
              <a:gd name="T50" fmla="*/ 2147483647 w 385"/>
              <a:gd name="T51" fmla="*/ 2147483647 h 693"/>
              <a:gd name="T52" fmla="*/ 2147483647 w 385"/>
              <a:gd name="T53" fmla="*/ 2147483647 h 693"/>
              <a:gd name="T54" fmla="*/ 2147483647 w 385"/>
              <a:gd name="T55" fmla="*/ 2147483647 h 693"/>
              <a:gd name="T56" fmla="*/ 2147483647 w 385"/>
              <a:gd name="T57" fmla="*/ 2147483647 h 693"/>
              <a:gd name="T58" fmla="*/ 2147483647 w 385"/>
              <a:gd name="T59" fmla="*/ 2147483647 h 693"/>
              <a:gd name="T60" fmla="*/ 2147483647 w 385"/>
              <a:gd name="T61" fmla="*/ 2147483647 h 693"/>
              <a:gd name="T62" fmla="*/ 2147483647 w 385"/>
              <a:gd name="T63" fmla="*/ 2147483647 h 693"/>
              <a:gd name="T64" fmla="*/ 2147483647 w 385"/>
              <a:gd name="T65" fmla="*/ 2147483647 h 693"/>
              <a:gd name="T66" fmla="*/ 2147483647 w 385"/>
              <a:gd name="T67" fmla="*/ 2147483647 h 693"/>
              <a:gd name="T68" fmla="*/ 2147483647 w 385"/>
              <a:gd name="T69" fmla="*/ 2147483647 h 693"/>
              <a:gd name="T70" fmla="*/ 2147483647 w 385"/>
              <a:gd name="T71" fmla="*/ 2147483647 h 693"/>
              <a:gd name="T72" fmla="*/ 2147483647 w 385"/>
              <a:gd name="T73" fmla="*/ 2147483647 h 693"/>
              <a:gd name="T74" fmla="*/ 2147483647 w 385"/>
              <a:gd name="T75" fmla="*/ 2147483647 h 693"/>
              <a:gd name="T76" fmla="*/ 2147483647 w 385"/>
              <a:gd name="T77" fmla="*/ 2147483647 h 693"/>
              <a:gd name="T78" fmla="*/ 2147483647 w 385"/>
              <a:gd name="T79" fmla="*/ 2147483647 h 693"/>
              <a:gd name="T80" fmla="*/ 2147483647 w 385"/>
              <a:gd name="T81" fmla="*/ 2147483647 h 693"/>
              <a:gd name="T82" fmla="*/ 2147483647 w 385"/>
              <a:gd name="T83" fmla="*/ 2147483647 h 693"/>
              <a:gd name="T84" fmla="*/ 2147483647 w 385"/>
              <a:gd name="T85" fmla="*/ 2147483647 h 693"/>
              <a:gd name="T86" fmla="*/ 2147483647 w 385"/>
              <a:gd name="T87" fmla="*/ 2147483647 h 693"/>
              <a:gd name="T88" fmla="*/ 0 w 385"/>
              <a:gd name="T89" fmla="*/ 2147483647 h 693"/>
              <a:gd name="T90" fmla="*/ 2147483647 w 385"/>
              <a:gd name="T91" fmla="*/ 2147483647 h 693"/>
              <a:gd name="T92" fmla="*/ 2147483647 w 385"/>
              <a:gd name="T93" fmla="*/ 2147483647 h 693"/>
              <a:gd name="T94" fmla="*/ 2147483647 w 385"/>
              <a:gd name="T95" fmla="*/ 2147483647 h 693"/>
              <a:gd name="T96" fmla="*/ 2147483647 w 385"/>
              <a:gd name="T97" fmla="*/ 2147483647 h 693"/>
              <a:gd name="T98" fmla="*/ 2147483647 w 385"/>
              <a:gd name="T99" fmla="*/ 2147483647 h 693"/>
              <a:gd name="T100" fmla="*/ 2147483647 w 385"/>
              <a:gd name="T101" fmla="*/ 2147483647 h 693"/>
              <a:gd name="T102" fmla="*/ 2147483647 w 385"/>
              <a:gd name="T103" fmla="*/ 2147483647 h 693"/>
              <a:gd name="T104" fmla="*/ 2147483647 w 385"/>
              <a:gd name="T105" fmla="*/ 0 h 693"/>
              <a:gd name="T106" fmla="*/ 2147483647 w 385"/>
              <a:gd name="T107" fmla="*/ 2147483647 h 693"/>
              <a:gd name="T108" fmla="*/ 2147483647 w 385"/>
              <a:gd name="T109" fmla="*/ 2147483647 h 693"/>
              <a:gd name="T110" fmla="*/ 2147483647 w 385"/>
              <a:gd name="T111" fmla="*/ 2147483647 h 693"/>
              <a:gd name="T112" fmla="*/ 2147483647 w 385"/>
              <a:gd name="T113" fmla="*/ 2147483647 h 693"/>
              <a:gd name="T114" fmla="*/ 2147483647 w 385"/>
              <a:gd name="T115" fmla="*/ 2147483647 h 693"/>
              <a:gd name="T116" fmla="*/ 2147483647 w 385"/>
              <a:gd name="T117" fmla="*/ 2147483647 h 693"/>
              <a:gd name="T118" fmla="*/ 2147483647 w 385"/>
              <a:gd name="T119" fmla="*/ 2147483647 h 693"/>
              <a:gd name="T120" fmla="*/ 2147483647 w 385"/>
              <a:gd name="T121" fmla="*/ 0 h 69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85"/>
              <a:gd name="T184" fmla="*/ 0 h 693"/>
              <a:gd name="T185" fmla="*/ 385 w 385"/>
              <a:gd name="T186" fmla="*/ 693 h 69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85" h="693">
                <a:moveTo>
                  <a:pt x="210" y="0"/>
                </a:moveTo>
                <a:lnTo>
                  <a:pt x="232" y="85"/>
                </a:lnTo>
                <a:lnTo>
                  <a:pt x="255" y="172"/>
                </a:lnTo>
                <a:lnTo>
                  <a:pt x="278" y="260"/>
                </a:lnTo>
                <a:lnTo>
                  <a:pt x="301" y="349"/>
                </a:lnTo>
                <a:lnTo>
                  <a:pt x="324" y="436"/>
                </a:lnTo>
                <a:lnTo>
                  <a:pt x="347" y="523"/>
                </a:lnTo>
                <a:lnTo>
                  <a:pt x="367" y="606"/>
                </a:lnTo>
                <a:lnTo>
                  <a:pt x="385" y="686"/>
                </a:lnTo>
                <a:lnTo>
                  <a:pt x="380" y="690"/>
                </a:lnTo>
                <a:lnTo>
                  <a:pt x="375" y="691"/>
                </a:lnTo>
                <a:lnTo>
                  <a:pt x="369" y="693"/>
                </a:lnTo>
                <a:lnTo>
                  <a:pt x="364" y="693"/>
                </a:lnTo>
                <a:lnTo>
                  <a:pt x="358" y="693"/>
                </a:lnTo>
                <a:lnTo>
                  <a:pt x="352" y="691"/>
                </a:lnTo>
                <a:lnTo>
                  <a:pt x="347" y="690"/>
                </a:lnTo>
                <a:lnTo>
                  <a:pt x="343" y="686"/>
                </a:lnTo>
                <a:lnTo>
                  <a:pt x="334" y="656"/>
                </a:lnTo>
                <a:lnTo>
                  <a:pt x="317" y="598"/>
                </a:lnTo>
                <a:lnTo>
                  <a:pt x="298" y="517"/>
                </a:lnTo>
                <a:lnTo>
                  <a:pt x="275" y="424"/>
                </a:lnTo>
                <a:lnTo>
                  <a:pt x="249" y="323"/>
                </a:lnTo>
                <a:lnTo>
                  <a:pt x="224" y="225"/>
                </a:lnTo>
                <a:lnTo>
                  <a:pt x="200" y="137"/>
                </a:lnTo>
                <a:lnTo>
                  <a:pt x="178" y="65"/>
                </a:lnTo>
                <a:lnTo>
                  <a:pt x="168" y="63"/>
                </a:lnTo>
                <a:lnTo>
                  <a:pt x="161" y="69"/>
                </a:lnTo>
                <a:lnTo>
                  <a:pt x="154" y="79"/>
                </a:lnTo>
                <a:lnTo>
                  <a:pt x="147" y="87"/>
                </a:lnTo>
                <a:lnTo>
                  <a:pt x="134" y="156"/>
                </a:lnTo>
                <a:lnTo>
                  <a:pt x="122" y="222"/>
                </a:lnTo>
                <a:lnTo>
                  <a:pt x="109" y="286"/>
                </a:lnTo>
                <a:lnTo>
                  <a:pt x="96" y="351"/>
                </a:lnTo>
                <a:lnTo>
                  <a:pt x="84" y="414"/>
                </a:lnTo>
                <a:lnTo>
                  <a:pt x="71" y="478"/>
                </a:lnTo>
                <a:lnTo>
                  <a:pt x="57" y="543"/>
                </a:lnTo>
                <a:lnTo>
                  <a:pt x="43" y="611"/>
                </a:lnTo>
                <a:lnTo>
                  <a:pt x="38" y="613"/>
                </a:lnTo>
                <a:lnTo>
                  <a:pt x="32" y="615"/>
                </a:lnTo>
                <a:lnTo>
                  <a:pt x="26" y="616"/>
                </a:lnTo>
                <a:lnTo>
                  <a:pt x="20" y="618"/>
                </a:lnTo>
                <a:lnTo>
                  <a:pt x="15" y="619"/>
                </a:lnTo>
                <a:lnTo>
                  <a:pt x="9" y="619"/>
                </a:lnTo>
                <a:lnTo>
                  <a:pt x="4" y="619"/>
                </a:lnTo>
                <a:lnTo>
                  <a:pt x="0" y="617"/>
                </a:lnTo>
                <a:lnTo>
                  <a:pt x="4" y="594"/>
                </a:lnTo>
                <a:lnTo>
                  <a:pt x="17" y="533"/>
                </a:lnTo>
                <a:lnTo>
                  <a:pt x="35" y="444"/>
                </a:lnTo>
                <a:lnTo>
                  <a:pt x="58" y="341"/>
                </a:lnTo>
                <a:lnTo>
                  <a:pt x="81" y="233"/>
                </a:lnTo>
                <a:lnTo>
                  <a:pt x="103" y="132"/>
                </a:lnTo>
                <a:lnTo>
                  <a:pt x="122" y="51"/>
                </a:lnTo>
                <a:lnTo>
                  <a:pt x="134" y="0"/>
                </a:lnTo>
                <a:lnTo>
                  <a:pt x="145" y="5"/>
                </a:lnTo>
                <a:lnTo>
                  <a:pt x="156" y="8"/>
                </a:lnTo>
                <a:lnTo>
                  <a:pt x="167" y="10"/>
                </a:lnTo>
                <a:lnTo>
                  <a:pt x="178" y="10"/>
                </a:lnTo>
                <a:lnTo>
                  <a:pt x="187" y="8"/>
                </a:lnTo>
                <a:lnTo>
                  <a:pt x="197" y="5"/>
                </a:lnTo>
                <a:lnTo>
                  <a:pt x="203" y="3"/>
                </a:lnTo>
                <a:lnTo>
                  <a:pt x="210" y="0"/>
                </a:lnTo>
                <a:close/>
              </a:path>
            </a:pathLst>
          </a:custGeom>
          <a:solidFill>
            <a:srgbClr val="F2E8D3"/>
          </a:solidFill>
          <a:ln w="9525">
            <a:noFill/>
            <a:round/>
          </a:ln>
        </p:spPr>
        <p:txBody>
          <a:bodyPr/>
          <a:lstStyle/>
          <a:p>
            <a:endParaRPr lang="en-US"/>
          </a:p>
        </p:txBody>
      </p:sp>
      <p:sp>
        <p:nvSpPr>
          <p:cNvPr id="1057" name="Freeform 26"/>
          <p:cNvSpPr/>
          <p:nvPr/>
        </p:nvSpPr>
        <p:spPr bwMode="auto">
          <a:xfrm>
            <a:off x="6684963" y="5362575"/>
            <a:ext cx="111125" cy="146050"/>
          </a:xfrm>
          <a:custGeom>
            <a:avLst/>
            <a:gdLst>
              <a:gd name="T0" fmla="*/ 2147483647 w 141"/>
              <a:gd name="T1" fmla="*/ 2147483647 h 184"/>
              <a:gd name="T2" fmla="*/ 2147483647 w 141"/>
              <a:gd name="T3" fmla="*/ 2147483647 h 184"/>
              <a:gd name="T4" fmla="*/ 2147483647 w 141"/>
              <a:gd name="T5" fmla="*/ 2147483647 h 184"/>
              <a:gd name="T6" fmla="*/ 2147483647 w 141"/>
              <a:gd name="T7" fmla="*/ 2147483647 h 184"/>
              <a:gd name="T8" fmla="*/ 2147483647 w 141"/>
              <a:gd name="T9" fmla="*/ 2147483647 h 184"/>
              <a:gd name="T10" fmla="*/ 2147483647 w 141"/>
              <a:gd name="T11" fmla="*/ 2147483647 h 184"/>
              <a:gd name="T12" fmla="*/ 2147483647 w 141"/>
              <a:gd name="T13" fmla="*/ 2147483647 h 184"/>
              <a:gd name="T14" fmla="*/ 2147483647 w 141"/>
              <a:gd name="T15" fmla="*/ 2147483647 h 184"/>
              <a:gd name="T16" fmla="*/ 2147483647 w 141"/>
              <a:gd name="T17" fmla="*/ 2147483647 h 184"/>
              <a:gd name="T18" fmla="*/ 2147483647 w 141"/>
              <a:gd name="T19" fmla="*/ 2147483647 h 184"/>
              <a:gd name="T20" fmla="*/ 2147483647 w 141"/>
              <a:gd name="T21" fmla="*/ 2147483647 h 184"/>
              <a:gd name="T22" fmla="*/ 2147483647 w 141"/>
              <a:gd name="T23" fmla="*/ 2147483647 h 184"/>
              <a:gd name="T24" fmla="*/ 2147483647 w 141"/>
              <a:gd name="T25" fmla="*/ 2147483647 h 184"/>
              <a:gd name="T26" fmla="*/ 2147483647 w 141"/>
              <a:gd name="T27" fmla="*/ 2147483647 h 184"/>
              <a:gd name="T28" fmla="*/ 2147483647 w 141"/>
              <a:gd name="T29" fmla="*/ 2147483647 h 184"/>
              <a:gd name="T30" fmla="*/ 2147483647 w 141"/>
              <a:gd name="T31" fmla="*/ 2147483647 h 184"/>
              <a:gd name="T32" fmla="*/ 2147483647 w 141"/>
              <a:gd name="T33" fmla="*/ 2147483647 h 184"/>
              <a:gd name="T34" fmla="*/ 2147483647 w 141"/>
              <a:gd name="T35" fmla="*/ 2147483647 h 184"/>
              <a:gd name="T36" fmla="*/ 2147483647 w 141"/>
              <a:gd name="T37" fmla="*/ 2147483647 h 184"/>
              <a:gd name="T38" fmla="*/ 2147483647 w 141"/>
              <a:gd name="T39" fmla="*/ 2147483647 h 184"/>
              <a:gd name="T40" fmla="*/ 2147483647 w 141"/>
              <a:gd name="T41" fmla="*/ 2147483647 h 184"/>
              <a:gd name="T42" fmla="*/ 2147483647 w 141"/>
              <a:gd name="T43" fmla="*/ 2147483647 h 184"/>
              <a:gd name="T44" fmla="*/ 2147483647 w 141"/>
              <a:gd name="T45" fmla="*/ 2147483647 h 184"/>
              <a:gd name="T46" fmla="*/ 2147483647 w 141"/>
              <a:gd name="T47" fmla="*/ 2147483647 h 184"/>
              <a:gd name="T48" fmla="*/ 2147483647 w 141"/>
              <a:gd name="T49" fmla="*/ 2147483647 h 184"/>
              <a:gd name="T50" fmla="*/ 2147483647 w 141"/>
              <a:gd name="T51" fmla="*/ 2147483647 h 184"/>
              <a:gd name="T52" fmla="*/ 2147483647 w 141"/>
              <a:gd name="T53" fmla="*/ 2147483647 h 184"/>
              <a:gd name="T54" fmla="*/ 2147483647 w 141"/>
              <a:gd name="T55" fmla="*/ 2147483647 h 184"/>
              <a:gd name="T56" fmla="*/ 2147483647 w 141"/>
              <a:gd name="T57" fmla="*/ 2147483647 h 184"/>
              <a:gd name="T58" fmla="*/ 2147483647 w 141"/>
              <a:gd name="T59" fmla="*/ 2147483647 h 184"/>
              <a:gd name="T60" fmla="*/ 2147483647 w 141"/>
              <a:gd name="T61" fmla="*/ 2147483647 h 184"/>
              <a:gd name="T62" fmla="*/ 2147483647 w 141"/>
              <a:gd name="T63" fmla="*/ 2147483647 h 184"/>
              <a:gd name="T64" fmla="*/ 2147483647 w 141"/>
              <a:gd name="T65" fmla="*/ 2147483647 h 184"/>
              <a:gd name="T66" fmla="*/ 2147483647 w 141"/>
              <a:gd name="T67" fmla="*/ 2147483647 h 184"/>
              <a:gd name="T68" fmla="*/ 2147483647 w 141"/>
              <a:gd name="T69" fmla="*/ 2147483647 h 18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1"/>
              <a:gd name="T106" fmla="*/ 0 h 184"/>
              <a:gd name="T107" fmla="*/ 141 w 141"/>
              <a:gd name="T108" fmla="*/ 184 h 18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1" h="184">
                <a:moveTo>
                  <a:pt x="124" y="53"/>
                </a:moveTo>
                <a:lnTo>
                  <a:pt x="124" y="69"/>
                </a:lnTo>
                <a:lnTo>
                  <a:pt x="121" y="68"/>
                </a:lnTo>
                <a:lnTo>
                  <a:pt x="119" y="69"/>
                </a:lnTo>
                <a:lnTo>
                  <a:pt x="118" y="71"/>
                </a:lnTo>
                <a:lnTo>
                  <a:pt x="117" y="74"/>
                </a:lnTo>
                <a:lnTo>
                  <a:pt x="111" y="66"/>
                </a:lnTo>
                <a:lnTo>
                  <a:pt x="106" y="56"/>
                </a:lnTo>
                <a:lnTo>
                  <a:pt x="99" y="47"/>
                </a:lnTo>
                <a:lnTo>
                  <a:pt x="92" y="38"/>
                </a:lnTo>
                <a:lnTo>
                  <a:pt x="86" y="30"/>
                </a:lnTo>
                <a:lnTo>
                  <a:pt x="76" y="23"/>
                </a:lnTo>
                <a:lnTo>
                  <a:pt x="66" y="17"/>
                </a:lnTo>
                <a:lnTo>
                  <a:pt x="54" y="14"/>
                </a:lnTo>
                <a:lnTo>
                  <a:pt x="46" y="17"/>
                </a:lnTo>
                <a:lnTo>
                  <a:pt x="39" y="22"/>
                </a:lnTo>
                <a:lnTo>
                  <a:pt x="34" y="26"/>
                </a:lnTo>
                <a:lnTo>
                  <a:pt x="28" y="32"/>
                </a:lnTo>
                <a:lnTo>
                  <a:pt x="23" y="39"/>
                </a:lnTo>
                <a:lnTo>
                  <a:pt x="19" y="46"/>
                </a:lnTo>
                <a:lnTo>
                  <a:pt x="15" y="54"/>
                </a:lnTo>
                <a:lnTo>
                  <a:pt x="12" y="62"/>
                </a:lnTo>
                <a:lnTo>
                  <a:pt x="19" y="78"/>
                </a:lnTo>
                <a:lnTo>
                  <a:pt x="27" y="94"/>
                </a:lnTo>
                <a:lnTo>
                  <a:pt x="35" y="109"/>
                </a:lnTo>
                <a:lnTo>
                  <a:pt x="45" y="124"/>
                </a:lnTo>
                <a:lnTo>
                  <a:pt x="56" y="137"/>
                </a:lnTo>
                <a:lnTo>
                  <a:pt x="68" y="150"/>
                </a:lnTo>
                <a:lnTo>
                  <a:pt x="82" y="159"/>
                </a:lnTo>
                <a:lnTo>
                  <a:pt x="97" y="167"/>
                </a:lnTo>
                <a:lnTo>
                  <a:pt x="107" y="168"/>
                </a:lnTo>
                <a:lnTo>
                  <a:pt x="114" y="165"/>
                </a:lnTo>
                <a:lnTo>
                  <a:pt x="119" y="160"/>
                </a:lnTo>
                <a:lnTo>
                  <a:pt x="121" y="153"/>
                </a:lnTo>
                <a:lnTo>
                  <a:pt x="124" y="146"/>
                </a:lnTo>
                <a:lnTo>
                  <a:pt x="125" y="139"/>
                </a:lnTo>
                <a:lnTo>
                  <a:pt x="128" y="132"/>
                </a:lnTo>
                <a:lnTo>
                  <a:pt x="133" y="127"/>
                </a:lnTo>
                <a:lnTo>
                  <a:pt x="141" y="140"/>
                </a:lnTo>
                <a:lnTo>
                  <a:pt x="137" y="154"/>
                </a:lnTo>
                <a:lnTo>
                  <a:pt x="129" y="169"/>
                </a:lnTo>
                <a:lnTo>
                  <a:pt x="124" y="183"/>
                </a:lnTo>
                <a:lnTo>
                  <a:pt x="107" y="184"/>
                </a:lnTo>
                <a:lnTo>
                  <a:pt x="92" y="181"/>
                </a:lnTo>
                <a:lnTo>
                  <a:pt x="80" y="175"/>
                </a:lnTo>
                <a:lnTo>
                  <a:pt x="68" y="166"/>
                </a:lnTo>
                <a:lnTo>
                  <a:pt x="57" y="155"/>
                </a:lnTo>
                <a:lnTo>
                  <a:pt x="46" y="146"/>
                </a:lnTo>
                <a:lnTo>
                  <a:pt x="35" y="136"/>
                </a:lnTo>
                <a:lnTo>
                  <a:pt x="23" y="129"/>
                </a:lnTo>
                <a:lnTo>
                  <a:pt x="16" y="115"/>
                </a:lnTo>
                <a:lnTo>
                  <a:pt x="11" y="101"/>
                </a:lnTo>
                <a:lnTo>
                  <a:pt x="5" y="87"/>
                </a:lnTo>
                <a:lnTo>
                  <a:pt x="1" y="72"/>
                </a:lnTo>
                <a:lnTo>
                  <a:pt x="0" y="59"/>
                </a:lnTo>
                <a:lnTo>
                  <a:pt x="1" y="45"/>
                </a:lnTo>
                <a:lnTo>
                  <a:pt x="7" y="31"/>
                </a:lnTo>
                <a:lnTo>
                  <a:pt x="16" y="17"/>
                </a:lnTo>
                <a:lnTo>
                  <a:pt x="26" y="13"/>
                </a:lnTo>
                <a:lnTo>
                  <a:pt x="35" y="9"/>
                </a:lnTo>
                <a:lnTo>
                  <a:pt x="44" y="4"/>
                </a:lnTo>
                <a:lnTo>
                  <a:pt x="52" y="2"/>
                </a:lnTo>
                <a:lnTo>
                  <a:pt x="61" y="0"/>
                </a:lnTo>
                <a:lnTo>
                  <a:pt x="71" y="1"/>
                </a:lnTo>
                <a:lnTo>
                  <a:pt x="80" y="4"/>
                </a:lnTo>
                <a:lnTo>
                  <a:pt x="90" y="11"/>
                </a:lnTo>
                <a:lnTo>
                  <a:pt x="98" y="23"/>
                </a:lnTo>
                <a:lnTo>
                  <a:pt x="105" y="36"/>
                </a:lnTo>
                <a:lnTo>
                  <a:pt x="113" y="47"/>
                </a:lnTo>
                <a:lnTo>
                  <a:pt x="124" y="53"/>
                </a:lnTo>
                <a:close/>
              </a:path>
            </a:pathLst>
          </a:custGeom>
          <a:solidFill>
            <a:srgbClr val="7F2B00"/>
          </a:solidFill>
          <a:ln w="9525">
            <a:noFill/>
            <a:round/>
          </a:ln>
        </p:spPr>
        <p:txBody>
          <a:bodyPr/>
          <a:lstStyle/>
          <a:p>
            <a:endParaRPr lang="en-US"/>
          </a:p>
        </p:txBody>
      </p:sp>
      <p:sp>
        <p:nvSpPr>
          <p:cNvPr id="1058" name="Freeform 27"/>
          <p:cNvSpPr/>
          <p:nvPr/>
        </p:nvSpPr>
        <p:spPr bwMode="auto">
          <a:xfrm>
            <a:off x="6980238" y="5360988"/>
            <a:ext cx="23812" cy="41275"/>
          </a:xfrm>
          <a:custGeom>
            <a:avLst/>
            <a:gdLst>
              <a:gd name="T0" fmla="*/ 2147483647 w 30"/>
              <a:gd name="T1" fmla="*/ 2147483647 h 53"/>
              <a:gd name="T2" fmla="*/ 2147483647 w 30"/>
              <a:gd name="T3" fmla="*/ 2147483647 h 53"/>
              <a:gd name="T4" fmla="*/ 2147483647 w 30"/>
              <a:gd name="T5" fmla="*/ 2147483647 h 53"/>
              <a:gd name="T6" fmla="*/ 0 w 30"/>
              <a:gd name="T7" fmla="*/ 2147483647 h 53"/>
              <a:gd name="T8" fmla="*/ 2147483647 w 30"/>
              <a:gd name="T9" fmla="*/ 0 h 53"/>
              <a:gd name="T10" fmla="*/ 2147483647 w 30"/>
              <a:gd name="T11" fmla="*/ 2147483647 h 53"/>
              <a:gd name="T12" fmla="*/ 2147483647 w 30"/>
              <a:gd name="T13" fmla="*/ 2147483647 h 53"/>
              <a:gd name="T14" fmla="*/ 2147483647 w 30"/>
              <a:gd name="T15" fmla="*/ 2147483647 h 53"/>
              <a:gd name="T16" fmla="*/ 2147483647 w 30"/>
              <a:gd name="T17" fmla="*/ 2147483647 h 53"/>
              <a:gd name="T18" fmla="*/ 2147483647 w 30"/>
              <a:gd name="T19" fmla="*/ 2147483647 h 53"/>
              <a:gd name="T20" fmla="*/ 2147483647 w 30"/>
              <a:gd name="T21" fmla="*/ 2147483647 h 53"/>
              <a:gd name="T22" fmla="*/ 2147483647 w 30"/>
              <a:gd name="T23" fmla="*/ 2147483647 h 53"/>
              <a:gd name="T24" fmla="*/ 2147483647 w 30"/>
              <a:gd name="T25" fmla="*/ 2147483647 h 5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53"/>
              <a:gd name="T41" fmla="*/ 30 w 30"/>
              <a:gd name="T42" fmla="*/ 53 h 5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53">
                <a:moveTo>
                  <a:pt x="23" y="53"/>
                </a:moveTo>
                <a:lnTo>
                  <a:pt x="12" y="45"/>
                </a:lnTo>
                <a:lnTo>
                  <a:pt x="5" y="32"/>
                </a:lnTo>
                <a:lnTo>
                  <a:pt x="0" y="16"/>
                </a:lnTo>
                <a:lnTo>
                  <a:pt x="3" y="0"/>
                </a:lnTo>
                <a:lnTo>
                  <a:pt x="10" y="5"/>
                </a:lnTo>
                <a:lnTo>
                  <a:pt x="17" y="13"/>
                </a:lnTo>
                <a:lnTo>
                  <a:pt x="22" y="23"/>
                </a:lnTo>
                <a:lnTo>
                  <a:pt x="27" y="32"/>
                </a:lnTo>
                <a:lnTo>
                  <a:pt x="29" y="41"/>
                </a:lnTo>
                <a:lnTo>
                  <a:pt x="30" y="48"/>
                </a:lnTo>
                <a:lnTo>
                  <a:pt x="28" y="51"/>
                </a:lnTo>
                <a:lnTo>
                  <a:pt x="23" y="53"/>
                </a:lnTo>
                <a:close/>
              </a:path>
            </a:pathLst>
          </a:custGeom>
          <a:solidFill>
            <a:srgbClr val="F2E8D3"/>
          </a:solidFill>
          <a:ln w="9525">
            <a:noFill/>
            <a:round/>
          </a:ln>
        </p:spPr>
        <p:txBody>
          <a:bodyPr/>
          <a:lstStyle/>
          <a:p>
            <a:endParaRPr lang="en-US"/>
          </a:p>
        </p:txBody>
      </p:sp>
      <p:sp>
        <p:nvSpPr>
          <p:cNvPr id="1059" name="Freeform 28"/>
          <p:cNvSpPr/>
          <p:nvPr/>
        </p:nvSpPr>
        <p:spPr bwMode="auto">
          <a:xfrm>
            <a:off x="6789738" y="5370513"/>
            <a:ext cx="46037" cy="39687"/>
          </a:xfrm>
          <a:custGeom>
            <a:avLst/>
            <a:gdLst>
              <a:gd name="T0" fmla="*/ 2147483647 w 56"/>
              <a:gd name="T1" fmla="*/ 2147483647 h 51"/>
              <a:gd name="T2" fmla="*/ 2147483647 w 56"/>
              <a:gd name="T3" fmla="*/ 2147483647 h 51"/>
              <a:gd name="T4" fmla="*/ 2147483647 w 56"/>
              <a:gd name="T5" fmla="*/ 2147483647 h 51"/>
              <a:gd name="T6" fmla="*/ 2147483647 w 56"/>
              <a:gd name="T7" fmla="*/ 2147483647 h 51"/>
              <a:gd name="T8" fmla="*/ 2147483647 w 56"/>
              <a:gd name="T9" fmla="*/ 2147483647 h 51"/>
              <a:gd name="T10" fmla="*/ 2147483647 w 56"/>
              <a:gd name="T11" fmla="*/ 2147483647 h 51"/>
              <a:gd name="T12" fmla="*/ 2147483647 w 56"/>
              <a:gd name="T13" fmla="*/ 2147483647 h 51"/>
              <a:gd name="T14" fmla="*/ 2147483647 w 56"/>
              <a:gd name="T15" fmla="*/ 2147483647 h 51"/>
              <a:gd name="T16" fmla="*/ 2147483647 w 56"/>
              <a:gd name="T17" fmla="*/ 2147483647 h 51"/>
              <a:gd name="T18" fmla="*/ 2147483647 w 56"/>
              <a:gd name="T19" fmla="*/ 2147483647 h 51"/>
              <a:gd name="T20" fmla="*/ 2147483647 w 56"/>
              <a:gd name="T21" fmla="*/ 2147483647 h 51"/>
              <a:gd name="T22" fmla="*/ 2147483647 w 56"/>
              <a:gd name="T23" fmla="*/ 2147483647 h 51"/>
              <a:gd name="T24" fmla="*/ 2147483647 w 56"/>
              <a:gd name="T25" fmla="*/ 2147483647 h 51"/>
              <a:gd name="T26" fmla="*/ 2147483647 w 56"/>
              <a:gd name="T27" fmla="*/ 2147483647 h 51"/>
              <a:gd name="T28" fmla="*/ 2147483647 w 56"/>
              <a:gd name="T29" fmla="*/ 2147483647 h 51"/>
              <a:gd name="T30" fmla="*/ 2147483647 w 56"/>
              <a:gd name="T31" fmla="*/ 2147483647 h 51"/>
              <a:gd name="T32" fmla="*/ 2147483647 w 56"/>
              <a:gd name="T33" fmla="*/ 2147483647 h 51"/>
              <a:gd name="T34" fmla="*/ 2147483647 w 56"/>
              <a:gd name="T35" fmla="*/ 2147483647 h 51"/>
              <a:gd name="T36" fmla="*/ 0 w 56"/>
              <a:gd name="T37" fmla="*/ 2147483647 h 51"/>
              <a:gd name="T38" fmla="*/ 0 w 56"/>
              <a:gd name="T39" fmla="*/ 2147483647 h 51"/>
              <a:gd name="T40" fmla="*/ 2147483647 w 56"/>
              <a:gd name="T41" fmla="*/ 2147483647 h 51"/>
              <a:gd name="T42" fmla="*/ 2147483647 w 56"/>
              <a:gd name="T43" fmla="*/ 2147483647 h 51"/>
              <a:gd name="T44" fmla="*/ 2147483647 w 56"/>
              <a:gd name="T45" fmla="*/ 2147483647 h 51"/>
              <a:gd name="T46" fmla="*/ 2147483647 w 56"/>
              <a:gd name="T47" fmla="*/ 2147483647 h 51"/>
              <a:gd name="T48" fmla="*/ 2147483647 w 56"/>
              <a:gd name="T49" fmla="*/ 2147483647 h 51"/>
              <a:gd name="T50" fmla="*/ 2147483647 w 56"/>
              <a:gd name="T51" fmla="*/ 0 h 51"/>
              <a:gd name="T52" fmla="*/ 2147483647 w 56"/>
              <a:gd name="T53" fmla="*/ 2147483647 h 51"/>
              <a:gd name="T54" fmla="*/ 2147483647 w 56"/>
              <a:gd name="T55" fmla="*/ 2147483647 h 51"/>
              <a:gd name="T56" fmla="*/ 2147483647 w 56"/>
              <a:gd name="T57" fmla="*/ 2147483647 h 51"/>
              <a:gd name="T58" fmla="*/ 2147483647 w 56"/>
              <a:gd name="T59" fmla="*/ 2147483647 h 5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6"/>
              <a:gd name="T91" fmla="*/ 0 h 51"/>
              <a:gd name="T92" fmla="*/ 56 w 56"/>
              <a:gd name="T93" fmla="*/ 51 h 5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6" h="51">
                <a:moveTo>
                  <a:pt x="56" y="22"/>
                </a:moveTo>
                <a:lnTo>
                  <a:pt x="52" y="32"/>
                </a:lnTo>
                <a:lnTo>
                  <a:pt x="45" y="40"/>
                </a:lnTo>
                <a:lnTo>
                  <a:pt x="36" y="46"/>
                </a:lnTo>
                <a:lnTo>
                  <a:pt x="25" y="51"/>
                </a:lnTo>
                <a:lnTo>
                  <a:pt x="11" y="48"/>
                </a:lnTo>
                <a:lnTo>
                  <a:pt x="16" y="39"/>
                </a:lnTo>
                <a:lnTo>
                  <a:pt x="24" y="34"/>
                </a:lnTo>
                <a:lnTo>
                  <a:pt x="33" y="29"/>
                </a:lnTo>
                <a:lnTo>
                  <a:pt x="42" y="22"/>
                </a:lnTo>
                <a:lnTo>
                  <a:pt x="39" y="20"/>
                </a:lnTo>
                <a:lnTo>
                  <a:pt x="36" y="19"/>
                </a:lnTo>
                <a:lnTo>
                  <a:pt x="30" y="20"/>
                </a:lnTo>
                <a:lnTo>
                  <a:pt x="25" y="21"/>
                </a:lnTo>
                <a:lnTo>
                  <a:pt x="19" y="22"/>
                </a:lnTo>
                <a:lnTo>
                  <a:pt x="14" y="23"/>
                </a:lnTo>
                <a:lnTo>
                  <a:pt x="8" y="22"/>
                </a:lnTo>
                <a:lnTo>
                  <a:pt x="2" y="20"/>
                </a:lnTo>
                <a:lnTo>
                  <a:pt x="0" y="13"/>
                </a:lnTo>
                <a:lnTo>
                  <a:pt x="0" y="8"/>
                </a:lnTo>
                <a:lnTo>
                  <a:pt x="3" y="6"/>
                </a:lnTo>
                <a:lnTo>
                  <a:pt x="8" y="6"/>
                </a:lnTo>
                <a:lnTo>
                  <a:pt x="14" y="6"/>
                </a:lnTo>
                <a:lnTo>
                  <a:pt x="18" y="5"/>
                </a:lnTo>
                <a:lnTo>
                  <a:pt x="24" y="4"/>
                </a:lnTo>
                <a:lnTo>
                  <a:pt x="28" y="0"/>
                </a:lnTo>
                <a:lnTo>
                  <a:pt x="38" y="1"/>
                </a:lnTo>
                <a:lnTo>
                  <a:pt x="42" y="10"/>
                </a:lnTo>
                <a:lnTo>
                  <a:pt x="46" y="20"/>
                </a:lnTo>
                <a:lnTo>
                  <a:pt x="56" y="22"/>
                </a:lnTo>
                <a:close/>
              </a:path>
            </a:pathLst>
          </a:custGeom>
          <a:solidFill>
            <a:srgbClr val="F9BF9B"/>
          </a:solidFill>
          <a:ln w="9525">
            <a:noFill/>
            <a:round/>
          </a:ln>
        </p:spPr>
        <p:txBody>
          <a:bodyPr/>
          <a:lstStyle/>
          <a:p>
            <a:endParaRPr lang="en-US"/>
          </a:p>
        </p:txBody>
      </p:sp>
      <p:sp>
        <p:nvSpPr>
          <p:cNvPr id="1060" name="Freeform 29"/>
          <p:cNvSpPr/>
          <p:nvPr/>
        </p:nvSpPr>
        <p:spPr bwMode="auto">
          <a:xfrm>
            <a:off x="6710363" y="5389563"/>
            <a:ext cx="53975" cy="79375"/>
          </a:xfrm>
          <a:custGeom>
            <a:avLst/>
            <a:gdLst>
              <a:gd name="T0" fmla="*/ 2147483647 w 66"/>
              <a:gd name="T1" fmla="*/ 2147483647 h 101"/>
              <a:gd name="T2" fmla="*/ 2147483647 w 66"/>
              <a:gd name="T3" fmla="*/ 2147483647 h 101"/>
              <a:gd name="T4" fmla="*/ 2147483647 w 66"/>
              <a:gd name="T5" fmla="*/ 2147483647 h 101"/>
              <a:gd name="T6" fmla="*/ 2147483647 w 66"/>
              <a:gd name="T7" fmla="*/ 2147483647 h 101"/>
              <a:gd name="T8" fmla="*/ 2147483647 w 66"/>
              <a:gd name="T9" fmla="*/ 2147483647 h 101"/>
              <a:gd name="T10" fmla="*/ 2147483647 w 66"/>
              <a:gd name="T11" fmla="*/ 2147483647 h 101"/>
              <a:gd name="T12" fmla="*/ 2147483647 w 66"/>
              <a:gd name="T13" fmla="*/ 2147483647 h 101"/>
              <a:gd name="T14" fmla="*/ 2147483647 w 66"/>
              <a:gd name="T15" fmla="*/ 2147483647 h 101"/>
              <a:gd name="T16" fmla="*/ 2147483647 w 66"/>
              <a:gd name="T17" fmla="*/ 2147483647 h 101"/>
              <a:gd name="T18" fmla="*/ 2147483647 w 66"/>
              <a:gd name="T19" fmla="*/ 2147483647 h 101"/>
              <a:gd name="T20" fmla="*/ 2147483647 w 66"/>
              <a:gd name="T21" fmla="*/ 2147483647 h 101"/>
              <a:gd name="T22" fmla="*/ 2147483647 w 66"/>
              <a:gd name="T23" fmla="*/ 2147483647 h 101"/>
              <a:gd name="T24" fmla="*/ 2147483647 w 66"/>
              <a:gd name="T25" fmla="*/ 2147483647 h 101"/>
              <a:gd name="T26" fmla="*/ 2147483647 w 66"/>
              <a:gd name="T27" fmla="*/ 2147483647 h 101"/>
              <a:gd name="T28" fmla="*/ 0 w 66"/>
              <a:gd name="T29" fmla="*/ 2147483647 h 101"/>
              <a:gd name="T30" fmla="*/ 2147483647 w 66"/>
              <a:gd name="T31" fmla="*/ 2147483647 h 101"/>
              <a:gd name="T32" fmla="*/ 2147483647 w 66"/>
              <a:gd name="T33" fmla="*/ 2147483647 h 101"/>
              <a:gd name="T34" fmla="*/ 2147483647 w 66"/>
              <a:gd name="T35" fmla="*/ 0 h 101"/>
              <a:gd name="T36" fmla="*/ 2147483647 w 66"/>
              <a:gd name="T37" fmla="*/ 2147483647 h 101"/>
              <a:gd name="T38" fmla="*/ 2147483647 w 66"/>
              <a:gd name="T39" fmla="*/ 2147483647 h 101"/>
              <a:gd name="T40" fmla="*/ 2147483647 w 66"/>
              <a:gd name="T41" fmla="*/ 2147483647 h 101"/>
              <a:gd name="T42" fmla="*/ 2147483647 w 66"/>
              <a:gd name="T43" fmla="*/ 2147483647 h 101"/>
              <a:gd name="T44" fmla="*/ 2147483647 w 66"/>
              <a:gd name="T45" fmla="*/ 2147483647 h 10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6"/>
              <a:gd name="T70" fmla="*/ 0 h 101"/>
              <a:gd name="T71" fmla="*/ 66 w 66"/>
              <a:gd name="T72" fmla="*/ 101 h 10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6" h="101">
                <a:moveTo>
                  <a:pt x="63" y="34"/>
                </a:moveTo>
                <a:lnTo>
                  <a:pt x="66" y="51"/>
                </a:lnTo>
                <a:lnTo>
                  <a:pt x="61" y="66"/>
                </a:lnTo>
                <a:lnTo>
                  <a:pt x="55" y="79"/>
                </a:lnTo>
                <a:lnTo>
                  <a:pt x="56" y="91"/>
                </a:lnTo>
                <a:lnTo>
                  <a:pt x="56" y="101"/>
                </a:lnTo>
                <a:lnTo>
                  <a:pt x="47" y="101"/>
                </a:lnTo>
                <a:lnTo>
                  <a:pt x="41" y="94"/>
                </a:lnTo>
                <a:lnTo>
                  <a:pt x="38" y="87"/>
                </a:lnTo>
                <a:lnTo>
                  <a:pt x="33" y="81"/>
                </a:lnTo>
                <a:lnTo>
                  <a:pt x="35" y="60"/>
                </a:lnTo>
                <a:lnTo>
                  <a:pt x="41" y="42"/>
                </a:lnTo>
                <a:lnTo>
                  <a:pt x="40" y="27"/>
                </a:lnTo>
                <a:lnTo>
                  <a:pt x="25" y="12"/>
                </a:lnTo>
                <a:lnTo>
                  <a:pt x="0" y="27"/>
                </a:lnTo>
                <a:lnTo>
                  <a:pt x="2" y="12"/>
                </a:lnTo>
                <a:lnTo>
                  <a:pt x="10" y="3"/>
                </a:lnTo>
                <a:lnTo>
                  <a:pt x="19" y="0"/>
                </a:lnTo>
                <a:lnTo>
                  <a:pt x="32" y="3"/>
                </a:lnTo>
                <a:lnTo>
                  <a:pt x="43" y="7"/>
                </a:lnTo>
                <a:lnTo>
                  <a:pt x="53" y="15"/>
                </a:lnTo>
                <a:lnTo>
                  <a:pt x="61" y="24"/>
                </a:lnTo>
                <a:lnTo>
                  <a:pt x="63" y="34"/>
                </a:lnTo>
                <a:close/>
              </a:path>
            </a:pathLst>
          </a:custGeom>
          <a:solidFill>
            <a:srgbClr val="7F2B00"/>
          </a:solidFill>
          <a:ln w="9525">
            <a:noFill/>
            <a:round/>
          </a:ln>
        </p:spPr>
        <p:txBody>
          <a:bodyPr/>
          <a:lstStyle/>
          <a:p>
            <a:endParaRPr lang="en-US"/>
          </a:p>
        </p:txBody>
      </p:sp>
      <p:sp>
        <p:nvSpPr>
          <p:cNvPr id="1061" name="Freeform 30"/>
          <p:cNvSpPr/>
          <p:nvPr/>
        </p:nvSpPr>
        <p:spPr bwMode="auto">
          <a:xfrm>
            <a:off x="6938963" y="5397500"/>
            <a:ext cx="19050" cy="26988"/>
          </a:xfrm>
          <a:custGeom>
            <a:avLst/>
            <a:gdLst>
              <a:gd name="T0" fmla="*/ 2147483647 w 23"/>
              <a:gd name="T1" fmla="*/ 2147483647 h 33"/>
              <a:gd name="T2" fmla="*/ 2147483647 w 23"/>
              <a:gd name="T3" fmla="*/ 2147483647 h 33"/>
              <a:gd name="T4" fmla="*/ 2147483647 w 23"/>
              <a:gd name="T5" fmla="*/ 2147483647 h 33"/>
              <a:gd name="T6" fmla="*/ 2147483647 w 23"/>
              <a:gd name="T7" fmla="*/ 2147483647 h 33"/>
              <a:gd name="T8" fmla="*/ 2147483647 w 23"/>
              <a:gd name="T9" fmla="*/ 2147483647 h 33"/>
              <a:gd name="T10" fmla="*/ 2147483647 w 23"/>
              <a:gd name="T11" fmla="*/ 2147483647 h 33"/>
              <a:gd name="T12" fmla="*/ 2147483647 w 23"/>
              <a:gd name="T13" fmla="*/ 2147483647 h 33"/>
              <a:gd name="T14" fmla="*/ 2147483647 w 23"/>
              <a:gd name="T15" fmla="*/ 2147483647 h 33"/>
              <a:gd name="T16" fmla="*/ 0 w 23"/>
              <a:gd name="T17" fmla="*/ 2147483647 h 33"/>
              <a:gd name="T18" fmla="*/ 2147483647 w 23"/>
              <a:gd name="T19" fmla="*/ 2147483647 h 33"/>
              <a:gd name="T20" fmla="*/ 2147483647 w 23"/>
              <a:gd name="T21" fmla="*/ 2147483647 h 33"/>
              <a:gd name="T22" fmla="*/ 2147483647 w 23"/>
              <a:gd name="T23" fmla="*/ 0 h 33"/>
              <a:gd name="T24" fmla="*/ 2147483647 w 23"/>
              <a:gd name="T25" fmla="*/ 2147483647 h 33"/>
              <a:gd name="T26" fmla="*/ 2147483647 w 23"/>
              <a:gd name="T27" fmla="*/ 2147483647 h 33"/>
              <a:gd name="T28" fmla="*/ 2147483647 w 23"/>
              <a:gd name="T29" fmla="*/ 2147483647 h 33"/>
              <a:gd name="T30" fmla="*/ 2147483647 w 23"/>
              <a:gd name="T31" fmla="*/ 2147483647 h 33"/>
              <a:gd name="T32" fmla="*/ 2147483647 w 23"/>
              <a:gd name="T33" fmla="*/ 2147483647 h 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
              <a:gd name="T52" fmla="*/ 0 h 33"/>
              <a:gd name="T53" fmla="*/ 23 w 23"/>
              <a:gd name="T54" fmla="*/ 33 h 3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 h="33">
                <a:moveTo>
                  <a:pt x="23" y="27"/>
                </a:moveTo>
                <a:lnTo>
                  <a:pt x="21" y="31"/>
                </a:lnTo>
                <a:lnTo>
                  <a:pt x="19" y="33"/>
                </a:lnTo>
                <a:lnTo>
                  <a:pt x="16" y="33"/>
                </a:lnTo>
                <a:lnTo>
                  <a:pt x="11" y="31"/>
                </a:lnTo>
                <a:lnTo>
                  <a:pt x="6" y="26"/>
                </a:lnTo>
                <a:lnTo>
                  <a:pt x="3" y="19"/>
                </a:lnTo>
                <a:lnTo>
                  <a:pt x="1" y="12"/>
                </a:lnTo>
                <a:lnTo>
                  <a:pt x="0" y="10"/>
                </a:lnTo>
                <a:lnTo>
                  <a:pt x="1" y="4"/>
                </a:lnTo>
                <a:lnTo>
                  <a:pt x="5" y="1"/>
                </a:lnTo>
                <a:lnTo>
                  <a:pt x="9" y="0"/>
                </a:lnTo>
                <a:lnTo>
                  <a:pt x="13" y="2"/>
                </a:lnTo>
                <a:lnTo>
                  <a:pt x="17" y="9"/>
                </a:lnTo>
                <a:lnTo>
                  <a:pt x="20" y="16"/>
                </a:lnTo>
                <a:lnTo>
                  <a:pt x="23" y="22"/>
                </a:lnTo>
                <a:lnTo>
                  <a:pt x="23" y="27"/>
                </a:lnTo>
                <a:close/>
              </a:path>
            </a:pathLst>
          </a:custGeom>
          <a:solidFill>
            <a:srgbClr val="7F2B00"/>
          </a:solidFill>
          <a:ln w="9525">
            <a:noFill/>
            <a:round/>
          </a:ln>
        </p:spPr>
        <p:txBody>
          <a:bodyPr/>
          <a:lstStyle/>
          <a:p>
            <a:endParaRPr lang="en-US"/>
          </a:p>
        </p:txBody>
      </p:sp>
      <p:sp>
        <p:nvSpPr>
          <p:cNvPr id="1062" name="Freeform 31"/>
          <p:cNvSpPr/>
          <p:nvPr/>
        </p:nvSpPr>
        <p:spPr bwMode="auto">
          <a:xfrm>
            <a:off x="6892925" y="5407025"/>
            <a:ext cx="46038" cy="44450"/>
          </a:xfrm>
          <a:custGeom>
            <a:avLst/>
            <a:gdLst>
              <a:gd name="T0" fmla="*/ 2147483647 w 59"/>
              <a:gd name="T1" fmla="*/ 2147483647 h 57"/>
              <a:gd name="T2" fmla="*/ 2147483647 w 59"/>
              <a:gd name="T3" fmla="*/ 2147483647 h 57"/>
              <a:gd name="T4" fmla="*/ 2147483647 w 59"/>
              <a:gd name="T5" fmla="*/ 2147483647 h 57"/>
              <a:gd name="T6" fmla="*/ 2147483647 w 59"/>
              <a:gd name="T7" fmla="*/ 2147483647 h 57"/>
              <a:gd name="T8" fmla="*/ 2147483647 w 59"/>
              <a:gd name="T9" fmla="*/ 2147483647 h 57"/>
              <a:gd name="T10" fmla="*/ 2147483647 w 59"/>
              <a:gd name="T11" fmla="*/ 2147483647 h 57"/>
              <a:gd name="T12" fmla="*/ 2147483647 w 59"/>
              <a:gd name="T13" fmla="*/ 2147483647 h 57"/>
              <a:gd name="T14" fmla="*/ 2147483647 w 59"/>
              <a:gd name="T15" fmla="*/ 2147483647 h 57"/>
              <a:gd name="T16" fmla="*/ 2147483647 w 59"/>
              <a:gd name="T17" fmla="*/ 2147483647 h 57"/>
              <a:gd name="T18" fmla="*/ 2147483647 w 59"/>
              <a:gd name="T19" fmla="*/ 2147483647 h 57"/>
              <a:gd name="T20" fmla="*/ 2147483647 w 59"/>
              <a:gd name="T21" fmla="*/ 2147483647 h 57"/>
              <a:gd name="T22" fmla="*/ 2147483647 w 59"/>
              <a:gd name="T23" fmla="*/ 2147483647 h 57"/>
              <a:gd name="T24" fmla="*/ 2147483647 w 59"/>
              <a:gd name="T25" fmla="*/ 2147483647 h 57"/>
              <a:gd name="T26" fmla="*/ 2147483647 w 59"/>
              <a:gd name="T27" fmla="*/ 2147483647 h 57"/>
              <a:gd name="T28" fmla="*/ 2147483647 w 59"/>
              <a:gd name="T29" fmla="*/ 2147483647 h 57"/>
              <a:gd name="T30" fmla="*/ 2147483647 w 59"/>
              <a:gd name="T31" fmla="*/ 2147483647 h 57"/>
              <a:gd name="T32" fmla="*/ 2147483647 w 59"/>
              <a:gd name="T33" fmla="*/ 2147483647 h 57"/>
              <a:gd name="T34" fmla="*/ 2147483647 w 59"/>
              <a:gd name="T35" fmla="*/ 2147483647 h 57"/>
              <a:gd name="T36" fmla="*/ 2147483647 w 59"/>
              <a:gd name="T37" fmla="*/ 2147483647 h 57"/>
              <a:gd name="T38" fmla="*/ 0 w 59"/>
              <a:gd name="T39" fmla="*/ 2147483647 h 57"/>
              <a:gd name="T40" fmla="*/ 2147483647 w 59"/>
              <a:gd name="T41" fmla="*/ 2147483647 h 57"/>
              <a:gd name="T42" fmla="*/ 2147483647 w 59"/>
              <a:gd name="T43" fmla="*/ 2147483647 h 57"/>
              <a:gd name="T44" fmla="*/ 2147483647 w 59"/>
              <a:gd name="T45" fmla="*/ 0 h 57"/>
              <a:gd name="T46" fmla="*/ 2147483647 w 59"/>
              <a:gd name="T47" fmla="*/ 0 h 57"/>
              <a:gd name="T48" fmla="*/ 2147483647 w 59"/>
              <a:gd name="T49" fmla="*/ 2147483647 h 57"/>
              <a:gd name="T50" fmla="*/ 2147483647 w 59"/>
              <a:gd name="T51" fmla="*/ 2147483647 h 57"/>
              <a:gd name="T52" fmla="*/ 2147483647 w 59"/>
              <a:gd name="T53" fmla="*/ 2147483647 h 5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9"/>
              <a:gd name="T82" fmla="*/ 0 h 57"/>
              <a:gd name="T83" fmla="*/ 59 w 59"/>
              <a:gd name="T84" fmla="*/ 57 h 5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9" h="57">
                <a:moveTo>
                  <a:pt x="34" y="16"/>
                </a:moveTo>
                <a:lnTo>
                  <a:pt x="59" y="21"/>
                </a:lnTo>
                <a:lnTo>
                  <a:pt x="52" y="27"/>
                </a:lnTo>
                <a:lnTo>
                  <a:pt x="51" y="34"/>
                </a:lnTo>
                <a:lnTo>
                  <a:pt x="51" y="41"/>
                </a:lnTo>
                <a:lnTo>
                  <a:pt x="52" y="46"/>
                </a:lnTo>
                <a:lnTo>
                  <a:pt x="53" y="52"/>
                </a:lnTo>
                <a:lnTo>
                  <a:pt x="51" y="55"/>
                </a:lnTo>
                <a:lnTo>
                  <a:pt x="46" y="57"/>
                </a:lnTo>
                <a:lnTo>
                  <a:pt x="34" y="54"/>
                </a:lnTo>
                <a:lnTo>
                  <a:pt x="49" y="36"/>
                </a:lnTo>
                <a:lnTo>
                  <a:pt x="42" y="35"/>
                </a:lnTo>
                <a:lnTo>
                  <a:pt x="38" y="32"/>
                </a:lnTo>
                <a:lnTo>
                  <a:pt x="33" y="28"/>
                </a:lnTo>
                <a:lnTo>
                  <a:pt x="30" y="23"/>
                </a:lnTo>
                <a:lnTo>
                  <a:pt x="25" y="20"/>
                </a:lnTo>
                <a:lnTo>
                  <a:pt x="19" y="17"/>
                </a:lnTo>
                <a:lnTo>
                  <a:pt x="11" y="16"/>
                </a:lnTo>
                <a:lnTo>
                  <a:pt x="1" y="19"/>
                </a:lnTo>
                <a:lnTo>
                  <a:pt x="0" y="8"/>
                </a:lnTo>
                <a:lnTo>
                  <a:pt x="7" y="6"/>
                </a:lnTo>
                <a:lnTo>
                  <a:pt x="16" y="5"/>
                </a:lnTo>
                <a:lnTo>
                  <a:pt x="25" y="0"/>
                </a:lnTo>
                <a:lnTo>
                  <a:pt x="31" y="0"/>
                </a:lnTo>
                <a:lnTo>
                  <a:pt x="33" y="5"/>
                </a:lnTo>
                <a:lnTo>
                  <a:pt x="33" y="11"/>
                </a:lnTo>
                <a:lnTo>
                  <a:pt x="34" y="16"/>
                </a:lnTo>
                <a:close/>
              </a:path>
            </a:pathLst>
          </a:custGeom>
          <a:solidFill>
            <a:srgbClr val="7F2B00"/>
          </a:solidFill>
          <a:ln w="9525">
            <a:noFill/>
            <a:round/>
          </a:ln>
        </p:spPr>
        <p:txBody>
          <a:bodyPr/>
          <a:lstStyle/>
          <a:p>
            <a:endParaRPr lang="en-US"/>
          </a:p>
        </p:txBody>
      </p:sp>
      <p:sp>
        <p:nvSpPr>
          <p:cNvPr id="1063" name="Freeform 32"/>
          <p:cNvSpPr/>
          <p:nvPr/>
        </p:nvSpPr>
        <p:spPr bwMode="auto">
          <a:xfrm>
            <a:off x="7124700" y="5424488"/>
            <a:ext cx="38100" cy="69850"/>
          </a:xfrm>
          <a:custGeom>
            <a:avLst/>
            <a:gdLst>
              <a:gd name="T0" fmla="*/ 2147483647 w 50"/>
              <a:gd name="T1" fmla="*/ 2147483647 h 89"/>
              <a:gd name="T2" fmla="*/ 2147483647 w 50"/>
              <a:gd name="T3" fmla="*/ 2147483647 h 89"/>
              <a:gd name="T4" fmla="*/ 2147483647 w 50"/>
              <a:gd name="T5" fmla="*/ 2147483647 h 89"/>
              <a:gd name="T6" fmla="*/ 2147483647 w 50"/>
              <a:gd name="T7" fmla="*/ 2147483647 h 89"/>
              <a:gd name="T8" fmla="*/ 2147483647 w 50"/>
              <a:gd name="T9" fmla="*/ 2147483647 h 89"/>
              <a:gd name="T10" fmla="*/ 2147483647 w 50"/>
              <a:gd name="T11" fmla="*/ 2147483647 h 89"/>
              <a:gd name="T12" fmla="*/ 2147483647 w 50"/>
              <a:gd name="T13" fmla="*/ 2147483647 h 89"/>
              <a:gd name="T14" fmla="*/ 2147483647 w 50"/>
              <a:gd name="T15" fmla="*/ 2147483647 h 89"/>
              <a:gd name="T16" fmla="*/ 2147483647 w 50"/>
              <a:gd name="T17" fmla="*/ 2147483647 h 89"/>
              <a:gd name="T18" fmla="*/ 2147483647 w 50"/>
              <a:gd name="T19" fmla="*/ 2147483647 h 89"/>
              <a:gd name="T20" fmla="*/ 2147483647 w 50"/>
              <a:gd name="T21" fmla="*/ 2147483647 h 89"/>
              <a:gd name="T22" fmla="*/ 2147483647 w 50"/>
              <a:gd name="T23" fmla="*/ 2147483647 h 89"/>
              <a:gd name="T24" fmla="*/ 0 w 50"/>
              <a:gd name="T25" fmla="*/ 2147483647 h 89"/>
              <a:gd name="T26" fmla="*/ 2147483647 w 50"/>
              <a:gd name="T27" fmla="*/ 2147483647 h 89"/>
              <a:gd name="T28" fmla="*/ 2147483647 w 50"/>
              <a:gd name="T29" fmla="*/ 0 h 89"/>
              <a:gd name="T30" fmla="*/ 2147483647 w 50"/>
              <a:gd name="T31" fmla="*/ 2147483647 h 89"/>
              <a:gd name="T32" fmla="*/ 2147483647 w 50"/>
              <a:gd name="T33" fmla="*/ 2147483647 h 89"/>
              <a:gd name="T34" fmla="*/ 2147483647 w 50"/>
              <a:gd name="T35" fmla="*/ 2147483647 h 89"/>
              <a:gd name="T36" fmla="*/ 2147483647 w 50"/>
              <a:gd name="T37" fmla="*/ 2147483647 h 89"/>
              <a:gd name="T38" fmla="*/ 2147483647 w 50"/>
              <a:gd name="T39" fmla="*/ 2147483647 h 89"/>
              <a:gd name="T40" fmla="*/ 2147483647 w 50"/>
              <a:gd name="T41" fmla="*/ 2147483647 h 8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0"/>
              <a:gd name="T64" fmla="*/ 0 h 89"/>
              <a:gd name="T65" fmla="*/ 50 w 50"/>
              <a:gd name="T66" fmla="*/ 89 h 8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0" h="89">
                <a:moveTo>
                  <a:pt x="50" y="36"/>
                </a:moveTo>
                <a:lnTo>
                  <a:pt x="49" y="51"/>
                </a:lnTo>
                <a:lnTo>
                  <a:pt x="50" y="66"/>
                </a:lnTo>
                <a:lnTo>
                  <a:pt x="47" y="80"/>
                </a:lnTo>
                <a:lnTo>
                  <a:pt x="37" y="89"/>
                </a:lnTo>
                <a:lnTo>
                  <a:pt x="36" y="76"/>
                </a:lnTo>
                <a:lnTo>
                  <a:pt x="35" y="64"/>
                </a:lnTo>
                <a:lnTo>
                  <a:pt x="32" y="51"/>
                </a:lnTo>
                <a:lnTo>
                  <a:pt x="29" y="39"/>
                </a:lnTo>
                <a:lnTo>
                  <a:pt x="24" y="28"/>
                </a:lnTo>
                <a:lnTo>
                  <a:pt x="19" y="19"/>
                </a:lnTo>
                <a:lnTo>
                  <a:pt x="11" y="11"/>
                </a:lnTo>
                <a:lnTo>
                  <a:pt x="0" y="5"/>
                </a:lnTo>
                <a:lnTo>
                  <a:pt x="7" y="1"/>
                </a:lnTo>
                <a:lnTo>
                  <a:pt x="14" y="0"/>
                </a:lnTo>
                <a:lnTo>
                  <a:pt x="21" y="4"/>
                </a:lnTo>
                <a:lnTo>
                  <a:pt x="28" y="8"/>
                </a:lnTo>
                <a:lnTo>
                  <a:pt x="34" y="15"/>
                </a:lnTo>
                <a:lnTo>
                  <a:pt x="39" y="22"/>
                </a:lnTo>
                <a:lnTo>
                  <a:pt x="45" y="29"/>
                </a:lnTo>
                <a:lnTo>
                  <a:pt x="50" y="36"/>
                </a:lnTo>
                <a:close/>
              </a:path>
            </a:pathLst>
          </a:custGeom>
          <a:solidFill>
            <a:srgbClr val="7F2B00"/>
          </a:solidFill>
          <a:ln w="9525">
            <a:noFill/>
            <a:round/>
          </a:ln>
        </p:spPr>
        <p:txBody>
          <a:bodyPr/>
          <a:lstStyle/>
          <a:p>
            <a:endParaRPr lang="en-US"/>
          </a:p>
        </p:txBody>
      </p:sp>
      <p:sp>
        <p:nvSpPr>
          <p:cNvPr id="1064" name="Freeform 33"/>
          <p:cNvSpPr/>
          <p:nvPr/>
        </p:nvSpPr>
        <p:spPr bwMode="auto">
          <a:xfrm>
            <a:off x="6811963" y="5430838"/>
            <a:ext cx="17462" cy="19050"/>
          </a:xfrm>
          <a:custGeom>
            <a:avLst/>
            <a:gdLst>
              <a:gd name="T0" fmla="*/ 2147483647 w 21"/>
              <a:gd name="T1" fmla="*/ 2147483647 h 24"/>
              <a:gd name="T2" fmla="*/ 0 w 21"/>
              <a:gd name="T3" fmla="*/ 2147483647 h 24"/>
              <a:gd name="T4" fmla="*/ 2147483647 w 21"/>
              <a:gd name="T5" fmla="*/ 0 h 24"/>
              <a:gd name="T6" fmla="*/ 2147483647 w 21"/>
              <a:gd name="T7" fmla="*/ 2147483647 h 24"/>
              <a:gd name="T8" fmla="*/ 2147483647 w 21"/>
              <a:gd name="T9" fmla="*/ 2147483647 h 24"/>
              <a:gd name="T10" fmla="*/ 0 60000 65536"/>
              <a:gd name="T11" fmla="*/ 0 60000 65536"/>
              <a:gd name="T12" fmla="*/ 0 60000 65536"/>
              <a:gd name="T13" fmla="*/ 0 60000 65536"/>
              <a:gd name="T14" fmla="*/ 0 60000 65536"/>
              <a:gd name="T15" fmla="*/ 0 w 21"/>
              <a:gd name="T16" fmla="*/ 0 h 24"/>
              <a:gd name="T17" fmla="*/ 21 w 21"/>
              <a:gd name="T18" fmla="*/ 24 h 24"/>
            </a:gdLst>
            <a:ahLst/>
            <a:cxnLst>
              <a:cxn ang="T10">
                <a:pos x="T0" y="T1"/>
              </a:cxn>
              <a:cxn ang="T11">
                <a:pos x="T2" y="T3"/>
              </a:cxn>
              <a:cxn ang="T12">
                <a:pos x="T4" y="T5"/>
              </a:cxn>
              <a:cxn ang="T13">
                <a:pos x="T6" y="T7"/>
              </a:cxn>
              <a:cxn ang="T14">
                <a:pos x="T8" y="T9"/>
              </a:cxn>
            </a:cxnLst>
            <a:rect l="T15" t="T16" r="T17" b="T18"/>
            <a:pathLst>
              <a:path w="21" h="24">
                <a:moveTo>
                  <a:pt x="14" y="24"/>
                </a:moveTo>
                <a:lnTo>
                  <a:pt x="0" y="13"/>
                </a:lnTo>
                <a:lnTo>
                  <a:pt x="8" y="0"/>
                </a:lnTo>
                <a:lnTo>
                  <a:pt x="21" y="15"/>
                </a:lnTo>
                <a:lnTo>
                  <a:pt x="14" y="24"/>
                </a:lnTo>
                <a:close/>
              </a:path>
            </a:pathLst>
          </a:custGeom>
          <a:solidFill>
            <a:srgbClr val="7F2B00"/>
          </a:solidFill>
          <a:ln w="9525">
            <a:noFill/>
            <a:round/>
          </a:ln>
        </p:spPr>
        <p:txBody>
          <a:bodyPr/>
          <a:lstStyle/>
          <a:p>
            <a:endParaRPr lang="en-US"/>
          </a:p>
        </p:txBody>
      </p:sp>
      <p:sp>
        <p:nvSpPr>
          <p:cNvPr id="1065" name="Freeform 34"/>
          <p:cNvSpPr/>
          <p:nvPr/>
        </p:nvSpPr>
        <p:spPr bwMode="auto">
          <a:xfrm>
            <a:off x="6988175" y="5432425"/>
            <a:ext cx="19050" cy="17463"/>
          </a:xfrm>
          <a:custGeom>
            <a:avLst/>
            <a:gdLst>
              <a:gd name="T0" fmla="*/ 2147483647 w 23"/>
              <a:gd name="T1" fmla="*/ 2147483647 h 20"/>
              <a:gd name="T2" fmla="*/ 2147483647 w 23"/>
              <a:gd name="T3" fmla="*/ 2147483647 h 20"/>
              <a:gd name="T4" fmla="*/ 2147483647 w 23"/>
              <a:gd name="T5" fmla="*/ 2147483647 h 20"/>
              <a:gd name="T6" fmla="*/ 2147483647 w 23"/>
              <a:gd name="T7" fmla="*/ 2147483647 h 20"/>
              <a:gd name="T8" fmla="*/ 0 w 23"/>
              <a:gd name="T9" fmla="*/ 2147483647 h 20"/>
              <a:gd name="T10" fmla="*/ 2147483647 w 23"/>
              <a:gd name="T11" fmla="*/ 2147483647 h 20"/>
              <a:gd name="T12" fmla="*/ 2147483647 w 23"/>
              <a:gd name="T13" fmla="*/ 0 h 20"/>
              <a:gd name="T14" fmla="*/ 2147483647 w 23"/>
              <a:gd name="T15" fmla="*/ 2147483647 h 20"/>
              <a:gd name="T16" fmla="*/ 2147483647 w 23"/>
              <a:gd name="T17" fmla="*/ 2147483647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
              <a:gd name="T28" fmla="*/ 0 h 20"/>
              <a:gd name="T29" fmla="*/ 23 w 23"/>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 h="20">
                <a:moveTo>
                  <a:pt x="23" y="13"/>
                </a:moveTo>
                <a:lnTo>
                  <a:pt x="17" y="17"/>
                </a:lnTo>
                <a:lnTo>
                  <a:pt x="12" y="20"/>
                </a:lnTo>
                <a:lnTo>
                  <a:pt x="7" y="20"/>
                </a:lnTo>
                <a:lnTo>
                  <a:pt x="0" y="13"/>
                </a:lnTo>
                <a:lnTo>
                  <a:pt x="1" y="3"/>
                </a:lnTo>
                <a:lnTo>
                  <a:pt x="8" y="0"/>
                </a:lnTo>
                <a:lnTo>
                  <a:pt x="17" y="3"/>
                </a:lnTo>
                <a:lnTo>
                  <a:pt x="23" y="13"/>
                </a:lnTo>
                <a:close/>
              </a:path>
            </a:pathLst>
          </a:custGeom>
          <a:solidFill>
            <a:srgbClr val="7F2B00"/>
          </a:solidFill>
          <a:ln w="9525">
            <a:noFill/>
            <a:round/>
          </a:ln>
        </p:spPr>
        <p:txBody>
          <a:bodyPr/>
          <a:lstStyle/>
          <a:p>
            <a:endParaRPr lang="en-US"/>
          </a:p>
        </p:txBody>
      </p:sp>
      <p:sp>
        <p:nvSpPr>
          <p:cNvPr id="1066" name="Freeform 35"/>
          <p:cNvSpPr/>
          <p:nvPr/>
        </p:nvSpPr>
        <p:spPr bwMode="auto">
          <a:xfrm>
            <a:off x="6913563" y="5443538"/>
            <a:ext cx="60325" cy="115887"/>
          </a:xfrm>
          <a:custGeom>
            <a:avLst/>
            <a:gdLst>
              <a:gd name="T0" fmla="*/ 2147483647 w 75"/>
              <a:gd name="T1" fmla="*/ 0 h 146"/>
              <a:gd name="T2" fmla="*/ 2147483647 w 75"/>
              <a:gd name="T3" fmla="*/ 2147483647 h 146"/>
              <a:gd name="T4" fmla="*/ 2147483647 w 75"/>
              <a:gd name="T5" fmla="*/ 2147483647 h 146"/>
              <a:gd name="T6" fmla="*/ 2147483647 w 75"/>
              <a:gd name="T7" fmla="*/ 2147483647 h 146"/>
              <a:gd name="T8" fmla="*/ 2147483647 w 75"/>
              <a:gd name="T9" fmla="*/ 2147483647 h 146"/>
              <a:gd name="T10" fmla="*/ 2147483647 w 75"/>
              <a:gd name="T11" fmla="*/ 2147483647 h 146"/>
              <a:gd name="T12" fmla="*/ 2147483647 w 75"/>
              <a:gd name="T13" fmla="*/ 2147483647 h 146"/>
              <a:gd name="T14" fmla="*/ 2147483647 w 75"/>
              <a:gd name="T15" fmla="*/ 2147483647 h 146"/>
              <a:gd name="T16" fmla="*/ 2147483647 w 75"/>
              <a:gd name="T17" fmla="*/ 2147483647 h 146"/>
              <a:gd name="T18" fmla="*/ 2147483647 w 75"/>
              <a:gd name="T19" fmla="*/ 2147483647 h 146"/>
              <a:gd name="T20" fmla="*/ 2147483647 w 75"/>
              <a:gd name="T21" fmla="*/ 2147483647 h 146"/>
              <a:gd name="T22" fmla="*/ 2147483647 w 75"/>
              <a:gd name="T23" fmla="*/ 2147483647 h 146"/>
              <a:gd name="T24" fmla="*/ 2147483647 w 75"/>
              <a:gd name="T25" fmla="*/ 2147483647 h 146"/>
              <a:gd name="T26" fmla="*/ 0 w 75"/>
              <a:gd name="T27" fmla="*/ 2147483647 h 146"/>
              <a:gd name="T28" fmla="*/ 2147483647 w 75"/>
              <a:gd name="T29" fmla="*/ 2147483647 h 146"/>
              <a:gd name="T30" fmla="*/ 2147483647 w 75"/>
              <a:gd name="T31" fmla="*/ 2147483647 h 146"/>
              <a:gd name="T32" fmla="*/ 2147483647 w 75"/>
              <a:gd name="T33" fmla="*/ 2147483647 h 146"/>
              <a:gd name="T34" fmla="*/ 2147483647 w 75"/>
              <a:gd name="T35" fmla="*/ 2147483647 h 146"/>
              <a:gd name="T36" fmla="*/ 2147483647 w 75"/>
              <a:gd name="T37" fmla="*/ 2147483647 h 146"/>
              <a:gd name="T38" fmla="*/ 2147483647 w 75"/>
              <a:gd name="T39" fmla="*/ 2147483647 h 146"/>
              <a:gd name="T40" fmla="*/ 2147483647 w 75"/>
              <a:gd name="T41" fmla="*/ 0 h 146"/>
              <a:gd name="T42" fmla="*/ 2147483647 w 75"/>
              <a:gd name="T43" fmla="*/ 0 h 14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
              <a:gd name="T67" fmla="*/ 0 h 146"/>
              <a:gd name="T68" fmla="*/ 75 w 75"/>
              <a:gd name="T69" fmla="*/ 146 h 14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 h="146">
                <a:moveTo>
                  <a:pt x="75" y="0"/>
                </a:moveTo>
                <a:lnTo>
                  <a:pt x="66" y="14"/>
                </a:lnTo>
                <a:lnTo>
                  <a:pt x="56" y="27"/>
                </a:lnTo>
                <a:lnTo>
                  <a:pt x="45" y="41"/>
                </a:lnTo>
                <a:lnTo>
                  <a:pt x="36" y="53"/>
                </a:lnTo>
                <a:lnTo>
                  <a:pt x="28" y="67"/>
                </a:lnTo>
                <a:lnTo>
                  <a:pt x="22" y="82"/>
                </a:lnTo>
                <a:lnTo>
                  <a:pt x="19" y="98"/>
                </a:lnTo>
                <a:lnTo>
                  <a:pt x="18" y="117"/>
                </a:lnTo>
                <a:lnTo>
                  <a:pt x="16" y="123"/>
                </a:lnTo>
                <a:lnTo>
                  <a:pt x="13" y="134"/>
                </a:lnTo>
                <a:lnTo>
                  <a:pt x="8" y="144"/>
                </a:lnTo>
                <a:lnTo>
                  <a:pt x="1" y="146"/>
                </a:lnTo>
                <a:lnTo>
                  <a:pt x="0" y="123"/>
                </a:lnTo>
                <a:lnTo>
                  <a:pt x="4" y="102"/>
                </a:lnTo>
                <a:lnTo>
                  <a:pt x="8" y="82"/>
                </a:lnTo>
                <a:lnTo>
                  <a:pt x="16" y="65"/>
                </a:lnTo>
                <a:lnTo>
                  <a:pt x="27" y="48"/>
                </a:lnTo>
                <a:lnTo>
                  <a:pt x="38" y="32"/>
                </a:lnTo>
                <a:lnTo>
                  <a:pt x="51" y="17"/>
                </a:lnTo>
                <a:lnTo>
                  <a:pt x="64" y="0"/>
                </a:lnTo>
                <a:lnTo>
                  <a:pt x="75" y="0"/>
                </a:lnTo>
                <a:close/>
              </a:path>
            </a:pathLst>
          </a:custGeom>
          <a:solidFill>
            <a:srgbClr val="7F2B00"/>
          </a:solidFill>
          <a:ln w="9525">
            <a:noFill/>
            <a:round/>
          </a:ln>
        </p:spPr>
        <p:txBody>
          <a:bodyPr/>
          <a:lstStyle/>
          <a:p>
            <a:endParaRPr lang="en-US"/>
          </a:p>
        </p:txBody>
      </p:sp>
      <p:sp>
        <p:nvSpPr>
          <p:cNvPr id="1067" name="Freeform 36"/>
          <p:cNvSpPr/>
          <p:nvPr/>
        </p:nvSpPr>
        <p:spPr bwMode="auto">
          <a:xfrm>
            <a:off x="7224713" y="5838825"/>
            <a:ext cx="244475" cy="122238"/>
          </a:xfrm>
          <a:custGeom>
            <a:avLst/>
            <a:gdLst>
              <a:gd name="T0" fmla="*/ 2147483647 w 308"/>
              <a:gd name="T1" fmla="*/ 2147483647 h 154"/>
              <a:gd name="T2" fmla="*/ 2147483647 w 308"/>
              <a:gd name="T3" fmla="*/ 2147483647 h 154"/>
              <a:gd name="T4" fmla="*/ 2147483647 w 308"/>
              <a:gd name="T5" fmla="*/ 2147483647 h 154"/>
              <a:gd name="T6" fmla="*/ 2147483647 w 308"/>
              <a:gd name="T7" fmla="*/ 2147483647 h 154"/>
              <a:gd name="T8" fmla="*/ 2147483647 w 308"/>
              <a:gd name="T9" fmla="*/ 2147483647 h 154"/>
              <a:gd name="T10" fmla="*/ 2147483647 w 308"/>
              <a:gd name="T11" fmla="*/ 2147483647 h 154"/>
              <a:gd name="T12" fmla="*/ 2147483647 w 308"/>
              <a:gd name="T13" fmla="*/ 2147483647 h 154"/>
              <a:gd name="T14" fmla="*/ 2147483647 w 308"/>
              <a:gd name="T15" fmla="*/ 2147483647 h 154"/>
              <a:gd name="T16" fmla="*/ 2147483647 w 308"/>
              <a:gd name="T17" fmla="*/ 2147483647 h 154"/>
              <a:gd name="T18" fmla="*/ 2147483647 w 308"/>
              <a:gd name="T19" fmla="*/ 2147483647 h 154"/>
              <a:gd name="T20" fmla="*/ 2147483647 w 308"/>
              <a:gd name="T21" fmla="*/ 2147483647 h 154"/>
              <a:gd name="T22" fmla="*/ 2147483647 w 308"/>
              <a:gd name="T23" fmla="*/ 2147483647 h 154"/>
              <a:gd name="T24" fmla="*/ 2147483647 w 308"/>
              <a:gd name="T25" fmla="*/ 2147483647 h 154"/>
              <a:gd name="T26" fmla="*/ 2147483647 w 308"/>
              <a:gd name="T27" fmla="*/ 2147483647 h 154"/>
              <a:gd name="T28" fmla="*/ 2147483647 w 308"/>
              <a:gd name="T29" fmla="*/ 2147483647 h 154"/>
              <a:gd name="T30" fmla="*/ 2147483647 w 308"/>
              <a:gd name="T31" fmla="*/ 2147483647 h 154"/>
              <a:gd name="T32" fmla="*/ 2147483647 w 308"/>
              <a:gd name="T33" fmla="*/ 2147483647 h 154"/>
              <a:gd name="T34" fmla="*/ 2147483647 w 308"/>
              <a:gd name="T35" fmla="*/ 2147483647 h 154"/>
              <a:gd name="T36" fmla="*/ 2147483647 w 308"/>
              <a:gd name="T37" fmla="*/ 2147483647 h 154"/>
              <a:gd name="T38" fmla="*/ 2147483647 w 308"/>
              <a:gd name="T39" fmla="*/ 2147483647 h 154"/>
              <a:gd name="T40" fmla="*/ 2147483647 w 308"/>
              <a:gd name="T41" fmla="*/ 2147483647 h 154"/>
              <a:gd name="T42" fmla="*/ 2147483647 w 308"/>
              <a:gd name="T43" fmla="*/ 2147483647 h 154"/>
              <a:gd name="T44" fmla="*/ 2147483647 w 308"/>
              <a:gd name="T45" fmla="*/ 2147483647 h 154"/>
              <a:gd name="T46" fmla="*/ 2147483647 w 308"/>
              <a:gd name="T47" fmla="*/ 2147483647 h 154"/>
              <a:gd name="T48" fmla="*/ 2147483647 w 308"/>
              <a:gd name="T49" fmla="*/ 2147483647 h 154"/>
              <a:gd name="T50" fmla="*/ 2147483647 w 308"/>
              <a:gd name="T51" fmla="*/ 2147483647 h 154"/>
              <a:gd name="T52" fmla="*/ 2147483647 w 308"/>
              <a:gd name="T53" fmla="*/ 2147483647 h 154"/>
              <a:gd name="T54" fmla="*/ 2147483647 w 308"/>
              <a:gd name="T55" fmla="*/ 2147483647 h 154"/>
              <a:gd name="T56" fmla="*/ 2147483647 w 308"/>
              <a:gd name="T57" fmla="*/ 2147483647 h 154"/>
              <a:gd name="T58" fmla="*/ 2147483647 w 308"/>
              <a:gd name="T59" fmla="*/ 2147483647 h 154"/>
              <a:gd name="T60" fmla="*/ 2147483647 w 308"/>
              <a:gd name="T61" fmla="*/ 2147483647 h 154"/>
              <a:gd name="T62" fmla="*/ 2147483647 w 308"/>
              <a:gd name="T63" fmla="*/ 0 h 154"/>
              <a:gd name="T64" fmla="*/ 2147483647 w 308"/>
              <a:gd name="T65" fmla="*/ 2147483647 h 154"/>
              <a:gd name="T66" fmla="*/ 2147483647 w 308"/>
              <a:gd name="T67" fmla="*/ 2147483647 h 154"/>
              <a:gd name="T68" fmla="*/ 2147483647 w 308"/>
              <a:gd name="T69" fmla="*/ 2147483647 h 154"/>
              <a:gd name="T70" fmla="*/ 2147483647 w 308"/>
              <a:gd name="T71" fmla="*/ 2147483647 h 154"/>
              <a:gd name="T72" fmla="*/ 2147483647 w 308"/>
              <a:gd name="T73" fmla="*/ 2147483647 h 154"/>
              <a:gd name="T74" fmla="*/ 2147483647 w 308"/>
              <a:gd name="T75" fmla="*/ 2147483647 h 154"/>
              <a:gd name="T76" fmla="*/ 0 w 308"/>
              <a:gd name="T77" fmla="*/ 2147483647 h 154"/>
              <a:gd name="T78" fmla="*/ 2147483647 w 308"/>
              <a:gd name="T79" fmla="*/ 2147483647 h 154"/>
              <a:gd name="T80" fmla="*/ 2147483647 w 308"/>
              <a:gd name="T81" fmla="*/ 2147483647 h 154"/>
              <a:gd name="T82" fmla="*/ 2147483647 w 308"/>
              <a:gd name="T83" fmla="*/ 2147483647 h 154"/>
              <a:gd name="T84" fmla="*/ 2147483647 w 308"/>
              <a:gd name="T85" fmla="*/ 2147483647 h 154"/>
              <a:gd name="T86" fmla="*/ 2147483647 w 308"/>
              <a:gd name="T87" fmla="*/ 2147483647 h 154"/>
              <a:gd name="T88" fmla="*/ 2147483647 w 308"/>
              <a:gd name="T89" fmla="*/ 2147483647 h 154"/>
              <a:gd name="T90" fmla="*/ 2147483647 w 308"/>
              <a:gd name="T91" fmla="*/ 2147483647 h 154"/>
              <a:gd name="T92" fmla="*/ 2147483647 w 308"/>
              <a:gd name="T93" fmla="*/ 2147483647 h 154"/>
              <a:gd name="T94" fmla="*/ 2147483647 w 308"/>
              <a:gd name="T95" fmla="*/ 2147483647 h 154"/>
              <a:gd name="T96" fmla="*/ 2147483647 w 308"/>
              <a:gd name="T97" fmla="*/ 2147483647 h 154"/>
              <a:gd name="T98" fmla="*/ 2147483647 w 308"/>
              <a:gd name="T99" fmla="*/ 2147483647 h 154"/>
              <a:gd name="T100" fmla="*/ 2147483647 w 308"/>
              <a:gd name="T101" fmla="*/ 2147483647 h 154"/>
              <a:gd name="T102" fmla="*/ 2147483647 w 308"/>
              <a:gd name="T103" fmla="*/ 2147483647 h 154"/>
              <a:gd name="T104" fmla="*/ 2147483647 w 308"/>
              <a:gd name="T105" fmla="*/ 2147483647 h 15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08"/>
              <a:gd name="T160" fmla="*/ 0 h 154"/>
              <a:gd name="T161" fmla="*/ 308 w 308"/>
              <a:gd name="T162" fmla="*/ 154 h 15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08" h="154">
                <a:moveTo>
                  <a:pt x="161" y="154"/>
                </a:moveTo>
                <a:lnTo>
                  <a:pt x="224" y="129"/>
                </a:lnTo>
                <a:lnTo>
                  <a:pt x="223" y="119"/>
                </a:lnTo>
                <a:lnTo>
                  <a:pt x="219" y="110"/>
                </a:lnTo>
                <a:lnTo>
                  <a:pt x="212" y="101"/>
                </a:lnTo>
                <a:lnTo>
                  <a:pt x="205" y="93"/>
                </a:lnTo>
                <a:lnTo>
                  <a:pt x="197" y="86"/>
                </a:lnTo>
                <a:lnTo>
                  <a:pt x="190" y="80"/>
                </a:lnTo>
                <a:lnTo>
                  <a:pt x="185" y="73"/>
                </a:lnTo>
                <a:lnTo>
                  <a:pt x="182" y="65"/>
                </a:lnTo>
                <a:lnTo>
                  <a:pt x="191" y="66"/>
                </a:lnTo>
                <a:lnTo>
                  <a:pt x="199" y="70"/>
                </a:lnTo>
                <a:lnTo>
                  <a:pt x="206" y="76"/>
                </a:lnTo>
                <a:lnTo>
                  <a:pt x="213" y="84"/>
                </a:lnTo>
                <a:lnTo>
                  <a:pt x="220" y="92"/>
                </a:lnTo>
                <a:lnTo>
                  <a:pt x="226" y="99"/>
                </a:lnTo>
                <a:lnTo>
                  <a:pt x="232" y="106"/>
                </a:lnTo>
                <a:lnTo>
                  <a:pt x="239" y="112"/>
                </a:lnTo>
                <a:lnTo>
                  <a:pt x="250" y="115"/>
                </a:lnTo>
                <a:lnTo>
                  <a:pt x="258" y="114"/>
                </a:lnTo>
                <a:lnTo>
                  <a:pt x="264" y="111"/>
                </a:lnTo>
                <a:lnTo>
                  <a:pt x="265" y="105"/>
                </a:lnTo>
                <a:lnTo>
                  <a:pt x="255" y="97"/>
                </a:lnTo>
                <a:lnTo>
                  <a:pt x="244" y="88"/>
                </a:lnTo>
                <a:lnTo>
                  <a:pt x="231" y="78"/>
                </a:lnTo>
                <a:lnTo>
                  <a:pt x="217" y="69"/>
                </a:lnTo>
                <a:lnTo>
                  <a:pt x="204" y="60"/>
                </a:lnTo>
                <a:lnTo>
                  <a:pt x="190" y="50"/>
                </a:lnTo>
                <a:lnTo>
                  <a:pt x="178" y="39"/>
                </a:lnTo>
                <a:lnTo>
                  <a:pt x="168" y="29"/>
                </a:lnTo>
                <a:lnTo>
                  <a:pt x="174" y="25"/>
                </a:lnTo>
                <a:lnTo>
                  <a:pt x="182" y="24"/>
                </a:lnTo>
                <a:lnTo>
                  <a:pt x="190" y="27"/>
                </a:lnTo>
                <a:lnTo>
                  <a:pt x="197" y="31"/>
                </a:lnTo>
                <a:lnTo>
                  <a:pt x="205" y="37"/>
                </a:lnTo>
                <a:lnTo>
                  <a:pt x="213" y="43"/>
                </a:lnTo>
                <a:lnTo>
                  <a:pt x="221" y="48"/>
                </a:lnTo>
                <a:lnTo>
                  <a:pt x="229" y="54"/>
                </a:lnTo>
                <a:lnTo>
                  <a:pt x="237" y="60"/>
                </a:lnTo>
                <a:lnTo>
                  <a:pt x="246" y="66"/>
                </a:lnTo>
                <a:lnTo>
                  <a:pt x="255" y="73"/>
                </a:lnTo>
                <a:lnTo>
                  <a:pt x="265" y="81"/>
                </a:lnTo>
                <a:lnTo>
                  <a:pt x="276" y="86"/>
                </a:lnTo>
                <a:lnTo>
                  <a:pt x="285" y="91"/>
                </a:lnTo>
                <a:lnTo>
                  <a:pt x="293" y="92"/>
                </a:lnTo>
                <a:lnTo>
                  <a:pt x="300" y="92"/>
                </a:lnTo>
                <a:lnTo>
                  <a:pt x="305" y="90"/>
                </a:lnTo>
                <a:lnTo>
                  <a:pt x="307" y="88"/>
                </a:lnTo>
                <a:lnTo>
                  <a:pt x="308" y="83"/>
                </a:lnTo>
                <a:lnTo>
                  <a:pt x="307" y="78"/>
                </a:lnTo>
                <a:lnTo>
                  <a:pt x="300" y="70"/>
                </a:lnTo>
                <a:lnTo>
                  <a:pt x="293" y="62"/>
                </a:lnTo>
                <a:lnTo>
                  <a:pt x="284" y="54"/>
                </a:lnTo>
                <a:lnTo>
                  <a:pt x="276" y="46"/>
                </a:lnTo>
                <a:lnTo>
                  <a:pt x="266" y="38"/>
                </a:lnTo>
                <a:lnTo>
                  <a:pt x="257" y="31"/>
                </a:lnTo>
                <a:lnTo>
                  <a:pt x="246" y="27"/>
                </a:lnTo>
                <a:lnTo>
                  <a:pt x="237" y="22"/>
                </a:lnTo>
                <a:lnTo>
                  <a:pt x="223" y="14"/>
                </a:lnTo>
                <a:lnTo>
                  <a:pt x="209" y="8"/>
                </a:lnTo>
                <a:lnTo>
                  <a:pt x="196" y="4"/>
                </a:lnTo>
                <a:lnTo>
                  <a:pt x="183" y="1"/>
                </a:lnTo>
                <a:lnTo>
                  <a:pt x="169" y="0"/>
                </a:lnTo>
                <a:lnTo>
                  <a:pt x="156" y="0"/>
                </a:lnTo>
                <a:lnTo>
                  <a:pt x="143" y="1"/>
                </a:lnTo>
                <a:lnTo>
                  <a:pt x="130" y="4"/>
                </a:lnTo>
                <a:lnTo>
                  <a:pt x="116" y="6"/>
                </a:lnTo>
                <a:lnTo>
                  <a:pt x="103" y="9"/>
                </a:lnTo>
                <a:lnTo>
                  <a:pt x="91" y="14"/>
                </a:lnTo>
                <a:lnTo>
                  <a:pt x="78" y="17"/>
                </a:lnTo>
                <a:lnTo>
                  <a:pt x="65" y="22"/>
                </a:lnTo>
                <a:lnTo>
                  <a:pt x="53" y="27"/>
                </a:lnTo>
                <a:lnTo>
                  <a:pt x="40" y="30"/>
                </a:lnTo>
                <a:lnTo>
                  <a:pt x="27" y="33"/>
                </a:lnTo>
                <a:lnTo>
                  <a:pt x="18" y="35"/>
                </a:lnTo>
                <a:lnTo>
                  <a:pt x="10" y="37"/>
                </a:lnTo>
                <a:lnTo>
                  <a:pt x="4" y="40"/>
                </a:lnTo>
                <a:lnTo>
                  <a:pt x="0" y="44"/>
                </a:lnTo>
                <a:lnTo>
                  <a:pt x="10" y="69"/>
                </a:lnTo>
                <a:lnTo>
                  <a:pt x="16" y="95"/>
                </a:lnTo>
                <a:lnTo>
                  <a:pt x="19" y="119"/>
                </a:lnTo>
                <a:lnTo>
                  <a:pt x="23" y="141"/>
                </a:lnTo>
                <a:lnTo>
                  <a:pt x="44" y="149"/>
                </a:lnTo>
                <a:lnTo>
                  <a:pt x="63" y="150"/>
                </a:lnTo>
                <a:lnTo>
                  <a:pt x="82" y="145"/>
                </a:lnTo>
                <a:lnTo>
                  <a:pt x="99" y="137"/>
                </a:lnTo>
                <a:lnTo>
                  <a:pt x="118" y="129"/>
                </a:lnTo>
                <a:lnTo>
                  <a:pt x="139" y="121"/>
                </a:lnTo>
                <a:lnTo>
                  <a:pt x="162" y="115"/>
                </a:lnTo>
                <a:lnTo>
                  <a:pt x="189" y="114"/>
                </a:lnTo>
                <a:lnTo>
                  <a:pt x="189" y="121"/>
                </a:lnTo>
                <a:lnTo>
                  <a:pt x="184" y="125"/>
                </a:lnTo>
                <a:lnTo>
                  <a:pt x="177" y="127"/>
                </a:lnTo>
                <a:lnTo>
                  <a:pt x="174" y="131"/>
                </a:lnTo>
                <a:lnTo>
                  <a:pt x="168" y="133"/>
                </a:lnTo>
                <a:lnTo>
                  <a:pt x="161" y="134"/>
                </a:lnTo>
                <a:lnTo>
                  <a:pt x="155" y="135"/>
                </a:lnTo>
                <a:lnTo>
                  <a:pt x="151" y="137"/>
                </a:lnTo>
                <a:lnTo>
                  <a:pt x="145" y="139"/>
                </a:lnTo>
                <a:lnTo>
                  <a:pt x="140" y="142"/>
                </a:lnTo>
                <a:lnTo>
                  <a:pt x="136" y="144"/>
                </a:lnTo>
                <a:lnTo>
                  <a:pt x="131" y="146"/>
                </a:lnTo>
                <a:lnTo>
                  <a:pt x="137" y="150"/>
                </a:lnTo>
                <a:lnTo>
                  <a:pt x="144" y="152"/>
                </a:lnTo>
                <a:lnTo>
                  <a:pt x="152" y="154"/>
                </a:lnTo>
                <a:lnTo>
                  <a:pt x="161" y="154"/>
                </a:lnTo>
                <a:close/>
              </a:path>
            </a:pathLst>
          </a:custGeom>
          <a:solidFill>
            <a:srgbClr val="F2E8D3"/>
          </a:solidFill>
          <a:ln w="9525">
            <a:noFill/>
            <a:round/>
          </a:ln>
        </p:spPr>
        <p:txBody>
          <a:bodyPr/>
          <a:lstStyle/>
          <a:p>
            <a:endParaRPr lang="en-US"/>
          </a:p>
        </p:txBody>
      </p:sp>
      <p:sp>
        <p:nvSpPr>
          <p:cNvPr id="1068" name="Freeform 37"/>
          <p:cNvSpPr/>
          <p:nvPr/>
        </p:nvSpPr>
        <p:spPr bwMode="auto">
          <a:xfrm>
            <a:off x="6403975" y="5602288"/>
            <a:ext cx="1289050" cy="501650"/>
          </a:xfrm>
          <a:custGeom>
            <a:avLst/>
            <a:gdLst>
              <a:gd name="T0" fmla="*/ 2147483647 w 1624"/>
              <a:gd name="T1" fmla="*/ 2147483647 h 631"/>
              <a:gd name="T2" fmla="*/ 2147483647 w 1624"/>
              <a:gd name="T3" fmla="*/ 2147483647 h 631"/>
              <a:gd name="T4" fmla="*/ 2147483647 w 1624"/>
              <a:gd name="T5" fmla="*/ 2147483647 h 631"/>
              <a:gd name="T6" fmla="*/ 2147483647 w 1624"/>
              <a:gd name="T7" fmla="*/ 2147483647 h 631"/>
              <a:gd name="T8" fmla="*/ 2147483647 w 1624"/>
              <a:gd name="T9" fmla="*/ 2147483647 h 631"/>
              <a:gd name="T10" fmla="*/ 2147483647 w 1624"/>
              <a:gd name="T11" fmla="*/ 2147483647 h 631"/>
              <a:gd name="T12" fmla="*/ 2147483647 w 1624"/>
              <a:gd name="T13" fmla="*/ 2147483647 h 631"/>
              <a:gd name="T14" fmla="*/ 2147483647 w 1624"/>
              <a:gd name="T15" fmla="*/ 2147483647 h 631"/>
              <a:gd name="T16" fmla="*/ 2147483647 w 1624"/>
              <a:gd name="T17" fmla="*/ 2147483647 h 631"/>
              <a:gd name="T18" fmla="*/ 2147483647 w 1624"/>
              <a:gd name="T19" fmla="*/ 2147483647 h 631"/>
              <a:gd name="T20" fmla="*/ 2147483647 w 1624"/>
              <a:gd name="T21" fmla="*/ 2147483647 h 631"/>
              <a:gd name="T22" fmla="*/ 2147483647 w 1624"/>
              <a:gd name="T23" fmla="*/ 2147483647 h 631"/>
              <a:gd name="T24" fmla="*/ 2147483647 w 1624"/>
              <a:gd name="T25" fmla="*/ 2147483647 h 631"/>
              <a:gd name="T26" fmla="*/ 2147483647 w 1624"/>
              <a:gd name="T27" fmla="*/ 2147483647 h 631"/>
              <a:gd name="T28" fmla="*/ 2147483647 w 1624"/>
              <a:gd name="T29" fmla="*/ 2147483647 h 631"/>
              <a:gd name="T30" fmla="*/ 2147483647 w 1624"/>
              <a:gd name="T31" fmla="*/ 2147483647 h 631"/>
              <a:gd name="T32" fmla="*/ 2147483647 w 1624"/>
              <a:gd name="T33" fmla="*/ 2147483647 h 631"/>
              <a:gd name="T34" fmla="*/ 2147483647 w 1624"/>
              <a:gd name="T35" fmla="*/ 2147483647 h 631"/>
              <a:gd name="T36" fmla="*/ 2147483647 w 1624"/>
              <a:gd name="T37" fmla="*/ 2147483647 h 631"/>
              <a:gd name="T38" fmla="*/ 2147483647 w 1624"/>
              <a:gd name="T39" fmla="*/ 2147483647 h 631"/>
              <a:gd name="T40" fmla="*/ 2147483647 w 1624"/>
              <a:gd name="T41" fmla="*/ 2147483647 h 631"/>
              <a:gd name="T42" fmla="*/ 2147483647 w 1624"/>
              <a:gd name="T43" fmla="*/ 2147483647 h 631"/>
              <a:gd name="T44" fmla="*/ 2147483647 w 1624"/>
              <a:gd name="T45" fmla="*/ 2147483647 h 631"/>
              <a:gd name="T46" fmla="*/ 2147483647 w 1624"/>
              <a:gd name="T47" fmla="*/ 2147483647 h 631"/>
              <a:gd name="T48" fmla="*/ 2147483647 w 1624"/>
              <a:gd name="T49" fmla="*/ 2147483647 h 631"/>
              <a:gd name="T50" fmla="*/ 2147483647 w 1624"/>
              <a:gd name="T51" fmla="*/ 2147483647 h 631"/>
              <a:gd name="T52" fmla="*/ 2147483647 w 1624"/>
              <a:gd name="T53" fmla="*/ 2147483647 h 631"/>
              <a:gd name="T54" fmla="*/ 2147483647 w 1624"/>
              <a:gd name="T55" fmla="*/ 2147483647 h 631"/>
              <a:gd name="T56" fmla="*/ 2147483647 w 1624"/>
              <a:gd name="T57" fmla="*/ 2147483647 h 631"/>
              <a:gd name="T58" fmla="*/ 2147483647 w 1624"/>
              <a:gd name="T59" fmla="*/ 2147483647 h 631"/>
              <a:gd name="T60" fmla="*/ 2147483647 w 1624"/>
              <a:gd name="T61" fmla="*/ 2147483647 h 631"/>
              <a:gd name="T62" fmla="*/ 2147483647 w 1624"/>
              <a:gd name="T63" fmla="*/ 2147483647 h 631"/>
              <a:gd name="T64" fmla="*/ 2147483647 w 1624"/>
              <a:gd name="T65" fmla="*/ 2147483647 h 631"/>
              <a:gd name="T66" fmla="*/ 2147483647 w 1624"/>
              <a:gd name="T67" fmla="*/ 2147483647 h 631"/>
              <a:gd name="T68" fmla="*/ 2147483647 w 1624"/>
              <a:gd name="T69" fmla="*/ 2147483647 h 631"/>
              <a:gd name="T70" fmla="*/ 2147483647 w 1624"/>
              <a:gd name="T71" fmla="*/ 2147483647 h 631"/>
              <a:gd name="T72" fmla="*/ 2147483647 w 1624"/>
              <a:gd name="T73" fmla="*/ 2147483647 h 631"/>
              <a:gd name="T74" fmla="*/ 2147483647 w 1624"/>
              <a:gd name="T75" fmla="*/ 2147483647 h 631"/>
              <a:gd name="T76" fmla="*/ 2147483647 w 1624"/>
              <a:gd name="T77" fmla="*/ 2147483647 h 631"/>
              <a:gd name="T78" fmla="*/ 2147483647 w 1624"/>
              <a:gd name="T79" fmla="*/ 2147483647 h 631"/>
              <a:gd name="T80" fmla="*/ 2147483647 w 1624"/>
              <a:gd name="T81" fmla="*/ 2147483647 h 631"/>
              <a:gd name="T82" fmla="*/ 2147483647 w 1624"/>
              <a:gd name="T83" fmla="*/ 2147483647 h 631"/>
              <a:gd name="T84" fmla="*/ 2147483647 w 1624"/>
              <a:gd name="T85" fmla="*/ 2147483647 h 631"/>
              <a:gd name="T86" fmla="*/ 2147483647 w 1624"/>
              <a:gd name="T87" fmla="*/ 2147483647 h 631"/>
              <a:gd name="T88" fmla="*/ 2147483647 w 1624"/>
              <a:gd name="T89" fmla="*/ 2147483647 h 631"/>
              <a:gd name="T90" fmla="*/ 2147483647 w 1624"/>
              <a:gd name="T91" fmla="*/ 2147483647 h 631"/>
              <a:gd name="T92" fmla="*/ 2147483647 w 1624"/>
              <a:gd name="T93" fmla="*/ 2147483647 h 631"/>
              <a:gd name="T94" fmla="*/ 2147483647 w 1624"/>
              <a:gd name="T95" fmla="*/ 2147483647 h 631"/>
              <a:gd name="T96" fmla="*/ 2147483647 w 1624"/>
              <a:gd name="T97" fmla="*/ 2147483647 h 631"/>
              <a:gd name="T98" fmla="*/ 2147483647 w 1624"/>
              <a:gd name="T99" fmla="*/ 2147483647 h 631"/>
              <a:gd name="T100" fmla="*/ 2147483647 w 1624"/>
              <a:gd name="T101" fmla="*/ 2147483647 h 631"/>
              <a:gd name="T102" fmla="*/ 2147483647 w 1624"/>
              <a:gd name="T103" fmla="*/ 2147483647 h 631"/>
              <a:gd name="T104" fmla="*/ 2147483647 w 1624"/>
              <a:gd name="T105" fmla="*/ 2147483647 h 631"/>
              <a:gd name="T106" fmla="*/ 2147483647 w 1624"/>
              <a:gd name="T107" fmla="*/ 2147483647 h 631"/>
              <a:gd name="T108" fmla="*/ 2147483647 w 1624"/>
              <a:gd name="T109" fmla="*/ 2147483647 h 631"/>
              <a:gd name="T110" fmla="*/ 2147483647 w 1624"/>
              <a:gd name="T111" fmla="*/ 2147483647 h 631"/>
              <a:gd name="T112" fmla="*/ 2147483647 w 1624"/>
              <a:gd name="T113" fmla="*/ 2147483647 h 631"/>
              <a:gd name="T114" fmla="*/ 2147483647 w 1624"/>
              <a:gd name="T115" fmla="*/ 2147483647 h 631"/>
              <a:gd name="T116" fmla="*/ 2147483647 w 1624"/>
              <a:gd name="T117" fmla="*/ 2147483647 h 631"/>
              <a:gd name="T118" fmla="*/ 2147483647 w 1624"/>
              <a:gd name="T119" fmla="*/ 2147483647 h 63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24"/>
              <a:gd name="T181" fmla="*/ 0 h 631"/>
              <a:gd name="T182" fmla="*/ 1624 w 1624"/>
              <a:gd name="T183" fmla="*/ 631 h 63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24" h="631">
                <a:moveTo>
                  <a:pt x="1417" y="387"/>
                </a:moveTo>
                <a:lnTo>
                  <a:pt x="1437" y="387"/>
                </a:lnTo>
                <a:lnTo>
                  <a:pt x="1458" y="387"/>
                </a:lnTo>
                <a:lnTo>
                  <a:pt x="1477" y="386"/>
                </a:lnTo>
                <a:lnTo>
                  <a:pt x="1496" y="386"/>
                </a:lnTo>
                <a:lnTo>
                  <a:pt x="1515" y="386"/>
                </a:lnTo>
                <a:lnTo>
                  <a:pt x="1534" y="388"/>
                </a:lnTo>
                <a:lnTo>
                  <a:pt x="1551" y="391"/>
                </a:lnTo>
                <a:lnTo>
                  <a:pt x="1569" y="396"/>
                </a:lnTo>
                <a:lnTo>
                  <a:pt x="1569" y="423"/>
                </a:lnTo>
                <a:lnTo>
                  <a:pt x="1551" y="423"/>
                </a:lnTo>
                <a:lnTo>
                  <a:pt x="1533" y="423"/>
                </a:lnTo>
                <a:lnTo>
                  <a:pt x="1514" y="424"/>
                </a:lnTo>
                <a:lnTo>
                  <a:pt x="1497" y="424"/>
                </a:lnTo>
                <a:lnTo>
                  <a:pt x="1480" y="425"/>
                </a:lnTo>
                <a:lnTo>
                  <a:pt x="1464" y="426"/>
                </a:lnTo>
                <a:lnTo>
                  <a:pt x="1446" y="427"/>
                </a:lnTo>
                <a:lnTo>
                  <a:pt x="1430" y="429"/>
                </a:lnTo>
                <a:lnTo>
                  <a:pt x="1414" y="430"/>
                </a:lnTo>
                <a:lnTo>
                  <a:pt x="1398" y="431"/>
                </a:lnTo>
                <a:lnTo>
                  <a:pt x="1382" y="432"/>
                </a:lnTo>
                <a:lnTo>
                  <a:pt x="1367" y="433"/>
                </a:lnTo>
                <a:lnTo>
                  <a:pt x="1351" y="434"/>
                </a:lnTo>
                <a:lnTo>
                  <a:pt x="1336" y="434"/>
                </a:lnTo>
                <a:lnTo>
                  <a:pt x="1321" y="435"/>
                </a:lnTo>
                <a:lnTo>
                  <a:pt x="1306" y="435"/>
                </a:lnTo>
                <a:lnTo>
                  <a:pt x="1305" y="438"/>
                </a:lnTo>
                <a:lnTo>
                  <a:pt x="1307" y="441"/>
                </a:lnTo>
                <a:lnTo>
                  <a:pt x="1310" y="444"/>
                </a:lnTo>
                <a:lnTo>
                  <a:pt x="1317" y="445"/>
                </a:lnTo>
                <a:lnTo>
                  <a:pt x="1325" y="447"/>
                </a:lnTo>
                <a:lnTo>
                  <a:pt x="1336" y="448"/>
                </a:lnTo>
                <a:lnTo>
                  <a:pt x="1350" y="448"/>
                </a:lnTo>
                <a:lnTo>
                  <a:pt x="1366" y="448"/>
                </a:lnTo>
                <a:lnTo>
                  <a:pt x="1605" y="450"/>
                </a:lnTo>
                <a:lnTo>
                  <a:pt x="1616" y="459"/>
                </a:lnTo>
                <a:lnTo>
                  <a:pt x="1621" y="468"/>
                </a:lnTo>
                <a:lnTo>
                  <a:pt x="1624" y="477"/>
                </a:lnTo>
                <a:lnTo>
                  <a:pt x="1622" y="488"/>
                </a:lnTo>
                <a:lnTo>
                  <a:pt x="1597" y="490"/>
                </a:lnTo>
                <a:lnTo>
                  <a:pt x="1572" y="491"/>
                </a:lnTo>
                <a:lnTo>
                  <a:pt x="1546" y="492"/>
                </a:lnTo>
                <a:lnTo>
                  <a:pt x="1521" y="492"/>
                </a:lnTo>
                <a:lnTo>
                  <a:pt x="1496" y="493"/>
                </a:lnTo>
                <a:lnTo>
                  <a:pt x="1470" y="494"/>
                </a:lnTo>
                <a:lnTo>
                  <a:pt x="1445" y="494"/>
                </a:lnTo>
                <a:lnTo>
                  <a:pt x="1419" y="494"/>
                </a:lnTo>
                <a:lnTo>
                  <a:pt x="1393" y="495"/>
                </a:lnTo>
                <a:lnTo>
                  <a:pt x="1368" y="495"/>
                </a:lnTo>
                <a:lnTo>
                  <a:pt x="1341" y="495"/>
                </a:lnTo>
                <a:lnTo>
                  <a:pt x="1316" y="497"/>
                </a:lnTo>
                <a:lnTo>
                  <a:pt x="1291" y="497"/>
                </a:lnTo>
                <a:lnTo>
                  <a:pt x="1264" y="497"/>
                </a:lnTo>
                <a:lnTo>
                  <a:pt x="1239" y="497"/>
                </a:lnTo>
                <a:lnTo>
                  <a:pt x="1214" y="497"/>
                </a:lnTo>
                <a:lnTo>
                  <a:pt x="1187" y="497"/>
                </a:lnTo>
                <a:lnTo>
                  <a:pt x="1162" y="497"/>
                </a:lnTo>
                <a:lnTo>
                  <a:pt x="1136" y="497"/>
                </a:lnTo>
                <a:lnTo>
                  <a:pt x="1111" y="497"/>
                </a:lnTo>
                <a:lnTo>
                  <a:pt x="1086" y="497"/>
                </a:lnTo>
                <a:lnTo>
                  <a:pt x="1060" y="497"/>
                </a:lnTo>
                <a:lnTo>
                  <a:pt x="1035" y="497"/>
                </a:lnTo>
                <a:lnTo>
                  <a:pt x="1010" y="497"/>
                </a:lnTo>
                <a:lnTo>
                  <a:pt x="984" y="497"/>
                </a:lnTo>
                <a:lnTo>
                  <a:pt x="960" y="497"/>
                </a:lnTo>
                <a:lnTo>
                  <a:pt x="935" y="497"/>
                </a:lnTo>
                <a:lnTo>
                  <a:pt x="911" y="497"/>
                </a:lnTo>
                <a:lnTo>
                  <a:pt x="887" y="497"/>
                </a:lnTo>
                <a:lnTo>
                  <a:pt x="862" y="497"/>
                </a:lnTo>
                <a:lnTo>
                  <a:pt x="838" y="497"/>
                </a:lnTo>
                <a:lnTo>
                  <a:pt x="814" y="497"/>
                </a:lnTo>
                <a:lnTo>
                  <a:pt x="803" y="503"/>
                </a:lnTo>
                <a:lnTo>
                  <a:pt x="801" y="518"/>
                </a:lnTo>
                <a:lnTo>
                  <a:pt x="800" y="535"/>
                </a:lnTo>
                <a:lnTo>
                  <a:pt x="788" y="544"/>
                </a:lnTo>
                <a:lnTo>
                  <a:pt x="774" y="535"/>
                </a:lnTo>
                <a:lnTo>
                  <a:pt x="760" y="528"/>
                </a:lnTo>
                <a:lnTo>
                  <a:pt x="744" y="522"/>
                </a:lnTo>
                <a:lnTo>
                  <a:pt x="728" y="517"/>
                </a:lnTo>
                <a:lnTo>
                  <a:pt x="710" y="514"/>
                </a:lnTo>
                <a:lnTo>
                  <a:pt x="693" y="512"/>
                </a:lnTo>
                <a:lnTo>
                  <a:pt x="675" y="509"/>
                </a:lnTo>
                <a:lnTo>
                  <a:pt x="656" y="509"/>
                </a:lnTo>
                <a:lnTo>
                  <a:pt x="638" y="509"/>
                </a:lnTo>
                <a:lnTo>
                  <a:pt x="618" y="509"/>
                </a:lnTo>
                <a:lnTo>
                  <a:pt x="599" y="510"/>
                </a:lnTo>
                <a:lnTo>
                  <a:pt x="580" y="512"/>
                </a:lnTo>
                <a:lnTo>
                  <a:pt x="561" y="513"/>
                </a:lnTo>
                <a:lnTo>
                  <a:pt x="542" y="514"/>
                </a:lnTo>
                <a:lnTo>
                  <a:pt x="524" y="514"/>
                </a:lnTo>
                <a:lnTo>
                  <a:pt x="507" y="515"/>
                </a:lnTo>
                <a:lnTo>
                  <a:pt x="503" y="507"/>
                </a:lnTo>
                <a:lnTo>
                  <a:pt x="494" y="501"/>
                </a:lnTo>
                <a:lnTo>
                  <a:pt x="482" y="499"/>
                </a:lnTo>
                <a:lnTo>
                  <a:pt x="476" y="497"/>
                </a:lnTo>
                <a:lnTo>
                  <a:pt x="480" y="490"/>
                </a:lnTo>
                <a:lnTo>
                  <a:pt x="485" y="484"/>
                </a:lnTo>
                <a:lnTo>
                  <a:pt x="490" y="478"/>
                </a:lnTo>
                <a:lnTo>
                  <a:pt x="497" y="472"/>
                </a:lnTo>
                <a:lnTo>
                  <a:pt x="503" y="468"/>
                </a:lnTo>
                <a:lnTo>
                  <a:pt x="508" y="461"/>
                </a:lnTo>
                <a:lnTo>
                  <a:pt x="511" y="454"/>
                </a:lnTo>
                <a:lnTo>
                  <a:pt x="514" y="446"/>
                </a:lnTo>
                <a:lnTo>
                  <a:pt x="490" y="441"/>
                </a:lnTo>
                <a:lnTo>
                  <a:pt x="496" y="438"/>
                </a:lnTo>
                <a:lnTo>
                  <a:pt x="497" y="431"/>
                </a:lnTo>
                <a:lnTo>
                  <a:pt x="497" y="423"/>
                </a:lnTo>
                <a:lnTo>
                  <a:pt x="497" y="415"/>
                </a:lnTo>
                <a:lnTo>
                  <a:pt x="488" y="416"/>
                </a:lnTo>
                <a:lnTo>
                  <a:pt x="479" y="419"/>
                </a:lnTo>
                <a:lnTo>
                  <a:pt x="472" y="425"/>
                </a:lnTo>
                <a:lnTo>
                  <a:pt x="464" y="432"/>
                </a:lnTo>
                <a:lnTo>
                  <a:pt x="456" y="439"/>
                </a:lnTo>
                <a:lnTo>
                  <a:pt x="449" y="446"/>
                </a:lnTo>
                <a:lnTo>
                  <a:pt x="440" y="453"/>
                </a:lnTo>
                <a:lnTo>
                  <a:pt x="431" y="459"/>
                </a:lnTo>
                <a:lnTo>
                  <a:pt x="419" y="463"/>
                </a:lnTo>
                <a:lnTo>
                  <a:pt x="406" y="470"/>
                </a:lnTo>
                <a:lnTo>
                  <a:pt x="393" y="478"/>
                </a:lnTo>
                <a:lnTo>
                  <a:pt x="376" y="487"/>
                </a:lnTo>
                <a:lnTo>
                  <a:pt x="358" y="498"/>
                </a:lnTo>
                <a:lnTo>
                  <a:pt x="338" y="508"/>
                </a:lnTo>
                <a:lnTo>
                  <a:pt x="317" y="521"/>
                </a:lnTo>
                <a:lnTo>
                  <a:pt x="292" y="532"/>
                </a:lnTo>
                <a:lnTo>
                  <a:pt x="266" y="546"/>
                </a:lnTo>
                <a:lnTo>
                  <a:pt x="237" y="559"/>
                </a:lnTo>
                <a:lnTo>
                  <a:pt x="205" y="571"/>
                </a:lnTo>
                <a:lnTo>
                  <a:pt x="170" y="585"/>
                </a:lnTo>
                <a:lnTo>
                  <a:pt x="133" y="598"/>
                </a:lnTo>
                <a:lnTo>
                  <a:pt x="93" y="609"/>
                </a:lnTo>
                <a:lnTo>
                  <a:pt x="51" y="621"/>
                </a:lnTo>
                <a:lnTo>
                  <a:pt x="5" y="631"/>
                </a:lnTo>
                <a:lnTo>
                  <a:pt x="0" y="589"/>
                </a:lnTo>
                <a:lnTo>
                  <a:pt x="0" y="547"/>
                </a:lnTo>
                <a:lnTo>
                  <a:pt x="3" y="509"/>
                </a:lnTo>
                <a:lnTo>
                  <a:pt x="10" y="472"/>
                </a:lnTo>
                <a:lnTo>
                  <a:pt x="21" y="438"/>
                </a:lnTo>
                <a:lnTo>
                  <a:pt x="34" y="404"/>
                </a:lnTo>
                <a:lnTo>
                  <a:pt x="51" y="371"/>
                </a:lnTo>
                <a:lnTo>
                  <a:pt x="69" y="339"/>
                </a:lnTo>
                <a:lnTo>
                  <a:pt x="76" y="325"/>
                </a:lnTo>
                <a:lnTo>
                  <a:pt x="82" y="310"/>
                </a:lnTo>
                <a:lnTo>
                  <a:pt x="89" y="294"/>
                </a:lnTo>
                <a:lnTo>
                  <a:pt x="98" y="274"/>
                </a:lnTo>
                <a:lnTo>
                  <a:pt x="110" y="252"/>
                </a:lnTo>
                <a:lnTo>
                  <a:pt x="127" y="228"/>
                </a:lnTo>
                <a:lnTo>
                  <a:pt x="147" y="199"/>
                </a:lnTo>
                <a:lnTo>
                  <a:pt x="174" y="168"/>
                </a:lnTo>
                <a:lnTo>
                  <a:pt x="188" y="150"/>
                </a:lnTo>
                <a:lnTo>
                  <a:pt x="204" y="134"/>
                </a:lnTo>
                <a:lnTo>
                  <a:pt x="220" y="116"/>
                </a:lnTo>
                <a:lnTo>
                  <a:pt x="236" y="100"/>
                </a:lnTo>
                <a:lnTo>
                  <a:pt x="251" y="83"/>
                </a:lnTo>
                <a:lnTo>
                  <a:pt x="266" y="64"/>
                </a:lnTo>
                <a:lnTo>
                  <a:pt x="279" y="46"/>
                </a:lnTo>
                <a:lnTo>
                  <a:pt x="290" y="25"/>
                </a:lnTo>
                <a:lnTo>
                  <a:pt x="300" y="26"/>
                </a:lnTo>
                <a:lnTo>
                  <a:pt x="311" y="24"/>
                </a:lnTo>
                <a:lnTo>
                  <a:pt x="320" y="22"/>
                </a:lnTo>
                <a:lnTo>
                  <a:pt x="330" y="17"/>
                </a:lnTo>
                <a:lnTo>
                  <a:pt x="340" y="14"/>
                </a:lnTo>
                <a:lnTo>
                  <a:pt x="349" y="8"/>
                </a:lnTo>
                <a:lnTo>
                  <a:pt x="359" y="3"/>
                </a:lnTo>
                <a:lnTo>
                  <a:pt x="368" y="0"/>
                </a:lnTo>
                <a:lnTo>
                  <a:pt x="393" y="6"/>
                </a:lnTo>
                <a:lnTo>
                  <a:pt x="417" y="15"/>
                </a:lnTo>
                <a:lnTo>
                  <a:pt x="440" y="24"/>
                </a:lnTo>
                <a:lnTo>
                  <a:pt x="463" y="37"/>
                </a:lnTo>
                <a:lnTo>
                  <a:pt x="484" y="49"/>
                </a:lnTo>
                <a:lnTo>
                  <a:pt x="503" y="63"/>
                </a:lnTo>
                <a:lnTo>
                  <a:pt x="523" y="78"/>
                </a:lnTo>
                <a:lnTo>
                  <a:pt x="540" y="94"/>
                </a:lnTo>
                <a:lnTo>
                  <a:pt x="527" y="91"/>
                </a:lnTo>
                <a:lnTo>
                  <a:pt x="515" y="85"/>
                </a:lnTo>
                <a:lnTo>
                  <a:pt x="502" y="81"/>
                </a:lnTo>
                <a:lnTo>
                  <a:pt x="489" y="76"/>
                </a:lnTo>
                <a:lnTo>
                  <a:pt x="477" y="73"/>
                </a:lnTo>
                <a:lnTo>
                  <a:pt x="464" y="69"/>
                </a:lnTo>
                <a:lnTo>
                  <a:pt x="450" y="68"/>
                </a:lnTo>
                <a:lnTo>
                  <a:pt x="435" y="69"/>
                </a:lnTo>
                <a:lnTo>
                  <a:pt x="433" y="78"/>
                </a:lnTo>
                <a:lnTo>
                  <a:pt x="436" y="86"/>
                </a:lnTo>
                <a:lnTo>
                  <a:pt x="446" y="92"/>
                </a:lnTo>
                <a:lnTo>
                  <a:pt x="455" y="97"/>
                </a:lnTo>
                <a:lnTo>
                  <a:pt x="476" y="101"/>
                </a:lnTo>
                <a:lnTo>
                  <a:pt x="496" y="107"/>
                </a:lnTo>
                <a:lnTo>
                  <a:pt x="517" y="114"/>
                </a:lnTo>
                <a:lnTo>
                  <a:pt x="538" y="122"/>
                </a:lnTo>
                <a:lnTo>
                  <a:pt x="557" y="131"/>
                </a:lnTo>
                <a:lnTo>
                  <a:pt x="577" y="142"/>
                </a:lnTo>
                <a:lnTo>
                  <a:pt x="595" y="152"/>
                </a:lnTo>
                <a:lnTo>
                  <a:pt x="614" y="164"/>
                </a:lnTo>
                <a:lnTo>
                  <a:pt x="632" y="175"/>
                </a:lnTo>
                <a:lnTo>
                  <a:pt x="649" y="188"/>
                </a:lnTo>
                <a:lnTo>
                  <a:pt x="668" y="202"/>
                </a:lnTo>
                <a:lnTo>
                  <a:pt x="685" y="214"/>
                </a:lnTo>
                <a:lnTo>
                  <a:pt x="701" y="228"/>
                </a:lnTo>
                <a:lnTo>
                  <a:pt x="717" y="242"/>
                </a:lnTo>
                <a:lnTo>
                  <a:pt x="733" y="257"/>
                </a:lnTo>
                <a:lnTo>
                  <a:pt x="750" y="271"/>
                </a:lnTo>
                <a:lnTo>
                  <a:pt x="750" y="281"/>
                </a:lnTo>
                <a:lnTo>
                  <a:pt x="729" y="283"/>
                </a:lnTo>
                <a:lnTo>
                  <a:pt x="706" y="287"/>
                </a:lnTo>
                <a:lnTo>
                  <a:pt x="684" y="289"/>
                </a:lnTo>
                <a:lnTo>
                  <a:pt x="661" y="291"/>
                </a:lnTo>
                <a:lnTo>
                  <a:pt x="639" y="293"/>
                </a:lnTo>
                <a:lnTo>
                  <a:pt x="619" y="295"/>
                </a:lnTo>
                <a:lnTo>
                  <a:pt x="600" y="296"/>
                </a:lnTo>
                <a:lnTo>
                  <a:pt x="583" y="298"/>
                </a:lnTo>
                <a:lnTo>
                  <a:pt x="579" y="303"/>
                </a:lnTo>
                <a:lnTo>
                  <a:pt x="577" y="309"/>
                </a:lnTo>
                <a:lnTo>
                  <a:pt x="576" y="313"/>
                </a:lnTo>
                <a:lnTo>
                  <a:pt x="578" y="318"/>
                </a:lnTo>
                <a:lnTo>
                  <a:pt x="593" y="318"/>
                </a:lnTo>
                <a:lnTo>
                  <a:pt x="609" y="317"/>
                </a:lnTo>
                <a:lnTo>
                  <a:pt x="624" y="317"/>
                </a:lnTo>
                <a:lnTo>
                  <a:pt x="640" y="316"/>
                </a:lnTo>
                <a:lnTo>
                  <a:pt x="656" y="313"/>
                </a:lnTo>
                <a:lnTo>
                  <a:pt x="672" y="312"/>
                </a:lnTo>
                <a:lnTo>
                  <a:pt x="689" y="310"/>
                </a:lnTo>
                <a:lnTo>
                  <a:pt x="705" y="306"/>
                </a:lnTo>
                <a:lnTo>
                  <a:pt x="721" y="303"/>
                </a:lnTo>
                <a:lnTo>
                  <a:pt x="736" y="300"/>
                </a:lnTo>
                <a:lnTo>
                  <a:pt x="751" y="295"/>
                </a:lnTo>
                <a:lnTo>
                  <a:pt x="766" y="290"/>
                </a:lnTo>
                <a:lnTo>
                  <a:pt x="781" y="285"/>
                </a:lnTo>
                <a:lnTo>
                  <a:pt x="794" y="278"/>
                </a:lnTo>
                <a:lnTo>
                  <a:pt x="808" y="271"/>
                </a:lnTo>
                <a:lnTo>
                  <a:pt x="821" y="264"/>
                </a:lnTo>
                <a:lnTo>
                  <a:pt x="835" y="266"/>
                </a:lnTo>
                <a:lnTo>
                  <a:pt x="849" y="267"/>
                </a:lnTo>
                <a:lnTo>
                  <a:pt x="864" y="270"/>
                </a:lnTo>
                <a:lnTo>
                  <a:pt x="879" y="272"/>
                </a:lnTo>
                <a:lnTo>
                  <a:pt x="894" y="275"/>
                </a:lnTo>
                <a:lnTo>
                  <a:pt x="908" y="279"/>
                </a:lnTo>
                <a:lnTo>
                  <a:pt x="923" y="283"/>
                </a:lnTo>
                <a:lnTo>
                  <a:pt x="937" y="289"/>
                </a:lnTo>
                <a:lnTo>
                  <a:pt x="951" y="295"/>
                </a:lnTo>
                <a:lnTo>
                  <a:pt x="964" y="302"/>
                </a:lnTo>
                <a:lnTo>
                  <a:pt x="975" y="310"/>
                </a:lnTo>
                <a:lnTo>
                  <a:pt x="987" y="319"/>
                </a:lnTo>
                <a:lnTo>
                  <a:pt x="996" y="329"/>
                </a:lnTo>
                <a:lnTo>
                  <a:pt x="1004" y="341"/>
                </a:lnTo>
                <a:lnTo>
                  <a:pt x="1010" y="355"/>
                </a:lnTo>
                <a:lnTo>
                  <a:pt x="1014" y="370"/>
                </a:lnTo>
                <a:lnTo>
                  <a:pt x="1020" y="391"/>
                </a:lnTo>
                <a:lnTo>
                  <a:pt x="1028" y="411"/>
                </a:lnTo>
                <a:lnTo>
                  <a:pt x="1033" y="433"/>
                </a:lnTo>
                <a:lnTo>
                  <a:pt x="1032" y="459"/>
                </a:lnTo>
                <a:lnTo>
                  <a:pt x="993" y="453"/>
                </a:lnTo>
                <a:lnTo>
                  <a:pt x="955" y="447"/>
                </a:lnTo>
                <a:lnTo>
                  <a:pt x="917" y="440"/>
                </a:lnTo>
                <a:lnTo>
                  <a:pt x="879" y="434"/>
                </a:lnTo>
                <a:lnTo>
                  <a:pt x="842" y="427"/>
                </a:lnTo>
                <a:lnTo>
                  <a:pt x="804" y="421"/>
                </a:lnTo>
                <a:lnTo>
                  <a:pt x="767" y="414"/>
                </a:lnTo>
                <a:lnTo>
                  <a:pt x="730" y="406"/>
                </a:lnTo>
                <a:lnTo>
                  <a:pt x="693" y="397"/>
                </a:lnTo>
                <a:lnTo>
                  <a:pt x="657" y="391"/>
                </a:lnTo>
                <a:lnTo>
                  <a:pt x="621" y="382"/>
                </a:lnTo>
                <a:lnTo>
                  <a:pt x="584" y="373"/>
                </a:lnTo>
                <a:lnTo>
                  <a:pt x="547" y="365"/>
                </a:lnTo>
                <a:lnTo>
                  <a:pt x="510" y="356"/>
                </a:lnTo>
                <a:lnTo>
                  <a:pt x="473" y="346"/>
                </a:lnTo>
                <a:lnTo>
                  <a:pt x="435" y="336"/>
                </a:lnTo>
                <a:lnTo>
                  <a:pt x="424" y="333"/>
                </a:lnTo>
                <a:lnTo>
                  <a:pt x="412" y="326"/>
                </a:lnTo>
                <a:lnTo>
                  <a:pt x="401" y="319"/>
                </a:lnTo>
                <a:lnTo>
                  <a:pt x="389" y="312"/>
                </a:lnTo>
                <a:lnTo>
                  <a:pt x="378" y="306"/>
                </a:lnTo>
                <a:lnTo>
                  <a:pt x="365" y="302"/>
                </a:lnTo>
                <a:lnTo>
                  <a:pt x="352" y="300"/>
                </a:lnTo>
                <a:lnTo>
                  <a:pt x="340" y="301"/>
                </a:lnTo>
                <a:lnTo>
                  <a:pt x="358" y="316"/>
                </a:lnTo>
                <a:lnTo>
                  <a:pt x="378" y="329"/>
                </a:lnTo>
                <a:lnTo>
                  <a:pt x="397" y="342"/>
                </a:lnTo>
                <a:lnTo>
                  <a:pt x="418" y="354"/>
                </a:lnTo>
                <a:lnTo>
                  <a:pt x="440" y="364"/>
                </a:lnTo>
                <a:lnTo>
                  <a:pt x="461" y="372"/>
                </a:lnTo>
                <a:lnTo>
                  <a:pt x="482" y="381"/>
                </a:lnTo>
                <a:lnTo>
                  <a:pt x="505" y="388"/>
                </a:lnTo>
                <a:lnTo>
                  <a:pt x="527" y="395"/>
                </a:lnTo>
                <a:lnTo>
                  <a:pt x="550" y="402"/>
                </a:lnTo>
                <a:lnTo>
                  <a:pt x="573" y="409"/>
                </a:lnTo>
                <a:lnTo>
                  <a:pt x="595" y="416"/>
                </a:lnTo>
                <a:lnTo>
                  <a:pt x="618" y="422"/>
                </a:lnTo>
                <a:lnTo>
                  <a:pt x="641" y="429"/>
                </a:lnTo>
                <a:lnTo>
                  <a:pt x="664" y="435"/>
                </a:lnTo>
                <a:lnTo>
                  <a:pt x="687" y="444"/>
                </a:lnTo>
                <a:lnTo>
                  <a:pt x="708" y="447"/>
                </a:lnTo>
                <a:lnTo>
                  <a:pt x="729" y="452"/>
                </a:lnTo>
                <a:lnTo>
                  <a:pt x="750" y="455"/>
                </a:lnTo>
                <a:lnTo>
                  <a:pt x="771" y="460"/>
                </a:lnTo>
                <a:lnTo>
                  <a:pt x="793" y="463"/>
                </a:lnTo>
                <a:lnTo>
                  <a:pt x="815" y="467"/>
                </a:lnTo>
                <a:lnTo>
                  <a:pt x="838" y="470"/>
                </a:lnTo>
                <a:lnTo>
                  <a:pt x="860" y="474"/>
                </a:lnTo>
                <a:lnTo>
                  <a:pt x="883" y="476"/>
                </a:lnTo>
                <a:lnTo>
                  <a:pt x="906" y="479"/>
                </a:lnTo>
                <a:lnTo>
                  <a:pt x="928" y="480"/>
                </a:lnTo>
                <a:lnTo>
                  <a:pt x="951" y="482"/>
                </a:lnTo>
                <a:lnTo>
                  <a:pt x="974" y="483"/>
                </a:lnTo>
                <a:lnTo>
                  <a:pt x="996" y="483"/>
                </a:lnTo>
                <a:lnTo>
                  <a:pt x="1019" y="482"/>
                </a:lnTo>
                <a:lnTo>
                  <a:pt x="1041" y="479"/>
                </a:lnTo>
                <a:lnTo>
                  <a:pt x="1043" y="474"/>
                </a:lnTo>
                <a:lnTo>
                  <a:pt x="1044" y="470"/>
                </a:lnTo>
                <a:lnTo>
                  <a:pt x="1047" y="467"/>
                </a:lnTo>
                <a:lnTo>
                  <a:pt x="1050" y="465"/>
                </a:lnTo>
                <a:lnTo>
                  <a:pt x="1055" y="464"/>
                </a:lnTo>
                <a:lnTo>
                  <a:pt x="1060" y="465"/>
                </a:lnTo>
                <a:lnTo>
                  <a:pt x="1067" y="467"/>
                </a:lnTo>
                <a:lnTo>
                  <a:pt x="1075" y="469"/>
                </a:lnTo>
                <a:lnTo>
                  <a:pt x="1085" y="470"/>
                </a:lnTo>
                <a:lnTo>
                  <a:pt x="1096" y="470"/>
                </a:lnTo>
                <a:lnTo>
                  <a:pt x="1108" y="470"/>
                </a:lnTo>
                <a:lnTo>
                  <a:pt x="1122" y="467"/>
                </a:lnTo>
                <a:lnTo>
                  <a:pt x="1128" y="464"/>
                </a:lnTo>
                <a:lnTo>
                  <a:pt x="1134" y="462"/>
                </a:lnTo>
                <a:lnTo>
                  <a:pt x="1139" y="460"/>
                </a:lnTo>
                <a:lnTo>
                  <a:pt x="1146" y="455"/>
                </a:lnTo>
                <a:lnTo>
                  <a:pt x="1149" y="460"/>
                </a:lnTo>
                <a:lnTo>
                  <a:pt x="1155" y="463"/>
                </a:lnTo>
                <a:lnTo>
                  <a:pt x="1163" y="467"/>
                </a:lnTo>
                <a:lnTo>
                  <a:pt x="1171" y="468"/>
                </a:lnTo>
                <a:lnTo>
                  <a:pt x="1179" y="468"/>
                </a:lnTo>
                <a:lnTo>
                  <a:pt x="1188" y="468"/>
                </a:lnTo>
                <a:lnTo>
                  <a:pt x="1198" y="465"/>
                </a:lnTo>
                <a:lnTo>
                  <a:pt x="1207" y="463"/>
                </a:lnTo>
                <a:lnTo>
                  <a:pt x="1214" y="460"/>
                </a:lnTo>
                <a:lnTo>
                  <a:pt x="1221" y="457"/>
                </a:lnTo>
                <a:lnTo>
                  <a:pt x="1230" y="454"/>
                </a:lnTo>
                <a:lnTo>
                  <a:pt x="1239" y="450"/>
                </a:lnTo>
                <a:lnTo>
                  <a:pt x="1247" y="446"/>
                </a:lnTo>
                <a:lnTo>
                  <a:pt x="1256" y="442"/>
                </a:lnTo>
                <a:lnTo>
                  <a:pt x="1263" y="439"/>
                </a:lnTo>
                <a:lnTo>
                  <a:pt x="1270" y="434"/>
                </a:lnTo>
                <a:lnTo>
                  <a:pt x="1279" y="437"/>
                </a:lnTo>
                <a:lnTo>
                  <a:pt x="1287" y="435"/>
                </a:lnTo>
                <a:lnTo>
                  <a:pt x="1294" y="432"/>
                </a:lnTo>
                <a:lnTo>
                  <a:pt x="1301" y="427"/>
                </a:lnTo>
                <a:lnTo>
                  <a:pt x="1307" y="422"/>
                </a:lnTo>
                <a:lnTo>
                  <a:pt x="1313" y="415"/>
                </a:lnTo>
                <a:lnTo>
                  <a:pt x="1316" y="408"/>
                </a:lnTo>
                <a:lnTo>
                  <a:pt x="1318" y="401"/>
                </a:lnTo>
                <a:lnTo>
                  <a:pt x="1324" y="402"/>
                </a:lnTo>
                <a:lnTo>
                  <a:pt x="1331" y="403"/>
                </a:lnTo>
                <a:lnTo>
                  <a:pt x="1338" y="403"/>
                </a:lnTo>
                <a:lnTo>
                  <a:pt x="1345" y="402"/>
                </a:lnTo>
                <a:lnTo>
                  <a:pt x="1352" y="400"/>
                </a:lnTo>
                <a:lnTo>
                  <a:pt x="1356" y="395"/>
                </a:lnTo>
                <a:lnTo>
                  <a:pt x="1361" y="391"/>
                </a:lnTo>
                <a:lnTo>
                  <a:pt x="1363" y="384"/>
                </a:lnTo>
                <a:lnTo>
                  <a:pt x="1371" y="384"/>
                </a:lnTo>
                <a:lnTo>
                  <a:pt x="1379" y="384"/>
                </a:lnTo>
                <a:lnTo>
                  <a:pt x="1388" y="385"/>
                </a:lnTo>
                <a:lnTo>
                  <a:pt x="1394" y="385"/>
                </a:lnTo>
                <a:lnTo>
                  <a:pt x="1401" y="386"/>
                </a:lnTo>
                <a:lnTo>
                  <a:pt x="1407" y="387"/>
                </a:lnTo>
                <a:lnTo>
                  <a:pt x="1413" y="387"/>
                </a:lnTo>
                <a:lnTo>
                  <a:pt x="1417" y="387"/>
                </a:lnTo>
                <a:close/>
              </a:path>
            </a:pathLst>
          </a:custGeom>
          <a:solidFill>
            <a:schemeClr val="accent1"/>
          </a:solidFill>
          <a:ln w="9525">
            <a:noFill/>
            <a:round/>
          </a:ln>
        </p:spPr>
        <p:txBody>
          <a:bodyPr/>
          <a:lstStyle/>
          <a:p>
            <a:endParaRPr lang="en-US"/>
          </a:p>
        </p:txBody>
      </p:sp>
      <p:sp>
        <p:nvSpPr>
          <p:cNvPr id="1069" name="Freeform 38"/>
          <p:cNvSpPr/>
          <p:nvPr/>
        </p:nvSpPr>
        <p:spPr bwMode="auto">
          <a:xfrm>
            <a:off x="6675438" y="5491163"/>
            <a:ext cx="39687" cy="44450"/>
          </a:xfrm>
          <a:custGeom>
            <a:avLst/>
            <a:gdLst>
              <a:gd name="T0" fmla="*/ 2147483647 w 49"/>
              <a:gd name="T1" fmla="*/ 2147483647 h 58"/>
              <a:gd name="T2" fmla="*/ 2147483647 w 49"/>
              <a:gd name="T3" fmla="*/ 2147483647 h 58"/>
              <a:gd name="T4" fmla="*/ 2147483647 w 49"/>
              <a:gd name="T5" fmla="*/ 2147483647 h 58"/>
              <a:gd name="T6" fmla="*/ 2147483647 w 49"/>
              <a:gd name="T7" fmla="*/ 2147483647 h 58"/>
              <a:gd name="T8" fmla="*/ 2147483647 w 49"/>
              <a:gd name="T9" fmla="*/ 2147483647 h 58"/>
              <a:gd name="T10" fmla="*/ 0 w 49"/>
              <a:gd name="T11" fmla="*/ 2147483647 h 58"/>
              <a:gd name="T12" fmla="*/ 2147483647 w 49"/>
              <a:gd name="T13" fmla="*/ 2147483647 h 58"/>
              <a:gd name="T14" fmla="*/ 2147483647 w 49"/>
              <a:gd name="T15" fmla="*/ 2147483647 h 58"/>
              <a:gd name="T16" fmla="*/ 2147483647 w 49"/>
              <a:gd name="T17" fmla="*/ 2147483647 h 58"/>
              <a:gd name="T18" fmla="*/ 2147483647 w 49"/>
              <a:gd name="T19" fmla="*/ 2147483647 h 58"/>
              <a:gd name="T20" fmla="*/ 2147483647 w 49"/>
              <a:gd name="T21" fmla="*/ 2147483647 h 58"/>
              <a:gd name="T22" fmla="*/ 2147483647 w 49"/>
              <a:gd name="T23" fmla="*/ 0 h 58"/>
              <a:gd name="T24" fmla="*/ 2147483647 w 49"/>
              <a:gd name="T25" fmla="*/ 2147483647 h 58"/>
              <a:gd name="T26" fmla="*/ 2147483647 w 49"/>
              <a:gd name="T27" fmla="*/ 2147483647 h 5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9"/>
              <a:gd name="T43" fmla="*/ 0 h 58"/>
              <a:gd name="T44" fmla="*/ 49 w 49"/>
              <a:gd name="T45" fmla="*/ 58 h 5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9" h="58">
                <a:moveTo>
                  <a:pt x="48" y="13"/>
                </a:moveTo>
                <a:lnTo>
                  <a:pt x="31" y="16"/>
                </a:lnTo>
                <a:lnTo>
                  <a:pt x="22" y="28"/>
                </a:lnTo>
                <a:lnTo>
                  <a:pt x="17" y="43"/>
                </a:lnTo>
                <a:lnTo>
                  <a:pt x="15" y="58"/>
                </a:lnTo>
                <a:lnTo>
                  <a:pt x="0" y="53"/>
                </a:lnTo>
                <a:lnTo>
                  <a:pt x="5" y="39"/>
                </a:lnTo>
                <a:lnTo>
                  <a:pt x="10" y="26"/>
                </a:lnTo>
                <a:lnTo>
                  <a:pt x="17" y="13"/>
                </a:lnTo>
                <a:lnTo>
                  <a:pt x="26" y="1"/>
                </a:lnTo>
                <a:lnTo>
                  <a:pt x="34" y="2"/>
                </a:lnTo>
                <a:lnTo>
                  <a:pt x="44" y="0"/>
                </a:lnTo>
                <a:lnTo>
                  <a:pt x="49" y="2"/>
                </a:lnTo>
                <a:lnTo>
                  <a:pt x="48" y="13"/>
                </a:lnTo>
                <a:close/>
              </a:path>
            </a:pathLst>
          </a:custGeom>
          <a:solidFill>
            <a:srgbClr val="7F2B00"/>
          </a:solidFill>
          <a:ln w="9525">
            <a:noFill/>
            <a:round/>
          </a:ln>
        </p:spPr>
        <p:txBody>
          <a:bodyPr/>
          <a:lstStyle/>
          <a:p>
            <a:endParaRPr lang="en-US"/>
          </a:p>
        </p:txBody>
      </p:sp>
      <p:sp>
        <p:nvSpPr>
          <p:cNvPr id="1070" name="Freeform 39"/>
          <p:cNvSpPr/>
          <p:nvPr/>
        </p:nvSpPr>
        <p:spPr bwMode="auto">
          <a:xfrm>
            <a:off x="7202488" y="5562600"/>
            <a:ext cx="42862" cy="14288"/>
          </a:xfrm>
          <a:custGeom>
            <a:avLst/>
            <a:gdLst>
              <a:gd name="T0" fmla="*/ 2147483647 w 53"/>
              <a:gd name="T1" fmla="*/ 2147483647 h 19"/>
              <a:gd name="T2" fmla="*/ 2147483647 w 53"/>
              <a:gd name="T3" fmla="*/ 2147483647 h 19"/>
              <a:gd name="T4" fmla="*/ 2147483647 w 53"/>
              <a:gd name="T5" fmla="*/ 2147483647 h 19"/>
              <a:gd name="T6" fmla="*/ 2147483647 w 53"/>
              <a:gd name="T7" fmla="*/ 2147483647 h 19"/>
              <a:gd name="T8" fmla="*/ 2147483647 w 53"/>
              <a:gd name="T9" fmla="*/ 2147483647 h 19"/>
              <a:gd name="T10" fmla="*/ 2147483647 w 53"/>
              <a:gd name="T11" fmla="*/ 2147483647 h 19"/>
              <a:gd name="T12" fmla="*/ 2147483647 w 53"/>
              <a:gd name="T13" fmla="*/ 2147483647 h 19"/>
              <a:gd name="T14" fmla="*/ 2147483647 w 53"/>
              <a:gd name="T15" fmla="*/ 2147483647 h 19"/>
              <a:gd name="T16" fmla="*/ 0 w 53"/>
              <a:gd name="T17" fmla="*/ 2147483647 h 19"/>
              <a:gd name="T18" fmla="*/ 2147483647 w 53"/>
              <a:gd name="T19" fmla="*/ 2147483647 h 19"/>
              <a:gd name="T20" fmla="*/ 2147483647 w 53"/>
              <a:gd name="T21" fmla="*/ 0 h 19"/>
              <a:gd name="T22" fmla="*/ 2147483647 w 53"/>
              <a:gd name="T23" fmla="*/ 0 h 19"/>
              <a:gd name="T24" fmla="*/ 2147483647 w 53"/>
              <a:gd name="T25" fmla="*/ 0 h 19"/>
              <a:gd name="T26" fmla="*/ 2147483647 w 53"/>
              <a:gd name="T27" fmla="*/ 0 h 19"/>
              <a:gd name="T28" fmla="*/ 2147483647 w 53"/>
              <a:gd name="T29" fmla="*/ 2147483647 h 19"/>
              <a:gd name="T30" fmla="*/ 2147483647 w 53"/>
              <a:gd name="T31" fmla="*/ 2147483647 h 19"/>
              <a:gd name="T32" fmla="*/ 2147483647 w 53"/>
              <a:gd name="T33" fmla="*/ 2147483647 h 19"/>
              <a:gd name="T34" fmla="*/ 2147483647 w 53"/>
              <a:gd name="T35" fmla="*/ 2147483647 h 1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3"/>
              <a:gd name="T55" fmla="*/ 0 h 19"/>
              <a:gd name="T56" fmla="*/ 53 w 53"/>
              <a:gd name="T57" fmla="*/ 19 h 1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3" h="19">
                <a:moveTo>
                  <a:pt x="53" y="8"/>
                </a:moveTo>
                <a:lnTo>
                  <a:pt x="49" y="13"/>
                </a:lnTo>
                <a:lnTo>
                  <a:pt x="43" y="16"/>
                </a:lnTo>
                <a:lnTo>
                  <a:pt x="37" y="17"/>
                </a:lnTo>
                <a:lnTo>
                  <a:pt x="30" y="19"/>
                </a:lnTo>
                <a:lnTo>
                  <a:pt x="23" y="19"/>
                </a:lnTo>
                <a:lnTo>
                  <a:pt x="15" y="19"/>
                </a:lnTo>
                <a:lnTo>
                  <a:pt x="7" y="17"/>
                </a:lnTo>
                <a:lnTo>
                  <a:pt x="0" y="16"/>
                </a:lnTo>
                <a:lnTo>
                  <a:pt x="3" y="1"/>
                </a:lnTo>
                <a:lnTo>
                  <a:pt x="9" y="0"/>
                </a:lnTo>
                <a:lnTo>
                  <a:pt x="16" y="0"/>
                </a:lnTo>
                <a:lnTo>
                  <a:pt x="23" y="0"/>
                </a:lnTo>
                <a:lnTo>
                  <a:pt x="30" y="0"/>
                </a:lnTo>
                <a:lnTo>
                  <a:pt x="36" y="1"/>
                </a:lnTo>
                <a:lnTo>
                  <a:pt x="42" y="2"/>
                </a:lnTo>
                <a:lnTo>
                  <a:pt x="47" y="5"/>
                </a:lnTo>
                <a:lnTo>
                  <a:pt x="53" y="8"/>
                </a:lnTo>
                <a:close/>
              </a:path>
            </a:pathLst>
          </a:custGeom>
          <a:solidFill>
            <a:srgbClr val="F2E8D3"/>
          </a:solidFill>
          <a:ln w="9525">
            <a:noFill/>
            <a:round/>
          </a:ln>
        </p:spPr>
        <p:txBody>
          <a:bodyPr/>
          <a:lstStyle/>
          <a:p>
            <a:endParaRPr lang="en-US"/>
          </a:p>
        </p:txBody>
      </p:sp>
      <p:sp>
        <p:nvSpPr>
          <p:cNvPr id="1071" name="Freeform 40"/>
          <p:cNvSpPr/>
          <p:nvPr/>
        </p:nvSpPr>
        <p:spPr bwMode="auto">
          <a:xfrm>
            <a:off x="7102475" y="5580063"/>
            <a:ext cx="153988" cy="241300"/>
          </a:xfrm>
          <a:custGeom>
            <a:avLst/>
            <a:gdLst>
              <a:gd name="T0" fmla="*/ 2147483647 w 193"/>
              <a:gd name="T1" fmla="*/ 2147483647 h 303"/>
              <a:gd name="T2" fmla="*/ 2147483647 w 193"/>
              <a:gd name="T3" fmla="*/ 2147483647 h 303"/>
              <a:gd name="T4" fmla="*/ 2147483647 w 193"/>
              <a:gd name="T5" fmla="*/ 2147483647 h 303"/>
              <a:gd name="T6" fmla="*/ 2147483647 w 193"/>
              <a:gd name="T7" fmla="*/ 2147483647 h 303"/>
              <a:gd name="T8" fmla="*/ 2147483647 w 193"/>
              <a:gd name="T9" fmla="*/ 2147483647 h 303"/>
              <a:gd name="T10" fmla="*/ 2147483647 w 193"/>
              <a:gd name="T11" fmla="*/ 2147483647 h 303"/>
              <a:gd name="T12" fmla="*/ 2147483647 w 193"/>
              <a:gd name="T13" fmla="*/ 2147483647 h 303"/>
              <a:gd name="T14" fmla="*/ 2147483647 w 193"/>
              <a:gd name="T15" fmla="*/ 2147483647 h 303"/>
              <a:gd name="T16" fmla="*/ 2147483647 w 193"/>
              <a:gd name="T17" fmla="*/ 2147483647 h 303"/>
              <a:gd name="T18" fmla="*/ 2147483647 w 193"/>
              <a:gd name="T19" fmla="*/ 2147483647 h 303"/>
              <a:gd name="T20" fmla="*/ 2147483647 w 193"/>
              <a:gd name="T21" fmla="*/ 2147483647 h 303"/>
              <a:gd name="T22" fmla="*/ 2147483647 w 193"/>
              <a:gd name="T23" fmla="*/ 2147483647 h 303"/>
              <a:gd name="T24" fmla="*/ 2147483647 w 193"/>
              <a:gd name="T25" fmla="*/ 2147483647 h 303"/>
              <a:gd name="T26" fmla="*/ 2147483647 w 193"/>
              <a:gd name="T27" fmla="*/ 2147483647 h 303"/>
              <a:gd name="T28" fmla="*/ 2147483647 w 193"/>
              <a:gd name="T29" fmla="*/ 2147483647 h 303"/>
              <a:gd name="T30" fmla="*/ 2147483647 w 193"/>
              <a:gd name="T31" fmla="*/ 2147483647 h 303"/>
              <a:gd name="T32" fmla="*/ 0 w 193"/>
              <a:gd name="T33" fmla="*/ 2147483647 h 303"/>
              <a:gd name="T34" fmla="*/ 2147483647 w 193"/>
              <a:gd name="T35" fmla="*/ 2147483647 h 303"/>
              <a:gd name="T36" fmla="*/ 2147483647 w 193"/>
              <a:gd name="T37" fmla="*/ 2147483647 h 303"/>
              <a:gd name="T38" fmla="*/ 2147483647 w 193"/>
              <a:gd name="T39" fmla="*/ 2147483647 h 303"/>
              <a:gd name="T40" fmla="*/ 2147483647 w 193"/>
              <a:gd name="T41" fmla="*/ 2147483647 h 303"/>
              <a:gd name="T42" fmla="*/ 2147483647 w 193"/>
              <a:gd name="T43" fmla="*/ 2147483647 h 303"/>
              <a:gd name="T44" fmla="*/ 2147483647 w 193"/>
              <a:gd name="T45" fmla="*/ 2147483647 h 303"/>
              <a:gd name="T46" fmla="*/ 2147483647 w 193"/>
              <a:gd name="T47" fmla="*/ 2147483647 h 303"/>
              <a:gd name="T48" fmla="*/ 2147483647 w 193"/>
              <a:gd name="T49" fmla="*/ 2147483647 h 303"/>
              <a:gd name="T50" fmla="*/ 2147483647 w 193"/>
              <a:gd name="T51" fmla="*/ 2147483647 h 303"/>
              <a:gd name="T52" fmla="*/ 2147483647 w 193"/>
              <a:gd name="T53" fmla="*/ 2147483647 h 303"/>
              <a:gd name="T54" fmla="*/ 2147483647 w 193"/>
              <a:gd name="T55" fmla="*/ 2147483647 h 303"/>
              <a:gd name="T56" fmla="*/ 2147483647 w 193"/>
              <a:gd name="T57" fmla="*/ 2147483647 h 303"/>
              <a:gd name="T58" fmla="*/ 2147483647 w 193"/>
              <a:gd name="T59" fmla="*/ 2147483647 h 303"/>
              <a:gd name="T60" fmla="*/ 2147483647 w 193"/>
              <a:gd name="T61" fmla="*/ 2147483647 h 303"/>
              <a:gd name="T62" fmla="*/ 2147483647 w 193"/>
              <a:gd name="T63" fmla="*/ 2147483647 h 303"/>
              <a:gd name="T64" fmla="*/ 2147483647 w 193"/>
              <a:gd name="T65" fmla="*/ 0 h 303"/>
              <a:gd name="T66" fmla="*/ 2147483647 w 193"/>
              <a:gd name="T67" fmla="*/ 2147483647 h 303"/>
              <a:gd name="T68" fmla="*/ 2147483647 w 193"/>
              <a:gd name="T69" fmla="*/ 2147483647 h 303"/>
              <a:gd name="T70" fmla="*/ 2147483647 w 193"/>
              <a:gd name="T71" fmla="*/ 2147483647 h 303"/>
              <a:gd name="T72" fmla="*/ 2147483647 w 193"/>
              <a:gd name="T73" fmla="*/ 2147483647 h 303"/>
              <a:gd name="T74" fmla="*/ 2147483647 w 193"/>
              <a:gd name="T75" fmla="*/ 2147483647 h 303"/>
              <a:gd name="T76" fmla="*/ 2147483647 w 193"/>
              <a:gd name="T77" fmla="*/ 2147483647 h 303"/>
              <a:gd name="T78" fmla="*/ 2147483647 w 193"/>
              <a:gd name="T79" fmla="*/ 2147483647 h 303"/>
              <a:gd name="T80" fmla="*/ 2147483647 w 193"/>
              <a:gd name="T81" fmla="*/ 2147483647 h 30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93"/>
              <a:gd name="T124" fmla="*/ 0 h 303"/>
              <a:gd name="T125" fmla="*/ 193 w 193"/>
              <a:gd name="T126" fmla="*/ 303 h 30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93" h="303">
                <a:moveTo>
                  <a:pt x="193" y="14"/>
                </a:moveTo>
                <a:lnTo>
                  <a:pt x="185" y="52"/>
                </a:lnTo>
                <a:lnTo>
                  <a:pt x="176" y="91"/>
                </a:lnTo>
                <a:lnTo>
                  <a:pt x="167" y="129"/>
                </a:lnTo>
                <a:lnTo>
                  <a:pt x="156" y="168"/>
                </a:lnTo>
                <a:lnTo>
                  <a:pt x="143" y="205"/>
                </a:lnTo>
                <a:lnTo>
                  <a:pt x="129" y="240"/>
                </a:lnTo>
                <a:lnTo>
                  <a:pt x="111" y="272"/>
                </a:lnTo>
                <a:lnTo>
                  <a:pt x="91" y="302"/>
                </a:lnTo>
                <a:lnTo>
                  <a:pt x="79" y="303"/>
                </a:lnTo>
                <a:lnTo>
                  <a:pt x="67" y="302"/>
                </a:lnTo>
                <a:lnTo>
                  <a:pt x="56" y="300"/>
                </a:lnTo>
                <a:lnTo>
                  <a:pt x="46" y="295"/>
                </a:lnTo>
                <a:lnTo>
                  <a:pt x="34" y="290"/>
                </a:lnTo>
                <a:lnTo>
                  <a:pt x="24" y="287"/>
                </a:lnTo>
                <a:lnTo>
                  <a:pt x="12" y="284"/>
                </a:lnTo>
                <a:lnTo>
                  <a:pt x="0" y="281"/>
                </a:lnTo>
                <a:lnTo>
                  <a:pt x="3" y="267"/>
                </a:lnTo>
                <a:lnTo>
                  <a:pt x="9" y="254"/>
                </a:lnTo>
                <a:lnTo>
                  <a:pt x="16" y="240"/>
                </a:lnTo>
                <a:lnTo>
                  <a:pt x="23" y="226"/>
                </a:lnTo>
                <a:lnTo>
                  <a:pt x="28" y="211"/>
                </a:lnTo>
                <a:lnTo>
                  <a:pt x="32" y="194"/>
                </a:lnTo>
                <a:lnTo>
                  <a:pt x="31" y="176"/>
                </a:lnTo>
                <a:lnTo>
                  <a:pt x="25" y="157"/>
                </a:lnTo>
                <a:lnTo>
                  <a:pt x="19" y="148"/>
                </a:lnTo>
                <a:lnTo>
                  <a:pt x="16" y="138"/>
                </a:lnTo>
                <a:lnTo>
                  <a:pt x="15" y="129"/>
                </a:lnTo>
                <a:lnTo>
                  <a:pt x="15" y="119"/>
                </a:lnTo>
                <a:lnTo>
                  <a:pt x="18" y="91"/>
                </a:lnTo>
                <a:lnTo>
                  <a:pt x="21" y="52"/>
                </a:lnTo>
                <a:lnTo>
                  <a:pt x="26" y="16"/>
                </a:lnTo>
                <a:lnTo>
                  <a:pt x="27" y="0"/>
                </a:lnTo>
                <a:lnTo>
                  <a:pt x="47" y="6"/>
                </a:lnTo>
                <a:lnTo>
                  <a:pt x="67" y="9"/>
                </a:lnTo>
                <a:lnTo>
                  <a:pt x="88" y="12"/>
                </a:lnTo>
                <a:lnTo>
                  <a:pt x="110" y="12"/>
                </a:lnTo>
                <a:lnTo>
                  <a:pt x="132" y="10"/>
                </a:lnTo>
                <a:lnTo>
                  <a:pt x="153" y="10"/>
                </a:lnTo>
                <a:lnTo>
                  <a:pt x="173" y="12"/>
                </a:lnTo>
                <a:lnTo>
                  <a:pt x="193" y="14"/>
                </a:lnTo>
                <a:close/>
              </a:path>
            </a:pathLst>
          </a:custGeom>
          <a:solidFill>
            <a:srgbClr val="F2E8D3"/>
          </a:solidFill>
          <a:ln w="9525">
            <a:noFill/>
            <a:round/>
          </a:ln>
        </p:spPr>
        <p:txBody>
          <a:bodyPr/>
          <a:lstStyle/>
          <a:p>
            <a:endParaRPr lang="en-US"/>
          </a:p>
        </p:txBody>
      </p:sp>
      <p:sp>
        <p:nvSpPr>
          <p:cNvPr id="1072" name="Freeform 41"/>
          <p:cNvSpPr/>
          <p:nvPr/>
        </p:nvSpPr>
        <p:spPr bwMode="auto">
          <a:xfrm>
            <a:off x="7056438" y="5691188"/>
            <a:ext cx="50800" cy="101600"/>
          </a:xfrm>
          <a:custGeom>
            <a:avLst/>
            <a:gdLst>
              <a:gd name="T0" fmla="*/ 2147483647 w 63"/>
              <a:gd name="T1" fmla="*/ 2147483647 h 128"/>
              <a:gd name="T2" fmla="*/ 2147483647 w 63"/>
              <a:gd name="T3" fmla="*/ 2147483647 h 128"/>
              <a:gd name="T4" fmla="*/ 2147483647 w 63"/>
              <a:gd name="T5" fmla="*/ 2147483647 h 128"/>
              <a:gd name="T6" fmla="*/ 2147483647 w 63"/>
              <a:gd name="T7" fmla="*/ 2147483647 h 128"/>
              <a:gd name="T8" fmla="*/ 2147483647 w 63"/>
              <a:gd name="T9" fmla="*/ 2147483647 h 128"/>
              <a:gd name="T10" fmla="*/ 2147483647 w 63"/>
              <a:gd name="T11" fmla="*/ 2147483647 h 128"/>
              <a:gd name="T12" fmla="*/ 2147483647 w 63"/>
              <a:gd name="T13" fmla="*/ 2147483647 h 128"/>
              <a:gd name="T14" fmla="*/ 2147483647 w 63"/>
              <a:gd name="T15" fmla="*/ 2147483647 h 128"/>
              <a:gd name="T16" fmla="*/ 0 w 63"/>
              <a:gd name="T17" fmla="*/ 2147483647 h 128"/>
              <a:gd name="T18" fmla="*/ 2147483647 w 63"/>
              <a:gd name="T19" fmla="*/ 2147483647 h 128"/>
              <a:gd name="T20" fmla="*/ 2147483647 w 63"/>
              <a:gd name="T21" fmla="*/ 2147483647 h 128"/>
              <a:gd name="T22" fmla="*/ 2147483647 w 63"/>
              <a:gd name="T23" fmla="*/ 2147483647 h 128"/>
              <a:gd name="T24" fmla="*/ 2147483647 w 63"/>
              <a:gd name="T25" fmla="*/ 2147483647 h 128"/>
              <a:gd name="T26" fmla="*/ 2147483647 w 63"/>
              <a:gd name="T27" fmla="*/ 2147483647 h 128"/>
              <a:gd name="T28" fmla="*/ 2147483647 w 63"/>
              <a:gd name="T29" fmla="*/ 2147483647 h 128"/>
              <a:gd name="T30" fmla="*/ 2147483647 w 63"/>
              <a:gd name="T31" fmla="*/ 2147483647 h 128"/>
              <a:gd name="T32" fmla="*/ 2147483647 w 63"/>
              <a:gd name="T33" fmla="*/ 0 h 128"/>
              <a:gd name="T34" fmla="*/ 2147483647 w 63"/>
              <a:gd name="T35" fmla="*/ 2147483647 h 128"/>
              <a:gd name="T36" fmla="*/ 2147483647 w 63"/>
              <a:gd name="T37" fmla="*/ 2147483647 h 128"/>
              <a:gd name="T38" fmla="*/ 2147483647 w 63"/>
              <a:gd name="T39" fmla="*/ 2147483647 h 128"/>
              <a:gd name="T40" fmla="*/ 2147483647 w 63"/>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3"/>
              <a:gd name="T64" fmla="*/ 0 h 128"/>
              <a:gd name="T65" fmla="*/ 63 w 63"/>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3" h="128">
                <a:moveTo>
                  <a:pt x="55" y="100"/>
                </a:moveTo>
                <a:lnTo>
                  <a:pt x="51" y="106"/>
                </a:lnTo>
                <a:lnTo>
                  <a:pt x="45" y="110"/>
                </a:lnTo>
                <a:lnTo>
                  <a:pt x="39" y="115"/>
                </a:lnTo>
                <a:lnTo>
                  <a:pt x="33" y="120"/>
                </a:lnTo>
                <a:lnTo>
                  <a:pt x="25" y="123"/>
                </a:lnTo>
                <a:lnTo>
                  <a:pt x="18" y="126"/>
                </a:lnTo>
                <a:lnTo>
                  <a:pt x="9" y="128"/>
                </a:lnTo>
                <a:lnTo>
                  <a:pt x="0" y="128"/>
                </a:lnTo>
                <a:lnTo>
                  <a:pt x="8" y="114"/>
                </a:lnTo>
                <a:lnTo>
                  <a:pt x="16" y="99"/>
                </a:lnTo>
                <a:lnTo>
                  <a:pt x="24" y="83"/>
                </a:lnTo>
                <a:lnTo>
                  <a:pt x="31" y="67"/>
                </a:lnTo>
                <a:lnTo>
                  <a:pt x="37" y="49"/>
                </a:lnTo>
                <a:lnTo>
                  <a:pt x="40" y="33"/>
                </a:lnTo>
                <a:lnTo>
                  <a:pt x="41" y="16"/>
                </a:lnTo>
                <a:lnTo>
                  <a:pt x="40" y="0"/>
                </a:lnTo>
                <a:lnTo>
                  <a:pt x="54" y="24"/>
                </a:lnTo>
                <a:lnTo>
                  <a:pt x="62" y="47"/>
                </a:lnTo>
                <a:lnTo>
                  <a:pt x="63" y="71"/>
                </a:lnTo>
                <a:lnTo>
                  <a:pt x="55" y="100"/>
                </a:lnTo>
                <a:close/>
              </a:path>
            </a:pathLst>
          </a:custGeom>
          <a:solidFill>
            <a:srgbClr val="F2E8D3"/>
          </a:solidFill>
          <a:ln w="9525">
            <a:noFill/>
            <a:round/>
          </a:ln>
        </p:spPr>
        <p:txBody>
          <a:bodyPr/>
          <a:lstStyle/>
          <a:p>
            <a:endParaRPr lang="en-US"/>
          </a:p>
        </p:txBody>
      </p:sp>
      <p:sp>
        <p:nvSpPr>
          <p:cNvPr id="1073" name="Freeform 42"/>
          <p:cNvSpPr/>
          <p:nvPr/>
        </p:nvSpPr>
        <p:spPr bwMode="auto">
          <a:xfrm>
            <a:off x="6667500" y="5792788"/>
            <a:ext cx="96838" cy="22225"/>
          </a:xfrm>
          <a:custGeom>
            <a:avLst/>
            <a:gdLst>
              <a:gd name="T0" fmla="*/ 2147483647 w 122"/>
              <a:gd name="T1" fmla="*/ 2147483647 h 26"/>
              <a:gd name="T2" fmla="*/ 2147483647 w 122"/>
              <a:gd name="T3" fmla="*/ 2147483647 h 26"/>
              <a:gd name="T4" fmla="*/ 2147483647 w 122"/>
              <a:gd name="T5" fmla="*/ 2147483647 h 26"/>
              <a:gd name="T6" fmla="*/ 2147483647 w 122"/>
              <a:gd name="T7" fmla="*/ 2147483647 h 26"/>
              <a:gd name="T8" fmla="*/ 2147483647 w 122"/>
              <a:gd name="T9" fmla="*/ 2147483647 h 26"/>
              <a:gd name="T10" fmla="*/ 2147483647 w 122"/>
              <a:gd name="T11" fmla="*/ 2147483647 h 26"/>
              <a:gd name="T12" fmla="*/ 0 w 122"/>
              <a:gd name="T13" fmla="*/ 2147483647 h 26"/>
              <a:gd name="T14" fmla="*/ 2147483647 w 122"/>
              <a:gd name="T15" fmla="*/ 2147483647 h 26"/>
              <a:gd name="T16" fmla="*/ 2147483647 w 122"/>
              <a:gd name="T17" fmla="*/ 2147483647 h 26"/>
              <a:gd name="T18" fmla="*/ 2147483647 w 122"/>
              <a:gd name="T19" fmla="*/ 0 h 26"/>
              <a:gd name="T20" fmla="*/ 2147483647 w 122"/>
              <a:gd name="T21" fmla="*/ 2147483647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26"/>
              <a:gd name="T35" fmla="*/ 122 w 122"/>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26">
                <a:moveTo>
                  <a:pt x="119" y="2"/>
                </a:moveTo>
                <a:lnTo>
                  <a:pt x="122" y="10"/>
                </a:lnTo>
                <a:lnTo>
                  <a:pt x="122" y="19"/>
                </a:lnTo>
                <a:lnTo>
                  <a:pt x="118" y="25"/>
                </a:lnTo>
                <a:lnTo>
                  <a:pt x="110" y="26"/>
                </a:lnTo>
                <a:lnTo>
                  <a:pt x="3" y="19"/>
                </a:lnTo>
                <a:lnTo>
                  <a:pt x="0" y="13"/>
                </a:lnTo>
                <a:lnTo>
                  <a:pt x="2" y="5"/>
                </a:lnTo>
                <a:lnTo>
                  <a:pt x="5" y="1"/>
                </a:lnTo>
                <a:lnTo>
                  <a:pt x="12" y="0"/>
                </a:lnTo>
                <a:lnTo>
                  <a:pt x="119" y="2"/>
                </a:lnTo>
                <a:close/>
              </a:path>
            </a:pathLst>
          </a:custGeom>
          <a:solidFill>
            <a:srgbClr val="7F2B00"/>
          </a:solidFill>
          <a:ln w="9525">
            <a:noFill/>
            <a:round/>
          </a:ln>
        </p:spPr>
        <p:txBody>
          <a:bodyPr/>
          <a:lstStyle/>
          <a:p>
            <a:endParaRPr lang="en-US"/>
          </a:p>
        </p:txBody>
      </p:sp>
      <p:sp>
        <p:nvSpPr>
          <p:cNvPr id="1074" name="Freeform 43"/>
          <p:cNvSpPr/>
          <p:nvPr/>
        </p:nvSpPr>
        <p:spPr bwMode="auto">
          <a:xfrm>
            <a:off x="7016750" y="5805488"/>
            <a:ext cx="14288" cy="11112"/>
          </a:xfrm>
          <a:custGeom>
            <a:avLst/>
            <a:gdLst>
              <a:gd name="T0" fmla="*/ 2147483647 w 19"/>
              <a:gd name="T1" fmla="*/ 2147483647 h 13"/>
              <a:gd name="T2" fmla="*/ 2147483647 w 19"/>
              <a:gd name="T3" fmla="*/ 2147483647 h 13"/>
              <a:gd name="T4" fmla="*/ 2147483647 w 19"/>
              <a:gd name="T5" fmla="*/ 2147483647 h 13"/>
              <a:gd name="T6" fmla="*/ 2147483647 w 19"/>
              <a:gd name="T7" fmla="*/ 2147483647 h 13"/>
              <a:gd name="T8" fmla="*/ 2147483647 w 19"/>
              <a:gd name="T9" fmla="*/ 2147483647 h 13"/>
              <a:gd name="T10" fmla="*/ 0 w 19"/>
              <a:gd name="T11" fmla="*/ 2147483647 h 13"/>
              <a:gd name="T12" fmla="*/ 2147483647 w 19"/>
              <a:gd name="T13" fmla="*/ 2147483647 h 13"/>
              <a:gd name="T14" fmla="*/ 2147483647 w 19"/>
              <a:gd name="T15" fmla="*/ 0 h 13"/>
              <a:gd name="T16" fmla="*/ 2147483647 w 19"/>
              <a:gd name="T17" fmla="*/ 0 h 13"/>
              <a:gd name="T18" fmla="*/ 2147483647 w 19"/>
              <a:gd name="T19" fmla="*/ 2147483647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13"/>
              <a:gd name="T32" fmla="*/ 19 w 19"/>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13">
                <a:moveTo>
                  <a:pt x="19" y="4"/>
                </a:moveTo>
                <a:lnTo>
                  <a:pt x="15" y="8"/>
                </a:lnTo>
                <a:lnTo>
                  <a:pt x="13" y="12"/>
                </a:lnTo>
                <a:lnTo>
                  <a:pt x="9" y="13"/>
                </a:lnTo>
                <a:lnTo>
                  <a:pt x="3" y="11"/>
                </a:lnTo>
                <a:lnTo>
                  <a:pt x="0" y="2"/>
                </a:lnTo>
                <a:lnTo>
                  <a:pt x="5" y="1"/>
                </a:lnTo>
                <a:lnTo>
                  <a:pt x="11" y="0"/>
                </a:lnTo>
                <a:lnTo>
                  <a:pt x="15" y="0"/>
                </a:lnTo>
                <a:lnTo>
                  <a:pt x="19" y="4"/>
                </a:lnTo>
                <a:close/>
              </a:path>
            </a:pathLst>
          </a:custGeom>
          <a:solidFill>
            <a:srgbClr val="F2E8D3"/>
          </a:solidFill>
          <a:ln w="9525">
            <a:noFill/>
            <a:round/>
          </a:ln>
        </p:spPr>
        <p:txBody>
          <a:bodyPr/>
          <a:lstStyle/>
          <a:p>
            <a:endParaRPr lang="en-US"/>
          </a:p>
        </p:txBody>
      </p:sp>
      <p:sp>
        <p:nvSpPr>
          <p:cNvPr id="1075" name="Freeform 44"/>
          <p:cNvSpPr/>
          <p:nvPr/>
        </p:nvSpPr>
        <p:spPr bwMode="auto">
          <a:xfrm>
            <a:off x="6499225" y="5900738"/>
            <a:ext cx="174625" cy="25400"/>
          </a:xfrm>
          <a:custGeom>
            <a:avLst/>
            <a:gdLst>
              <a:gd name="T0" fmla="*/ 2147483647 w 221"/>
              <a:gd name="T1" fmla="*/ 2147483647 h 33"/>
              <a:gd name="T2" fmla="*/ 2147483647 w 221"/>
              <a:gd name="T3" fmla="*/ 2147483647 h 33"/>
              <a:gd name="T4" fmla="*/ 2147483647 w 221"/>
              <a:gd name="T5" fmla="*/ 2147483647 h 33"/>
              <a:gd name="T6" fmla="*/ 2147483647 w 221"/>
              <a:gd name="T7" fmla="*/ 2147483647 h 33"/>
              <a:gd name="T8" fmla="*/ 2147483647 w 221"/>
              <a:gd name="T9" fmla="*/ 2147483647 h 33"/>
              <a:gd name="T10" fmla="*/ 2147483647 w 221"/>
              <a:gd name="T11" fmla="*/ 2147483647 h 33"/>
              <a:gd name="T12" fmla="*/ 2147483647 w 221"/>
              <a:gd name="T13" fmla="*/ 2147483647 h 33"/>
              <a:gd name="T14" fmla="*/ 2147483647 w 221"/>
              <a:gd name="T15" fmla="*/ 2147483647 h 33"/>
              <a:gd name="T16" fmla="*/ 2147483647 w 221"/>
              <a:gd name="T17" fmla="*/ 2147483647 h 33"/>
              <a:gd name="T18" fmla="*/ 2147483647 w 221"/>
              <a:gd name="T19" fmla="*/ 2147483647 h 33"/>
              <a:gd name="T20" fmla="*/ 2147483647 w 221"/>
              <a:gd name="T21" fmla="*/ 2147483647 h 33"/>
              <a:gd name="T22" fmla="*/ 2147483647 w 221"/>
              <a:gd name="T23" fmla="*/ 2147483647 h 33"/>
              <a:gd name="T24" fmla="*/ 2147483647 w 221"/>
              <a:gd name="T25" fmla="*/ 2147483647 h 33"/>
              <a:gd name="T26" fmla="*/ 2147483647 w 221"/>
              <a:gd name="T27" fmla="*/ 2147483647 h 33"/>
              <a:gd name="T28" fmla="*/ 2147483647 w 221"/>
              <a:gd name="T29" fmla="*/ 2147483647 h 33"/>
              <a:gd name="T30" fmla="*/ 2147483647 w 221"/>
              <a:gd name="T31" fmla="*/ 2147483647 h 33"/>
              <a:gd name="T32" fmla="*/ 2147483647 w 221"/>
              <a:gd name="T33" fmla="*/ 2147483647 h 33"/>
              <a:gd name="T34" fmla="*/ 2147483647 w 221"/>
              <a:gd name="T35" fmla="*/ 2147483647 h 33"/>
              <a:gd name="T36" fmla="*/ 2147483647 w 221"/>
              <a:gd name="T37" fmla="*/ 2147483647 h 33"/>
              <a:gd name="T38" fmla="*/ 2147483647 w 221"/>
              <a:gd name="T39" fmla="*/ 2147483647 h 33"/>
              <a:gd name="T40" fmla="*/ 2147483647 w 221"/>
              <a:gd name="T41" fmla="*/ 2147483647 h 33"/>
              <a:gd name="T42" fmla="*/ 2147483647 w 221"/>
              <a:gd name="T43" fmla="*/ 2147483647 h 33"/>
              <a:gd name="T44" fmla="*/ 2147483647 w 221"/>
              <a:gd name="T45" fmla="*/ 2147483647 h 33"/>
              <a:gd name="T46" fmla="*/ 2147483647 w 221"/>
              <a:gd name="T47" fmla="*/ 2147483647 h 33"/>
              <a:gd name="T48" fmla="*/ 0 w 221"/>
              <a:gd name="T49" fmla="*/ 2147483647 h 33"/>
              <a:gd name="T50" fmla="*/ 0 w 221"/>
              <a:gd name="T51" fmla="*/ 2147483647 h 33"/>
              <a:gd name="T52" fmla="*/ 2147483647 w 221"/>
              <a:gd name="T53" fmla="*/ 2147483647 h 33"/>
              <a:gd name="T54" fmla="*/ 2147483647 w 221"/>
              <a:gd name="T55" fmla="*/ 2147483647 h 33"/>
              <a:gd name="T56" fmla="*/ 2147483647 w 221"/>
              <a:gd name="T57" fmla="*/ 2147483647 h 33"/>
              <a:gd name="T58" fmla="*/ 2147483647 w 221"/>
              <a:gd name="T59" fmla="*/ 2147483647 h 33"/>
              <a:gd name="T60" fmla="*/ 2147483647 w 221"/>
              <a:gd name="T61" fmla="*/ 2147483647 h 33"/>
              <a:gd name="T62" fmla="*/ 2147483647 w 221"/>
              <a:gd name="T63" fmla="*/ 2147483647 h 33"/>
              <a:gd name="T64" fmla="*/ 2147483647 w 221"/>
              <a:gd name="T65" fmla="*/ 2147483647 h 33"/>
              <a:gd name="T66" fmla="*/ 2147483647 w 221"/>
              <a:gd name="T67" fmla="*/ 2147483647 h 33"/>
              <a:gd name="T68" fmla="*/ 2147483647 w 221"/>
              <a:gd name="T69" fmla="*/ 2147483647 h 33"/>
              <a:gd name="T70" fmla="*/ 2147483647 w 221"/>
              <a:gd name="T71" fmla="*/ 2147483647 h 33"/>
              <a:gd name="T72" fmla="*/ 2147483647 w 221"/>
              <a:gd name="T73" fmla="*/ 2147483647 h 33"/>
              <a:gd name="T74" fmla="*/ 2147483647 w 221"/>
              <a:gd name="T75" fmla="*/ 2147483647 h 33"/>
              <a:gd name="T76" fmla="*/ 2147483647 w 221"/>
              <a:gd name="T77" fmla="*/ 2147483647 h 33"/>
              <a:gd name="T78" fmla="*/ 2147483647 w 221"/>
              <a:gd name="T79" fmla="*/ 2147483647 h 33"/>
              <a:gd name="T80" fmla="*/ 2147483647 w 221"/>
              <a:gd name="T81" fmla="*/ 2147483647 h 33"/>
              <a:gd name="T82" fmla="*/ 2147483647 w 221"/>
              <a:gd name="T83" fmla="*/ 0 h 33"/>
              <a:gd name="T84" fmla="*/ 2147483647 w 221"/>
              <a:gd name="T85" fmla="*/ 2147483647 h 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1"/>
              <a:gd name="T130" fmla="*/ 0 h 33"/>
              <a:gd name="T131" fmla="*/ 221 w 221"/>
              <a:gd name="T132" fmla="*/ 33 h 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1" h="33">
                <a:moveTo>
                  <a:pt x="221" y="7"/>
                </a:moveTo>
                <a:lnTo>
                  <a:pt x="215" y="15"/>
                </a:lnTo>
                <a:lnTo>
                  <a:pt x="208" y="20"/>
                </a:lnTo>
                <a:lnTo>
                  <a:pt x="199" y="22"/>
                </a:lnTo>
                <a:lnTo>
                  <a:pt x="190" y="23"/>
                </a:lnTo>
                <a:lnTo>
                  <a:pt x="179" y="25"/>
                </a:lnTo>
                <a:lnTo>
                  <a:pt x="169" y="25"/>
                </a:lnTo>
                <a:lnTo>
                  <a:pt x="160" y="25"/>
                </a:lnTo>
                <a:lnTo>
                  <a:pt x="152" y="27"/>
                </a:lnTo>
                <a:lnTo>
                  <a:pt x="141" y="30"/>
                </a:lnTo>
                <a:lnTo>
                  <a:pt x="131" y="32"/>
                </a:lnTo>
                <a:lnTo>
                  <a:pt x="119" y="33"/>
                </a:lnTo>
                <a:lnTo>
                  <a:pt x="107" y="32"/>
                </a:lnTo>
                <a:lnTo>
                  <a:pt x="96" y="32"/>
                </a:lnTo>
                <a:lnTo>
                  <a:pt x="85" y="29"/>
                </a:lnTo>
                <a:lnTo>
                  <a:pt x="76" y="28"/>
                </a:lnTo>
                <a:lnTo>
                  <a:pt x="69" y="27"/>
                </a:lnTo>
                <a:lnTo>
                  <a:pt x="62" y="27"/>
                </a:lnTo>
                <a:lnTo>
                  <a:pt x="52" y="29"/>
                </a:lnTo>
                <a:lnTo>
                  <a:pt x="43" y="30"/>
                </a:lnTo>
                <a:lnTo>
                  <a:pt x="34" y="32"/>
                </a:lnTo>
                <a:lnTo>
                  <a:pt x="25" y="33"/>
                </a:lnTo>
                <a:lnTo>
                  <a:pt x="16" y="33"/>
                </a:lnTo>
                <a:lnTo>
                  <a:pt x="8" y="30"/>
                </a:lnTo>
                <a:lnTo>
                  <a:pt x="0" y="27"/>
                </a:lnTo>
                <a:lnTo>
                  <a:pt x="0" y="15"/>
                </a:lnTo>
                <a:lnTo>
                  <a:pt x="11" y="13"/>
                </a:lnTo>
                <a:lnTo>
                  <a:pt x="24" y="11"/>
                </a:lnTo>
                <a:lnTo>
                  <a:pt x="35" y="10"/>
                </a:lnTo>
                <a:lnTo>
                  <a:pt x="48" y="10"/>
                </a:lnTo>
                <a:lnTo>
                  <a:pt x="59" y="10"/>
                </a:lnTo>
                <a:lnTo>
                  <a:pt x="72" y="10"/>
                </a:lnTo>
                <a:lnTo>
                  <a:pt x="85" y="11"/>
                </a:lnTo>
                <a:lnTo>
                  <a:pt x="97" y="11"/>
                </a:lnTo>
                <a:lnTo>
                  <a:pt x="109" y="12"/>
                </a:lnTo>
                <a:lnTo>
                  <a:pt x="122" y="12"/>
                </a:lnTo>
                <a:lnTo>
                  <a:pt x="134" y="12"/>
                </a:lnTo>
                <a:lnTo>
                  <a:pt x="147" y="12"/>
                </a:lnTo>
                <a:lnTo>
                  <a:pt x="160" y="10"/>
                </a:lnTo>
                <a:lnTo>
                  <a:pt x="172" y="8"/>
                </a:lnTo>
                <a:lnTo>
                  <a:pt x="185" y="5"/>
                </a:lnTo>
                <a:lnTo>
                  <a:pt x="198" y="0"/>
                </a:lnTo>
                <a:lnTo>
                  <a:pt x="221" y="7"/>
                </a:lnTo>
                <a:close/>
              </a:path>
            </a:pathLst>
          </a:custGeom>
          <a:solidFill>
            <a:srgbClr val="7F2B00"/>
          </a:solidFill>
          <a:ln w="9525">
            <a:noFill/>
            <a:round/>
          </a:ln>
        </p:spPr>
        <p:txBody>
          <a:bodyPr/>
          <a:lstStyle/>
          <a:p>
            <a:endParaRPr lang="en-US"/>
          </a:p>
        </p:txBody>
      </p:sp>
      <p:sp>
        <p:nvSpPr>
          <p:cNvPr id="1076" name="Freeform 45"/>
          <p:cNvSpPr/>
          <p:nvPr/>
        </p:nvSpPr>
        <p:spPr bwMode="auto">
          <a:xfrm>
            <a:off x="6430963" y="5910263"/>
            <a:ext cx="304800" cy="96837"/>
          </a:xfrm>
          <a:custGeom>
            <a:avLst/>
            <a:gdLst>
              <a:gd name="T0" fmla="*/ 2147483647 w 384"/>
              <a:gd name="T1" fmla="*/ 2147483647 h 121"/>
              <a:gd name="T2" fmla="*/ 2147483647 w 384"/>
              <a:gd name="T3" fmla="*/ 2147483647 h 121"/>
              <a:gd name="T4" fmla="*/ 2147483647 w 384"/>
              <a:gd name="T5" fmla="*/ 2147483647 h 121"/>
              <a:gd name="T6" fmla="*/ 2147483647 w 384"/>
              <a:gd name="T7" fmla="*/ 2147483647 h 121"/>
              <a:gd name="T8" fmla="*/ 2147483647 w 384"/>
              <a:gd name="T9" fmla="*/ 2147483647 h 121"/>
              <a:gd name="T10" fmla="*/ 2147483647 w 384"/>
              <a:gd name="T11" fmla="*/ 2147483647 h 121"/>
              <a:gd name="T12" fmla="*/ 2147483647 w 384"/>
              <a:gd name="T13" fmla="*/ 2147483647 h 121"/>
              <a:gd name="T14" fmla="*/ 2147483647 w 384"/>
              <a:gd name="T15" fmla="*/ 2147483647 h 121"/>
              <a:gd name="T16" fmla="*/ 2147483647 w 384"/>
              <a:gd name="T17" fmla="*/ 2147483647 h 121"/>
              <a:gd name="T18" fmla="*/ 2147483647 w 384"/>
              <a:gd name="T19" fmla="*/ 2147483647 h 121"/>
              <a:gd name="T20" fmla="*/ 2147483647 w 384"/>
              <a:gd name="T21" fmla="*/ 2147483647 h 121"/>
              <a:gd name="T22" fmla="*/ 2147483647 w 384"/>
              <a:gd name="T23" fmla="*/ 2147483647 h 121"/>
              <a:gd name="T24" fmla="*/ 2147483647 w 384"/>
              <a:gd name="T25" fmla="*/ 2147483647 h 121"/>
              <a:gd name="T26" fmla="*/ 2147483647 w 384"/>
              <a:gd name="T27" fmla="*/ 2147483647 h 121"/>
              <a:gd name="T28" fmla="*/ 2147483647 w 384"/>
              <a:gd name="T29" fmla="*/ 2147483647 h 121"/>
              <a:gd name="T30" fmla="*/ 2147483647 w 384"/>
              <a:gd name="T31" fmla="*/ 2147483647 h 121"/>
              <a:gd name="T32" fmla="*/ 2147483647 w 384"/>
              <a:gd name="T33" fmla="*/ 2147483647 h 121"/>
              <a:gd name="T34" fmla="*/ 2147483647 w 384"/>
              <a:gd name="T35" fmla="*/ 2147483647 h 121"/>
              <a:gd name="T36" fmla="*/ 2147483647 w 384"/>
              <a:gd name="T37" fmla="*/ 2147483647 h 121"/>
              <a:gd name="T38" fmla="*/ 2147483647 w 384"/>
              <a:gd name="T39" fmla="*/ 2147483647 h 121"/>
              <a:gd name="T40" fmla="*/ 2147483647 w 384"/>
              <a:gd name="T41" fmla="*/ 2147483647 h 121"/>
              <a:gd name="T42" fmla="*/ 2147483647 w 384"/>
              <a:gd name="T43" fmla="*/ 2147483647 h 121"/>
              <a:gd name="T44" fmla="*/ 2147483647 w 384"/>
              <a:gd name="T45" fmla="*/ 2147483647 h 121"/>
              <a:gd name="T46" fmla="*/ 2147483647 w 384"/>
              <a:gd name="T47" fmla="*/ 2147483647 h 121"/>
              <a:gd name="T48" fmla="*/ 2147483647 w 384"/>
              <a:gd name="T49" fmla="*/ 2147483647 h 121"/>
              <a:gd name="T50" fmla="*/ 0 w 384"/>
              <a:gd name="T51" fmla="*/ 2147483647 h 121"/>
              <a:gd name="T52" fmla="*/ 2147483647 w 384"/>
              <a:gd name="T53" fmla="*/ 2147483647 h 121"/>
              <a:gd name="T54" fmla="*/ 2147483647 w 384"/>
              <a:gd name="T55" fmla="*/ 2147483647 h 121"/>
              <a:gd name="T56" fmla="*/ 2147483647 w 384"/>
              <a:gd name="T57" fmla="*/ 2147483647 h 121"/>
              <a:gd name="T58" fmla="*/ 2147483647 w 384"/>
              <a:gd name="T59" fmla="*/ 2147483647 h 121"/>
              <a:gd name="T60" fmla="*/ 2147483647 w 384"/>
              <a:gd name="T61" fmla="*/ 2147483647 h 121"/>
              <a:gd name="T62" fmla="*/ 2147483647 w 384"/>
              <a:gd name="T63" fmla="*/ 2147483647 h 121"/>
              <a:gd name="T64" fmla="*/ 2147483647 w 384"/>
              <a:gd name="T65" fmla="*/ 2147483647 h 121"/>
              <a:gd name="T66" fmla="*/ 2147483647 w 384"/>
              <a:gd name="T67" fmla="*/ 2147483647 h 121"/>
              <a:gd name="T68" fmla="*/ 2147483647 w 384"/>
              <a:gd name="T69" fmla="*/ 2147483647 h 121"/>
              <a:gd name="T70" fmla="*/ 2147483647 w 384"/>
              <a:gd name="T71" fmla="*/ 2147483647 h 121"/>
              <a:gd name="T72" fmla="*/ 2147483647 w 384"/>
              <a:gd name="T73" fmla="*/ 2147483647 h 121"/>
              <a:gd name="T74" fmla="*/ 2147483647 w 384"/>
              <a:gd name="T75" fmla="*/ 2147483647 h 121"/>
              <a:gd name="T76" fmla="*/ 2147483647 w 384"/>
              <a:gd name="T77" fmla="*/ 2147483647 h 121"/>
              <a:gd name="T78" fmla="*/ 2147483647 w 384"/>
              <a:gd name="T79" fmla="*/ 2147483647 h 121"/>
              <a:gd name="T80" fmla="*/ 2147483647 w 384"/>
              <a:gd name="T81" fmla="*/ 2147483647 h 121"/>
              <a:gd name="T82" fmla="*/ 2147483647 w 384"/>
              <a:gd name="T83" fmla="*/ 0 h 121"/>
              <a:gd name="T84" fmla="*/ 2147483647 w 384"/>
              <a:gd name="T85" fmla="*/ 2147483647 h 12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84"/>
              <a:gd name="T130" fmla="*/ 0 h 121"/>
              <a:gd name="T131" fmla="*/ 384 w 384"/>
              <a:gd name="T132" fmla="*/ 121 h 12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84" h="121">
                <a:moveTo>
                  <a:pt x="384" y="2"/>
                </a:moveTo>
                <a:lnTo>
                  <a:pt x="372" y="15"/>
                </a:lnTo>
                <a:lnTo>
                  <a:pt x="356" y="25"/>
                </a:lnTo>
                <a:lnTo>
                  <a:pt x="339" y="35"/>
                </a:lnTo>
                <a:lnTo>
                  <a:pt x="318" y="42"/>
                </a:lnTo>
                <a:lnTo>
                  <a:pt x="297" y="48"/>
                </a:lnTo>
                <a:lnTo>
                  <a:pt x="276" y="55"/>
                </a:lnTo>
                <a:lnTo>
                  <a:pt x="255" y="61"/>
                </a:lnTo>
                <a:lnTo>
                  <a:pt x="235" y="69"/>
                </a:lnTo>
                <a:lnTo>
                  <a:pt x="220" y="75"/>
                </a:lnTo>
                <a:lnTo>
                  <a:pt x="205" y="80"/>
                </a:lnTo>
                <a:lnTo>
                  <a:pt x="190" y="83"/>
                </a:lnTo>
                <a:lnTo>
                  <a:pt x="175" y="88"/>
                </a:lnTo>
                <a:lnTo>
                  <a:pt x="162" y="91"/>
                </a:lnTo>
                <a:lnTo>
                  <a:pt x="148" y="93"/>
                </a:lnTo>
                <a:lnTo>
                  <a:pt x="134" y="97"/>
                </a:lnTo>
                <a:lnTo>
                  <a:pt x="120" y="99"/>
                </a:lnTo>
                <a:lnTo>
                  <a:pt x="106" y="101"/>
                </a:lnTo>
                <a:lnTo>
                  <a:pt x="92" y="104"/>
                </a:lnTo>
                <a:lnTo>
                  <a:pt x="79" y="106"/>
                </a:lnTo>
                <a:lnTo>
                  <a:pt x="65" y="108"/>
                </a:lnTo>
                <a:lnTo>
                  <a:pt x="51" y="112"/>
                </a:lnTo>
                <a:lnTo>
                  <a:pt x="37" y="114"/>
                </a:lnTo>
                <a:lnTo>
                  <a:pt x="23" y="118"/>
                </a:lnTo>
                <a:lnTo>
                  <a:pt x="10" y="121"/>
                </a:lnTo>
                <a:lnTo>
                  <a:pt x="0" y="110"/>
                </a:lnTo>
                <a:lnTo>
                  <a:pt x="23" y="104"/>
                </a:lnTo>
                <a:lnTo>
                  <a:pt x="48" y="97"/>
                </a:lnTo>
                <a:lnTo>
                  <a:pt x="72" y="91"/>
                </a:lnTo>
                <a:lnTo>
                  <a:pt x="95" y="85"/>
                </a:lnTo>
                <a:lnTo>
                  <a:pt x="119" y="80"/>
                </a:lnTo>
                <a:lnTo>
                  <a:pt x="142" y="74"/>
                </a:lnTo>
                <a:lnTo>
                  <a:pt x="165" y="68"/>
                </a:lnTo>
                <a:lnTo>
                  <a:pt x="189" y="61"/>
                </a:lnTo>
                <a:lnTo>
                  <a:pt x="212" y="55"/>
                </a:lnTo>
                <a:lnTo>
                  <a:pt x="235" y="48"/>
                </a:lnTo>
                <a:lnTo>
                  <a:pt x="258" y="42"/>
                </a:lnTo>
                <a:lnTo>
                  <a:pt x="281" y="35"/>
                </a:lnTo>
                <a:lnTo>
                  <a:pt x="303" y="27"/>
                </a:lnTo>
                <a:lnTo>
                  <a:pt x="325" y="19"/>
                </a:lnTo>
                <a:lnTo>
                  <a:pt x="347" y="9"/>
                </a:lnTo>
                <a:lnTo>
                  <a:pt x="369" y="0"/>
                </a:lnTo>
                <a:lnTo>
                  <a:pt x="384" y="2"/>
                </a:lnTo>
                <a:close/>
              </a:path>
            </a:pathLst>
          </a:custGeom>
          <a:solidFill>
            <a:srgbClr val="7F2B00"/>
          </a:solidFill>
          <a:ln w="9525">
            <a:noFill/>
            <a:round/>
          </a:ln>
        </p:spPr>
        <p:txBody>
          <a:bodyPr/>
          <a:lstStyle/>
          <a:p>
            <a:endParaRPr lang="en-US"/>
          </a:p>
        </p:txBody>
      </p:sp>
      <p:sp>
        <p:nvSpPr>
          <p:cNvPr id="1077" name="Freeform 46"/>
          <p:cNvSpPr/>
          <p:nvPr/>
        </p:nvSpPr>
        <p:spPr bwMode="auto">
          <a:xfrm>
            <a:off x="6410325" y="5969000"/>
            <a:ext cx="371475" cy="161925"/>
          </a:xfrm>
          <a:custGeom>
            <a:avLst/>
            <a:gdLst>
              <a:gd name="T0" fmla="*/ 2147483647 w 469"/>
              <a:gd name="T1" fmla="*/ 0 h 204"/>
              <a:gd name="T2" fmla="*/ 2147483647 w 469"/>
              <a:gd name="T3" fmla="*/ 2147483647 h 204"/>
              <a:gd name="T4" fmla="*/ 2147483647 w 469"/>
              <a:gd name="T5" fmla="*/ 2147483647 h 204"/>
              <a:gd name="T6" fmla="*/ 2147483647 w 469"/>
              <a:gd name="T7" fmla="*/ 2147483647 h 204"/>
              <a:gd name="T8" fmla="*/ 2147483647 w 469"/>
              <a:gd name="T9" fmla="*/ 2147483647 h 204"/>
              <a:gd name="T10" fmla="*/ 2147483647 w 469"/>
              <a:gd name="T11" fmla="*/ 2147483647 h 204"/>
              <a:gd name="T12" fmla="*/ 2147483647 w 469"/>
              <a:gd name="T13" fmla="*/ 2147483647 h 204"/>
              <a:gd name="T14" fmla="*/ 2147483647 w 469"/>
              <a:gd name="T15" fmla="*/ 2147483647 h 204"/>
              <a:gd name="T16" fmla="*/ 2147483647 w 469"/>
              <a:gd name="T17" fmla="*/ 2147483647 h 204"/>
              <a:gd name="T18" fmla="*/ 2147483647 w 469"/>
              <a:gd name="T19" fmla="*/ 2147483647 h 204"/>
              <a:gd name="T20" fmla="*/ 2147483647 w 469"/>
              <a:gd name="T21" fmla="*/ 2147483647 h 204"/>
              <a:gd name="T22" fmla="*/ 2147483647 w 469"/>
              <a:gd name="T23" fmla="*/ 2147483647 h 204"/>
              <a:gd name="T24" fmla="*/ 2147483647 w 469"/>
              <a:gd name="T25" fmla="*/ 2147483647 h 204"/>
              <a:gd name="T26" fmla="*/ 2147483647 w 469"/>
              <a:gd name="T27" fmla="*/ 2147483647 h 204"/>
              <a:gd name="T28" fmla="*/ 2147483647 w 469"/>
              <a:gd name="T29" fmla="*/ 2147483647 h 204"/>
              <a:gd name="T30" fmla="*/ 2147483647 w 469"/>
              <a:gd name="T31" fmla="*/ 2147483647 h 204"/>
              <a:gd name="T32" fmla="*/ 0 w 469"/>
              <a:gd name="T33" fmla="*/ 2147483647 h 204"/>
              <a:gd name="T34" fmla="*/ 0 w 469"/>
              <a:gd name="T35" fmla="*/ 2147483647 h 204"/>
              <a:gd name="T36" fmla="*/ 2147483647 w 469"/>
              <a:gd name="T37" fmla="*/ 2147483647 h 204"/>
              <a:gd name="T38" fmla="*/ 2147483647 w 469"/>
              <a:gd name="T39" fmla="*/ 2147483647 h 204"/>
              <a:gd name="T40" fmla="*/ 2147483647 w 469"/>
              <a:gd name="T41" fmla="*/ 2147483647 h 204"/>
              <a:gd name="T42" fmla="*/ 2147483647 w 469"/>
              <a:gd name="T43" fmla="*/ 2147483647 h 204"/>
              <a:gd name="T44" fmla="*/ 2147483647 w 469"/>
              <a:gd name="T45" fmla="*/ 2147483647 h 204"/>
              <a:gd name="T46" fmla="*/ 2147483647 w 469"/>
              <a:gd name="T47" fmla="*/ 2147483647 h 204"/>
              <a:gd name="T48" fmla="*/ 2147483647 w 469"/>
              <a:gd name="T49" fmla="*/ 2147483647 h 204"/>
              <a:gd name="T50" fmla="*/ 2147483647 w 469"/>
              <a:gd name="T51" fmla="*/ 2147483647 h 204"/>
              <a:gd name="T52" fmla="*/ 2147483647 w 469"/>
              <a:gd name="T53" fmla="*/ 2147483647 h 204"/>
              <a:gd name="T54" fmla="*/ 2147483647 w 469"/>
              <a:gd name="T55" fmla="*/ 2147483647 h 204"/>
              <a:gd name="T56" fmla="*/ 2147483647 w 469"/>
              <a:gd name="T57" fmla="*/ 2147483647 h 204"/>
              <a:gd name="T58" fmla="*/ 2147483647 w 469"/>
              <a:gd name="T59" fmla="*/ 2147483647 h 204"/>
              <a:gd name="T60" fmla="*/ 2147483647 w 469"/>
              <a:gd name="T61" fmla="*/ 2147483647 h 204"/>
              <a:gd name="T62" fmla="*/ 2147483647 w 469"/>
              <a:gd name="T63" fmla="*/ 2147483647 h 204"/>
              <a:gd name="T64" fmla="*/ 2147483647 w 469"/>
              <a:gd name="T65" fmla="*/ 2147483647 h 204"/>
              <a:gd name="T66" fmla="*/ 2147483647 w 469"/>
              <a:gd name="T67" fmla="*/ 2147483647 h 204"/>
              <a:gd name="T68" fmla="*/ 2147483647 w 469"/>
              <a:gd name="T69" fmla="*/ 2147483647 h 204"/>
              <a:gd name="T70" fmla="*/ 2147483647 w 469"/>
              <a:gd name="T71" fmla="*/ 2147483647 h 204"/>
              <a:gd name="T72" fmla="*/ 2147483647 w 469"/>
              <a:gd name="T73" fmla="*/ 2147483647 h 204"/>
              <a:gd name="T74" fmla="*/ 2147483647 w 469"/>
              <a:gd name="T75" fmla="*/ 2147483647 h 204"/>
              <a:gd name="T76" fmla="*/ 2147483647 w 469"/>
              <a:gd name="T77" fmla="*/ 2147483647 h 204"/>
              <a:gd name="T78" fmla="*/ 2147483647 w 469"/>
              <a:gd name="T79" fmla="*/ 2147483647 h 204"/>
              <a:gd name="T80" fmla="*/ 2147483647 w 469"/>
              <a:gd name="T81" fmla="*/ 2147483647 h 204"/>
              <a:gd name="T82" fmla="*/ 2147483647 w 469"/>
              <a:gd name="T83" fmla="*/ 0 h 2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9"/>
              <a:gd name="T127" fmla="*/ 0 h 204"/>
              <a:gd name="T128" fmla="*/ 469 w 469"/>
              <a:gd name="T129" fmla="*/ 204 h 20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9" h="204">
                <a:moveTo>
                  <a:pt x="469" y="0"/>
                </a:moveTo>
                <a:lnTo>
                  <a:pt x="443" y="18"/>
                </a:lnTo>
                <a:lnTo>
                  <a:pt x="417" y="36"/>
                </a:lnTo>
                <a:lnTo>
                  <a:pt x="389" y="53"/>
                </a:lnTo>
                <a:lnTo>
                  <a:pt x="363" y="69"/>
                </a:lnTo>
                <a:lnTo>
                  <a:pt x="334" y="84"/>
                </a:lnTo>
                <a:lnTo>
                  <a:pt x="306" y="99"/>
                </a:lnTo>
                <a:lnTo>
                  <a:pt x="277" y="113"/>
                </a:lnTo>
                <a:lnTo>
                  <a:pt x="247" y="125"/>
                </a:lnTo>
                <a:lnTo>
                  <a:pt x="217" y="138"/>
                </a:lnTo>
                <a:lnTo>
                  <a:pt x="188" y="150"/>
                </a:lnTo>
                <a:lnTo>
                  <a:pt x="158" y="161"/>
                </a:lnTo>
                <a:lnTo>
                  <a:pt x="126" y="170"/>
                </a:lnTo>
                <a:lnTo>
                  <a:pt x="95" y="181"/>
                </a:lnTo>
                <a:lnTo>
                  <a:pt x="63" y="189"/>
                </a:lnTo>
                <a:lnTo>
                  <a:pt x="32" y="197"/>
                </a:lnTo>
                <a:lnTo>
                  <a:pt x="0" y="204"/>
                </a:lnTo>
                <a:lnTo>
                  <a:pt x="0" y="192"/>
                </a:lnTo>
                <a:lnTo>
                  <a:pt x="21" y="192"/>
                </a:lnTo>
                <a:lnTo>
                  <a:pt x="40" y="190"/>
                </a:lnTo>
                <a:lnTo>
                  <a:pt x="57" y="184"/>
                </a:lnTo>
                <a:lnTo>
                  <a:pt x="75" y="178"/>
                </a:lnTo>
                <a:lnTo>
                  <a:pt x="93" y="172"/>
                </a:lnTo>
                <a:lnTo>
                  <a:pt x="110" y="165"/>
                </a:lnTo>
                <a:lnTo>
                  <a:pt x="129" y="159"/>
                </a:lnTo>
                <a:lnTo>
                  <a:pt x="150" y="154"/>
                </a:lnTo>
                <a:lnTo>
                  <a:pt x="171" y="145"/>
                </a:lnTo>
                <a:lnTo>
                  <a:pt x="193" y="136"/>
                </a:lnTo>
                <a:lnTo>
                  <a:pt x="215" y="128"/>
                </a:lnTo>
                <a:lnTo>
                  <a:pt x="236" y="119"/>
                </a:lnTo>
                <a:lnTo>
                  <a:pt x="257" y="109"/>
                </a:lnTo>
                <a:lnTo>
                  <a:pt x="277" y="100"/>
                </a:lnTo>
                <a:lnTo>
                  <a:pt x="297" y="90"/>
                </a:lnTo>
                <a:lnTo>
                  <a:pt x="318" y="80"/>
                </a:lnTo>
                <a:lnTo>
                  <a:pt x="337" y="71"/>
                </a:lnTo>
                <a:lnTo>
                  <a:pt x="356" y="61"/>
                </a:lnTo>
                <a:lnTo>
                  <a:pt x="375" y="52"/>
                </a:lnTo>
                <a:lnTo>
                  <a:pt x="394" y="41"/>
                </a:lnTo>
                <a:lnTo>
                  <a:pt x="413" y="31"/>
                </a:lnTo>
                <a:lnTo>
                  <a:pt x="432" y="21"/>
                </a:lnTo>
                <a:lnTo>
                  <a:pt x="450" y="10"/>
                </a:lnTo>
                <a:lnTo>
                  <a:pt x="469" y="0"/>
                </a:lnTo>
                <a:close/>
              </a:path>
            </a:pathLst>
          </a:custGeom>
          <a:solidFill>
            <a:srgbClr val="F2E8D3"/>
          </a:solidFill>
          <a:ln w="9525">
            <a:noFill/>
            <a:round/>
          </a:ln>
        </p:spPr>
        <p:txBody>
          <a:bodyPr/>
          <a:lstStyle/>
          <a:p>
            <a:endParaRPr lang="en-US"/>
          </a:p>
        </p:txBody>
      </p:sp>
      <p:sp>
        <p:nvSpPr>
          <p:cNvPr id="1078" name="Freeform 47"/>
          <p:cNvSpPr/>
          <p:nvPr/>
        </p:nvSpPr>
        <p:spPr bwMode="auto">
          <a:xfrm>
            <a:off x="6411913" y="6008688"/>
            <a:ext cx="619125" cy="373062"/>
          </a:xfrm>
          <a:custGeom>
            <a:avLst/>
            <a:gdLst>
              <a:gd name="T0" fmla="*/ 2147483647 w 781"/>
              <a:gd name="T1" fmla="*/ 2147483647 h 472"/>
              <a:gd name="T2" fmla="*/ 2147483647 w 781"/>
              <a:gd name="T3" fmla="*/ 2147483647 h 472"/>
              <a:gd name="T4" fmla="*/ 2147483647 w 781"/>
              <a:gd name="T5" fmla="*/ 2147483647 h 472"/>
              <a:gd name="T6" fmla="*/ 2147483647 w 781"/>
              <a:gd name="T7" fmla="*/ 2147483647 h 472"/>
              <a:gd name="T8" fmla="*/ 2147483647 w 781"/>
              <a:gd name="T9" fmla="*/ 2147483647 h 472"/>
              <a:gd name="T10" fmla="*/ 2147483647 w 781"/>
              <a:gd name="T11" fmla="*/ 2147483647 h 472"/>
              <a:gd name="T12" fmla="*/ 2147483647 w 781"/>
              <a:gd name="T13" fmla="*/ 2147483647 h 472"/>
              <a:gd name="T14" fmla="*/ 2147483647 w 781"/>
              <a:gd name="T15" fmla="*/ 2147483647 h 472"/>
              <a:gd name="T16" fmla="*/ 2147483647 w 781"/>
              <a:gd name="T17" fmla="*/ 2147483647 h 472"/>
              <a:gd name="T18" fmla="*/ 2147483647 w 781"/>
              <a:gd name="T19" fmla="*/ 2147483647 h 472"/>
              <a:gd name="T20" fmla="*/ 2147483647 w 781"/>
              <a:gd name="T21" fmla="*/ 2147483647 h 472"/>
              <a:gd name="T22" fmla="*/ 2147483647 w 781"/>
              <a:gd name="T23" fmla="*/ 2147483647 h 472"/>
              <a:gd name="T24" fmla="*/ 2147483647 w 781"/>
              <a:gd name="T25" fmla="*/ 2147483647 h 472"/>
              <a:gd name="T26" fmla="*/ 2147483647 w 781"/>
              <a:gd name="T27" fmla="*/ 2147483647 h 472"/>
              <a:gd name="T28" fmla="*/ 2147483647 w 781"/>
              <a:gd name="T29" fmla="*/ 2147483647 h 472"/>
              <a:gd name="T30" fmla="*/ 2147483647 w 781"/>
              <a:gd name="T31" fmla="*/ 2147483647 h 472"/>
              <a:gd name="T32" fmla="*/ 2147483647 w 781"/>
              <a:gd name="T33" fmla="*/ 2147483647 h 472"/>
              <a:gd name="T34" fmla="*/ 2147483647 w 781"/>
              <a:gd name="T35" fmla="*/ 2147483647 h 472"/>
              <a:gd name="T36" fmla="*/ 2147483647 w 781"/>
              <a:gd name="T37" fmla="*/ 2147483647 h 472"/>
              <a:gd name="T38" fmla="*/ 2147483647 w 781"/>
              <a:gd name="T39" fmla="*/ 2147483647 h 472"/>
              <a:gd name="T40" fmla="*/ 2147483647 w 781"/>
              <a:gd name="T41" fmla="*/ 2147483647 h 472"/>
              <a:gd name="T42" fmla="*/ 2147483647 w 781"/>
              <a:gd name="T43" fmla="*/ 2147483647 h 472"/>
              <a:gd name="T44" fmla="*/ 2147483647 w 781"/>
              <a:gd name="T45" fmla="*/ 2147483647 h 472"/>
              <a:gd name="T46" fmla="*/ 2147483647 w 781"/>
              <a:gd name="T47" fmla="*/ 2147483647 h 472"/>
              <a:gd name="T48" fmla="*/ 2147483647 w 781"/>
              <a:gd name="T49" fmla="*/ 2147483647 h 472"/>
              <a:gd name="T50" fmla="*/ 2147483647 w 781"/>
              <a:gd name="T51" fmla="*/ 2147483647 h 472"/>
              <a:gd name="T52" fmla="*/ 2147483647 w 781"/>
              <a:gd name="T53" fmla="*/ 2147483647 h 472"/>
              <a:gd name="T54" fmla="*/ 2147483647 w 781"/>
              <a:gd name="T55" fmla="*/ 2147483647 h 472"/>
              <a:gd name="T56" fmla="*/ 2147483647 w 781"/>
              <a:gd name="T57" fmla="*/ 2147483647 h 472"/>
              <a:gd name="T58" fmla="*/ 2147483647 w 781"/>
              <a:gd name="T59" fmla="*/ 2147483647 h 472"/>
              <a:gd name="T60" fmla="*/ 2147483647 w 781"/>
              <a:gd name="T61" fmla="*/ 2147483647 h 472"/>
              <a:gd name="T62" fmla="*/ 2147483647 w 781"/>
              <a:gd name="T63" fmla="*/ 2147483647 h 472"/>
              <a:gd name="T64" fmla="*/ 2147483647 w 781"/>
              <a:gd name="T65" fmla="*/ 2147483647 h 472"/>
              <a:gd name="T66" fmla="*/ 2147483647 w 781"/>
              <a:gd name="T67" fmla="*/ 2147483647 h 472"/>
              <a:gd name="T68" fmla="*/ 2147483647 w 781"/>
              <a:gd name="T69" fmla="*/ 2147483647 h 472"/>
              <a:gd name="T70" fmla="*/ 2147483647 w 781"/>
              <a:gd name="T71" fmla="*/ 2147483647 h 472"/>
              <a:gd name="T72" fmla="*/ 2147483647 w 781"/>
              <a:gd name="T73" fmla="*/ 2147483647 h 472"/>
              <a:gd name="T74" fmla="*/ 2147483647 w 781"/>
              <a:gd name="T75" fmla="*/ 2147483647 h 472"/>
              <a:gd name="T76" fmla="*/ 2147483647 w 781"/>
              <a:gd name="T77" fmla="*/ 2147483647 h 472"/>
              <a:gd name="T78" fmla="*/ 2147483647 w 781"/>
              <a:gd name="T79" fmla="*/ 2147483647 h 472"/>
              <a:gd name="T80" fmla="*/ 2147483647 w 781"/>
              <a:gd name="T81" fmla="*/ 2147483647 h 472"/>
              <a:gd name="T82" fmla="*/ 2147483647 w 781"/>
              <a:gd name="T83" fmla="*/ 2147483647 h 472"/>
              <a:gd name="T84" fmla="*/ 2147483647 w 781"/>
              <a:gd name="T85" fmla="*/ 2147483647 h 472"/>
              <a:gd name="T86" fmla="*/ 2147483647 w 781"/>
              <a:gd name="T87" fmla="*/ 2147483647 h 472"/>
              <a:gd name="T88" fmla="*/ 2147483647 w 781"/>
              <a:gd name="T89" fmla="*/ 2147483647 h 472"/>
              <a:gd name="T90" fmla="*/ 2147483647 w 781"/>
              <a:gd name="T91" fmla="*/ 2147483647 h 472"/>
              <a:gd name="T92" fmla="*/ 2147483647 w 781"/>
              <a:gd name="T93" fmla="*/ 2147483647 h 472"/>
              <a:gd name="T94" fmla="*/ 2147483647 w 781"/>
              <a:gd name="T95" fmla="*/ 2147483647 h 472"/>
              <a:gd name="T96" fmla="*/ 2147483647 w 781"/>
              <a:gd name="T97" fmla="*/ 2147483647 h 472"/>
              <a:gd name="T98" fmla="*/ 2147483647 w 781"/>
              <a:gd name="T99" fmla="*/ 2147483647 h 472"/>
              <a:gd name="T100" fmla="*/ 2147483647 w 781"/>
              <a:gd name="T101" fmla="*/ 2147483647 h 472"/>
              <a:gd name="T102" fmla="*/ 2147483647 w 781"/>
              <a:gd name="T103" fmla="*/ 2147483647 h 472"/>
              <a:gd name="T104" fmla="*/ 2147483647 w 781"/>
              <a:gd name="T105" fmla="*/ 2147483647 h 472"/>
              <a:gd name="T106" fmla="*/ 2147483647 w 781"/>
              <a:gd name="T107" fmla="*/ 2147483647 h 472"/>
              <a:gd name="T108" fmla="*/ 2147483647 w 781"/>
              <a:gd name="T109" fmla="*/ 2147483647 h 472"/>
              <a:gd name="T110" fmla="*/ 2147483647 w 781"/>
              <a:gd name="T111" fmla="*/ 2147483647 h 472"/>
              <a:gd name="T112" fmla="*/ 2147483647 w 781"/>
              <a:gd name="T113" fmla="*/ 2147483647 h 472"/>
              <a:gd name="T114" fmla="*/ 2147483647 w 781"/>
              <a:gd name="T115" fmla="*/ 2147483647 h 472"/>
              <a:gd name="T116" fmla="*/ 2147483647 w 781"/>
              <a:gd name="T117" fmla="*/ 2147483647 h 472"/>
              <a:gd name="T118" fmla="*/ 2147483647 w 781"/>
              <a:gd name="T119" fmla="*/ 2147483647 h 472"/>
              <a:gd name="T120" fmla="*/ 2147483647 w 781"/>
              <a:gd name="T121" fmla="*/ 2147483647 h 47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81"/>
              <a:gd name="T184" fmla="*/ 0 h 472"/>
              <a:gd name="T185" fmla="*/ 781 w 781"/>
              <a:gd name="T186" fmla="*/ 472 h 47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81" h="472">
                <a:moveTo>
                  <a:pt x="453" y="12"/>
                </a:moveTo>
                <a:lnTo>
                  <a:pt x="442" y="21"/>
                </a:lnTo>
                <a:lnTo>
                  <a:pt x="432" y="29"/>
                </a:lnTo>
                <a:lnTo>
                  <a:pt x="419" y="37"/>
                </a:lnTo>
                <a:lnTo>
                  <a:pt x="407" y="44"/>
                </a:lnTo>
                <a:lnTo>
                  <a:pt x="394" y="51"/>
                </a:lnTo>
                <a:lnTo>
                  <a:pt x="382" y="59"/>
                </a:lnTo>
                <a:lnTo>
                  <a:pt x="372" y="67"/>
                </a:lnTo>
                <a:lnTo>
                  <a:pt x="364" y="76"/>
                </a:lnTo>
                <a:lnTo>
                  <a:pt x="356" y="81"/>
                </a:lnTo>
                <a:lnTo>
                  <a:pt x="347" y="84"/>
                </a:lnTo>
                <a:lnTo>
                  <a:pt x="340" y="90"/>
                </a:lnTo>
                <a:lnTo>
                  <a:pt x="339" y="101"/>
                </a:lnTo>
                <a:lnTo>
                  <a:pt x="339" y="105"/>
                </a:lnTo>
                <a:lnTo>
                  <a:pt x="340" y="109"/>
                </a:lnTo>
                <a:lnTo>
                  <a:pt x="343" y="112"/>
                </a:lnTo>
                <a:lnTo>
                  <a:pt x="348" y="114"/>
                </a:lnTo>
                <a:lnTo>
                  <a:pt x="362" y="101"/>
                </a:lnTo>
                <a:lnTo>
                  <a:pt x="378" y="88"/>
                </a:lnTo>
                <a:lnTo>
                  <a:pt x="394" y="76"/>
                </a:lnTo>
                <a:lnTo>
                  <a:pt x="411" y="65"/>
                </a:lnTo>
                <a:lnTo>
                  <a:pt x="427" y="55"/>
                </a:lnTo>
                <a:lnTo>
                  <a:pt x="443" y="44"/>
                </a:lnTo>
                <a:lnTo>
                  <a:pt x="460" y="33"/>
                </a:lnTo>
                <a:lnTo>
                  <a:pt x="473" y="20"/>
                </a:lnTo>
                <a:lnTo>
                  <a:pt x="478" y="25"/>
                </a:lnTo>
                <a:lnTo>
                  <a:pt x="484" y="28"/>
                </a:lnTo>
                <a:lnTo>
                  <a:pt x="490" y="30"/>
                </a:lnTo>
                <a:lnTo>
                  <a:pt x="496" y="31"/>
                </a:lnTo>
                <a:lnTo>
                  <a:pt x="503" y="33"/>
                </a:lnTo>
                <a:lnTo>
                  <a:pt x="510" y="31"/>
                </a:lnTo>
                <a:lnTo>
                  <a:pt x="517" y="30"/>
                </a:lnTo>
                <a:lnTo>
                  <a:pt x="524" y="27"/>
                </a:lnTo>
                <a:lnTo>
                  <a:pt x="540" y="27"/>
                </a:lnTo>
                <a:lnTo>
                  <a:pt x="555" y="27"/>
                </a:lnTo>
                <a:lnTo>
                  <a:pt x="571" y="27"/>
                </a:lnTo>
                <a:lnTo>
                  <a:pt x="587" y="27"/>
                </a:lnTo>
                <a:lnTo>
                  <a:pt x="604" y="27"/>
                </a:lnTo>
                <a:lnTo>
                  <a:pt x="620" y="27"/>
                </a:lnTo>
                <a:lnTo>
                  <a:pt x="636" y="27"/>
                </a:lnTo>
                <a:lnTo>
                  <a:pt x="652" y="27"/>
                </a:lnTo>
                <a:lnTo>
                  <a:pt x="668" y="27"/>
                </a:lnTo>
                <a:lnTo>
                  <a:pt x="684" y="28"/>
                </a:lnTo>
                <a:lnTo>
                  <a:pt x="700" y="29"/>
                </a:lnTo>
                <a:lnTo>
                  <a:pt x="716" y="31"/>
                </a:lnTo>
                <a:lnTo>
                  <a:pt x="733" y="34"/>
                </a:lnTo>
                <a:lnTo>
                  <a:pt x="749" y="37"/>
                </a:lnTo>
                <a:lnTo>
                  <a:pt x="765" y="41"/>
                </a:lnTo>
                <a:lnTo>
                  <a:pt x="781" y="45"/>
                </a:lnTo>
                <a:lnTo>
                  <a:pt x="772" y="91"/>
                </a:lnTo>
                <a:lnTo>
                  <a:pt x="759" y="149"/>
                </a:lnTo>
                <a:lnTo>
                  <a:pt x="745" y="215"/>
                </a:lnTo>
                <a:lnTo>
                  <a:pt x="731" y="282"/>
                </a:lnTo>
                <a:lnTo>
                  <a:pt x="716" y="346"/>
                </a:lnTo>
                <a:lnTo>
                  <a:pt x="705" y="403"/>
                </a:lnTo>
                <a:lnTo>
                  <a:pt x="695" y="446"/>
                </a:lnTo>
                <a:lnTo>
                  <a:pt x="688" y="472"/>
                </a:lnTo>
                <a:lnTo>
                  <a:pt x="676" y="472"/>
                </a:lnTo>
                <a:lnTo>
                  <a:pt x="663" y="452"/>
                </a:lnTo>
                <a:lnTo>
                  <a:pt x="650" y="434"/>
                </a:lnTo>
                <a:lnTo>
                  <a:pt x="636" y="415"/>
                </a:lnTo>
                <a:lnTo>
                  <a:pt x="621" y="399"/>
                </a:lnTo>
                <a:lnTo>
                  <a:pt x="606" y="384"/>
                </a:lnTo>
                <a:lnTo>
                  <a:pt x="590" y="369"/>
                </a:lnTo>
                <a:lnTo>
                  <a:pt x="572" y="356"/>
                </a:lnTo>
                <a:lnTo>
                  <a:pt x="555" y="344"/>
                </a:lnTo>
                <a:lnTo>
                  <a:pt x="556" y="336"/>
                </a:lnTo>
                <a:lnTo>
                  <a:pt x="555" y="329"/>
                </a:lnTo>
                <a:lnTo>
                  <a:pt x="551" y="324"/>
                </a:lnTo>
                <a:lnTo>
                  <a:pt x="545" y="322"/>
                </a:lnTo>
                <a:lnTo>
                  <a:pt x="537" y="345"/>
                </a:lnTo>
                <a:lnTo>
                  <a:pt x="536" y="371"/>
                </a:lnTo>
                <a:lnTo>
                  <a:pt x="536" y="399"/>
                </a:lnTo>
                <a:lnTo>
                  <a:pt x="536" y="422"/>
                </a:lnTo>
                <a:lnTo>
                  <a:pt x="507" y="423"/>
                </a:lnTo>
                <a:lnTo>
                  <a:pt x="476" y="423"/>
                </a:lnTo>
                <a:lnTo>
                  <a:pt x="445" y="424"/>
                </a:lnTo>
                <a:lnTo>
                  <a:pt x="411" y="426"/>
                </a:lnTo>
                <a:lnTo>
                  <a:pt x="378" y="427"/>
                </a:lnTo>
                <a:lnTo>
                  <a:pt x="344" y="427"/>
                </a:lnTo>
                <a:lnTo>
                  <a:pt x="310" y="428"/>
                </a:lnTo>
                <a:lnTo>
                  <a:pt x="274" y="428"/>
                </a:lnTo>
                <a:lnTo>
                  <a:pt x="240" y="428"/>
                </a:lnTo>
                <a:lnTo>
                  <a:pt x="204" y="429"/>
                </a:lnTo>
                <a:lnTo>
                  <a:pt x="169" y="429"/>
                </a:lnTo>
                <a:lnTo>
                  <a:pt x="135" y="429"/>
                </a:lnTo>
                <a:lnTo>
                  <a:pt x="100" y="428"/>
                </a:lnTo>
                <a:lnTo>
                  <a:pt x="67" y="428"/>
                </a:lnTo>
                <a:lnTo>
                  <a:pt x="35" y="428"/>
                </a:lnTo>
                <a:lnTo>
                  <a:pt x="2" y="427"/>
                </a:lnTo>
                <a:lnTo>
                  <a:pt x="0" y="411"/>
                </a:lnTo>
                <a:lnTo>
                  <a:pt x="1" y="397"/>
                </a:lnTo>
                <a:lnTo>
                  <a:pt x="6" y="385"/>
                </a:lnTo>
                <a:lnTo>
                  <a:pt x="14" y="375"/>
                </a:lnTo>
                <a:lnTo>
                  <a:pt x="24" y="366"/>
                </a:lnTo>
                <a:lnTo>
                  <a:pt x="36" y="358"/>
                </a:lnTo>
                <a:lnTo>
                  <a:pt x="48" y="350"/>
                </a:lnTo>
                <a:lnTo>
                  <a:pt x="60" y="341"/>
                </a:lnTo>
                <a:lnTo>
                  <a:pt x="69" y="350"/>
                </a:lnTo>
                <a:lnTo>
                  <a:pt x="81" y="356"/>
                </a:lnTo>
                <a:lnTo>
                  <a:pt x="96" y="363"/>
                </a:lnTo>
                <a:lnTo>
                  <a:pt x="111" y="369"/>
                </a:lnTo>
                <a:lnTo>
                  <a:pt x="127" y="374"/>
                </a:lnTo>
                <a:lnTo>
                  <a:pt x="144" y="378"/>
                </a:lnTo>
                <a:lnTo>
                  <a:pt x="160" y="383"/>
                </a:lnTo>
                <a:lnTo>
                  <a:pt x="176" y="386"/>
                </a:lnTo>
                <a:lnTo>
                  <a:pt x="198" y="388"/>
                </a:lnTo>
                <a:lnTo>
                  <a:pt x="219" y="388"/>
                </a:lnTo>
                <a:lnTo>
                  <a:pt x="240" y="386"/>
                </a:lnTo>
                <a:lnTo>
                  <a:pt x="260" y="384"/>
                </a:lnTo>
                <a:lnTo>
                  <a:pt x="279" y="382"/>
                </a:lnTo>
                <a:lnTo>
                  <a:pt x="298" y="379"/>
                </a:lnTo>
                <a:lnTo>
                  <a:pt x="318" y="376"/>
                </a:lnTo>
                <a:lnTo>
                  <a:pt x="336" y="371"/>
                </a:lnTo>
                <a:lnTo>
                  <a:pt x="355" y="367"/>
                </a:lnTo>
                <a:lnTo>
                  <a:pt x="374" y="362"/>
                </a:lnTo>
                <a:lnTo>
                  <a:pt x="393" y="358"/>
                </a:lnTo>
                <a:lnTo>
                  <a:pt x="412" y="353"/>
                </a:lnTo>
                <a:lnTo>
                  <a:pt x="432" y="348"/>
                </a:lnTo>
                <a:lnTo>
                  <a:pt x="452" y="343"/>
                </a:lnTo>
                <a:lnTo>
                  <a:pt x="472" y="338"/>
                </a:lnTo>
                <a:lnTo>
                  <a:pt x="493" y="333"/>
                </a:lnTo>
                <a:lnTo>
                  <a:pt x="506" y="324"/>
                </a:lnTo>
                <a:lnTo>
                  <a:pt x="519" y="317"/>
                </a:lnTo>
                <a:lnTo>
                  <a:pt x="534" y="313"/>
                </a:lnTo>
                <a:lnTo>
                  <a:pt x="549" y="309"/>
                </a:lnTo>
                <a:lnTo>
                  <a:pt x="566" y="305"/>
                </a:lnTo>
                <a:lnTo>
                  <a:pt x="582" y="301"/>
                </a:lnTo>
                <a:lnTo>
                  <a:pt x="597" y="295"/>
                </a:lnTo>
                <a:lnTo>
                  <a:pt x="612" y="288"/>
                </a:lnTo>
                <a:lnTo>
                  <a:pt x="627" y="278"/>
                </a:lnTo>
                <a:lnTo>
                  <a:pt x="642" y="270"/>
                </a:lnTo>
                <a:lnTo>
                  <a:pt x="657" y="264"/>
                </a:lnTo>
                <a:lnTo>
                  <a:pt x="671" y="258"/>
                </a:lnTo>
                <a:lnTo>
                  <a:pt x="685" y="253"/>
                </a:lnTo>
                <a:lnTo>
                  <a:pt x="699" y="247"/>
                </a:lnTo>
                <a:lnTo>
                  <a:pt x="713" y="239"/>
                </a:lnTo>
                <a:lnTo>
                  <a:pt x="727" y="229"/>
                </a:lnTo>
                <a:lnTo>
                  <a:pt x="724" y="222"/>
                </a:lnTo>
                <a:lnTo>
                  <a:pt x="720" y="217"/>
                </a:lnTo>
                <a:lnTo>
                  <a:pt x="713" y="215"/>
                </a:lnTo>
                <a:lnTo>
                  <a:pt x="707" y="215"/>
                </a:lnTo>
                <a:lnTo>
                  <a:pt x="671" y="231"/>
                </a:lnTo>
                <a:lnTo>
                  <a:pt x="636" y="246"/>
                </a:lnTo>
                <a:lnTo>
                  <a:pt x="600" y="260"/>
                </a:lnTo>
                <a:lnTo>
                  <a:pt x="564" y="271"/>
                </a:lnTo>
                <a:lnTo>
                  <a:pt x="528" y="283"/>
                </a:lnTo>
                <a:lnTo>
                  <a:pt x="492" y="292"/>
                </a:lnTo>
                <a:lnTo>
                  <a:pt x="456" y="301"/>
                </a:lnTo>
                <a:lnTo>
                  <a:pt x="420" y="308"/>
                </a:lnTo>
                <a:lnTo>
                  <a:pt x="384" y="315"/>
                </a:lnTo>
                <a:lnTo>
                  <a:pt x="347" y="322"/>
                </a:lnTo>
                <a:lnTo>
                  <a:pt x="310" y="326"/>
                </a:lnTo>
                <a:lnTo>
                  <a:pt x="272" y="331"/>
                </a:lnTo>
                <a:lnTo>
                  <a:pt x="234" y="335"/>
                </a:lnTo>
                <a:lnTo>
                  <a:pt x="196" y="338"/>
                </a:lnTo>
                <a:lnTo>
                  <a:pt x="157" y="341"/>
                </a:lnTo>
                <a:lnTo>
                  <a:pt x="116" y="344"/>
                </a:lnTo>
                <a:lnTo>
                  <a:pt x="93" y="329"/>
                </a:lnTo>
                <a:lnTo>
                  <a:pt x="73" y="312"/>
                </a:lnTo>
                <a:lnTo>
                  <a:pt x="55" y="293"/>
                </a:lnTo>
                <a:lnTo>
                  <a:pt x="40" y="272"/>
                </a:lnTo>
                <a:lnTo>
                  <a:pt x="28" y="249"/>
                </a:lnTo>
                <a:lnTo>
                  <a:pt x="17" y="226"/>
                </a:lnTo>
                <a:lnTo>
                  <a:pt x="9" y="202"/>
                </a:lnTo>
                <a:lnTo>
                  <a:pt x="2" y="177"/>
                </a:lnTo>
                <a:lnTo>
                  <a:pt x="32" y="170"/>
                </a:lnTo>
                <a:lnTo>
                  <a:pt x="62" y="162"/>
                </a:lnTo>
                <a:lnTo>
                  <a:pt x="92" y="154"/>
                </a:lnTo>
                <a:lnTo>
                  <a:pt x="122" y="146"/>
                </a:lnTo>
                <a:lnTo>
                  <a:pt x="151" y="136"/>
                </a:lnTo>
                <a:lnTo>
                  <a:pt x="179" y="126"/>
                </a:lnTo>
                <a:lnTo>
                  <a:pt x="207" y="117"/>
                </a:lnTo>
                <a:lnTo>
                  <a:pt x="235" y="105"/>
                </a:lnTo>
                <a:lnTo>
                  <a:pt x="263" y="94"/>
                </a:lnTo>
                <a:lnTo>
                  <a:pt x="289" y="82"/>
                </a:lnTo>
                <a:lnTo>
                  <a:pt x="316" y="70"/>
                </a:lnTo>
                <a:lnTo>
                  <a:pt x="341" y="57"/>
                </a:lnTo>
                <a:lnTo>
                  <a:pt x="367" y="43"/>
                </a:lnTo>
                <a:lnTo>
                  <a:pt x="392" y="29"/>
                </a:lnTo>
                <a:lnTo>
                  <a:pt x="416" y="15"/>
                </a:lnTo>
                <a:lnTo>
                  <a:pt x="440" y="0"/>
                </a:lnTo>
                <a:lnTo>
                  <a:pt x="453" y="12"/>
                </a:lnTo>
                <a:close/>
              </a:path>
            </a:pathLst>
          </a:custGeom>
          <a:solidFill>
            <a:schemeClr val="hlink"/>
          </a:solidFill>
          <a:ln w="9525">
            <a:noFill/>
            <a:round/>
          </a:ln>
        </p:spPr>
        <p:txBody>
          <a:bodyPr/>
          <a:lstStyle/>
          <a:p>
            <a:endParaRPr lang="en-US"/>
          </a:p>
        </p:txBody>
      </p:sp>
      <p:sp>
        <p:nvSpPr>
          <p:cNvPr id="1079" name="Freeform 48"/>
          <p:cNvSpPr/>
          <p:nvPr/>
        </p:nvSpPr>
        <p:spPr bwMode="auto">
          <a:xfrm>
            <a:off x="7488238" y="6073775"/>
            <a:ext cx="200025" cy="179388"/>
          </a:xfrm>
          <a:custGeom>
            <a:avLst/>
            <a:gdLst>
              <a:gd name="T0" fmla="*/ 2147483647 w 252"/>
              <a:gd name="T1" fmla="*/ 2147483647 h 225"/>
              <a:gd name="T2" fmla="*/ 2147483647 w 252"/>
              <a:gd name="T3" fmla="*/ 2147483647 h 225"/>
              <a:gd name="T4" fmla="*/ 2147483647 w 252"/>
              <a:gd name="T5" fmla="*/ 2147483647 h 225"/>
              <a:gd name="T6" fmla="*/ 2147483647 w 252"/>
              <a:gd name="T7" fmla="*/ 2147483647 h 225"/>
              <a:gd name="T8" fmla="*/ 2147483647 w 252"/>
              <a:gd name="T9" fmla="*/ 2147483647 h 225"/>
              <a:gd name="T10" fmla="*/ 2147483647 w 252"/>
              <a:gd name="T11" fmla="*/ 2147483647 h 225"/>
              <a:gd name="T12" fmla="*/ 2147483647 w 252"/>
              <a:gd name="T13" fmla="*/ 2147483647 h 225"/>
              <a:gd name="T14" fmla="*/ 2147483647 w 252"/>
              <a:gd name="T15" fmla="*/ 2147483647 h 225"/>
              <a:gd name="T16" fmla="*/ 2147483647 w 252"/>
              <a:gd name="T17" fmla="*/ 2147483647 h 225"/>
              <a:gd name="T18" fmla="*/ 2147483647 w 252"/>
              <a:gd name="T19" fmla="*/ 2147483647 h 225"/>
              <a:gd name="T20" fmla="*/ 2147483647 w 252"/>
              <a:gd name="T21" fmla="*/ 2147483647 h 225"/>
              <a:gd name="T22" fmla="*/ 2147483647 w 252"/>
              <a:gd name="T23" fmla="*/ 2147483647 h 225"/>
              <a:gd name="T24" fmla="*/ 2147483647 w 252"/>
              <a:gd name="T25" fmla="*/ 2147483647 h 225"/>
              <a:gd name="T26" fmla="*/ 2147483647 w 252"/>
              <a:gd name="T27" fmla="*/ 2147483647 h 225"/>
              <a:gd name="T28" fmla="*/ 0 w 252"/>
              <a:gd name="T29" fmla="*/ 2147483647 h 225"/>
              <a:gd name="T30" fmla="*/ 2147483647 w 252"/>
              <a:gd name="T31" fmla="*/ 2147483647 h 225"/>
              <a:gd name="T32" fmla="*/ 2147483647 w 252"/>
              <a:gd name="T33" fmla="*/ 0 h 225"/>
              <a:gd name="T34" fmla="*/ 2147483647 w 252"/>
              <a:gd name="T35" fmla="*/ 2147483647 h 2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2"/>
              <a:gd name="T55" fmla="*/ 0 h 225"/>
              <a:gd name="T56" fmla="*/ 252 w 252"/>
              <a:gd name="T57" fmla="*/ 225 h 2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2" h="225">
                <a:moveTo>
                  <a:pt x="127" y="44"/>
                </a:moveTo>
                <a:lnTo>
                  <a:pt x="220" y="5"/>
                </a:lnTo>
                <a:lnTo>
                  <a:pt x="187" y="81"/>
                </a:lnTo>
                <a:lnTo>
                  <a:pt x="252" y="161"/>
                </a:lnTo>
                <a:lnTo>
                  <a:pt x="157" y="147"/>
                </a:lnTo>
                <a:lnTo>
                  <a:pt x="123" y="225"/>
                </a:lnTo>
                <a:lnTo>
                  <a:pt x="84" y="143"/>
                </a:lnTo>
                <a:lnTo>
                  <a:pt x="80" y="143"/>
                </a:lnTo>
                <a:lnTo>
                  <a:pt x="70" y="141"/>
                </a:lnTo>
                <a:lnTo>
                  <a:pt x="56" y="139"/>
                </a:lnTo>
                <a:lnTo>
                  <a:pt x="41" y="136"/>
                </a:lnTo>
                <a:lnTo>
                  <a:pt x="25" y="133"/>
                </a:lnTo>
                <a:lnTo>
                  <a:pt x="12" y="129"/>
                </a:lnTo>
                <a:lnTo>
                  <a:pt x="3" y="126"/>
                </a:lnTo>
                <a:lnTo>
                  <a:pt x="0" y="122"/>
                </a:lnTo>
                <a:lnTo>
                  <a:pt x="70" y="78"/>
                </a:lnTo>
                <a:lnTo>
                  <a:pt x="49" y="0"/>
                </a:lnTo>
                <a:lnTo>
                  <a:pt x="127" y="44"/>
                </a:lnTo>
                <a:close/>
              </a:path>
            </a:pathLst>
          </a:custGeom>
          <a:solidFill>
            <a:srgbClr val="F2E8D3"/>
          </a:solidFill>
          <a:ln w="9525">
            <a:noFill/>
            <a:round/>
          </a:ln>
        </p:spPr>
        <p:txBody>
          <a:bodyPr/>
          <a:lstStyle/>
          <a:p>
            <a:endParaRPr lang="en-US"/>
          </a:p>
        </p:txBody>
      </p:sp>
      <p:sp>
        <p:nvSpPr>
          <p:cNvPr id="1080" name="Freeform 49"/>
          <p:cNvSpPr/>
          <p:nvPr/>
        </p:nvSpPr>
        <p:spPr bwMode="auto">
          <a:xfrm>
            <a:off x="7046913" y="6149975"/>
            <a:ext cx="258762" cy="241300"/>
          </a:xfrm>
          <a:custGeom>
            <a:avLst/>
            <a:gdLst>
              <a:gd name="T0" fmla="*/ 2147483647 w 327"/>
              <a:gd name="T1" fmla="*/ 0 h 303"/>
              <a:gd name="T2" fmla="*/ 2147483647 w 327"/>
              <a:gd name="T3" fmla="*/ 2147483647 h 303"/>
              <a:gd name="T4" fmla="*/ 2147483647 w 327"/>
              <a:gd name="T5" fmla="*/ 2147483647 h 303"/>
              <a:gd name="T6" fmla="*/ 2147483647 w 327"/>
              <a:gd name="T7" fmla="*/ 2147483647 h 303"/>
              <a:gd name="T8" fmla="*/ 2147483647 w 327"/>
              <a:gd name="T9" fmla="*/ 2147483647 h 303"/>
              <a:gd name="T10" fmla="*/ 2147483647 w 327"/>
              <a:gd name="T11" fmla="*/ 2147483647 h 303"/>
              <a:gd name="T12" fmla="*/ 0 w 327"/>
              <a:gd name="T13" fmla="*/ 2147483647 h 303"/>
              <a:gd name="T14" fmla="*/ 2147483647 w 327"/>
              <a:gd name="T15" fmla="*/ 2147483647 h 303"/>
              <a:gd name="T16" fmla="*/ 2147483647 w 327"/>
              <a:gd name="T17" fmla="*/ 2147483647 h 303"/>
              <a:gd name="T18" fmla="*/ 2147483647 w 327"/>
              <a:gd name="T19" fmla="*/ 2147483647 h 303"/>
              <a:gd name="T20" fmla="*/ 2147483647 w 327"/>
              <a:gd name="T21" fmla="*/ 0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7"/>
              <a:gd name="T34" fmla="*/ 0 h 303"/>
              <a:gd name="T35" fmla="*/ 327 w 327"/>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7" h="303">
                <a:moveTo>
                  <a:pt x="257" y="0"/>
                </a:moveTo>
                <a:lnTo>
                  <a:pt x="249" y="107"/>
                </a:lnTo>
                <a:lnTo>
                  <a:pt x="327" y="171"/>
                </a:lnTo>
                <a:lnTo>
                  <a:pt x="221" y="183"/>
                </a:lnTo>
                <a:lnTo>
                  <a:pt x="194" y="303"/>
                </a:lnTo>
                <a:lnTo>
                  <a:pt x="125" y="198"/>
                </a:lnTo>
                <a:lnTo>
                  <a:pt x="0" y="225"/>
                </a:lnTo>
                <a:lnTo>
                  <a:pt x="79" y="129"/>
                </a:lnTo>
                <a:lnTo>
                  <a:pt x="56" y="26"/>
                </a:lnTo>
                <a:lnTo>
                  <a:pt x="155" y="71"/>
                </a:lnTo>
                <a:lnTo>
                  <a:pt x="257" y="0"/>
                </a:lnTo>
                <a:close/>
              </a:path>
            </a:pathLst>
          </a:custGeom>
          <a:solidFill>
            <a:srgbClr val="F2E8D3"/>
          </a:solidFill>
          <a:ln w="9525">
            <a:noFill/>
            <a:round/>
          </a:ln>
        </p:spPr>
        <p:txBody>
          <a:bodyPr/>
          <a:lstStyle/>
          <a:p>
            <a:endParaRPr lang="en-US"/>
          </a:p>
        </p:txBody>
      </p:sp>
      <p:sp>
        <p:nvSpPr>
          <p:cNvPr id="1081" name="Freeform 50"/>
          <p:cNvSpPr/>
          <p:nvPr/>
        </p:nvSpPr>
        <p:spPr bwMode="auto">
          <a:xfrm>
            <a:off x="6859588" y="6243638"/>
            <a:ext cx="104775" cy="34925"/>
          </a:xfrm>
          <a:custGeom>
            <a:avLst/>
            <a:gdLst>
              <a:gd name="T0" fmla="*/ 2147483647 w 132"/>
              <a:gd name="T1" fmla="*/ 0 h 43"/>
              <a:gd name="T2" fmla="*/ 2147483647 w 132"/>
              <a:gd name="T3" fmla="*/ 2147483647 h 43"/>
              <a:gd name="T4" fmla="*/ 2147483647 w 132"/>
              <a:gd name="T5" fmla="*/ 2147483647 h 43"/>
              <a:gd name="T6" fmla="*/ 2147483647 w 132"/>
              <a:gd name="T7" fmla="*/ 2147483647 h 43"/>
              <a:gd name="T8" fmla="*/ 2147483647 w 132"/>
              <a:gd name="T9" fmla="*/ 2147483647 h 43"/>
              <a:gd name="T10" fmla="*/ 2147483647 w 132"/>
              <a:gd name="T11" fmla="*/ 2147483647 h 43"/>
              <a:gd name="T12" fmla="*/ 2147483647 w 132"/>
              <a:gd name="T13" fmla="*/ 2147483647 h 43"/>
              <a:gd name="T14" fmla="*/ 2147483647 w 132"/>
              <a:gd name="T15" fmla="*/ 2147483647 h 43"/>
              <a:gd name="T16" fmla="*/ 2147483647 w 132"/>
              <a:gd name="T17" fmla="*/ 2147483647 h 43"/>
              <a:gd name="T18" fmla="*/ 2147483647 w 132"/>
              <a:gd name="T19" fmla="*/ 2147483647 h 43"/>
              <a:gd name="T20" fmla="*/ 2147483647 w 132"/>
              <a:gd name="T21" fmla="*/ 2147483647 h 43"/>
              <a:gd name="T22" fmla="*/ 2147483647 w 132"/>
              <a:gd name="T23" fmla="*/ 2147483647 h 43"/>
              <a:gd name="T24" fmla="*/ 2147483647 w 132"/>
              <a:gd name="T25" fmla="*/ 2147483647 h 43"/>
              <a:gd name="T26" fmla="*/ 2147483647 w 132"/>
              <a:gd name="T27" fmla="*/ 2147483647 h 43"/>
              <a:gd name="T28" fmla="*/ 2147483647 w 132"/>
              <a:gd name="T29" fmla="*/ 2147483647 h 43"/>
              <a:gd name="T30" fmla="*/ 2147483647 w 132"/>
              <a:gd name="T31" fmla="*/ 2147483647 h 43"/>
              <a:gd name="T32" fmla="*/ 0 w 132"/>
              <a:gd name="T33" fmla="*/ 2147483647 h 43"/>
              <a:gd name="T34" fmla="*/ 2147483647 w 132"/>
              <a:gd name="T35" fmla="*/ 2147483647 h 43"/>
              <a:gd name="T36" fmla="*/ 2147483647 w 132"/>
              <a:gd name="T37" fmla="*/ 2147483647 h 43"/>
              <a:gd name="T38" fmla="*/ 2147483647 w 132"/>
              <a:gd name="T39" fmla="*/ 2147483647 h 43"/>
              <a:gd name="T40" fmla="*/ 2147483647 w 132"/>
              <a:gd name="T41" fmla="*/ 2147483647 h 43"/>
              <a:gd name="T42" fmla="*/ 2147483647 w 132"/>
              <a:gd name="T43" fmla="*/ 2147483647 h 43"/>
              <a:gd name="T44" fmla="*/ 2147483647 w 132"/>
              <a:gd name="T45" fmla="*/ 2147483647 h 43"/>
              <a:gd name="T46" fmla="*/ 2147483647 w 132"/>
              <a:gd name="T47" fmla="*/ 2147483647 h 43"/>
              <a:gd name="T48" fmla="*/ 2147483647 w 132"/>
              <a:gd name="T49" fmla="*/ 2147483647 h 43"/>
              <a:gd name="T50" fmla="*/ 2147483647 w 132"/>
              <a:gd name="T51" fmla="*/ 2147483647 h 43"/>
              <a:gd name="T52" fmla="*/ 2147483647 w 132"/>
              <a:gd name="T53" fmla="*/ 2147483647 h 43"/>
              <a:gd name="T54" fmla="*/ 2147483647 w 132"/>
              <a:gd name="T55" fmla="*/ 2147483647 h 43"/>
              <a:gd name="T56" fmla="*/ 2147483647 w 132"/>
              <a:gd name="T57" fmla="*/ 2147483647 h 43"/>
              <a:gd name="T58" fmla="*/ 2147483647 w 132"/>
              <a:gd name="T59" fmla="*/ 2147483647 h 43"/>
              <a:gd name="T60" fmla="*/ 2147483647 w 132"/>
              <a:gd name="T61" fmla="*/ 2147483647 h 43"/>
              <a:gd name="T62" fmla="*/ 2147483647 w 132"/>
              <a:gd name="T63" fmla="*/ 0 h 43"/>
              <a:gd name="T64" fmla="*/ 2147483647 w 132"/>
              <a:gd name="T65" fmla="*/ 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2"/>
              <a:gd name="T100" fmla="*/ 0 h 43"/>
              <a:gd name="T101" fmla="*/ 132 w 132"/>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2" h="43">
                <a:moveTo>
                  <a:pt x="132" y="0"/>
                </a:moveTo>
                <a:lnTo>
                  <a:pt x="127" y="8"/>
                </a:lnTo>
                <a:lnTo>
                  <a:pt x="119" y="16"/>
                </a:lnTo>
                <a:lnTo>
                  <a:pt x="107" y="22"/>
                </a:lnTo>
                <a:lnTo>
                  <a:pt x="96" y="27"/>
                </a:lnTo>
                <a:lnTo>
                  <a:pt x="82" y="32"/>
                </a:lnTo>
                <a:lnTo>
                  <a:pt x="68" y="37"/>
                </a:lnTo>
                <a:lnTo>
                  <a:pt x="57" y="40"/>
                </a:lnTo>
                <a:lnTo>
                  <a:pt x="45" y="43"/>
                </a:lnTo>
                <a:lnTo>
                  <a:pt x="40" y="40"/>
                </a:lnTo>
                <a:lnTo>
                  <a:pt x="33" y="39"/>
                </a:lnTo>
                <a:lnTo>
                  <a:pt x="26" y="39"/>
                </a:lnTo>
                <a:lnTo>
                  <a:pt x="20" y="40"/>
                </a:lnTo>
                <a:lnTo>
                  <a:pt x="13" y="39"/>
                </a:lnTo>
                <a:lnTo>
                  <a:pt x="8" y="38"/>
                </a:lnTo>
                <a:lnTo>
                  <a:pt x="4" y="32"/>
                </a:lnTo>
                <a:lnTo>
                  <a:pt x="0" y="24"/>
                </a:lnTo>
                <a:lnTo>
                  <a:pt x="7" y="17"/>
                </a:lnTo>
                <a:lnTo>
                  <a:pt x="14" y="16"/>
                </a:lnTo>
                <a:lnTo>
                  <a:pt x="21" y="16"/>
                </a:lnTo>
                <a:lnTo>
                  <a:pt x="30" y="19"/>
                </a:lnTo>
                <a:lnTo>
                  <a:pt x="38" y="22"/>
                </a:lnTo>
                <a:lnTo>
                  <a:pt x="48" y="24"/>
                </a:lnTo>
                <a:lnTo>
                  <a:pt x="57" y="25"/>
                </a:lnTo>
                <a:lnTo>
                  <a:pt x="67" y="22"/>
                </a:lnTo>
                <a:lnTo>
                  <a:pt x="76" y="22"/>
                </a:lnTo>
                <a:lnTo>
                  <a:pt x="86" y="18"/>
                </a:lnTo>
                <a:lnTo>
                  <a:pt x="94" y="15"/>
                </a:lnTo>
                <a:lnTo>
                  <a:pt x="102" y="10"/>
                </a:lnTo>
                <a:lnTo>
                  <a:pt x="110" y="5"/>
                </a:lnTo>
                <a:lnTo>
                  <a:pt x="117" y="2"/>
                </a:lnTo>
                <a:lnTo>
                  <a:pt x="125" y="0"/>
                </a:lnTo>
                <a:lnTo>
                  <a:pt x="132" y="0"/>
                </a:lnTo>
                <a:close/>
              </a:path>
            </a:pathLst>
          </a:custGeom>
          <a:solidFill>
            <a:srgbClr val="7F2B00"/>
          </a:solidFill>
          <a:ln w="9525">
            <a:noFill/>
            <a:round/>
          </a:ln>
        </p:spPr>
        <p:txBody>
          <a:bodyPr/>
          <a:lstStyle/>
          <a:p>
            <a:endParaRPr lang="en-US"/>
          </a:p>
        </p:txBody>
      </p:sp>
      <p:sp>
        <p:nvSpPr>
          <p:cNvPr id="1082" name="Freeform 51"/>
          <p:cNvSpPr/>
          <p:nvPr/>
        </p:nvSpPr>
        <p:spPr bwMode="auto">
          <a:xfrm>
            <a:off x="7038975" y="6437313"/>
            <a:ext cx="146050" cy="95250"/>
          </a:xfrm>
          <a:custGeom>
            <a:avLst/>
            <a:gdLst>
              <a:gd name="T0" fmla="*/ 2147483647 w 184"/>
              <a:gd name="T1" fmla="*/ 2147483647 h 119"/>
              <a:gd name="T2" fmla="*/ 2147483647 w 184"/>
              <a:gd name="T3" fmla="*/ 2147483647 h 119"/>
              <a:gd name="T4" fmla="*/ 2147483647 w 184"/>
              <a:gd name="T5" fmla="*/ 2147483647 h 119"/>
              <a:gd name="T6" fmla="*/ 2147483647 w 184"/>
              <a:gd name="T7" fmla="*/ 2147483647 h 119"/>
              <a:gd name="T8" fmla="*/ 2147483647 w 184"/>
              <a:gd name="T9" fmla="*/ 2147483647 h 119"/>
              <a:gd name="T10" fmla="*/ 2147483647 w 184"/>
              <a:gd name="T11" fmla="*/ 2147483647 h 119"/>
              <a:gd name="T12" fmla="*/ 2147483647 w 184"/>
              <a:gd name="T13" fmla="*/ 2147483647 h 119"/>
              <a:gd name="T14" fmla="*/ 2147483647 w 184"/>
              <a:gd name="T15" fmla="*/ 2147483647 h 119"/>
              <a:gd name="T16" fmla="*/ 2147483647 w 184"/>
              <a:gd name="T17" fmla="*/ 2147483647 h 119"/>
              <a:gd name="T18" fmla="*/ 2147483647 w 184"/>
              <a:gd name="T19" fmla="*/ 2147483647 h 119"/>
              <a:gd name="T20" fmla="*/ 2147483647 w 184"/>
              <a:gd name="T21" fmla="*/ 2147483647 h 119"/>
              <a:gd name="T22" fmla="*/ 2147483647 w 184"/>
              <a:gd name="T23" fmla="*/ 2147483647 h 119"/>
              <a:gd name="T24" fmla="*/ 2147483647 w 184"/>
              <a:gd name="T25" fmla="*/ 2147483647 h 119"/>
              <a:gd name="T26" fmla="*/ 2147483647 w 184"/>
              <a:gd name="T27" fmla="*/ 2147483647 h 119"/>
              <a:gd name="T28" fmla="*/ 2147483647 w 184"/>
              <a:gd name="T29" fmla="*/ 2147483647 h 119"/>
              <a:gd name="T30" fmla="*/ 2147483647 w 184"/>
              <a:gd name="T31" fmla="*/ 2147483647 h 119"/>
              <a:gd name="T32" fmla="*/ 2147483647 w 184"/>
              <a:gd name="T33" fmla="*/ 2147483647 h 119"/>
              <a:gd name="T34" fmla="*/ 0 w 184"/>
              <a:gd name="T35" fmla="*/ 2147483647 h 119"/>
              <a:gd name="T36" fmla="*/ 0 w 184"/>
              <a:gd name="T37" fmla="*/ 2147483647 h 119"/>
              <a:gd name="T38" fmla="*/ 2147483647 w 184"/>
              <a:gd name="T39" fmla="*/ 2147483647 h 119"/>
              <a:gd name="T40" fmla="*/ 2147483647 w 184"/>
              <a:gd name="T41" fmla="*/ 2147483647 h 119"/>
              <a:gd name="T42" fmla="*/ 2147483647 w 184"/>
              <a:gd name="T43" fmla="*/ 2147483647 h 119"/>
              <a:gd name="T44" fmla="*/ 2147483647 w 184"/>
              <a:gd name="T45" fmla="*/ 2147483647 h 119"/>
              <a:gd name="T46" fmla="*/ 2147483647 w 184"/>
              <a:gd name="T47" fmla="*/ 2147483647 h 119"/>
              <a:gd name="T48" fmla="*/ 2147483647 w 184"/>
              <a:gd name="T49" fmla="*/ 2147483647 h 119"/>
              <a:gd name="T50" fmla="*/ 2147483647 w 184"/>
              <a:gd name="T51" fmla="*/ 2147483647 h 119"/>
              <a:gd name="T52" fmla="*/ 2147483647 w 184"/>
              <a:gd name="T53" fmla="*/ 2147483647 h 119"/>
              <a:gd name="T54" fmla="*/ 2147483647 w 184"/>
              <a:gd name="T55" fmla="*/ 2147483647 h 119"/>
              <a:gd name="T56" fmla="*/ 2147483647 w 184"/>
              <a:gd name="T57" fmla="*/ 2147483647 h 119"/>
              <a:gd name="T58" fmla="*/ 2147483647 w 184"/>
              <a:gd name="T59" fmla="*/ 2147483647 h 119"/>
              <a:gd name="T60" fmla="*/ 2147483647 w 184"/>
              <a:gd name="T61" fmla="*/ 2147483647 h 119"/>
              <a:gd name="T62" fmla="*/ 2147483647 w 184"/>
              <a:gd name="T63" fmla="*/ 2147483647 h 119"/>
              <a:gd name="T64" fmla="*/ 2147483647 w 184"/>
              <a:gd name="T65" fmla="*/ 2147483647 h 119"/>
              <a:gd name="T66" fmla="*/ 2147483647 w 184"/>
              <a:gd name="T67" fmla="*/ 0 h 119"/>
              <a:gd name="T68" fmla="*/ 2147483647 w 184"/>
              <a:gd name="T69" fmla="*/ 2147483647 h 119"/>
              <a:gd name="T70" fmla="*/ 2147483647 w 184"/>
              <a:gd name="T71" fmla="*/ 2147483647 h 119"/>
              <a:gd name="T72" fmla="*/ 2147483647 w 184"/>
              <a:gd name="T73" fmla="*/ 2147483647 h 1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4"/>
              <a:gd name="T112" fmla="*/ 0 h 119"/>
              <a:gd name="T113" fmla="*/ 184 w 184"/>
              <a:gd name="T114" fmla="*/ 119 h 11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4" h="119">
                <a:moveTo>
                  <a:pt x="180" y="16"/>
                </a:moveTo>
                <a:lnTo>
                  <a:pt x="173" y="24"/>
                </a:lnTo>
                <a:lnTo>
                  <a:pt x="173" y="33"/>
                </a:lnTo>
                <a:lnTo>
                  <a:pt x="176" y="44"/>
                </a:lnTo>
                <a:lnTo>
                  <a:pt x="180" y="52"/>
                </a:lnTo>
                <a:lnTo>
                  <a:pt x="184" y="56"/>
                </a:lnTo>
                <a:lnTo>
                  <a:pt x="183" y="63"/>
                </a:lnTo>
                <a:lnTo>
                  <a:pt x="179" y="69"/>
                </a:lnTo>
                <a:lnTo>
                  <a:pt x="173" y="73"/>
                </a:lnTo>
                <a:lnTo>
                  <a:pt x="154" y="83"/>
                </a:lnTo>
                <a:lnTo>
                  <a:pt x="135" y="92"/>
                </a:lnTo>
                <a:lnTo>
                  <a:pt x="115" y="101"/>
                </a:lnTo>
                <a:lnTo>
                  <a:pt x="95" y="109"/>
                </a:lnTo>
                <a:lnTo>
                  <a:pt x="74" y="115"/>
                </a:lnTo>
                <a:lnTo>
                  <a:pt x="52" y="119"/>
                </a:lnTo>
                <a:lnTo>
                  <a:pt x="29" y="117"/>
                </a:lnTo>
                <a:lnTo>
                  <a:pt x="5" y="114"/>
                </a:lnTo>
                <a:lnTo>
                  <a:pt x="0" y="105"/>
                </a:lnTo>
                <a:lnTo>
                  <a:pt x="0" y="96"/>
                </a:lnTo>
                <a:lnTo>
                  <a:pt x="1" y="86"/>
                </a:lnTo>
                <a:lnTo>
                  <a:pt x="5" y="78"/>
                </a:lnTo>
                <a:lnTo>
                  <a:pt x="19" y="67"/>
                </a:lnTo>
                <a:lnTo>
                  <a:pt x="32" y="59"/>
                </a:lnTo>
                <a:lnTo>
                  <a:pt x="47" y="51"/>
                </a:lnTo>
                <a:lnTo>
                  <a:pt x="63" y="44"/>
                </a:lnTo>
                <a:lnTo>
                  <a:pt x="78" y="38"/>
                </a:lnTo>
                <a:lnTo>
                  <a:pt x="92" y="31"/>
                </a:lnTo>
                <a:lnTo>
                  <a:pt x="106" y="23"/>
                </a:lnTo>
                <a:lnTo>
                  <a:pt x="118" y="14"/>
                </a:lnTo>
                <a:lnTo>
                  <a:pt x="126" y="10"/>
                </a:lnTo>
                <a:lnTo>
                  <a:pt x="134" y="7"/>
                </a:lnTo>
                <a:lnTo>
                  <a:pt x="142" y="3"/>
                </a:lnTo>
                <a:lnTo>
                  <a:pt x="151" y="1"/>
                </a:lnTo>
                <a:lnTo>
                  <a:pt x="160" y="0"/>
                </a:lnTo>
                <a:lnTo>
                  <a:pt x="168" y="1"/>
                </a:lnTo>
                <a:lnTo>
                  <a:pt x="174" y="7"/>
                </a:lnTo>
                <a:lnTo>
                  <a:pt x="180" y="16"/>
                </a:lnTo>
                <a:close/>
              </a:path>
            </a:pathLst>
          </a:custGeom>
          <a:solidFill>
            <a:srgbClr val="F2E8D3"/>
          </a:solidFill>
          <a:ln w="9525">
            <a:noFill/>
            <a:round/>
          </a:ln>
        </p:spPr>
        <p:txBody>
          <a:bodyPr/>
          <a:lstStyle/>
          <a:p>
            <a:endParaRPr lang="en-US"/>
          </a:p>
        </p:txBody>
      </p:sp>
      <p:sp>
        <p:nvSpPr>
          <p:cNvPr id="1083" name="Freeform 52"/>
          <p:cNvSpPr/>
          <p:nvPr/>
        </p:nvSpPr>
        <p:spPr bwMode="auto">
          <a:xfrm>
            <a:off x="7302500" y="6453188"/>
            <a:ext cx="203200" cy="74612"/>
          </a:xfrm>
          <a:custGeom>
            <a:avLst/>
            <a:gdLst>
              <a:gd name="T0" fmla="*/ 2147483647 w 254"/>
              <a:gd name="T1" fmla="*/ 2147483647 h 95"/>
              <a:gd name="T2" fmla="*/ 2147483647 w 254"/>
              <a:gd name="T3" fmla="*/ 2147483647 h 95"/>
              <a:gd name="T4" fmla="*/ 2147483647 w 254"/>
              <a:gd name="T5" fmla="*/ 2147483647 h 95"/>
              <a:gd name="T6" fmla="*/ 2147483647 w 254"/>
              <a:gd name="T7" fmla="*/ 2147483647 h 95"/>
              <a:gd name="T8" fmla="*/ 2147483647 w 254"/>
              <a:gd name="T9" fmla="*/ 2147483647 h 95"/>
              <a:gd name="T10" fmla="*/ 2147483647 w 254"/>
              <a:gd name="T11" fmla="*/ 2147483647 h 95"/>
              <a:gd name="T12" fmla="*/ 2147483647 w 254"/>
              <a:gd name="T13" fmla="*/ 2147483647 h 95"/>
              <a:gd name="T14" fmla="*/ 2147483647 w 254"/>
              <a:gd name="T15" fmla="*/ 2147483647 h 95"/>
              <a:gd name="T16" fmla="*/ 2147483647 w 254"/>
              <a:gd name="T17" fmla="*/ 2147483647 h 95"/>
              <a:gd name="T18" fmla="*/ 2147483647 w 254"/>
              <a:gd name="T19" fmla="*/ 2147483647 h 95"/>
              <a:gd name="T20" fmla="*/ 2147483647 w 254"/>
              <a:gd name="T21" fmla="*/ 2147483647 h 95"/>
              <a:gd name="T22" fmla="*/ 2147483647 w 254"/>
              <a:gd name="T23" fmla="*/ 2147483647 h 95"/>
              <a:gd name="T24" fmla="*/ 2147483647 w 254"/>
              <a:gd name="T25" fmla="*/ 2147483647 h 95"/>
              <a:gd name="T26" fmla="*/ 2147483647 w 254"/>
              <a:gd name="T27" fmla="*/ 2147483647 h 95"/>
              <a:gd name="T28" fmla="*/ 2147483647 w 254"/>
              <a:gd name="T29" fmla="*/ 2147483647 h 95"/>
              <a:gd name="T30" fmla="*/ 2147483647 w 254"/>
              <a:gd name="T31" fmla="*/ 2147483647 h 95"/>
              <a:gd name="T32" fmla="*/ 0 w 254"/>
              <a:gd name="T33" fmla="*/ 2147483647 h 95"/>
              <a:gd name="T34" fmla="*/ 0 w 254"/>
              <a:gd name="T35" fmla="*/ 2147483647 h 95"/>
              <a:gd name="T36" fmla="*/ 2147483647 w 254"/>
              <a:gd name="T37" fmla="*/ 2147483647 h 95"/>
              <a:gd name="T38" fmla="*/ 2147483647 w 254"/>
              <a:gd name="T39" fmla="*/ 2147483647 h 95"/>
              <a:gd name="T40" fmla="*/ 2147483647 w 254"/>
              <a:gd name="T41" fmla="*/ 2147483647 h 95"/>
              <a:gd name="T42" fmla="*/ 2147483647 w 254"/>
              <a:gd name="T43" fmla="*/ 2147483647 h 95"/>
              <a:gd name="T44" fmla="*/ 2147483647 w 254"/>
              <a:gd name="T45" fmla="*/ 2147483647 h 95"/>
              <a:gd name="T46" fmla="*/ 2147483647 w 254"/>
              <a:gd name="T47" fmla="*/ 2147483647 h 95"/>
              <a:gd name="T48" fmla="*/ 2147483647 w 254"/>
              <a:gd name="T49" fmla="*/ 2147483647 h 95"/>
              <a:gd name="T50" fmla="*/ 2147483647 w 254"/>
              <a:gd name="T51" fmla="*/ 2147483647 h 95"/>
              <a:gd name="T52" fmla="*/ 2147483647 w 254"/>
              <a:gd name="T53" fmla="*/ 2147483647 h 95"/>
              <a:gd name="T54" fmla="*/ 2147483647 w 254"/>
              <a:gd name="T55" fmla="*/ 2147483647 h 95"/>
              <a:gd name="T56" fmla="*/ 2147483647 w 254"/>
              <a:gd name="T57" fmla="*/ 2147483647 h 95"/>
              <a:gd name="T58" fmla="*/ 2147483647 w 254"/>
              <a:gd name="T59" fmla="*/ 2147483647 h 95"/>
              <a:gd name="T60" fmla="*/ 2147483647 w 254"/>
              <a:gd name="T61" fmla="*/ 2147483647 h 95"/>
              <a:gd name="T62" fmla="*/ 2147483647 w 254"/>
              <a:gd name="T63" fmla="*/ 2147483647 h 95"/>
              <a:gd name="T64" fmla="*/ 2147483647 w 254"/>
              <a:gd name="T65" fmla="*/ 2147483647 h 95"/>
              <a:gd name="T66" fmla="*/ 2147483647 w 254"/>
              <a:gd name="T67" fmla="*/ 2147483647 h 95"/>
              <a:gd name="T68" fmla="*/ 2147483647 w 254"/>
              <a:gd name="T69" fmla="*/ 2147483647 h 95"/>
              <a:gd name="T70" fmla="*/ 2147483647 w 254"/>
              <a:gd name="T71" fmla="*/ 2147483647 h 95"/>
              <a:gd name="T72" fmla="*/ 2147483647 w 254"/>
              <a:gd name="T73" fmla="*/ 2147483647 h 95"/>
              <a:gd name="T74" fmla="*/ 2147483647 w 254"/>
              <a:gd name="T75" fmla="*/ 2147483647 h 95"/>
              <a:gd name="T76" fmla="*/ 2147483647 w 254"/>
              <a:gd name="T77" fmla="*/ 2147483647 h 95"/>
              <a:gd name="T78" fmla="*/ 2147483647 w 254"/>
              <a:gd name="T79" fmla="*/ 2147483647 h 95"/>
              <a:gd name="T80" fmla="*/ 2147483647 w 254"/>
              <a:gd name="T81" fmla="*/ 2147483647 h 95"/>
              <a:gd name="T82" fmla="*/ 2147483647 w 254"/>
              <a:gd name="T83" fmla="*/ 2147483647 h 95"/>
              <a:gd name="T84" fmla="*/ 2147483647 w 254"/>
              <a:gd name="T85" fmla="*/ 0 h 95"/>
              <a:gd name="T86" fmla="*/ 2147483647 w 254"/>
              <a:gd name="T87" fmla="*/ 2147483647 h 9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54"/>
              <a:gd name="T133" fmla="*/ 0 h 95"/>
              <a:gd name="T134" fmla="*/ 254 w 254"/>
              <a:gd name="T135" fmla="*/ 95 h 9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54" h="95">
                <a:moveTo>
                  <a:pt x="254" y="83"/>
                </a:moveTo>
                <a:lnTo>
                  <a:pt x="239" y="86"/>
                </a:lnTo>
                <a:lnTo>
                  <a:pt x="223" y="88"/>
                </a:lnTo>
                <a:lnTo>
                  <a:pt x="208" y="89"/>
                </a:lnTo>
                <a:lnTo>
                  <a:pt x="192" y="91"/>
                </a:lnTo>
                <a:lnTo>
                  <a:pt x="177" y="93"/>
                </a:lnTo>
                <a:lnTo>
                  <a:pt x="162" y="94"/>
                </a:lnTo>
                <a:lnTo>
                  <a:pt x="146" y="94"/>
                </a:lnTo>
                <a:lnTo>
                  <a:pt x="131" y="95"/>
                </a:lnTo>
                <a:lnTo>
                  <a:pt x="115" y="95"/>
                </a:lnTo>
                <a:lnTo>
                  <a:pt x="99" y="95"/>
                </a:lnTo>
                <a:lnTo>
                  <a:pt x="83" y="95"/>
                </a:lnTo>
                <a:lnTo>
                  <a:pt x="67" y="95"/>
                </a:lnTo>
                <a:lnTo>
                  <a:pt x="51" y="94"/>
                </a:lnTo>
                <a:lnTo>
                  <a:pt x="34" y="93"/>
                </a:lnTo>
                <a:lnTo>
                  <a:pt x="17" y="91"/>
                </a:lnTo>
                <a:lnTo>
                  <a:pt x="0" y="90"/>
                </a:lnTo>
                <a:lnTo>
                  <a:pt x="0" y="60"/>
                </a:lnTo>
                <a:lnTo>
                  <a:pt x="4" y="60"/>
                </a:lnTo>
                <a:lnTo>
                  <a:pt x="3" y="50"/>
                </a:lnTo>
                <a:lnTo>
                  <a:pt x="6" y="42"/>
                </a:lnTo>
                <a:lnTo>
                  <a:pt x="10" y="36"/>
                </a:lnTo>
                <a:lnTo>
                  <a:pt x="16" y="33"/>
                </a:lnTo>
                <a:lnTo>
                  <a:pt x="23" y="30"/>
                </a:lnTo>
                <a:lnTo>
                  <a:pt x="31" y="29"/>
                </a:lnTo>
                <a:lnTo>
                  <a:pt x="38" y="28"/>
                </a:lnTo>
                <a:lnTo>
                  <a:pt x="45" y="27"/>
                </a:lnTo>
                <a:lnTo>
                  <a:pt x="57" y="27"/>
                </a:lnTo>
                <a:lnTo>
                  <a:pt x="71" y="26"/>
                </a:lnTo>
                <a:lnTo>
                  <a:pt x="83" y="25"/>
                </a:lnTo>
                <a:lnTo>
                  <a:pt x="95" y="23"/>
                </a:lnTo>
                <a:lnTo>
                  <a:pt x="107" y="21"/>
                </a:lnTo>
                <a:lnTo>
                  <a:pt x="118" y="20"/>
                </a:lnTo>
                <a:lnTo>
                  <a:pt x="130" y="18"/>
                </a:lnTo>
                <a:lnTo>
                  <a:pt x="142" y="15"/>
                </a:lnTo>
                <a:lnTo>
                  <a:pt x="153" y="13"/>
                </a:lnTo>
                <a:lnTo>
                  <a:pt x="165" y="11"/>
                </a:lnTo>
                <a:lnTo>
                  <a:pt x="175" y="8"/>
                </a:lnTo>
                <a:lnTo>
                  <a:pt x="186" y="6"/>
                </a:lnTo>
                <a:lnTo>
                  <a:pt x="198" y="5"/>
                </a:lnTo>
                <a:lnTo>
                  <a:pt x="209" y="3"/>
                </a:lnTo>
                <a:lnTo>
                  <a:pt x="221" y="2"/>
                </a:lnTo>
                <a:lnTo>
                  <a:pt x="232" y="0"/>
                </a:lnTo>
                <a:lnTo>
                  <a:pt x="254" y="83"/>
                </a:lnTo>
                <a:close/>
              </a:path>
            </a:pathLst>
          </a:custGeom>
          <a:solidFill>
            <a:srgbClr val="F2E8D3"/>
          </a:solidFill>
          <a:ln w="9525">
            <a:noFill/>
            <a:round/>
          </a:ln>
        </p:spPr>
        <p:txBody>
          <a:bodyPr/>
          <a:lstStyle/>
          <a:p>
            <a:endParaRPr lang="en-US"/>
          </a:p>
        </p:txBody>
      </p:sp>
      <p:sp>
        <p:nvSpPr>
          <p:cNvPr id="1084" name="Freeform 53"/>
          <p:cNvSpPr/>
          <p:nvPr/>
        </p:nvSpPr>
        <p:spPr bwMode="auto">
          <a:xfrm>
            <a:off x="7016750" y="6454775"/>
            <a:ext cx="58738" cy="28575"/>
          </a:xfrm>
          <a:custGeom>
            <a:avLst/>
            <a:gdLst>
              <a:gd name="T0" fmla="*/ 2147483647 w 74"/>
              <a:gd name="T1" fmla="*/ 0 h 35"/>
              <a:gd name="T2" fmla="*/ 2147483647 w 74"/>
              <a:gd name="T3" fmla="*/ 2147483647 h 35"/>
              <a:gd name="T4" fmla="*/ 2147483647 w 74"/>
              <a:gd name="T5" fmla="*/ 2147483647 h 35"/>
              <a:gd name="T6" fmla="*/ 2147483647 w 74"/>
              <a:gd name="T7" fmla="*/ 2147483647 h 35"/>
              <a:gd name="T8" fmla="*/ 2147483647 w 74"/>
              <a:gd name="T9" fmla="*/ 2147483647 h 35"/>
              <a:gd name="T10" fmla="*/ 2147483647 w 74"/>
              <a:gd name="T11" fmla="*/ 2147483647 h 35"/>
              <a:gd name="T12" fmla="*/ 2147483647 w 74"/>
              <a:gd name="T13" fmla="*/ 2147483647 h 35"/>
              <a:gd name="T14" fmla="*/ 2147483647 w 74"/>
              <a:gd name="T15" fmla="*/ 2147483647 h 35"/>
              <a:gd name="T16" fmla="*/ 0 w 74"/>
              <a:gd name="T17" fmla="*/ 2147483647 h 35"/>
              <a:gd name="T18" fmla="*/ 2147483647 w 74"/>
              <a:gd name="T19" fmla="*/ 2147483647 h 35"/>
              <a:gd name="T20" fmla="*/ 2147483647 w 74"/>
              <a:gd name="T21" fmla="*/ 2147483647 h 35"/>
              <a:gd name="T22" fmla="*/ 2147483647 w 74"/>
              <a:gd name="T23" fmla="*/ 2147483647 h 35"/>
              <a:gd name="T24" fmla="*/ 2147483647 w 74"/>
              <a:gd name="T25" fmla="*/ 2147483647 h 35"/>
              <a:gd name="T26" fmla="*/ 2147483647 w 74"/>
              <a:gd name="T27" fmla="*/ 2147483647 h 35"/>
              <a:gd name="T28" fmla="*/ 2147483647 w 74"/>
              <a:gd name="T29" fmla="*/ 2147483647 h 35"/>
              <a:gd name="T30" fmla="*/ 2147483647 w 74"/>
              <a:gd name="T31" fmla="*/ 2147483647 h 35"/>
              <a:gd name="T32" fmla="*/ 2147483647 w 74"/>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4"/>
              <a:gd name="T52" fmla="*/ 0 h 35"/>
              <a:gd name="T53" fmla="*/ 74 w 74"/>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4" h="35">
                <a:moveTo>
                  <a:pt x="74" y="0"/>
                </a:moveTo>
                <a:lnTo>
                  <a:pt x="68" y="8"/>
                </a:lnTo>
                <a:lnTo>
                  <a:pt x="60" y="14"/>
                </a:lnTo>
                <a:lnTo>
                  <a:pt x="51" y="18"/>
                </a:lnTo>
                <a:lnTo>
                  <a:pt x="41" y="23"/>
                </a:lnTo>
                <a:lnTo>
                  <a:pt x="30" y="25"/>
                </a:lnTo>
                <a:lnTo>
                  <a:pt x="20" y="29"/>
                </a:lnTo>
                <a:lnTo>
                  <a:pt x="10" y="32"/>
                </a:lnTo>
                <a:lnTo>
                  <a:pt x="0" y="35"/>
                </a:lnTo>
                <a:lnTo>
                  <a:pt x="5" y="25"/>
                </a:lnTo>
                <a:lnTo>
                  <a:pt x="12" y="18"/>
                </a:lnTo>
                <a:lnTo>
                  <a:pt x="20" y="12"/>
                </a:lnTo>
                <a:lnTo>
                  <a:pt x="30" y="9"/>
                </a:lnTo>
                <a:lnTo>
                  <a:pt x="41" y="5"/>
                </a:lnTo>
                <a:lnTo>
                  <a:pt x="52" y="4"/>
                </a:lnTo>
                <a:lnTo>
                  <a:pt x="63" y="2"/>
                </a:lnTo>
                <a:lnTo>
                  <a:pt x="74" y="0"/>
                </a:lnTo>
                <a:close/>
              </a:path>
            </a:pathLst>
          </a:custGeom>
          <a:solidFill>
            <a:srgbClr val="F2E8D3"/>
          </a:solidFill>
          <a:ln w="9525">
            <a:noFill/>
            <a:round/>
          </a:ln>
        </p:spPr>
        <p:txBody>
          <a:bodyPr/>
          <a:lstStyle/>
          <a:p>
            <a:endParaRPr lang="en-US"/>
          </a:p>
        </p:txBody>
      </p:sp>
      <p:sp>
        <p:nvSpPr>
          <p:cNvPr id="1085" name="Freeform 54"/>
          <p:cNvSpPr/>
          <p:nvPr/>
        </p:nvSpPr>
        <p:spPr bwMode="auto">
          <a:xfrm>
            <a:off x="7064375" y="6486525"/>
            <a:ext cx="166688" cy="66675"/>
          </a:xfrm>
          <a:custGeom>
            <a:avLst/>
            <a:gdLst>
              <a:gd name="T0" fmla="*/ 2147483647 w 211"/>
              <a:gd name="T1" fmla="*/ 2147483647 h 84"/>
              <a:gd name="T2" fmla="*/ 2147483647 w 211"/>
              <a:gd name="T3" fmla="*/ 2147483647 h 84"/>
              <a:gd name="T4" fmla="*/ 2147483647 w 211"/>
              <a:gd name="T5" fmla="*/ 2147483647 h 84"/>
              <a:gd name="T6" fmla="*/ 2147483647 w 211"/>
              <a:gd name="T7" fmla="*/ 2147483647 h 84"/>
              <a:gd name="T8" fmla="*/ 2147483647 w 211"/>
              <a:gd name="T9" fmla="*/ 2147483647 h 84"/>
              <a:gd name="T10" fmla="*/ 2147483647 w 211"/>
              <a:gd name="T11" fmla="*/ 2147483647 h 84"/>
              <a:gd name="T12" fmla="*/ 2147483647 w 211"/>
              <a:gd name="T13" fmla="*/ 2147483647 h 84"/>
              <a:gd name="T14" fmla="*/ 2147483647 w 211"/>
              <a:gd name="T15" fmla="*/ 2147483647 h 84"/>
              <a:gd name="T16" fmla="*/ 2147483647 w 211"/>
              <a:gd name="T17" fmla="*/ 2147483647 h 84"/>
              <a:gd name="T18" fmla="*/ 2147483647 w 211"/>
              <a:gd name="T19" fmla="*/ 2147483647 h 84"/>
              <a:gd name="T20" fmla="*/ 2147483647 w 211"/>
              <a:gd name="T21" fmla="*/ 2147483647 h 84"/>
              <a:gd name="T22" fmla="*/ 2147483647 w 211"/>
              <a:gd name="T23" fmla="*/ 2147483647 h 84"/>
              <a:gd name="T24" fmla="*/ 2147483647 w 211"/>
              <a:gd name="T25" fmla="*/ 2147483647 h 84"/>
              <a:gd name="T26" fmla="*/ 2147483647 w 211"/>
              <a:gd name="T27" fmla="*/ 2147483647 h 84"/>
              <a:gd name="T28" fmla="*/ 2147483647 w 211"/>
              <a:gd name="T29" fmla="*/ 2147483647 h 84"/>
              <a:gd name="T30" fmla="*/ 2147483647 w 211"/>
              <a:gd name="T31" fmla="*/ 2147483647 h 84"/>
              <a:gd name="T32" fmla="*/ 0 w 211"/>
              <a:gd name="T33" fmla="*/ 2147483647 h 84"/>
              <a:gd name="T34" fmla="*/ 2147483647 w 211"/>
              <a:gd name="T35" fmla="*/ 2147483647 h 84"/>
              <a:gd name="T36" fmla="*/ 2147483647 w 211"/>
              <a:gd name="T37" fmla="*/ 2147483647 h 84"/>
              <a:gd name="T38" fmla="*/ 2147483647 w 211"/>
              <a:gd name="T39" fmla="*/ 2147483647 h 84"/>
              <a:gd name="T40" fmla="*/ 2147483647 w 211"/>
              <a:gd name="T41" fmla="*/ 2147483647 h 84"/>
              <a:gd name="T42" fmla="*/ 2147483647 w 211"/>
              <a:gd name="T43" fmla="*/ 2147483647 h 84"/>
              <a:gd name="T44" fmla="*/ 2147483647 w 211"/>
              <a:gd name="T45" fmla="*/ 2147483647 h 84"/>
              <a:gd name="T46" fmla="*/ 2147483647 w 211"/>
              <a:gd name="T47" fmla="*/ 2147483647 h 84"/>
              <a:gd name="T48" fmla="*/ 2147483647 w 211"/>
              <a:gd name="T49" fmla="*/ 0 h 84"/>
              <a:gd name="T50" fmla="*/ 2147483647 w 211"/>
              <a:gd name="T51" fmla="*/ 2147483647 h 8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1"/>
              <a:gd name="T79" fmla="*/ 0 h 84"/>
              <a:gd name="T80" fmla="*/ 211 w 211"/>
              <a:gd name="T81" fmla="*/ 84 h 8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1" h="84">
                <a:moveTo>
                  <a:pt x="211" y="5"/>
                </a:moveTo>
                <a:lnTo>
                  <a:pt x="197" y="9"/>
                </a:lnTo>
                <a:lnTo>
                  <a:pt x="183" y="14"/>
                </a:lnTo>
                <a:lnTo>
                  <a:pt x="171" y="21"/>
                </a:lnTo>
                <a:lnTo>
                  <a:pt x="158" y="27"/>
                </a:lnTo>
                <a:lnTo>
                  <a:pt x="145" y="35"/>
                </a:lnTo>
                <a:lnTo>
                  <a:pt x="133" y="42"/>
                </a:lnTo>
                <a:lnTo>
                  <a:pt x="121" y="48"/>
                </a:lnTo>
                <a:lnTo>
                  <a:pt x="108" y="55"/>
                </a:lnTo>
                <a:lnTo>
                  <a:pt x="96" y="62"/>
                </a:lnTo>
                <a:lnTo>
                  <a:pt x="84" y="69"/>
                </a:lnTo>
                <a:lnTo>
                  <a:pt x="70" y="75"/>
                </a:lnTo>
                <a:lnTo>
                  <a:pt x="58" y="78"/>
                </a:lnTo>
                <a:lnTo>
                  <a:pt x="44" y="82"/>
                </a:lnTo>
                <a:lnTo>
                  <a:pt x="30" y="84"/>
                </a:lnTo>
                <a:lnTo>
                  <a:pt x="15" y="84"/>
                </a:lnTo>
                <a:lnTo>
                  <a:pt x="0" y="83"/>
                </a:lnTo>
                <a:lnTo>
                  <a:pt x="26" y="81"/>
                </a:lnTo>
                <a:lnTo>
                  <a:pt x="49" y="74"/>
                </a:lnTo>
                <a:lnTo>
                  <a:pt x="73" y="66"/>
                </a:lnTo>
                <a:lnTo>
                  <a:pt x="96" y="54"/>
                </a:lnTo>
                <a:lnTo>
                  <a:pt x="118" y="42"/>
                </a:lnTo>
                <a:lnTo>
                  <a:pt x="138" y="28"/>
                </a:lnTo>
                <a:lnTo>
                  <a:pt x="158" y="14"/>
                </a:lnTo>
                <a:lnTo>
                  <a:pt x="178" y="0"/>
                </a:lnTo>
                <a:lnTo>
                  <a:pt x="211" y="5"/>
                </a:lnTo>
                <a:close/>
              </a:path>
            </a:pathLst>
          </a:custGeom>
          <a:solidFill>
            <a:srgbClr val="F2E8D3"/>
          </a:solidFill>
          <a:ln w="9525">
            <a:noFill/>
            <a:round/>
          </a:ln>
        </p:spPr>
        <p:txBody>
          <a:bodyPr/>
          <a:lstStyle/>
          <a:p>
            <a:endParaRPr lang="en-US"/>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81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81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13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81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813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81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autoUpdateAnimBg="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685800" y="1447800"/>
            <a:ext cx="8077200" cy="5105400"/>
          </a:xfrm>
        </p:spPr>
        <p:txBody>
          <a:bodyPr/>
          <a:lstStyle/>
          <a:p>
            <a:r>
              <a:rPr lang="en-US" b="1" smtClean="0"/>
              <a:t>Durable consumer goods</a:t>
            </a:r>
            <a:r>
              <a:rPr lang="en-US" smtClean="0"/>
              <a:t> - consumer goods which can be used repeatedly</a:t>
            </a:r>
            <a:endParaRPr lang="en-US" smtClean="0"/>
          </a:p>
          <a:p>
            <a:pPr lvl="1"/>
            <a:r>
              <a:rPr lang="en-US" smtClean="0"/>
              <a:t>Replacement demand</a:t>
            </a:r>
            <a:endParaRPr lang="en-US" smtClean="0"/>
          </a:p>
          <a:p>
            <a:pPr lvl="1"/>
            <a:r>
              <a:rPr lang="en-US" smtClean="0"/>
              <a:t>New demand</a:t>
            </a:r>
            <a:endParaRPr lang="en-US" smtClean="0"/>
          </a:p>
          <a:p>
            <a:r>
              <a:rPr lang="en-US" b="1" smtClean="0"/>
              <a:t>Information required</a:t>
            </a:r>
            <a:endParaRPr lang="en-US" b="1" smtClean="0"/>
          </a:p>
          <a:p>
            <a:pPr lvl="1"/>
            <a:r>
              <a:rPr lang="en-US" smtClean="0"/>
              <a:t>Life expectancy tables</a:t>
            </a:r>
            <a:endParaRPr lang="en-US" smtClean="0"/>
          </a:p>
          <a:p>
            <a:pPr lvl="1"/>
            <a:r>
              <a:rPr lang="en-US" smtClean="0"/>
              <a:t>Purchasing power </a:t>
            </a:r>
            <a:endParaRPr lang="en-US" smtClean="0"/>
          </a:p>
          <a:p>
            <a:pPr lvl="1"/>
            <a:r>
              <a:rPr lang="en-US" smtClean="0"/>
              <a:t>Number of households/firms</a:t>
            </a:r>
            <a:endParaRPr lang="en-US" smtClean="0"/>
          </a:p>
          <a:p>
            <a:pPr lvl="1"/>
            <a:r>
              <a:rPr lang="en-US" smtClean="0"/>
              <a:t>Existence and growth of cooperating facilities</a:t>
            </a:r>
            <a:endParaRPr lang="en-US" smtClean="0"/>
          </a:p>
          <a:p>
            <a:endParaRPr lang="en-US" smtClean="0"/>
          </a:p>
        </p:txBody>
      </p:sp>
      <p:pic>
        <p:nvPicPr>
          <p:cNvPr id="36867" name="Picture 3" descr="pe01616_"/>
          <p:cNvPicPr>
            <a:picLocks noChangeAspect="1" noChangeArrowheads="1"/>
          </p:cNvPicPr>
          <p:nvPr/>
        </p:nvPicPr>
        <p:blipFill>
          <a:blip r:embed="rId1"/>
          <a:srcRect/>
          <a:stretch>
            <a:fillRect/>
          </a:stretch>
        </p:blipFill>
        <p:spPr bwMode="auto">
          <a:xfrm>
            <a:off x="5791200" y="2581275"/>
            <a:ext cx="2838450" cy="26638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915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91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15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915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915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915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91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utoUpdateAnimBg="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xfrm>
            <a:off x="762000" y="1066800"/>
            <a:ext cx="8001000" cy="4114800"/>
          </a:xfrm>
        </p:spPr>
        <p:txBody>
          <a:bodyPr/>
          <a:lstStyle/>
          <a:p>
            <a:pPr>
              <a:lnSpc>
                <a:spcPct val="90000"/>
              </a:lnSpc>
            </a:pPr>
            <a:r>
              <a:rPr lang="en-US" b="1" dirty="0" smtClean="0"/>
              <a:t>Non durable consumer goods -</a:t>
            </a:r>
            <a:r>
              <a:rPr lang="en-US" dirty="0" smtClean="0"/>
              <a:t> goods which can be used once</a:t>
            </a:r>
            <a:endParaRPr lang="en-US" dirty="0" smtClean="0"/>
          </a:p>
          <a:p>
            <a:pPr>
              <a:lnSpc>
                <a:spcPct val="90000"/>
              </a:lnSpc>
            </a:pPr>
            <a:endParaRPr lang="en-US" b="1" dirty="0" smtClean="0"/>
          </a:p>
          <a:p>
            <a:pPr>
              <a:lnSpc>
                <a:spcPct val="90000"/>
              </a:lnSpc>
            </a:pPr>
            <a:r>
              <a:rPr lang="en-US" b="1" dirty="0" smtClean="0"/>
              <a:t>Information required</a:t>
            </a:r>
            <a:endParaRPr lang="en-US" b="1" dirty="0" smtClean="0"/>
          </a:p>
          <a:p>
            <a:pPr lvl="1">
              <a:lnSpc>
                <a:spcPct val="90000"/>
              </a:lnSpc>
            </a:pPr>
            <a:r>
              <a:rPr lang="en-US" dirty="0" smtClean="0"/>
              <a:t>Disposable income of consumer</a:t>
            </a:r>
            <a:endParaRPr lang="en-US" dirty="0" smtClean="0"/>
          </a:p>
          <a:p>
            <a:pPr lvl="1">
              <a:lnSpc>
                <a:spcPct val="90000"/>
              </a:lnSpc>
            </a:pPr>
            <a:r>
              <a:rPr lang="en-US" dirty="0" smtClean="0"/>
              <a:t>Price of the product </a:t>
            </a:r>
            <a:endParaRPr lang="en-US" dirty="0" smtClean="0"/>
          </a:p>
          <a:p>
            <a:pPr lvl="1">
              <a:lnSpc>
                <a:spcPct val="90000"/>
              </a:lnSpc>
            </a:pPr>
            <a:r>
              <a:rPr lang="en-US" dirty="0" smtClean="0"/>
              <a:t>Price of related products</a:t>
            </a:r>
            <a:endParaRPr lang="en-US" dirty="0" smtClean="0"/>
          </a:p>
          <a:p>
            <a:pPr lvl="1">
              <a:lnSpc>
                <a:spcPct val="90000"/>
              </a:lnSpc>
            </a:pPr>
            <a:r>
              <a:rPr lang="en-US" dirty="0" smtClean="0"/>
              <a:t>Demography</a:t>
            </a:r>
          </a:p>
        </p:txBody>
      </p:sp>
      <p:pic>
        <p:nvPicPr>
          <p:cNvPr id="37891" name="Picture 3" descr="bd08911_"/>
          <p:cNvPicPr>
            <a:picLocks noChangeAspect="1" noChangeArrowheads="1"/>
          </p:cNvPicPr>
          <p:nvPr/>
        </p:nvPicPr>
        <p:blipFill>
          <a:blip r:embed="rId1"/>
          <a:srcRect/>
          <a:stretch>
            <a:fillRect/>
          </a:stretch>
        </p:blipFill>
        <p:spPr bwMode="auto">
          <a:xfrm>
            <a:off x="5562600" y="4114800"/>
            <a:ext cx="3108325" cy="2246313"/>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1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17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017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017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017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01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a:defRPr/>
            </a:pPr>
            <a:r>
              <a:rPr lang="en-US" sz="3600" dirty="0" smtClean="0"/>
              <a:t>3. Selection of Method</a:t>
            </a:r>
          </a:p>
        </p:txBody>
      </p:sp>
      <p:sp>
        <p:nvSpPr>
          <p:cNvPr id="38915" name="Rectangle 3"/>
          <p:cNvSpPr>
            <a:spLocks noGrp="1" noChangeArrowheads="1"/>
          </p:cNvSpPr>
          <p:nvPr>
            <p:ph type="body" idx="1"/>
          </p:nvPr>
        </p:nvSpPr>
        <p:spPr/>
        <p:txBody>
          <a:bodyPr>
            <a:normAutofit/>
          </a:bodyPr>
          <a:lstStyle/>
          <a:p>
            <a:r>
              <a:rPr lang="en-US" sz="2800" dirty="0" smtClean="0"/>
              <a:t>Time horizon</a:t>
            </a:r>
            <a:endParaRPr lang="en-US" sz="2800" dirty="0" smtClean="0"/>
          </a:p>
          <a:p>
            <a:r>
              <a:rPr lang="en-US" sz="2800" dirty="0" smtClean="0"/>
              <a:t>Stability</a:t>
            </a:r>
            <a:endParaRPr lang="en-US" sz="2800" dirty="0" smtClean="0"/>
          </a:p>
          <a:p>
            <a:r>
              <a:rPr lang="en-US" sz="2800" dirty="0" smtClean="0"/>
              <a:t>Data Availability</a:t>
            </a:r>
            <a:endParaRPr lang="en-US" sz="2800" dirty="0" smtClean="0"/>
          </a:p>
          <a:p>
            <a:r>
              <a:rPr lang="en-US" sz="2800" dirty="0" smtClean="0"/>
              <a:t>Cost</a:t>
            </a:r>
            <a:endParaRPr lang="en-US" sz="2800" dirty="0" smtClean="0"/>
          </a:p>
          <a:p>
            <a:r>
              <a:rPr lang="en-US" sz="2800" dirty="0" smtClean="0"/>
              <a:t>Accuracy</a:t>
            </a:r>
            <a:endParaRPr lang="en-US" sz="2800" dirty="0" smtClean="0"/>
          </a:p>
          <a:p>
            <a:r>
              <a:rPr lang="en-US" sz="2800" dirty="0" smtClean="0"/>
              <a:t>Ease of Application</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5634</Words>
  <Application>WPS Presentation</Application>
  <PresentationFormat>On-screen Show (4:3)</PresentationFormat>
  <Paragraphs>420</Paragraphs>
  <Slides>43</Slides>
  <Notes>11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43</vt:i4>
      </vt:variant>
    </vt:vector>
  </HeadingPairs>
  <TitlesOfParts>
    <vt:vector size="46" baseType="lpstr">
      <vt:lpstr>Office Theme</vt:lpstr>
      <vt:lpstr>Excel.Sheet.8</vt:lpstr>
      <vt:lpstr>Equation.3</vt:lpstr>
      <vt:lpstr>DEMAND FORECASTING</vt:lpstr>
      <vt:lpstr>What is Forecasting?</vt:lpstr>
      <vt:lpstr>Steps involved in Demand Forecasting</vt:lpstr>
      <vt:lpstr>1. Setting the objective</vt:lpstr>
      <vt:lpstr>2. Selection and classification of goods </vt:lpstr>
      <vt:lpstr>PowerPoint 演示文稿</vt:lpstr>
      <vt:lpstr>PowerPoint 演示文稿</vt:lpstr>
      <vt:lpstr>PowerPoint 演示文稿</vt:lpstr>
      <vt:lpstr>3. Selection of Method</vt:lpstr>
      <vt:lpstr>PowerPoint 演示文稿</vt:lpstr>
      <vt:lpstr>Time Series Analysis</vt:lpstr>
      <vt:lpstr>Reasons for fluctuation in Time-series Data</vt:lpstr>
      <vt:lpstr>Secular Trend</vt:lpstr>
      <vt:lpstr>Cyclical Component</vt:lpstr>
      <vt:lpstr>Seasonal Component</vt:lpstr>
      <vt:lpstr>Random Component</vt:lpstr>
      <vt:lpstr>Product Demand over Time</vt:lpstr>
      <vt:lpstr>Trend projection</vt:lpstr>
      <vt:lpstr>Trend projection</vt:lpstr>
      <vt:lpstr>PowerPoint 演示文稿</vt:lpstr>
      <vt:lpstr>PowerPoint 演示文稿</vt:lpstr>
      <vt:lpstr>Trend Projection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Limitations of Trend Analysis</vt:lpstr>
      <vt:lpstr>Smoothing Techniques</vt:lpstr>
      <vt:lpstr>PowerPoint 演示文稿</vt:lpstr>
      <vt:lpstr>PowerPoint 演示文稿</vt:lpstr>
      <vt:lpstr>PowerPoint 演示文稿</vt:lpstr>
      <vt:lpstr>PowerPoint 演示文稿</vt:lpstr>
      <vt:lpstr>PowerPoint 演示文稿</vt:lpstr>
      <vt:lpstr>PowerPoint 演示文稿</vt:lpstr>
      <vt:lpstr>Criticism</vt:lpstr>
      <vt:lpstr>Exponential Smoothing</vt:lpstr>
      <vt:lpstr>PowerPoint 演示文稿</vt:lpstr>
      <vt:lpstr>PowerPoint 演示文稿</vt:lpstr>
      <vt:lpstr>PowerPoint 演示文稿</vt:lpstr>
      <vt:lpstr>Evaluation of Smoothing Techniques</vt:lpstr>
    </vt:vector>
  </TitlesOfParts>
  <Company>jiit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dc:title>
  <dc:creator>Monica Chaudhary</dc:creator>
  <cp:lastModifiedBy>piyush</cp:lastModifiedBy>
  <cp:revision>126</cp:revision>
  <dcterms:created xsi:type="dcterms:W3CDTF">2002-07-01T04:10:00Z</dcterms:created>
  <dcterms:modified xsi:type="dcterms:W3CDTF">2018-04-02T14:43:48Z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1033-10.1.0.5644</vt:lpwstr>
  </property>
</Properties>
</file>