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74" r:id="rId1"/>
  </p:sldMasterIdLst>
  <p:notesMasterIdLst>
    <p:notesMasterId r:id="rId29"/>
  </p:notesMasterIdLst>
  <p:handoutMasterIdLst>
    <p:handoutMasterId r:id="rId30"/>
  </p:handoutMasterIdLst>
  <p:sldIdLst>
    <p:sldId id="256" r:id="rId2"/>
    <p:sldId id="506" r:id="rId3"/>
    <p:sldId id="507" r:id="rId4"/>
    <p:sldId id="508" r:id="rId5"/>
    <p:sldId id="509" r:id="rId6"/>
    <p:sldId id="510" r:id="rId7"/>
    <p:sldId id="511" r:id="rId8"/>
    <p:sldId id="512" r:id="rId9"/>
    <p:sldId id="513" r:id="rId10"/>
    <p:sldId id="514" r:id="rId11"/>
    <p:sldId id="515" r:id="rId12"/>
    <p:sldId id="516" r:id="rId13"/>
    <p:sldId id="517" r:id="rId14"/>
    <p:sldId id="518" r:id="rId15"/>
    <p:sldId id="519" r:id="rId16"/>
    <p:sldId id="542" r:id="rId17"/>
    <p:sldId id="520" r:id="rId18"/>
    <p:sldId id="522" r:id="rId19"/>
    <p:sldId id="523" r:id="rId20"/>
    <p:sldId id="524" r:id="rId21"/>
    <p:sldId id="525" r:id="rId22"/>
    <p:sldId id="526" r:id="rId23"/>
    <p:sldId id="541" r:id="rId24"/>
    <p:sldId id="527" r:id="rId25"/>
    <p:sldId id="528" r:id="rId26"/>
    <p:sldId id="529" r:id="rId27"/>
    <p:sldId id="530" r:id="rId2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FF66"/>
    <a:srgbClr val="000066"/>
    <a:srgbClr val="660033"/>
    <a:srgbClr val="FFFFFF"/>
    <a:srgbClr val="000099"/>
    <a:srgbClr val="0033CC"/>
    <a:srgbClr val="CCE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5" d="100"/>
          <a:sy n="85" d="100"/>
        </p:scale>
        <p:origin x="137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46"/>
    </p:cViewPr>
  </p:sorterViewPr>
  <p:notesViewPr>
    <p:cSldViewPr>
      <p:cViewPr varScale="1">
        <p:scale>
          <a:sx n="55" d="100"/>
          <a:sy n="55" d="100"/>
        </p:scale>
        <p:origin x="-185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56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56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56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76FB18E1-9850-490F-8D6B-6B7D2A83D93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2560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2560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39837136-BA9D-49B8-B5CA-A75799EF36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8C0D6619-2255-4B26-A568-24278EC00829}"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FB001DF2-8F4E-44D2-A126-EA19758484D4}" type="slidenum">
              <a:rPr lang="en-US"/>
              <a:pPr/>
              <a:t>4</a:t>
            </a:fld>
            <a:endParaRPr lang="en-US"/>
          </a:p>
        </p:txBody>
      </p:sp>
      <p:sp>
        <p:nvSpPr>
          <p:cNvPr id="30723" name="Rectangle 7"/>
          <p:cNvSpPr txBox="1">
            <a:spLocks noGrp="1" noChangeArrowheads="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algn="r" eaLnBrk="1" hangingPunct="1"/>
            <a:fld id="{391BC0AE-184E-47BA-AE26-D006812A3E05}" type="slidenum">
              <a:rPr lang="en-US" sz="1200">
                <a:latin typeface="Arial" charset="0"/>
                <a:cs typeface="Times New Roman" pitchFamily="18" charset="0"/>
              </a:rPr>
              <a:pPr algn="r" eaLnBrk="1" hangingPunct="1"/>
              <a:t>4</a:t>
            </a:fld>
            <a:endParaRPr lang="en-US" sz="1200" dirty="0">
              <a:latin typeface="Arial" charset="0"/>
              <a:cs typeface="Times New Roman" pitchFamily="18" charset="0"/>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D59E493-A45B-4F5E-98C5-C76DA06249E0}" type="slidenum">
              <a:rPr lang="en-US"/>
              <a:pPr/>
              <a:t>5</a:t>
            </a:fld>
            <a:endParaRPr lang="en-US"/>
          </a:p>
        </p:txBody>
      </p:sp>
      <p:sp>
        <p:nvSpPr>
          <p:cNvPr id="31747" name="Rectangle 7"/>
          <p:cNvSpPr txBox="1">
            <a:spLocks noGrp="1" noChangeArrowheads="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algn="r" eaLnBrk="1" hangingPunct="1"/>
            <a:fld id="{039D4E3C-D47D-45A8-8D3E-00FEEA55F0FA}" type="slidenum">
              <a:rPr lang="en-US" sz="1200">
                <a:latin typeface="Arial" charset="0"/>
                <a:cs typeface="Times New Roman" pitchFamily="18" charset="0"/>
              </a:rPr>
              <a:pPr algn="r" eaLnBrk="1" hangingPunct="1"/>
              <a:t>5</a:t>
            </a:fld>
            <a:endParaRPr lang="en-US" sz="1200" dirty="0">
              <a:latin typeface="Arial" charset="0"/>
              <a:cs typeface="Times New Roman" pitchFamily="18" charset="0"/>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24FB68B-050A-4EEF-B6B8-E70E37A3BF9A}" type="slidenum">
              <a:rPr lang="en-US"/>
              <a:pPr/>
              <a:t>13</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E598DD7-61D3-4A05-8331-55EE83BDFAF0}" type="slidenum">
              <a:rPr lang="en-US"/>
              <a:pPr/>
              <a:t>14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descr="dglxasset[1]"/>
          <p:cNvPicPr>
            <a:picLocks noChangeAspect="1" noChangeArrowheads="1"/>
          </p:cNvPicPr>
          <p:nvPr userDrawn="1"/>
        </p:nvPicPr>
        <p:blipFill>
          <a:blip r:embed="rId2"/>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8"/>
          <p:cNvSpPr txBox="1">
            <a:spLocks/>
          </p:cNvSpPr>
          <p:nvPr userDrawn="1"/>
        </p:nvSpPr>
        <p:spPr>
          <a:xfrm>
            <a:off x="44450" y="0"/>
            <a:ext cx="2927350" cy="304800"/>
          </a:xfrm>
          <a:prstGeom prst="rect">
            <a:avLst/>
          </a:prstGeom>
        </p:spPr>
        <p:txBody>
          <a:bodyPr tIns="0" bIns="0" anchor="b"/>
          <a:lstStyle/>
          <a:p>
            <a:pPr>
              <a:defRPr/>
            </a:pPr>
            <a:endParaRPr lang="en-US" sz="1400" b="1" dirty="0">
              <a:solidFill>
                <a:schemeClr val="tx1"/>
              </a:solidFill>
            </a:endParaRPr>
          </a:p>
        </p:txBody>
      </p:sp>
      <p:pic>
        <p:nvPicPr>
          <p:cNvPr id="8" name="Picture 6" descr="dglxasset[1]"/>
          <p:cNvPicPr>
            <a:picLocks noChangeAspect="1" noChangeArrowheads="1"/>
          </p:cNvPicPr>
          <p:nvPr userDrawn="1"/>
        </p:nvPicPr>
        <p:blipFill>
          <a:blip r:embed="rId2"/>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F96E233F-652B-4CF4-A08D-F1EAEF16AC09}"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66"/>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dglxasset[1]"/>
          <p:cNvPicPr>
            <a:picLocks noChangeAspect="1" noChangeArrowheads="1"/>
          </p:cNvPicPr>
          <p:nvPr/>
        </p:nvPicPr>
        <p:blipFill>
          <a:blip r:embed="rId14"/>
          <a:srcRect/>
          <a:stretch>
            <a:fillRect/>
          </a:stretch>
        </p:blipFill>
        <p:spPr bwMode="auto">
          <a:xfrm>
            <a:off x="8227647" y="0"/>
            <a:ext cx="916353" cy="765175"/>
          </a:xfrm>
          <a:prstGeom prst="rect">
            <a:avLst/>
          </a:prstGeom>
          <a:noFill/>
          <a:ln w="9525">
            <a:noFill/>
            <a:miter lim="800000"/>
            <a:headEnd/>
            <a:tailEnd/>
          </a:ln>
        </p:spPr>
      </p:pic>
      <p:sp>
        <p:nvSpPr>
          <p:cNvPr id="8" name="Footer Placeholder 8"/>
          <p:cNvSpPr txBox="1">
            <a:spLocks/>
          </p:cNvSpPr>
          <p:nvPr/>
        </p:nvSpPr>
        <p:spPr>
          <a:xfrm>
            <a:off x="44450" y="0"/>
            <a:ext cx="2927350" cy="304800"/>
          </a:xfrm>
          <a:prstGeom prst="rect">
            <a:avLst/>
          </a:prstGeom>
        </p:spPr>
        <p:txBody>
          <a:bodyPr tIns="0" bIns="0" anchor="b"/>
          <a:lstStyle/>
          <a:p>
            <a:pPr>
              <a:defRPr/>
            </a:pPr>
            <a:r>
              <a:rPr lang="en-US" sz="1400" b="1" dirty="0" smtClean="0">
                <a:solidFill>
                  <a:schemeClr val="tx1"/>
                </a:solidFill>
              </a:rPr>
              <a:t>15B11HS211            </a:t>
            </a:r>
            <a:r>
              <a:rPr lang="en-US" sz="1400" b="1" dirty="0">
                <a:solidFill>
                  <a:schemeClr val="tx1"/>
                </a:solidFill>
              </a:rPr>
              <a:t>Economics</a:t>
            </a:r>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8"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228600" y="990600"/>
            <a:ext cx="8610600" cy="1828800"/>
          </a:xfrm>
        </p:spPr>
        <p:txBody>
          <a:bodyPr>
            <a:normAutofit/>
          </a:bodyPr>
          <a:lstStyle/>
          <a:p>
            <a:r>
              <a:rPr lang="en-US" sz="6600" dirty="0" smtClean="0"/>
              <a:t>Market Structure</a:t>
            </a:r>
            <a:endParaRPr lang="en-US" sz="6600" b="1" dirty="0"/>
          </a:p>
        </p:txBody>
      </p:sp>
      <p:pic>
        <p:nvPicPr>
          <p:cNvPr id="27652" name="Picture 6" descr="dglxasset[1]"/>
          <p:cNvPicPr>
            <a:picLocks noChangeAspect="1" noChangeArrowheads="1"/>
          </p:cNvPicPr>
          <p:nvPr/>
        </p:nvPicPr>
        <p:blipFill>
          <a:blip r:embed="rId3"/>
          <a:srcRect/>
          <a:stretch>
            <a:fillRect/>
          </a:stretch>
        </p:blipFill>
        <p:spPr bwMode="auto">
          <a:xfrm>
            <a:off x="6553200" y="4267200"/>
            <a:ext cx="2193925" cy="183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Short-run and Long-run</a:t>
            </a:r>
          </a:p>
        </p:txBody>
      </p:sp>
      <p:sp>
        <p:nvSpPr>
          <p:cNvPr id="14339" name="Rectangle 3"/>
          <p:cNvSpPr>
            <a:spLocks noGrp="1" noChangeArrowheads="1"/>
          </p:cNvSpPr>
          <p:nvPr>
            <p:ph type="body" idx="1"/>
          </p:nvPr>
        </p:nvSpPr>
        <p:spPr>
          <a:xfrm>
            <a:off x="457200" y="1600200"/>
            <a:ext cx="8534400" cy="4530725"/>
          </a:xfrm>
        </p:spPr>
        <p:txBody>
          <a:bodyPr>
            <a:normAutofit lnSpcReduction="10000"/>
          </a:bodyPr>
          <a:lstStyle/>
          <a:p>
            <a:pPr eaLnBrk="1" hangingPunct="1"/>
            <a:r>
              <a:rPr lang="en-US" smtClean="0"/>
              <a:t>In the short run, one factor of production is fixed, usually the plant size.</a:t>
            </a:r>
          </a:p>
          <a:p>
            <a:pPr lvl="1" eaLnBrk="1" hangingPunct="1"/>
            <a:r>
              <a:rPr lang="en-US" smtClean="0"/>
              <a:t>Firms cannot enter or leave the industry.</a:t>
            </a:r>
          </a:p>
          <a:p>
            <a:pPr lvl="1" eaLnBrk="1" hangingPunct="1">
              <a:buFont typeface="Wingdings" pitchFamily="2" charset="2"/>
              <a:buNone/>
            </a:pPr>
            <a:endParaRPr lang="en-US" smtClean="0"/>
          </a:p>
          <a:p>
            <a:pPr eaLnBrk="1" hangingPunct="1"/>
            <a:r>
              <a:rPr lang="en-US" smtClean="0"/>
              <a:t>In the long run, all factors are variable.</a:t>
            </a:r>
          </a:p>
          <a:p>
            <a:pPr lvl="1" eaLnBrk="1" hangingPunct="1"/>
            <a:r>
              <a:rPr lang="en-US" smtClean="0"/>
              <a:t>Firms will enter the industry in response to profits.</a:t>
            </a:r>
          </a:p>
          <a:p>
            <a:pPr lvl="1" eaLnBrk="1" hangingPunct="1"/>
            <a:r>
              <a:rPr lang="en-US" smtClean="0"/>
              <a:t>Firms will leave the industry in response to losses.</a:t>
            </a:r>
          </a:p>
          <a:p>
            <a:pPr eaLnBrk="1" hangingPunct="1"/>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4294967295"/>
          </p:nvPr>
        </p:nvSpPr>
        <p:spPr>
          <a:xfrm>
            <a:off x="457200" y="914400"/>
            <a:ext cx="8229600" cy="5211763"/>
          </a:xfrm>
        </p:spPr>
        <p:txBody>
          <a:bodyPr>
            <a:normAutofit/>
          </a:bodyPr>
          <a:lstStyle/>
          <a:p>
            <a:pPr marL="273050" indent="-273050" algn="ctr" eaLnBrk="1" hangingPunct="1">
              <a:buFont typeface="Wingdings" pitchFamily="2" charset="2"/>
              <a:buNone/>
            </a:pPr>
            <a:r>
              <a:rPr lang="en-US" sz="2800" dirty="0" smtClean="0"/>
              <a:t>Total Profits = TR –TC</a:t>
            </a:r>
          </a:p>
          <a:p>
            <a:pPr marL="273050" indent="-273050" algn="ctr">
              <a:buNone/>
            </a:pPr>
            <a:r>
              <a:rPr lang="en-US" sz="2800" dirty="0" smtClean="0"/>
              <a:t>At maximum profit, d</a:t>
            </a:r>
            <a:r>
              <a:rPr lang="en-US" sz="2800" dirty="0" smtClean="0">
                <a:sym typeface="Symbol" pitchFamily="18" charset="2"/>
              </a:rPr>
              <a:t>   = 0</a:t>
            </a:r>
          </a:p>
          <a:p>
            <a:pPr marL="273050" indent="-273050" algn="ctr">
              <a:buNone/>
            </a:pPr>
            <a:r>
              <a:rPr lang="en-US" sz="2800" dirty="0" smtClean="0">
                <a:sym typeface="Symbol" pitchFamily="18" charset="2"/>
              </a:rPr>
              <a:t>	                    </a:t>
            </a:r>
            <a:r>
              <a:rPr lang="en-US" sz="2800" dirty="0" err="1" smtClean="0">
                <a:sym typeface="Symbol" pitchFamily="18" charset="2"/>
              </a:rPr>
              <a:t>dQ</a:t>
            </a:r>
            <a:endParaRPr lang="en-US" sz="2800" dirty="0" smtClean="0">
              <a:sym typeface="Symbol" pitchFamily="18" charset="2"/>
            </a:endParaRPr>
          </a:p>
          <a:p>
            <a:pPr marL="273050" indent="-273050" algn="ctr">
              <a:buNone/>
            </a:pPr>
            <a:r>
              <a:rPr lang="en-US" sz="2800" dirty="0" smtClean="0"/>
              <a:t>d</a:t>
            </a:r>
            <a:r>
              <a:rPr lang="en-US" sz="2800" dirty="0" smtClean="0">
                <a:sym typeface="Symbol" pitchFamily="18" charset="2"/>
              </a:rPr>
              <a:t>    =   d(TR)  - d(TC) = 0</a:t>
            </a:r>
          </a:p>
          <a:p>
            <a:pPr marL="273050" indent="-273050" eaLnBrk="1" hangingPunct="1">
              <a:buFont typeface="Wingdings" pitchFamily="2" charset="2"/>
              <a:buNone/>
            </a:pPr>
            <a:r>
              <a:rPr lang="en-US" sz="2800" dirty="0" smtClean="0">
                <a:sym typeface="Symbol" pitchFamily="18" charset="2"/>
              </a:rPr>
              <a:t>		     	</a:t>
            </a:r>
            <a:r>
              <a:rPr lang="en-US" sz="2800" dirty="0" err="1" smtClean="0">
                <a:sym typeface="Symbol" pitchFamily="18" charset="2"/>
              </a:rPr>
              <a:t>dQ</a:t>
            </a:r>
            <a:r>
              <a:rPr lang="en-US" sz="2800" dirty="0" smtClean="0">
                <a:sym typeface="Symbol" pitchFamily="18" charset="2"/>
              </a:rPr>
              <a:t>	       </a:t>
            </a:r>
            <a:r>
              <a:rPr lang="en-US" sz="2800" dirty="0" err="1" smtClean="0">
                <a:sym typeface="Symbol" pitchFamily="18" charset="2"/>
              </a:rPr>
              <a:t>dQ</a:t>
            </a:r>
            <a:r>
              <a:rPr lang="en-US" sz="2800" dirty="0" smtClean="0">
                <a:sym typeface="Symbol" pitchFamily="18" charset="2"/>
              </a:rPr>
              <a:t>         </a:t>
            </a:r>
            <a:r>
              <a:rPr lang="en-US" sz="2800" dirty="0" err="1" smtClean="0">
                <a:sym typeface="Symbol" pitchFamily="18" charset="2"/>
              </a:rPr>
              <a:t>dQ</a:t>
            </a:r>
            <a:endParaRPr lang="en-US" sz="2800" dirty="0" smtClean="0">
              <a:sym typeface="Symbol" pitchFamily="18" charset="2"/>
            </a:endParaRPr>
          </a:p>
          <a:p>
            <a:pPr marL="273050" indent="-273050" algn="ctr" eaLnBrk="1" hangingPunct="1">
              <a:buFont typeface="Wingdings" pitchFamily="2" charset="2"/>
              <a:buNone/>
            </a:pPr>
            <a:r>
              <a:rPr lang="en-US" sz="2800" dirty="0" smtClean="0">
                <a:sym typeface="Symbol" pitchFamily="18" charset="2"/>
              </a:rPr>
              <a:t> MR - MC = 0</a:t>
            </a:r>
          </a:p>
          <a:p>
            <a:pPr marL="273050" indent="-273050" algn="ctr" eaLnBrk="1" hangingPunct="1">
              <a:buFont typeface="Wingdings" pitchFamily="2" charset="2"/>
              <a:buNone/>
            </a:pPr>
            <a:r>
              <a:rPr lang="en-US" sz="2800" b="1" dirty="0" smtClean="0">
                <a:solidFill>
                  <a:schemeClr val="accent2"/>
                </a:solidFill>
                <a:sym typeface="Symbol" pitchFamily="18" charset="2"/>
              </a:rPr>
              <a:t>MR = MC</a:t>
            </a:r>
          </a:p>
          <a:p>
            <a:pPr marL="273050" indent="-273050" algn="ctr" eaLnBrk="1" hangingPunct="1">
              <a:buFont typeface="Wingdings" pitchFamily="2" charset="2"/>
              <a:buNone/>
            </a:pPr>
            <a:r>
              <a:rPr lang="en-US" sz="2800" dirty="0" smtClean="0">
                <a:sym typeface="Symbol" pitchFamily="18" charset="2"/>
              </a:rPr>
              <a:t>d(TR) = d(PQ) = P = MR</a:t>
            </a:r>
          </a:p>
          <a:p>
            <a:pPr marL="273050" indent="-273050" eaLnBrk="1" hangingPunct="1">
              <a:buFont typeface="Wingdings" pitchFamily="2" charset="2"/>
              <a:buNone/>
            </a:pPr>
            <a:r>
              <a:rPr lang="en-US" sz="2800" dirty="0" smtClean="0">
                <a:sym typeface="Symbol" pitchFamily="18" charset="2"/>
              </a:rPr>
              <a:t>			   </a:t>
            </a:r>
            <a:r>
              <a:rPr lang="en-US" sz="2800" dirty="0" err="1" smtClean="0">
                <a:sym typeface="Symbol" pitchFamily="18" charset="2"/>
              </a:rPr>
              <a:t>dQ</a:t>
            </a:r>
            <a:r>
              <a:rPr lang="en-US" sz="2800" dirty="0" smtClean="0">
                <a:sym typeface="Symbol" pitchFamily="18" charset="2"/>
              </a:rPr>
              <a:t>	        </a:t>
            </a:r>
            <a:r>
              <a:rPr lang="en-US" sz="2800" dirty="0" err="1" smtClean="0">
                <a:sym typeface="Symbol" pitchFamily="18" charset="2"/>
              </a:rPr>
              <a:t>dQ</a:t>
            </a:r>
            <a:endParaRPr lang="en-US" sz="2800" dirty="0" smtClean="0">
              <a:sym typeface="Symbol" pitchFamily="18" charset="2"/>
            </a:endParaRPr>
          </a:p>
        </p:txBody>
      </p:sp>
      <p:sp>
        <p:nvSpPr>
          <p:cNvPr id="15363" name="Line 5"/>
          <p:cNvSpPr>
            <a:spLocks noChangeShapeType="1"/>
          </p:cNvSpPr>
          <p:nvPr/>
        </p:nvSpPr>
        <p:spPr bwMode="auto">
          <a:xfrm>
            <a:off x="3657600" y="2971800"/>
            <a:ext cx="990600" cy="0"/>
          </a:xfrm>
          <a:prstGeom prst="line">
            <a:avLst/>
          </a:prstGeom>
          <a:noFill/>
          <a:ln w="28575">
            <a:solidFill>
              <a:schemeClr val="tx1"/>
            </a:solidFill>
            <a:round/>
            <a:headEnd/>
            <a:tailEnd/>
          </a:ln>
        </p:spPr>
        <p:txBody>
          <a:bodyPr wrap="none" anchor="ctr"/>
          <a:lstStyle/>
          <a:p>
            <a:endParaRPr lang="en-US"/>
          </a:p>
        </p:txBody>
      </p:sp>
      <p:sp>
        <p:nvSpPr>
          <p:cNvPr id="15364" name="Line 6"/>
          <p:cNvSpPr>
            <a:spLocks noChangeShapeType="1"/>
          </p:cNvSpPr>
          <p:nvPr/>
        </p:nvSpPr>
        <p:spPr bwMode="auto">
          <a:xfrm>
            <a:off x="3962400" y="5029200"/>
            <a:ext cx="914400" cy="0"/>
          </a:xfrm>
          <a:prstGeom prst="line">
            <a:avLst/>
          </a:prstGeom>
          <a:noFill/>
          <a:ln w="28575">
            <a:solidFill>
              <a:schemeClr val="tx1"/>
            </a:solidFill>
            <a:round/>
            <a:headEnd/>
            <a:tailEnd/>
          </a:ln>
        </p:spPr>
        <p:txBody>
          <a:bodyPr wrap="none" anchor="ctr"/>
          <a:lstStyle/>
          <a:p>
            <a:endParaRPr lang="en-US"/>
          </a:p>
        </p:txBody>
      </p:sp>
      <p:sp>
        <p:nvSpPr>
          <p:cNvPr id="15365" name="Line 7"/>
          <p:cNvSpPr>
            <a:spLocks noChangeShapeType="1"/>
          </p:cNvSpPr>
          <p:nvPr/>
        </p:nvSpPr>
        <p:spPr bwMode="auto">
          <a:xfrm>
            <a:off x="2362200" y="5029200"/>
            <a:ext cx="990600" cy="0"/>
          </a:xfrm>
          <a:prstGeom prst="line">
            <a:avLst/>
          </a:prstGeom>
          <a:noFill/>
          <a:ln w="28575">
            <a:solidFill>
              <a:schemeClr val="tx1"/>
            </a:solidFill>
            <a:round/>
            <a:headEnd/>
            <a:tailEnd/>
          </a:ln>
        </p:spPr>
        <p:txBody>
          <a:bodyPr wrap="none" anchor="ctr"/>
          <a:lstStyle/>
          <a:p>
            <a:endParaRPr lang="en-US"/>
          </a:p>
        </p:txBody>
      </p:sp>
      <p:sp>
        <p:nvSpPr>
          <p:cNvPr id="15366" name="Line 8"/>
          <p:cNvSpPr>
            <a:spLocks noChangeShapeType="1"/>
          </p:cNvSpPr>
          <p:nvPr/>
        </p:nvSpPr>
        <p:spPr bwMode="auto">
          <a:xfrm>
            <a:off x="5257800" y="2971800"/>
            <a:ext cx="990600" cy="0"/>
          </a:xfrm>
          <a:prstGeom prst="line">
            <a:avLst/>
          </a:prstGeom>
          <a:noFill/>
          <a:ln w="28575">
            <a:solidFill>
              <a:schemeClr val="tx1"/>
            </a:solidFill>
            <a:round/>
            <a:headEnd/>
            <a:tailEnd/>
          </a:ln>
        </p:spPr>
        <p:txBody>
          <a:bodyPr wrap="none" anchor="ctr"/>
          <a:lstStyle/>
          <a:p>
            <a:endParaRPr lang="en-US"/>
          </a:p>
        </p:txBody>
      </p:sp>
      <p:sp>
        <p:nvSpPr>
          <p:cNvPr id="15367" name="Line 9"/>
          <p:cNvSpPr>
            <a:spLocks noChangeShapeType="1"/>
          </p:cNvSpPr>
          <p:nvPr/>
        </p:nvSpPr>
        <p:spPr bwMode="auto">
          <a:xfrm>
            <a:off x="2133600" y="2971800"/>
            <a:ext cx="990600" cy="0"/>
          </a:xfrm>
          <a:prstGeom prst="line">
            <a:avLst/>
          </a:prstGeom>
          <a:noFill/>
          <a:ln w="28575">
            <a:solidFill>
              <a:schemeClr val="tx1"/>
            </a:solidFill>
            <a:round/>
            <a:headEnd/>
            <a:tailEnd/>
          </a:ln>
        </p:spPr>
        <p:txBody>
          <a:bodyPr wrap="none" anchor="ctr"/>
          <a:lstStyle/>
          <a:p>
            <a:endParaRPr lang="en-US"/>
          </a:p>
        </p:txBody>
      </p:sp>
      <p:sp>
        <p:nvSpPr>
          <p:cNvPr id="15368" name="Rectangle 9"/>
          <p:cNvSpPr>
            <a:spLocks noChangeArrowheads="1"/>
          </p:cNvSpPr>
          <p:nvPr/>
        </p:nvSpPr>
        <p:spPr bwMode="auto">
          <a:xfrm>
            <a:off x="1295400" y="247650"/>
            <a:ext cx="4487863" cy="762000"/>
          </a:xfrm>
          <a:prstGeom prst="rect">
            <a:avLst/>
          </a:prstGeom>
          <a:noFill/>
          <a:ln w="9525">
            <a:noFill/>
            <a:miter lim="800000"/>
            <a:headEnd/>
            <a:tailEnd/>
          </a:ln>
        </p:spPr>
        <p:txBody>
          <a:bodyPr wrap="none">
            <a:spAutoFit/>
          </a:bodyPr>
          <a:lstStyle/>
          <a:p>
            <a:r>
              <a:rPr lang="en-US" sz="4400">
                <a:solidFill>
                  <a:schemeClr val="tx2"/>
                </a:solidFill>
                <a:latin typeface="Garamond" pitchFamily="18" charset="0"/>
              </a:rPr>
              <a:t>Profit</a:t>
            </a:r>
            <a:r>
              <a:rPr lang="en-US">
                <a:solidFill>
                  <a:schemeClr val="tx2"/>
                </a:solidFill>
              </a:rPr>
              <a:t> </a:t>
            </a:r>
            <a:r>
              <a:rPr lang="en-US" sz="4400">
                <a:solidFill>
                  <a:schemeClr val="tx2"/>
                </a:solidFill>
                <a:latin typeface="Garamond" pitchFamily="18" charset="0"/>
              </a:rPr>
              <a:t>Maximization</a:t>
            </a:r>
          </a:p>
        </p:txBody>
      </p:sp>
      <p:cxnSp>
        <p:nvCxnSpPr>
          <p:cNvPr id="10" name="Straight Connector 9"/>
          <p:cNvCxnSpPr/>
          <p:nvPr/>
        </p:nvCxnSpPr>
        <p:spPr>
          <a:xfrm>
            <a:off x="5410200" y="1905000"/>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Short-run equilibrium </a:t>
            </a:r>
          </a:p>
        </p:txBody>
      </p:sp>
      <p:sp>
        <p:nvSpPr>
          <p:cNvPr id="16387" name="Rectangle 3"/>
          <p:cNvSpPr>
            <a:spLocks noGrp="1" noChangeArrowheads="1"/>
          </p:cNvSpPr>
          <p:nvPr>
            <p:ph type="body" idx="1"/>
          </p:nvPr>
        </p:nvSpPr>
        <p:spPr/>
        <p:txBody>
          <a:bodyPr/>
          <a:lstStyle/>
          <a:p>
            <a:pPr>
              <a:spcBef>
                <a:spcPct val="50000"/>
              </a:spcBef>
              <a:buClrTx/>
              <a:buSzTx/>
              <a:buFontTx/>
              <a:buNone/>
            </a:pPr>
            <a:r>
              <a:rPr lang="en-US" smtClean="0"/>
              <a:t>Firm’s Demand Curve = Market Price</a:t>
            </a:r>
          </a:p>
          <a:p>
            <a:pPr eaLnBrk="1" hangingPunct="1">
              <a:buFont typeface="Wingdings" pitchFamily="2" charset="2"/>
              <a:buNone/>
            </a:pPr>
            <a:r>
              <a:rPr lang="en-US" smtClean="0"/>
              <a:t>					= Marginal Revenue</a:t>
            </a:r>
          </a:p>
        </p:txBody>
      </p:sp>
      <p:sp>
        <p:nvSpPr>
          <p:cNvPr id="16388" name="Text Box 7"/>
          <p:cNvSpPr txBox="1">
            <a:spLocks noChangeArrowheads="1"/>
          </p:cNvSpPr>
          <p:nvPr/>
        </p:nvSpPr>
        <p:spPr bwMode="auto">
          <a:xfrm>
            <a:off x="381000" y="3200400"/>
            <a:ext cx="8534400" cy="1311275"/>
          </a:xfrm>
          <a:prstGeom prst="rect">
            <a:avLst/>
          </a:prstGeom>
          <a:noFill/>
          <a:ln w="9525">
            <a:noFill/>
            <a:miter lim="800000"/>
            <a:headEnd/>
            <a:tailEnd/>
          </a:ln>
        </p:spPr>
        <p:txBody>
          <a:bodyPr>
            <a:spAutoFit/>
          </a:bodyPr>
          <a:lstStyle/>
          <a:p>
            <a:pPr>
              <a:spcBef>
                <a:spcPct val="50000"/>
              </a:spcBef>
            </a:pPr>
            <a:r>
              <a:rPr lang="en-US" sz="3200">
                <a:latin typeface="Arial" charset="0"/>
              </a:rPr>
              <a:t>Firm’s Supply Curve = Marginal Cost</a:t>
            </a:r>
          </a:p>
          <a:p>
            <a:pPr>
              <a:spcBef>
                <a:spcPct val="50000"/>
              </a:spcBef>
            </a:pPr>
            <a:r>
              <a:rPr lang="en-US" sz="3200">
                <a:latin typeface="Arial" charset="0"/>
              </a:rPr>
              <a:t>where Marginal Cost &gt; Average Variable Cost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8" name="Freeform 14"/>
          <p:cNvSpPr>
            <a:spLocks/>
          </p:cNvSpPr>
          <p:nvPr/>
        </p:nvSpPr>
        <p:spPr bwMode="auto">
          <a:xfrm>
            <a:off x="1476375" y="3068638"/>
            <a:ext cx="4319588" cy="1235075"/>
          </a:xfrm>
          <a:custGeom>
            <a:avLst/>
            <a:gdLst>
              <a:gd name="T0" fmla="*/ 0 w 2721"/>
              <a:gd name="T1" fmla="*/ 342741242 h 778"/>
              <a:gd name="T2" fmla="*/ 1141631694 w 2721"/>
              <a:gd name="T3" fmla="*/ 1144150975 h 778"/>
              <a:gd name="T4" fmla="*/ 2056447794 w 2721"/>
              <a:gd name="T5" fmla="*/ 1600299907 h 778"/>
              <a:gd name="T6" fmla="*/ 2147483647 w 2721"/>
              <a:gd name="T7" fmla="*/ 1943041447 h 778"/>
              <a:gd name="T8" fmla="*/ 2147483647 w 2721"/>
              <a:gd name="T9" fmla="*/ 1486892118 h 778"/>
              <a:gd name="T10" fmla="*/ 2147483647 w 2721"/>
              <a:gd name="T11" fmla="*/ 801409634 h 778"/>
              <a:gd name="T12" fmla="*/ 2147483647 w 2721"/>
              <a:gd name="T13" fmla="*/ 0 h 778"/>
              <a:gd name="T14" fmla="*/ 0 60000 65536"/>
              <a:gd name="T15" fmla="*/ 0 60000 65536"/>
              <a:gd name="T16" fmla="*/ 0 60000 65536"/>
              <a:gd name="T17" fmla="*/ 0 60000 65536"/>
              <a:gd name="T18" fmla="*/ 0 60000 65536"/>
              <a:gd name="T19" fmla="*/ 0 60000 65536"/>
              <a:gd name="T20" fmla="*/ 0 60000 65536"/>
              <a:gd name="T21" fmla="*/ 0 w 2721"/>
              <a:gd name="T22" fmla="*/ 0 h 778"/>
              <a:gd name="T23" fmla="*/ 2721 w 2721"/>
              <a:gd name="T24" fmla="*/ 778 h 7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1" h="778">
                <a:moveTo>
                  <a:pt x="0" y="136"/>
                </a:moveTo>
                <a:cubicBezTo>
                  <a:pt x="158" y="253"/>
                  <a:pt x="317" y="371"/>
                  <a:pt x="453" y="454"/>
                </a:cubicBezTo>
                <a:cubicBezTo>
                  <a:pt x="589" y="537"/>
                  <a:pt x="665" y="582"/>
                  <a:pt x="816" y="635"/>
                </a:cubicBezTo>
                <a:cubicBezTo>
                  <a:pt x="967" y="688"/>
                  <a:pt x="1194" y="778"/>
                  <a:pt x="1360" y="771"/>
                </a:cubicBezTo>
                <a:cubicBezTo>
                  <a:pt x="1526" y="764"/>
                  <a:pt x="1655" y="666"/>
                  <a:pt x="1814" y="590"/>
                </a:cubicBezTo>
                <a:cubicBezTo>
                  <a:pt x="1973" y="514"/>
                  <a:pt x="2162" y="416"/>
                  <a:pt x="2313" y="318"/>
                </a:cubicBezTo>
                <a:cubicBezTo>
                  <a:pt x="2464" y="220"/>
                  <a:pt x="2653" y="53"/>
                  <a:pt x="2721" y="0"/>
                </a:cubicBezTo>
              </a:path>
            </a:pathLst>
          </a:custGeom>
          <a:noFill/>
          <a:ln w="38100">
            <a:solidFill>
              <a:srgbClr val="A50021"/>
            </a:solidFill>
            <a:round/>
            <a:headEnd/>
            <a:tailEnd/>
          </a:ln>
        </p:spPr>
        <p:txBody>
          <a:bodyPr/>
          <a:lstStyle/>
          <a:p>
            <a:endParaRPr lang="en-US"/>
          </a:p>
        </p:txBody>
      </p:sp>
      <p:pic>
        <p:nvPicPr>
          <p:cNvPr id="17411" name="Rectangle 2"/>
          <p:cNvPicPr>
            <a:picLocks noGrp="1" noChangeArrowheads="1"/>
          </p:cNvPicPr>
          <p:nvPr>
            <p:ph type="title"/>
          </p:nvPr>
        </p:nvPicPr>
        <p:blipFill>
          <a:blip r:embed="rId3"/>
          <a:srcRect/>
          <a:stretch>
            <a:fillRect/>
          </a:stretch>
        </p:blipFill>
        <p:spPr>
          <a:xfrm>
            <a:off x="225425" y="323850"/>
            <a:ext cx="7473950" cy="1023938"/>
          </a:xfrm>
          <a:noFill/>
        </p:spPr>
      </p:pic>
      <p:sp>
        <p:nvSpPr>
          <p:cNvPr id="17412" name="Text Box 3"/>
          <p:cNvSpPr txBox="1">
            <a:spLocks noChangeArrowheads="1"/>
          </p:cNvSpPr>
          <p:nvPr/>
        </p:nvSpPr>
        <p:spPr bwMode="auto">
          <a:xfrm>
            <a:off x="395288" y="1557338"/>
            <a:ext cx="4248150" cy="396875"/>
          </a:xfrm>
          <a:prstGeom prst="rect">
            <a:avLst/>
          </a:prstGeom>
          <a:noFill/>
          <a:ln w="9525">
            <a:noFill/>
            <a:miter lim="800000"/>
            <a:headEnd/>
            <a:tailEnd/>
          </a:ln>
        </p:spPr>
        <p:txBody>
          <a:bodyPr>
            <a:spAutoFit/>
          </a:bodyPr>
          <a:lstStyle/>
          <a:p>
            <a:pPr eaLnBrk="1" hangingPunct="1">
              <a:spcBef>
                <a:spcPct val="50000"/>
              </a:spcBef>
            </a:pPr>
            <a:r>
              <a:rPr lang="en-GB" sz="2000">
                <a:cs typeface="Times New Roman" pitchFamily="18" charset="0"/>
              </a:rPr>
              <a:t>Diagrammatic representation</a:t>
            </a:r>
            <a:endParaRPr lang="en-US" sz="2000">
              <a:cs typeface="Times New Roman" pitchFamily="18" charset="0"/>
            </a:endParaRPr>
          </a:p>
        </p:txBody>
      </p:sp>
      <p:sp>
        <p:nvSpPr>
          <p:cNvPr id="82948" name="Line 4"/>
          <p:cNvSpPr>
            <a:spLocks noChangeShapeType="1"/>
          </p:cNvSpPr>
          <p:nvPr/>
        </p:nvSpPr>
        <p:spPr bwMode="auto">
          <a:xfrm>
            <a:off x="1042988" y="2349500"/>
            <a:ext cx="0" cy="3384550"/>
          </a:xfrm>
          <a:prstGeom prst="line">
            <a:avLst/>
          </a:prstGeom>
          <a:noFill/>
          <a:ln w="28575">
            <a:solidFill>
              <a:schemeClr val="tx1"/>
            </a:solidFill>
            <a:round/>
            <a:headEnd/>
            <a:tailEnd/>
          </a:ln>
        </p:spPr>
        <p:txBody>
          <a:bodyPr/>
          <a:lstStyle/>
          <a:p>
            <a:endParaRPr lang="en-US"/>
          </a:p>
        </p:txBody>
      </p:sp>
      <p:sp>
        <p:nvSpPr>
          <p:cNvPr id="82949" name="Text Box 5"/>
          <p:cNvSpPr txBox="1">
            <a:spLocks noChangeArrowheads="1"/>
          </p:cNvSpPr>
          <p:nvPr/>
        </p:nvSpPr>
        <p:spPr bwMode="auto">
          <a:xfrm>
            <a:off x="0" y="2106613"/>
            <a:ext cx="1963738" cy="396875"/>
          </a:xfrm>
          <a:prstGeom prst="rect">
            <a:avLst/>
          </a:prstGeom>
          <a:noFill/>
          <a:ln w="9525">
            <a:noFill/>
            <a:miter lim="800000"/>
            <a:headEnd/>
            <a:tailEnd/>
          </a:ln>
        </p:spPr>
        <p:txBody>
          <a:bodyPr wrap="none">
            <a:spAutoFit/>
          </a:bodyPr>
          <a:lstStyle/>
          <a:p>
            <a:pPr eaLnBrk="1" hangingPunct="1"/>
            <a:r>
              <a:rPr lang="en-GB" sz="2000">
                <a:cs typeface="Times New Roman" pitchFamily="18" charset="0"/>
              </a:rPr>
              <a:t>Cost/Revenue</a:t>
            </a:r>
            <a:endParaRPr lang="en-US" sz="2000">
              <a:cs typeface="Times New Roman" pitchFamily="18" charset="0"/>
            </a:endParaRPr>
          </a:p>
        </p:txBody>
      </p:sp>
      <p:sp>
        <p:nvSpPr>
          <p:cNvPr id="82950" name="Line 6"/>
          <p:cNvSpPr>
            <a:spLocks noChangeShapeType="1"/>
          </p:cNvSpPr>
          <p:nvPr/>
        </p:nvSpPr>
        <p:spPr bwMode="auto">
          <a:xfrm>
            <a:off x="1042988" y="5734050"/>
            <a:ext cx="5184775" cy="0"/>
          </a:xfrm>
          <a:prstGeom prst="line">
            <a:avLst/>
          </a:prstGeom>
          <a:noFill/>
          <a:ln w="28575">
            <a:solidFill>
              <a:schemeClr val="tx1"/>
            </a:solidFill>
            <a:round/>
            <a:headEnd/>
            <a:tailEnd/>
          </a:ln>
        </p:spPr>
        <p:txBody>
          <a:bodyPr/>
          <a:lstStyle/>
          <a:p>
            <a:endParaRPr lang="en-US"/>
          </a:p>
        </p:txBody>
      </p:sp>
      <p:sp>
        <p:nvSpPr>
          <p:cNvPr id="82951" name="Text Box 7"/>
          <p:cNvSpPr txBox="1">
            <a:spLocks noChangeArrowheads="1"/>
          </p:cNvSpPr>
          <p:nvPr/>
        </p:nvSpPr>
        <p:spPr bwMode="auto">
          <a:xfrm>
            <a:off x="4576762" y="6170333"/>
            <a:ext cx="1857375" cy="396875"/>
          </a:xfrm>
          <a:prstGeom prst="rect">
            <a:avLst/>
          </a:prstGeom>
          <a:noFill/>
          <a:ln w="9525">
            <a:noFill/>
            <a:miter lim="800000"/>
            <a:headEnd/>
            <a:tailEnd/>
          </a:ln>
        </p:spPr>
        <p:txBody>
          <a:bodyPr wrap="none">
            <a:spAutoFit/>
          </a:bodyPr>
          <a:lstStyle/>
          <a:p>
            <a:pPr eaLnBrk="1" hangingPunct="1"/>
            <a:r>
              <a:rPr lang="en-GB" sz="2000">
                <a:cs typeface="Times New Roman" pitchFamily="18" charset="0"/>
              </a:rPr>
              <a:t>Output/Sales</a:t>
            </a:r>
            <a:endParaRPr lang="en-US" sz="2000">
              <a:cs typeface="Times New Roman" pitchFamily="18" charset="0"/>
            </a:endParaRPr>
          </a:p>
        </p:txBody>
      </p:sp>
      <p:sp>
        <p:nvSpPr>
          <p:cNvPr id="82952" name="Text Box 8"/>
          <p:cNvSpPr txBox="1">
            <a:spLocks noChangeArrowheads="1"/>
          </p:cNvSpPr>
          <p:nvPr/>
        </p:nvSpPr>
        <p:spPr bwMode="auto">
          <a:xfrm>
            <a:off x="6557961" y="2320925"/>
            <a:ext cx="2468563" cy="4054475"/>
          </a:xfrm>
          <a:prstGeom prst="rect">
            <a:avLst/>
          </a:prstGeom>
          <a:noFill/>
          <a:ln w="9525">
            <a:noFill/>
            <a:miter lim="800000"/>
            <a:headEnd/>
            <a:tailEnd/>
          </a:ln>
        </p:spPr>
        <p:txBody>
          <a:bodyPr wrap="square">
            <a:spAutoFit/>
          </a:bodyPr>
          <a:lstStyle/>
          <a:p>
            <a:pPr eaLnBrk="1" hangingPunct="1">
              <a:spcBef>
                <a:spcPct val="50000"/>
              </a:spcBef>
            </a:pPr>
            <a:r>
              <a:rPr lang="en-GB" sz="2000" dirty="0">
                <a:latin typeface="Arial" charset="0"/>
                <a:cs typeface="Times New Roman" pitchFamily="18" charset="0"/>
              </a:rPr>
              <a:t>The industry price is determined by the demand and supply of the industry as a whole. The firm is a very small supplier within the industry and has no control over price. They will sell each extra unit for the same price. Price therefore = MR and AR</a:t>
            </a:r>
            <a:endParaRPr lang="en-US" sz="2000" dirty="0">
              <a:latin typeface="Arial" charset="0"/>
              <a:cs typeface="Times New Roman" pitchFamily="18" charset="0"/>
            </a:endParaRPr>
          </a:p>
        </p:txBody>
      </p:sp>
      <p:sp>
        <p:nvSpPr>
          <p:cNvPr id="82953" name="Line 9"/>
          <p:cNvSpPr>
            <a:spLocks noChangeShapeType="1"/>
          </p:cNvSpPr>
          <p:nvPr/>
        </p:nvSpPr>
        <p:spPr bwMode="auto">
          <a:xfrm>
            <a:off x="1042988" y="4292600"/>
            <a:ext cx="4608512" cy="0"/>
          </a:xfrm>
          <a:prstGeom prst="line">
            <a:avLst/>
          </a:prstGeom>
          <a:noFill/>
          <a:ln w="38100">
            <a:solidFill>
              <a:srgbClr val="FFCC00"/>
            </a:solidFill>
            <a:round/>
            <a:headEnd/>
            <a:tailEnd/>
          </a:ln>
        </p:spPr>
        <p:txBody>
          <a:bodyPr/>
          <a:lstStyle/>
          <a:p>
            <a:endParaRPr lang="en-US"/>
          </a:p>
        </p:txBody>
      </p:sp>
      <p:sp>
        <p:nvSpPr>
          <p:cNvPr id="82954" name="Text Box 10"/>
          <p:cNvSpPr txBox="1">
            <a:spLocks noChangeArrowheads="1"/>
          </p:cNvSpPr>
          <p:nvPr/>
        </p:nvSpPr>
        <p:spPr bwMode="auto">
          <a:xfrm>
            <a:off x="4308769" y="4240213"/>
            <a:ext cx="1847850" cy="396875"/>
          </a:xfrm>
          <a:prstGeom prst="rect">
            <a:avLst/>
          </a:prstGeom>
          <a:noFill/>
          <a:ln w="9525">
            <a:noFill/>
            <a:miter lim="800000"/>
            <a:headEnd/>
            <a:tailEnd/>
          </a:ln>
        </p:spPr>
        <p:txBody>
          <a:bodyPr wrap="none">
            <a:spAutoFit/>
          </a:bodyPr>
          <a:lstStyle/>
          <a:p>
            <a:pPr eaLnBrk="1" hangingPunct="1"/>
            <a:r>
              <a:rPr lang="en-GB" sz="2000" dirty="0">
                <a:cs typeface="Times New Roman" pitchFamily="18" charset="0"/>
              </a:rPr>
              <a:t>P = MR = AR</a:t>
            </a:r>
            <a:endParaRPr lang="en-US" sz="2000" dirty="0">
              <a:cs typeface="Times New Roman" pitchFamily="18" charset="0"/>
            </a:endParaRPr>
          </a:p>
        </p:txBody>
      </p:sp>
      <p:sp>
        <p:nvSpPr>
          <p:cNvPr id="82955" name="Freeform 11"/>
          <p:cNvSpPr>
            <a:spLocks/>
          </p:cNvSpPr>
          <p:nvPr/>
        </p:nvSpPr>
        <p:spPr bwMode="auto">
          <a:xfrm>
            <a:off x="1331913" y="2349500"/>
            <a:ext cx="3671887" cy="3155950"/>
          </a:xfrm>
          <a:custGeom>
            <a:avLst/>
            <a:gdLst>
              <a:gd name="T0" fmla="*/ 0 w 2313"/>
              <a:gd name="T1" fmla="*/ 2147483647 h 1988"/>
              <a:gd name="T2" fmla="*/ 342741158 w 2313"/>
              <a:gd name="T3" fmla="*/ 2147483647 h 1988"/>
              <a:gd name="T4" fmla="*/ 1257556870 w 2313"/>
              <a:gd name="T5" fmla="*/ 2147483647 h 1988"/>
              <a:gd name="T6" fmla="*/ 2147483647 w 2313"/>
              <a:gd name="T7" fmla="*/ 2147483647 h 1988"/>
              <a:gd name="T8" fmla="*/ 2147483647 w 2313"/>
              <a:gd name="T9" fmla="*/ 2147483647 h 1988"/>
              <a:gd name="T10" fmla="*/ 2147483647 w 2313"/>
              <a:gd name="T11" fmla="*/ 1484372857 h 1988"/>
              <a:gd name="T12" fmla="*/ 2147483647 w 2313"/>
              <a:gd name="T13" fmla="*/ 0 h 1988"/>
              <a:gd name="T14" fmla="*/ 0 60000 65536"/>
              <a:gd name="T15" fmla="*/ 0 60000 65536"/>
              <a:gd name="T16" fmla="*/ 0 60000 65536"/>
              <a:gd name="T17" fmla="*/ 0 60000 65536"/>
              <a:gd name="T18" fmla="*/ 0 60000 65536"/>
              <a:gd name="T19" fmla="*/ 0 60000 65536"/>
              <a:gd name="T20" fmla="*/ 0 60000 65536"/>
              <a:gd name="T21" fmla="*/ 0 w 2313"/>
              <a:gd name="T22" fmla="*/ 0 h 1988"/>
              <a:gd name="T23" fmla="*/ 2313 w 2313"/>
              <a:gd name="T24" fmla="*/ 1988 h 19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13" h="1988">
                <a:moveTo>
                  <a:pt x="0" y="1723"/>
                </a:moveTo>
                <a:cubicBezTo>
                  <a:pt x="26" y="1795"/>
                  <a:pt x="53" y="1867"/>
                  <a:pt x="136" y="1905"/>
                </a:cubicBezTo>
                <a:cubicBezTo>
                  <a:pt x="219" y="1943"/>
                  <a:pt x="363" y="1988"/>
                  <a:pt x="499" y="1950"/>
                </a:cubicBezTo>
                <a:cubicBezTo>
                  <a:pt x="635" y="1912"/>
                  <a:pt x="808" y="1784"/>
                  <a:pt x="952" y="1678"/>
                </a:cubicBezTo>
                <a:cubicBezTo>
                  <a:pt x="1096" y="1572"/>
                  <a:pt x="1202" y="1496"/>
                  <a:pt x="1361" y="1315"/>
                </a:cubicBezTo>
                <a:cubicBezTo>
                  <a:pt x="1520" y="1134"/>
                  <a:pt x="1746" y="808"/>
                  <a:pt x="1905" y="589"/>
                </a:cubicBezTo>
                <a:cubicBezTo>
                  <a:pt x="2064" y="370"/>
                  <a:pt x="2188" y="185"/>
                  <a:pt x="2313" y="0"/>
                </a:cubicBezTo>
              </a:path>
            </a:pathLst>
          </a:custGeom>
          <a:noFill/>
          <a:ln w="38100">
            <a:solidFill>
              <a:srgbClr val="0C5FD8"/>
            </a:solidFill>
            <a:round/>
            <a:headEnd/>
            <a:tailEnd/>
          </a:ln>
        </p:spPr>
        <p:txBody>
          <a:bodyPr/>
          <a:lstStyle/>
          <a:p>
            <a:endParaRPr lang="en-US"/>
          </a:p>
        </p:txBody>
      </p:sp>
      <p:sp>
        <p:nvSpPr>
          <p:cNvPr id="82956" name="Text Box 12"/>
          <p:cNvSpPr txBox="1">
            <a:spLocks noChangeArrowheads="1"/>
          </p:cNvSpPr>
          <p:nvPr/>
        </p:nvSpPr>
        <p:spPr bwMode="auto">
          <a:xfrm>
            <a:off x="4984750" y="2122488"/>
            <a:ext cx="576263" cy="396875"/>
          </a:xfrm>
          <a:prstGeom prst="rect">
            <a:avLst/>
          </a:prstGeom>
          <a:noFill/>
          <a:ln w="9525">
            <a:noFill/>
            <a:miter lim="800000"/>
            <a:headEnd/>
            <a:tailEnd/>
          </a:ln>
        </p:spPr>
        <p:txBody>
          <a:bodyPr wrap="none">
            <a:spAutoFit/>
          </a:bodyPr>
          <a:lstStyle/>
          <a:p>
            <a:pPr eaLnBrk="1" hangingPunct="1"/>
            <a:r>
              <a:rPr lang="en-GB" sz="2000">
                <a:cs typeface="Times New Roman" pitchFamily="18" charset="0"/>
              </a:rPr>
              <a:t>MC</a:t>
            </a:r>
            <a:endParaRPr lang="en-US" sz="2000">
              <a:cs typeface="Times New Roman" pitchFamily="18" charset="0"/>
            </a:endParaRPr>
          </a:p>
        </p:txBody>
      </p:sp>
      <p:sp>
        <p:nvSpPr>
          <p:cNvPr id="82957" name="Text Box 13"/>
          <p:cNvSpPr txBox="1">
            <a:spLocks noChangeArrowheads="1"/>
          </p:cNvSpPr>
          <p:nvPr/>
        </p:nvSpPr>
        <p:spPr bwMode="auto">
          <a:xfrm>
            <a:off x="5599906" y="69057"/>
            <a:ext cx="2819400" cy="2530475"/>
          </a:xfrm>
          <a:prstGeom prst="rect">
            <a:avLst/>
          </a:prstGeom>
          <a:noFill/>
          <a:ln w="9525">
            <a:noFill/>
            <a:miter lim="800000"/>
            <a:headEnd/>
            <a:tailEnd/>
          </a:ln>
        </p:spPr>
        <p:txBody>
          <a:bodyPr wrap="square">
            <a:spAutoFit/>
          </a:bodyPr>
          <a:lstStyle/>
          <a:p>
            <a:pPr eaLnBrk="1" hangingPunct="1">
              <a:spcBef>
                <a:spcPct val="50000"/>
              </a:spcBef>
            </a:pPr>
            <a:r>
              <a:rPr lang="en-GB" sz="2000" dirty="0">
                <a:latin typeface="Arial" charset="0"/>
                <a:cs typeface="Times New Roman" pitchFamily="18" charset="0"/>
              </a:rPr>
              <a:t>The MC is the cost of producing additional (marginal) units of output. It falls at first (due to the law of diminishing returns) then rises as output rises.</a:t>
            </a:r>
            <a:endParaRPr lang="en-US" sz="2000" dirty="0">
              <a:latin typeface="Arial" charset="0"/>
              <a:cs typeface="Times New Roman" pitchFamily="18" charset="0"/>
            </a:endParaRPr>
          </a:p>
        </p:txBody>
      </p:sp>
      <p:sp>
        <p:nvSpPr>
          <p:cNvPr id="82959" name="Text Box 15"/>
          <p:cNvSpPr txBox="1">
            <a:spLocks noChangeArrowheads="1"/>
          </p:cNvSpPr>
          <p:nvPr/>
        </p:nvSpPr>
        <p:spPr bwMode="auto">
          <a:xfrm>
            <a:off x="5775325" y="2843213"/>
            <a:ext cx="534988" cy="396875"/>
          </a:xfrm>
          <a:prstGeom prst="rect">
            <a:avLst/>
          </a:prstGeom>
          <a:noFill/>
          <a:ln w="9525">
            <a:noFill/>
            <a:miter lim="800000"/>
            <a:headEnd/>
            <a:tailEnd/>
          </a:ln>
        </p:spPr>
        <p:txBody>
          <a:bodyPr wrap="none">
            <a:spAutoFit/>
          </a:bodyPr>
          <a:lstStyle/>
          <a:p>
            <a:pPr eaLnBrk="1" hangingPunct="1"/>
            <a:r>
              <a:rPr lang="en-GB" sz="2000">
                <a:cs typeface="Times New Roman" pitchFamily="18" charset="0"/>
              </a:rPr>
              <a:t>AC</a:t>
            </a:r>
            <a:endParaRPr lang="en-US" sz="2000">
              <a:cs typeface="Times New Roman" pitchFamily="18" charset="0"/>
            </a:endParaRPr>
          </a:p>
        </p:txBody>
      </p:sp>
      <p:sp>
        <p:nvSpPr>
          <p:cNvPr id="82961" name="Line 17"/>
          <p:cNvSpPr>
            <a:spLocks noChangeShapeType="1"/>
          </p:cNvSpPr>
          <p:nvPr/>
        </p:nvSpPr>
        <p:spPr bwMode="auto">
          <a:xfrm>
            <a:off x="3635375" y="4292600"/>
            <a:ext cx="0" cy="1441450"/>
          </a:xfrm>
          <a:prstGeom prst="line">
            <a:avLst/>
          </a:prstGeom>
          <a:noFill/>
          <a:ln w="28575">
            <a:solidFill>
              <a:schemeClr val="tx1"/>
            </a:solidFill>
            <a:prstDash val="dashDot"/>
            <a:round/>
            <a:headEnd/>
            <a:tailEnd/>
          </a:ln>
        </p:spPr>
        <p:txBody>
          <a:bodyPr/>
          <a:lstStyle/>
          <a:p>
            <a:endParaRPr lang="en-US"/>
          </a:p>
        </p:txBody>
      </p:sp>
      <p:sp>
        <p:nvSpPr>
          <p:cNvPr id="82962" name="Text Box 18"/>
          <p:cNvSpPr txBox="1">
            <a:spLocks noChangeArrowheads="1"/>
          </p:cNvSpPr>
          <p:nvPr/>
        </p:nvSpPr>
        <p:spPr bwMode="auto">
          <a:xfrm>
            <a:off x="3419475" y="5753100"/>
            <a:ext cx="546100" cy="396875"/>
          </a:xfrm>
          <a:prstGeom prst="rect">
            <a:avLst/>
          </a:prstGeom>
          <a:noFill/>
          <a:ln w="9525">
            <a:noFill/>
            <a:miter lim="800000"/>
            <a:headEnd/>
            <a:tailEnd/>
          </a:ln>
        </p:spPr>
        <p:txBody>
          <a:bodyPr wrap="none">
            <a:spAutoFit/>
          </a:bodyPr>
          <a:lstStyle/>
          <a:p>
            <a:pPr eaLnBrk="1" hangingPunct="1"/>
            <a:r>
              <a:rPr lang="en-GB" sz="2000">
                <a:cs typeface="Times New Roman" pitchFamily="18" charset="0"/>
              </a:rPr>
              <a:t>Q1</a:t>
            </a:r>
            <a:endParaRPr lang="en-US" sz="2000">
              <a:cs typeface="Times New Roman" pitchFamily="18"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dissolve">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dissolve">
                                      <p:cBhvr>
                                        <p:cTn id="12" dur="500"/>
                                        <p:tgtEl>
                                          <p:spTgt spid="829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950"/>
                                        </p:tgtEl>
                                        <p:attrNameLst>
                                          <p:attrName>style.visibility</p:attrName>
                                        </p:attrNameLst>
                                      </p:cBhvr>
                                      <p:to>
                                        <p:strVal val="visible"/>
                                      </p:to>
                                    </p:set>
                                    <p:animEffect transition="in" filter="dissolve">
                                      <p:cBhvr>
                                        <p:cTn id="17" dur="500"/>
                                        <p:tgtEl>
                                          <p:spTgt spid="829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951"/>
                                        </p:tgtEl>
                                        <p:attrNameLst>
                                          <p:attrName>style.visibility</p:attrName>
                                        </p:attrNameLst>
                                      </p:cBhvr>
                                      <p:to>
                                        <p:strVal val="visible"/>
                                      </p:to>
                                    </p:set>
                                    <p:animEffect transition="in" filter="dissolve">
                                      <p:cBhvr>
                                        <p:cTn id="22" dur="500"/>
                                        <p:tgtEl>
                                          <p:spTgt spid="82951"/>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82952"/>
                                        </p:tgtEl>
                                        <p:attrNameLst>
                                          <p:attrName>style.visibility</p:attrName>
                                        </p:attrNameLst>
                                      </p:cBhvr>
                                      <p:to>
                                        <p:strVal val="visible"/>
                                      </p:to>
                                    </p:set>
                                    <p:animEffect transition="in" filter="dissolve">
                                      <p:cBhvr>
                                        <p:cTn id="26" dur="500"/>
                                        <p:tgtEl>
                                          <p:spTgt spid="82952"/>
                                        </p:tgtEl>
                                      </p:cBhvr>
                                    </p:animEffect>
                                  </p:childTnLst>
                                  <p:subTnLst>
                                    <p:set>
                                      <p:cBhvr override="childStyle">
                                        <p:cTn dur="1" fill="hold" display="0" masterRel="nextClick" afterEffect="1"/>
                                        <p:tgtEl>
                                          <p:spTgt spid="8295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2953"/>
                                        </p:tgtEl>
                                        <p:attrNameLst>
                                          <p:attrName>style.visibility</p:attrName>
                                        </p:attrNameLst>
                                      </p:cBhvr>
                                      <p:to>
                                        <p:strVal val="visible"/>
                                      </p:to>
                                    </p:set>
                                    <p:animEffect transition="in" filter="dissolve">
                                      <p:cBhvr>
                                        <p:cTn id="31" dur="500"/>
                                        <p:tgtEl>
                                          <p:spTgt spid="829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2954"/>
                                        </p:tgtEl>
                                        <p:attrNameLst>
                                          <p:attrName>style.visibility</p:attrName>
                                        </p:attrNameLst>
                                      </p:cBhvr>
                                      <p:to>
                                        <p:strVal val="visible"/>
                                      </p:to>
                                    </p:set>
                                    <p:animEffect transition="in" filter="dissolve">
                                      <p:cBhvr>
                                        <p:cTn id="36" dur="500"/>
                                        <p:tgtEl>
                                          <p:spTgt spid="829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82957"/>
                                        </p:tgtEl>
                                        <p:attrNameLst>
                                          <p:attrName>style.visibility</p:attrName>
                                        </p:attrNameLst>
                                      </p:cBhvr>
                                      <p:to>
                                        <p:strVal val="visible"/>
                                      </p:to>
                                    </p:set>
                                    <p:animEffect transition="in" filter="dissolve">
                                      <p:cBhvr>
                                        <p:cTn id="41" dur="500"/>
                                        <p:tgtEl>
                                          <p:spTgt spid="82957"/>
                                        </p:tgtEl>
                                      </p:cBhvr>
                                    </p:animEffect>
                                  </p:childTnLst>
                                  <p:subTnLst>
                                    <p:set>
                                      <p:cBhvr override="childStyle">
                                        <p:cTn dur="1" fill="hold" display="0" masterRel="nextClick" afterEffect="1"/>
                                        <p:tgtEl>
                                          <p:spTgt spid="82957"/>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3" fill="hold" grpId="0" nodeType="clickEffect">
                                  <p:stCondLst>
                                    <p:cond delay="0"/>
                                  </p:stCondLst>
                                  <p:childTnLst>
                                    <p:set>
                                      <p:cBhvr>
                                        <p:cTn id="45" dur="1" fill="hold">
                                          <p:stCondLst>
                                            <p:cond delay="0"/>
                                          </p:stCondLst>
                                        </p:cTn>
                                        <p:tgtEl>
                                          <p:spTgt spid="82955"/>
                                        </p:tgtEl>
                                        <p:attrNameLst>
                                          <p:attrName>style.visibility</p:attrName>
                                        </p:attrNameLst>
                                      </p:cBhvr>
                                      <p:to>
                                        <p:strVal val="visible"/>
                                      </p:to>
                                    </p:set>
                                    <p:animEffect transition="in" filter="strips(upRight)">
                                      <p:cBhvr>
                                        <p:cTn id="46" dur="500"/>
                                        <p:tgtEl>
                                          <p:spTgt spid="829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82956"/>
                                        </p:tgtEl>
                                        <p:attrNameLst>
                                          <p:attrName>style.visibility</p:attrName>
                                        </p:attrNameLst>
                                      </p:cBhvr>
                                      <p:to>
                                        <p:strVal val="visible"/>
                                      </p:to>
                                    </p:set>
                                    <p:animEffect transition="in" filter="dissolve">
                                      <p:cBhvr>
                                        <p:cTn id="51" dur="500"/>
                                        <p:tgtEl>
                                          <p:spTgt spid="8295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3" fill="hold" grpId="0" nodeType="clickEffect">
                                  <p:stCondLst>
                                    <p:cond delay="0"/>
                                  </p:stCondLst>
                                  <p:childTnLst>
                                    <p:set>
                                      <p:cBhvr>
                                        <p:cTn id="55" dur="1" fill="hold">
                                          <p:stCondLst>
                                            <p:cond delay="0"/>
                                          </p:stCondLst>
                                        </p:cTn>
                                        <p:tgtEl>
                                          <p:spTgt spid="82958"/>
                                        </p:tgtEl>
                                        <p:attrNameLst>
                                          <p:attrName>style.visibility</p:attrName>
                                        </p:attrNameLst>
                                      </p:cBhvr>
                                      <p:to>
                                        <p:strVal val="visible"/>
                                      </p:to>
                                    </p:set>
                                    <p:animEffect transition="in" filter="strips(upRight)">
                                      <p:cBhvr>
                                        <p:cTn id="56" dur="500"/>
                                        <p:tgtEl>
                                          <p:spTgt spid="8295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82959"/>
                                        </p:tgtEl>
                                        <p:attrNameLst>
                                          <p:attrName>style.visibility</p:attrName>
                                        </p:attrNameLst>
                                      </p:cBhvr>
                                      <p:to>
                                        <p:strVal val="visible"/>
                                      </p:to>
                                    </p:set>
                                    <p:animEffect transition="in" filter="dissolve">
                                      <p:cBhvr>
                                        <p:cTn id="61" dur="500"/>
                                        <p:tgtEl>
                                          <p:spTgt spid="8295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7" presetClass="entr" presetSubtype="4" fill="hold" grpId="0" nodeType="clickEffect">
                                  <p:stCondLst>
                                    <p:cond delay="0"/>
                                  </p:stCondLst>
                                  <p:childTnLst>
                                    <p:set>
                                      <p:cBhvr>
                                        <p:cTn id="65" dur="1" fill="hold">
                                          <p:stCondLst>
                                            <p:cond delay="0"/>
                                          </p:stCondLst>
                                        </p:cTn>
                                        <p:tgtEl>
                                          <p:spTgt spid="82961"/>
                                        </p:tgtEl>
                                        <p:attrNameLst>
                                          <p:attrName>style.visibility</p:attrName>
                                        </p:attrNameLst>
                                      </p:cBhvr>
                                      <p:to>
                                        <p:strVal val="visible"/>
                                      </p:to>
                                    </p:set>
                                    <p:anim calcmode="lin" valueType="num">
                                      <p:cBhvr additive="base">
                                        <p:cTn id="66" dur="5000" fill="hold"/>
                                        <p:tgtEl>
                                          <p:spTgt spid="82961"/>
                                        </p:tgtEl>
                                        <p:attrNameLst>
                                          <p:attrName>ppt_x</p:attrName>
                                        </p:attrNameLst>
                                      </p:cBhvr>
                                      <p:tavLst>
                                        <p:tav tm="0">
                                          <p:val>
                                            <p:strVal val="#ppt_x"/>
                                          </p:val>
                                        </p:tav>
                                        <p:tav tm="100000">
                                          <p:val>
                                            <p:strVal val="#ppt_x"/>
                                          </p:val>
                                        </p:tav>
                                      </p:tavLst>
                                    </p:anim>
                                    <p:anim calcmode="lin" valueType="num">
                                      <p:cBhvr additive="base">
                                        <p:cTn id="67" dur="5000" fill="hold"/>
                                        <p:tgtEl>
                                          <p:spTgt spid="82961"/>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2962"/>
                                        </p:tgtEl>
                                        <p:attrNameLst>
                                          <p:attrName>style.visibility</p:attrName>
                                        </p:attrNameLst>
                                      </p:cBhvr>
                                      <p:to>
                                        <p:strVal val="visible"/>
                                      </p:to>
                                    </p:set>
                                    <p:animEffect transition="in" filter="dissolve">
                                      <p:cBhvr>
                                        <p:cTn id="72" dur="500"/>
                                        <p:tgtEl>
                                          <p:spTgt spid="82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8" grpId="0" animBg="1"/>
      <p:bldP spid="82948" grpId="0" animBg="1"/>
      <p:bldP spid="82949" grpId="0"/>
      <p:bldP spid="82950" grpId="0" animBg="1"/>
      <p:bldP spid="82951" grpId="0"/>
      <p:bldP spid="82952" grpId="0"/>
      <p:bldP spid="82953" grpId="0" animBg="1"/>
      <p:bldP spid="82954" grpId="0"/>
      <p:bldP spid="82955" grpId="0" animBg="1"/>
      <p:bldP spid="82956" grpId="0"/>
      <p:bldP spid="82957" grpId="0"/>
      <p:bldP spid="82959" grpId="0"/>
      <p:bldP spid="82961" grpId="0" animBg="1"/>
      <p:bldP spid="829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914400"/>
            <a:ext cx="7772400" cy="762000"/>
          </a:xfrm>
          <a:prstGeom prst="rect">
            <a:avLst/>
          </a:prstGeom>
          <a:noFill/>
          <a:ln w="9525">
            <a:noFill/>
            <a:miter lim="800000"/>
            <a:headEnd/>
            <a:tailEnd/>
          </a:ln>
        </p:spPr>
        <p:txBody>
          <a:bodyPr anchor="ctr"/>
          <a:lstStyle/>
          <a:p>
            <a:pPr eaLnBrk="1" hangingPunct="1"/>
            <a:r>
              <a:rPr lang="en-GB" sz="3800">
                <a:solidFill>
                  <a:schemeClr val="tx2"/>
                </a:solidFill>
              </a:rPr>
              <a:t>Perfect Competition</a:t>
            </a:r>
            <a:endParaRPr lang="en-US" sz="3800">
              <a:solidFill>
                <a:schemeClr val="tx2"/>
              </a:solidFill>
            </a:endParaRPr>
          </a:p>
        </p:txBody>
      </p:sp>
      <p:sp>
        <p:nvSpPr>
          <p:cNvPr id="18435" name="Text Box 3"/>
          <p:cNvSpPr txBox="1">
            <a:spLocks noChangeArrowheads="1"/>
          </p:cNvSpPr>
          <p:nvPr/>
        </p:nvSpPr>
        <p:spPr bwMode="auto">
          <a:xfrm>
            <a:off x="395288" y="1557338"/>
            <a:ext cx="4248150" cy="396875"/>
          </a:xfrm>
          <a:prstGeom prst="rect">
            <a:avLst/>
          </a:prstGeom>
          <a:noFill/>
          <a:ln w="9525">
            <a:noFill/>
            <a:miter lim="800000"/>
            <a:headEnd/>
            <a:tailEnd/>
          </a:ln>
        </p:spPr>
        <p:txBody>
          <a:bodyPr>
            <a:spAutoFit/>
          </a:bodyPr>
          <a:lstStyle/>
          <a:p>
            <a:pPr eaLnBrk="1" hangingPunct="1">
              <a:spcBef>
                <a:spcPct val="50000"/>
              </a:spcBef>
            </a:pPr>
            <a:r>
              <a:rPr lang="en-GB" sz="2000">
                <a:cs typeface="Times New Roman" pitchFamily="18" charset="0"/>
              </a:rPr>
              <a:t>Diagrammatic representation</a:t>
            </a:r>
            <a:endParaRPr lang="en-US" sz="2000">
              <a:cs typeface="Times New Roman" pitchFamily="18" charset="0"/>
            </a:endParaRPr>
          </a:p>
        </p:txBody>
      </p:sp>
      <p:sp>
        <p:nvSpPr>
          <p:cNvPr id="18436" name="Line 4"/>
          <p:cNvSpPr>
            <a:spLocks noChangeShapeType="1"/>
          </p:cNvSpPr>
          <p:nvPr/>
        </p:nvSpPr>
        <p:spPr bwMode="auto">
          <a:xfrm>
            <a:off x="1042988" y="2349500"/>
            <a:ext cx="0" cy="3384550"/>
          </a:xfrm>
          <a:prstGeom prst="line">
            <a:avLst/>
          </a:prstGeom>
          <a:noFill/>
          <a:ln w="28575">
            <a:solidFill>
              <a:schemeClr val="tx1"/>
            </a:solidFill>
            <a:round/>
            <a:headEnd/>
            <a:tailEnd/>
          </a:ln>
        </p:spPr>
        <p:txBody>
          <a:bodyPr/>
          <a:lstStyle/>
          <a:p>
            <a:endParaRPr lang="en-US"/>
          </a:p>
        </p:txBody>
      </p:sp>
      <p:sp>
        <p:nvSpPr>
          <p:cNvPr id="18437" name="Text Box 5"/>
          <p:cNvSpPr txBox="1">
            <a:spLocks noChangeArrowheads="1"/>
          </p:cNvSpPr>
          <p:nvPr/>
        </p:nvSpPr>
        <p:spPr bwMode="auto">
          <a:xfrm>
            <a:off x="0" y="2081213"/>
            <a:ext cx="1431925" cy="304800"/>
          </a:xfrm>
          <a:prstGeom prst="rect">
            <a:avLst/>
          </a:prstGeom>
          <a:noFill/>
          <a:ln w="9525">
            <a:noFill/>
            <a:miter lim="800000"/>
            <a:headEnd/>
            <a:tailEnd/>
          </a:ln>
        </p:spPr>
        <p:txBody>
          <a:bodyPr wrap="none">
            <a:spAutoFit/>
          </a:bodyPr>
          <a:lstStyle/>
          <a:p>
            <a:pPr eaLnBrk="1" hangingPunct="1"/>
            <a:r>
              <a:rPr lang="en-GB" sz="1400">
                <a:cs typeface="Times New Roman" pitchFamily="18" charset="0"/>
              </a:rPr>
              <a:t>Cost/Revenue</a:t>
            </a:r>
            <a:endParaRPr lang="en-US" sz="1400">
              <a:cs typeface="Times New Roman" pitchFamily="18" charset="0"/>
            </a:endParaRPr>
          </a:p>
        </p:txBody>
      </p:sp>
      <p:sp>
        <p:nvSpPr>
          <p:cNvPr id="18438" name="Line 6"/>
          <p:cNvSpPr>
            <a:spLocks noChangeShapeType="1"/>
          </p:cNvSpPr>
          <p:nvPr/>
        </p:nvSpPr>
        <p:spPr bwMode="auto">
          <a:xfrm>
            <a:off x="1042988" y="5734050"/>
            <a:ext cx="5184775" cy="0"/>
          </a:xfrm>
          <a:prstGeom prst="line">
            <a:avLst/>
          </a:prstGeom>
          <a:noFill/>
          <a:ln w="28575">
            <a:solidFill>
              <a:schemeClr val="tx1"/>
            </a:solidFill>
            <a:round/>
            <a:headEnd/>
            <a:tailEnd/>
          </a:ln>
        </p:spPr>
        <p:txBody>
          <a:bodyPr/>
          <a:lstStyle/>
          <a:p>
            <a:endParaRPr lang="en-US"/>
          </a:p>
        </p:txBody>
      </p:sp>
      <p:sp>
        <p:nvSpPr>
          <p:cNvPr id="18439" name="Text Box 7"/>
          <p:cNvSpPr txBox="1">
            <a:spLocks noChangeArrowheads="1"/>
          </p:cNvSpPr>
          <p:nvPr/>
        </p:nvSpPr>
        <p:spPr bwMode="auto">
          <a:xfrm>
            <a:off x="5724525" y="5849938"/>
            <a:ext cx="1357313" cy="304800"/>
          </a:xfrm>
          <a:prstGeom prst="rect">
            <a:avLst/>
          </a:prstGeom>
          <a:noFill/>
          <a:ln w="9525">
            <a:noFill/>
            <a:miter lim="800000"/>
            <a:headEnd/>
            <a:tailEnd/>
          </a:ln>
        </p:spPr>
        <p:txBody>
          <a:bodyPr wrap="none">
            <a:spAutoFit/>
          </a:bodyPr>
          <a:lstStyle/>
          <a:p>
            <a:pPr eaLnBrk="1" hangingPunct="1"/>
            <a:r>
              <a:rPr lang="en-GB" sz="1400">
                <a:cs typeface="Times New Roman" pitchFamily="18" charset="0"/>
              </a:rPr>
              <a:t>Output/Sales</a:t>
            </a:r>
            <a:endParaRPr lang="en-US" sz="1400">
              <a:cs typeface="Times New Roman" pitchFamily="18" charset="0"/>
            </a:endParaRPr>
          </a:p>
        </p:txBody>
      </p:sp>
      <p:sp>
        <p:nvSpPr>
          <p:cNvPr id="18440" name="Line 8"/>
          <p:cNvSpPr>
            <a:spLocks noChangeShapeType="1"/>
          </p:cNvSpPr>
          <p:nvPr/>
        </p:nvSpPr>
        <p:spPr bwMode="auto">
          <a:xfrm>
            <a:off x="1042988" y="4292600"/>
            <a:ext cx="4608512" cy="0"/>
          </a:xfrm>
          <a:prstGeom prst="line">
            <a:avLst/>
          </a:prstGeom>
          <a:noFill/>
          <a:ln w="38100">
            <a:solidFill>
              <a:srgbClr val="FFCC00"/>
            </a:solidFill>
            <a:round/>
            <a:headEnd/>
            <a:tailEnd/>
          </a:ln>
        </p:spPr>
        <p:txBody>
          <a:bodyPr/>
          <a:lstStyle/>
          <a:p>
            <a:endParaRPr lang="en-US"/>
          </a:p>
        </p:txBody>
      </p:sp>
      <p:sp>
        <p:nvSpPr>
          <p:cNvPr id="18441" name="Text Box 9"/>
          <p:cNvSpPr txBox="1">
            <a:spLocks noChangeArrowheads="1"/>
          </p:cNvSpPr>
          <p:nvPr/>
        </p:nvSpPr>
        <p:spPr bwMode="auto">
          <a:xfrm>
            <a:off x="5703888" y="4067175"/>
            <a:ext cx="1847850" cy="396875"/>
          </a:xfrm>
          <a:prstGeom prst="rect">
            <a:avLst/>
          </a:prstGeom>
          <a:noFill/>
          <a:ln w="9525">
            <a:noFill/>
            <a:miter lim="800000"/>
            <a:headEnd/>
            <a:tailEnd/>
          </a:ln>
        </p:spPr>
        <p:txBody>
          <a:bodyPr wrap="none">
            <a:spAutoFit/>
          </a:bodyPr>
          <a:lstStyle/>
          <a:p>
            <a:pPr eaLnBrk="1" hangingPunct="1"/>
            <a:r>
              <a:rPr lang="en-GB" sz="2000">
                <a:cs typeface="Times New Roman" pitchFamily="18" charset="0"/>
              </a:rPr>
              <a:t>P = MR = AR</a:t>
            </a:r>
            <a:endParaRPr lang="en-US" sz="2000">
              <a:cs typeface="Times New Roman" pitchFamily="18" charset="0"/>
            </a:endParaRPr>
          </a:p>
        </p:txBody>
      </p:sp>
      <p:sp>
        <p:nvSpPr>
          <p:cNvPr id="18442" name="Freeform 10"/>
          <p:cNvSpPr>
            <a:spLocks/>
          </p:cNvSpPr>
          <p:nvPr/>
        </p:nvSpPr>
        <p:spPr bwMode="auto">
          <a:xfrm>
            <a:off x="1331913" y="2349500"/>
            <a:ext cx="3671887" cy="3155950"/>
          </a:xfrm>
          <a:custGeom>
            <a:avLst/>
            <a:gdLst>
              <a:gd name="T0" fmla="*/ 0 w 2313"/>
              <a:gd name="T1" fmla="*/ 2147483647 h 1988"/>
              <a:gd name="T2" fmla="*/ 342741158 w 2313"/>
              <a:gd name="T3" fmla="*/ 2147483647 h 1988"/>
              <a:gd name="T4" fmla="*/ 1257556870 w 2313"/>
              <a:gd name="T5" fmla="*/ 2147483647 h 1988"/>
              <a:gd name="T6" fmla="*/ 2147483647 w 2313"/>
              <a:gd name="T7" fmla="*/ 2147483647 h 1988"/>
              <a:gd name="T8" fmla="*/ 2147483647 w 2313"/>
              <a:gd name="T9" fmla="*/ 2147483647 h 1988"/>
              <a:gd name="T10" fmla="*/ 2147483647 w 2313"/>
              <a:gd name="T11" fmla="*/ 1484372857 h 1988"/>
              <a:gd name="T12" fmla="*/ 2147483647 w 2313"/>
              <a:gd name="T13" fmla="*/ 0 h 1988"/>
              <a:gd name="T14" fmla="*/ 0 60000 65536"/>
              <a:gd name="T15" fmla="*/ 0 60000 65536"/>
              <a:gd name="T16" fmla="*/ 0 60000 65536"/>
              <a:gd name="T17" fmla="*/ 0 60000 65536"/>
              <a:gd name="T18" fmla="*/ 0 60000 65536"/>
              <a:gd name="T19" fmla="*/ 0 60000 65536"/>
              <a:gd name="T20" fmla="*/ 0 60000 65536"/>
              <a:gd name="T21" fmla="*/ 0 w 2313"/>
              <a:gd name="T22" fmla="*/ 0 h 1988"/>
              <a:gd name="T23" fmla="*/ 2313 w 2313"/>
              <a:gd name="T24" fmla="*/ 1988 h 19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13" h="1988">
                <a:moveTo>
                  <a:pt x="0" y="1723"/>
                </a:moveTo>
                <a:cubicBezTo>
                  <a:pt x="26" y="1795"/>
                  <a:pt x="53" y="1867"/>
                  <a:pt x="136" y="1905"/>
                </a:cubicBezTo>
                <a:cubicBezTo>
                  <a:pt x="219" y="1943"/>
                  <a:pt x="363" y="1988"/>
                  <a:pt x="499" y="1950"/>
                </a:cubicBezTo>
                <a:cubicBezTo>
                  <a:pt x="635" y="1912"/>
                  <a:pt x="808" y="1784"/>
                  <a:pt x="952" y="1678"/>
                </a:cubicBezTo>
                <a:cubicBezTo>
                  <a:pt x="1096" y="1572"/>
                  <a:pt x="1202" y="1496"/>
                  <a:pt x="1361" y="1315"/>
                </a:cubicBezTo>
                <a:cubicBezTo>
                  <a:pt x="1520" y="1134"/>
                  <a:pt x="1746" y="808"/>
                  <a:pt x="1905" y="589"/>
                </a:cubicBezTo>
                <a:cubicBezTo>
                  <a:pt x="2064" y="370"/>
                  <a:pt x="2188" y="185"/>
                  <a:pt x="2313" y="0"/>
                </a:cubicBezTo>
              </a:path>
            </a:pathLst>
          </a:custGeom>
          <a:noFill/>
          <a:ln w="38100">
            <a:solidFill>
              <a:srgbClr val="0C5FD8"/>
            </a:solidFill>
            <a:round/>
            <a:headEnd/>
            <a:tailEnd/>
          </a:ln>
        </p:spPr>
        <p:txBody>
          <a:bodyPr/>
          <a:lstStyle/>
          <a:p>
            <a:endParaRPr lang="en-US"/>
          </a:p>
        </p:txBody>
      </p:sp>
      <p:sp>
        <p:nvSpPr>
          <p:cNvPr id="18443" name="Text Box 11"/>
          <p:cNvSpPr txBox="1">
            <a:spLocks noChangeArrowheads="1"/>
          </p:cNvSpPr>
          <p:nvPr/>
        </p:nvSpPr>
        <p:spPr bwMode="auto">
          <a:xfrm>
            <a:off x="4984750" y="2122488"/>
            <a:ext cx="576263" cy="396875"/>
          </a:xfrm>
          <a:prstGeom prst="rect">
            <a:avLst/>
          </a:prstGeom>
          <a:noFill/>
          <a:ln w="9525">
            <a:noFill/>
            <a:miter lim="800000"/>
            <a:headEnd/>
            <a:tailEnd/>
          </a:ln>
        </p:spPr>
        <p:txBody>
          <a:bodyPr wrap="none">
            <a:spAutoFit/>
          </a:bodyPr>
          <a:lstStyle/>
          <a:p>
            <a:pPr eaLnBrk="1" hangingPunct="1"/>
            <a:r>
              <a:rPr lang="en-GB" sz="2000">
                <a:cs typeface="Times New Roman" pitchFamily="18" charset="0"/>
              </a:rPr>
              <a:t>MC</a:t>
            </a:r>
            <a:endParaRPr lang="en-US" sz="2000">
              <a:cs typeface="Times New Roman" pitchFamily="18" charset="0"/>
            </a:endParaRPr>
          </a:p>
        </p:txBody>
      </p:sp>
      <p:sp>
        <p:nvSpPr>
          <p:cNvPr id="18444" name="Freeform 12"/>
          <p:cNvSpPr>
            <a:spLocks/>
          </p:cNvSpPr>
          <p:nvPr/>
        </p:nvSpPr>
        <p:spPr bwMode="auto">
          <a:xfrm>
            <a:off x="1476375" y="3068638"/>
            <a:ext cx="4319588" cy="1235075"/>
          </a:xfrm>
          <a:custGeom>
            <a:avLst/>
            <a:gdLst>
              <a:gd name="T0" fmla="*/ 0 w 2721"/>
              <a:gd name="T1" fmla="*/ 342741242 h 778"/>
              <a:gd name="T2" fmla="*/ 1141631694 w 2721"/>
              <a:gd name="T3" fmla="*/ 1144150975 h 778"/>
              <a:gd name="T4" fmla="*/ 2056447794 w 2721"/>
              <a:gd name="T5" fmla="*/ 1600299907 h 778"/>
              <a:gd name="T6" fmla="*/ 2147483647 w 2721"/>
              <a:gd name="T7" fmla="*/ 1943041447 h 778"/>
              <a:gd name="T8" fmla="*/ 2147483647 w 2721"/>
              <a:gd name="T9" fmla="*/ 1486892118 h 778"/>
              <a:gd name="T10" fmla="*/ 2147483647 w 2721"/>
              <a:gd name="T11" fmla="*/ 801409634 h 778"/>
              <a:gd name="T12" fmla="*/ 2147483647 w 2721"/>
              <a:gd name="T13" fmla="*/ 0 h 778"/>
              <a:gd name="T14" fmla="*/ 0 60000 65536"/>
              <a:gd name="T15" fmla="*/ 0 60000 65536"/>
              <a:gd name="T16" fmla="*/ 0 60000 65536"/>
              <a:gd name="T17" fmla="*/ 0 60000 65536"/>
              <a:gd name="T18" fmla="*/ 0 60000 65536"/>
              <a:gd name="T19" fmla="*/ 0 60000 65536"/>
              <a:gd name="T20" fmla="*/ 0 60000 65536"/>
              <a:gd name="T21" fmla="*/ 0 w 2721"/>
              <a:gd name="T22" fmla="*/ 0 h 778"/>
              <a:gd name="T23" fmla="*/ 2721 w 2721"/>
              <a:gd name="T24" fmla="*/ 778 h 7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1" h="778">
                <a:moveTo>
                  <a:pt x="0" y="136"/>
                </a:moveTo>
                <a:cubicBezTo>
                  <a:pt x="158" y="253"/>
                  <a:pt x="317" y="371"/>
                  <a:pt x="453" y="454"/>
                </a:cubicBezTo>
                <a:cubicBezTo>
                  <a:pt x="589" y="537"/>
                  <a:pt x="665" y="582"/>
                  <a:pt x="816" y="635"/>
                </a:cubicBezTo>
                <a:cubicBezTo>
                  <a:pt x="967" y="688"/>
                  <a:pt x="1194" y="778"/>
                  <a:pt x="1360" y="771"/>
                </a:cubicBezTo>
                <a:cubicBezTo>
                  <a:pt x="1526" y="764"/>
                  <a:pt x="1655" y="666"/>
                  <a:pt x="1814" y="590"/>
                </a:cubicBezTo>
                <a:cubicBezTo>
                  <a:pt x="1973" y="514"/>
                  <a:pt x="2162" y="416"/>
                  <a:pt x="2313" y="318"/>
                </a:cubicBezTo>
                <a:cubicBezTo>
                  <a:pt x="2464" y="220"/>
                  <a:pt x="2653" y="53"/>
                  <a:pt x="2721" y="0"/>
                </a:cubicBezTo>
              </a:path>
            </a:pathLst>
          </a:custGeom>
          <a:noFill/>
          <a:ln w="38100">
            <a:solidFill>
              <a:srgbClr val="A50021"/>
            </a:solidFill>
            <a:round/>
            <a:headEnd/>
            <a:tailEnd/>
          </a:ln>
        </p:spPr>
        <p:txBody>
          <a:bodyPr/>
          <a:lstStyle/>
          <a:p>
            <a:endParaRPr lang="en-US"/>
          </a:p>
        </p:txBody>
      </p:sp>
      <p:sp>
        <p:nvSpPr>
          <p:cNvPr id="18445" name="Text Box 13"/>
          <p:cNvSpPr txBox="1">
            <a:spLocks noChangeArrowheads="1"/>
          </p:cNvSpPr>
          <p:nvPr/>
        </p:nvSpPr>
        <p:spPr bwMode="auto">
          <a:xfrm>
            <a:off x="5775325" y="2843213"/>
            <a:ext cx="534988" cy="396875"/>
          </a:xfrm>
          <a:prstGeom prst="rect">
            <a:avLst/>
          </a:prstGeom>
          <a:noFill/>
          <a:ln w="9525">
            <a:noFill/>
            <a:miter lim="800000"/>
            <a:headEnd/>
            <a:tailEnd/>
          </a:ln>
        </p:spPr>
        <p:txBody>
          <a:bodyPr wrap="none">
            <a:spAutoFit/>
          </a:bodyPr>
          <a:lstStyle/>
          <a:p>
            <a:pPr eaLnBrk="1" hangingPunct="1"/>
            <a:r>
              <a:rPr lang="en-GB" sz="2000">
                <a:cs typeface="Times New Roman" pitchFamily="18" charset="0"/>
              </a:rPr>
              <a:t>AC</a:t>
            </a:r>
            <a:endParaRPr lang="en-US" sz="2000">
              <a:cs typeface="Times New Roman" pitchFamily="18" charset="0"/>
            </a:endParaRPr>
          </a:p>
        </p:txBody>
      </p:sp>
      <p:sp>
        <p:nvSpPr>
          <p:cNvPr id="18446" name="Line 14"/>
          <p:cNvSpPr>
            <a:spLocks noChangeShapeType="1"/>
          </p:cNvSpPr>
          <p:nvPr/>
        </p:nvSpPr>
        <p:spPr bwMode="auto">
          <a:xfrm>
            <a:off x="3635375" y="4292600"/>
            <a:ext cx="0" cy="1441450"/>
          </a:xfrm>
          <a:prstGeom prst="line">
            <a:avLst/>
          </a:prstGeom>
          <a:noFill/>
          <a:ln w="28575">
            <a:solidFill>
              <a:schemeClr val="tx1"/>
            </a:solidFill>
            <a:prstDash val="dashDot"/>
            <a:round/>
            <a:headEnd/>
            <a:tailEnd/>
          </a:ln>
        </p:spPr>
        <p:txBody>
          <a:bodyPr/>
          <a:lstStyle/>
          <a:p>
            <a:endParaRPr lang="en-US"/>
          </a:p>
        </p:txBody>
      </p:sp>
      <p:sp>
        <p:nvSpPr>
          <p:cNvPr id="18447" name="Text Box 15"/>
          <p:cNvSpPr txBox="1">
            <a:spLocks noChangeArrowheads="1"/>
          </p:cNvSpPr>
          <p:nvPr/>
        </p:nvSpPr>
        <p:spPr bwMode="auto">
          <a:xfrm>
            <a:off x="3419475" y="5753100"/>
            <a:ext cx="473075" cy="336550"/>
          </a:xfrm>
          <a:prstGeom prst="rect">
            <a:avLst/>
          </a:prstGeom>
          <a:noFill/>
          <a:ln w="9525">
            <a:noFill/>
            <a:miter lim="800000"/>
            <a:headEnd/>
            <a:tailEnd/>
          </a:ln>
        </p:spPr>
        <p:txBody>
          <a:bodyPr wrap="none">
            <a:spAutoFit/>
          </a:bodyPr>
          <a:lstStyle/>
          <a:p>
            <a:pPr eaLnBrk="1" hangingPunct="1"/>
            <a:r>
              <a:rPr lang="en-GB" sz="1600">
                <a:cs typeface="Times New Roman" pitchFamily="18" charset="0"/>
              </a:rPr>
              <a:t>Q1</a:t>
            </a:r>
            <a:endParaRPr lang="en-US" sz="1600">
              <a:cs typeface="Times New Roman" pitchFamily="18" charset="0"/>
            </a:endParaRPr>
          </a:p>
        </p:txBody>
      </p:sp>
      <p:sp>
        <p:nvSpPr>
          <p:cNvPr id="85008" name="Text Box 16"/>
          <p:cNvSpPr txBox="1">
            <a:spLocks noChangeArrowheads="1"/>
          </p:cNvSpPr>
          <p:nvPr/>
        </p:nvSpPr>
        <p:spPr bwMode="auto">
          <a:xfrm>
            <a:off x="5011644" y="257502"/>
            <a:ext cx="2232025" cy="1370013"/>
          </a:xfrm>
          <a:prstGeom prst="rect">
            <a:avLst/>
          </a:prstGeom>
          <a:noFill/>
          <a:ln w="9525">
            <a:noFill/>
            <a:miter lim="800000"/>
            <a:headEnd/>
            <a:tailEnd/>
          </a:ln>
        </p:spPr>
        <p:txBody>
          <a:bodyPr>
            <a:spAutoFit/>
          </a:bodyPr>
          <a:lstStyle/>
          <a:p>
            <a:pPr eaLnBrk="1" hangingPunct="1">
              <a:spcBef>
                <a:spcPct val="50000"/>
              </a:spcBef>
            </a:pPr>
            <a:r>
              <a:rPr lang="en-GB" sz="1200" dirty="0">
                <a:latin typeface="Arial" charset="0"/>
                <a:cs typeface="Times New Roman" pitchFamily="18" charset="0"/>
              </a:rPr>
              <a:t>Now assume a firm makes some form of modification to its product or gains some form of cost advantage (say a new production method). What would happen?</a:t>
            </a:r>
            <a:endParaRPr lang="en-US" sz="1200" dirty="0">
              <a:latin typeface="Arial" charset="0"/>
              <a:cs typeface="Times New Roman" pitchFamily="18" charset="0"/>
            </a:endParaRPr>
          </a:p>
        </p:txBody>
      </p:sp>
      <p:sp>
        <p:nvSpPr>
          <p:cNvPr id="85009" name="Freeform 17"/>
          <p:cNvSpPr>
            <a:spLocks/>
          </p:cNvSpPr>
          <p:nvPr/>
        </p:nvSpPr>
        <p:spPr bwMode="auto">
          <a:xfrm>
            <a:off x="1403350" y="3644900"/>
            <a:ext cx="4319588" cy="1223963"/>
          </a:xfrm>
          <a:custGeom>
            <a:avLst/>
            <a:gdLst>
              <a:gd name="T0" fmla="*/ 0 w 2721"/>
              <a:gd name="T1" fmla="*/ 336602403 h 778"/>
              <a:gd name="T2" fmla="*/ 1141631694 w 2721"/>
              <a:gd name="T3" fmla="*/ 1123656284 h 778"/>
              <a:gd name="T4" fmla="*/ 2056447794 w 2721"/>
              <a:gd name="T5" fmla="*/ 1571632894 h 778"/>
              <a:gd name="T6" fmla="*/ 2147483647 w 2721"/>
              <a:gd name="T7" fmla="*/ 1908234019 h 778"/>
              <a:gd name="T8" fmla="*/ 2147483647 w 2721"/>
              <a:gd name="T9" fmla="*/ 1460257016 h 778"/>
              <a:gd name="T10" fmla="*/ 2147483647 w 2721"/>
              <a:gd name="T11" fmla="*/ 787053782 h 778"/>
              <a:gd name="T12" fmla="*/ 2147483647 w 2721"/>
              <a:gd name="T13" fmla="*/ 0 h 778"/>
              <a:gd name="T14" fmla="*/ 0 60000 65536"/>
              <a:gd name="T15" fmla="*/ 0 60000 65536"/>
              <a:gd name="T16" fmla="*/ 0 60000 65536"/>
              <a:gd name="T17" fmla="*/ 0 60000 65536"/>
              <a:gd name="T18" fmla="*/ 0 60000 65536"/>
              <a:gd name="T19" fmla="*/ 0 60000 65536"/>
              <a:gd name="T20" fmla="*/ 0 60000 65536"/>
              <a:gd name="T21" fmla="*/ 0 w 2721"/>
              <a:gd name="T22" fmla="*/ 0 h 778"/>
              <a:gd name="T23" fmla="*/ 2721 w 2721"/>
              <a:gd name="T24" fmla="*/ 778 h 7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1" h="778">
                <a:moveTo>
                  <a:pt x="0" y="136"/>
                </a:moveTo>
                <a:cubicBezTo>
                  <a:pt x="158" y="253"/>
                  <a:pt x="317" y="371"/>
                  <a:pt x="453" y="454"/>
                </a:cubicBezTo>
                <a:cubicBezTo>
                  <a:pt x="589" y="537"/>
                  <a:pt x="665" y="582"/>
                  <a:pt x="816" y="635"/>
                </a:cubicBezTo>
                <a:cubicBezTo>
                  <a:pt x="967" y="688"/>
                  <a:pt x="1194" y="778"/>
                  <a:pt x="1360" y="771"/>
                </a:cubicBezTo>
                <a:cubicBezTo>
                  <a:pt x="1526" y="764"/>
                  <a:pt x="1655" y="666"/>
                  <a:pt x="1814" y="590"/>
                </a:cubicBezTo>
                <a:cubicBezTo>
                  <a:pt x="1973" y="514"/>
                  <a:pt x="2162" y="416"/>
                  <a:pt x="2313" y="318"/>
                </a:cubicBezTo>
                <a:cubicBezTo>
                  <a:pt x="2464" y="220"/>
                  <a:pt x="2653" y="53"/>
                  <a:pt x="2721" y="0"/>
                </a:cubicBezTo>
              </a:path>
            </a:pathLst>
          </a:custGeom>
          <a:noFill/>
          <a:ln w="38100">
            <a:solidFill>
              <a:srgbClr val="A50021"/>
            </a:solidFill>
            <a:round/>
            <a:headEnd/>
            <a:tailEnd/>
          </a:ln>
        </p:spPr>
        <p:txBody>
          <a:bodyPr/>
          <a:lstStyle/>
          <a:p>
            <a:endParaRPr lang="en-US"/>
          </a:p>
        </p:txBody>
      </p:sp>
      <p:sp>
        <p:nvSpPr>
          <p:cNvPr id="85010" name="Freeform 18"/>
          <p:cNvSpPr>
            <a:spLocks/>
          </p:cNvSpPr>
          <p:nvPr/>
        </p:nvSpPr>
        <p:spPr bwMode="auto">
          <a:xfrm>
            <a:off x="1692275" y="2565400"/>
            <a:ext cx="3671888" cy="3155950"/>
          </a:xfrm>
          <a:custGeom>
            <a:avLst/>
            <a:gdLst>
              <a:gd name="T0" fmla="*/ 0 w 2313"/>
              <a:gd name="T1" fmla="*/ 2147483647 h 1988"/>
              <a:gd name="T2" fmla="*/ 342741251 w 2313"/>
              <a:gd name="T3" fmla="*/ 2147483647 h 1988"/>
              <a:gd name="T4" fmla="*/ 1257558800 w 2313"/>
              <a:gd name="T5" fmla="*/ 2147483647 h 1988"/>
              <a:gd name="T6" fmla="*/ 2147483647 w 2313"/>
              <a:gd name="T7" fmla="*/ 2147483647 h 1988"/>
              <a:gd name="T8" fmla="*/ 2147483647 w 2313"/>
              <a:gd name="T9" fmla="*/ 2147483647 h 1988"/>
              <a:gd name="T10" fmla="*/ 2147483647 w 2313"/>
              <a:gd name="T11" fmla="*/ 1484372857 h 1988"/>
              <a:gd name="T12" fmla="*/ 2147483647 w 2313"/>
              <a:gd name="T13" fmla="*/ 0 h 1988"/>
              <a:gd name="T14" fmla="*/ 0 60000 65536"/>
              <a:gd name="T15" fmla="*/ 0 60000 65536"/>
              <a:gd name="T16" fmla="*/ 0 60000 65536"/>
              <a:gd name="T17" fmla="*/ 0 60000 65536"/>
              <a:gd name="T18" fmla="*/ 0 60000 65536"/>
              <a:gd name="T19" fmla="*/ 0 60000 65536"/>
              <a:gd name="T20" fmla="*/ 0 60000 65536"/>
              <a:gd name="T21" fmla="*/ 0 w 2313"/>
              <a:gd name="T22" fmla="*/ 0 h 1988"/>
              <a:gd name="T23" fmla="*/ 2313 w 2313"/>
              <a:gd name="T24" fmla="*/ 1988 h 19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13" h="1988">
                <a:moveTo>
                  <a:pt x="0" y="1723"/>
                </a:moveTo>
                <a:cubicBezTo>
                  <a:pt x="26" y="1795"/>
                  <a:pt x="53" y="1867"/>
                  <a:pt x="136" y="1905"/>
                </a:cubicBezTo>
                <a:cubicBezTo>
                  <a:pt x="219" y="1943"/>
                  <a:pt x="363" y="1988"/>
                  <a:pt x="499" y="1950"/>
                </a:cubicBezTo>
                <a:cubicBezTo>
                  <a:pt x="635" y="1912"/>
                  <a:pt x="808" y="1784"/>
                  <a:pt x="952" y="1678"/>
                </a:cubicBezTo>
                <a:cubicBezTo>
                  <a:pt x="1096" y="1572"/>
                  <a:pt x="1202" y="1496"/>
                  <a:pt x="1361" y="1315"/>
                </a:cubicBezTo>
                <a:cubicBezTo>
                  <a:pt x="1520" y="1134"/>
                  <a:pt x="1746" y="808"/>
                  <a:pt x="1905" y="589"/>
                </a:cubicBezTo>
                <a:cubicBezTo>
                  <a:pt x="2064" y="370"/>
                  <a:pt x="2188" y="185"/>
                  <a:pt x="2313" y="0"/>
                </a:cubicBezTo>
              </a:path>
            </a:pathLst>
          </a:custGeom>
          <a:noFill/>
          <a:ln w="38100">
            <a:solidFill>
              <a:srgbClr val="0C5FD8"/>
            </a:solidFill>
            <a:round/>
            <a:headEnd/>
            <a:tailEnd/>
          </a:ln>
        </p:spPr>
        <p:txBody>
          <a:bodyPr/>
          <a:lstStyle/>
          <a:p>
            <a:endParaRPr lang="en-US"/>
          </a:p>
        </p:txBody>
      </p:sp>
      <p:sp>
        <p:nvSpPr>
          <p:cNvPr id="85011" name="Text Box 19"/>
          <p:cNvSpPr txBox="1">
            <a:spLocks noChangeArrowheads="1"/>
          </p:cNvSpPr>
          <p:nvPr/>
        </p:nvSpPr>
        <p:spPr bwMode="auto">
          <a:xfrm>
            <a:off x="5703888" y="3346450"/>
            <a:ext cx="696912" cy="396875"/>
          </a:xfrm>
          <a:prstGeom prst="rect">
            <a:avLst/>
          </a:prstGeom>
          <a:noFill/>
          <a:ln w="9525">
            <a:noFill/>
            <a:miter lim="800000"/>
            <a:headEnd/>
            <a:tailEnd/>
          </a:ln>
        </p:spPr>
        <p:txBody>
          <a:bodyPr wrap="none">
            <a:spAutoFit/>
          </a:bodyPr>
          <a:lstStyle/>
          <a:p>
            <a:pPr eaLnBrk="1" hangingPunct="1"/>
            <a:r>
              <a:rPr lang="en-GB" sz="2000">
                <a:cs typeface="Times New Roman" pitchFamily="18" charset="0"/>
              </a:rPr>
              <a:t>AC1</a:t>
            </a:r>
            <a:endParaRPr lang="en-US" sz="2000">
              <a:cs typeface="Times New Roman" pitchFamily="18" charset="0"/>
            </a:endParaRPr>
          </a:p>
        </p:txBody>
      </p:sp>
      <p:sp>
        <p:nvSpPr>
          <p:cNvPr id="85012" name="Text Box 20"/>
          <p:cNvSpPr txBox="1">
            <a:spLocks noChangeArrowheads="1"/>
          </p:cNvSpPr>
          <p:nvPr/>
        </p:nvSpPr>
        <p:spPr bwMode="auto">
          <a:xfrm>
            <a:off x="5343525" y="2409825"/>
            <a:ext cx="738188" cy="396875"/>
          </a:xfrm>
          <a:prstGeom prst="rect">
            <a:avLst/>
          </a:prstGeom>
          <a:noFill/>
          <a:ln w="9525">
            <a:noFill/>
            <a:miter lim="800000"/>
            <a:headEnd/>
            <a:tailEnd/>
          </a:ln>
        </p:spPr>
        <p:txBody>
          <a:bodyPr wrap="none">
            <a:spAutoFit/>
          </a:bodyPr>
          <a:lstStyle/>
          <a:p>
            <a:pPr eaLnBrk="1" hangingPunct="1"/>
            <a:r>
              <a:rPr lang="en-GB" sz="2000">
                <a:cs typeface="Times New Roman" pitchFamily="18" charset="0"/>
              </a:rPr>
              <a:t>MC1</a:t>
            </a:r>
            <a:endParaRPr lang="en-US" sz="2000">
              <a:cs typeface="Times New Roman" pitchFamily="18" charset="0"/>
            </a:endParaRPr>
          </a:p>
        </p:txBody>
      </p:sp>
      <p:sp>
        <p:nvSpPr>
          <p:cNvPr id="85013" name="Line 21"/>
          <p:cNvSpPr>
            <a:spLocks noChangeShapeType="1"/>
          </p:cNvSpPr>
          <p:nvPr/>
        </p:nvSpPr>
        <p:spPr bwMode="auto">
          <a:xfrm>
            <a:off x="4140200" y="4292600"/>
            <a:ext cx="0" cy="1441450"/>
          </a:xfrm>
          <a:prstGeom prst="line">
            <a:avLst/>
          </a:prstGeom>
          <a:noFill/>
          <a:ln w="28575">
            <a:solidFill>
              <a:schemeClr val="tx1"/>
            </a:solidFill>
            <a:prstDash val="dashDot"/>
            <a:round/>
            <a:headEnd/>
            <a:tailEnd/>
          </a:ln>
        </p:spPr>
        <p:txBody>
          <a:bodyPr/>
          <a:lstStyle/>
          <a:p>
            <a:endParaRPr lang="en-US"/>
          </a:p>
        </p:txBody>
      </p:sp>
      <p:sp>
        <p:nvSpPr>
          <p:cNvPr id="85014" name="Line 22"/>
          <p:cNvSpPr>
            <a:spLocks noChangeShapeType="1"/>
          </p:cNvSpPr>
          <p:nvPr/>
        </p:nvSpPr>
        <p:spPr bwMode="auto">
          <a:xfrm flipH="1">
            <a:off x="1042988" y="4652963"/>
            <a:ext cx="3097212" cy="0"/>
          </a:xfrm>
          <a:prstGeom prst="line">
            <a:avLst/>
          </a:prstGeom>
          <a:noFill/>
          <a:ln w="9525">
            <a:solidFill>
              <a:schemeClr val="tx1"/>
            </a:solidFill>
            <a:round/>
            <a:headEnd/>
            <a:tailEnd/>
          </a:ln>
        </p:spPr>
        <p:txBody>
          <a:bodyPr/>
          <a:lstStyle/>
          <a:p>
            <a:endParaRPr lang="en-US"/>
          </a:p>
        </p:txBody>
      </p:sp>
      <p:sp>
        <p:nvSpPr>
          <p:cNvPr id="85015" name="Text Box 23"/>
          <p:cNvSpPr txBox="1">
            <a:spLocks noChangeArrowheads="1"/>
          </p:cNvSpPr>
          <p:nvPr/>
        </p:nvSpPr>
        <p:spPr bwMode="auto">
          <a:xfrm>
            <a:off x="539750" y="4503738"/>
            <a:ext cx="593725" cy="336550"/>
          </a:xfrm>
          <a:prstGeom prst="rect">
            <a:avLst/>
          </a:prstGeom>
          <a:noFill/>
          <a:ln w="9525">
            <a:noFill/>
            <a:miter lim="800000"/>
            <a:headEnd/>
            <a:tailEnd/>
          </a:ln>
        </p:spPr>
        <p:txBody>
          <a:bodyPr wrap="none">
            <a:spAutoFit/>
          </a:bodyPr>
          <a:lstStyle/>
          <a:p>
            <a:pPr eaLnBrk="1" hangingPunct="1"/>
            <a:r>
              <a:rPr lang="en-GB" sz="1600">
                <a:cs typeface="Times New Roman" pitchFamily="18" charset="0"/>
              </a:rPr>
              <a:t>AC1</a:t>
            </a:r>
            <a:endParaRPr lang="en-US" sz="1600">
              <a:cs typeface="Times New Roman" pitchFamily="18" charset="0"/>
            </a:endParaRPr>
          </a:p>
        </p:txBody>
      </p:sp>
      <p:sp>
        <p:nvSpPr>
          <p:cNvPr id="85016" name="Rectangle 24"/>
          <p:cNvSpPr>
            <a:spLocks noChangeArrowheads="1"/>
          </p:cNvSpPr>
          <p:nvPr/>
        </p:nvSpPr>
        <p:spPr bwMode="auto">
          <a:xfrm>
            <a:off x="1042988" y="4292600"/>
            <a:ext cx="3097212" cy="360363"/>
          </a:xfrm>
          <a:prstGeom prst="rect">
            <a:avLst/>
          </a:prstGeom>
          <a:noFill/>
          <a:ln w="9525">
            <a:solidFill>
              <a:schemeClr val="tx1"/>
            </a:solidFill>
            <a:miter lim="800000"/>
            <a:headEnd/>
            <a:tailEnd/>
          </a:ln>
        </p:spPr>
        <p:txBody>
          <a:bodyPr wrap="none" anchor="ctr"/>
          <a:lstStyle/>
          <a:p>
            <a:pPr algn="ctr" eaLnBrk="1" hangingPunct="1"/>
            <a:r>
              <a:rPr lang="en-GB" dirty="0">
                <a:solidFill>
                  <a:schemeClr val="accent3">
                    <a:lumMod val="50000"/>
                  </a:schemeClr>
                </a:solidFill>
                <a:cs typeface="Times New Roman" pitchFamily="18" charset="0"/>
              </a:rPr>
              <a:t>Abnormal profit</a:t>
            </a:r>
            <a:endParaRPr lang="en-US" dirty="0">
              <a:solidFill>
                <a:schemeClr val="accent3">
                  <a:lumMod val="50000"/>
                </a:schemeClr>
              </a:solidFill>
              <a:cs typeface="Times New Roman" pitchFamily="18" charset="0"/>
            </a:endParaRPr>
          </a:p>
        </p:txBody>
      </p:sp>
      <p:sp>
        <p:nvSpPr>
          <p:cNvPr id="85017" name="Text Box 25"/>
          <p:cNvSpPr txBox="1">
            <a:spLocks noChangeArrowheads="1"/>
          </p:cNvSpPr>
          <p:nvPr/>
        </p:nvSpPr>
        <p:spPr bwMode="auto">
          <a:xfrm>
            <a:off x="3995738" y="5753100"/>
            <a:ext cx="473075" cy="336550"/>
          </a:xfrm>
          <a:prstGeom prst="rect">
            <a:avLst/>
          </a:prstGeom>
          <a:noFill/>
          <a:ln w="9525">
            <a:noFill/>
            <a:miter lim="800000"/>
            <a:headEnd/>
            <a:tailEnd/>
          </a:ln>
        </p:spPr>
        <p:txBody>
          <a:bodyPr wrap="none">
            <a:spAutoFit/>
          </a:bodyPr>
          <a:lstStyle/>
          <a:p>
            <a:pPr eaLnBrk="1" hangingPunct="1"/>
            <a:r>
              <a:rPr lang="en-GB" sz="1600">
                <a:cs typeface="Times New Roman" pitchFamily="18" charset="0"/>
              </a:rPr>
              <a:t>Q2</a:t>
            </a:r>
            <a:endParaRPr lang="en-US" sz="1600">
              <a:cs typeface="Times New Roman" pitchFamily="18" charset="0"/>
            </a:endParaRPr>
          </a:p>
        </p:txBody>
      </p:sp>
      <p:sp>
        <p:nvSpPr>
          <p:cNvPr id="85018" name="Text Box 26"/>
          <p:cNvSpPr txBox="1">
            <a:spLocks noChangeArrowheads="1"/>
          </p:cNvSpPr>
          <p:nvPr/>
        </p:nvSpPr>
        <p:spPr bwMode="auto">
          <a:xfrm>
            <a:off x="1665242" y="2027077"/>
            <a:ext cx="2754312" cy="1384995"/>
          </a:xfrm>
          <a:prstGeom prst="rect">
            <a:avLst/>
          </a:prstGeom>
          <a:noFill/>
          <a:ln w="9525">
            <a:noFill/>
            <a:miter lim="800000"/>
            <a:headEnd/>
            <a:tailEnd/>
          </a:ln>
        </p:spPr>
        <p:txBody>
          <a:bodyPr>
            <a:spAutoFit/>
          </a:bodyPr>
          <a:lstStyle/>
          <a:p>
            <a:pPr eaLnBrk="1" hangingPunct="1">
              <a:spcBef>
                <a:spcPct val="50000"/>
              </a:spcBef>
            </a:pPr>
            <a:r>
              <a:rPr lang="en-GB" sz="1050" dirty="0">
                <a:latin typeface="Arial" charset="0"/>
                <a:cs typeface="Times New Roman" pitchFamily="18" charset="0"/>
              </a:rPr>
              <a:t>Because the model assumes perfect knowledge, the firm gains the advantage for only a short time before others copy the idea or are attracted to the industry by the existence of abnormal profit. If new firms enter the industry, supply will increase, price will fall and the firm will be left making normal profit once again.</a:t>
            </a:r>
            <a:endParaRPr lang="en-US" sz="1050" dirty="0">
              <a:latin typeface="Arial" charset="0"/>
              <a:cs typeface="Times New Roman" pitchFamily="18" charset="0"/>
            </a:endParaRPr>
          </a:p>
        </p:txBody>
      </p:sp>
      <p:sp>
        <p:nvSpPr>
          <p:cNvPr id="85019" name="Line 27"/>
          <p:cNvSpPr>
            <a:spLocks noChangeShapeType="1"/>
          </p:cNvSpPr>
          <p:nvPr/>
        </p:nvSpPr>
        <p:spPr bwMode="auto">
          <a:xfrm>
            <a:off x="1030288" y="4868863"/>
            <a:ext cx="4608512" cy="0"/>
          </a:xfrm>
          <a:prstGeom prst="line">
            <a:avLst/>
          </a:prstGeom>
          <a:noFill/>
          <a:ln w="38100">
            <a:solidFill>
              <a:srgbClr val="FFCC00"/>
            </a:solidFill>
            <a:round/>
            <a:headEnd/>
            <a:tailEnd/>
          </a:ln>
        </p:spPr>
        <p:txBody>
          <a:bodyPr/>
          <a:lstStyle/>
          <a:p>
            <a:endParaRPr lang="en-US"/>
          </a:p>
        </p:txBody>
      </p:sp>
      <p:sp>
        <p:nvSpPr>
          <p:cNvPr id="85020" name="Text Box 28"/>
          <p:cNvSpPr txBox="1">
            <a:spLocks noChangeArrowheads="1"/>
          </p:cNvSpPr>
          <p:nvPr/>
        </p:nvSpPr>
        <p:spPr bwMode="auto">
          <a:xfrm>
            <a:off x="5848350" y="4643438"/>
            <a:ext cx="2333625" cy="396875"/>
          </a:xfrm>
          <a:prstGeom prst="rect">
            <a:avLst/>
          </a:prstGeom>
          <a:noFill/>
          <a:ln w="9525">
            <a:noFill/>
            <a:miter lim="800000"/>
            <a:headEnd/>
            <a:tailEnd/>
          </a:ln>
        </p:spPr>
        <p:txBody>
          <a:bodyPr wrap="none">
            <a:spAutoFit/>
          </a:bodyPr>
          <a:lstStyle/>
          <a:p>
            <a:pPr eaLnBrk="1" hangingPunct="1"/>
            <a:r>
              <a:rPr lang="en-GB" sz="2000">
                <a:cs typeface="Times New Roman" pitchFamily="18" charset="0"/>
              </a:rPr>
              <a:t>P1 = MR1 = AR1</a:t>
            </a:r>
            <a:endParaRPr lang="en-US" sz="2000">
              <a:cs typeface="Times New Roman" pitchFamily="18" charset="0"/>
            </a:endParaRPr>
          </a:p>
        </p:txBody>
      </p:sp>
      <p:sp>
        <p:nvSpPr>
          <p:cNvPr id="85021" name="Line 29"/>
          <p:cNvSpPr>
            <a:spLocks noChangeShapeType="1"/>
          </p:cNvSpPr>
          <p:nvPr/>
        </p:nvSpPr>
        <p:spPr bwMode="auto">
          <a:xfrm flipH="1">
            <a:off x="3635375" y="5445125"/>
            <a:ext cx="504825" cy="0"/>
          </a:xfrm>
          <a:prstGeom prst="line">
            <a:avLst/>
          </a:prstGeom>
          <a:noFill/>
          <a:ln w="28575">
            <a:solidFill>
              <a:schemeClr val="tx1"/>
            </a:solidFill>
            <a:round/>
            <a:headEnd/>
            <a:tailEnd type="triangle" w="med" len="med"/>
          </a:ln>
        </p:spPr>
        <p:txBody>
          <a:bodyPr/>
          <a:lstStyle/>
          <a:p>
            <a:endParaRPr lang="en-US"/>
          </a:p>
        </p:txBody>
      </p:sp>
      <p:sp>
        <p:nvSpPr>
          <p:cNvPr id="85022" name="Text Box 30"/>
          <p:cNvSpPr txBox="1">
            <a:spLocks noChangeArrowheads="1"/>
          </p:cNvSpPr>
          <p:nvPr/>
        </p:nvSpPr>
        <p:spPr bwMode="auto">
          <a:xfrm>
            <a:off x="6834654" y="2511027"/>
            <a:ext cx="2160588" cy="1015663"/>
          </a:xfrm>
          <a:prstGeom prst="rect">
            <a:avLst/>
          </a:prstGeom>
          <a:noFill/>
          <a:ln w="9525">
            <a:noFill/>
            <a:miter lim="800000"/>
            <a:headEnd/>
            <a:tailEnd/>
          </a:ln>
        </p:spPr>
        <p:txBody>
          <a:bodyPr>
            <a:spAutoFit/>
          </a:bodyPr>
          <a:lstStyle/>
          <a:p>
            <a:pPr eaLnBrk="1" hangingPunct="1">
              <a:spcBef>
                <a:spcPct val="50000"/>
              </a:spcBef>
            </a:pPr>
            <a:r>
              <a:rPr lang="en-GB" sz="1200" dirty="0">
                <a:latin typeface="Arial" charset="0"/>
                <a:cs typeface="Times New Roman" pitchFamily="18" charset="0"/>
              </a:rPr>
              <a:t>The lower AC and MC would imply that the firm is now earning abnormal </a:t>
            </a:r>
            <a:r>
              <a:rPr lang="en-GB" sz="1200" dirty="0" smtClean="0">
                <a:latin typeface="Arial" charset="0"/>
                <a:cs typeface="Times New Roman" pitchFamily="18" charset="0"/>
              </a:rPr>
              <a:t>profit (AR&gt;AC</a:t>
            </a:r>
            <a:r>
              <a:rPr lang="en-GB" sz="1200" dirty="0">
                <a:latin typeface="Arial" charset="0"/>
                <a:cs typeface="Times New Roman" pitchFamily="18" charset="0"/>
              </a:rPr>
              <a:t>) represented by the grey area.</a:t>
            </a:r>
            <a:endParaRPr lang="en-US" sz="1200" dirty="0">
              <a:latin typeface="Arial" charset="0"/>
              <a:cs typeface="Times New Roman" pitchFamily="18" charset="0"/>
            </a:endParaRPr>
          </a:p>
        </p:txBody>
      </p:sp>
      <p:sp>
        <p:nvSpPr>
          <p:cNvPr id="85023" name="Text Box 31"/>
          <p:cNvSpPr txBox="1">
            <a:spLocks noChangeArrowheads="1"/>
          </p:cNvSpPr>
          <p:nvPr/>
        </p:nvSpPr>
        <p:spPr bwMode="auto">
          <a:xfrm>
            <a:off x="6581775" y="1210889"/>
            <a:ext cx="2562225" cy="1323439"/>
          </a:xfrm>
          <a:prstGeom prst="rect">
            <a:avLst/>
          </a:prstGeom>
          <a:noFill/>
          <a:ln w="9525">
            <a:noFill/>
            <a:miter lim="800000"/>
            <a:headEnd/>
            <a:tailEnd/>
          </a:ln>
        </p:spPr>
        <p:txBody>
          <a:bodyPr>
            <a:spAutoFit/>
          </a:bodyPr>
          <a:lstStyle/>
          <a:p>
            <a:pPr eaLnBrk="1" hangingPunct="1">
              <a:spcBef>
                <a:spcPct val="50000"/>
              </a:spcBef>
            </a:pPr>
            <a:r>
              <a:rPr lang="en-GB" sz="1600" dirty="0">
                <a:latin typeface="Arial" charset="0"/>
                <a:cs typeface="Times New Roman" pitchFamily="18" charset="0"/>
              </a:rPr>
              <a:t>Average and Marginal costs could be expected to be lower but price, in the short run, remains the same.</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008"/>
                                        </p:tgtEl>
                                        <p:attrNameLst>
                                          <p:attrName>style.visibility</p:attrName>
                                        </p:attrNameLst>
                                      </p:cBhvr>
                                      <p:to>
                                        <p:strVal val="visible"/>
                                      </p:to>
                                    </p:set>
                                    <p:animEffect transition="in" filter="dissolve">
                                      <p:cBhvr>
                                        <p:cTn id="7" dur="500"/>
                                        <p:tgtEl>
                                          <p:spTgt spid="85008"/>
                                        </p:tgtEl>
                                      </p:cBhvr>
                                    </p:animEffect>
                                  </p:childTnLst>
                                  <p:subTnLst>
                                    <p:set>
                                      <p:cBhvr override="childStyle">
                                        <p:cTn dur="1" fill="hold" display="0" masterRel="nextClick" afterEffect="1"/>
                                        <p:tgtEl>
                                          <p:spTgt spid="8500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5009"/>
                                        </p:tgtEl>
                                        <p:attrNameLst>
                                          <p:attrName>style.visibility</p:attrName>
                                        </p:attrNameLst>
                                      </p:cBhvr>
                                      <p:to>
                                        <p:strVal val="visible"/>
                                      </p:to>
                                    </p:set>
                                    <p:animEffect transition="in" filter="strips(upRight)">
                                      <p:cBhvr>
                                        <p:cTn id="12" dur="500"/>
                                        <p:tgtEl>
                                          <p:spTgt spid="850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5011"/>
                                        </p:tgtEl>
                                        <p:attrNameLst>
                                          <p:attrName>style.visibility</p:attrName>
                                        </p:attrNameLst>
                                      </p:cBhvr>
                                      <p:to>
                                        <p:strVal val="visible"/>
                                      </p:to>
                                    </p:set>
                                    <p:animEffect transition="in" filter="dissolve">
                                      <p:cBhvr>
                                        <p:cTn id="17" dur="500"/>
                                        <p:tgtEl>
                                          <p:spTgt spid="850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85010"/>
                                        </p:tgtEl>
                                        <p:attrNameLst>
                                          <p:attrName>style.visibility</p:attrName>
                                        </p:attrNameLst>
                                      </p:cBhvr>
                                      <p:to>
                                        <p:strVal val="visible"/>
                                      </p:to>
                                    </p:set>
                                    <p:animEffect transition="in" filter="strips(upRight)">
                                      <p:cBhvr>
                                        <p:cTn id="22" dur="500"/>
                                        <p:tgtEl>
                                          <p:spTgt spid="850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5012"/>
                                        </p:tgtEl>
                                        <p:attrNameLst>
                                          <p:attrName>style.visibility</p:attrName>
                                        </p:attrNameLst>
                                      </p:cBhvr>
                                      <p:to>
                                        <p:strVal val="visible"/>
                                      </p:to>
                                    </p:set>
                                    <p:animEffect transition="in" filter="dissolve">
                                      <p:cBhvr>
                                        <p:cTn id="27" dur="500"/>
                                        <p:tgtEl>
                                          <p:spTgt spid="850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5023"/>
                                        </p:tgtEl>
                                        <p:attrNameLst>
                                          <p:attrName>style.visibility</p:attrName>
                                        </p:attrNameLst>
                                      </p:cBhvr>
                                      <p:to>
                                        <p:strVal val="visible"/>
                                      </p:to>
                                    </p:set>
                                    <p:animEffect transition="in" filter="dissolve">
                                      <p:cBhvr>
                                        <p:cTn id="32" dur="500"/>
                                        <p:tgtEl>
                                          <p:spTgt spid="85023"/>
                                        </p:tgtEl>
                                      </p:cBhvr>
                                    </p:animEffect>
                                  </p:childTnLst>
                                  <p:subTnLst>
                                    <p:set>
                                      <p:cBhvr override="childStyle">
                                        <p:cTn dur="1" fill="hold" display="0" masterRel="nextClick" afterEffect="1"/>
                                        <p:tgtEl>
                                          <p:spTgt spid="85023"/>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85013"/>
                                        </p:tgtEl>
                                        <p:attrNameLst>
                                          <p:attrName>style.visibility</p:attrName>
                                        </p:attrNameLst>
                                      </p:cBhvr>
                                      <p:to>
                                        <p:strVal val="visible"/>
                                      </p:to>
                                    </p:set>
                                    <p:anim calcmode="lin" valueType="num">
                                      <p:cBhvr additive="base">
                                        <p:cTn id="37" dur="5000" fill="hold"/>
                                        <p:tgtEl>
                                          <p:spTgt spid="85013"/>
                                        </p:tgtEl>
                                        <p:attrNameLst>
                                          <p:attrName>ppt_x</p:attrName>
                                        </p:attrNameLst>
                                      </p:cBhvr>
                                      <p:tavLst>
                                        <p:tav tm="0">
                                          <p:val>
                                            <p:strVal val="#ppt_x"/>
                                          </p:val>
                                        </p:tav>
                                        <p:tav tm="100000">
                                          <p:val>
                                            <p:strVal val="#ppt_x"/>
                                          </p:val>
                                        </p:tav>
                                      </p:tavLst>
                                    </p:anim>
                                    <p:anim calcmode="lin" valueType="num">
                                      <p:cBhvr additive="base">
                                        <p:cTn id="38" dur="5000" fill="hold"/>
                                        <p:tgtEl>
                                          <p:spTgt spid="8501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85017"/>
                                        </p:tgtEl>
                                        <p:attrNameLst>
                                          <p:attrName>style.visibility</p:attrName>
                                        </p:attrNameLst>
                                      </p:cBhvr>
                                      <p:to>
                                        <p:strVal val="visible"/>
                                      </p:to>
                                    </p:set>
                                    <p:animEffect transition="in" filter="dissolve">
                                      <p:cBhvr>
                                        <p:cTn id="43" dur="500"/>
                                        <p:tgtEl>
                                          <p:spTgt spid="850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7" presetClass="entr" presetSubtype="8" fill="hold" grpId="0" nodeType="clickEffect">
                                  <p:stCondLst>
                                    <p:cond delay="0"/>
                                  </p:stCondLst>
                                  <p:childTnLst>
                                    <p:set>
                                      <p:cBhvr>
                                        <p:cTn id="47" dur="1" fill="hold">
                                          <p:stCondLst>
                                            <p:cond delay="0"/>
                                          </p:stCondLst>
                                        </p:cTn>
                                        <p:tgtEl>
                                          <p:spTgt spid="85014"/>
                                        </p:tgtEl>
                                        <p:attrNameLst>
                                          <p:attrName>style.visibility</p:attrName>
                                        </p:attrNameLst>
                                      </p:cBhvr>
                                      <p:to>
                                        <p:strVal val="visible"/>
                                      </p:to>
                                    </p:set>
                                    <p:anim calcmode="lin" valueType="num">
                                      <p:cBhvr additive="base">
                                        <p:cTn id="48" dur="5000" fill="hold"/>
                                        <p:tgtEl>
                                          <p:spTgt spid="85014"/>
                                        </p:tgtEl>
                                        <p:attrNameLst>
                                          <p:attrName>ppt_x</p:attrName>
                                        </p:attrNameLst>
                                      </p:cBhvr>
                                      <p:tavLst>
                                        <p:tav tm="0">
                                          <p:val>
                                            <p:strVal val="0-#ppt_w/2"/>
                                          </p:val>
                                        </p:tav>
                                        <p:tav tm="100000">
                                          <p:val>
                                            <p:strVal val="#ppt_x"/>
                                          </p:val>
                                        </p:tav>
                                      </p:tavLst>
                                    </p:anim>
                                    <p:anim calcmode="lin" valueType="num">
                                      <p:cBhvr additive="base">
                                        <p:cTn id="49" dur="5000" fill="hold"/>
                                        <p:tgtEl>
                                          <p:spTgt spid="85014"/>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5015"/>
                                        </p:tgtEl>
                                        <p:attrNameLst>
                                          <p:attrName>style.visibility</p:attrName>
                                        </p:attrNameLst>
                                      </p:cBhvr>
                                      <p:to>
                                        <p:strVal val="visible"/>
                                      </p:to>
                                    </p:set>
                                    <p:animEffect transition="in" filter="dissolve">
                                      <p:cBhvr>
                                        <p:cTn id="54" dur="500"/>
                                        <p:tgtEl>
                                          <p:spTgt spid="850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85022"/>
                                        </p:tgtEl>
                                        <p:attrNameLst>
                                          <p:attrName>style.visibility</p:attrName>
                                        </p:attrNameLst>
                                      </p:cBhvr>
                                      <p:to>
                                        <p:strVal val="visible"/>
                                      </p:to>
                                    </p:set>
                                    <p:animEffect transition="in" filter="dissolve">
                                      <p:cBhvr>
                                        <p:cTn id="59" dur="500"/>
                                        <p:tgtEl>
                                          <p:spTgt spid="85022"/>
                                        </p:tgtEl>
                                      </p:cBhvr>
                                    </p:animEffect>
                                  </p:childTnLst>
                                  <p:subTnLst>
                                    <p:set>
                                      <p:cBhvr override="childStyle">
                                        <p:cTn dur="1" fill="hold" display="0" masterRel="nextClick" afterEffect="1"/>
                                        <p:tgtEl>
                                          <p:spTgt spid="85022"/>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85016"/>
                                        </p:tgtEl>
                                        <p:attrNameLst>
                                          <p:attrName>style.visibility</p:attrName>
                                        </p:attrNameLst>
                                      </p:cBhvr>
                                      <p:to>
                                        <p:strVal val="visible"/>
                                      </p:to>
                                    </p:set>
                                    <p:animEffect transition="in" filter="dissolve">
                                      <p:cBhvr>
                                        <p:cTn id="64" dur="500"/>
                                        <p:tgtEl>
                                          <p:spTgt spid="85016"/>
                                        </p:tgtEl>
                                      </p:cBhvr>
                                    </p:animEffect>
                                  </p:childTnLst>
                                  <p:subTnLst>
                                    <p:set>
                                      <p:cBhvr override="childStyle">
                                        <p:cTn dur="1" fill="hold" display="0" masterRel="nextClick" afterEffect="1"/>
                                        <p:tgtEl>
                                          <p:spTgt spid="85016"/>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85018"/>
                                        </p:tgtEl>
                                        <p:attrNameLst>
                                          <p:attrName>style.visibility</p:attrName>
                                        </p:attrNameLst>
                                      </p:cBhvr>
                                      <p:to>
                                        <p:strVal val="visible"/>
                                      </p:to>
                                    </p:set>
                                    <p:animEffect transition="in" filter="dissolve">
                                      <p:cBhvr>
                                        <p:cTn id="69" dur="500"/>
                                        <p:tgtEl>
                                          <p:spTgt spid="8501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85019"/>
                                        </p:tgtEl>
                                        <p:attrNameLst>
                                          <p:attrName>style.visibility</p:attrName>
                                        </p:attrNameLst>
                                      </p:cBhvr>
                                      <p:to>
                                        <p:strVal val="visible"/>
                                      </p:to>
                                    </p:set>
                                    <p:animEffect transition="in" filter="dissolve">
                                      <p:cBhvr>
                                        <p:cTn id="74" dur="500"/>
                                        <p:tgtEl>
                                          <p:spTgt spid="8501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85020"/>
                                        </p:tgtEl>
                                        <p:attrNameLst>
                                          <p:attrName>style.visibility</p:attrName>
                                        </p:attrNameLst>
                                      </p:cBhvr>
                                      <p:to>
                                        <p:strVal val="visible"/>
                                      </p:to>
                                    </p:set>
                                    <p:animEffect transition="in" filter="dissolve">
                                      <p:cBhvr>
                                        <p:cTn id="79" dur="500"/>
                                        <p:tgtEl>
                                          <p:spTgt spid="8502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7" presetClass="entr" presetSubtype="2" fill="hold" grpId="0" nodeType="clickEffect">
                                  <p:stCondLst>
                                    <p:cond delay="0"/>
                                  </p:stCondLst>
                                  <p:childTnLst>
                                    <p:set>
                                      <p:cBhvr>
                                        <p:cTn id="83" dur="1" fill="hold">
                                          <p:stCondLst>
                                            <p:cond delay="0"/>
                                          </p:stCondLst>
                                        </p:cTn>
                                        <p:tgtEl>
                                          <p:spTgt spid="85021"/>
                                        </p:tgtEl>
                                        <p:attrNameLst>
                                          <p:attrName>style.visibility</p:attrName>
                                        </p:attrNameLst>
                                      </p:cBhvr>
                                      <p:to>
                                        <p:strVal val="visible"/>
                                      </p:to>
                                    </p:set>
                                    <p:anim calcmode="lin" valueType="num">
                                      <p:cBhvr additive="base">
                                        <p:cTn id="84" dur="5000" fill="hold"/>
                                        <p:tgtEl>
                                          <p:spTgt spid="85021"/>
                                        </p:tgtEl>
                                        <p:attrNameLst>
                                          <p:attrName>ppt_x</p:attrName>
                                        </p:attrNameLst>
                                      </p:cBhvr>
                                      <p:tavLst>
                                        <p:tav tm="0">
                                          <p:val>
                                            <p:strVal val="1+#ppt_w/2"/>
                                          </p:val>
                                        </p:tav>
                                        <p:tav tm="100000">
                                          <p:val>
                                            <p:strVal val="#ppt_x"/>
                                          </p:val>
                                        </p:tav>
                                      </p:tavLst>
                                    </p:anim>
                                    <p:anim calcmode="lin" valueType="num">
                                      <p:cBhvr additive="base">
                                        <p:cTn id="85" dur="5000" fill="hold"/>
                                        <p:tgtEl>
                                          <p:spTgt spid="850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8" grpId="0"/>
      <p:bldP spid="85009" grpId="0" animBg="1"/>
      <p:bldP spid="85010" grpId="0" animBg="1"/>
      <p:bldP spid="85011" grpId="0"/>
      <p:bldP spid="85012" grpId="0"/>
      <p:bldP spid="85013" grpId="0" animBg="1"/>
      <p:bldP spid="85014" grpId="0" animBg="1"/>
      <p:bldP spid="85015" grpId="0"/>
      <p:bldP spid="85016" grpId="0" animBg="1" autoUpdateAnimBg="0"/>
      <p:bldP spid="85017" grpId="0"/>
      <p:bldP spid="85018" grpId="0"/>
      <p:bldP spid="85019" grpId="0" animBg="1"/>
      <p:bldP spid="85020" grpId="0"/>
      <p:bldP spid="85021" grpId="0" animBg="1"/>
      <p:bldP spid="85022" grpId="0"/>
      <p:bldP spid="850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Short-run equilibrium</a:t>
            </a:r>
          </a:p>
        </p:txBody>
      </p:sp>
      <p:pic>
        <p:nvPicPr>
          <p:cNvPr id="19459" name="Picture 11" descr="Fig0902"/>
          <p:cNvPicPr>
            <a:picLocks noGrp="1" noChangeAspect="1" noChangeArrowheads="1"/>
          </p:cNvPicPr>
          <p:nvPr>
            <p:ph type="body" idx="1"/>
          </p:nvPr>
        </p:nvPicPr>
        <p:blipFill>
          <a:blip r:embed="rId2">
            <a:clrChange>
              <a:clrFrom>
                <a:srgbClr val="FFFFFF"/>
              </a:clrFrom>
              <a:clrTo>
                <a:srgbClr val="FFFFFF">
                  <a:alpha val="0"/>
                </a:srgbClr>
              </a:clrTo>
            </a:clrChange>
          </a:blip>
          <a:srcRect b="50000"/>
          <a:stretch>
            <a:fillRect/>
          </a:stretch>
        </p:blipFill>
        <p:spPr>
          <a:xfrm>
            <a:off x="1143000" y="1600200"/>
            <a:ext cx="6781800" cy="4530725"/>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7620000" cy="5440363"/>
          </a:xfrm>
        </p:spPr>
        <p:txBody>
          <a:bodyPr>
            <a:noAutofit/>
          </a:bodyPr>
          <a:lstStyle/>
          <a:p>
            <a:pPr>
              <a:buNone/>
            </a:pPr>
            <a:r>
              <a:rPr lang="en-IN" sz="2800" dirty="0" smtClean="0"/>
              <a:t>Suppose the market supply and demand equations for plywood are given by</a:t>
            </a:r>
          </a:p>
          <a:p>
            <a:pPr algn="ctr">
              <a:buNone/>
            </a:pPr>
            <a:r>
              <a:rPr lang="en-IN" sz="2800" dirty="0" smtClean="0"/>
              <a:t>Qs= 20000+30P</a:t>
            </a:r>
          </a:p>
          <a:p>
            <a:pPr algn="ctr">
              <a:buNone/>
            </a:pPr>
            <a:r>
              <a:rPr lang="en-IN" sz="2800" dirty="0" err="1" smtClean="0"/>
              <a:t>Qd</a:t>
            </a:r>
            <a:r>
              <a:rPr lang="en-IN" sz="2800" dirty="0" smtClean="0"/>
              <a:t>= 40000-20P</a:t>
            </a:r>
          </a:p>
          <a:p>
            <a:pPr>
              <a:buNone/>
            </a:pPr>
            <a:r>
              <a:rPr lang="en-IN" sz="2800" dirty="0" smtClean="0"/>
              <a:t>Determine equilibrium Price and quantity.</a:t>
            </a:r>
          </a:p>
          <a:p>
            <a:pPr>
              <a:buNone/>
            </a:pPr>
            <a:r>
              <a:rPr lang="en-IN" sz="2800" dirty="0" smtClean="0"/>
              <a:t>Marginal cost and Average cost of </a:t>
            </a:r>
            <a:r>
              <a:rPr lang="en-IN" sz="2800" dirty="0" err="1" smtClean="0"/>
              <a:t>Lucknow</a:t>
            </a:r>
            <a:r>
              <a:rPr lang="en-IN" sz="2800" dirty="0" smtClean="0"/>
              <a:t> Plywood is </a:t>
            </a:r>
          </a:p>
          <a:p>
            <a:pPr algn="ctr">
              <a:buNone/>
            </a:pPr>
            <a:r>
              <a:rPr lang="en-IN" sz="2800" dirty="0" smtClean="0"/>
              <a:t>MC= 200+4Q</a:t>
            </a:r>
          </a:p>
          <a:p>
            <a:pPr algn="ctr">
              <a:buNone/>
            </a:pPr>
            <a:r>
              <a:rPr lang="en-IN" sz="2800" dirty="0" smtClean="0"/>
              <a:t>AC= 1000/Q +200+2Q</a:t>
            </a:r>
          </a:p>
          <a:p>
            <a:pPr>
              <a:buNone/>
            </a:pPr>
            <a:r>
              <a:rPr lang="en-IN" sz="2800" dirty="0" smtClean="0"/>
              <a:t>What is equilibrium Output and Economic profit of </a:t>
            </a:r>
            <a:r>
              <a:rPr lang="en-IN" sz="2800" dirty="0" err="1" smtClean="0"/>
              <a:t>Lucknow</a:t>
            </a:r>
            <a:r>
              <a:rPr lang="en-IN" sz="2800" dirty="0" smtClean="0"/>
              <a:t> Plywood ?</a:t>
            </a:r>
            <a:endParaRPr lang="en-IN"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smtClean="0"/>
              <a:t>Short-run decisions</a:t>
            </a:r>
          </a:p>
        </p:txBody>
      </p:sp>
      <p:sp>
        <p:nvSpPr>
          <p:cNvPr id="20485" name="Rectangle 3"/>
          <p:cNvSpPr>
            <a:spLocks noGrp="1" noChangeArrowheads="1"/>
          </p:cNvSpPr>
          <p:nvPr>
            <p:ph type="body" idx="1"/>
          </p:nvPr>
        </p:nvSpPr>
        <p:spPr>
          <a:xfrm>
            <a:off x="457200" y="1600200"/>
            <a:ext cx="8153400" cy="4419600"/>
          </a:xfrm>
        </p:spPr>
        <p:txBody>
          <a:bodyPr>
            <a:normAutofit fontScale="92500" lnSpcReduction="10000"/>
          </a:bodyPr>
          <a:lstStyle/>
          <a:p>
            <a:pPr eaLnBrk="1" hangingPunct="1"/>
            <a:r>
              <a:rPr lang="en-US" dirty="0" smtClean="0"/>
              <a:t>Competitive firms are price takers, so they can sell all they want at the going market price. As a result, their marginal revenue is equal to product price. </a:t>
            </a:r>
          </a:p>
          <a:p>
            <a:pPr eaLnBrk="1" hangingPunct="1"/>
            <a:r>
              <a:rPr lang="en-US" sz="2400" dirty="0" smtClean="0"/>
              <a:t>The demand curve facing the competitive firm is a straight line demand at market price.</a:t>
            </a:r>
          </a:p>
          <a:p>
            <a:pPr eaLnBrk="1" hangingPunct="1"/>
            <a:r>
              <a:rPr lang="en-US" sz="2400" dirty="0" smtClean="0"/>
              <a:t>Competitive firms will maximize profit by producing that output where marginal revenue equals marginal cost (MR = MC).</a:t>
            </a:r>
          </a:p>
          <a:p>
            <a:pPr eaLnBrk="1" hangingPunct="1"/>
            <a:r>
              <a:rPr lang="en-US" sz="2400" dirty="0" smtClean="0"/>
              <a:t>When price is greater than the minimum point of average total cost, firms earn economic profits.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Short-run decisions</a:t>
            </a:r>
          </a:p>
        </p:txBody>
      </p:sp>
      <p:pic>
        <p:nvPicPr>
          <p:cNvPr id="22531" name="Picture 3" descr="Fig0902"/>
          <p:cNvPicPr>
            <a:picLocks noGrp="1" noChangeAspect="1" noChangeArrowheads="1"/>
          </p:cNvPicPr>
          <p:nvPr>
            <p:ph type="body" idx="1"/>
          </p:nvPr>
        </p:nvPicPr>
        <p:blipFill>
          <a:blip r:embed="rId2">
            <a:clrChange>
              <a:clrFrom>
                <a:srgbClr val="FFFFFF"/>
              </a:clrFrom>
              <a:clrTo>
                <a:srgbClr val="FFFFFF">
                  <a:alpha val="0"/>
                </a:srgbClr>
              </a:clrTo>
            </a:clrChange>
          </a:blip>
          <a:srcRect t="48529"/>
          <a:stretch>
            <a:fillRect/>
          </a:stretch>
        </p:blipFill>
        <p:spPr>
          <a:xfrm>
            <a:off x="1066800" y="1600200"/>
            <a:ext cx="7315200" cy="4530725"/>
          </a:xfrm>
          <a:noFill/>
        </p:spPr>
      </p:pic>
      <p:sp>
        <p:nvSpPr>
          <p:cNvPr id="5" name="TextBox 4"/>
          <p:cNvSpPr txBox="1"/>
          <p:nvPr/>
        </p:nvSpPr>
        <p:spPr>
          <a:xfrm>
            <a:off x="1371600" y="3957935"/>
            <a:ext cx="2895600" cy="461665"/>
          </a:xfrm>
          <a:prstGeom prst="rect">
            <a:avLst/>
          </a:prstGeom>
          <a:solidFill>
            <a:schemeClr val="tx2">
              <a:lumMod val="60000"/>
              <a:lumOff val="40000"/>
            </a:schemeClr>
          </a:solidFill>
        </p:spPr>
        <p:txBody>
          <a:bodyPr wrap="square" rtlCol="0">
            <a:spAutoFit/>
          </a:bodyPr>
          <a:lstStyle/>
          <a:p>
            <a:pPr algn="ctr"/>
            <a:r>
              <a:rPr lang="en-IN" dirty="0" smtClean="0"/>
              <a:t>Loss</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a:xfrm>
            <a:off x="457200" y="76200"/>
            <a:ext cx="8229600" cy="1143000"/>
          </a:xfrm>
        </p:spPr>
        <p:txBody>
          <a:bodyPr/>
          <a:lstStyle/>
          <a:p>
            <a:pPr eaLnBrk="1" hangingPunct="1"/>
            <a:r>
              <a:rPr lang="en-US" dirty="0" smtClean="0"/>
              <a:t>Losses and Shutdown Decision</a:t>
            </a:r>
          </a:p>
        </p:txBody>
      </p:sp>
      <p:graphicFrame>
        <p:nvGraphicFramePr>
          <p:cNvPr id="2050" name="Object 2"/>
          <p:cNvGraphicFramePr>
            <a:graphicFrameLocks noGrp="1" noChangeAspect="1"/>
          </p:cNvGraphicFramePr>
          <p:nvPr>
            <p:ph idx="1"/>
          </p:nvPr>
        </p:nvGraphicFramePr>
        <p:xfrm>
          <a:off x="685800" y="1143000"/>
          <a:ext cx="7696200" cy="3505201"/>
        </p:xfrm>
        <a:graphic>
          <a:graphicData uri="http://schemas.openxmlformats.org/presentationml/2006/ole">
            <mc:AlternateContent xmlns:mc="http://schemas.openxmlformats.org/markup-compatibility/2006">
              <mc:Choice xmlns:v="urn:schemas-microsoft-com:vml" Requires="v">
                <p:oleObj spid="_x0000_s2053" name="Worksheet" r:id="rId3" imgW="6465600" imgH="3196800" progId="Excel.Sheet.8">
                  <p:embed/>
                </p:oleObj>
              </mc:Choice>
              <mc:Fallback>
                <p:oleObj name="Worksheet" r:id="rId3" imgW="6465600" imgH="3196800"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143000"/>
                        <a:ext cx="7696200" cy="350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762000" y="4648200"/>
            <a:ext cx="4648200" cy="461665"/>
          </a:xfrm>
          <a:prstGeom prst="rect">
            <a:avLst/>
          </a:prstGeom>
          <a:noFill/>
        </p:spPr>
        <p:txBody>
          <a:bodyPr wrap="square" rtlCol="0">
            <a:spAutoFit/>
          </a:bodyPr>
          <a:lstStyle/>
          <a:p>
            <a:r>
              <a:rPr lang="en-IN" dirty="0" smtClean="0"/>
              <a:t>If P = 4, what is equilibrium output?</a:t>
            </a:r>
          </a:p>
        </p:txBody>
      </p:sp>
      <p:sp>
        <p:nvSpPr>
          <p:cNvPr id="5" name="TextBox 4"/>
          <p:cNvSpPr txBox="1"/>
          <p:nvPr/>
        </p:nvSpPr>
        <p:spPr>
          <a:xfrm>
            <a:off x="5715000" y="4648200"/>
            <a:ext cx="1295400" cy="461665"/>
          </a:xfrm>
          <a:prstGeom prst="rect">
            <a:avLst/>
          </a:prstGeom>
          <a:noFill/>
        </p:spPr>
        <p:txBody>
          <a:bodyPr wrap="square" rtlCol="0">
            <a:spAutoFit/>
          </a:bodyPr>
          <a:lstStyle/>
          <a:p>
            <a:r>
              <a:rPr lang="en-IN" dirty="0" smtClean="0"/>
              <a:t>Q = 6</a:t>
            </a:r>
            <a:endParaRPr lang="en-IN" dirty="0"/>
          </a:p>
        </p:txBody>
      </p:sp>
      <p:sp>
        <p:nvSpPr>
          <p:cNvPr id="6" name="TextBox 5"/>
          <p:cNvSpPr txBox="1"/>
          <p:nvPr/>
        </p:nvSpPr>
        <p:spPr>
          <a:xfrm>
            <a:off x="457200" y="5181600"/>
            <a:ext cx="4343400" cy="1569660"/>
          </a:xfrm>
          <a:prstGeom prst="rect">
            <a:avLst/>
          </a:prstGeom>
          <a:noFill/>
        </p:spPr>
        <p:txBody>
          <a:bodyPr wrap="square" rtlCol="0">
            <a:spAutoFit/>
          </a:bodyPr>
          <a:lstStyle/>
          <a:p>
            <a:r>
              <a:rPr lang="en-IN" dirty="0" smtClean="0"/>
              <a:t>At equilibrium, TR= 4*6 = 24</a:t>
            </a:r>
          </a:p>
          <a:p>
            <a:r>
              <a:rPr lang="en-IN" dirty="0" smtClean="0"/>
              <a:t>TC= TVC+TFC= 6*3.50 + 5 = 26</a:t>
            </a:r>
          </a:p>
          <a:p>
            <a:r>
              <a:rPr lang="en-IN" dirty="0" smtClean="0"/>
              <a:t>Profit = TR-TC= 24-26= -2  </a:t>
            </a:r>
            <a:endParaRPr lang="en-IN" dirty="0"/>
          </a:p>
        </p:txBody>
      </p:sp>
      <p:sp>
        <p:nvSpPr>
          <p:cNvPr id="7" name="TextBox 6"/>
          <p:cNvSpPr txBox="1"/>
          <p:nvPr/>
        </p:nvSpPr>
        <p:spPr>
          <a:xfrm>
            <a:off x="4724400" y="5105400"/>
            <a:ext cx="4267200" cy="1569660"/>
          </a:xfrm>
          <a:prstGeom prst="rect">
            <a:avLst/>
          </a:prstGeom>
          <a:solidFill>
            <a:schemeClr val="accent2">
              <a:lumMod val="60000"/>
              <a:lumOff val="40000"/>
            </a:schemeClr>
          </a:solidFill>
        </p:spPr>
        <p:txBody>
          <a:bodyPr wrap="square" rtlCol="0">
            <a:spAutoFit/>
          </a:bodyPr>
          <a:lstStyle/>
          <a:p>
            <a:r>
              <a:rPr lang="en-IN" dirty="0" smtClean="0"/>
              <a:t>Since there is a loss should the firm shut down? Whether the losses increase or decrease by shut down?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Industry</a:t>
            </a:r>
          </a:p>
        </p:txBody>
      </p:sp>
      <p:sp>
        <p:nvSpPr>
          <p:cNvPr id="7171" name="Rectangle 3"/>
          <p:cNvSpPr>
            <a:spLocks noGrp="1" noChangeArrowheads="1"/>
          </p:cNvSpPr>
          <p:nvPr>
            <p:ph type="body" idx="1"/>
          </p:nvPr>
        </p:nvSpPr>
        <p:spPr/>
        <p:txBody>
          <a:bodyPr/>
          <a:lstStyle/>
          <a:p>
            <a:pPr eaLnBrk="1" hangingPunct="1">
              <a:buFont typeface="Wingdings" pitchFamily="2" charset="2"/>
              <a:buNone/>
            </a:pPr>
            <a:r>
              <a:rPr lang="en-US" b="1" dirty="0" smtClean="0">
                <a:solidFill>
                  <a:schemeClr val="folHlink"/>
                </a:solidFill>
              </a:rPr>
              <a:t>Industry (market)</a:t>
            </a:r>
            <a:r>
              <a:rPr lang="en-US" dirty="0" smtClean="0"/>
              <a:t> – </a:t>
            </a:r>
            <a:r>
              <a:rPr lang="en-US" sz="2400" dirty="0" smtClean="0"/>
              <a:t>a collection of firms, each of which is supplying products that have some degree of substitutability, to the same potential buyers</a:t>
            </a:r>
          </a:p>
          <a:p>
            <a:pPr eaLnBrk="1" hangingPunct="1">
              <a:buFont typeface="Wingdings" pitchFamily="2" charset="2"/>
              <a:buNone/>
            </a:pPr>
            <a:endParaRPr lang="en-US" sz="2400" dirty="0" smtClean="0"/>
          </a:p>
          <a:p>
            <a:pPr eaLnBrk="1" hangingPunct="1"/>
            <a:r>
              <a:rPr lang="en-US" sz="2400" dirty="0" smtClean="0"/>
              <a:t>Common buyers for sellers</a:t>
            </a:r>
          </a:p>
          <a:p>
            <a:pPr eaLnBrk="1" hangingPunct="1"/>
            <a:r>
              <a:rPr lang="en-US" sz="2400" dirty="0" smtClean="0"/>
              <a:t>Common sellers for buyers</a:t>
            </a:r>
          </a:p>
          <a:p>
            <a:pPr eaLnBrk="1" hangingPunct="1"/>
            <a:r>
              <a:rPr lang="en-US" sz="2400" dirty="0" smtClean="0"/>
              <a:t>Relatively homogeneous product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5"/>
          <p:cNvSpPr>
            <a:spLocks noChangeShapeType="1"/>
          </p:cNvSpPr>
          <p:nvPr/>
        </p:nvSpPr>
        <p:spPr bwMode="auto">
          <a:xfrm>
            <a:off x="1458913" y="1806575"/>
            <a:ext cx="1587" cy="3941763"/>
          </a:xfrm>
          <a:prstGeom prst="line">
            <a:avLst/>
          </a:prstGeom>
          <a:noFill/>
          <a:ln w="0">
            <a:solidFill>
              <a:srgbClr val="000000"/>
            </a:solidFill>
            <a:round/>
            <a:headEnd/>
            <a:tailEnd/>
          </a:ln>
        </p:spPr>
        <p:txBody>
          <a:bodyPr/>
          <a:lstStyle/>
          <a:p>
            <a:endParaRPr lang="en-US"/>
          </a:p>
        </p:txBody>
      </p:sp>
      <p:sp>
        <p:nvSpPr>
          <p:cNvPr id="23555" name="Line 26"/>
          <p:cNvSpPr>
            <a:spLocks noChangeShapeType="1"/>
          </p:cNvSpPr>
          <p:nvPr/>
        </p:nvSpPr>
        <p:spPr bwMode="auto">
          <a:xfrm>
            <a:off x="1414463" y="5748338"/>
            <a:ext cx="44450" cy="1587"/>
          </a:xfrm>
          <a:prstGeom prst="line">
            <a:avLst/>
          </a:prstGeom>
          <a:noFill/>
          <a:ln w="0">
            <a:solidFill>
              <a:srgbClr val="000000"/>
            </a:solidFill>
            <a:round/>
            <a:headEnd/>
            <a:tailEnd/>
          </a:ln>
        </p:spPr>
        <p:txBody>
          <a:bodyPr/>
          <a:lstStyle/>
          <a:p>
            <a:endParaRPr lang="en-US"/>
          </a:p>
        </p:txBody>
      </p:sp>
      <p:sp>
        <p:nvSpPr>
          <p:cNvPr id="23556" name="Line 27"/>
          <p:cNvSpPr>
            <a:spLocks noChangeShapeType="1"/>
          </p:cNvSpPr>
          <p:nvPr/>
        </p:nvSpPr>
        <p:spPr bwMode="auto">
          <a:xfrm>
            <a:off x="1414463" y="5095875"/>
            <a:ext cx="44450" cy="1588"/>
          </a:xfrm>
          <a:prstGeom prst="line">
            <a:avLst/>
          </a:prstGeom>
          <a:noFill/>
          <a:ln w="0">
            <a:solidFill>
              <a:srgbClr val="000000"/>
            </a:solidFill>
            <a:round/>
            <a:headEnd/>
            <a:tailEnd/>
          </a:ln>
        </p:spPr>
        <p:txBody>
          <a:bodyPr/>
          <a:lstStyle/>
          <a:p>
            <a:endParaRPr lang="en-US"/>
          </a:p>
        </p:txBody>
      </p:sp>
      <p:sp>
        <p:nvSpPr>
          <p:cNvPr id="23557" name="Line 28"/>
          <p:cNvSpPr>
            <a:spLocks noChangeShapeType="1"/>
          </p:cNvSpPr>
          <p:nvPr/>
        </p:nvSpPr>
        <p:spPr bwMode="auto">
          <a:xfrm>
            <a:off x="1414463" y="4430713"/>
            <a:ext cx="44450" cy="1587"/>
          </a:xfrm>
          <a:prstGeom prst="line">
            <a:avLst/>
          </a:prstGeom>
          <a:noFill/>
          <a:ln w="0">
            <a:solidFill>
              <a:srgbClr val="000000"/>
            </a:solidFill>
            <a:round/>
            <a:headEnd/>
            <a:tailEnd/>
          </a:ln>
        </p:spPr>
        <p:txBody>
          <a:bodyPr/>
          <a:lstStyle/>
          <a:p>
            <a:endParaRPr lang="en-US"/>
          </a:p>
        </p:txBody>
      </p:sp>
      <p:sp>
        <p:nvSpPr>
          <p:cNvPr id="23558" name="Line 29"/>
          <p:cNvSpPr>
            <a:spLocks noChangeShapeType="1"/>
          </p:cNvSpPr>
          <p:nvPr/>
        </p:nvSpPr>
        <p:spPr bwMode="auto">
          <a:xfrm>
            <a:off x="1414463" y="3778250"/>
            <a:ext cx="44450" cy="1588"/>
          </a:xfrm>
          <a:prstGeom prst="line">
            <a:avLst/>
          </a:prstGeom>
          <a:noFill/>
          <a:ln w="0">
            <a:solidFill>
              <a:srgbClr val="000000"/>
            </a:solidFill>
            <a:round/>
            <a:headEnd/>
            <a:tailEnd/>
          </a:ln>
        </p:spPr>
        <p:txBody>
          <a:bodyPr/>
          <a:lstStyle/>
          <a:p>
            <a:endParaRPr lang="en-US"/>
          </a:p>
        </p:txBody>
      </p:sp>
      <p:sp>
        <p:nvSpPr>
          <p:cNvPr id="23559" name="Line 30"/>
          <p:cNvSpPr>
            <a:spLocks noChangeShapeType="1"/>
          </p:cNvSpPr>
          <p:nvPr/>
        </p:nvSpPr>
        <p:spPr bwMode="auto">
          <a:xfrm>
            <a:off x="1414463" y="3125788"/>
            <a:ext cx="44450" cy="1587"/>
          </a:xfrm>
          <a:prstGeom prst="line">
            <a:avLst/>
          </a:prstGeom>
          <a:noFill/>
          <a:ln w="0">
            <a:solidFill>
              <a:srgbClr val="000000"/>
            </a:solidFill>
            <a:round/>
            <a:headEnd/>
            <a:tailEnd/>
          </a:ln>
        </p:spPr>
        <p:txBody>
          <a:bodyPr/>
          <a:lstStyle/>
          <a:p>
            <a:endParaRPr lang="en-US"/>
          </a:p>
        </p:txBody>
      </p:sp>
      <p:sp>
        <p:nvSpPr>
          <p:cNvPr id="23560" name="Line 31"/>
          <p:cNvSpPr>
            <a:spLocks noChangeShapeType="1"/>
          </p:cNvSpPr>
          <p:nvPr/>
        </p:nvSpPr>
        <p:spPr bwMode="auto">
          <a:xfrm>
            <a:off x="1414463" y="2459038"/>
            <a:ext cx="44450" cy="1587"/>
          </a:xfrm>
          <a:prstGeom prst="line">
            <a:avLst/>
          </a:prstGeom>
          <a:noFill/>
          <a:ln w="0">
            <a:solidFill>
              <a:srgbClr val="000000"/>
            </a:solidFill>
            <a:round/>
            <a:headEnd/>
            <a:tailEnd/>
          </a:ln>
        </p:spPr>
        <p:txBody>
          <a:bodyPr/>
          <a:lstStyle/>
          <a:p>
            <a:endParaRPr lang="en-US"/>
          </a:p>
        </p:txBody>
      </p:sp>
      <p:sp>
        <p:nvSpPr>
          <p:cNvPr id="23561" name="Line 32"/>
          <p:cNvSpPr>
            <a:spLocks noChangeShapeType="1"/>
          </p:cNvSpPr>
          <p:nvPr/>
        </p:nvSpPr>
        <p:spPr bwMode="auto">
          <a:xfrm>
            <a:off x="1414463" y="1806575"/>
            <a:ext cx="44450" cy="1588"/>
          </a:xfrm>
          <a:prstGeom prst="line">
            <a:avLst/>
          </a:prstGeom>
          <a:noFill/>
          <a:ln w="0">
            <a:solidFill>
              <a:srgbClr val="000000"/>
            </a:solidFill>
            <a:round/>
            <a:headEnd/>
            <a:tailEnd/>
          </a:ln>
        </p:spPr>
        <p:txBody>
          <a:bodyPr/>
          <a:lstStyle/>
          <a:p>
            <a:endParaRPr lang="en-US"/>
          </a:p>
        </p:txBody>
      </p:sp>
      <p:sp>
        <p:nvSpPr>
          <p:cNvPr id="23562" name="Line 33"/>
          <p:cNvSpPr>
            <a:spLocks noChangeShapeType="1"/>
          </p:cNvSpPr>
          <p:nvPr/>
        </p:nvSpPr>
        <p:spPr bwMode="auto">
          <a:xfrm>
            <a:off x="1458913" y="5748338"/>
            <a:ext cx="6610350" cy="1587"/>
          </a:xfrm>
          <a:prstGeom prst="line">
            <a:avLst/>
          </a:prstGeom>
          <a:noFill/>
          <a:ln w="0">
            <a:solidFill>
              <a:srgbClr val="000000"/>
            </a:solidFill>
            <a:round/>
            <a:headEnd/>
            <a:tailEnd/>
          </a:ln>
        </p:spPr>
        <p:txBody>
          <a:bodyPr/>
          <a:lstStyle/>
          <a:p>
            <a:endParaRPr lang="en-US"/>
          </a:p>
        </p:txBody>
      </p:sp>
      <p:sp>
        <p:nvSpPr>
          <p:cNvPr id="23563" name="Line 34"/>
          <p:cNvSpPr>
            <a:spLocks noChangeShapeType="1"/>
          </p:cNvSpPr>
          <p:nvPr/>
        </p:nvSpPr>
        <p:spPr bwMode="auto">
          <a:xfrm flipV="1">
            <a:off x="1458913" y="5748338"/>
            <a:ext cx="1587" cy="69850"/>
          </a:xfrm>
          <a:prstGeom prst="line">
            <a:avLst/>
          </a:prstGeom>
          <a:noFill/>
          <a:ln w="0">
            <a:solidFill>
              <a:srgbClr val="000000"/>
            </a:solidFill>
            <a:round/>
            <a:headEnd/>
            <a:tailEnd/>
          </a:ln>
        </p:spPr>
        <p:txBody>
          <a:bodyPr/>
          <a:lstStyle/>
          <a:p>
            <a:endParaRPr lang="en-US"/>
          </a:p>
        </p:txBody>
      </p:sp>
      <p:sp>
        <p:nvSpPr>
          <p:cNvPr id="23564" name="Line 35"/>
          <p:cNvSpPr>
            <a:spLocks noChangeShapeType="1"/>
          </p:cNvSpPr>
          <p:nvPr/>
        </p:nvSpPr>
        <p:spPr bwMode="auto">
          <a:xfrm flipV="1">
            <a:off x="2120900" y="5748338"/>
            <a:ext cx="1588" cy="69850"/>
          </a:xfrm>
          <a:prstGeom prst="line">
            <a:avLst/>
          </a:prstGeom>
          <a:noFill/>
          <a:ln w="0">
            <a:solidFill>
              <a:srgbClr val="000000"/>
            </a:solidFill>
            <a:round/>
            <a:headEnd/>
            <a:tailEnd/>
          </a:ln>
        </p:spPr>
        <p:txBody>
          <a:bodyPr/>
          <a:lstStyle/>
          <a:p>
            <a:endParaRPr lang="en-US"/>
          </a:p>
        </p:txBody>
      </p:sp>
      <p:sp>
        <p:nvSpPr>
          <p:cNvPr id="23565" name="Line 36"/>
          <p:cNvSpPr>
            <a:spLocks noChangeShapeType="1"/>
          </p:cNvSpPr>
          <p:nvPr/>
        </p:nvSpPr>
        <p:spPr bwMode="auto">
          <a:xfrm flipV="1">
            <a:off x="2781300" y="5748338"/>
            <a:ext cx="1588" cy="69850"/>
          </a:xfrm>
          <a:prstGeom prst="line">
            <a:avLst/>
          </a:prstGeom>
          <a:noFill/>
          <a:ln w="0">
            <a:solidFill>
              <a:srgbClr val="000000"/>
            </a:solidFill>
            <a:round/>
            <a:headEnd/>
            <a:tailEnd/>
          </a:ln>
        </p:spPr>
        <p:txBody>
          <a:bodyPr/>
          <a:lstStyle/>
          <a:p>
            <a:endParaRPr lang="en-US"/>
          </a:p>
        </p:txBody>
      </p:sp>
      <p:sp>
        <p:nvSpPr>
          <p:cNvPr id="23566" name="Line 37"/>
          <p:cNvSpPr>
            <a:spLocks noChangeShapeType="1"/>
          </p:cNvSpPr>
          <p:nvPr/>
        </p:nvSpPr>
        <p:spPr bwMode="auto">
          <a:xfrm flipV="1">
            <a:off x="3441700" y="5748338"/>
            <a:ext cx="1588" cy="69850"/>
          </a:xfrm>
          <a:prstGeom prst="line">
            <a:avLst/>
          </a:prstGeom>
          <a:noFill/>
          <a:ln w="0">
            <a:solidFill>
              <a:srgbClr val="000000"/>
            </a:solidFill>
            <a:round/>
            <a:headEnd/>
            <a:tailEnd/>
          </a:ln>
        </p:spPr>
        <p:txBody>
          <a:bodyPr/>
          <a:lstStyle/>
          <a:p>
            <a:endParaRPr lang="en-US"/>
          </a:p>
        </p:txBody>
      </p:sp>
      <p:sp>
        <p:nvSpPr>
          <p:cNvPr id="23567" name="Line 38"/>
          <p:cNvSpPr>
            <a:spLocks noChangeShapeType="1"/>
          </p:cNvSpPr>
          <p:nvPr/>
        </p:nvSpPr>
        <p:spPr bwMode="auto">
          <a:xfrm flipV="1">
            <a:off x="4103688" y="5748338"/>
            <a:ext cx="1587" cy="69850"/>
          </a:xfrm>
          <a:prstGeom prst="line">
            <a:avLst/>
          </a:prstGeom>
          <a:noFill/>
          <a:ln w="0">
            <a:solidFill>
              <a:srgbClr val="000000"/>
            </a:solidFill>
            <a:round/>
            <a:headEnd/>
            <a:tailEnd/>
          </a:ln>
        </p:spPr>
        <p:txBody>
          <a:bodyPr/>
          <a:lstStyle/>
          <a:p>
            <a:endParaRPr lang="en-US"/>
          </a:p>
        </p:txBody>
      </p:sp>
      <p:sp>
        <p:nvSpPr>
          <p:cNvPr id="23568" name="Line 39"/>
          <p:cNvSpPr>
            <a:spLocks noChangeShapeType="1"/>
          </p:cNvSpPr>
          <p:nvPr/>
        </p:nvSpPr>
        <p:spPr bwMode="auto">
          <a:xfrm flipV="1">
            <a:off x="4764088" y="5748338"/>
            <a:ext cx="1587" cy="69850"/>
          </a:xfrm>
          <a:prstGeom prst="line">
            <a:avLst/>
          </a:prstGeom>
          <a:noFill/>
          <a:ln w="0">
            <a:solidFill>
              <a:srgbClr val="000000"/>
            </a:solidFill>
            <a:round/>
            <a:headEnd/>
            <a:tailEnd/>
          </a:ln>
        </p:spPr>
        <p:txBody>
          <a:bodyPr/>
          <a:lstStyle/>
          <a:p>
            <a:endParaRPr lang="en-US"/>
          </a:p>
        </p:txBody>
      </p:sp>
      <p:sp>
        <p:nvSpPr>
          <p:cNvPr id="23569" name="Line 40"/>
          <p:cNvSpPr>
            <a:spLocks noChangeShapeType="1"/>
          </p:cNvSpPr>
          <p:nvPr/>
        </p:nvSpPr>
        <p:spPr bwMode="auto">
          <a:xfrm flipV="1">
            <a:off x="5424488" y="5748338"/>
            <a:ext cx="1587" cy="69850"/>
          </a:xfrm>
          <a:prstGeom prst="line">
            <a:avLst/>
          </a:prstGeom>
          <a:noFill/>
          <a:ln w="0">
            <a:solidFill>
              <a:srgbClr val="000000"/>
            </a:solidFill>
            <a:round/>
            <a:headEnd/>
            <a:tailEnd/>
          </a:ln>
        </p:spPr>
        <p:txBody>
          <a:bodyPr/>
          <a:lstStyle/>
          <a:p>
            <a:endParaRPr lang="en-US"/>
          </a:p>
        </p:txBody>
      </p:sp>
      <p:sp>
        <p:nvSpPr>
          <p:cNvPr id="23570" name="Line 41"/>
          <p:cNvSpPr>
            <a:spLocks noChangeShapeType="1"/>
          </p:cNvSpPr>
          <p:nvPr/>
        </p:nvSpPr>
        <p:spPr bwMode="auto">
          <a:xfrm flipV="1">
            <a:off x="6086475" y="5748338"/>
            <a:ext cx="1588" cy="69850"/>
          </a:xfrm>
          <a:prstGeom prst="line">
            <a:avLst/>
          </a:prstGeom>
          <a:noFill/>
          <a:ln w="0">
            <a:solidFill>
              <a:srgbClr val="000000"/>
            </a:solidFill>
            <a:round/>
            <a:headEnd/>
            <a:tailEnd/>
          </a:ln>
        </p:spPr>
        <p:txBody>
          <a:bodyPr/>
          <a:lstStyle/>
          <a:p>
            <a:endParaRPr lang="en-US"/>
          </a:p>
        </p:txBody>
      </p:sp>
      <p:sp>
        <p:nvSpPr>
          <p:cNvPr id="23571" name="Line 42"/>
          <p:cNvSpPr>
            <a:spLocks noChangeShapeType="1"/>
          </p:cNvSpPr>
          <p:nvPr/>
        </p:nvSpPr>
        <p:spPr bwMode="auto">
          <a:xfrm flipV="1">
            <a:off x="6746875" y="5748338"/>
            <a:ext cx="1588" cy="69850"/>
          </a:xfrm>
          <a:prstGeom prst="line">
            <a:avLst/>
          </a:prstGeom>
          <a:noFill/>
          <a:ln w="0">
            <a:solidFill>
              <a:srgbClr val="000000"/>
            </a:solidFill>
            <a:round/>
            <a:headEnd/>
            <a:tailEnd/>
          </a:ln>
        </p:spPr>
        <p:txBody>
          <a:bodyPr/>
          <a:lstStyle/>
          <a:p>
            <a:endParaRPr lang="en-US"/>
          </a:p>
        </p:txBody>
      </p:sp>
      <p:sp>
        <p:nvSpPr>
          <p:cNvPr id="23572" name="Line 43"/>
          <p:cNvSpPr>
            <a:spLocks noChangeShapeType="1"/>
          </p:cNvSpPr>
          <p:nvPr/>
        </p:nvSpPr>
        <p:spPr bwMode="auto">
          <a:xfrm flipV="1">
            <a:off x="7407275" y="5748338"/>
            <a:ext cx="1588" cy="69850"/>
          </a:xfrm>
          <a:prstGeom prst="line">
            <a:avLst/>
          </a:prstGeom>
          <a:noFill/>
          <a:ln w="0">
            <a:solidFill>
              <a:srgbClr val="000000"/>
            </a:solidFill>
            <a:round/>
            <a:headEnd/>
            <a:tailEnd/>
          </a:ln>
        </p:spPr>
        <p:txBody>
          <a:bodyPr/>
          <a:lstStyle/>
          <a:p>
            <a:endParaRPr lang="en-US"/>
          </a:p>
        </p:txBody>
      </p:sp>
      <p:sp>
        <p:nvSpPr>
          <p:cNvPr id="23573" name="Line 44"/>
          <p:cNvSpPr>
            <a:spLocks noChangeShapeType="1"/>
          </p:cNvSpPr>
          <p:nvPr/>
        </p:nvSpPr>
        <p:spPr bwMode="auto">
          <a:xfrm flipV="1">
            <a:off x="8069263" y="5748338"/>
            <a:ext cx="1587" cy="69850"/>
          </a:xfrm>
          <a:prstGeom prst="line">
            <a:avLst/>
          </a:prstGeom>
          <a:noFill/>
          <a:ln w="0">
            <a:solidFill>
              <a:srgbClr val="000000"/>
            </a:solidFill>
            <a:round/>
            <a:headEnd/>
            <a:tailEnd/>
          </a:ln>
        </p:spPr>
        <p:txBody>
          <a:bodyPr/>
          <a:lstStyle/>
          <a:p>
            <a:endParaRPr lang="en-US"/>
          </a:p>
        </p:txBody>
      </p:sp>
      <p:sp>
        <p:nvSpPr>
          <p:cNvPr id="23574" name="Line 45"/>
          <p:cNvSpPr>
            <a:spLocks noChangeShapeType="1"/>
          </p:cNvSpPr>
          <p:nvPr/>
        </p:nvSpPr>
        <p:spPr bwMode="auto">
          <a:xfrm>
            <a:off x="1789113" y="4110038"/>
            <a:ext cx="661987" cy="320675"/>
          </a:xfrm>
          <a:prstGeom prst="line">
            <a:avLst/>
          </a:prstGeom>
          <a:noFill/>
          <a:ln w="26988">
            <a:solidFill>
              <a:srgbClr val="000080"/>
            </a:solidFill>
            <a:round/>
            <a:headEnd/>
            <a:tailEnd/>
          </a:ln>
        </p:spPr>
        <p:txBody>
          <a:bodyPr/>
          <a:lstStyle/>
          <a:p>
            <a:endParaRPr lang="en-US"/>
          </a:p>
        </p:txBody>
      </p:sp>
      <p:sp>
        <p:nvSpPr>
          <p:cNvPr id="23575" name="Line 46"/>
          <p:cNvSpPr>
            <a:spLocks noChangeShapeType="1"/>
          </p:cNvSpPr>
          <p:nvPr/>
        </p:nvSpPr>
        <p:spPr bwMode="auto">
          <a:xfrm>
            <a:off x="2451100" y="4430713"/>
            <a:ext cx="660400" cy="331787"/>
          </a:xfrm>
          <a:prstGeom prst="line">
            <a:avLst/>
          </a:prstGeom>
          <a:noFill/>
          <a:ln w="26988">
            <a:solidFill>
              <a:srgbClr val="000080"/>
            </a:solidFill>
            <a:round/>
            <a:headEnd/>
            <a:tailEnd/>
          </a:ln>
        </p:spPr>
        <p:txBody>
          <a:bodyPr/>
          <a:lstStyle/>
          <a:p>
            <a:endParaRPr lang="en-US"/>
          </a:p>
        </p:txBody>
      </p:sp>
      <p:sp>
        <p:nvSpPr>
          <p:cNvPr id="23576" name="Freeform 47"/>
          <p:cNvSpPr>
            <a:spLocks/>
          </p:cNvSpPr>
          <p:nvPr/>
        </p:nvSpPr>
        <p:spPr bwMode="auto">
          <a:xfrm>
            <a:off x="3111500" y="4762500"/>
            <a:ext cx="660400" cy="333375"/>
          </a:xfrm>
          <a:custGeom>
            <a:avLst/>
            <a:gdLst>
              <a:gd name="T0" fmla="*/ 0 w 416"/>
              <a:gd name="T1" fmla="*/ 0 h 210"/>
              <a:gd name="T2" fmla="*/ 2147483647 w 416"/>
              <a:gd name="T3" fmla="*/ 2147483647 h 210"/>
              <a:gd name="T4" fmla="*/ 2147483647 w 416"/>
              <a:gd name="T5" fmla="*/ 2147483647 h 210"/>
              <a:gd name="T6" fmla="*/ 2147483647 w 416"/>
              <a:gd name="T7" fmla="*/ 2147483647 h 210"/>
              <a:gd name="T8" fmla="*/ 2147483647 w 416"/>
              <a:gd name="T9" fmla="*/ 2147483647 h 210"/>
              <a:gd name="T10" fmla="*/ 2147483647 w 416"/>
              <a:gd name="T11" fmla="*/ 2147483647 h 210"/>
              <a:gd name="T12" fmla="*/ 2147483647 w 416"/>
              <a:gd name="T13" fmla="*/ 2147483647 h 210"/>
              <a:gd name="T14" fmla="*/ 0 60000 65536"/>
              <a:gd name="T15" fmla="*/ 0 60000 65536"/>
              <a:gd name="T16" fmla="*/ 0 60000 65536"/>
              <a:gd name="T17" fmla="*/ 0 60000 65536"/>
              <a:gd name="T18" fmla="*/ 0 60000 65536"/>
              <a:gd name="T19" fmla="*/ 0 60000 65536"/>
              <a:gd name="T20" fmla="*/ 0 60000 65536"/>
              <a:gd name="T21" fmla="*/ 0 w 416"/>
              <a:gd name="T22" fmla="*/ 0 h 210"/>
              <a:gd name="T23" fmla="*/ 416 w 416"/>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210">
                <a:moveTo>
                  <a:pt x="0" y="0"/>
                </a:moveTo>
                <a:lnTo>
                  <a:pt x="101" y="62"/>
                </a:lnTo>
                <a:lnTo>
                  <a:pt x="208" y="131"/>
                </a:lnTo>
                <a:lnTo>
                  <a:pt x="259" y="166"/>
                </a:lnTo>
                <a:lnTo>
                  <a:pt x="315" y="184"/>
                </a:lnTo>
                <a:lnTo>
                  <a:pt x="366" y="201"/>
                </a:lnTo>
                <a:lnTo>
                  <a:pt x="416" y="210"/>
                </a:lnTo>
              </a:path>
            </a:pathLst>
          </a:custGeom>
          <a:noFill/>
          <a:ln w="26988">
            <a:solidFill>
              <a:srgbClr val="000080"/>
            </a:solidFill>
            <a:round/>
            <a:headEnd/>
            <a:tailEnd/>
          </a:ln>
        </p:spPr>
        <p:txBody>
          <a:bodyPr/>
          <a:lstStyle/>
          <a:p>
            <a:endParaRPr lang="en-US" b="1"/>
          </a:p>
        </p:txBody>
      </p:sp>
      <p:sp>
        <p:nvSpPr>
          <p:cNvPr id="23577" name="Freeform 48"/>
          <p:cNvSpPr>
            <a:spLocks/>
          </p:cNvSpPr>
          <p:nvPr/>
        </p:nvSpPr>
        <p:spPr bwMode="auto">
          <a:xfrm>
            <a:off x="3771900" y="4762500"/>
            <a:ext cx="661988" cy="333375"/>
          </a:xfrm>
          <a:custGeom>
            <a:avLst/>
            <a:gdLst>
              <a:gd name="T0" fmla="*/ 0 w 417"/>
              <a:gd name="T1" fmla="*/ 2147483647 h 210"/>
              <a:gd name="T2" fmla="*/ 2147483647 w 417"/>
              <a:gd name="T3" fmla="*/ 2147483647 h 210"/>
              <a:gd name="T4" fmla="*/ 2147483647 w 417"/>
              <a:gd name="T5" fmla="*/ 2147483647 h 210"/>
              <a:gd name="T6" fmla="*/ 2147483647 w 417"/>
              <a:gd name="T7" fmla="*/ 2147483647 h 210"/>
              <a:gd name="T8" fmla="*/ 2147483647 w 417"/>
              <a:gd name="T9" fmla="*/ 2147483647 h 210"/>
              <a:gd name="T10" fmla="*/ 2147483647 w 417"/>
              <a:gd name="T11" fmla="*/ 2147483647 h 210"/>
              <a:gd name="T12" fmla="*/ 2147483647 w 417"/>
              <a:gd name="T13" fmla="*/ 0 h 210"/>
              <a:gd name="T14" fmla="*/ 0 60000 65536"/>
              <a:gd name="T15" fmla="*/ 0 60000 65536"/>
              <a:gd name="T16" fmla="*/ 0 60000 65536"/>
              <a:gd name="T17" fmla="*/ 0 60000 65536"/>
              <a:gd name="T18" fmla="*/ 0 60000 65536"/>
              <a:gd name="T19" fmla="*/ 0 60000 65536"/>
              <a:gd name="T20" fmla="*/ 0 60000 65536"/>
              <a:gd name="T21" fmla="*/ 0 w 417"/>
              <a:gd name="T22" fmla="*/ 0 h 210"/>
              <a:gd name="T23" fmla="*/ 417 w 417"/>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 h="210">
                <a:moveTo>
                  <a:pt x="0" y="210"/>
                </a:moveTo>
                <a:lnTo>
                  <a:pt x="51" y="201"/>
                </a:lnTo>
                <a:lnTo>
                  <a:pt x="102" y="184"/>
                </a:lnTo>
                <a:lnTo>
                  <a:pt x="158" y="166"/>
                </a:lnTo>
                <a:lnTo>
                  <a:pt x="209" y="131"/>
                </a:lnTo>
                <a:lnTo>
                  <a:pt x="316" y="62"/>
                </a:lnTo>
                <a:lnTo>
                  <a:pt x="417" y="0"/>
                </a:lnTo>
              </a:path>
            </a:pathLst>
          </a:custGeom>
          <a:noFill/>
          <a:ln w="26988">
            <a:solidFill>
              <a:srgbClr val="000080"/>
            </a:solidFill>
            <a:round/>
            <a:headEnd/>
            <a:tailEnd/>
          </a:ln>
        </p:spPr>
        <p:txBody>
          <a:bodyPr/>
          <a:lstStyle/>
          <a:p>
            <a:endParaRPr lang="en-US" b="1"/>
          </a:p>
        </p:txBody>
      </p:sp>
      <p:sp>
        <p:nvSpPr>
          <p:cNvPr id="23578" name="Line 49"/>
          <p:cNvSpPr>
            <a:spLocks noChangeShapeType="1"/>
          </p:cNvSpPr>
          <p:nvPr/>
        </p:nvSpPr>
        <p:spPr bwMode="auto">
          <a:xfrm flipV="1">
            <a:off x="4433888" y="4430713"/>
            <a:ext cx="660400" cy="331787"/>
          </a:xfrm>
          <a:prstGeom prst="line">
            <a:avLst/>
          </a:prstGeom>
          <a:noFill/>
          <a:ln w="26988">
            <a:solidFill>
              <a:srgbClr val="000080"/>
            </a:solidFill>
            <a:round/>
            <a:headEnd/>
            <a:tailEnd/>
          </a:ln>
        </p:spPr>
        <p:txBody>
          <a:bodyPr/>
          <a:lstStyle/>
          <a:p>
            <a:endParaRPr lang="en-US"/>
          </a:p>
        </p:txBody>
      </p:sp>
      <p:sp>
        <p:nvSpPr>
          <p:cNvPr id="23579" name="Line 50"/>
          <p:cNvSpPr>
            <a:spLocks noChangeShapeType="1"/>
          </p:cNvSpPr>
          <p:nvPr/>
        </p:nvSpPr>
        <p:spPr bwMode="auto">
          <a:xfrm flipV="1">
            <a:off x="5094288" y="4110038"/>
            <a:ext cx="660400" cy="320675"/>
          </a:xfrm>
          <a:prstGeom prst="line">
            <a:avLst/>
          </a:prstGeom>
          <a:noFill/>
          <a:ln w="26988">
            <a:solidFill>
              <a:srgbClr val="000080"/>
            </a:solidFill>
            <a:round/>
            <a:headEnd/>
            <a:tailEnd/>
          </a:ln>
        </p:spPr>
        <p:txBody>
          <a:bodyPr/>
          <a:lstStyle/>
          <a:p>
            <a:endParaRPr lang="en-US"/>
          </a:p>
        </p:txBody>
      </p:sp>
      <p:sp>
        <p:nvSpPr>
          <p:cNvPr id="23580" name="Line 51"/>
          <p:cNvSpPr>
            <a:spLocks noChangeShapeType="1"/>
          </p:cNvSpPr>
          <p:nvPr/>
        </p:nvSpPr>
        <p:spPr bwMode="auto">
          <a:xfrm flipV="1">
            <a:off x="5754688" y="3778250"/>
            <a:ext cx="661987" cy="331788"/>
          </a:xfrm>
          <a:prstGeom prst="line">
            <a:avLst/>
          </a:prstGeom>
          <a:noFill/>
          <a:ln w="26988">
            <a:solidFill>
              <a:srgbClr val="000080"/>
            </a:solidFill>
            <a:round/>
            <a:headEnd/>
            <a:tailEnd/>
          </a:ln>
        </p:spPr>
        <p:txBody>
          <a:bodyPr/>
          <a:lstStyle/>
          <a:p>
            <a:endParaRPr lang="en-US"/>
          </a:p>
        </p:txBody>
      </p:sp>
      <p:sp>
        <p:nvSpPr>
          <p:cNvPr id="23581" name="Line 52"/>
          <p:cNvSpPr>
            <a:spLocks noChangeShapeType="1"/>
          </p:cNvSpPr>
          <p:nvPr/>
        </p:nvSpPr>
        <p:spPr bwMode="auto">
          <a:xfrm flipV="1">
            <a:off x="6416675" y="3444875"/>
            <a:ext cx="660400" cy="333375"/>
          </a:xfrm>
          <a:prstGeom prst="line">
            <a:avLst/>
          </a:prstGeom>
          <a:noFill/>
          <a:ln w="26988">
            <a:solidFill>
              <a:srgbClr val="000080"/>
            </a:solidFill>
            <a:round/>
            <a:headEnd/>
            <a:tailEnd/>
          </a:ln>
        </p:spPr>
        <p:txBody>
          <a:bodyPr/>
          <a:lstStyle/>
          <a:p>
            <a:endParaRPr lang="en-US"/>
          </a:p>
        </p:txBody>
      </p:sp>
      <p:sp>
        <p:nvSpPr>
          <p:cNvPr id="23582" name="Line 53"/>
          <p:cNvSpPr>
            <a:spLocks noChangeShapeType="1"/>
          </p:cNvSpPr>
          <p:nvPr/>
        </p:nvSpPr>
        <p:spPr bwMode="auto">
          <a:xfrm>
            <a:off x="2120900" y="4110038"/>
            <a:ext cx="660400" cy="166687"/>
          </a:xfrm>
          <a:prstGeom prst="line">
            <a:avLst/>
          </a:prstGeom>
          <a:noFill/>
          <a:ln w="26988">
            <a:solidFill>
              <a:srgbClr val="FF00FF"/>
            </a:solidFill>
            <a:round/>
            <a:headEnd/>
            <a:tailEnd/>
          </a:ln>
        </p:spPr>
        <p:txBody>
          <a:bodyPr/>
          <a:lstStyle/>
          <a:p>
            <a:endParaRPr lang="en-US"/>
          </a:p>
        </p:txBody>
      </p:sp>
      <p:sp>
        <p:nvSpPr>
          <p:cNvPr id="23583" name="Line 54"/>
          <p:cNvSpPr>
            <a:spLocks noChangeShapeType="1"/>
          </p:cNvSpPr>
          <p:nvPr/>
        </p:nvSpPr>
        <p:spPr bwMode="auto">
          <a:xfrm>
            <a:off x="2781300" y="4276725"/>
            <a:ext cx="660400" cy="153988"/>
          </a:xfrm>
          <a:prstGeom prst="line">
            <a:avLst/>
          </a:prstGeom>
          <a:noFill/>
          <a:ln w="26988">
            <a:solidFill>
              <a:srgbClr val="FF00FF"/>
            </a:solidFill>
            <a:round/>
            <a:headEnd/>
            <a:tailEnd/>
          </a:ln>
        </p:spPr>
        <p:txBody>
          <a:bodyPr/>
          <a:lstStyle/>
          <a:p>
            <a:endParaRPr lang="en-US"/>
          </a:p>
        </p:txBody>
      </p:sp>
      <p:sp>
        <p:nvSpPr>
          <p:cNvPr id="23584" name="Freeform 55"/>
          <p:cNvSpPr>
            <a:spLocks/>
          </p:cNvSpPr>
          <p:nvPr/>
        </p:nvSpPr>
        <p:spPr bwMode="auto">
          <a:xfrm>
            <a:off x="3441700" y="4430713"/>
            <a:ext cx="661988" cy="165100"/>
          </a:xfrm>
          <a:custGeom>
            <a:avLst/>
            <a:gdLst>
              <a:gd name="T0" fmla="*/ 0 w 417"/>
              <a:gd name="T1" fmla="*/ 0 h 104"/>
              <a:gd name="T2" fmla="*/ 2147483647 w 417"/>
              <a:gd name="T3" fmla="*/ 2147483647 h 104"/>
              <a:gd name="T4" fmla="*/ 2147483647 w 417"/>
              <a:gd name="T5" fmla="*/ 2147483647 h 104"/>
              <a:gd name="T6" fmla="*/ 2147483647 w 417"/>
              <a:gd name="T7" fmla="*/ 2147483647 h 104"/>
              <a:gd name="T8" fmla="*/ 0 60000 65536"/>
              <a:gd name="T9" fmla="*/ 0 60000 65536"/>
              <a:gd name="T10" fmla="*/ 0 60000 65536"/>
              <a:gd name="T11" fmla="*/ 0 60000 65536"/>
              <a:gd name="T12" fmla="*/ 0 w 417"/>
              <a:gd name="T13" fmla="*/ 0 h 104"/>
              <a:gd name="T14" fmla="*/ 417 w 417"/>
              <a:gd name="T15" fmla="*/ 104 h 104"/>
            </a:gdLst>
            <a:ahLst/>
            <a:cxnLst>
              <a:cxn ang="T8">
                <a:pos x="T0" y="T1"/>
              </a:cxn>
              <a:cxn ang="T9">
                <a:pos x="T2" y="T3"/>
              </a:cxn>
              <a:cxn ang="T10">
                <a:pos x="T4" y="T5"/>
              </a:cxn>
              <a:cxn ang="T11">
                <a:pos x="T6" y="T7"/>
              </a:cxn>
            </a:cxnLst>
            <a:rect l="T12" t="T13" r="T14" b="T15"/>
            <a:pathLst>
              <a:path w="417" h="104">
                <a:moveTo>
                  <a:pt x="0" y="0"/>
                </a:moveTo>
                <a:lnTo>
                  <a:pt x="208" y="52"/>
                </a:lnTo>
                <a:lnTo>
                  <a:pt x="315" y="87"/>
                </a:lnTo>
                <a:lnTo>
                  <a:pt x="417" y="104"/>
                </a:lnTo>
              </a:path>
            </a:pathLst>
          </a:custGeom>
          <a:noFill/>
          <a:ln w="26988">
            <a:solidFill>
              <a:srgbClr val="FF00FF"/>
            </a:solidFill>
            <a:round/>
            <a:headEnd/>
            <a:tailEnd/>
          </a:ln>
        </p:spPr>
        <p:txBody>
          <a:bodyPr/>
          <a:lstStyle/>
          <a:p>
            <a:endParaRPr lang="en-US" b="1"/>
          </a:p>
        </p:txBody>
      </p:sp>
      <p:sp>
        <p:nvSpPr>
          <p:cNvPr id="23585" name="Freeform 56"/>
          <p:cNvSpPr>
            <a:spLocks/>
          </p:cNvSpPr>
          <p:nvPr/>
        </p:nvSpPr>
        <p:spPr bwMode="auto">
          <a:xfrm>
            <a:off x="4103688" y="4595813"/>
            <a:ext cx="660400" cy="42862"/>
          </a:xfrm>
          <a:custGeom>
            <a:avLst/>
            <a:gdLst>
              <a:gd name="T0" fmla="*/ 0 w 416"/>
              <a:gd name="T1" fmla="*/ 0 h 27"/>
              <a:gd name="T2" fmla="*/ 2147483647 w 416"/>
              <a:gd name="T3" fmla="*/ 2147483647 h 27"/>
              <a:gd name="T4" fmla="*/ 2147483647 w 416"/>
              <a:gd name="T5" fmla="*/ 2147483647 h 27"/>
              <a:gd name="T6" fmla="*/ 0 60000 65536"/>
              <a:gd name="T7" fmla="*/ 0 60000 65536"/>
              <a:gd name="T8" fmla="*/ 0 60000 65536"/>
              <a:gd name="T9" fmla="*/ 0 w 416"/>
              <a:gd name="T10" fmla="*/ 0 h 27"/>
              <a:gd name="T11" fmla="*/ 416 w 416"/>
              <a:gd name="T12" fmla="*/ 27 h 27"/>
            </a:gdLst>
            <a:ahLst/>
            <a:cxnLst>
              <a:cxn ang="T6">
                <a:pos x="T0" y="T1"/>
              </a:cxn>
              <a:cxn ang="T7">
                <a:pos x="T2" y="T3"/>
              </a:cxn>
              <a:cxn ang="T8">
                <a:pos x="T4" y="T5"/>
              </a:cxn>
            </a:cxnLst>
            <a:rect l="T9" t="T10" r="T11" b="T12"/>
            <a:pathLst>
              <a:path w="416" h="27">
                <a:moveTo>
                  <a:pt x="0" y="0"/>
                </a:moveTo>
                <a:lnTo>
                  <a:pt x="208" y="18"/>
                </a:lnTo>
                <a:lnTo>
                  <a:pt x="416" y="27"/>
                </a:lnTo>
              </a:path>
            </a:pathLst>
          </a:custGeom>
          <a:noFill/>
          <a:ln w="26988">
            <a:solidFill>
              <a:srgbClr val="FF00FF"/>
            </a:solidFill>
            <a:round/>
            <a:headEnd/>
            <a:tailEnd/>
          </a:ln>
        </p:spPr>
        <p:txBody>
          <a:bodyPr/>
          <a:lstStyle/>
          <a:p>
            <a:endParaRPr lang="en-US" b="1"/>
          </a:p>
        </p:txBody>
      </p:sp>
      <p:sp>
        <p:nvSpPr>
          <p:cNvPr id="23586" name="Freeform 57"/>
          <p:cNvSpPr>
            <a:spLocks/>
          </p:cNvSpPr>
          <p:nvPr/>
        </p:nvSpPr>
        <p:spPr bwMode="auto">
          <a:xfrm>
            <a:off x="4764088" y="4595813"/>
            <a:ext cx="660400" cy="42862"/>
          </a:xfrm>
          <a:custGeom>
            <a:avLst/>
            <a:gdLst>
              <a:gd name="T0" fmla="*/ 0 w 416"/>
              <a:gd name="T1" fmla="*/ 2147483647 h 27"/>
              <a:gd name="T2" fmla="*/ 2147483647 w 416"/>
              <a:gd name="T3" fmla="*/ 2147483647 h 27"/>
              <a:gd name="T4" fmla="*/ 2147483647 w 416"/>
              <a:gd name="T5" fmla="*/ 0 h 27"/>
              <a:gd name="T6" fmla="*/ 0 60000 65536"/>
              <a:gd name="T7" fmla="*/ 0 60000 65536"/>
              <a:gd name="T8" fmla="*/ 0 60000 65536"/>
              <a:gd name="T9" fmla="*/ 0 w 416"/>
              <a:gd name="T10" fmla="*/ 0 h 27"/>
              <a:gd name="T11" fmla="*/ 416 w 416"/>
              <a:gd name="T12" fmla="*/ 27 h 27"/>
            </a:gdLst>
            <a:ahLst/>
            <a:cxnLst>
              <a:cxn ang="T6">
                <a:pos x="T0" y="T1"/>
              </a:cxn>
              <a:cxn ang="T7">
                <a:pos x="T2" y="T3"/>
              </a:cxn>
              <a:cxn ang="T8">
                <a:pos x="T4" y="T5"/>
              </a:cxn>
            </a:cxnLst>
            <a:rect l="T9" t="T10" r="T11" b="T12"/>
            <a:pathLst>
              <a:path w="416" h="27">
                <a:moveTo>
                  <a:pt x="0" y="27"/>
                </a:moveTo>
                <a:lnTo>
                  <a:pt x="208" y="18"/>
                </a:lnTo>
                <a:lnTo>
                  <a:pt x="416" y="0"/>
                </a:lnTo>
              </a:path>
            </a:pathLst>
          </a:custGeom>
          <a:noFill/>
          <a:ln w="26988">
            <a:solidFill>
              <a:srgbClr val="FF00FF"/>
            </a:solidFill>
            <a:round/>
            <a:headEnd/>
            <a:tailEnd/>
          </a:ln>
        </p:spPr>
        <p:txBody>
          <a:bodyPr/>
          <a:lstStyle/>
          <a:p>
            <a:endParaRPr lang="en-US" b="1"/>
          </a:p>
        </p:txBody>
      </p:sp>
      <p:sp>
        <p:nvSpPr>
          <p:cNvPr id="23587" name="Line 58"/>
          <p:cNvSpPr>
            <a:spLocks noChangeShapeType="1"/>
          </p:cNvSpPr>
          <p:nvPr/>
        </p:nvSpPr>
        <p:spPr bwMode="auto">
          <a:xfrm flipV="1">
            <a:off x="5424488" y="4527550"/>
            <a:ext cx="661987" cy="68263"/>
          </a:xfrm>
          <a:prstGeom prst="line">
            <a:avLst/>
          </a:prstGeom>
          <a:noFill/>
          <a:ln w="26988">
            <a:solidFill>
              <a:srgbClr val="FF00FF"/>
            </a:solidFill>
            <a:round/>
            <a:headEnd/>
            <a:tailEnd/>
          </a:ln>
        </p:spPr>
        <p:txBody>
          <a:bodyPr/>
          <a:lstStyle/>
          <a:p>
            <a:endParaRPr lang="en-US"/>
          </a:p>
        </p:txBody>
      </p:sp>
      <p:sp>
        <p:nvSpPr>
          <p:cNvPr id="23588" name="Line 59"/>
          <p:cNvSpPr>
            <a:spLocks noChangeShapeType="1"/>
          </p:cNvSpPr>
          <p:nvPr/>
        </p:nvSpPr>
        <p:spPr bwMode="auto">
          <a:xfrm flipV="1">
            <a:off x="6086475" y="4430713"/>
            <a:ext cx="660400" cy="96837"/>
          </a:xfrm>
          <a:prstGeom prst="line">
            <a:avLst/>
          </a:prstGeom>
          <a:noFill/>
          <a:ln w="26988">
            <a:solidFill>
              <a:srgbClr val="FF00FF"/>
            </a:solidFill>
            <a:round/>
            <a:headEnd/>
            <a:tailEnd/>
          </a:ln>
        </p:spPr>
        <p:txBody>
          <a:bodyPr/>
          <a:lstStyle/>
          <a:p>
            <a:endParaRPr lang="en-US"/>
          </a:p>
        </p:txBody>
      </p:sp>
      <p:sp>
        <p:nvSpPr>
          <p:cNvPr id="23589" name="Line 60"/>
          <p:cNvSpPr>
            <a:spLocks noChangeShapeType="1"/>
          </p:cNvSpPr>
          <p:nvPr/>
        </p:nvSpPr>
        <p:spPr bwMode="auto">
          <a:xfrm flipV="1">
            <a:off x="6746875" y="4319588"/>
            <a:ext cx="660400" cy="111125"/>
          </a:xfrm>
          <a:prstGeom prst="line">
            <a:avLst/>
          </a:prstGeom>
          <a:noFill/>
          <a:ln w="26988">
            <a:solidFill>
              <a:srgbClr val="FF00FF"/>
            </a:solidFill>
            <a:round/>
            <a:headEnd/>
            <a:tailEnd/>
          </a:ln>
        </p:spPr>
        <p:txBody>
          <a:bodyPr/>
          <a:lstStyle/>
          <a:p>
            <a:endParaRPr lang="en-US"/>
          </a:p>
        </p:txBody>
      </p:sp>
      <p:sp>
        <p:nvSpPr>
          <p:cNvPr id="23590" name="Freeform 61"/>
          <p:cNvSpPr>
            <a:spLocks/>
          </p:cNvSpPr>
          <p:nvPr/>
        </p:nvSpPr>
        <p:spPr bwMode="auto">
          <a:xfrm>
            <a:off x="2120900" y="2459038"/>
            <a:ext cx="660400" cy="985837"/>
          </a:xfrm>
          <a:custGeom>
            <a:avLst/>
            <a:gdLst>
              <a:gd name="T0" fmla="*/ 0 w 416"/>
              <a:gd name="T1" fmla="*/ 0 h 621"/>
              <a:gd name="T2" fmla="*/ 2147483647 w 416"/>
              <a:gd name="T3" fmla="*/ 2147483647 h 621"/>
              <a:gd name="T4" fmla="*/ 2147483647 w 416"/>
              <a:gd name="T5" fmla="*/ 2147483647 h 621"/>
              <a:gd name="T6" fmla="*/ 2147483647 w 416"/>
              <a:gd name="T7" fmla="*/ 2147483647 h 621"/>
              <a:gd name="T8" fmla="*/ 2147483647 w 416"/>
              <a:gd name="T9" fmla="*/ 2147483647 h 621"/>
              <a:gd name="T10" fmla="*/ 2147483647 w 416"/>
              <a:gd name="T11" fmla="*/ 2147483647 h 621"/>
              <a:gd name="T12" fmla="*/ 2147483647 w 416"/>
              <a:gd name="T13" fmla="*/ 2147483647 h 621"/>
              <a:gd name="T14" fmla="*/ 0 60000 65536"/>
              <a:gd name="T15" fmla="*/ 0 60000 65536"/>
              <a:gd name="T16" fmla="*/ 0 60000 65536"/>
              <a:gd name="T17" fmla="*/ 0 60000 65536"/>
              <a:gd name="T18" fmla="*/ 0 60000 65536"/>
              <a:gd name="T19" fmla="*/ 0 60000 65536"/>
              <a:gd name="T20" fmla="*/ 0 60000 65536"/>
              <a:gd name="T21" fmla="*/ 0 w 416"/>
              <a:gd name="T22" fmla="*/ 0 h 621"/>
              <a:gd name="T23" fmla="*/ 416 w 416"/>
              <a:gd name="T24" fmla="*/ 621 h 6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621">
                <a:moveTo>
                  <a:pt x="0" y="0"/>
                </a:moveTo>
                <a:lnTo>
                  <a:pt x="101" y="166"/>
                </a:lnTo>
                <a:lnTo>
                  <a:pt x="208" y="332"/>
                </a:lnTo>
                <a:lnTo>
                  <a:pt x="258" y="411"/>
                </a:lnTo>
                <a:lnTo>
                  <a:pt x="315" y="490"/>
                </a:lnTo>
                <a:lnTo>
                  <a:pt x="365" y="560"/>
                </a:lnTo>
                <a:lnTo>
                  <a:pt x="416" y="621"/>
                </a:lnTo>
              </a:path>
            </a:pathLst>
          </a:custGeom>
          <a:noFill/>
          <a:ln w="26988">
            <a:solidFill>
              <a:srgbClr val="800080"/>
            </a:solidFill>
            <a:round/>
            <a:headEnd/>
            <a:tailEnd/>
          </a:ln>
        </p:spPr>
        <p:txBody>
          <a:bodyPr/>
          <a:lstStyle/>
          <a:p>
            <a:endParaRPr lang="en-US" b="1"/>
          </a:p>
        </p:txBody>
      </p:sp>
      <p:sp>
        <p:nvSpPr>
          <p:cNvPr id="23591" name="Freeform 62"/>
          <p:cNvSpPr>
            <a:spLocks/>
          </p:cNvSpPr>
          <p:nvPr/>
        </p:nvSpPr>
        <p:spPr bwMode="auto">
          <a:xfrm>
            <a:off x="2781300" y="3444875"/>
            <a:ext cx="660400" cy="444500"/>
          </a:xfrm>
          <a:custGeom>
            <a:avLst/>
            <a:gdLst>
              <a:gd name="T0" fmla="*/ 0 w 416"/>
              <a:gd name="T1" fmla="*/ 0 h 280"/>
              <a:gd name="T2" fmla="*/ 2147483647 w 416"/>
              <a:gd name="T3" fmla="*/ 2147483647 h 280"/>
              <a:gd name="T4" fmla="*/ 2147483647 w 416"/>
              <a:gd name="T5" fmla="*/ 2147483647 h 280"/>
              <a:gd name="T6" fmla="*/ 2147483647 w 416"/>
              <a:gd name="T7" fmla="*/ 2147483647 h 280"/>
              <a:gd name="T8" fmla="*/ 2147483647 w 416"/>
              <a:gd name="T9" fmla="*/ 2147483647 h 280"/>
              <a:gd name="T10" fmla="*/ 2147483647 w 416"/>
              <a:gd name="T11" fmla="*/ 2147483647 h 280"/>
              <a:gd name="T12" fmla="*/ 0 60000 65536"/>
              <a:gd name="T13" fmla="*/ 0 60000 65536"/>
              <a:gd name="T14" fmla="*/ 0 60000 65536"/>
              <a:gd name="T15" fmla="*/ 0 60000 65536"/>
              <a:gd name="T16" fmla="*/ 0 60000 65536"/>
              <a:gd name="T17" fmla="*/ 0 60000 65536"/>
              <a:gd name="T18" fmla="*/ 0 w 416"/>
              <a:gd name="T19" fmla="*/ 0 h 280"/>
              <a:gd name="T20" fmla="*/ 416 w 416"/>
              <a:gd name="T21" fmla="*/ 280 h 280"/>
            </a:gdLst>
            <a:ahLst/>
            <a:cxnLst>
              <a:cxn ang="T12">
                <a:pos x="T0" y="T1"/>
              </a:cxn>
              <a:cxn ang="T13">
                <a:pos x="T2" y="T3"/>
              </a:cxn>
              <a:cxn ang="T14">
                <a:pos x="T4" y="T5"/>
              </a:cxn>
              <a:cxn ang="T15">
                <a:pos x="T6" y="T7"/>
              </a:cxn>
              <a:cxn ang="T16">
                <a:pos x="T8" y="T9"/>
              </a:cxn>
              <a:cxn ang="T17">
                <a:pos x="T10" y="T11"/>
              </a:cxn>
            </a:cxnLst>
            <a:rect l="T18" t="T19" r="T20" b="T21"/>
            <a:pathLst>
              <a:path w="416" h="280">
                <a:moveTo>
                  <a:pt x="0" y="0"/>
                </a:moveTo>
                <a:lnTo>
                  <a:pt x="51" y="52"/>
                </a:lnTo>
                <a:lnTo>
                  <a:pt x="101" y="96"/>
                </a:lnTo>
                <a:lnTo>
                  <a:pt x="208" y="166"/>
                </a:lnTo>
                <a:lnTo>
                  <a:pt x="315" y="227"/>
                </a:lnTo>
                <a:lnTo>
                  <a:pt x="416" y="280"/>
                </a:lnTo>
              </a:path>
            </a:pathLst>
          </a:custGeom>
          <a:noFill/>
          <a:ln w="26988">
            <a:solidFill>
              <a:srgbClr val="800080"/>
            </a:solidFill>
            <a:round/>
            <a:headEnd/>
            <a:tailEnd/>
          </a:ln>
        </p:spPr>
        <p:txBody>
          <a:bodyPr/>
          <a:lstStyle/>
          <a:p>
            <a:endParaRPr lang="en-US" b="1"/>
          </a:p>
        </p:txBody>
      </p:sp>
      <p:sp>
        <p:nvSpPr>
          <p:cNvPr id="23592" name="Freeform 63"/>
          <p:cNvSpPr>
            <a:spLocks/>
          </p:cNvSpPr>
          <p:nvPr/>
        </p:nvSpPr>
        <p:spPr bwMode="auto">
          <a:xfrm>
            <a:off x="3441700" y="3889375"/>
            <a:ext cx="661988" cy="304800"/>
          </a:xfrm>
          <a:custGeom>
            <a:avLst/>
            <a:gdLst>
              <a:gd name="T0" fmla="*/ 0 w 417"/>
              <a:gd name="T1" fmla="*/ 0 h 192"/>
              <a:gd name="T2" fmla="*/ 2147483647 w 417"/>
              <a:gd name="T3" fmla="*/ 2147483647 h 192"/>
              <a:gd name="T4" fmla="*/ 2147483647 w 417"/>
              <a:gd name="T5" fmla="*/ 2147483647 h 192"/>
              <a:gd name="T6" fmla="*/ 2147483647 w 417"/>
              <a:gd name="T7" fmla="*/ 2147483647 h 192"/>
              <a:gd name="T8" fmla="*/ 0 60000 65536"/>
              <a:gd name="T9" fmla="*/ 0 60000 65536"/>
              <a:gd name="T10" fmla="*/ 0 60000 65536"/>
              <a:gd name="T11" fmla="*/ 0 60000 65536"/>
              <a:gd name="T12" fmla="*/ 0 w 417"/>
              <a:gd name="T13" fmla="*/ 0 h 192"/>
              <a:gd name="T14" fmla="*/ 417 w 417"/>
              <a:gd name="T15" fmla="*/ 192 h 192"/>
            </a:gdLst>
            <a:ahLst/>
            <a:cxnLst>
              <a:cxn ang="T8">
                <a:pos x="T0" y="T1"/>
              </a:cxn>
              <a:cxn ang="T9">
                <a:pos x="T2" y="T3"/>
              </a:cxn>
              <a:cxn ang="T10">
                <a:pos x="T4" y="T5"/>
              </a:cxn>
              <a:cxn ang="T11">
                <a:pos x="T6" y="T7"/>
              </a:cxn>
            </a:cxnLst>
            <a:rect l="T12" t="T13" r="T14" b="T15"/>
            <a:pathLst>
              <a:path w="417" h="192">
                <a:moveTo>
                  <a:pt x="0" y="0"/>
                </a:moveTo>
                <a:lnTo>
                  <a:pt x="208" y="105"/>
                </a:lnTo>
                <a:lnTo>
                  <a:pt x="315" y="157"/>
                </a:lnTo>
                <a:lnTo>
                  <a:pt x="417" y="192"/>
                </a:lnTo>
              </a:path>
            </a:pathLst>
          </a:custGeom>
          <a:noFill/>
          <a:ln w="26988">
            <a:solidFill>
              <a:srgbClr val="800080"/>
            </a:solidFill>
            <a:round/>
            <a:headEnd/>
            <a:tailEnd/>
          </a:ln>
        </p:spPr>
        <p:txBody>
          <a:bodyPr/>
          <a:lstStyle/>
          <a:p>
            <a:endParaRPr lang="en-US" b="1"/>
          </a:p>
        </p:txBody>
      </p:sp>
      <p:sp>
        <p:nvSpPr>
          <p:cNvPr id="23593" name="Freeform 64"/>
          <p:cNvSpPr>
            <a:spLocks/>
          </p:cNvSpPr>
          <p:nvPr/>
        </p:nvSpPr>
        <p:spPr bwMode="auto">
          <a:xfrm>
            <a:off x="4103688" y="4194175"/>
            <a:ext cx="660400" cy="111125"/>
          </a:xfrm>
          <a:custGeom>
            <a:avLst/>
            <a:gdLst>
              <a:gd name="T0" fmla="*/ 0 w 416"/>
              <a:gd name="T1" fmla="*/ 0 h 70"/>
              <a:gd name="T2" fmla="*/ 2147483647 w 416"/>
              <a:gd name="T3" fmla="*/ 2147483647 h 70"/>
              <a:gd name="T4" fmla="*/ 2147483647 w 416"/>
              <a:gd name="T5" fmla="*/ 2147483647 h 70"/>
              <a:gd name="T6" fmla="*/ 2147483647 w 416"/>
              <a:gd name="T7" fmla="*/ 2147483647 h 70"/>
              <a:gd name="T8" fmla="*/ 0 60000 65536"/>
              <a:gd name="T9" fmla="*/ 0 60000 65536"/>
              <a:gd name="T10" fmla="*/ 0 60000 65536"/>
              <a:gd name="T11" fmla="*/ 0 60000 65536"/>
              <a:gd name="T12" fmla="*/ 0 w 416"/>
              <a:gd name="T13" fmla="*/ 0 h 70"/>
              <a:gd name="T14" fmla="*/ 416 w 416"/>
              <a:gd name="T15" fmla="*/ 70 h 70"/>
            </a:gdLst>
            <a:ahLst/>
            <a:cxnLst>
              <a:cxn ang="T8">
                <a:pos x="T0" y="T1"/>
              </a:cxn>
              <a:cxn ang="T9">
                <a:pos x="T2" y="T3"/>
              </a:cxn>
              <a:cxn ang="T10">
                <a:pos x="T4" y="T5"/>
              </a:cxn>
              <a:cxn ang="T11">
                <a:pos x="T6" y="T7"/>
              </a:cxn>
            </a:cxnLst>
            <a:rect l="T12" t="T13" r="T14" b="T15"/>
            <a:pathLst>
              <a:path w="416" h="70">
                <a:moveTo>
                  <a:pt x="0" y="0"/>
                </a:moveTo>
                <a:lnTo>
                  <a:pt x="101" y="26"/>
                </a:lnTo>
                <a:lnTo>
                  <a:pt x="208" y="44"/>
                </a:lnTo>
                <a:lnTo>
                  <a:pt x="416" y="70"/>
                </a:lnTo>
              </a:path>
            </a:pathLst>
          </a:custGeom>
          <a:noFill/>
          <a:ln w="26988">
            <a:solidFill>
              <a:srgbClr val="800080"/>
            </a:solidFill>
            <a:round/>
            <a:headEnd/>
            <a:tailEnd/>
          </a:ln>
        </p:spPr>
        <p:txBody>
          <a:bodyPr/>
          <a:lstStyle/>
          <a:p>
            <a:endParaRPr lang="en-US" b="1"/>
          </a:p>
        </p:txBody>
      </p:sp>
      <p:sp>
        <p:nvSpPr>
          <p:cNvPr id="23594" name="Freeform 65"/>
          <p:cNvSpPr>
            <a:spLocks/>
          </p:cNvSpPr>
          <p:nvPr/>
        </p:nvSpPr>
        <p:spPr bwMode="auto">
          <a:xfrm>
            <a:off x="4764088" y="4305300"/>
            <a:ext cx="660400" cy="14288"/>
          </a:xfrm>
          <a:custGeom>
            <a:avLst/>
            <a:gdLst>
              <a:gd name="T0" fmla="*/ 0 w 416"/>
              <a:gd name="T1" fmla="*/ 0 h 9"/>
              <a:gd name="T2" fmla="*/ 2147483647 w 416"/>
              <a:gd name="T3" fmla="*/ 2147483647 h 9"/>
              <a:gd name="T4" fmla="*/ 2147483647 w 416"/>
              <a:gd name="T5" fmla="*/ 2147483647 h 9"/>
              <a:gd name="T6" fmla="*/ 0 60000 65536"/>
              <a:gd name="T7" fmla="*/ 0 60000 65536"/>
              <a:gd name="T8" fmla="*/ 0 60000 65536"/>
              <a:gd name="T9" fmla="*/ 0 w 416"/>
              <a:gd name="T10" fmla="*/ 0 h 9"/>
              <a:gd name="T11" fmla="*/ 416 w 416"/>
              <a:gd name="T12" fmla="*/ 9 h 9"/>
            </a:gdLst>
            <a:ahLst/>
            <a:cxnLst>
              <a:cxn ang="T6">
                <a:pos x="T0" y="T1"/>
              </a:cxn>
              <a:cxn ang="T7">
                <a:pos x="T2" y="T3"/>
              </a:cxn>
              <a:cxn ang="T8">
                <a:pos x="T4" y="T5"/>
              </a:cxn>
            </a:cxnLst>
            <a:rect l="T9" t="T10" r="T11" b="T12"/>
            <a:pathLst>
              <a:path w="416" h="9">
                <a:moveTo>
                  <a:pt x="0" y="0"/>
                </a:moveTo>
                <a:lnTo>
                  <a:pt x="208" y="9"/>
                </a:lnTo>
                <a:lnTo>
                  <a:pt x="416" y="9"/>
                </a:lnTo>
              </a:path>
            </a:pathLst>
          </a:custGeom>
          <a:noFill/>
          <a:ln w="26988">
            <a:solidFill>
              <a:srgbClr val="800080"/>
            </a:solidFill>
            <a:round/>
            <a:headEnd/>
            <a:tailEnd/>
          </a:ln>
        </p:spPr>
        <p:txBody>
          <a:bodyPr/>
          <a:lstStyle/>
          <a:p>
            <a:endParaRPr lang="en-US" b="1"/>
          </a:p>
        </p:txBody>
      </p:sp>
      <p:sp>
        <p:nvSpPr>
          <p:cNvPr id="23595" name="Freeform 66"/>
          <p:cNvSpPr>
            <a:spLocks/>
          </p:cNvSpPr>
          <p:nvPr/>
        </p:nvSpPr>
        <p:spPr bwMode="auto">
          <a:xfrm>
            <a:off x="5424488" y="4291013"/>
            <a:ext cx="661987" cy="28575"/>
          </a:xfrm>
          <a:custGeom>
            <a:avLst/>
            <a:gdLst>
              <a:gd name="T0" fmla="*/ 0 w 417"/>
              <a:gd name="T1" fmla="*/ 2147483647 h 18"/>
              <a:gd name="T2" fmla="*/ 2147483647 w 417"/>
              <a:gd name="T3" fmla="*/ 2147483647 h 18"/>
              <a:gd name="T4" fmla="*/ 2147483647 w 417"/>
              <a:gd name="T5" fmla="*/ 0 h 18"/>
              <a:gd name="T6" fmla="*/ 0 60000 65536"/>
              <a:gd name="T7" fmla="*/ 0 60000 65536"/>
              <a:gd name="T8" fmla="*/ 0 60000 65536"/>
              <a:gd name="T9" fmla="*/ 0 w 417"/>
              <a:gd name="T10" fmla="*/ 0 h 18"/>
              <a:gd name="T11" fmla="*/ 417 w 417"/>
              <a:gd name="T12" fmla="*/ 18 h 18"/>
            </a:gdLst>
            <a:ahLst/>
            <a:cxnLst>
              <a:cxn ang="T6">
                <a:pos x="T0" y="T1"/>
              </a:cxn>
              <a:cxn ang="T7">
                <a:pos x="T2" y="T3"/>
              </a:cxn>
              <a:cxn ang="T8">
                <a:pos x="T4" y="T5"/>
              </a:cxn>
            </a:cxnLst>
            <a:rect l="T9" t="T10" r="T11" b="T12"/>
            <a:pathLst>
              <a:path w="417" h="18">
                <a:moveTo>
                  <a:pt x="0" y="18"/>
                </a:moveTo>
                <a:lnTo>
                  <a:pt x="208" y="9"/>
                </a:lnTo>
                <a:lnTo>
                  <a:pt x="417" y="0"/>
                </a:lnTo>
              </a:path>
            </a:pathLst>
          </a:custGeom>
          <a:noFill/>
          <a:ln w="26988">
            <a:solidFill>
              <a:srgbClr val="800080"/>
            </a:solidFill>
            <a:round/>
            <a:headEnd/>
            <a:tailEnd/>
          </a:ln>
        </p:spPr>
        <p:txBody>
          <a:bodyPr/>
          <a:lstStyle/>
          <a:p>
            <a:endParaRPr lang="en-US" b="1"/>
          </a:p>
        </p:txBody>
      </p:sp>
      <p:sp>
        <p:nvSpPr>
          <p:cNvPr id="23596" name="Freeform 67"/>
          <p:cNvSpPr>
            <a:spLocks/>
          </p:cNvSpPr>
          <p:nvPr/>
        </p:nvSpPr>
        <p:spPr bwMode="auto">
          <a:xfrm>
            <a:off x="6086475" y="4235450"/>
            <a:ext cx="660400" cy="55563"/>
          </a:xfrm>
          <a:custGeom>
            <a:avLst/>
            <a:gdLst>
              <a:gd name="T0" fmla="*/ 0 w 416"/>
              <a:gd name="T1" fmla="*/ 2147483647 h 35"/>
              <a:gd name="T2" fmla="*/ 2147483647 w 416"/>
              <a:gd name="T3" fmla="*/ 2147483647 h 35"/>
              <a:gd name="T4" fmla="*/ 2147483647 w 416"/>
              <a:gd name="T5" fmla="*/ 0 h 35"/>
              <a:gd name="T6" fmla="*/ 0 60000 65536"/>
              <a:gd name="T7" fmla="*/ 0 60000 65536"/>
              <a:gd name="T8" fmla="*/ 0 60000 65536"/>
              <a:gd name="T9" fmla="*/ 0 w 416"/>
              <a:gd name="T10" fmla="*/ 0 h 35"/>
              <a:gd name="T11" fmla="*/ 416 w 416"/>
              <a:gd name="T12" fmla="*/ 35 h 35"/>
            </a:gdLst>
            <a:ahLst/>
            <a:cxnLst>
              <a:cxn ang="T6">
                <a:pos x="T0" y="T1"/>
              </a:cxn>
              <a:cxn ang="T7">
                <a:pos x="T2" y="T3"/>
              </a:cxn>
              <a:cxn ang="T8">
                <a:pos x="T4" y="T5"/>
              </a:cxn>
            </a:cxnLst>
            <a:rect l="T9" t="T10" r="T11" b="T12"/>
            <a:pathLst>
              <a:path w="416" h="35">
                <a:moveTo>
                  <a:pt x="0" y="35"/>
                </a:moveTo>
                <a:lnTo>
                  <a:pt x="208" y="18"/>
                </a:lnTo>
                <a:lnTo>
                  <a:pt x="416" y="0"/>
                </a:lnTo>
              </a:path>
            </a:pathLst>
          </a:custGeom>
          <a:noFill/>
          <a:ln w="26988">
            <a:solidFill>
              <a:srgbClr val="800080"/>
            </a:solidFill>
            <a:round/>
            <a:headEnd/>
            <a:tailEnd/>
          </a:ln>
        </p:spPr>
        <p:txBody>
          <a:bodyPr/>
          <a:lstStyle/>
          <a:p>
            <a:endParaRPr lang="en-US" b="1"/>
          </a:p>
        </p:txBody>
      </p:sp>
      <p:sp>
        <p:nvSpPr>
          <p:cNvPr id="23597" name="Freeform 68"/>
          <p:cNvSpPr>
            <a:spLocks/>
          </p:cNvSpPr>
          <p:nvPr/>
        </p:nvSpPr>
        <p:spPr bwMode="auto">
          <a:xfrm>
            <a:off x="6746875" y="4138613"/>
            <a:ext cx="660400" cy="96837"/>
          </a:xfrm>
          <a:custGeom>
            <a:avLst/>
            <a:gdLst>
              <a:gd name="T0" fmla="*/ 0 w 416"/>
              <a:gd name="T1" fmla="*/ 2147483647 h 61"/>
              <a:gd name="T2" fmla="*/ 2147483647 w 416"/>
              <a:gd name="T3" fmla="*/ 2147483647 h 61"/>
              <a:gd name="T4" fmla="*/ 2147483647 w 416"/>
              <a:gd name="T5" fmla="*/ 0 h 61"/>
              <a:gd name="T6" fmla="*/ 0 60000 65536"/>
              <a:gd name="T7" fmla="*/ 0 60000 65536"/>
              <a:gd name="T8" fmla="*/ 0 60000 65536"/>
              <a:gd name="T9" fmla="*/ 0 w 416"/>
              <a:gd name="T10" fmla="*/ 0 h 61"/>
              <a:gd name="T11" fmla="*/ 416 w 416"/>
              <a:gd name="T12" fmla="*/ 61 h 61"/>
            </a:gdLst>
            <a:ahLst/>
            <a:cxnLst>
              <a:cxn ang="T6">
                <a:pos x="T0" y="T1"/>
              </a:cxn>
              <a:cxn ang="T7">
                <a:pos x="T2" y="T3"/>
              </a:cxn>
              <a:cxn ang="T8">
                <a:pos x="T4" y="T5"/>
              </a:cxn>
            </a:cxnLst>
            <a:rect l="T9" t="T10" r="T11" b="T12"/>
            <a:pathLst>
              <a:path w="416" h="61">
                <a:moveTo>
                  <a:pt x="0" y="61"/>
                </a:moveTo>
                <a:lnTo>
                  <a:pt x="208" y="35"/>
                </a:lnTo>
                <a:lnTo>
                  <a:pt x="416" y="0"/>
                </a:lnTo>
              </a:path>
            </a:pathLst>
          </a:custGeom>
          <a:noFill/>
          <a:ln w="26988">
            <a:solidFill>
              <a:srgbClr val="800080"/>
            </a:solidFill>
            <a:round/>
            <a:headEnd/>
            <a:tailEnd/>
          </a:ln>
        </p:spPr>
        <p:txBody>
          <a:bodyPr/>
          <a:lstStyle/>
          <a:p>
            <a:endParaRPr lang="en-US" b="1"/>
          </a:p>
        </p:txBody>
      </p:sp>
      <p:sp>
        <p:nvSpPr>
          <p:cNvPr id="23598" name="Line 69"/>
          <p:cNvSpPr>
            <a:spLocks noChangeShapeType="1"/>
          </p:cNvSpPr>
          <p:nvPr/>
        </p:nvSpPr>
        <p:spPr bwMode="auto">
          <a:xfrm>
            <a:off x="1458913" y="4110038"/>
            <a:ext cx="661987" cy="1587"/>
          </a:xfrm>
          <a:prstGeom prst="line">
            <a:avLst/>
          </a:prstGeom>
          <a:noFill/>
          <a:ln w="26988">
            <a:solidFill>
              <a:srgbClr val="008000"/>
            </a:solidFill>
            <a:round/>
            <a:headEnd/>
            <a:tailEnd/>
          </a:ln>
        </p:spPr>
        <p:txBody>
          <a:bodyPr/>
          <a:lstStyle/>
          <a:p>
            <a:endParaRPr lang="en-US"/>
          </a:p>
        </p:txBody>
      </p:sp>
      <p:sp>
        <p:nvSpPr>
          <p:cNvPr id="23599" name="Line 70"/>
          <p:cNvSpPr>
            <a:spLocks noChangeShapeType="1"/>
          </p:cNvSpPr>
          <p:nvPr/>
        </p:nvSpPr>
        <p:spPr bwMode="auto">
          <a:xfrm>
            <a:off x="2120900" y="4110038"/>
            <a:ext cx="660400" cy="1587"/>
          </a:xfrm>
          <a:prstGeom prst="line">
            <a:avLst/>
          </a:prstGeom>
          <a:noFill/>
          <a:ln w="26988">
            <a:solidFill>
              <a:srgbClr val="008000"/>
            </a:solidFill>
            <a:round/>
            <a:headEnd/>
            <a:tailEnd/>
          </a:ln>
        </p:spPr>
        <p:txBody>
          <a:bodyPr/>
          <a:lstStyle/>
          <a:p>
            <a:endParaRPr lang="en-US"/>
          </a:p>
        </p:txBody>
      </p:sp>
      <p:sp>
        <p:nvSpPr>
          <p:cNvPr id="23600" name="Line 71"/>
          <p:cNvSpPr>
            <a:spLocks noChangeShapeType="1"/>
          </p:cNvSpPr>
          <p:nvPr/>
        </p:nvSpPr>
        <p:spPr bwMode="auto">
          <a:xfrm>
            <a:off x="2781300" y="4110038"/>
            <a:ext cx="660400" cy="1587"/>
          </a:xfrm>
          <a:prstGeom prst="line">
            <a:avLst/>
          </a:prstGeom>
          <a:noFill/>
          <a:ln w="26988">
            <a:solidFill>
              <a:srgbClr val="008000"/>
            </a:solidFill>
            <a:round/>
            <a:headEnd/>
            <a:tailEnd/>
          </a:ln>
        </p:spPr>
        <p:txBody>
          <a:bodyPr/>
          <a:lstStyle/>
          <a:p>
            <a:endParaRPr lang="en-US"/>
          </a:p>
        </p:txBody>
      </p:sp>
      <p:sp>
        <p:nvSpPr>
          <p:cNvPr id="23601" name="Line 72"/>
          <p:cNvSpPr>
            <a:spLocks noChangeShapeType="1"/>
          </p:cNvSpPr>
          <p:nvPr/>
        </p:nvSpPr>
        <p:spPr bwMode="auto">
          <a:xfrm>
            <a:off x="3441700" y="4110038"/>
            <a:ext cx="661988" cy="1587"/>
          </a:xfrm>
          <a:prstGeom prst="line">
            <a:avLst/>
          </a:prstGeom>
          <a:noFill/>
          <a:ln w="26988">
            <a:solidFill>
              <a:srgbClr val="008000"/>
            </a:solidFill>
            <a:round/>
            <a:headEnd/>
            <a:tailEnd/>
          </a:ln>
        </p:spPr>
        <p:txBody>
          <a:bodyPr/>
          <a:lstStyle/>
          <a:p>
            <a:endParaRPr lang="en-US"/>
          </a:p>
        </p:txBody>
      </p:sp>
      <p:sp>
        <p:nvSpPr>
          <p:cNvPr id="23602" name="Line 73"/>
          <p:cNvSpPr>
            <a:spLocks noChangeShapeType="1"/>
          </p:cNvSpPr>
          <p:nvPr/>
        </p:nvSpPr>
        <p:spPr bwMode="auto">
          <a:xfrm>
            <a:off x="4103688" y="4110038"/>
            <a:ext cx="660400" cy="1587"/>
          </a:xfrm>
          <a:prstGeom prst="line">
            <a:avLst/>
          </a:prstGeom>
          <a:noFill/>
          <a:ln w="26988">
            <a:solidFill>
              <a:srgbClr val="008000"/>
            </a:solidFill>
            <a:round/>
            <a:headEnd/>
            <a:tailEnd/>
          </a:ln>
        </p:spPr>
        <p:txBody>
          <a:bodyPr/>
          <a:lstStyle/>
          <a:p>
            <a:endParaRPr lang="en-US"/>
          </a:p>
        </p:txBody>
      </p:sp>
      <p:sp>
        <p:nvSpPr>
          <p:cNvPr id="23603" name="Line 74"/>
          <p:cNvSpPr>
            <a:spLocks noChangeShapeType="1"/>
          </p:cNvSpPr>
          <p:nvPr/>
        </p:nvSpPr>
        <p:spPr bwMode="auto">
          <a:xfrm>
            <a:off x="4764088" y="4110038"/>
            <a:ext cx="660400" cy="1587"/>
          </a:xfrm>
          <a:prstGeom prst="line">
            <a:avLst/>
          </a:prstGeom>
          <a:noFill/>
          <a:ln w="26988">
            <a:solidFill>
              <a:srgbClr val="008000"/>
            </a:solidFill>
            <a:round/>
            <a:headEnd/>
            <a:tailEnd/>
          </a:ln>
        </p:spPr>
        <p:txBody>
          <a:bodyPr/>
          <a:lstStyle/>
          <a:p>
            <a:endParaRPr lang="en-US"/>
          </a:p>
        </p:txBody>
      </p:sp>
      <p:sp>
        <p:nvSpPr>
          <p:cNvPr id="23604" name="Line 75"/>
          <p:cNvSpPr>
            <a:spLocks noChangeShapeType="1"/>
          </p:cNvSpPr>
          <p:nvPr/>
        </p:nvSpPr>
        <p:spPr bwMode="auto">
          <a:xfrm>
            <a:off x="5424488" y="4110038"/>
            <a:ext cx="661987" cy="1587"/>
          </a:xfrm>
          <a:prstGeom prst="line">
            <a:avLst/>
          </a:prstGeom>
          <a:noFill/>
          <a:ln w="26988">
            <a:solidFill>
              <a:srgbClr val="008000"/>
            </a:solidFill>
            <a:round/>
            <a:headEnd/>
            <a:tailEnd/>
          </a:ln>
        </p:spPr>
        <p:txBody>
          <a:bodyPr/>
          <a:lstStyle/>
          <a:p>
            <a:endParaRPr lang="en-US"/>
          </a:p>
        </p:txBody>
      </p:sp>
      <p:sp>
        <p:nvSpPr>
          <p:cNvPr id="23605" name="Line 76"/>
          <p:cNvSpPr>
            <a:spLocks noChangeShapeType="1"/>
          </p:cNvSpPr>
          <p:nvPr/>
        </p:nvSpPr>
        <p:spPr bwMode="auto">
          <a:xfrm>
            <a:off x="6086475" y="4110038"/>
            <a:ext cx="660400" cy="1587"/>
          </a:xfrm>
          <a:prstGeom prst="line">
            <a:avLst/>
          </a:prstGeom>
          <a:noFill/>
          <a:ln w="26988">
            <a:solidFill>
              <a:srgbClr val="008000"/>
            </a:solidFill>
            <a:round/>
            <a:headEnd/>
            <a:tailEnd/>
          </a:ln>
        </p:spPr>
        <p:txBody>
          <a:bodyPr/>
          <a:lstStyle/>
          <a:p>
            <a:endParaRPr lang="en-US"/>
          </a:p>
        </p:txBody>
      </p:sp>
      <p:sp>
        <p:nvSpPr>
          <p:cNvPr id="23606" name="Line 77"/>
          <p:cNvSpPr>
            <a:spLocks noChangeShapeType="1"/>
          </p:cNvSpPr>
          <p:nvPr/>
        </p:nvSpPr>
        <p:spPr bwMode="auto">
          <a:xfrm>
            <a:off x="6746875" y="4110038"/>
            <a:ext cx="660400" cy="1587"/>
          </a:xfrm>
          <a:prstGeom prst="line">
            <a:avLst/>
          </a:prstGeom>
          <a:noFill/>
          <a:ln w="26988">
            <a:solidFill>
              <a:srgbClr val="008000"/>
            </a:solidFill>
            <a:round/>
            <a:headEnd/>
            <a:tailEnd/>
          </a:ln>
        </p:spPr>
        <p:txBody>
          <a:bodyPr/>
          <a:lstStyle/>
          <a:p>
            <a:endParaRPr lang="en-US"/>
          </a:p>
        </p:txBody>
      </p:sp>
      <p:sp>
        <p:nvSpPr>
          <p:cNvPr id="23607" name="Rectangle 96"/>
          <p:cNvSpPr>
            <a:spLocks noChangeArrowheads="1"/>
          </p:cNvSpPr>
          <p:nvPr/>
        </p:nvSpPr>
        <p:spPr bwMode="auto">
          <a:xfrm>
            <a:off x="1262063" y="5622925"/>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0</a:t>
            </a:r>
            <a:endParaRPr lang="en-US" sz="3200">
              <a:latin typeface="Arial" charset="0"/>
            </a:endParaRPr>
          </a:p>
        </p:txBody>
      </p:sp>
      <p:sp>
        <p:nvSpPr>
          <p:cNvPr id="23608" name="Rectangle 97"/>
          <p:cNvSpPr>
            <a:spLocks noChangeArrowheads="1"/>
          </p:cNvSpPr>
          <p:nvPr/>
        </p:nvSpPr>
        <p:spPr bwMode="auto">
          <a:xfrm>
            <a:off x="1262063" y="497046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2</a:t>
            </a:r>
            <a:endParaRPr lang="en-US" sz="3200">
              <a:latin typeface="Arial" charset="0"/>
            </a:endParaRPr>
          </a:p>
        </p:txBody>
      </p:sp>
      <p:sp>
        <p:nvSpPr>
          <p:cNvPr id="23609" name="Rectangle 98"/>
          <p:cNvSpPr>
            <a:spLocks noChangeArrowheads="1"/>
          </p:cNvSpPr>
          <p:nvPr/>
        </p:nvSpPr>
        <p:spPr bwMode="auto">
          <a:xfrm>
            <a:off x="1262063" y="4305300"/>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4</a:t>
            </a:r>
            <a:endParaRPr lang="en-US" sz="3200">
              <a:latin typeface="Arial" charset="0"/>
            </a:endParaRPr>
          </a:p>
        </p:txBody>
      </p:sp>
      <p:sp>
        <p:nvSpPr>
          <p:cNvPr id="23610" name="Rectangle 99"/>
          <p:cNvSpPr>
            <a:spLocks noChangeArrowheads="1"/>
          </p:cNvSpPr>
          <p:nvPr/>
        </p:nvSpPr>
        <p:spPr bwMode="auto">
          <a:xfrm>
            <a:off x="1262063" y="3652838"/>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6</a:t>
            </a:r>
            <a:endParaRPr lang="en-US" sz="3200">
              <a:latin typeface="Arial" charset="0"/>
            </a:endParaRPr>
          </a:p>
        </p:txBody>
      </p:sp>
      <p:sp>
        <p:nvSpPr>
          <p:cNvPr id="23611" name="Rectangle 100"/>
          <p:cNvSpPr>
            <a:spLocks noChangeArrowheads="1"/>
          </p:cNvSpPr>
          <p:nvPr/>
        </p:nvSpPr>
        <p:spPr bwMode="auto">
          <a:xfrm>
            <a:off x="1262063" y="3000375"/>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8</a:t>
            </a:r>
            <a:endParaRPr lang="en-US" sz="3200">
              <a:latin typeface="Arial" charset="0"/>
            </a:endParaRPr>
          </a:p>
        </p:txBody>
      </p:sp>
      <p:sp>
        <p:nvSpPr>
          <p:cNvPr id="23612" name="Rectangle 101"/>
          <p:cNvSpPr>
            <a:spLocks noChangeArrowheads="1"/>
          </p:cNvSpPr>
          <p:nvPr/>
        </p:nvSpPr>
        <p:spPr bwMode="auto">
          <a:xfrm>
            <a:off x="1182688" y="2335213"/>
            <a:ext cx="223837"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10</a:t>
            </a:r>
            <a:endParaRPr lang="en-US" sz="3200">
              <a:latin typeface="Arial" charset="0"/>
            </a:endParaRPr>
          </a:p>
        </p:txBody>
      </p:sp>
      <p:sp>
        <p:nvSpPr>
          <p:cNvPr id="23613" name="Rectangle 102"/>
          <p:cNvSpPr>
            <a:spLocks noChangeArrowheads="1"/>
          </p:cNvSpPr>
          <p:nvPr/>
        </p:nvSpPr>
        <p:spPr bwMode="auto">
          <a:xfrm>
            <a:off x="1182688" y="1682750"/>
            <a:ext cx="223837"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12</a:t>
            </a:r>
            <a:endParaRPr lang="en-US" sz="3200">
              <a:latin typeface="Arial" charset="0"/>
            </a:endParaRPr>
          </a:p>
        </p:txBody>
      </p:sp>
      <p:sp>
        <p:nvSpPr>
          <p:cNvPr id="23614" name="Rectangle 103"/>
          <p:cNvSpPr>
            <a:spLocks noChangeArrowheads="1"/>
          </p:cNvSpPr>
          <p:nvPr/>
        </p:nvSpPr>
        <p:spPr bwMode="auto">
          <a:xfrm>
            <a:off x="1423988"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0</a:t>
            </a:r>
            <a:endParaRPr lang="en-US" sz="3200">
              <a:latin typeface="Arial" charset="0"/>
            </a:endParaRPr>
          </a:p>
        </p:txBody>
      </p:sp>
      <p:sp>
        <p:nvSpPr>
          <p:cNvPr id="23615" name="Rectangle 104"/>
          <p:cNvSpPr>
            <a:spLocks noChangeArrowheads="1"/>
          </p:cNvSpPr>
          <p:nvPr/>
        </p:nvSpPr>
        <p:spPr bwMode="auto">
          <a:xfrm>
            <a:off x="2084388"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1</a:t>
            </a:r>
            <a:endParaRPr lang="en-US" sz="3200">
              <a:latin typeface="Arial" charset="0"/>
            </a:endParaRPr>
          </a:p>
        </p:txBody>
      </p:sp>
      <p:sp>
        <p:nvSpPr>
          <p:cNvPr id="23616" name="Rectangle 105"/>
          <p:cNvSpPr>
            <a:spLocks noChangeArrowheads="1"/>
          </p:cNvSpPr>
          <p:nvPr/>
        </p:nvSpPr>
        <p:spPr bwMode="auto">
          <a:xfrm>
            <a:off x="2744788"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2</a:t>
            </a:r>
            <a:endParaRPr lang="en-US" sz="3200">
              <a:latin typeface="Arial" charset="0"/>
            </a:endParaRPr>
          </a:p>
        </p:txBody>
      </p:sp>
      <p:sp>
        <p:nvSpPr>
          <p:cNvPr id="23617" name="Rectangle 106"/>
          <p:cNvSpPr>
            <a:spLocks noChangeArrowheads="1"/>
          </p:cNvSpPr>
          <p:nvPr/>
        </p:nvSpPr>
        <p:spPr bwMode="auto">
          <a:xfrm>
            <a:off x="3406775"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3</a:t>
            </a:r>
            <a:endParaRPr lang="en-US" sz="3200">
              <a:latin typeface="Arial" charset="0"/>
            </a:endParaRPr>
          </a:p>
        </p:txBody>
      </p:sp>
      <p:sp>
        <p:nvSpPr>
          <p:cNvPr id="23618" name="Rectangle 107"/>
          <p:cNvSpPr>
            <a:spLocks noChangeArrowheads="1"/>
          </p:cNvSpPr>
          <p:nvPr/>
        </p:nvSpPr>
        <p:spPr bwMode="auto">
          <a:xfrm>
            <a:off x="4067175"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4</a:t>
            </a:r>
            <a:endParaRPr lang="en-US" sz="3200">
              <a:latin typeface="Arial" charset="0"/>
            </a:endParaRPr>
          </a:p>
        </p:txBody>
      </p:sp>
      <p:sp>
        <p:nvSpPr>
          <p:cNvPr id="23619" name="Rectangle 108"/>
          <p:cNvSpPr>
            <a:spLocks noChangeArrowheads="1"/>
          </p:cNvSpPr>
          <p:nvPr/>
        </p:nvSpPr>
        <p:spPr bwMode="auto">
          <a:xfrm>
            <a:off x="4727575"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5</a:t>
            </a:r>
            <a:endParaRPr lang="en-US" sz="3200">
              <a:latin typeface="Arial" charset="0"/>
            </a:endParaRPr>
          </a:p>
        </p:txBody>
      </p:sp>
      <p:sp>
        <p:nvSpPr>
          <p:cNvPr id="23620" name="Rectangle 109"/>
          <p:cNvSpPr>
            <a:spLocks noChangeArrowheads="1"/>
          </p:cNvSpPr>
          <p:nvPr/>
        </p:nvSpPr>
        <p:spPr bwMode="auto">
          <a:xfrm>
            <a:off x="5389563"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6</a:t>
            </a:r>
            <a:endParaRPr lang="en-US" sz="3200">
              <a:latin typeface="Arial" charset="0"/>
            </a:endParaRPr>
          </a:p>
        </p:txBody>
      </p:sp>
      <p:sp>
        <p:nvSpPr>
          <p:cNvPr id="23621" name="Rectangle 110"/>
          <p:cNvSpPr>
            <a:spLocks noChangeArrowheads="1"/>
          </p:cNvSpPr>
          <p:nvPr/>
        </p:nvSpPr>
        <p:spPr bwMode="auto">
          <a:xfrm>
            <a:off x="6049963"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7</a:t>
            </a:r>
            <a:endParaRPr lang="en-US" sz="3200">
              <a:latin typeface="Arial" charset="0"/>
            </a:endParaRPr>
          </a:p>
        </p:txBody>
      </p:sp>
      <p:sp>
        <p:nvSpPr>
          <p:cNvPr id="23622" name="Rectangle 111"/>
          <p:cNvSpPr>
            <a:spLocks noChangeArrowheads="1"/>
          </p:cNvSpPr>
          <p:nvPr/>
        </p:nvSpPr>
        <p:spPr bwMode="auto">
          <a:xfrm>
            <a:off x="6711950"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8</a:t>
            </a:r>
            <a:endParaRPr lang="en-US" sz="3200">
              <a:latin typeface="Arial" charset="0"/>
            </a:endParaRPr>
          </a:p>
        </p:txBody>
      </p:sp>
      <p:sp>
        <p:nvSpPr>
          <p:cNvPr id="23623" name="Rectangle 112"/>
          <p:cNvSpPr>
            <a:spLocks noChangeArrowheads="1"/>
          </p:cNvSpPr>
          <p:nvPr/>
        </p:nvSpPr>
        <p:spPr bwMode="auto">
          <a:xfrm>
            <a:off x="7372350"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9</a:t>
            </a:r>
            <a:endParaRPr lang="en-US" sz="3200">
              <a:latin typeface="Arial" charset="0"/>
            </a:endParaRPr>
          </a:p>
        </p:txBody>
      </p:sp>
      <p:sp>
        <p:nvSpPr>
          <p:cNvPr id="23624" name="Rectangle 113"/>
          <p:cNvSpPr>
            <a:spLocks noChangeArrowheads="1"/>
          </p:cNvSpPr>
          <p:nvPr/>
        </p:nvSpPr>
        <p:spPr bwMode="auto">
          <a:xfrm>
            <a:off x="7988300" y="5942013"/>
            <a:ext cx="223838"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10</a:t>
            </a:r>
            <a:endParaRPr lang="en-US" sz="3200">
              <a:latin typeface="Arial" charset="0"/>
            </a:endParaRPr>
          </a:p>
        </p:txBody>
      </p:sp>
      <p:sp>
        <p:nvSpPr>
          <p:cNvPr id="23625" name="Text Box 5"/>
          <p:cNvSpPr txBox="1">
            <a:spLocks noChangeArrowheads="1"/>
          </p:cNvSpPr>
          <p:nvPr/>
        </p:nvSpPr>
        <p:spPr bwMode="auto">
          <a:xfrm>
            <a:off x="7146925" y="3181350"/>
            <a:ext cx="184150" cy="336550"/>
          </a:xfrm>
          <a:prstGeom prst="rect">
            <a:avLst/>
          </a:prstGeom>
          <a:noFill/>
          <a:ln w="9525">
            <a:noFill/>
            <a:miter lim="800000"/>
            <a:headEnd/>
            <a:tailEnd/>
          </a:ln>
        </p:spPr>
        <p:txBody>
          <a:bodyPr wrap="none">
            <a:spAutoFit/>
          </a:bodyPr>
          <a:lstStyle/>
          <a:p>
            <a:endParaRPr lang="en-US" sz="1600">
              <a:latin typeface="Arial" charset="0"/>
            </a:endParaRPr>
          </a:p>
        </p:txBody>
      </p:sp>
      <p:sp>
        <p:nvSpPr>
          <p:cNvPr id="23626" name="Text Box 7"/>
          <p:cNvSpPr txBox="1">
            <a:spLocks noChangeArrowheads="1"/>
          </p:cNvSpPr>
          <p:nvPr/>
        </p:nvSpPr>
        <p:spPr bwMode="auto">
          <a:xfrm>
            <a:off x="7086600" y="3197225"/>
            <a:ext cx="500063" cy="336550"/>
          </a:xfrm>
          <a:prstGeom prst="rect">
            <a:avLst/>
          </a:prstGeom>
          <a:noFill/>
          <a:ln w="9525">
            <a:noFill/>
            <a:miter lim="800000"/>
            <a:headEnd/>
            <a:tailEnd/>
          </a:ln>
        </p:spPr>
        <p:txBody>
          <a:bodyPr wrap="none">
            <a:spAutoFit/>
          </a:bodyPr>
          <a:lstStyle/>
          <a:p>
            <a:r>
              <a:rPr lang="en-US" sz="1600">
                <a:latin typeface="Arial" charset="0"/>
              </a:rPr>
              <a:t>MC</a:t>
            </a:r>
          </a:p>
        </p:txBody>
      </p:sp>
      <p:sp>
        <p:nvSpPr>
          <p:cNvPr id="23627" name="Text Box 11"/>
          <p:cNvSpPr txBox="1">
            <a:spLocks noChangeArrowheads="1"/>
          </p:cNvSpPr>
          <p:nvPr/>
        </p:nvSpPr>
        <p:spPr bwMode="auto">
          <a:xfrm>
            <a:off x="7391400" y="3883025"/>
            <a:ext cx="588963" cy="336550"/>
          </a:xfrm>
          <a:prstGeom prst="rect">
            <a:avLst/>
          </a:prstGeom>
          <a:noFill/>
          <a:ln w="9525">
            <a:noFill/>
            <a:miter lim="800000"/>
            <a:headEnd/>
            <a:tailEnd/>
          </a:ln>
        </p:spPr>
        <p:txBody>
          <a:bodyPr wrap="none">
            <a:spAutoFit/>
          </a:bodyPr>
          <a:lstStyle/>
          <a:p>
            <a:r>
              <a:rPr lang="en-US" sz="1600">
                <a:latin typeface="Arial" charset="0"/>
              </a:rPr>
              <a:t>ATC</a:t>
            </a:r>
          </a:p>
        </p:txBody>
      </p:sp>
      <p:sp>
        <p:nvSpPr>
          <p:cNvPr id="23628" name="Text Box 12"/>
          <p:cNvSpPr txBox="1">
            <a:spLocks noChangeArrowheads="1"/>
          </p:cNvSpPr>
          <p:nvPr/>
        </p:nvSpPr>
        <p:spPr bwMode="auto">
          <a:xfrm>
            <a:off x="7391400" y="4264025"/>
            <a:ext cx="685800" cy="336550"/>
          </a:xfrm>
          <a:prstGeom prst="rect">
            <a:avLst/>
          </a:prstGeom>
          <a:noFill/>
          <a:ln w="9525">
            <a:noFill/>
            <a:miter lim="800000"/>
            <a:headEnd/>
            <a:tailEnd/>
          </a:ln>
        </p:spPr>
        <p:txBody>
          <a:bodyPr>
            <a:spAutoFit/>
          </a:bodyPr>
          <a:lstStyle/>
          <a:p>
            <a:r>
              <a:rPr lang="en-US" sz="1600">
                <a:latin typeface="Arial" charset="0"/>
              </a:rPr>
              <a:t>AVC</a:t>
            </a:r>
          </a:p>
        </p:txBody>
      </p:sp>
      <p:sp>
        <p:nvSpPr>
          <p:cNvPr id="23629" name="Text Box 13"/>
          <p:cNvSpPr txBox="1">
            <a:spLocks noChangeArrowheads="1"/>
          </p:cNvSpPr>
          <p:nvPr/>
        </p:nvSpPr>
        <p:spPr bwMode="auto">
          <a:xfrm>
            <a:off x="1295400" y="3959225"/>
            <a:ext cx="268288" cy="274638"/>
          </a:xfrm>
          <a:prstGeom prst="rect">
            <a:avLst/>
          </a:prstGeom>
          <a:noFill/>
          <a:ln w="9525">
            <a:noFill/>
            <a:miter lim="800000"/>
            <a:headEnd/>
            <a:tailEnd/>
          </a:ln>
        </p:spPr>
        <p:txBody>
          <a:bodyPr wrap="none">
            <a:spAutoFit/>
          </a:bodyPr>
          <a:lstStyle/>
          <a:p>
            <a:r>
              <a:rPr lang="en-US" sz="1200">
                <a:latin typeface="Arial" charset="0"/>
              </a:rPr>
              <a:t>5</a:t>
            </a:r>
          </a:p>
        </p:txBody>
      </p:sp>
      <p:sp>
        <p:nvSpPr>
          <p:cNvPr id="23630" name="Text Box 14"/>
          <p:cNvSpPr txBox="1">
            <a:spLocks noChangeArrowheads="1"/>
          </p:cNvSpPr>
          <p:nvPr/>
        </p:nvSpPr>
        <p:spPr bwMode="auto">
          <a:xfrm>
            <a:off x="1066800" y="4572000"/>
            <a:ext cx="479425" cy="274638"/>
          </a:xfrm>
          <a:prstGeom prst="rect">
            <a:avLst/>
          </a:prstGeom>
          <a:noFill/>
          <a:ln w="9525">
            <a:noFill/>
            <a:miter lim="800000"/>
            <a:headEnd/>
            <a:tailEnd/>
          </a:ln>
        </p:spPr>
        <p:txBody>
          <a:bodyPr>
            <a:spAutoFit/>
          </a:bodyPr>
          <a:lstStyle/>
          <a:p>
            <a:r>
              <a:rPr lang="en-US" sz="1200">
                <a:latin typeface="Arial" charset="0"/>
              </a:rPr>
              <a:t>3.35</a:t>
            </a:r>
          </a:p>
        </p:txBody>
      </p:sp>
      <p:sp>
        <p:nvSpPr>
          <p:cNvPr id="23631" name="Text Box 15"/>
          <p:cNvSpPr txBox="1">
            <a:spLocks noChangeArrowheads="1"/>
          </p:cNvSpPr>
          <p:nvPr/>
        </p:nvSpPr>
        <p:spPr bwMode="auto">
          <a:xfrm>
            <a:off x="6172200" y="6169025"/>
            <a:ext cx="2060575" cy="336550"/>
          </a:xfrm>
          <a:prstGeom prst="rect">
            <a:avLst/>
          </a:prstGeom>
          <a:noFill/>
          <a:ln w="9525">
            <a:noFill/>
            <a:miter lim="800000"/>
            <a:headEnd/>
            <a:tailEnd/>
          </a:ln>
        </p:spPr>
        <p:txBody>
          <a:bodyPr wrap="none">
            <a:spAutoFit/>
          </a:bodyPr>
          <a:lstStyle/>
          <a:p>
            <a:r>
              <a:rPr lang="en-US" sz="1600" b="1">
                <a:latin typeface="Arial" charset="0"/>
              </a:rPr>
              <a:t>Quantity per period</a:t>
            </a:r>
          </a:p>
        </p:txBody>
      </p:sp>
      <p:sp>
        <p:nvSpPr>
          <p:cNvPr id="23632" name="Text Box 16"/>
          <p:cNvSpPr txBox="1">
            <a:spLocks noChangeArrowheads="1"/>
          </p:cNvSpPr>
          <p:nvPr/>
        </p:nvSpPr>
        <p:spPr bwMode="auto">
          <a:xfrm>
            <a:off x="0" y="1828800"/>
            <a:ext cx="1212850" cy="581025"/>
          </a:xfrm>
          <a:prstGeom prst="rect">
            <a:avLst/>
          </a:prstGeom>
          <a:noFill/>
          <a:ln w="9525">
            <a:noFill/>
            <a:miter lim="800000"/>
            <a:headEnd/>
            <a:tailEnd/>
          </a:ln>
        </p:spPr>
        <p:txBody>
          <a:bodyPr wrap="none">
            <a:spAutoFit/>
          </a:bodyPr>
          <a:lstStyle/>
          <a:p>
            <a:r>
              <a:rPr lang="en-US" sz="1600" b="1">
                <a:latin typeface="Arial" charset="0"/>
              </a:rPr>
              <a:t>Price, cost</a:t>
            </a:r>
          </a:p>
          <a:p>
            <a:r>
              <a:rPr lang="en-US" sz="1600" b="1">
                <a:latin typeface="Arial" charset="0"/>
              </a:rPr>
              <a:t>per unit</a:t>
            </a:r>
          </a:p>
        </p:txBody>
      </p:sp>
      <p:sp>
        <p:nvSpPr>
          <p:cNvPr id="23633" name="Text Box 17"/>
          <p:cNvSpPr txBox="1">
            <a:spLocks noChangeArrowheads="1"/>
          </p:cNvSpPr>
          <p:nvPr/>
        </p:nvSpPr>
        <p:spPr bwMode="auto">
          <a:xfrm>
            <a:off x="1050925" y="500063"/>
            <a:ext cx="6988175" cy="762000"/>
          </a:xfrm>
          <a:prstGeom prst="rect">
            <a:avLst/>
          </a:prstGeom>
          <a:noFill/>
          <a:ln w="9525">
            <a:noFill/>
            <a:miter lim="800000"/>
            <a:headEnd/>
            <a:tailEnd/>
          </a:ln>
        </p:spPr>
        <p:txBody>
          <a:bodyPr wrap="none">
            <a:spAutoFit/>
          </a:bodyPr>
          <a:lstStyle/>
          <a:p>
            <a:r>
              <a:rPr lang="en-US" sz="4400">
                <a:solidFill>
                  <a:schemeClr val="tx2"/>
                </a:solidFill>
                <a:latin typeface="Garamond" pitchFamily="18" charset="0"/>
              </a:rPr>
              <a:t>Losses and Shutdown Decision</a:t>
            </a:r>
          </a:p>
        </p:txBody>
      </p:sp>
      <p:sp>
        <p:nvSpPr>
          <p:cNvPr id="23634" name="Text Box 23"/>
          <p:cNvSpPr txBox="1">
            <a:spLocks noChangeArrowheads="1"/>
          </p:cNvSpPr>
          <p:nvPr/>
        </p:nvSpPr>
        <p:spPr bwMode="auto">
          <a:xfrm>
            <a:off x="5638800" y="3810000"/>
            <a:ext cx="312738" cy="304800"/>
          </a:xfrm>
          <a:prstGeom prst="rect">
            <a:avLst/>
          </a:prstGeom>
          <a:noFill/>
          <a:ln w="9525">
            <a:noFill/>
            <a:miter lim="800000"/>
            <a:headEnd/>
            <a:tailEnd/>
          </a:ln>
        </p:spPr>
        <p:txBody>
          <a:bodyPr wrap="none">
            <a:spAutoFit/>
          </a:bodyPr>
          <a:lstStyle/>
          <a:p>
            <a:r>
              <a:rPr lang="en-US" sz="1400" b="1">
                <a:latin typeface="Arial" charset="0"/>
              </a:rPr>
              <a:t>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15"/>
          <p:cNvSpPr>
            <a:spLocks noChangeShapeType="1"/>
          </p:cNvSpPr>
          <p:nvPr/>
        </p:nvSpPr>
        <p:spPr bwMode="auto">
          <a:xfrm>
            <a:off x="1458913" y="1806575"/>
            <a:ext cx="1587" cy="3941763"/>
          </a:xfrm>
          <a:prstGeom prst="line">
            <a:avLst/>
          </a:prstGeom>
          <a:noFill/>
          <a:ln w="0">
            <a:solidFill>
              <a:srgbClr val="000000"/>
            </a:solidFill>
            <a:round/>
            <a:headEnd/>
            <a:tailEnd/>
          </a:ln>
        </p:spPr>
        <p:txBody>
          <a:bodyPr/>
          <a:lstStyle/>
          <a:p>
            <a:endParaRPr lang="en-US"/>
          </a:p>
        </p:txBody>
      </p:sp>
      <p:sp>
        <p:nvSpPr>
          <p:cNvPr id="24579" name="Line 16"/>
          <p:cNvSpPr>
            <a:spLocks noChangeShapeType="1"/>
          </p:cNvSpPr>
          <p:nvPr/>
        </p:nvSpPr>
        <p:spPr bwMode="auto">
          <a:xfrm>
            <a:off x="1414463" y="5748338"/>
            <a:ext cx="44450" cy="1587"/>
          </a:xfrm>
          <a:prstGeom prst="line">
            <a:avLst/>
          </a:prstGeom>
          <a:noFill/>
          <a:ln w="0">
            <a:solidFill>
              <a:srgbClr val="000000"/>
            </a:solidFill>
            <a:round/>
            <a:headEnd/>
            <a:tailEnd/>
          </a:ln>
        </p:spPr>
        <p:txBody>
          <a:bodyPr/>
          <a:lstStyle/>
          <a:p>
            <a:endParaRPr lang="en-US"/>
          </a:p>
        </p:txBody>
      </p:sp>
      <p:sp>
        <p:nvSpPr>
          <p:cNvPr id="24580" name="Line 17"/>
          <p:cNvSpPr>
            <a:spLocks noChangeShapeType="1"/>
          </p:cNvSpPr>
          <p:nvPr/>
        </p:nvSpPr>
        <p:spPr bwMode="auto">
          <a:xfrm>
            <a:off x="1414463" y="5095875"/>
            <a:ext cx="44450" cy="1588"/>
          </a:xfrm>
          <a:prstGeom prst="line">
            <a:avLst/>
          </a:prstGeom>
          <a:noFill/>
          <a:ln w="0">
            <a:solidFill>
              <a:srgbClr val="000000"/>
            </a:solidFill>
            <a:round/>
            <a:headEnd/>
            <a:tailEnd/>
          </a:ln>
        </p:spPr>
        <p:txBody>
          <a:bodyPr/>
          <a:lstStyle/>
          <a:p>
            <a:endParaRPr lang="en-US"/>
          </a:p>
        </p:txBody>
      </p:sp>
      <p:sp>
        <p:nvSpPr>
          <p:cNvPr id="24581" name="Line 18"/>
          <p:cNvSpPr>
            <a:spLocks noChangeShapeType="1"/>
          </p:cNvSpPr>
          <p:nvPr/>
        </p:nvSpPr>
        <p:spPr bwMode="auto">
          <a:xfrm>
            <a:off x="1414463" y="4430713"/>
            <a:ext cx="44450" cy="1587"/>
          </a:xfrm>
          <a:prstGeom prst="line">
            <a:avLst/>
          </a:prstGeom>
          <a:noFill/>
          <a:ln w="0">
            <a:solidFill>
              <a:srgbClr val="000000"/>
            </a:solidFill>
            <a:round/>
            <a:headEnd/>
            <a:tailEnd/>
          </a:ln>
        </p:spPr>
        <p:txBody>
          <a:bodyPr/>
          <a:lstStyle/>
          <a:p>
            <a:endParaRPr lang="en-US"/>
          </a:p>
        </p:txBody>
      </p:sp>
      <p:sp>
        <p:nvSpPr>
          <p:cNvPr id="24582" name="Line 19"/>
          <p:cNvSpPr>
            <a:spLocks noChangeShapeType="1"/>
          </p:cNvSpPr>
          <p:nvPr/>
        </p:nvSpPr>
        <p:spPr bwMode="auto">
          <a:xfrm>
            <a:off x="1414463" y="3778250"/>
            <a:ext cx="44450" cy="1588"/>
          </a:xfrm>
          <a:prstGeom prst="line">
            <a:avLst/>
          </a:prstGeom>
          <a:noFill/>
          <a:ln w="0">
            <a:solidFill>
              <a:srgbClr val="000000"/>
            </a:solidFill>
            <a:round/>
            <a:headEnd/>
            <a:tailEnd/>
          </a:ln>
        </p:spPr>
        <p:txBody>
          <a:bodyPr/>
          <a:lstStyle/>
          <a:p>
            <a:endParaRPr lang="en-US"/>
          </a:p>
        </p:txBody>
      </p:sp>
      <p:sp>
        <p:nvSpPr>
          <p:cNvPr id="24583" name="Line 20"/>
          <p:cNvSpPr>
            <a:spLocks noChangeShapeType="1"/>
          </p:cNvSpPr>
          <p:nvPr/>
        </p:nvSpPr>
        <p:spPr bwMode="auto">
          <a:xfrm>
            <a:off x="1414463" y="3125788"/>
            <a:ext cx="44450" cy="1587"/>
          </a:xfrm>
          <a:prstGeom prst="line">
            <a:avLst/>
          </a:prstGeom>
          <a:noFill/>
          <a:ln w="0">
            <a:solidFill>
              <a:srgbClr val="000000"/>
            </a:solidFill>
            <a:round/>
            <a:headEnd/>
            <a:tailEnd/>
          </a:ln>
        </p:spPr>
        <p:txBody>
          <a:bodyPr/>
          <a:lstStyle/>
          <a:p>
            <a:endParaRPr lang="en-US"/>
          </a:p>
        </p:txBody>
      </p:sp>
      <p:sp>
        <p:nvSpPr>
          <p:cNvPr id="24584" name="Line 21"/>
          <p:cNvSpPr>
            <a:spLocks noChangeShapeType="1"/>
          </p:cNvSpPr>
          <p:nvPr/>
        </p:nvSpPr>
        <p:spPr bwMode="auto">
          <a:xfrm>
            <a:off x="1414463" y="2459038"/>
            <a:ext cx="44450" cy="1587"/>
          </a:xfrm>
          <a:prstGeom prst="line">
            <a:avLst/>
          </a:prstGeom>
          <a:noFill/>
          <a:ln w="0">
            <a:solidFill>
              <a:srgbClr val="000000"/>
            </a:solidFill>
            <a:round/>
            <a:headEnd/>
            <a:tailEnd/>
          </a:ln>
        </p:spPr>
        <p:txBody>
          <a:bodyPr/>
          <a:lstStyle/>
          <a:p>
            <a:endParaRPr lang="en-US"/>
          </a:p>
        </p:txBody>
      </p:sp>
      <p:sp>
        <p:nvSpPr>
          <p:cNvPr id="24585" name="Line 22"/>
          <p:cNvSpPr>
            <a:spLocks noChangeShapeType="1"/>
          </p:cNvSpPr>
          <p:nvPr/>
        </p:nvSpPr>
        <p:spPr bwMode="auto">
          <a:xfrm>
            <a:off x="1414463" y="1806575"/>
            <a:ext cx="44450" cy="1588"/>
          </a:xfrm>
          <a:prstGeom prst="line">
            <a:avLst/>
          </a:prstGeom>
          <a:noFill/>
          <a:ln w="0">
            <a:solidFill>
              <a:srgbClr val="000000"/>
            </a:solidFill>
            <a:round/>
            <a:headEnd/>
            <a:tailEnd/>
          </a:ln>
        </p:spPr>
        <p:txBody>
          <a:bodyPr/>
          <a:lstStyle/>
          <a:p>
            <a:endParaRPr lang="en-US"/>
          </a:p>
        </p:txBody>
      </p:sp>
      <p:sp>
        <p:nvSpPr>
          <p:cNvPr id="24586" name="Line 23"/>
          <p:cNvSpPr>
            <a:spLocks noChangeShapeType="1"/>
          </p:cNvSpPr>
          <p:nvPr/>
        </p:nvSpPr>
        <p:spPr bwMode="auto">
          <a:xfrm>
            <a:off x="1458913" y="5748338"/>
            <a:ext cx="6610350" cy="1587"/>
          </a:xfrm>
          <a:prstGeom prst="line">
            <a:avLst/>
          </a:prstGeom>
          <a:noFill/>
          <a:ln w="0">
            <a:solidFill>
              <a:srgbClr val="000000"/>
            </a:solidFill>
            <a:round/>
            <a:headEnd/>
            <a:tailEnd/>
          </a:ln>
        </p:spPr>
        <p:txBody>
          <a:bodyPr/>
          <a:lstStyle/>
          <a:p>
            <a:endParaRPr lang="en-US"/>
          </a:p>
        </p:txBody>
      </p:sp>
      <p:sp>
        <p:nvSpPr>
          <p:cNvPr id="24587" name="Line 24"/>
          <p:cNvSpPr>
            <a:spLocks noChangeShapeType="1"/>
          </p:cNvSpPr>
          <p:nvPr/>
        </p:nvSpPr>
        <p:spPr bwMode="auto">
          <a:xfrm flipV="1">
            <a:off x="1458913" y="5748338"/>
            <a:ext cx="1587" cy="69850"/>
          </a:xfrm>
          <a:prstGeom prst="line">
            <a:avLst/>
          </a:prstGeom>
          <a:noFill/>
          <a:ln w="0">
            <a:solidFill>
              <a:srgbClr val="000000"/>
            </a:solidFill>
            <a:round/>
            <a:headEnd/>
            <a:tailEnd/>
          </a:ln>
        </p:spPr>
        <p:txBody>
          <a:bodyPr/>
          <a:lstStyle/>
          <a:p>
            <a:endParaRPr lang="en-US"/>
          </a:p>
        </p:txBody>
      </p:sp>
      <p:sp>
        <p:nvSpPr>
          <p:cNvPr id="24588" name="Line 25"/>
          <p:cNvSpPr>
            <a:spLocks noChangeShapeType="1"/>
          </p:cNvSpPr>
          <p:nvPr/>
        </p:nvSpPr>
        <p:spPr bwMode="auto">
          <a:xfrm flipV="1">
            <a:off x="2120900" y="5748338"/>
            <a:ext cx="1588" cy="69850"/>
          </a:xfrm>
          <a:prstGeom prst="line">
            <a:avLst/>
          </a:prstGeom>
          <a:noFill/>
          <a:ln w="0">
            <a:solidFill>
              <a:srgbClr val="000000"/>
            </a:solidFill>
            <a:round/>
            <a:headEnd/>
            <a:tailEnd/>
          </a:ln>
        </p:spPr>
        <p:txBody>
          <a:bodyPr/>
          <a:lstStyle/>
          <a:p>
            <a:endParaRPr lang="en-US"/>
          </a:p>
        </p:txBody>
      </p:sp>
      <p:sp>
        <p:nvSpPr>
          <p:cNvPr id="24589" name="Line 26"/>
          <p:cNvSpPr>
            <a:spLocks noChangeShapeType="1"/>
          </p:cNvSpPr>
          <p:nvPr/>
        </p:nvSpPr>
        <p:spPr bwMode="auto">
          <a:xfrm flipV="1">
            <a:off x="2781300" y="5748338"/>
            <a:ext cx="1588" cy="69850"/>
          </a:xfrm>
          <a:prstGeom prst="line">
            <a:avLst/>
          </a:prstGeom>
          <a:noFill/>
          <a:ln w="0">
            <a:solidFill>
              <a:srgbClr val="000000"/>
            </a:solidFill>
            <a:round/>
            <a:headEnd/>
            <a:tailEnd/>
          </a:ln>
        </p:spPr>
        <p:txBody>
          <a:bodyPr/>
          <a:lstStyle/>
          <a:p>
            <a:endParaRPr lang="en-US"/>
          </a:p>
        </p:txBody>
      </p:sp>
      <p:sp>
        <p:nvSpPr>
          <p:cNvPr id="24590" name="Line 27"/>
          <p:cNvSpPr>
            <a:spLocks noChangeShapeType="1"/>
          </p:cNvSpPr>
          <p:nvPr/>
        </p:nvSpPr>
        <p:spPr bwMode="auto">
          <a:xfrm flipV="1">
            <a:off x="3441700" y="5748338"/>
            <a:ext cx="1588" cy="69850"/>
          </a:xfrm>
          <a:prstGeom prst="line">
            <a:avLst/>
          </a:prstGeom>
          <a:noFill/>
          <a:ln w="0">
            <a:solidFill>
              <a:srgbClr val="000000"/>
            </a:solidFill>
            <a:round/>
            <a:headEnd/>
            <a:tailEnd/>
          </a:ln>
        </p:spPr>
        <p:txBody>
          <a:bodyPr/>
          <a:lstStyle/>
          <a:p>
            <a:endParaRPr lang="en-US"/>
          </a:p>
        </p:txBody>
      </p:sp>
      <p:sp>
        <p:nvSpPr>
          <p:cNvPr id="24591" name="Line 28"/>
          <p:cNvSpPr>
            <a:spLocks noChangeShapeType="1"/>
          </p:cNvSpPr>
          <p:nvPr/>
        </p:nvSpPr>
        <p:spPr bwMode="auto">
          <a:xfrm flipV="1">
            <a:off x="4103688" y="5748338"/>
            <a:ext cx="1587" cy="69850"/>
          </a:xfrm>
          <a:prstGeom prst="line">
            <a:avLst/>
          </a:prstGeom>
          <a:noFill/>
          <a:ln w="0">
            <a:solidFill>
              <a:srgbClr val="000000"/>
            </a:solidFill>
            <a:round/>
            <a:headEnd/>
            <a:tailEnd/>
          </a:ln>
        </p:spPr>
        <p:txBody>
          <a:bodyPr/>
          <a:lstStyle/>
          <a:p>
            <a:endParaRPr lang="en-US"/>
          </a:p>
        </p:txBody>
      </p:sp>
      <p:sp>
        <p:nvSpPr>
          <p:cNvPr id="24592" name="Line 29"/>
          <p:cNvSpPr>
            <a:spLocks noChangeShapeType="1"/>
          </p:cNvSpPr>
          <p:nvPr/>
        </p:nvSpPr>
        <p:spPr bwMode="auto">
          <a:xfrm flipV="1">
            <a:off x="4764088" y="5748338"/>
            <a:ext cx="1587" cy="69850"/>
          </a:xfrm>
          <a:prstGeom prst="line">
            <a:avLst/>
          </a:prstGeom>
          <a:noFill/>
          <a:ln w="0">
            <a:solidFill>
              <a:srgbClr val="000000"/>
            </a:solidFill>
            <a:round/>
            <a:headEnd/>
            <a:tailEnd/>
          </a:ln>
        </p:spPr>
        <p:txBody>
          <a:bodyPr/>
          <a:lstStyle/>
          <a:p>
            <a:endParaRPr lang="en-US"/>
          </a:p>
        </p:txBody>
      </p:sp>
      <p:sp>
        <p:nvSpPr>
          <p:cNvPr id="24593" name="Line 30"/>
          <p:cNvSpPr>
            <a:spLocks noChangeShapeType="1"/>
          </p:cNvSpPr>
          <p:nvPr/>
        </p:nvSpPr>
        <p:spPr bwMode="auto">
          <a:xfrm flipV="1">
            <a:off x="5424488" y="5748338"/>
            <a:ext cx="1587" cy="69850"/>
          </a:xfrm>
          <a:prstGeom prst="line">
            <a:avLst/>
          </a:prstGeom>
          <a:noFill/>
          <a:ln w="0">
            <a:solidFill>
              <a:srgbClr val="000000"/>
            </a:solidFill>
            <a:round/>
            <a:headEnd/>
            <a:tailEnd/>
          </a:ln>
        </p:spPr>
        <p:txBody>
          <a:bodyPr/>
          <a:lstStyle/>
          <a:p>
            <a:endParaRPr lang="en-US"/>
          </a:p>
        </p:txBody>
      </p:sp>
      <p:sp>
        <p:nvSpPr>
          <p:cNvPr id="24594" name="Line 31"/>
          <p:cNvSpPr>
            <a:spLocks noChangeShapeType="1"/>
          </p:cNvSpPr>
          <p:nvPr/>
        </p:nvSpPr>
        <p:spPr bwMode="auto">
          <a:xfrm flipV="1">
            <a:off x="6086475" y="5748338"/>
            <a:ext cx="1588" cy="69850"/>
          </a:xfrm>
          <a:prstGeom prst="line">
            <a:avLst/>
          </a:prstGeom>
          <a:noFill/>
          <a:ln w="0">
            <a:solidFill>
              <a:srgbClr val="000000"/>
            </a:solidFill>
            <a:round/>
            <a:headEnd/>
            <a:tailEnd/>
          </a:ln>
        </p:spPr>
        <p:txBody>
          <a:bodyPr/>
          <a:lstStyle/>
          <a:p>
            <a:endParaRPr lang="en-US"/>
          </a:p>
        </p:txBody>
      </p:sp>
      <p:sp>
        <p:nvSpPr>
          <p:cNvPr id="24595" name="Line 32"/>
          <p:cNvSpPr>
            <a:spLocks noChangeShapeType="1"/>
          </p:cNvSpPr>
          <p:nvPr/>
        </p:nvSpPr>
        <p:spPr bwMode="auto">
          <a:xfrm flipV="1">
            <a:off x="6746875" y="5748338"/>
            <a:ext cx="1588" cy="69850"/>
          </a:xfrm>
          <a:prstGeom prst="line">
            <a:avLst/>
          </a:prstGeom>
          <a:noFill/>
          <a:ln w="0">
            <a:solidFill>
              <a:srgbClr val="000000"/>
            </a:solidFill>
            <a:round/>
            <a:headEnd/>
            <a:tailEnd/>
          </a:ln>
        </p:spPr>
        <p:txBody>
          <a:bodyPr/>
          <a:lstStyle/>
          <a:p>
            <a:endParaRPr lang="en-US"/>
          </a:p>
        </p:txBody>
      </p:sp>
      <p:sp>
        <p:nvSpPr>
          <p:cNvPr id="24596" name="Line 33"/>
          <p:cNvSpPr>
            <a:spLocks noChangeShapeType="1"/>
          </p:cNvSpPr>
          <p:nvPr/>
        </p:nvSpPr>
        <p:spPr bwMode="auto">
          <a:xfrm flipV="1">
            <a:off x="7407275" y="5748338"/>
            <a:ext cx="1588" cy="69850"/>
          </a:xfrm>
          <a:prstGeom prst="line">
            <a:avLst/>
          </a:prstGeom>
          <a:noFill/>
          <a:ln w="0">
            <a:solidFill>
              <a:srgbClr val="000000"/>
            </a:solidFill>
            <a:round/>
            <a:headEnd/>
            <a:tailEnd/>
          </a:ln>
        </p:spPr>
        <p:txBody>
          <a:bodyPr/>
          <a:lstStyle/>
          <a:p>
            <a:endParaRPr lang="en-US"/>
          </a:p>
        </p:txBody>
      </p:sp>
      <p:sp>
        <p:nvSpPr>
          <p:cNvPr id="24597" name="Line 34"/>
          <p:cNvSpPr>
            <a:spLocks noChangeShapeType="1"/>
          </p:cNvSpPr>
          <p:nvPr/>
        </p:nvSpPr>
        <p:spPr bwMode="auto">
          <a:xfrm flipV="1">
            <a:off x="8069263" y="5748338"/>
            <a:ext cx="1587" cy="69850"/>
          </a:xfrm>
          <a:prstGeom prst="line">
            <a:avLst/>
          </a:prstGeom>
          <a:noFill/>
          <a:ln w="0">
            <a:solidFill>
              <a:srgbClr val="000000"/>
            </a:solidFill>
            <a:round/>
            <a:headEnd/>
            <a:tailEnd/>
          </a:ln>
        </p:spPr>
        <p:txBody>
          <a:bodyPr/>
          <a:lstStyle/>
          <a:p>
            <a:endParaRPr lang="en-US"/>
          </a:p>
        </p:txBody>
      </p:sp>
      <p:sp>
        <p:nvSpPr>
          <p:cNvPr id="24598" name="Line 35"/>
          <p:cNvSpPr>
            <a:spLocks noChangeShapeType="1"/>
          </p:cNvSpPr>
          <p:nvPr/>
        </p:nvSpPr>
        <p:spPr bwMode="auto">
          <a:xfrm>
            <a:off x="1789113" y="4110038"/>
            <a:ext cx="661987" cy="320675"/>
          </a:xfrm>
          <a:prstGeom prst="line">
            <a:avLst/>
          </a:prstGeom>
          <a:noFill/>
          <a:ln w="26988">
            <a:solidFill>
              <a:srgbClr val="000080"/>
            </a:solidFill>
            <a:round/>
            <a:headEnd/>
            <a:tailEnd/>
          </a:ln>
        </p:spPr>
        <p:txBody>
          <a:bodyPr/>
          <a:lstStyle/>
          <a:p>
            <a:endParaRPr lang="en-US"/>
          </a:p>
        </p:txBody>
      </p:sp>
      <p:sp>
        <p:nvSpPr>
          <p:cNvPr id="24599" name="Line 36"/>
          <p:cNvSpPr>
            <a:spLocks noChangeShapeType="1"/>
          </p:cNvSpPr>
          <p:nvPr/>
        </p:nvSpPr>
        <p:spPr bwMode="auto">
          <a:xfrm>
            <a:off x="2451100" y="4430713"/>
            <a:ext cx="660400" cy="331787"/>
          </a:xfrm>
          <a:prstGeom prst="line">
            <a:avLst/>
          </a:prstGeom>
          <a:noFill/>
          <a:ln w="26988">
            <a:solidFill>
              <a:srgbClr val="000080"/>
            </a:solidFill>
            <a:round/>
            <a:headEnd/>
            <a:tailEnd/>
          </a:ln>
        </p:spPr>
        <p:txBody>
          <a:bodyPr/>
          <a:lstStyle/>
          <a:p>
            <a:endParaRPr lang="en-US"/>
          </a:p>
        </p:txBody>
      </p:sp>
      <p:sp>
        <p:nvSpPr>
          <p:cNvPr id="24600" name="Freeform 37"/>
          <p:cNvSpPr>
            <a:spLocks/>
          </p:cNvSpPr>
          <p:nvPr/>
        </p:nvSpPr>
        <p:spPr bwMode="auto">
          <a:xfrm>
            <a:off x="3111500" y="4762500"/>
            <a:ext cx="660400" cy="333375"/>
          </a:xfrm>
          <a:custGeom>
            <a:avLst/>
            <a:gdLst>
              <a:gd name="T0" fmla="*/ 0 w 416"/>
              <a:gd name="T1" fmla="*/ 0 h 210"/>
              <a:gd name="T2" fmla="*/ 2147483647 w 416"/>
              <a:gd name="T3" fmla="*/ 2147483647 h 210"/>
              <a:gd name="T4" fmla="*/ 2147483647 w 416"/>
              <a:gd name="T5" fmla="*/ 2147483647 h 210"/>
              <a:gd name="T6" fmla="*/ 2147483647 w 416"/>
              <a:gd name="T7" fmla="*/ 2147483647 h 210"/>
              <a:gd name="T8" fmla="*/ 2147483647 w 416"/>
              <a:gd name="T9" fmla="*/ 2147483647 h 210"/>
              <a:gd name="T10" fmla="*/ 2147483647 w 416"/>
              <a:gd name="T11" fmla="*/ 2147483647 h 210"/>
              <a:gd name="T12" fmla="*/ 2147483647 w 416"/>
              <a:gd name="T13" fmla="*/ 2147483647 h 210"/>
              <a:gd name="T14" fmla="*/ 0 60000 65536"/>
              <a:gd name="T15" fmla="*/ 0 60000 65536"/>
              <a:gd name="T16" fmla="*/ 0 60000 65536"/>
              <a:gd name="T17" fmla="*/ 0 60000 65536"/>
              <a:gd name="T18" fmla="*/ 0 60000 65536"/>
              <a:gd name="T19" fmla="*/ 0 60000 65536"/>
              <a:gd name="T20" fmla="*/ 0 60000 65536"/>
              <a:gd name="T21" fmla="*/ 0 w 416"/>
              <a:gd name="T22" fmla="*/ 0 h 210"/>
              <a:gd name="T23" fmla="*/ 416 w 416"/>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210">
                <a:moveTo>
                  <a:pt x="0" y="0"/>
                </a:moveTo>
                <a:lnTo>
                  <a:pt x="101" y="62"/>
                </a:lnTo>
                <a:lnTo>
                  <a:pt x="208" y="131"/>
                </a:lnTo>
                <a:lnTo>
                  <a:pt x="259" y="166"/>
                </a:lnTo>
                <a:lnTo>
                  <a:pt x="315" y="184"/>
                </a:lnTo>
                <a:lnTo>
                  <a:pt x="366" y="201"/>
                </a:lnTo>
                <a:lnTo>
                  <a:pt x="416" y="210"/>
                </a:lnTo>
              </a:path>
            </a:pathLst>
          </a:custGeom>
          <a:noFill/>
          <a:ln w="26988">
            <a:solidFill>
              <a:srgbClr val="000080"/>
            </a:solidFill>
            <a:round/>
            <a:headEnd/>
            <a:tailEnd/>
          </a:ln>
        </p:spPr>
        <p:txBody>
          <a:bodyPr/>
          <a:lstStyle/>
          <a:p>
            <a:endParaRPr lang="en-US" b="1"/>
          </a:p>
        </p:txBody>
      </p:sp>
      <p:sp>
        <p:nvSpPr>
          <p:cNvPr id="24601" name="Freeform 38"/>
          <p:cNvSpPr>
            <a:spLocks/>
          </p:cNvSpPr>
          <p:nvPr/>
        </p:nvSpPr>
        <p:spPr bwMode="auto">
          <a:xfrm>
            <a:off x="3771900" y="4762500"/>
            <a:ext cx="661988" cy="333375"/>
          </a:xfrm>
          <a:custGeom>
            <a:avLst/>
            <a:gdLst>
              <a:gd name="T0" fmla="*/ 0 w 417"/>
              <a:gd name="T1" fmla="*/ 2147483647 h 210"/>
              <a:gd name="T2" fmla="*/ 2147483647 w 417"/>
              <a:gd name="T3" fmla="*/ 2147483647 h 210"/>
              <a:gd name="T4" fmla="*/ 2147483647 w 417"/>
              <a:gd name="T5" fmla="*/ 2147483647 h 210"/>
              <a:gd name="T6" fmla="*/ 2147483647 w 417"/>
              <a:gd name="T7" fmla="*/ 2147483647 h 210"/>
              <a:gd name="T8" fmla="*/ 2147483647 w 417"/>
              <a:gd name="T9" fmla="*/ 2147483647 h 210"/>
              <a:gd name="T10" fmla="*/ 2147483647 w 417"/>
              <a:gd name="T11" fmla="*/ 2147483647 h 210"/>
              <a:gd name="T12" fmla="*/ 2147483647 w 417"/>
              <a:gd name="T13" fmla="*/ 0 h 210"/>
              <a:gd name="T14" fmla="*/ 0 60000 65536"/>
              <a:gd name="T15" fmla="*/ 0 60000 65536"/>
              <a:gd name="T16" fmla="*/ 0 60000 65536"/>
              <a:gd name="T17" fmla="*/ 0 60000 65536"/>
              <a:gd name="T18" fmla="*/ 0 60000 65536"/>
              <a:gd name="T19" fmla="*/ 0 60000 65536"/>
              <a:gd name="T20" fmla="*/ 0 60000 65536"/>
              <a:gd name="T21" fmla="*/ 0 w 417"/>
              <a:gd name="T22" fmla="*/ 0 h 210"/>
              <a:gd name="T23" fmla="*/ 417 w 417"/>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 h="210">
                <a:moveTo>
                  <a:pt x="0" y="210"/>
                </a:moveTo>
                <a:lnTo>
                  <a:pt x="51" y="201"/>
                </a:lnTo>
                <a:lnTo>
                  <a:pt x="102" y="184"/>
                </a:lnTo>
                <a:lnTo>
                  <a:pt x="158" y="166"/>
                </a:lnTo>
                <a:lnTo>
                  <a:pt x="209" y="131"/>
                </a:lnTo>
                <a:lnTo>
                  <a:pt x="316" y="62"/>
                </a:lnTo>
                <a:lnTo>
                  <a:pt x="417" y="0"/>
                </a:lnTo>
              </a:path>
            </a:pathLst>
          </a:custGeom>
          <a:noFill/>
          <a:ln w="26988">
            <a:solidFill>
              <a:srgbClr val="000080"/>
            </a:solidFill>
            <a:round/>
            <a:headEnd/>
            <a:tailEnd/>
          </a:ln>
        </p:spPr>
        <p:txBody>
          <a:bodyPr/>
          <a:lstStyle/>
          <a:p>
            <a:endParaRPr lang="en-US" b="1"/>
          </a:p>
        </p:txBody>
      </p:sp>
      <p:sp>
        <p:nvSpPr>
          <p:cNvPr id="24602" name="Line 39"/>
          <p:cNvSpPr>
            <a:spLocks noChangeShapeType="1"/>
          </p:cNvSpPr>
          <p:nvPr/>
        </p:nvSpPr>
        <p:spPr bwMode="auto">
          <a:xfrm flipV="1">
            <a:off x="4433888" y="4430713"/>
            <a:ext cx="660400" cy="331787"/>
          </a:xfrm>
          <a:prstGeom prst="line">
            <a:avLst/>
          </a:prstGeom>
          <a:noFill/>
          <a:ln w="26988">
            <a:solidFill>
              <a:srgbClr val="000080"/>
            </a:solidFill>
            <a:round/>
            <a:headEnd/>
            <a:tailEnd/>
          </a:ln>
        </p:spPr>
        <p:txBody>
          <a:bodyPr/>
          <a:lstStyle/>
          <a:p>
            <a:endParaRPr lang="en-US"/>
          </a:p>
        </p:txBody>
      </p:sp>
      <p:sp>
        <p:nvSpPr>
          <p:cNvPr id="24603" name="Line 40"/>
          <p:cNvSpPr>
            <a:spLocks noChangeShapeType="1"/>
          </p:cNvSpPr>
          <p:nvPr/>
        </p:nvSpPr>
        <p:spPr bwMode="auto">
          <a:xfrm flipV="1">
            <a:off x="5094288" y="4110038"/>
            <a:ext cx="660400" cy="320675"/>
          </a:xfrm>
          <a:prstGeom prst="line">
            <a:avLst/>
          </a:prstGeom>
          <a:noFill/>
          <a:ln w="26988">
            <a:solidFill>
              <a:srgbClr val="000080"/>
            </a:solidFill>
            <a:round/>
            <a:headEnd/>
            <a:tailEnd/>
          </a:ln>
        </p:spPr>
        <p:txBody>
          <a:bodyPr/>
          <a:lstStyle/>
          <a:p>
            <a:endParaRPr lang="en-US"/>
          </a:p>
        </p:txBody>
      </p:sp>
      <p:sp>
        <p:nvSpPr>
          <p:cNvPr id="24604" name="Line 41"/>
          <p:cNvSpPr>
            <a:spLocks noChangeShapeType="1"/>
          </p:cNvSpPr>
          <p:nvPr/>
        </p:nvSpPr>
        <p:spPr bwMode="auto">
          <a:xfrm flipV="1">
            <a:off x="5754688" y="3778250"/>
            <a:ext cx="661987" cy="331788"/>
          </a:xfrm>
          <a:prstGeom prst="line">
            <a:avLst/>
          </a:prstGeom>
          <a:noFill/>
          <a:ln w="26988">
            <a:solidFill>
              <a:srgbClr val="000080"/>
            </a:solidFill>
            <a:round/>
            <a:headEnd/>
            <a:tailEnd/>
          </a:ln>
        </p:spPr>
        <p:txBody>
          <a:bodyPr/>
          <a:lstStyle/>
          <a:p>
            <a:endParaRPr lang="en-US"/>
          </a:p>
        </p:txBody>
      </p:sp>
      <p:sp>
        <p:nvSpPr>
          <p:cNvPr id="24605" name="Line 42"/>
          <p:cNvSpPr>
            <a:spLocks noChangeShapeType="1"/>
          </p:cNvSpPr>
          <p:nvPr/>
        </p:nvSpPr>
        <p:spPr bwMode="auto">
          <a:xfrm flipV="1">
            <a:off x="6416675" y="3444875"/>
            <a:ext cx="660400" cy="333375"/>
          </a:xfrm>
          <a:prstGeom prst="line">
            <a:avLst/>
          </a:prstGeom>
          <a:noFill/>
          <a:ln w="26988">
            <a:solidFill>
              <a:srgbClr val="000080"/>
            </a:solidFill>
            <a:round/>
            <a:headEnd/>
            <a:tailEnd/>
          </a:ln>
        </p:spPr>
        <p:txBody>
          <a:bodyPr/>
          <a:lstStyle/>
          <a:p>
            <a:endParaRPr lang="en-US"/>
          </a:p>
        </p:txBody>
      </p:sp>
      <p:sp>
        <p:nvSpPr>
          <p:cNvPr id="24606" name="Line 43"/>
          <p:cNvSpPr>
            <a:spLocks noChangeShapeType="1"/>
          </p:cNvSpPr>
          <p:nvPr/>
        </p:nvSpPr>
        <p:spPr bwMode="auto">
          <a:xfrm>
            <a:off x="2120900" y="4110038"/>
            <a:ext cx="660400" cy="166687"/>
          </a:xfrm>
          <a:prstGeom prst="line">
            <a:avLst/>
          </a:prstGeom>
          <a:noFill/>
          <a:ln w="26988">
            <a:solidFill>
              <a:srgbClr val="FF00FF"/>
            </a:solidFill>
            <a:round/>
            <a:headEnd/>
            <a:tailEnd/>
          </a:ln>
        </p:spPr>
        <p:txBody>
          <a:bodyPr/>
          <a:lstStyle/>
          <a:p>
            <a:endParaRPr lang="en-US"/>
          </a:p>
        </p:txBody>
      </p:sp>
      <p:sp>
        <p:nvSpPr>
          <p:cNvPr id="24607" name="Line 44"/>
          <p:cNvSpPr>
            <a:spLocks noChangeShapeType="1"/>
          </p:cNvSpPr>
          <p:nvPr/>
        </p:nvSpPr>
        <p:spPr bwMode="auto">
          <a:xfrm>
            <a:off x="2781300" y="4276725"/>
            <a:ext cx="660400" cy="153988"/>
          </a:xfrm>
          <a:prstGeom prst="line">
            <a:avLst/>
          </a:prstGeom>
          <a:noFill/>
          <a:ln w="26988">
            <a:solidFill>
              <a:srgbClr val="FF00FF"/>
            </a:solidFill>
            <a:round/>
            <a:headEnd/>
            <a:tailEnd/>
          </a:ln>
        </p:spPr>
        <p:txBody>
          <a:bodyPr/>
          <a:lstStyle/>
          <a:p>
            <a:endParaRPr lang="en-US"/>
          </a:p>
        </p:txBody>
      </p:sp>
      <p:sp>
        <p:nvSpPr>
          <p:cNvPr id="24608" name="Freeform 45"/>
          <p:cNvSpPr>
            <a:spLocks/>
          </p:cNvSpPr>
          <p:nvPr/>
        </p:nvSpPr>
        <p:spPr bwMode="auto">
          <a:xfrm>
            <a:off x="3441700" y="4430713"/>
            <a:ext cx="661988" cy="165100"/>
          </a:xfrm>
          <a:custGeom>
            <a:avLst/>
            <a:gdLst>
              <a:gd name="T0" fmla="*/ 0 w 417"/>
              <a:gd name="T1" fmla="*/ 0 h 104"/>
              <a:gd name="T2" fmla="*/ 2147483647 w 417"/>
              <a:gd name="T3" fmla="*/ 2147483647 h 104"/>
              <a:gd name="T4" fmla="*/ 2147483647 w 417"/>
              <a:gd name="T5" fmla="*/ 2147483647 h 104"/>
              <a:gd name="T6" fmla="*/ 2147483647 w 417"/>
              <a:gd name="T7" fmla="*/ 2147483647 h 104"/>
              <a:gd name="T8" fmla="*/ 0 60000 65536"/>
              <a:gd name="T9" fmla="*/ 0 60000 65536"/>
              <a:gd name="T10" fmla="*/ 0 60000 65536"/>
              <a:gd name="T11" fmla="*/ 0 60000 65536"/>
              <a:gd name="T12" fmla="*/ 0 w 417"/>
              <a:gd name="T13" fmla="*/ 0 h 104"/>
              <a:gd name="T14" fmla="*/ 417 w 417"/>
              <a:gd name="T15" fmla="*/ 104 h 104"/>
            </a:gdLst>
            <a:ahLst/>
            <a:cxnLst>
              <a:cxn ang="T8">
                <a:pos x="T0" y="T1"/>
              </a:cxn>
              <a:cxn ang="T9">
                <a:pos x="T2" y="T3"/>
              </a:cxn>
              <a:cxn ang="T10">
                <a:pos x="T4" y="T5"/>
              </a:cxn>
              <a:cxn ang="T11">
                <a:pos x="T6" y="T7"/>
              </a:cxn>
            </a:cxnLst>
            <a:rect l="T12" t="T13" r="T14" b="T15"/>
            <a:pathLst>
              <a:path w="417" h="104">
                <a:moveTo>
                  <a:pt x="0" y="0"/>
                </a:moveTo>
                <a:lnTo>
                  <a:pt x="208" y="52"/>
                </a:lnTo>
                <a:lnTo>
                  <a:pt x="315" y="87"/>
                </a:lnTo>
                <a:lnTo>
                  <a:pt x="417" y="104"/>
                </a:lnTo>
              </a:path>
            </a:pathLst>
          </a:custGeom>
          <a:noFill/>
          <a:ln w="26988">
            <a:solidFill>
              <a:srgbClr val="FF00FF"/>
            </a:solidFill>
            <a:round/>
            <a:headEnd/>
            <a:tailEnd/>
          </a:ln>
        </p:spPr>
        <p:txBody>
          <a:bodyPr/>
          <a:lstStyle/>
          <a:p>
            <a:endParaRPr lang="en-US" b="1"/>
          </a:p>
        </p:txBody>
      </p:sp>
      <p:sp>
        <p:nvSpPr>
          <p:cNvPr id="24609" name="Freeform 46"/>
          <p:cNvSpPr>
            <a:spLocks/>
          </p:cNvSpPr>
          <p:nvPr/>
        </p:nvSpPr>
        <p:spPr bwMode="auto">
          <a:xfrm>
            <a:off x="4103688" y="4595813"/>
            <a:ext cx="660400" cy="42862"/>
          </a:xfrm>
          <a:custGeom>
            <a:avLst/>
            <a:gdLst>
              <a:gd name="T0" fmla="*/ 0 w 416"/>
              <a:gd name="T1" fmla="*/ 0 h 27"/>
              <a:gd name="T2" fmla="*/ 2147483647 w 416"/>
              <a:gd name="T3" fmla="*/ 2147483647 h 27"/>
              <a:gd name="T4" fmla="*/ 2147483647 w 416"/>
              <a:gd name="T5" fmla="*/ 2147483647 h 27"/>
              <a:gd name="T6" fmla="*/ 0 60000 65536"/>
              <a:gd name="T7" fmla="*/ 0 60000 65536"/>
              <a:gd name="T8" fmla="*/ 0 60000 65536"/>
              <a:gd name="T9" fmla="*/ 0 w 416"/>
              <a:gd name="T10" fmla="*/ 0 h 27"/>
              <a:gd name="T11" fmla="*/ 416 w 416"/>
              <a:gd name="T12" fmla="*/ 27 h 27"/>
            </a:gdLst>
            <a:ahLst/>
            <a:cxnLst>
              <a:cxn ang="T6">
                <a:pos x="T0" y="T1"/>
              </a:cxn>
              <a:cxn ang="T7">
                <a:pos x="T2" y="T3"/>
              </a:cxn>
              <a:cxn ang="T8">
                <a:pos x="T4" y="T5"/>
              </a:cxn>
            </a:cxnLst>
            <a:rect l="T9" t="T10" r="T11" b="T12"/>
            <a:pathLst>
              <a:path w="416" h="27">
                <a:moveTo>
                  <a:pt x="0" y="0"/>
                </a:moveTo>
                <a:lnTo>
                  <a:pt x="208" y="18"/>
                </a:lnTo>
                <a:lnTo>
                  <a:pt x="416" y="27"/>
                </a:lnTo>
              </a:path>
            </a:pathLst>
          </a:custGeom>
          <a:noFill/>
          <a:ln w="26988">
            <a:solidFill>
              <a:srgbClr val="FF00FF"/>
            </a:solidFill>
            <a:round/>
            <a:headEnd/>
            <a:tailEnd/>
          </a:ln>
        </p:spPr>
        <p:txBody>
          <a:bodyPr/>
          <a:lstStyle/>
          <a:p>
            <a:endParaRPr lang="en-US" b="1"/>
          </a:p>
        </p:txBody>
      </p:sp>
      <p:sp>
        <p:nvSpPr>
          <p:cNvPr id="24610" name="Freeform 47"/>
          <p:cNvSpPr>
            <a:spLocks/>
          </p:cNvSpPr>
          <p:nvPr/>
        </p:nvSpPr>
        <p:spPr bwMode="auto">
          <a:xfrm>
            <a:off x="4764088" y="4595813"/>
            <a:ext cx="660400" cy="42862"/>
          </a:xfrm>
          <a:custGeom>
            <a:avLst/>
            <a:gdLst>
              <a:gd name="T0" fmla="*/ 0 w 416"/>
              <a:gd name="T1" fmla="*/ 2147483647 h 27"/>
              <a:gd name="T2" fmla="*/ 2147483647 w 416"/>
              <a:gd name="T3" fmla="*/ 2147483647 h 27"/>
              <a:gd name="T4" fmla="*/ 2147483647 w 416"/>
              <a:gd name="T5" fmla="*/ 0 h 27"/>
              <a:gd name="T6" fmla="*/ 0 60000 65536"/>
              <a:gd name="T7" fmla="*/ 0 60000 65536"/>
              <a:gd name="T8" fmla="*/ 0 60000 65536"/>
              <a:gd name="T9" fmla="*/ 0 w 416"/>
              <a:gd name="T10" fmla="*/ 0 h 27"/>
              <a:gd name="T11" fmla="*/ 416 w 416"/>
              <a:gd name="T12" fmla="*/ 27 h 27"/>
            </a:gdLst>
            <a:ahLst/>
            <a:cxnLst>
              <a:cxn ang="T6">
                <a:pos x="T0" y="T1"/>
              </a:cxn>
              <a:cxn ang="T7">
                <a:pos x="T2" y="T3"/>
              </a:cxn>
              <a:cxn ang="T8">
                <a:pos x="T4" y="T5"/>
              </a:cxn>
            </a:cxnLst>
            <a:rect l="T9" t="T10" r="T11" b="T12"/>
            <a:pathLst>
              <a:path w="416" h="27">
                <a:moveTo>
                  <a:pt x="0" y="27"/>
                </a:moveTo>
                <a:lnTo>
                  <a:pt x="208" y="18"/>
                </a:lnTo>
                <a:lnTo>
                  <a:pt x="416" y="0"/>
                </a:lnTo>
              </a:path>
            </a:pathLst>
          </a:custGeom>
          <a:noFill/>
          <a:ln w="26988">
            <a:solidFill>
              <a:srgbClr val="FF00FF"/>
            </a:solidFill>
            <a:round/>
            <a:headEnd/>
            <a:tailEnd/>
          </a:ln>
        </p:spPr>
        <p:txBody>
          <a:bodyPr/>
          <a:lstStyle/>
          <a:p>
            <a:endParaRPr lang="en-US" b="1"/>
          </a:p>
        </p:txBody>
      </p:sp>
      <p:sp>
        <p:nvSpPr>
          <p:cNvPr id="24611" name="Line 48"/>
          <p:cNvSpPr>
            <a:spLocks noChangeShapeType="1"/>
          </p:cNvSpPr>
          <p:nvPr/>
        </p:nvSpPr>
        <p:spPr bwMode="auto">
          <a:xfrm flipV="1">
            <a:off x="5424488" y="4527550"/>
            <a:ext cx="661987" cy="68263"/>
          </a:xfrm>
          <a:prstGeom prst="line">
            <a:avLst/>
          </a:prstGeom>
          <a:noFill/>
          <a:ln w="26988">
            <a:solidFill>
              <a:srgbClr val="FF00FF"/>
            </a:solidFill>
            <a:round/>
            <a:headEnd/>
            <a:tailEnd/>
          </a:ln>
        </p:spPr>
        <p:txBody>
          <a:bodyPr/>
          <a:lstStyle/>
          <a:p>
            <a:endParaRPr lang="en-US"/>
          </a:p>
        </p:txBody>
      </p:sp>
      <p:sp>
        <p:nvSpPr>
          <p:cNvPr id="24612" name="Line 49"/>
          <p:cNvSpPr>
            <a:spLocks noChangeShapeType="1"/>
          </p:cNvSpPr>
          <p:nvPr/>
        </p:nvSpPr>
        <p:spPr bwMode="auto">
          <a:xfrm flipV="1">
            <a:off x="6086475" y="4430713"/>
            <a:ext cx="660400" cy="96837"/>
          </a:xfrm>
          <a:prstGeom prst="line">
            <a:avLst/>
          </a:prstGeom>
          <a:noFill/>
          <a:ln w="26988">
            <a:solidFill>
              <a:srgbClr val="FF00FF"/>
            </a:solidFill>
            <a:round/>
            <a:headEnd/>
            <a:tailEnd/>
          </a:ln>
        </p:spPr>
        <p:txBody>
          <a:bodyPr/>
          <a:lstStyle/>
          <a:p>
            <a:endParaRPr lang="en-US"/>
          </a:p>
        </p:txBody>
      </p:sp>
      <p:sp>
        <p:nvSpPr>
          <p:cNvPr id="24613" name="Line 50"/>
          <p:cNvSpPr>
            <a:spLocks noChangeShapeType="1"/>
          </p:cNvSpPr>
          <p:nvPr/>
        </p:nvSpPr>
        <p:spPr bwMode="auto">
          <a:xfrm flipV="1">
            <a:off x="6746875" y="4319588"/>
            <a:ext cx="660400" cy="111125"/>
          </a:xfrm>
          <a:prstGeom prst="line">
            <a:avLst/>
          </a:prstGeom>
          <a:noFill/>
          <a:ln w="26988">
            <a:solidFill>
              <a:srgbClr val="FF00FF"/>
            </a:solidFill>
            <a:round/>
            <a:headEnd/>
            <a:tailEnd/>
          </a:ln>
        </p:spPr>
        <p:txBody>
          <a:bodyPr/>
          <a:lstStyle/>
          <a:p>
            <a:endParaRPr lang="en-US"/>
          </a:p>
        </p:txBody>
      </p:sp>
      <p:sp>
        <p:nvSpPr>
          <p:cNvPr id="24614" name="Freeform 51"/>
          <p:cNvSpPr>
            <a:spLocks/>
          </p:cNvSpPr>
          <p:nvPr/>
        </p:nvSpPr>
        <p:spPr bwMode="auto">
          <a:xfrm>
            <a:off x="2120900" y="2459038"/>
            <a:ext cx="660400" cy="985837"/>
          </a:xfrm>
          <a:custGeom>
            <a:avLst/>
            <a:gdLst>
              <a:gd name="T0" fmla="*/ 0 w 416"/>
              <a:gd name="T1" fmla="*/ 0 h 621"/>
              <a:gd name="T2" fmla="*/ 2147483647 w 416"/>
              <a:gd name="T3" fmla="*/ 2147483647 h 621"/>
              <a:gd name="T4" fmla="*/ 2147483647 w 416"/>
              <a:gd name="T5" fmla="*/ 2147483647 h 621"/>
              <a:gd name="T6" fmla="*/ 2147483647 w 416"/>
              <a:gd name="T7" fmla="*/ 2147483647 h 621"/>
              <a:gd name="T8" fmla="*/ 2147483647 w 416"/>
              <a:gd name="T9" fmla="*/ 2147483647 h 621"/>
              <a:gd name="T10" fmla="*/ 2147483647 w 416"/>
              <a:gd name="T11" fmla="*/ 2147483647 h 621"/>
              <a:gd name="T12" fmla="*/ 2147483647 w 416"/>
              <a:gd name="T13" fmla="*/ 2147483647 h 621"/>
              <a:gd name="T14" fmla="*/ 0 60000 65536"/>
              <a:gd name="T15" fmla="*/ 0 60000 65536"/>
              <a:gd name="T16" fmla="*/ 0 60000 65536"/>
              <a:gd name="T17" fmla="*/ 0 60000 65536"/>
              <a:gd name="T18" fmla="*/ 0 60000 65536"/>
              <a:gd name="T19" fmla="*/ 0 60000 65536"/>
              <a:gd name="T20" fmla="*/ 0 60000 65536"/>
              <a:gd name="T21" fmla="*/ 0 w 416"/>
              <a:gd name="T22" fmla="*/ 0 h 621"/>
              <a:gd name="T23" fmla="*/ 416 w 416"/>
              <a:gd name="T24" fmla="*/ 621 h 6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621">
                <a:moveTo>
                  <a:pt x="0" y="0"/>
                </a:moveTo>
                <a:lnTo>
                  <a:pt x="101" y="166"/>
                </a:lnTo>
                <a:lnTo>
                  <a:pt x="208" y="332"/>
                </a:lnTo>
                <a:lnTo>
                  <a:pt x="258" y="411"/>
                </a:lnTo>
                <a:lnTo>
                  <a:pt x="315" y="490"/>
                </a:lnTo>
                <a:lnTo>
                  <a:pt x="365" y="560"/>
                </a:lnTo>
                <a:lnTo>
                  <a:pt x="416" y="621"/>
                </a:lnTo>
              </a:path>
            </a:pathLst>
          </a:custGeom>
          <a:noFill/>
          <a:ln w="26988">
            <a:solidFill>
              <a:srgbClr val="800080"/>
            </a:solidFill>
            <a:round/>
            <a:headEnd/>
            <a:tailEnd/>
          </a:ln>
        </p:spPr>
        <p:txBody>
          <a:bodyPr/>
          <a:lstStyle/>
          <a:p>
            <a:endParaRPr lang="en-US" b="1"/>
          </a:p>
        </p:txBody>
      </p:sp>
      <p:sp>
        <p:nvSpPr>
          <p:cNvPr id="24615" name="Freeform 52"/>
          <p:cNvSpPr>
            <a:spLocks/>
          </p:cNvSpPr>
          <p:nvPr/>
        </p:nvSpPr>
        <p:spPr bwMode="auto">
          <a:xfrm>
            <a:off x="2781300" y="3444875"/>
            <a:ext cx="660400" cy="444500"/>
          </a:xfrm>
          <a:custGeom>
            <a:avLst/>
            <a:gdLst>
              <a:gd name="T0" fmla="*/ 0 w 416"/>
              <a:gd name="T1" fmla="*/ 0 h 280"/>
              <a:gd name="T2" fmla="*/ 2147483647 w 416"/>
              <a:gd name="T3" fmla="*/ 2147483647 h 280"/>
              <a:gd name="T4" fmla="*/ 2147483647 w 416"/>
              <a:gd name="T5" fmla="*/ 2147483647 h 280"/>
              <a:gd name="T6" fmla="*/ 2147483647 w 416"/>
              <a:gd name="T7" fmla="*/ 2147483647 h 280"/>
              <a:gd name="T8" fmla="*/ 2147483647 w 416"/>
              <a:gd name="T9" fmla="*/ 2147483647 h 280"/>
              <a:gd name="T10" fmla="*/ 2147483647 w 416"/>
              <a:gd name="T11" fmla="*/ 2147483647 h 280"/>
              <a:gd name="T12" fmla="*/ 0 60000 65536"/>
              <a:gd name="T13" fmla="*/ 0 60000 65536"/>
              <a:gd name="T14" fmla="*/ 0 60000 65536"/>
              <a:gd name="T15" fmla="*/ 0 60000 65536"/>
              <a:gd name="T16" fmla="*/ 0 60000 65536"/>
              <a:gd name="T17" fmla="*/ 0 60000 65536"/>
              <a:gd name="T18" fmla="*/ 0 w 416"/>
              <a:gd name="T19" fmla="*/ 0 h 280"/>
              <a:gd name="T20" fmla="*/ 416 w 416"/>
              <a:gd name="T21" fmla="*/ 280 h 280"/>
            </a:gdLst>
            <a:ahLst/>
            <a:cxnLst>
              <a:cxn ang="T12">
                <a:pos x="T0" y="T1"/>
              </a:cxn>
              <a:cxn ang="T13">
                <a:pos x="T2" y="T3"/>
              </a:cxn>
              <a:cxn ang="T14">
                <a:pos x="T4" y="T5"/>
              </a:cxn>
              <a:cxn ang="T15">
                <a:pos x="T6" y="T7"/>
              </a:cxn>
              <a:cxn ang="T16">
                <a:pos x="T8" y="T9"/>
              </a:cxn>
              <a:cxn ang="T17">
                <a:pos x="T10" y="T11"/>
              </a:cxn>
            </a:cxnLst>
            <a:rect l="T18" t="T19" r="T20" b="T21"/>
            <a:pathLst>
              <a:path w="416" h="280">
                <a:moveTo>
                  <a:pt x="0" y="0"/>
                </a:moveTo>
                <a:lnTo>
                  <a:pt x="51" y="52"/>
                </a:lnTo>
                <a:lnTo>
                  <a:pt x="101" y="96"/>
                </a:lnTo>
                <a:lnTo>
                  <a:pt x="208" y="166"/>
                </a:lnTo>
                <a:lnTo>
                  <a:pt x="315" y="227"/>
                </a:lnTo>
                <a:lnTo>
                  <a:pt x="416" y="280"/>
                </a:lnTo>
              </a:path>
            </a:pathLst>
          </a:custGeom>
          <a:noFill/>
          <a:ln w="26988">
            <a:solidFill>
              <a:srgbClr val="800080"/>
            </a:solidFill>
            <a:round/>
            <a:headEnd/>
            <a:tailEnd/>
          </a:ln>
        </p:spPr>
        <p:txBody>
          <a:bodyPr/>
          <a:lstStyle/>
          <a:p>
            <a:endParaRPr lang="en-US" b="1"/>
          </a:p>
        </p:txBody>
      </p:sp>
      <p:sp>
        <p:nvSpPr>
          <p:cNvPr id="24616" name="Freeform 53"/>
          <p:cNvSpPr>
            <a:spLocks/>
          </p:cNvSpPr>
          <p:nvPr/>
        </p:nvSpPr>
        <p:spPr bwMode="auto">
          <a:xfrm>
            <a:off x="3441700" y="3889375"/>
            <a:ext cx="661988" cy="304800"/>
          </a:xfrm>
          <a:custGeom>
            <a:avLst/>
            <a:gdLst>
              <a:gd name="T0" fmla="*/ 0 w 417"/>
              <a:gd name="T1" fmla="*/ 0 h 192"/>
              <a:gd name="T2" fmla="*/ 2147483647 w 417"/>
              <a:gd name="T3" fmla="*/ 2147483647 h 192"/>
              <a:gd name="T4" fmla="*/ 2147483647 w 417"/>
              <a:gd name="T5" fmla="*/ 2147483647 h 192"/>
              <a:gd name="T6" fmla="*/ 2147483647 w 417"/>
              <a:gd name="T7" fmla="*/ 2147483647 h 192"/>
              <a:gd name="T8" fmla="*/ 0 60000 65536"/>
              <a:gd name="T9" fmla="*/ 0 60000 65536"/>
              <a:gd name="T10" fmla="*/ 0 60000 65536"/>
              <a:gd name="T11" fmla="*/ 0 60000 65536"/>
              <a:gd name="T12" fmla="*/ 0 w 417"/>
              <a:gd name="T13" fmla="*/ 0 h 192"/>
              <a:gd name="T14" fmla="*/ 417 w 417"/>
              <a:gd name="T15" fmla="*/ 192 h 192"/>
            </a:gdLst>
            <a:ahLst/>
            <a:cxnLst>
              <a:cxn ang="T8">
                <a:pos x="T0" y="T1"/>
              </a:cxn>
              <a:cxn ang="T9">
                <a:pos x="T2" y="T3"/>
              </a:cxn>
              <a:cxn ang="T10">
                <a:pos x="T4" y="T5"/>
              </a:cxn>
              <a:cxn ang="T11">
                <a:pos x="T6" y="T7"/>
              </a:cxn>
            </a:cxnLst>
            <a:rect l="T12" t="T13" r="T14" b="T15"/>
            <a:pathLst>
              <a:path w="417" h="192">
                <a:moveTo>
                  <a:pt x="0" y="0"/>
                </a:moveTo>
                <a:lnTo>
                  <a:pt x="208" y="105"/>
                </a:lnTo>
                <a:lnTo>
                  <a:pt x="315" y="157"/>
                </a:lnTo>
                <a:lnTo>
                  <a:pt x="417" y="192"/>
                </a:lnTo>
              </a:path>
            </a:pathLst>
          </a:custGeom>
          <a:noFill/>
          <a:ln w="26988">
            <a:solidFill>
              <a:srgbClr val="800080"/>
            </a:solidFill>
            <a:round/>
            <a:headEnd/>
            <a:tailEnd/>
          </a:ln>
        </p:spPr>
        <p:txBody>
          <a:bodyPr/>
          <a:lstStyle/>
          <a:p>
            <a:endParaRPr lang="en-US" b="1"/>
          </a:p>
        </p:txBody>
      </p:sp>
      <p:sp>
        <p:nvSpPr>
          <p:cNvPr id="24617" name="Freeform 54"/>
          <p:cNvSpPr>
            <a:spLocks/>
          </p:cNvSpPr>
          <p:nvPr/>
        </p:nvSpPr>
        <p:spPr bwMode="auto">
          <a:xfrm>
            <a:off x="4103688" y="4194175"/>
            <a:ext cx="660400" cy="111125"/>
          </a:xfrm>
          <a:custGeom>
            <a:avLst/>
            <a:gdLst>
              <a:gd name="T0" fmla="*/ 0 w 416"/>
              <a:gd name="T1" fmla="*/ 0 h 70"/>
              <a:gd name="T2" fmla="*/ 2147483647 w 416"/>
              <a:gd name="T3" fmla="*/ 2147483647 h 70"/>
              <a:gd name="T4" fmla="*/ 2147483647 w 416"/>
              <a:gd name="T5" fmla="*/ 2147483647 h 70"/>
              <a:gd name="T6" fmla="*/ 2147483647 w 416"/>
              <a:gd name="T7" fmla="*/ 2147483647 h 70"/>
              <a:gd name="T8" fmla="*/ 0 60000 65536"/>
              <a:gd name="T9" fmla="*/ 0 60000 65536"/>
              <a:gd name="T10" fmla="*/ 0 60000 65536"/>
              <a:gd name="T11" fmla="*/ 0 60000 65536"/>
              <a:gd name="T12" fmla="*/ 0 w 416"/>
              <a:gd name="T13" fmla="*/ 0 h 70"/>
              <a:gd name="T14" fmla="*/ 416 w 416"/>
              <a:gd name="T15" fmla="*/ 70 h 70"/>
            </a:gdLst>
            <a:ahLst/>
            <a:cxnLst>
              <a:cxn ang="T8">
                <a:pos x="T0" y="T1"/>
              </a:cxn>
              <a:cxn ang="T9">
                <a:pos x="T2" y="T3"/>
              </a:cxn>
              <a:cxn ang="T10">
                <a:pos x="T4" y="T5"/>
              </a:cxn>
              <a:cxn ang="T11">
                <a:pos x="T6" y="T7"/>
              </a:cxn>
            </a:cxnLst>
            <a:rect l="T12" t="T13" r="T14" b="T15"/>
            <a:pathLst>
              <a:path w="416" h="70">
                <a:moveTo>
                  <a:pt x="0" y="0"/>
                </a:moveTo>
                <a:lnTo>
                  <a:pt x="101" y="26"/>
                </a:lnTo>
                <a:lnTo>
                  <a:pt x="208" y="44"/>
                </a:lnTo>
                <a:lnTo>
                  <a:pt x="416" y="70"/>
                </a:lnTo>
              </a:path>
            </a:pathLst>
          </a:custGeom>
          <a:noFill/>
          <a:ln w="26988">
            <a:solidFill>
              <a:srgbClr val="800080"/>
            </a:solidFill>
            <a:round/>
            <a:headEnd/>
            <a:tailEnd/>
          </a:ln>
        </p:spPr>
        <p:txBody>
          <a:bodyPr/>
          <a:lstStyle/>
          <a:p>
            <a:endParaRPr lang="en-US" b="1"/>
          </a:p>
        </p:txBody>
      </p:sp>
      <p:sp>
        <p:nvSpPr>
          <p:cNvPr id="24618" name="Freeform 55"/>
          <p:cNvSpPr>
            <a:spLocks/>
          </p:cNvSpPr>
          <p:nvPr/>
        </p:nvSpPr>
        <p:spPr bwMode="auto">
          <a:xfrm>
            <a:off x="4764088" y="4305300"/>
            <a:ext cx="660400" cy="14288"/>
          </a:xfrm>
          <a:custGeom>
            <a:avLst/>
            <a:gdLst>
              <a:gd name="T0" fmla="*/ 0 w 416"/>
              <a:gd name="T1" fmla="*/ 0 h 9"/>
              <a:gd name="T2" fmla="*/ 2147483647 w 416"/>
              <a:gd name="T3" fmla="*/ 2147483647 h 9"/>
              <a:gd name="T4" fmla="*/ 2147483647 w 416"/>
              <a:gd name="T5" fmla="*/ 2147483647 h 9"/>
              <a:gd name="T6" fmla="*/ 0 60000 65536"/>
              <a:gd name="T7" fmla="*/ 0 60000 65536"/>
              <a:gd name="T8" fmla="*/ 0 60000 65536"/>
              <a:gd name="T9" fmla="*/ 0 w 416"/>
              <a:gd name="T10" fmla="*/ 0 h 9"/>
              <a:gd name="T11" fmla="*/ 416 w 416"/>
              <a:gd name="T12" fmla="*/ 9 h 9"/>
            </a:gdLst>
            <a:ahLst/>
            <a:cxnLst>
              <a:cxn ang="T6">
                <a:pos x="T0" y="T1"/>
              </a:cxn>
              <a:cxn ang="T7">
                <a:pos x="T2" y="T3"/>
              </a:cxn>
              <a:cxn ang="T8">
                <a:pos x="T4" y="T5"/>
              </a:cxn>
            </a:cxnLst>
            <a:rect l="T9" t="T10" r="T11" b="T12"/>
            <a:pathLst>
              <a:path w="416" h="9">
                <a:moveTo>
                  <a:pt x="0" y="0"/>
                </a:moveTo>
                <a:lnTo>
                  <a:pt x="208" y="9"/>
                </a:lnTo>
                <a:lnTo>
                  <a:pt x="416" y="9"/>
                </a:lnTo>
              </a:path>
            </a:pathLst>
          </a:custGeom>
          <a:noFill/>
          <a:ln w="26988">
            <a:solidFill>
              <a:srgbClr val="800080"/>
            </a:solidFill>
            <a:round/>
            <a:headEnd/>
            <a:tailEnd/>
          </a:ln>
        </p:spPr>
        <p:txBody>
          <a:bodyPr/>
          <a:lstStyle/>
          <a:p>
            <a:endParaRPr lang="en-US" b="1"/>
          </a:p>
        </p:txBody>
      </p:sp>
      <p:sp>
        <p:nvSpPr>
          <p:cNvPr id="24619" name="Freeform 56"/>
          <p:cNvSpPr>
            <a:spLocks/>
          </p:cNvSpPr>
          <p:nvPr/>
        </p:nvSpPr>
        <p:spPr bwMode="auto">
          <a:xfrm>
            <a:off x="5424488" y="4291013"/>
            <a:ext cx="661987" cy="28575"/>
          </a:xfrm>
          <a:custGeom>
            <a:avLst/>
            <a:gdLst>
              <a:gd name="T0" fmla="*/ 0 w 417"/>
              <a:gd name="T1" fmla="*/ 2147483647 h 18"/>
              <a:gd name="T2" fmla="*/ 2147483647 w 417"/>
              <a:gd name="T3" fmla="*/ 2147483647 h 18"/>
              <a:gd name="T4" fmla="*/ 2147483647 w 417"/>
              <a:gd name="T5" fmla="*/ 0 h 18"/>
              <a:gd name="T6" fmla="*/ 0 60000 65536"/>
              <a:gd name="T7" fmla="*/ 0 60000 65536"/>
              <a:gd name="T8" fmla="*/ 0 60000 65536"/>
              <a:gd name="T9" fmla="*/ 0 w 417"/>
              <a:gd name="T10" fmla="*/ 0 h 18"/>
              <a:gd name="T11" fmla="*/ 417 w 417"/>
              <a:gd name="T12" fmla="*/ 18 h 18"/>
            </a:gdLst>
            <a:ahLst/>
            <a:cxnLst>
              <a:cxn ang="T6">
                <a:pos x="T0" y="T1"/>
              </a:cxn>
              <a:cxn ang="T7">
                <a:pos x="T2" y="T3"/>
              </a:cxn>
              <a:cxn ang="T8">
                <a:pos x="T4" y="T5"/>
              </a:cxn>
            </a:cxnLst>
            <a:rect l="T9" t="T10" r="T11" b="T12"/>
            <a:pathLst>
              <a:path w="417" h="18">
                <a:moveTo>
                  <a:pt x="0" y="18"/>
                </a:moveTo>
                <a:lnTo>
                  <a:pt x="208" y="9"/>
                </a:lnTo>
                <a:lnTo>
                  <a:pt x="417" y="0"/>
                </a:lnTo>
              </a:path>
            </a:pathLst>
          </a:custGeom>
          <a:noFill/>
          <a:ln w="26988">
            <a:solidFill>
              <a:srgbClr val="800080"/>
            </a:solidFill>
            <a:round/>
            <a:headEnd/>
            <a:tailEnd/>
          </a:ln>
        </p:spPr>
        <p:txBody>
          <a:bodyPr/>
          <a:lstStyle/>
          <a:p>
            <a:endParaRPr lang="en-US" b="1"/>
          </a:p>
        </p:txBody>
      </p:sp>
      <p:sp>
        <p:nvSpPr>
          <p:cNvPr id="24620" name="Freeform 57"/>
          <p:cNvSpPr>
            <a:spLocks/>
          </p:cNvSpPr>
          <p:nvPr/>
        </p:nvSpPr>
        <p:spPr bwMode="auto">
          <a:xfrm>
            <a:off x="6086475" y="4235450"/>
            <a:ext cx="660400" cy="55563"/>
          </a:xfrm>
          <a:custGeom>
            <a:avLst/>
            <a:gdLst>
              <a:gd name="T0" fmla="*/ 0 w 416"/>
              <a:gd name="T1" fmla="*/ 2147483647 h 35"/>
              <a:gd name="T2" fmla="*/ 2147483647 w 416"/>
              <a:gd name="T3" fmla="*/ 2147483647 h 35"/>
              <a:gd name="T4" fmla="*/ 2147483647 w 416"/>
              <a:gd name="T5" fmla="*/ 0 h 35"/>
              <a:gd name="T6" fmla="*/ 0 60000 65536"/>
              <a:gd name="T7" fmla="*/ 0 60000 65536"/>
              <a:gd name="T8" fmla="*/ 0 60000 65536"/>
              <a:gd name="T9" fmla="*/ 0 w 416"/>
              <a:gd name="T10" fmla="*/ 0 h 35"/>
              <a:gd name="T11" fmla="*/ 416 w 416"/>
              <a:gd name="T12" fmla="*/ 35 h 35"/>
            </a:gdLst>
            <a:ahLst/>
            <a:cxnLst>
              <a:cxn ang="T6">
                <a:pos x="T0" y="T1"/>
              </a:cxn>
              <a:cxn ang="T7">
                <a:pos x="T2" y="T3"/>
              </a:cxn>
              <a:cxn ang="T8">
                <a:pos x="T4" y="T5"/>
              </a:cxn>
            </a:cxnLst>
            <a:rect l="T9" t="T10" r="T11" b="T12"/>
            <a:pathLst>
              <a:path w="416" h="35">
                <a:moveTo>
                  <a:pt x="0" y="35"/>
                </a:moveTo>
                <a:lnTo>
                  <a:pt x="208" y="18"/>
                </a:lnTo>
                <a:lnTo>
                  <a:pt x="416" y="0"/>
                </a:lnTo>
              </a:path>
            </a:pathLst>
          </a:custGeom>
          <a:noFill/>
          <a:ln w="26988">
            <a:solidFill>
              <a:srgbClr val="800080"/>
            </a:solidFill>
            <a:round/>
            <a:headEnd/>
            <a:tailEnd/>
          </a:ln>
        </p:spPr>
        <p:txBody>
          <a:bodyPr/>
          <a:lstStyle/>
          <a:p>
            <a:endParaRPr lang="en-US" b="1"/>
          </a:p>
        </p:txBody>
      </p:sp>
      <p:sp>
        <p:nvSpPr>
          <p:cNvPr id="24621" name="Freeform 58"/>
          <p:cNvSpPr>
            <a:spLocks/>
          </p:cNvSpPr>
          <p:nvPr/>
        </p:nvSpPr>
        <p:spPr bwMode="auto">
          <a:xfrm>
            <a:off x="6746875" y="4138613"/>
            <a:ext cx="660400" cy="96837"/>
          </a:xfrm>
          <a:custGeom>
            <a:avLst/>
            <a:gdLst>
              <a:gd name="T0" fmla="*/ 0 w 416"/>
              <a:gd name="T1" fmla="*/ 2147483647 h 61"/>
              <a:gd name="T2" fmla="*/ 2147483647 w 416"/>
              <a:gd name="T3" fmla="*/ 2147483647 h 61"/>
              <a:gd name="T4" fmla="*/ 2147483647 w 416"/>
              <a:gd name="T5" fmla="*/ 0 h 61"/>
              <a:gd name="T6" fmla="*/ 0 60000 65536"/>
              <a:gd name="T7" fmla="*/ 0 60000 65536"/>
              <a:gd name="T8" fmla="*/ 0 60000 65536"/>
              <a:gd name="T9" fmla="*/ 0 w 416"/>
              <a:gd name="T10" fmla="*/ 0 h 61"/>
              <a:gd name="T11" fmla="*/ 416 w 416"/>
              <a:gd name="T12" fmla="*/ 61 h 61"/>
            </a:gdLst>
            <a:ahLst/>
            <a:cxnLst>
              <a:cxn ang="T6">
                <a:pos x="T0" y="T1"/>
              </a:cxn>
              <a:cxn ang="T7">
                <a:pos x="T2" y="T3"/>
              </a:cxn>
              <a:cxn ang="T8">
                <a:pos x="T4" y="T5"/>
              </a:cxn>
            </a:cxnLst>
            <a:rect l="T9" t="T10" r="T11" b="T12"/>
            <a:pathLst>
              <a:path w="416" h="61">
                <a:moveTo>
                  <a:pt x="0" y="61"/>
                </a:moveTo>
                <a:lnTo>
                  <a:pt x="208" y="35"/>
                </a:lnTo>
                <a:lnTo>
                  <a:pt x="416" y="0"/>
                </a:lnTo>
              </a:path>
            </a:pathLst>
          </a:custGeom>
          <a:noFill/>
          <a:ln w="26988">
            <a:solidFill>
              <a:srgbClr val="800080"/>
            </a:solidFill>
            <a:round/>
            <a:headEnd/>
            <a:tailEnd/>
          </a:ln>
        </p:spPr>
        <p:txBody>
          <a:bodyPr/>
          <a:lstStyle/>
          <a:p>
            <a:endParaRPr lang="en-US" b="1"/>
          </a:p>
        </p:txBody>
      </p:sp>
      <p:sp>
        <p:nvSpPr>
          <p:cNvPr id="24622" name="Line 59"/>
          <p:cNvSpPr>
            <a:spLocks noChangeShapeType="1"/>
          </p:cNvSpPr>
          <p:nvPr/>
        </p:nvSpPr>
        <p:spPr bwMode="auto">
          <a:xfrm>
            <a:off x="1458913" y="4110038"/>
            <a:ext cx="661987" cy="1587"/>
          </a:xfrm>
          <a:prstGeom prst="line">
            <a:avLst/>
          </a:prstGeom>
          <a:noFill/>
          <a:ln w="26988">
            <a:solidFill>
              <a:srgbClr val="008000"/>
            </a:solidFill>
            <a:round/>
            <a:headEnd/>
            <a:tailEnd/>
          </a:ln>
        </p:spPr>
        <p:txBody>
          <a:bodyPr/>
          <a:lstStyle/>
          <a:p>
            <a:endParaRPr lang="en-US"/>
          </a:p>
        </p:txBody>
      </p:sp>
      <p:sp>
        <p:nvSpPr>
          <p:cNvPr id="24623" name="Line 60"/>
          <p:cNvSpPr>
            <a:spLocks noChangeShapeType="1"/>
          </p:cNvSpPr>
          <p:nvPr/>
        </p:nvSpPr>
        <p:spPr bwMode="auto">
          <a:xfrm>
            <a:off x="2120900" y="4110038"/>
            <a:ext cx="660400" cy="1587"/>
          </a:xfrm>
          <a:prstGeom prst="line">
            <a:avLst/>
          </a:prstGeom>
          <a:noFill/>
          <a:ln w="26988">
            <a:solidFill>
              <a:srgbClr val="008000"/>
            </a:solidFill>
            <a:round/>
            <a:headEnd/>
            <a:tailEnd/>
          </a:ln>
        </p:spPr>
        <p:txBody>
          <a:bodyPr/>
          <a:lstStyle/>
          <a:p>
            <a:endParaRPr lang="en-US"/>
          </a:p>
        </p:txBody>
      </p:sp>
      <p:sp>
        <p:nvSpPr>
          <p:cNvPr id="24624" name="Line 61"/>
          <p:cNvSpPr>
            <a:spLocks noChangeShapeType="1"/>
          </p:cNvSpPr>
          <p:nvPr/>
        </p:nvSpPr>
        <p:spPr bwMode="auto">
          <a:xfrm>
            <a:off x="2781300" y="4110038"/>
            <a:ext cx="660400" cy="1587"/>
          </a:xfrm>
          <a:prstGeom prst="line">
            <a:avLst/>
          </a:prstGeom>
          <a:noFill/>
          <a:ln w="26988">
            <a:solidFill>
              <a:srgbClr val="008000"/>
            </a:solidFill>
            <a:round/>
            <a:headEnd/>
            <a:tailEnd/>
          </a:ln>
        </p:spPr>
        <p:txBody>
          <a:bodyPr/>
          <a:lstStyle/>
          <a:p>
            <a:endParaRPr lang="en-US"/>
          </a:p>
        </p:txBody>
      </p:sp>
      <p:sp>
        <p:nvSpPr>
          <p:cNvPr id="24625" name="Line 62"/>
          <p:cNvSpPr>
            <a:spLocks noChangeShapeType="1"/>
          </p:cNvSpPr>
          <p:nvPr/>
        </p:nvSpPr>
        <p:spPr bwMode="auto">
          <a:xfrm>
            <a:off x="3441700" y="4110038"/>
            <a:ext cx="661988" cy="1587"/>
          </a:xfrm>
          <a:prstGeom prst="line">
            <a:avLst/>
          </a:prstGeom>
          <a:noFill/>
          <a:ln w="26988">
            <a:solidFill>
              <a:srgbClr val="008000"/>
            </a:solidFill>
            <a:round/>
            <a:headEnd/>
            <a:tailEnd/>
          </a:ln>
        </p:spPr>
        <p:txBody>
          <a:bodyPr/>
          <a:lstStyle/>
          <a:p>
            <a:endParaRPr lang="en-US"/>
          </a:p>
        </p:txBody>
      </p:sp>
      <p:sp>
        <p:nvSpPr>
          <p:cNvPr id="24626" name="Line 63"/>
          <p:cNvSpPr>
            <a:spLocks noChangeShapeType="1"/>
          </p:cNvSpPr>
          <p:nvPr/>
        </p:nvSpPr>
        <p:spPr bwMode="auto">
          <a:xfrm>
            <a:off x="4103688" y="4110038"/>
            <a:ext cx="660400" cy="1587"/>
          </a:xfrm>
          <a:prstGeom prst="line">
            <a:avLst/>
          </a:prstGeom>
          <a:noFill/>
          <a:ln w="26988">
            <a:solidFill>
              <a:srgbClr val="008000"/>
            </a:solidFill>
            <a:round/>
            <a:headEnd/>
            <a:tailEnd/>
          </a:ln>
        </p:spPr>
        <p:txBody>
          <a:bodyPr/>
          <a:lstStyle/>
          <a:p>
            <a:endParaRPr lang="en-US"/>
          </a:p>
        </p:txBody>
      </p:sp>
      <p:sp>
        <p:nvSpPr>
          <p:cNvPr id="24627" name="Line 64"/>
          <p:cNvSpPr>
            <a:spLocks noChangeShapeType="1"/>
          </p:cNvSpPr>
          <p:nvPr/>
        </p:nvSpPr>
        <p:spPr bwMode="auto">
          <a:xfrm>
            <a:off x="4764088" y="4110038"/>
            <a:ext cx="660400" cy="1587"/>
          </a:xfrm>
          <a:prstGeom prst="line">
            <a:avLst/>
          </a:prstGeom>
          <a:noFill/>
          <a:ln w="26988">
            <a:solidFill>
              <a:srgbClr val="008000"/>
            </a:solidFill>
            <a:round/>
            <a:headEnd/>
            <a:tailEnd/>
          </a:ln>
        </p:spPr>
        <p:txBody>
          <a:bodyPr/>
          <a:lstStyle/>
          <a:p>
            <a:endParaRPr lang="en-US"/>
          </a:p>
        </p:txBody>
      </p:sp>
      <p:sp>
        <p:nvSpPr>
          <p:cNvPr id="24628" name="Line 65"/>
          <p:cNvSpPr>
            <a:spLocks noChangeShapeType="1"/>
          </p:cNvSpPr>
          <p:nvPr/>
        </p:nvSpPr>
        <p:spPr bwMode="auto">
          <a:xfrm>
            <a:off x="5424488" y="4110038"/>
            <a:ext cx="661987" cy="1587"/>
          </a:xfrm>
          <a:prstGeom prst="line">
            <a:avLst/>
          </a:prstGeom>
          <a:noFill/>
          <a:ln w="26988">
            <a:solidFill>
              <a:srgbClr val="008000"/>
            </a:solidFill>
            <a:round/>
            <a:headEnd/>
            <a:tailEnd/>
          </a:ln>
        </p:spPr>
        <p:txBody>
          <a:bodyPr/>
          <a:lstStyle/>
          <a:p>
            <a:endParaRPr lang="en-US"/>
          </a:p>
        </p:txBody>
      </p:sp>
      <p:sp>
        <p:nvSpPr>
          <p:cNvPr id="24629" name="Line 66"/>
          <p:cNvSpPr>
            <a:spLocks noChangeShapeType="1"/>
          </p:cNvSpPr>
          <p:nvPr/>
        </p:nvSpPr>
        <p:spPr bwMode="auto">
          <a:xfrm>
            <a:off x="6086475" y="4110038"/>
            <a:ext cx="660400" cy="1587"/>
          </a:xfrm>
          <a:prstGeom prst="line">
            <a:avLst/>
          </a:prstGeom>
          <a:noFill/>
          <a:ln w="26988">
            <a:solidFill>
              <a:srgbClr val="008000"/>
            </a:solidFill>
            <a:round/>
            <a:headEnd/>
            <a:tailEnd/>
          </a:ln>
        </p:spPr>
        <p:txBody>
          <a:bodyPr/>
          <a:lstStyle/>
          <a:p>
            <a:endParaRPr lang="en-US"/>
          </a:p>
        </p:txBody>
      </p:sp>
      <p:sp>
        <p:nvSpPr>
          <p:cNvPr id="24630" name="Line 67"/>
          <p:cNvSpPr>
            <a:spLocks noChangeShapeType="1"/>
          </p:cNvSpPr>
          <p:nvPr/>
        </p:nvSpPr>
        <p:spPr bwMode="auto">
          <a:xfrm>
            <a:off x="6746875" y="4110038"/>
            <a:ext cx="660400" cy="1587"/>
          </a:xfrm>
          <a:prstGeom prst="line">
            <a:avLst/>
          </a:prstGeom>
          <a:noFill/>
          <a:ln w="26988">
            <a:solidFill>
              <a:srgbClr val="008000"/>
            </a:solidFill>
            <a:round/>
            <a:headEnd/>
            <a:tailEnd/>
          </a:ln>
        </p:spPr>
        <p:txBody>
          <a:bodyPr/>
          <a:lstStyle/>
          <a:p>
            <a:endParaRPr lang="en-US"/>
          </a:p>
        </p:txBody>
      </p:sp>
      <p:sp>
        <p:nvSpPr>
          <p:cNvPr id="24631" name="Line 68"/>
          <p:cNvSpPr>
            <a:spLocks noChangeShapeType="1"/>
          </p:cNvSpPr>
          <p:nvPr/>
        </p:nvSpPr>
        <p:spPr bwMode="auto">
          <a:xfrm>
            <a:off x="1458913" y="4430713"/>
            <a:ext cx="661987" cy="1587"/>
          </a:xfrm>
          <a:prstGeom prst="line">
            <a:avLst/>
          </a:prstGeom>
          <a:noFill/>
          <a:ln w="26988">
            <a:solidFill>
              <a:srgbClr val="000000"/>
            </a:solidFill>
            <a:round/>
            <a:headEnd/>
            <a:tailEnd/>
          </a:ln>
        </p:spPr>
        <p:txBody>
          <a:bodyPr/>
          <a:lstStyle/>
          <a:p>
            <a:endParaRPr lang="en-US"/>
          </a:p>
        </p:txBody>
      </p:sp>
      <p:sp>
        <p:nvSpPr>
          <p:cNvPr id="24632" name="Line 69"/>
          <p:cNvSpPr>
            <a:spLocks noChangeShapeType="1"/>
          </p:cNvSpPr>
          <p:nvPr/>
        </p:nvSpPr>
        <p:spPr bwMode="auto">
          <a:xfrm>
            <a:off x="2120900" y="4430713"/>
            <a:ext cx="660400" cy="1587"/>
          </a:xfrm>
          <a:prstGeom prst="line">
            <a:avLst/>
          </a:prstGeom>
          <a:noFill/>
          <a:ln w="26988">
            <a:solidFill>
              <a:srgbClr val="000000"/>
            </a:solidFill>
            <a:round/>
            <a:headEnd/>
            <a:tailEnd/>
          </a:ln>
        </p:spPr>
        <p:txBody>
          <a:bodyPr/>
          <a:lstStyle/>
          <a:p>
            <a:endParaRPr lang="en-US"/>
          </a:p>
        </p:txBody>
      </p:sp>
      <p:sp>
        <p:nvSpPr>
          <p:cNvPr id="24633" name="Line 70"/>
          <p:cNvSpPr>
            <a:spLocks noChangeShapeType="1"/>
          </p:cNvSpPr>
          <p:nvPr/>
        </p:nvSpPr>
        <p:spPr bwMode="auto">
          <a:xfrm>
            <a:off x="2781300" y="4430713"/>
            <a:ext cx="660400" cy="1587"/>
          </a:xfrm>
          <a:prstGeom prst="line">
            <a:avLst/>
          </a:prstGeom>
          <a:noFill/>
          <a:ln w="26988">
            <a:solidFill>
              <a:srgbClr val="000000"/>
            </a:solidFill>
            <a:round/>
            <a:headEnd/>
            <a:tailEnd/>
          </a:ln>
        </p:spPr>
        <p:txBody>
          <a:bodyPr/>
          <a:lstStyle/>
          <a:p>
            <a:endParaRPr lang="en-US"/>
          </a:p>
        </p:txBody>
      </p:sp>
      <p:sp>
        <p:nvSpPr>
          <p:cNvPr id="24634" name="Line 71"/>
          <p:cNvSpPr>
            <a:spLocks noChangeShapeType="1"/>
          </p:cNvSpPr>
          <p:nvPr/>
        </p:nvSpPr>
        <p:spPr bwMode="auto">
          <a:xfrm>
            <a:off x="3441700" y="4430713"/>
            <a:ext cx="661988" cy="1587"/>
          </a:xfrm>
          <a:prstGeom prst="line">
            <a:avLst/>
          </a:prstGeom>
          <a:noFill/>
          <a:ln w="26988">
            <a:solidFill>
              <a:srgbClr val="000000"/>
            </a:solidFill>
            <a:round/>
            <a:headEnd/>
            <a:tailEnd/>
          </a:ln>
        </p:spPr>
        <p:txBody>
          <a:bodyPr/>
          <a:lstStyle/>
          <a:p>
            <a:endParaRPr lang="en-US"/>
          </a:p>
        </p:txBody>
      </p:sp>
      <p:sp>
        <p:nvSpPr>
          <p:cNvPr id="24635" name="Line 72"/>
          <p:cNvSpPr>
            <a:spLocks noChangeShapeType="1"/>
          </p:cNvSpPr>
          <p:nvPr/>
        </p:nvSpPr>
        <p:spPr bwMode="auto">
          <a:xfrm>
            <a:off x="4103688" y="4430713"/>
            <a:ext cx="660400" cy="1587"/>
          </a:xfrm>
          <a:prstGeom prst="line">
            <a:avLst/>
          </a:prstGeom>
          <a:noFill/>
          <a:ln w="26988">
            <a:solidFill>
              <a:srgbClr val="000000"/>
            </a:solidFill>
            <a:round/>
            <a:headEnd/>
            <a:tailEnd/>
          </a:ln>
        </p:spPr>
        <p:txBody>
          <a:bodyPr/>
          <a:lstStyle/>
          <a:p>
            <a:endParaRPr lang="en-US"/>
          </a:p>
        </p:txBody>
      </p:sp>
      <p:sp>
        <p:nvSpPr>
          <p:cNvPr id="24636" name="Line 73"/>
          <p:cNvSpPr>
            <a:spLocks noChangeShapeType="1"/>
          </p:cNvSpPr>
          <p:nvPr/>
        </p:nvSpPr>
        <p:spPr bwMode="auto">
          <a:xfrm>
            <a:off x="4764088" y="4430713"/>
            <a:ext cx="660400" cy="1587"/>
          </a:xfrm>
          <a:prstGeom prst="line">
            <a:avLst/>
          </a:prstGeom>
          <a:noFill/>
          <a:ln w="26988">
            <a:solidFill>
              <a:srgbClr val="000000"/>
            </a:solidFill>
            <a:round/>
            <a:headEnd/>
            <a:tailEnd/>
          </a:ln>
        </p:spPr>
        <p:txBody>
          <a:bodyPr/>
          <a:lstStyle/>
          <a:p>
            <a:endParaRPr lang="en-US"/>
          </a:p>
        </p:txBody>
      </p:sp>
      <p:sp>
        <p:nvSpPr>
          <p:cNvPr id="24637" name="Line 74"/>
          <p:cNvSpPr>
            <a:spLocks noChangeShapeType="1"/>
          </p:cNvSpPr>
          <p:nvPr/>
        </p:nvSpPr>
        <p:spPr bwMode="auto">
          <a:xfrm>
            <a:off x="5424488" y="4430713"/>
            <a:ext cx="661987" cy="1587"/>
          </a:xfrm>
          <a:prstGeom prst="line">
            <a:avLst/>
          </a:prstGeom>
          <a:noFill/>
          <a:ln w="26988">
            <a:solidFill>
              <a:srgbClr val="000000"/>
            </a:solidFill>
            <a:round/>
            <a:headEnd/>
            <a:tailEnd/>
          </a:ln>
        </p:spPr>
        <p:txBody>
          <a:bodyPr/>
          <a:lstStyle/>
          <a:p>
            <a:endParaRPr lang="en-US"/>
          </a:p>
        </p:txBody>
      </p:sp>
      <p:sp>
        <p:nvSpPr>
          <p:cNvPr id="24638" name="Line 75"/>
          <p:cNvSpPr>
            <a:spLocks noChangeShapeType="1"/>
          </p:cNvSpPr>
          <p:nvPr/>
        </p:nvSpPr>
        <p:spPr bwMode="auto">
          <a:xfrm>
            <a:off x="6086475" y="4430713"/>
            <a:ext cx="660400" cy="1587"/>
          </a:xfrm>
          <a:prstGeom prst="line">
            <a:avLst/>
          </a:prstGeom>
          <a:noFill/>
          <a:ln w="26988">
            <a:solidFill>
              <a:srgbClr val="000000"/>
            </a:solidFill>
            <a:round/>
            <a:headEnd/>
            <a:tailEnd/>
          </a:ln>
        </p:spPr>
        <p:txBody>
          <a:bodyPr/>
          <a:lstStyle/>
          <a:p>
            <a:endParaRPr lang="en-US"/>
          </a:p>
        </p:txBody>
      </p:sp>
      <p:sp>
        <p:nvSpPr>
          <p:cNvPr id="24639" name="Line 76"/>
          <p:cNvSpPr>
            <a:spLocks noChangeShapeType="1"/>
          </p:cNvSpPr>
          <p:nvPr/>
        </p:nvSpPr>
        <p:spPr bwMode="auto">
          <a:xfrm>
            <a:off x="6746875" y="4430713"/>
            <a:ext cx="660400" cy="1587"/>
          </a:xfrm>
          <a:prstGeom prst="line">
            <a:avLst/>
          </a:prstGeom>
          <a:noFill/>
          <a:ln w="26988">
            <a:solidFill>
              <a:srgbClr val="000000"/>
            </a:solidFill>
            <a:round/>
            <a:headEnd/>
            <a:tailEnd/>
          </a:ln>
        </p:spPr>
        <p:txBody>
          <a:bodyPr/>
          <a:lstStyle/>
          <a:p>
            <a:endParaRPr lang="en-US"/>
          </a:p>
        </p:txBody>
      </p:sp>
      <p:sp>
        <p:nvSpPr>
          <p:cNvPr id="24640" name="Rectangle 86"/>
          <p:cNvSpPr>
            <a:spLocks noChangeArrowheads="1"/>
          </p:cNvSpPr>
          <p:nvPr/>
        </p:nvSpPr>
        <p:spPr bwMode="auto">
          <a:xfrm>
            <a:off x="1262063" y="5622925"/>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0</a:t>
            </a:r>
            <a:endParaRPr lang="en-US" sz="3200">
              <a:latin typeface="Arial" charset="0"/>
            </a:endParaRPr>
          </a:p>
        </p:txBody>
      </p:sp>
      <p:sp>
        <p:nvSpPr>
          <p:cNvPr id="24641" name="Rectangle 87"/>
          <p:cNvSpPr>
            <a:spLocks noChangeArrowheads="1"/>
          </p:cNvSpPr>
          <p:nvPr/>
        </p:nvSpPr>
        <p:spPr bwMode="auto">
          <a:xfrm>
            <a:off x="1262063" y="497046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2</a:t>
            </a:r>
            <a:endParaRPr lang="en-US" sz="3200">
              <a:latin typeface="Arial" charset="0"/>
            </a:endParaRPr>
          </a:p>
        </p:txBody>
      </p:sp>
      <p:sp>
        <p:nvSpPr>
          <p:cNvPr id="24642" name="Rectangle 88"/>
          <p:cNvSpPr>
            <a:spLocks noChangeArrowheads="1"/>
          </p:cNvSpPr>
          <p:nvPr/>
        </p:nvSpPr>
        <p:spPr bwMode="auto">
          <a:xfrm>
            <a:off x="1262063" y="4305300"/>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4</a:t>
            </a:r>
            <a:endParaRPr lang="en-US" sz="3200">
              <a:latin typeface="Arial" charset="0"/>
            </a:endParaRPr>
          </a:p>
        </p:txBody>
      </p:sp>
      <p:sp>
        <p:nvSpPr>
          <p:cNvPr id="24643" name="Rectangle 89"/>
          <p:cNvSpPr>
            <a:spLocks noChangeArrowheads="1"/>
          </p:cNvSpPr>
          <p:nvPr/>
        </p:nvSpPr>
        <p:spPr bwMode="auto">
          <a:xfrm>
            <a:off x="1262063" y="3652838"/>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6</a:t>
            </a:r>
            <a:endParaRPr lang="en-US" sz="3200">
              <a:latin typeface="Arial" charset="0"/>
            </a:endParaRPr>
          </a:p>
        </p:txBody>
      </p:sp>
      <p:sp>
        <p:nvSpPr>
          <p:cNvPr id="24644" name="Rectangle 90"/>
          <p:cNvSpPr>
            <a:spLocks noChangeArrowheads="1"/>
          </p:cNvSpPr>
          <p:nvPr/>
        </p:nvSpPr>
        <p:spPr bwMode="auto">
          <a:xfrm>
            <a:off x="1262063" y="3000375"/>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8</a:t>
            </a:r>
            <a:endParaRPr lang="en-US" sz="3200">
              <a:latin typeface="Arial" charset="0"/>
            </a:endParaRPr>
          </a:p>
        </p:txBody>
      </p:sp>
      <p:sp>
        <p:nvSpPr>
          <p:cNvPr id="24645" name="Rectangle 91"/>
          <p:cNvSpPr>
            <a:spLocks noChangeArrowheads="1"/>
          </p:cNvSpPr>
          <p:nvPr/>
        </p:nvSpPr>
        <p:spPr bwMode="auto">
          <a:xfrm>
            <a:off x="1182688" y="2335213"/>
            <a:ext cx="223837"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10</a:t>
            </a:r>
            <a:endParaRPr lang="en-US" sz="3200">
              <a:latin typeface="Arial" charset="0"/>
            </a:endParaRPr>
          </a:p>
        </p:txBody>
      </p:sp>
      <p:sp>
        <p:nvSpPr>
          <p:cNvPr id="24646" name="Rectangle 92"/>
          <p:cNvSpPr>
            <a:spLocks noChangeArrowheads="1"/>
          </p:cNvSpPr>
          <p:nvPr/>
        </p:nvSpPr>
        <p:spPr bwMode="auto">
          <a:xfrm>
            <a:off x="1182688" y="1682750"/>
            <a:ext cx="223837"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12</a:t>
            </a:r>
            <a:endParaRPr lang="en-US" sz="3200">
              <a:latin typeface="Arial" charset="0"/>
            </a:endParaRPr>
          </a:p>
        </p:txBody>
      </p:sp>
      <p:sp>
        <p:nvSpPr>
          <p:cNvPr id="24647" name="Rectangle 93"/>
          <p:cNvSpPr>
            <a:spLocks noChangeArrowheads="1"/>
          </p:cNvSpPr>
          <p:nvPr/>
        </p:nvSpPr>
        <p:spPr bwMode="auto">
          <a:xfrm>
            <a:off x="1423988"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0</a:t>
            </a:r>
            <a:endParaRPr lang="en-US" sz="3200">
              <a:latin typeface="Arial" charset="0"/>
            </a:endParaRPr>
          </a:p>
        </p:txBody>
      </p:sp>
      <p:sp>
        <p:nvSpPr>
          <p:cNvPr id="24648" name="Rectangle 94"/>
          <p:cNvSpPr>
            <a:spLocks noChangeArrowheads="1"/>
          </p:cNvSpPr>
          <p:nvPr/>
        </p:nvSpPr>
        <p:spPr bwMode="auto">
          <a:xfrm>
            <a:off x="2084388"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1</a:t>
            </a:r>
            <a:endParaRPr lang="en-US" sz="3200">
              <a:latin typeface="Arial" charset="0"/>
            </a:endParaRPr>
          </a:p>
        </p:txBody>
      </p:sp>
      <p:sp>
        <p:nvSpPr>
          <p:cNvPr id="24649" name="Rectangle 95"/>
          <p:cNvSpPr>
            <a:spLocks noChangeArrowheads="1"/>
          </p:cNvSpPr>
          <p:nvPr/>
        </p:nvSpPr>
        <p:spPr bwMode="auto">
          <a:xfrm>
            <a:off x="2744788"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2</a:t>
            </a:r>
            <a:endParaRPr lang="en-US" sz="3200">
              <a:latin typeface="Arial" charset="0"/>
            </a:endParaRPr>
          </a:p>
        </p:txBody>
      </p:sp>
      <p:sp>
        <p:nvSpPr>
          <p:cNvPr id="24650" name="Rectangle 96"/>
          <p:cNvSpPr>
            <a:spLocks noChangeArrowheads="1"/>
          </p:cNvSpPr>
          <p:nvPr/>
        </p:nvSpPr>
        <p:spPr bwMode="auto">
          <a:xfrm>
            <a:off x="3406775"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3</a:t>
            </a:r>
            <a:endParaRPr lang="en-US" sz="3200">
              <a:latin typeface="Arial" charset="0"/>
            </a:endParaRPr>
          </a:p>
        </p:txBody>
      </p:sp>
      <p:sp>
        <p:nvSpPr>
          <p:cNvPr id="24651" name="Rectangle 97"/>
          <p:cNvSpPr>
            <a:spLocks noChangeArrowheads="1"/>
          </p:cNvSpPr>
          <p:nvPr/>
        </p:nvSpPr>
        <p:spPr bwMode="auto">
          <a:xfrm>
            <a:off x="4067175"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4</a:t>
            </a:r>
            <a:endParaRPr lang="en-US" sz="3200">
              <a:latin typeface="Arial" charset="0"/>
            </a:endParaRPr>
          </a:p>
        </p:txBody>
      </p:sp>
      <p:sp>
        <p:nvSpPr>
          <p:cNvPr id="24652" name="Rectangle 98"/>
          <p:cNvSpPr>
            <a:spLocks noChangeArrowheads="1"/>
          </p:cNvSpPr>
          <p:nvPr/>
        </p:nvSpPr>
        <p:spPr bwMode="auto">
          <a:xfrm>
            <a:off x="4727575"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5</a:t>
            </a:r>
            <a:endParaRPr lang="en-US" sz="3200">
              <a:latin typeface="Arial" charset="0"/>
            </a:endParaRPr>
          </a:p>
        </p:txBody>
      </p:sp>
      <p:sp>
        <p:nvSpPr>
          <p:cNvPr id="24653" name="Rectangle 99"/>
          <p:cNvSpPr>
            <a:spLocks noChangeArrowheads="1"/>
          </p:cNvSpPr>
          <p:nvPr/>
        </p:nvSpPr>
        <p:spPr bwMode="auto">
          <a:xfrm>
            <a:off x="5389563"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6</a:t>
            </a:r>
            <a:endParaRPr lang="en-US" sz="3200">
              <a:latin typeface="Arial" charset="0"/>
            </a:endParaRPr>
          </a:p>
        </p:txBody>
      </p:sp>
      <p:sp>
        <p:nvSpPr>
          <p:cNvPr id="24654" name="Rectangle 100"/>
          <p:cNvSpPr>
            <a:spLocks noChangeArrowheads="1"/>
          </p:cNvSpPr>
          <p:nvPr/>
        </p:nvSpPr>
        <p:spPr bwMode="auto">
          <a:xfrm>
            <a:off x="6049963"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7</a:t>
            </a:r>
            <a:endParaRPr lang="en-US" sz="3200">
              <a:latin typeface="Arial" charset="0"/>
            </a:endParaRPr>
          </a:p>
        </p:txBody>
      </p:sp>
      <p:sp>
        <p:nvSpPr>
          <p:cNvPr id="24655" name="Rectangle 101"/>
          <p:cNvSpPr>
            <a:spLocks noChangeArrowheads="1"/>
          </p:cNvSpPr>
          <p:nvPr/>
        </p:nvSpPr>
        <p:spPr bwMode="auto">
          <a:xfrm>
            <a:off x="6711950"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8</a:t>
            </a:r>
            <a:endParaRPr lang="en-US" sz="3200">
              <a:latin typeface="Arial" charset="0"/>
            </a:endParaRPr>
          </a:p>
        </p:txBody>
      </p:sp>
      <p:sp>
        <p:nvSpPr>
          <p:cNvPr id="24656" name="Rectangle 102"/>
          <p:cNvSpPr>
            <a:spLocks noChangeArrowheads="1"/>
          </p:cNvSpPr>
          <p:nvPr/>
        </p:nvSpPr>
        <p:spPr bwMode="auto">
          <a:xfrm>
            <a:off x="7372350" y="5942013"/>
            <a:ext cx="142875"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9</a:t>
            </a:r>
            <a:endParaRPr lang="en-US" sz="3200">
              <a:latin typeface="Arial" charset="0"/>
            </a:endParaRPr>
          </a:p>
        </p:txBody>
      </p:sp>
      <p:sp>
        <p:nvSpPr>
          <p:cNvPr id="24657" name="Rectangle 103"/>
          <p:cNvSpPr>
            <a:spLocks noChangeArrowheads="1"/>
          </p:cNvSpPr>
          <p:nvPr/>
        </p:nvSpPr>
        <p:spPr bwMode="auto">
          <a:xfrm>
            <a:off x="7988300" y="5942013"/>
            <a:ext cx="223838" cy="304800"/>
          </a:xfrm>
          <a:prstGeom prst="rect">
            <a:avLst/>
          </a:prstGeom>
          <a:noFill/>
          <a:ln w="9525">
            <a:noFill/>
            <a:miter lim="800000"/>
            <a:headEnd/>
            <a:tailEnd/>
          </a:ln>
        </p:spPr>
        <p:txBody>
          <a:bodyPr wrap="none" lIns="0" tIns="0" rIns="0" bIns="0">
            <a:spAutoFit/>
          </a:bodyPr>
          <a:lstStyle/>
          <a:p>
            <a:r>
              <a:rPr lang="en-US">
                <a:solidFill>
                  <a:srgbClr val="000000"/>
                </a:solidFill>
                <a:latin typeface="Arial" charset="0"/>
              </a:rPr>
              <a:t>10</a:t>
            </a:r>
            <a:endParaRPr lang="en-US" sz="3200">
              <a:latin typeface="Arial" charset="0"/>
            </a:endParaRPr>
          </a:p>
        </p:txBody>
      </p:sp>
      <p:sp>
        <p:nvSpPr>
          <p:cNvPr id="24658" name="Text Box 3"/>
          <p:cNvSpPr txBox="1">
            <a:spLocks noChangeArrowheads="1"/>
          </p:cNvSpPr>
          <p:nvPr/>
        </p:nvSpPr>
        <p:spPr bwMode="auto">
          <a:xfrm>
            <a:off x="7146925" y="3181350"/>
            <a:ext cx="184150" cy="336550"/>
          </a:xfrm>
          <a:prstGeom prst="rect">
            <a:avLst/>
          </a:prstGeom>
          <a:noFill/>
          <a:ln w="9525">
            <a:noFill/>
            <a:miter lim="800000"/>
            <a:headEnd/>
            <a:tailEnd/>
          </a:ln>
        </p:spPr>
        <p:txBody>
          <a:bodyPr wrap="none">
            <a:spAutoFit/>
          </a:bodyPr>
          <a:lstStyle/>
          <a:p>
            <a:endParaRPr lang="en-US" sz="1600">
              <a:latin typeface="Arial" charset="0"/>
            </a:endParaRPr>
          </a:p>
        </p:txBody>
      </p:sp>
      <p:sp>
        <p:nvSpPr>
          <p:cNvPr id="24659" name="Text Box 4"/>
          <p:cNvSpPr txBox="1">
            <a:spLocks noChangeArrowheads="1"/>
          </p:cNvSpPr>
          <p:nvPr/>
        </p:nvSpPr>
        <p:spPr bwMode="auto">
          <a:xfrm>
            <a:off x="7086600" y="3197225"/>
            <a:ext cx="500063" cy="336550"/>
          </a:xfrm>
          <a:prstGeom prst="rect">
            <a:avLst/>
          </a:prstGeom>
          <a:noFill/>
          <a:ln w="9525">
            <a:noFill/>
            <a:miter lim="800000"/>
            <a:headEnd/>
            <a:tailEnd/>
          </a:ln>
        </p:spPr>
        <p:txBody>
          <a:bodyPr wrap="none">
            <a:spAutoFit/>
          </a:bodyPr>
          <a:lstStyle/>
          <a:p>
            <a:r>
              <a:rPr lang="en-US" sz="1600">
                <a:latin typeface="Arial" charset="0"/>
              </a:rPr>
              <a:t>MC</a:t>
            </a:r>
          </a:p>
        </p:txBody>
      </p:sp>
      <p:sp>
        <p:nvSpPr>
          <p:cNvPr id="24660" name="Text Box 5"/>
          <p:cNvSpPr txBox="1">
            <a:spLocks noChangeArrowheads="1"/>
          </p:cNvSpPr>
          <p:nvPr/>
        </p:nvSpPr>
        <p:spPr bwMode="auto">
          <a:xfrm>
            <a:off x="7391400" y="3883025"/>
            <a:ext cx="588963" cy="336550"/>
          </a:xfrm>
          <a:prstGeom prst="rect">
            <a:avLst/>
          </a:prstGeom>
          <a:noFill/>
          <a:ln w="9525">
            <a:noFill/>
            <a:miter lim="800000"/>
            <a:headEnd/>
            <a:tailEnd/>
          </a:ln>
        </p:spPr>
        <p:txBody>
          <a:bodyPr wrap="none">
            <a:spAutoFit/>
          </a:bodyPr>
          <a:lstStyle/>
          <a:p>
            <a:r>
              <a:rPr lang="en-US" sz="1600">
                <a:latin typeface="Arial" charset="0"/>
              </a:rPr>
              <a:t>ATC</a:t>
            </a:r>
          </a:p>
        </p:txBody>
      </p:sp>
      <p:sp>
        <p:nvSpPr>
          <p:cNvPr id="24661" name="Text Box 6"/>
          <p:cNvSpPr txBox="1">
            <a:spLocks noChangeArrowheads="1"/>
          </p:cNvSpPr>
          <p:nvPr/>
        </p:nvSpPr>
        <p:spPr bwMode="auto">
          <a:xfrm>
            <a:off x="7391400" y="4264025"/>
            <a:ext cx="685800" cy="336550"/>
          </a:xfrm>
          <a:prstGeom prst="rect">
            <a:avLst/>
          </a:prstGeom>
          <a:noFill/>
          <a:ln w="9525">
            <a:noFill/>
            <a:miter lim="800000"/>
            <a:headEnd/>
            <a:tailEnd/>
          </a:ln>
        </p:spPr>
        <p:txBody>
          <a:bodyPr>
            <a:spAutoFit/>
          </a:bodyPr>
          <a:lstStyle/>
          <a:p>
            <a:r>
              <a:rPr lang="en-US" sz="1600">
                <a:latin typeface="Arial" charset="0"/>
              </a:rPr>
              <a:t>AVC</a:t>
            </a:r>
          </a:p>
        </p:txBody>
      </p:sp>
      <p:sp>
        <p:nvSpPr>
          <p:cNvPr id="24662" name="Text Box 7"/>
          <p:cNvSpPr txBox="1">
            <a:spLocks noChangeArrowheads="1"/>
          </p:cNvSpPr>
          <p:nvPr/>
        </p:nvSpPr>
        <p:spPr bwMode="auto">
          <a:xfrm>
            <a:off x="1295400" y="3959225"/>
            <a:ext cx="268288" cy="274638"/>
          </a:xfrm>
          <a:prstGeom prst="rect">
            <a:avLst/>
          </a:prstGeom>
          <a:noFill/>
          <a:ln w="9525">
            <a:noFill/>
            <a:miter lim="800000"/>
            <a:headEnd/>
            <a:tailEnd/>
          </a:ln>
        </p:spPr>
        <p:txBody>
          <a:bodyPr wrap="none">
            <a:spAutoFit/>
          </a:bodyPr>
          <a:lstStyle/>
          <a:p>
            <a:r>
              <a:rPr lang="en-US" sz="1200">
                <a:latin typeface="Arial" charset="0"/>
              </a:rPr>
              <a:t>5</a:t>
            </a:r>
          </a:p>
        </p:txBody>
      </p:sp>
      <p:sp>
        <p:nvSpPr>
          <p:cNvPr id="24663" name="Text Box 8"/>
          <p:cNvSpPr txBox="1">
            <a:spLocks noChangeArrowheads="1"/>
          </p:cNvSpPr>
          <p:nvPr/>
        </p:nvSpPr>
        <p:spPr bwMode="auto">
          <a:xfrm>
            <a:off x="1066800" y="4572000"/>
            <a:ext cx="479425" cy="274638"/>
          </a:xfrm>
          <a:prstGeom prst="rect">
            <a:avLst/>
          </a:prstGeom>
          <a:noFill/>
          <a:ln w="9525">
            <a:noFill/>
            <a:miter lim="800000"/>
            <a:headEnd/>
            <a:tailEnd/>
          </a:ln>
        </p:spPr>
        <p:txBody>
          <a:bodyPr>
            <a:spAutoFit/>
          </a:bodyPr>
          <a:lstStyle/>
          <a:p>
            <a:r>
              <a:rPr lang="en-US" sz="1200">
                <a:latin typeface="Arial" charset="0"/>
              </a:rPr>
              <a:t>3.35</a:t>
            </a:r>
          </a:p>
        </p:txBody>
      </p:sp>
      <p:sp>
        <p:nvSpPr>
          <p:cNvPr id="24664" name="Text Box 9"/>
          <p:cNvSpPr txBox="1">
            <a:spLocks noChangeArrowheads="1"/>
          </p:cNvSpPr>
          <p:nvPr/>
        </p:nvSpPr>
        <p:spPr bwMode="auto">
          <a:xfrm>
            <a:off x="6172200" y="6169025"/>
            <a:ext cx="2060575" cy="336550"/>
          </a:xfrm>
          <a:prstGeom prst="rect">
            <a:avLst/>
          </a:prstGeom>
          <a:noFill/>
          <a:ln w="9525">
            <a:noFill/>
            <a:miter lim="800000"/>
            <a:headEnd/>
            <a:tailEnd/>
          </a:ln>
        </p:spPr>
        <p:txBody>
          <a:bodyPr wrap="none">
            <a:spAutoFit/>
          </a:bodyPr>
          <a:lstStyle/>
          <a:p>
            <a:r>
              <a:rPr lang="en-US" sz="1600" b="1">
                <a:latin typeface="Arial" charset="0"/>
              </a:rPr>
              <a:t>Quantity per period</a:t>
            </a:r>
          </a:p>
        </p:txBody>
      </p:sp>
      <p:sp>
        <p:nvSpPr>
          <p:cNvPr id="24665" name="Text Box 10"/>
          <p:cNvSpPr txBox="1">
            <a:spLocks noChangeArrowheads="1"/>
          </p:cNvSpPr>
          <p:nvPr/>
        </p:nvSpPr>
        <p:spPr bwMode="auto">
          <a:xfrm>
            <a:off x="0" y="1752600"/>
            <a:ext cx="1212850" cy="581025"/>
          </a:xfrm>
          <a:prstGeom prst="rect">
            <a:avLst/>
          </a:prstGeom>
          <a:noFill/>
          <a:ln w="9525">
            <a:noFill/>
            <a:miter lim="800000"/>
            <a:headEnd/>
            <a:tailEnd/>
          </a:ln>
        </p:spPr>
        <p:txBody>
          <a:bodyPr wrap="none">
            <a:spAutoFit/>
          </a:bodyPr>
          <a:lstStyle/>
          <a:p>
            <a:r>
              <a:rPr lang="en-US" sz="1600" b="1">
                <a:latin typeface="Arial" charset="0"/>
              </a:rPr>
              <a:t>Price, cost</a:t>
            </a:r>
          </a:p>
          <a:p>
            <a:r>
              <a:rPr lang="en-US" sz="1600" b="1">
                <a:latin typeface="Arial" charset="0"/>
              </a:rPr>
              <a:t>per unit</a:t>
            </a:r>
          </a:p>
        </p:txBody>
      </p:sp>
      <p:sp>
        <p:nvSpPr>
          <p:cNvPr id="24666" name="Text Box 11"/>
          <p:cNvSpPr txBox="1">
            <a:spLocks noChangeArrowheads="1"/>
          </p:cNvSpPr>
          <p:nvPr/>
        </p:nvSpPr>
        <p:spPr bwMode="auto">
          <a:xfrm>
            <a:off x="1050925" y="500063"/>
            <a:ext cx="6988175" cy="762000"/>
          </a:xfrm>
          <a:prstGeom prst="rect">
            <a:avLst/>
          </a:prstGeom>
          <a:noFill/>
          <a:ln w="9525">
            <a:noFill/>
            <a:miter lim="800000"/>
            <a:headEnd/>
            <a:tailEnd/>
          </a:ln>
        </p:spPr>
        <p:txBody>
          <a:bodyPr wrap="none">
            <a:spAutoFit/>
          </a:bodyPr>
          <a:lstStyle/>
          <a:p>
            <a:r>
              <a:rPr lang="en-US" sz="4400">
                <a:solidFill>
                  <a:schemeClr val="tx2"/>
                </a:solidFill>
                <a:latin typeface="Garamond" pitchFamily="18" charset="0"/>
              </a:rPr>
              <a:t>Losses and Shutdown Decision</a:t>
            </a:r>
          </a:p>
        </p:txBody>
      </p:sp>
      <p:sp>
        <p:nvSpPr>
          <p:cNvPr id="24667" name="Text Box 13"/>
          <p:cNvSpPr txBox="1">
            <a:spLocks noChangeArrowheads="1"/>
          </p:cNvSpPr>
          <p:nvPr/>
        </p:nvSpPr>
        <p:spPr bwMode="auto">
          <a:xfrm>
            <a:off x="5029200" y="4343400"/>
            <a:ext cx="312738" cy="304800"/>
          </a:xfrm>
          <a:prstGeom prst="rect">
            <a:avLst/>
          </a:prstGeom>
          <a:noFill/>
          <a:ln w="9525">
            <a:noFill/>
            <a:miter lim="800000"/>
            <a:headEnd/>
            <a:tailEnd/>
          </a:ln>
        </p:spPr>
        <p:txBody>
          <a:bodyPr wrap="none">
            <a:spAutoFit/>
          </a:bodyPr>
          <a:lstStyle/>
          <a:p>
            <a:r>
              <a:rPr lang="en-US" sz="1400" b="1">
                <a:latin typeface="Arial" charset="0"/>
              </a:rPr>
              <a:t>B</a:t>
            </a:r>
          </a:p>
        </p:txBody>
      </p:sp>
      <p:sp>
        <p:nvSpPr>
          <p:cNvPr id="24668" name="Text Box 14"/>
          <p:cNvSpPr txBox="1">
            <a:spLocks noChangeArrowheads="1"/>
          </p:cNvSpPr>
          <p:nvPr/>
        </p:nvSpPr>
        <p:spPr bwMode="auto">
          <a:xfrm>
            <a:off x="5638800" y="3810000"/>
            <a:ext cx="312738" cy="304800"/>
          </a:xfrm>
          <a:prstGeom prst="rect">
            <a:avLst/>
          </a:prstGeom>
          <a:noFill/>
          <a:ln w="9525">
            <a:noFill/>
            <a:miter lim="800000"/>
            <a:headEnd/>
            <a:tailEnd/>
          </a:ln>
        </p:spPr>
        <p:txBody>
          <a:bodyPr wrap="none">
            <a:spAutoFit/>
          </a:bodyPr>
          <a:lstStyle/>
          <a:p>
            <a:r>
              <a:rPr lang="en-US" sz="1400" b="1">
                <a:latin typeface="Arial" charset="0"/>
              </a:rPr>
              <a:t>C</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685800" y="1557338"/>
          <a:ext cx="7772400" cy="4995862"/>
        </p:xfrm>
        <a:graphic>
          <a:graphicData uri="http://schemas.openxmlformats.org/presentationml/2006/ole">
            <mc:AlternateContent xmlns:mc="http://schemas.openxmlformats.org/markup-compatibility/2006">
              <mc:Choice xmlns:v="urn:schemas-microsoft-com:vml" Requires="v">
                <p:oleObj spid="_x0000_s3077" name="Worksheet" r:id="rId3" imgW="11793600" imgH="5184000" progId="Excel.Sheet.8">
                  <p:embed/>
                </p:oleObj>
              </mc:Choice>
              <mc:Fallback>
                <p:oleObj name="Worksheet" r:id="rId3" imgW="11793600" imgH="5184000"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57338"/>
                        <a:ext cx="7772400" cy="499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Text Box 3"/>
          <p:cNvSpPr txBox="1">
            <a:spLocks noChangeArrowheads="1"/>
          </p:cNvSpPr>
          <p:nvPr/>
        </p:nvSpPr>
        <p:spPr bwMode="auto">
          <a:xfrm>
            <a:off x="7146925" y="3181350"/>
            <a:ext cx="184150" cy="336550"/>
          </a:xfrm>
          <a:prstGeom prst="rect">
            <a:avLst/>
          </a:prstGeom>
          <a:noFill/>
          <a:ln w="9525">
            <a:noFill/>
            <a:miter lim="800000"/>
            <a:headEnd/>
            <a:tailEnd/>
          </a:ln>
        </p:spPr>
        <p:txBody>
          <a:bodyPr wrap="none">
            <a:spAutoFit/>
          </a:bodyPr>
          <a:lstStyle/>
          <a:p>
            <a:endParaRPr lang="en-US" sz="1600">
              <a:latin typeface="Arial" charset="0"/>
            </a:endParaRPr>
          </a:p>
        </p:txBody>
      </p:sp>
      <p:sp>
        <p:nvSpPr>
          <p:cNvPr id="3076" name="Text Box 4"/>
          <p:cNvSpPr txBox="1">
            <a:spLocks noChangeArrowheads="1"/>
          </p:cNvSpPr>
          <p:nvPr/>
        </p:nvSpPr>
        <p:spPr bwMode="auto">
          <a:xfrm>
            <a:off x="7086600" y="3197225"/>
            <a:ext cx="500063" cy="336550"/>
          </a:xfrm>
          <a:prstGeom prst="rect">
            <a:avLst/>
          </a:prstGeom>
          <a:noFill/>
          <a:ln w="9525">
            <a:noFill/>
            <a:miter lim="800000"/>
            <a:headEnd/>
            <a:tailEnd/>
          </a:ln>
        </p:spPr>
        <p:txBody>
          <a:bodyPr wrap="none">
            <a:spAutoFit/>
          </a:bodyPr>
          <a:lstStyle/>
          <a:p>
            <a:r>
              <a:rPr lang="en-US" sz="1600">
                <a:latin typeface="Arial" charset="0"/>
              </a:rPr>
              <a:t>MC</a:t>
            </a:r>
          </a:p>
        </p:txBody>
      </p:sp>
      <p:sp>
        <p:nvSpPr>
          <p:cNvPr id="3077" name="Text Box 5"/>
          <p:cNvSpPr txBox="1">
            <a:spLocks noChangeArrowheads="1"/>
          </p:cNvSpPr>
          <p:nvPr/>
        </p:nvSpPr>
        <p:spPr bwMode="auto">
          <a:xfrm>
            <a:off x="7620000" y="3886200"/>
            <a:ext cx="588963" cy="336550"/>
          </a:xfrm>
          <a:prstGeom prst="rect">
            <a:avLst/>
          </a:prstGeom>
          <a:noFill/>
          <a:ln w="9525">
            <a:noFill/>
            <a:miter lim="800000"/>
            <a:headEnd/>
            <a:tailEnd/>
          </a:ln>
        </p:spPr>
        <p:txBody>
          <a:bodyPr wrap="none">
            <a:spAutoFit/>
          </a:bodyPr>
          <a:lstStyle/>
          <a:p>
            <a:r>
              <a:rPr lang="en-US" sz="1600">
                <a:latin typeface="Arial" charset="0"/>
              </a:rPr>
              <a:t>ATC</a:t>
            </a:r>
          </a:p>
        </p:txBody>
      </p:sp>
      <p:sp>
        <p:nvSpPr>
          <p:cNvPr id="3078" name="Text Box 6"/>
          <p:cNvSpPr txBox="1">
            <a:spLocks noChangeArrowheads="1"/>
          </p:cNvSpPr>
          <p:nvPr/>
        </p:nvSpPr>
        <p:spPr bwMode="auto">
          <a:xfrm>
            <a:off x="7620000" y="4267200"/>
            <a:ext cx="685800" cy="336550"/>
          </a:xfrm>
          <a:prstGeom prst="rect">
            <a:avLst/>
          </a:prstGeom>
          <a:noFill/>
          <a:ln w="9525">
            <a:noFill/>
            <a:miter lim="800000"/>
            <a:headEnd/>
            <a:tailEnd/>
          </a:ln>
        </p:spPr>
        <p:txBody>
          <a:bodyPr>
            <a:spAutoFit/>
          </a:bodyPr>
          <a:lstStyle/>
          <a:p>
            <a:r>
              <a:rPr lang="en-US" sz="1600">
                <a:latin typeface="Arial" charset="0"/>
              </a:rPr>
              <a:t>AVC</a:t>
            </a:r>
          </a:p>
        </p:txBody>
      </p:sp>
      <p:sp>
        <p:nvSpPr>
          <p:cNvPr id="3079" name="Text Box 7"/>
          <p:cNvSpPr txBox="1">
            <a:spLocks noChangeArrowheads="1"/>
          </p:cNvSpPr>
          <p:nvPr/>
        </p:nvSpPr>
        <p:spPr bwMode="auto">
          <a:xfrm>
            <a:off x="1295400" y="3959225"/>
            <a:ext cx="268288" cy="274638"/>
          </a:xfrm>
          <a:prstGeom prst="rect">
            <a:avLst/>
          </a:prstGeom>
          <a:noFill/>
          <a:ln w="9525">
            <a:noFill/>
            <a:miter lim="800000"/>
            <a:headEnd/>
            <a:tailEnd/>
          </a:ln>
        </p:spPr>
        <p:txBody>
          <a:bodyPr wrap="none">
            <a:spAutoFit/>
          </a:bodyPr>
          <a:lstStyle/>
          <a:p>
            <a:r>
              <a:rPr lang="en-US" sz="1200">
                <a:latin typeface="Arial" charset="0"/>
              </a:rPr>
              <a:t>5</a:t>
            </a:r>
          </a:p>
        </p:txBody>
      </p:sp>
      <p:sp>
        <p:nvSpPr>
          <p:cNvPr id="3080" name="Text Box 8"/>
          <p:cNvSpPr txBox="1">
            <a:spLocks noChangeArrowheads="1"/>
          </p:cNvSpPr>
          <p:nvPr/>
        </p:nvSpPr>
        <p:spPr bwMode="auto">
          <a:xfrm>
            <a:off x="1066800" y="4572000"/>
            <a:ext cx="479425" cy="274638"/>
          </a:xfrm>
          <a:prstGeom prst="rect">
            <a:avLst/>
          </a:prstGeom>
          <a:noFill/>
          <a:ln w="9525">
            <a:noFill/>
            <a:miter lim="800000"/>
            <a:headEnd/>
            <a:tailEnd/>
          </a:ln>
        </p:spPr>
        <p:txBody>
          <a:bodyPr>
            <a:spAutoFit/>
          </a:bodyPr>
          <a:lstStyle/>
          <a:p>
            <a:r>
              <a:rPr lang="en-US" sz="1200">
                <a:latin typeface="Arial" charset="0"/>
              </a:rPr>
              <a:t>3.35</a:t>
            </a:r>
          </a:p>
        </p:txBody>
      </p:sp>
      <p:sp>
        <p:nvSpPr>
          <p:cNvPr id="3081" name="Text Box 9"/>
          <p:cNvSpPr txBox="1">
            <a:spLocks noChangeArrowheads="1"/>
          </p:cNvSpPr>
          <p:nvPr/>
        </p:nvSpPr>
        <p:spPr bwMode="auto">
          <a:xfrm>
            <a:off x="6172200" y="6169025"/>
            <a:ext cx="2060575" cy="336550"/>
          </a:xfrm>
          <a:prstGeom prst="rect">
            <a:avLst/>
          </a:prstGeom>
          <a:noFill/>
          <a:ln w="9525">
            <a:noFill/>
            <a:miter lim="800000"/>
            <a:headEnd/>
            <a:tailEnd/>
          </a:ln>
        </p:spPr>
        <p:txBody>
          <a:bodyPr wrap="none">
            <a:spAutoFit/>
          </a:bodyPr>
          <a:lstStyle/>
          <a:p>
            <a:r>
              <a:rPr lang="en-US" sz="1600" b="1">
                <a:latin typeface="Arial" charset="0"/>
              </a:rPr>
              <a:t>Quantity per period</a:t>
            </a:r>
          </a:p>
        </p:txBody>
      </p:sp>
      <p:sp>
        <p:nvSpPr>
          <p:cNvPr id="3082" name="Text Box 10"/>
          <p:cNvSpPr txBox="1">
            <a:spLocks noChangeArrowheads="1"/>
          </p:cNvSpPr>
          <p:nvPr/>
        </p:nvSpPr>
        <p:spPr bwMode="auto">
          <a:xfrm>
            <a:off x="0" y="1752600"/>
            <a:ext cx="1212850" cy="581025"/>
          </a:xfrm>
          <a:prstGeom prst="rect">
            <a:avLst/>
          </a:prstGeom>
          <a:noFill/>
          <a:ln w="9525">
            <a:noFill/>
            <a:miter lim="800000"/>
            <a:headEnd/>
            <a:tailEnd/>
          </a:ln>
        </p:spPr>
        <p:txBody>
          <a:bodyPr wrap="none">
            <a:spAutoFit/>
          </a:bodyPr>
          <a:lstStyle/>
          <a:p>
            <a:r>
              <a:rPr lang="en-US" sz="1600" b="1">
                <a:latin typeface="Arial" charset="0"/>
              </a:rPr>
              <a:t>Price, cost</a:t>
            </a:r>
          </a:p>
          <a:p>
            <a:r>
              <a:rPr lang="en-US" sz="1600" b="1">
                <a:latin typeface="Arial" charset="0"/>
              </a:rPr>
              <a:t>per unit</a:t>
            </a:r>
          </a:p>
        </p:txBody>
      </p:sp>
      <p:sp>
        <p:nvSpPr>
          <p:cNvPr id="3083" name="Text Box 11"/>
          <p:cNvSpPr txBox="1">
            <a:spLocks noChangeArrowheads="1"/>
          </p:cNvSpPr>
          <p:nvPr/>
        </p:nvSpPr>
        <p:spPr bwMode="auto">
          <a:xfrm>
            <a:off x="1050925" y="500063"/>
            <a:ext cx="6988175" cy="762000"/>
          </a:xfrm>
          <a:prstGeom prst="rect">
            <a:avLst/>
          </a:prstGeom>
          <a:noFill/>
          <a:ln w="9525">
            <a:noFill/>
            <a:miter lim="800000"/>
            <a:headEnd/>
            <a:tailEnd/>
          </a:ln>
        </p:spPr>
        <p:txBody>
          <a:bodyPr wrap="none">
            <a:spAutoFit/>
          </a:bodyPr>
          <a:lstStyle/>
          <a:p>
            <a:r>
              <a:rPr lang="en-US" sz="4400">
                <a:solidFill>
                  <a:schemeClr val="tx2"/>
                </a:solidFill>
                <a:latin typeface="Garamond" pitchFamily="18" charset="0"/>
              </a:rPr>
              <a:t>Losses and Shutdown Decision</a:t>
            </a:r>
          </a:p>
        </p:txBody>
      </p:sp>
      <p:sp>
        <p:nvSpPr>
          <p:cNvPr id="3084" name="Text Box 12"/>
          <p:cNvSpPr txBox="1">
            <a:spLocks noChangeArrowheads="1"/>
          </p:cNvSpPr>
          <p:nvPr/>
        </p:nvSpPr>
        <p:spPr bwMode="auto">
          <a:xfrm>
            <a:off x="4572000" y="4648200"/>
            <a:ext cx="312738" cy="304800"/>
          </a:xfrm>
          <a:prstGeom prst="rect">
            <a:avLst/>
          </a:prstGeom>
          <a:noFill/>
          <a:ln w="9525">
            <a:noFill/>
            <a:miter lim="800000"/>
            <a:headEnd/>
            <a:tailEnd/>
          </a:ln>
        </p:spPr>
        <p:txBody>
          <a:bodyPr wrap="none">
            <a:spAutoFit/>
          </a:bodyPr>
          <a:lstStyle/>
          <a:p>
            <a:r>
              <a:rPr lang="en-US" sz="1400" b="1">
                <a:latin typeface="Arial" charset="0"/>
              </a:rPr>
              <a:t>A</a:t>
            </a:r>
          </a:p>
        </p:txBody>
      </p:sp>
      <p:sp>
        <p:nvSpPr>
          <p:cNvPr id="3085" name="Text Box 13"/>
          <p:cNvSpPr txBox="1">
            <a:spLocks noChangeArrowheads="1"/>
          </p:cNvSpPr>
          <p:nvPr/>
        </p:nvSpPr>
        <p:spPr bwMode="auto">
          <a:xfrm>
            <a:off x="5029200" y="4343400"/>
            <a:ext cx="312738" cy="304800"/>
          </a:xfrm>
          <a:prstGeom prst="rect">
            <a:avLst/>
          </a:prstGeom>
          <a:noFill/>
          <a:ln w="9525">
            <a:noFill/>
            <a:miter lim="800000"/>
            <a:headEnd/>
            <a:tailEnd/>
          </a:ln>
        </p:spPr>
        <p:txBody>
          <a:bodyPr wrap="none">
            <a:spAutoFit/>
          </a:bodyPr>
          <a:lstStyle/>
          <a:p>
            <a:r>
              <a:rPr lang="en-US" sz="1400" b="1">
                <a:latin typeface="Arial" charset="0"/>
              </a:rPr>
              <a:t>B</a:t>
            </a:r>
          </a:p>
        </p:txBody>
      </p:sp>
      <p:sp>
        <p:nvSpPr>
          <p:cNvPr id="3086" name="Text Box 14"/>
          <p:cNvSpPr txBox="1">
            <a:spLocks noChangeArrowheads="1"/>
          </p:cNvSpPr>
          <p:nvPr/>
        </p:nvSpPr>
        <p:spPr bwMode="auto">
          <a:xfrm>
            <a:off x="5638800" y="3810000"/>
            <a:ext cx="312738" cy="304800"/>
          </a:xfrm>
          <a:prstGeom prst="rect">
            <a:avLst/>
          </a:prstGeom>
          <a:noFill/>
          <a:ln w="9525">
            <a:noFill/>
            <a:miter lim="800000"/>
            <a:headEnd/>
            <a:tailEnd/>
          </a:ln>
        </p:spPr>
        <p:txBody>
          <a:bodyPr wrap="none">
            <a:spAutoFit/>
          </a:bodyPr>
          <a:lstStyle/>
          <a:p>
            <a:r>
              <a:rPr lang="en-US" sz="1400" b="1">
                <a:latin typeface="Arial" charset="0"/>
              </a:rPr>
              <a:t>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Short-run decisions</a:t>
            </a:r>
          </a:p>
        </p:txBody>
      </p:sp>
      <p:sp>
        <p:nvSpPr>
          <p:cNvPr id="21507" name="Rectangle 3"/>
          <p:cNvSpPr>
            <a:spLocks noGrp="1" noChangeArrowheads="1"/>
          </p:cNvSpPr>
          <p:nvPr>
            <p:ph type="body" idx="1"/>
          </p:nvPr>
        </p:nvSpPr>
        <p:spPr>
          <a:xfrm>
            <a:off x="457200" y="1600200"/>
            <a:ext cx="8458200" cy="4530725"/>
          </a:xfrm>
        </p:spPr>
        <p:txBody>
          <a:bodyPr>
            <a:normAutofit lnSpcReduction="10000"/>
          </a:bodyPr>
          <a:lstStyle/>
          <a:p>
            <a:pPr eaLnBrk="1" hangingPunct="1">
              <a:lnSpc>
                <a:spcPct val="80000"/>
              </a:lnSpc>
            </a:pPr>
            <a:r>
              <a:rPr lang="en-US" sz="2000" smtClean="0"/>
              <a:t>When price is just equal to the minimum point of average total cost, firms earn normal profits.</a:t>
            </a:r>
          </a:p>
          <a:p>
            <a:pPr eaLnBrk="1" hangingPunct="1">
              <a:lnSpc>
                <a:spcPct val="80000"/>
              </a:lnSpc>
              <a:buFont typeface="Wingdings" pitchFamily="2" charset="2"/>
              <a:buNone/>
            </a:pPr>
            <a:r>
              <a:rPr lang="en-US" sz="2000" smtClean="0"/>
              <a:t>       </a:t>
            </a:r>
            <a:r>
              <a:rPr lang="en-US" sz="2000" b="1" smtClean="0">
                <a:solidFill>
                  <a:srgbClr val="0070C0"/>
                </a:solidFill>
              </a:rPr>
              <a:t>P=AC -------- Normal Profit</a:t>
            </a:r>
          </a:p>
          <a:p>
            <a:pPr eaLnBrk="1" hangingPunct="1">
              <a:lnSpc>
                <a:spcPct val="80000"/>
              </a:lnSpc>
              <a:buFont typeface="Wingdings" pitchFamily="2" charset="2"/>
              <a:buNone/>
            </a:pPr>
            <a:endParaRPr lang="en-US" sz="2000" smtClean="0"/>
          </a:p>
          <a:p>
            <a:pPr eaLnBrk="1" hangingPunct="1">
              <a:lnSpc>
                <a:spcPct val="80000"/>
              </a:lnSpc>
            </a:pPr>
            <a:r>
              <a:rPr lang="en-US" sz="2000" smtClean="0"/>
              <a:t>When price is below the minimum point of average total cost, but above the minimum point of average variable costs, the firm continues to operate at a loss.</a:t>
            </a:r>
          </a:p>
          <a:p>
            <a:pPr eaLnBrk="1" hangingPunct="1">
              <a:lnSpc>
                <a:spcPct val="80000"/>
              </a:lnSpc>
              <a:buFont typeface="Wingdings" pitchFamily="2" charset="2"/>
              <a:buNone/>
            </a:pPr>
            <a:r>
              <a:rPr lang="en-US" sz="2000" b="1" smtClean="0">
                <a:solidFill>
                  <a:srgbClr val="0070C0"/>
                </a:solidFill>
              </a:rPr>
              <a:t>    AVC&lt;P&lt;AC  ----- Continue to operate</a:t>
            </a:r>
          </a:p>
          <a:p>
            <a:pPr eaLnBrk="1" hangingPunct="1">
              <a:lnSpc>
                <a:spcPct val="80000"/>
              </a:lnSpc>
            </a:pPr>
            <a:endParaRPr lang="en-US" sz="2000" smtClean="0"/>
          </a:p>
          <a:p>
            <a:pPr eaLnBrk="1" hangingPunct="1">
              <a:lnSpc>
                <a:spcPct val="80000"/>
              </a:lnSpc>
            </a:pPr>
            <a:r>
              <a:rPr lang="en-US" sz="2000" smtClean="0"/>
              <a:t>When price falls below the minimum point on the average variable cost curve, the firm will shut down and incur a loss equal to the amount of total fixed costs.</a:t>
            </a:r>
          </a:p>
          <a:p>
            <a:pPr eaLnBrk="1" hangingPunct="1">
              <a:lnSpc>
                <a:spcPct val="80000"/>
              </a:lnSpc>
              <a:buFont typeface="Wingdings" pitchFamily="2" charset="2"/>
              <a:buNone/>
            </a:pPr>
            <a:r>
              <a:rPr lang="en-US" sz="2000" smtClean="0"/>
              <a:t>    </a:t>
            </a:r>
            <a:r>
              <a:rPr lang="en-US" sz="2000" b="1" smtClean="0">
                <a:solidFill>
                  <a:srgbClr val="0070C0"/>
                </a:solidFill>
              </a:rPr>
              <a:t>P&lt;AVC  ----- Shut down</a:t>
            </a:r>
          </a:p>
          <a:p>
            <a:pPr eaLnBrk="1" hangingPunct="1">
              <a:lnSpc>
                <a:spcPct val="80000"/>
              </a:lnSpc>
              <a:buFont typeface="Wingdings" pitchFamily="2" charset="2"/>
              <a:buNone/>
            </a:pPr>
            <a:endParaRPr lang="en-US" sz="2000" smtClean="0"/>
          </a:p>
          <a:p>
            <a:pPr eaLnBrk="1" hangingPunct="1">
              <a:lnSpc>
                <a:spcPct val="80000"/>
              </a:lnSpc>
            </a:pPr>
            <a:r>
              <a:rPr lang="en-US" sz="2000" smtClean="0"/>
              <a:t>The short run supply curve of the firm is the marginal cost curve above the minimum point on the average variable cost curve.</a:t>
            </a:r>
          </a:p>
          <a:p>
            <a:pPr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Long-run Adjustments</a:t>
            </a:r>
          </a:p>
        </p:txBody>
      </p:sp>
      <p:sp>
        <p:nvSpPr>
          <p:cNvPr id="25603" name="Rectangle 3"/>
          <p:cNvSpPr>
            <a:spLocks noGrp="1" noChangeArrowheads="1"/>
          </p:cNvSpPr>
          <p:nvPr>
            <p:ph type="body" idx="1"/>
          </p:nvPr>
        </p:nvSpPr>
        <p:spPr/>
        <p:txBody>
          <a:bodyPr/>
          <a:lstStyle/>
          <a:p>
            <a:pPr eaLnBrk="1" hangingPunct="1">
              <a:lnSpc>
                <a:spcPct val="90000"/>
              </a:lnSpc>
            </a:pPr>
            <a:r>
              <a:rPr lang="en-US" sz="2400" smtClean="0"/>
              <a:t>If firms in the industry are earning short run economic profits, new firms can be expected to enter the industry in the long run, or existing firms may increase the scale of their operations.</a:t>
            </a:r>
          </a:p>
          <a:p>
            <a:pPr eaLnBrk="1" hangingPunct="1">
              <a:lnSpc>
                <a:spcPct val="90000"/>
              </a:lnSpc>
            </a:pPr>
            <a:endParaRPr lang="en-US" sz="2400" smtClean="0"/>
          </a:p>
          <a:p>
            <a:pPr eaLnBrk="1" hangingPunct="1">
              <a:lnSpc>
                <a:spcPct val="90000"/>
              </a:lnSpc>
            </a:pPr>
            <a:r>
              <a:rPr lang="en-US" sz="2400" smtClean="0"/>
              <a:t>Losses will lead to the exit of some firms.</a:t>
            </a:r>
          </a:p>
          <a:p>
            <a:pPr eaLnBrk="1" hangingPunct="1">
              <a:lnSpc>
                <a:spcPct val="90000"/>
              </a:lnSpc>
              <a:buFont typeface="Wingdings" pitchFamily="2" charset="2"/>
              <a:buNone/>
            </a:pPr>
            <a:endParaRPr lang="en-US" sz="2400" smtClean="0"/>
          </a:p>
          <a:p>
            <a:pPr eaLnBrk="1" hangingPunct="1">
              <a:lnSpc>
                <a:spcPct val="90000"/>
              </a:lnSpc>
            </a:pPr>
            <a:r>
              <a:rPr lang="en-US" sz="2400" smtClean="0"/>
              <a:t>Final equilibrium in the long run is the point at which industry price is just tangent to the minimum point on the ATC curve.</a:t>
            </a:r>
          </a:p>
          <a:p>
            <a:pPr eaLnBrk="1" hangingPunct="1">
              <a:lnSpc>
                <a:spcPct val="90000"/>
              </a:lnSpc>
            </a:pPr>
            <a:endParaRPr lang="en-US" sz="2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Long-run Adjustments</a:t>
            </a:r>
          </a:p>
        </p:txBody>
      </p:sp>
      <p:sp>
        <p:nvSpPr>
          <p:cNvPr id="26627" name="Rectangle 3"/>
          <p:cNvSpPr>
            <a:spLocks noGrp="1" noChangeArrowheads="1"/>
          </p:cNvSpPr>
          <p:nvPr>
            <p:ph type="body" idx="1"/>
          </p:nvPr>
        </p:nvSpPr>
        <p:spPr/>
        <p:txBody>
          <a:bodyPr/>
          <a:lstStyle/>
          <a:p>
            <a:pPr eaLnBrk="1" hangingPunct="1">
              <a:spcBef>
                <a:spcPct val="0"/>
              </a:spcBef>
              <a:buClrTx/>
              <a:buSzTx/>
              <a:buFontTx/>
              <a:buNone/>
            </a:pPr>
            <a:r>
              <a:rPr lang="en-US" smtClean="0"/>
              <a:t>	</a:t>
            </a:r>
            <a:r>
              <a:rPr lang="en-US" sz="1800" smtClean="0"/>
              <a:t>In long run equilibrium, the firm will earn zero economic profit, and the market will produce  the maximum possible consumer and producer surplus</a:t>
            </a:r>
            <a:r>
              <a:rPr lang="en-US" smtClean="0"/>
              <a:t>.</a:t>
            </a:r>
          </a:p>
          <a:p>
            <a:pPr eaLnBrk="1" hangingPunct="1"/>
            <a:endParaRPr lang="en-US" smtClean="0"/>
          </a:p>
        </p:txBody>
      </p:sp>
      <p:sp>
        <p:nvSpPr>
          <p:cNvPr id="26628" name="Rectangle 3"/>
          <p:cNvSpPr>
            <a:spLocks noChangeArrowheads="1"/>
          </p:cNvSpPr>
          <p:nvPr/>
        </p:nvSpPr>
        <p:spPr bwMode="auto">
          <a:xfrm>
            <a:off x="6553200" y="2819400"/>
            <a:ext cx="762000" cy="609600"/>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None/>
            </a:pPr>
            <a:r>
              <a:rPr lang="en-US" sz="1600"/>
              <a:t>MC</a:t>
            </a:r>
          </a:p>
        </p:txBody>
      </p:sp>
      <p:cxnSp>
        <p:nvCxnSpPr>
          <p:cNvPr id="7" name="Straight Connector 6"/>
          <p:cNvCxnSpPr/>
          <p:nvPr/>
        </p:nvCxnSpPr>
        <p:spPr>
          <a:xfrm rot="5400000">
            <a:off x="114300" y="4229100"/>
            <a:ext cx="205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52578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314700" y="4229100"/>
            <a:ext cx="205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343400" y="52832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43000" y="3429000"/>
            <a:ext cx="205740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143000" y="3505200"/>
            <a:ext cx="22860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43000" y="4305300"/>
            <a:ext cx="1066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1" idx="4"/>
          </p:cNvCxnSpPr>
          <p:nvPr/>
        </p:nvCxnSpPr>
        <p:spPr>
          <a:xfrm rot="5400000">
            <a:off x="1778000" y="4800600"/>
            <a:ext cx="914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rot="10045222">
            <a:off x="5207000" y="3192463"/>
            <a:ext cx="1447800" cy="1098550"/>
          </a:xfrm>
          <a:prstGeom prst="arc">
            <a:avLst>
              <a:gd name="adj1" fmla="val 11545219"/>
              <a:gd name="adj2" fmla="val 0"/>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cxnSp>
        <p:nvCxnSpPr>
          <p:cNvPr id="33" name="Straight Connector 32"/>
          <p:cNvCxnSpPr/>
          <p:nvPr/>
        </p:nvCxnSpPr>
        <p:spPr>
          <a:xfrm>
            <a:off x="2209800" y="4305300"/>
            <a:ext cx="3733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5486400" y="4800600"/>
            <a:ext cx="914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6" name="Arc 35"/>
          <p:cNvSpPr/>
          <p:nvPr/>
        </p:nvSpPr>
        <p:spPr>
          <a:xfrm rot="7292119">
            <a:off x="4214813" y="2509838"/>
            <a:ext cx="2895600" cy="1676400"/>
          </a:xfrm>
          <a:prstGeom prst="arc">
            <a:avLst>
              <a:gd name="adj1" fmla="val 13767990"/>
              <a:gd name="adj2" fmla="val 0"/>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41" name="Right Triangle 40"/>
          <p:cNvSpPr/>
          <p:nvPr/>
        </p:nvSpPr>
        <p:spPr>
          <a:xfrm>
            <a:off x="1168400" y="3429000"/>
            <a:ext cx="1066800" cy="914400"/>
          </a:xfrm>
          <a:prstGeom prst="rtTriangl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2" name="Right Triangle 41"/>
          <p:cNvSpPr/>
          <p:nvPr/>
        </p:nvSpPr>
        <p:spPr>
          <a:xfrm rot="5400000">
            <a:off x="1333500" y="4152900"/>
            <a:ext cx="685800" cy="1066800"/>
          </a:xfrm>
          <a:prstGeom prst="rtTriangle">
            <a:avLst/>
          </a:prstGeom>
          <a:solidFill>
            <a:schemeClr val="accent6">
              <a:lumMod val="75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6" name="TextBox 45"/>
          <p:cNvSpPr txBox="1">
            <a:spLocks noChangeArrowheads="1"/>
          </p:cNvSpPr>
          <p:nvPr/>
        </p:nvSpPr>
        <p:spPr bwMode="auto">
          <a:xfrm>
            <a:off x="1371600" y="3200400"/>
            <a:ext cx="1060450" cy="523875"/>
          </a:xfrm>
          <a:prstGeom prst="rect">
            <a:avLst/>
          </a:prstGeom>
          <a:noFill/>
          <a:ln w="9525">
            <a:noFill/>
            <a:miter lim="800000"/>
            <a:headEnd/>
            <a:tailEnd/>
          </a:ln>
        </p:spPr>
        <p:txBody>
          <a:bodyPr wrap="none">
            <a:spAutoFit/>
          </a:bodyPr>
          <a:lstStyle/>
          <a:p>
            <a:pPr eaLnBrk="1" hangingPunct="1"/>
            <a:r>
              <a:rPr lang="en-US" sz="1400">
                <a:latin typeface="Arial" charset="0"/>
                <a:cs typeface="Arial" charset="0"/>
              </a:rPr>
              <a:t>Consumer </a:t>
            </a:r>
            <a:br>
              <a:rPr lang="en-US" sz="1400">
                <a:latin typeface="Arial" charset="0"/>
                <a:cs typeface="Arial" charset="0"/>
              </a:rPr>
            </a:br>
            <a:r>
              <a:rPr lang="en-US" sz="1400">
                <a:latin typeface="Arial" charset="0"/>
                <a:cs typeface="Arial" charset="0"/>
              </a:rPr>
              <a:t>Surplus</a:t>
            </a:r>
          </a:p>
        </p:txBody>
      </p:sp>
      <p:sp>
        <p:nvSpPr>
          <p:cNvPr id="47" name="TextBox 46"/>
          <p:cNvSpPr txBox="1">
            <a:spLocks noChangeArrowheads="1"/>
          </p:cNvSpPr>
          <p:nvPr/>
        </p:nvSpPr>
        <p:spPr bwMode="auto">
          <a:xfrm>
            <a:off x="1524000" y="4648200"/>
            <a:ext cx="911225" cy="523875"/>
          </a:xfrm>
          <a:prstGeom prst="rect">
            <a:avLst/>
          </a:prstGeom>
          <a:noFill/>
          <a:ln w="9525">
            <a:noFill/>
            <a:miter lim="800000"/>
            <a:headEnd/>
            <a:tailEnd/>
          </a:ln>
        </p:spPr>
        <p:txBody>
          <a:bodyPr wrap="none">
            <a:spAutoFit/>
          </a:bodyPr>
          <a:lstStyle/>
          <a:p>
            <a:pPr eaLnBrk="1" hangingPunct="1"/>
            <a:r>
              <a:rPr lang="en-US" sz="1400">
                <a:latin typeface="Arial" charset="0"/>
                <a:cs typeface="Arial" charset="0"/>
              </a:rPr>
              <a:t>Producer</a:t>
            </a:r>
            <a:r>
              <a:rPr lang="en-US" sz="1600">
                <a:latin typeface="Arial" charset="0"/>
                <a:cs typeface="Arial" charset="0"/>
              </a:rPr>
              <a:t/>
            </a:r>
            <a:br>
              <a:rPr lang="en-US" sz="1600">
                <a:latin typeface="Arial" charset="0"/>
                <a:cs typeface="Arial" charset="0"/>
              </a:rPr>
            </a:br>
            <a:r>
              <a:rPr lang="en-US" sz="1400">
                <a:latin typeface="Arial" charset="0"/>
                <a:cs typeface="Arial" charset="0"/>
              </a:rPr>
              <a:t>Surplus</a:t>
            </a:r>
          </a:p>
        </p:txBody>
      </p:sp>
      <p:cxnSp>
        <p:nvCxnSpPr>
          <p:cNvPr id="49" name="Straight Arrow Connector 48"/>
          <p:cNvCxnSpPr/>
          <p:nvPr/>
        </p:nvCxnSpPr>
        <p:spPr>
          <a:xfrm rot="10800000" flipV="1">
            <a:off x="1600200" y="38862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1"/>
          </p:cNvCxnSpPr>
          <p:nvPr/>
        </p:nvCxnSpPr>
        <p:spPr>
          <a:xfrm rot="10800000">
            <a:off x="1371600" y="4648200"/>
            <a:ext cx="152400" cy="261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5410200" y="3886200"/>
            <a:ext cx="754063" cy="307975"/>
          </a:xfrm>
          <a:prstGeom prst="rect">
            <a:avLst/>
          </a:prstGeom>
          <a:noFill/>
          <a:ln w="9525">
            <a:noFill/>
            <a:miter lim="800000"/>
            <a:headEnd/>
            <a:tailEnd/>
          </a:ln>
        </p:spPr>
        <p:txBody>
          <a:bodyPr wrap="none">
            <a:spAutoFit/>
          </a:bodyPr>
          <a:lstStyle/>
          <a:p>
            <a:pPr eaLnBrk="1" hangingPunct="1"/>
            <a:r>
              <a:rPr lang="en-US" sz="1400">
                <a:latin typeface="Arial" charset="0"/>
                <a:cs typeface="Arial" charset="0"/>
              </a:rPr>
              <a:t>P=ATC</a:t>
            </a:r>
          </a:p>
        </p:txBody>
      </p:sp>
      <p:sp>
        <p:nvSpPr>
          <p:cNvPr id="26648" name="TextBox 27"/>
          <p:cNvSpPr txBox="1">
            <a:spLocks noChangeArrowheads="1"/>
          </p:cNvSpPr>
          <p:nvPr/>
        </p:nvSpPr>
        <p:spPr bwMode="auto">
          <a:xfrm>
            <a:off x="1828800" y="5334000"/>
            <a:ext cx="1004888" cy="369888"/>
          </a:xfrm>
          <a:prstGeom prst="rect">
            <a:avLst/>
          </a:prstGeom>
          <a:noFill/>
          <a:ln w="9525">
            <a:noFill/>
            <a:miter lim="800000"/>
            <a:headEnd/>
            <a:tailEnd/>
          </a:ln>
        </p:spPr>
        <p:txBody>
          <a:bodyPr wrap="none">
            <a:spAutoFit/>
          </a:bodyPr>
          <a:lstStyle/>
          <a:p>
            <a:pPr eaLnBrk="1" hangingPunct="1"/>
            <a:r>
              <a:rPr lang="en-US">
                <a:latin typeface="Arial" charset="0"/>
                <a:cs typeface="Arial" charset="0"/>
              </a:rPr>
              <a:t>Industry</a:t>
            </a:r>
          </a:p>
        </p:txBody>
      </p:sp>
      <p:sp>
        <p:nvSpPr>
          <p:cNvPr id="26649" name="TextBox 28"/>
          <p:cNvSpPr txBox="1">
            <a:spLocks noChangeArrowheads="1"/>
          </p:cNvSpPr>
          <p:nvPr/>
        </p:nvSpPr>
        <p:spPr bwMode="auto">
          <a:xfrm>
            <a:off x="5029200" y="5334000"/>
            <a:ext cx="646113" cy="369888"/>
          </a:xfrm>
          <a:prstGeom prst="rect">
            <a:avLst/>
          </a:prstGeom>
          <a:noFill/>
          <a:ln w="9525">
            <a:noFill/>
            <a:miter lim="800000"/>
            <a:headEnd/>
            <a:tailEnd/>
          </a:ln>
        </p:spPr>
        <p:txBody>
          <a:bodyPr wrap="none">
            <a:spAutoFit/>
          </a:bodyPr>
          <a:lstStyle/>
          <a:p>
            <a:pPr eaLnBrk="1" hangingPunct="1"/>
            <a:r>
              <a:rPr lang="en-US">
                <a:latin typeface="Arial" charset="0"/>
                <a:cs typeface="Arial" charset="0"/>
              </a:rPr>
              <a:t>Firm</a:t>
            </a:r>
          </a:p>
        </p:txBody>
      </p:sp>
      <p:sp>
        <p:nvSpPr>
          <p:cNvPr id="26650" name="TextBox 29"/>
          <p:cNvSpPr txBox="1">
            <a:spLocks noChangeArrowheads="1"/>
          </p:cNvSpPr>
          <p:nvPr/>
        </p:nvSpPr>
        <p:spPr bwMode="auto">
          <a:xfrm>
            <a:off x="4038600" y="3352800"/>
            <a:ext cx="338138" cy="369888"/>
          </a:xfrm>
          <a:prstGeom prst="rect">
            <a:avLst/>
          </a:prstGeom>
          <a:noFill/>
          <a:ln w="9525">
            <a:noFill/>
            <a:miter lim="800000"/>
            <a:headEnd/>
            <a:tailEnd/>
          </a:ln>
        </p:spPr>
        <p:txBody>
          <a:bodyPr wrap="none">
            <a:spAutoFit/>
          </a:bodyPr>
          <a:lstStyle/>
          <a:p>
            <a:pPr eaLnBrk="1" hangingPunct="1"/>
            <a:r>
              <a:rPr lang="en-US">
                <a:latin typeface="Arial" charset="0"/>
                <a:cs typeface="Arial" charset="0"/>
              </a:rPr>
              <a:t>P</a:t>
            </a:r>
          </a:p>
        </p:txBody>
      </p:sp>
      <p:sp>
        <p:nvSpPr>
          <p:cNvPr id="26651" name="TextBox 30"/>
          <p:cNvSpPr txBox="1">
            <a:spLocks noChangeArrowheads="1"/>
          </p:cNvSpPr>
          <p:nvPr/>
        </p:nvSpPr>
        <p:spPr bwMode="auto">
          <a:xfrm>
            <a:off x="762000" y="3505200"/>
            <a:ext cx="338138" cy="369888"/>
          </a:xfrm>
          <a:prstGeom prst="rect">
            <a:avLst/>
          </a:prstGeom>
          <a:noFill/>
          <a:ln w="9525">
            <a:noFill/>
            <a:miter lim="800000"/>
            <a:headEnd/>
            <a:tailEnd/>
          </a:ln>
        </p:spPr>
        <p:txBody>
          <a:bodyPr>
            <a:spAutoFit/>
          </a:bodyPr>
          <a:lstStyle/>
          <a:p>
            <a:pPr eaLnBrk="1" hangingPunct="1"/>
            <a:r>
              <a:rPr lang="en-US">
                <a:latin typeface="Arial" charset="0"/>
                <a:cs typeface="Arial" charset="0"/>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down)">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up)">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p:cTn id="42" dur="500" fill="hold"/>
                                        <p:tgtEl>
                                          <p:spTgt spid="46"/>
                                        </p:tgtEl>
                                        <p:attrNameLst>
                                          <p:attrName>ppt_w</p:attrName>
                                        </p:attrNameLst>
                                      </p:cBhvr>
                                      <p:tavLst>
                                        <p:tav tm="0">
                                          <p:val>
                                            <p:fltVal val="0"/>
                                          </p:val>
                                        </p:tav>
                                        <p:tav tm="100000">
                                          <p:val>
                                            <p:strVal val="#ppt_w"/>
                                          </p:val>
                                        </p:tav>
                                      </p:tavLst>
                                    </p:anim>
                                    <p:anim calcmode="lin" valueType="num">
                                      <p:cBhvr>
                                        <p:cTn id="43"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right)">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down)">
                                      <p:cBhvr>
                                        <p:cTn id="5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6" grpId="0"/>
      <p:bldP spid="47" grpId="0"/>
      <p:bldP spid="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Long-run Adjustments</a:t>
            </a:r>
          </a:p>
        </p:txBody>
      </p:sp>
      <p:sp>
        <p:nvSpPr>
          <p:cNvPr id="27651" name="Rectangle 3"/>
          <p:cNvSpPr>
            <a:spLocks noGrp="1" noChangeArrowheads="1"/>
          </p:cNvSpPr>
          <p:nvPr>
            <p:ph type="body" idx="1"/>
          </p:nvPr>
        </p:nvSpPr>
        <p:spPr/>
        <p:txBody>
          <a:bodyPr/>
          <a:lstStyle/>
          <a:p>
            <a:pPr eaLnBrk="1" hangingPunct="1"/>
            <a:r>
              <a:rPr lang="en-US" sz="2400" smtClean="0"/>
              <a:t>When competitive firms are earning short run economic profits, these profits attract firms into the industry. </a:t>
            </a:r>
          </a:p>
          <a:p>
            <a:pPr lvl="1" eaLnBrk="1" hangingPunct="1"/>
            <a:r>
              <a:rPr lang="en-US" smtClean="0"/>
              <a:t>Supply increases and market price falls until firms are earning zero economic profits.</a:t>
            </a:r>
          </a:p>
          <a:p>
            <a:pPr eaLnBrk="1" hangingPunct="1"/>
            <a:r>
              <a:rPr lang="en-US" sz="2400" smtClean="0"/>
              <a:t>Losses mean that some firms will leave the industry. This reduces supply, increasing prices until profits return to normal.</a:t>
            </a:r>
          </a:p>
          <a:p>
            <a:pPr eaLnBrk="1" hangingPunct="1">
              <a:buFont typeface="Wingdings" pitchFamily="2" charset="2"/>
              <a:buNone/>
            </a:pPr>
            <a:endParaRPr lang="en-US" sz="2400" smtClean="0"/>
          </a:p>
          <a:p>
            <a:pPr eaLnBrk="1" hangingPunct="1"/>
            <a:r>
              <a:rPr lang="en-US" sz="2400" smtClean="0"/>
              <a:t>Competitive markets are efficient because</a:t>
            </a:r>
            <a:br>
              <a:rPr lang="en-US" sz="2400" smtClean="0"/>
            </a:br>
            <a:r>
              <a:rPr lang="en-US" sz="2400" smtClean="0"/>
              <a:t>P = MR = MC = SRATC</a:t>
            </a:r>
            <a:r>
              <a:rPr lang="en-US" sz="2400" baseline="-25000" smtClean="0"/>
              <a:t>min</a:t>
            </a:r>
            <a:r>
              <a:rPr lang="en-US" sz="2400" smtClean="0"/>
              <a:t> = LRATC</a:t>
            </a:r>
            <a:r>
              <a:rPr lang="en-US" sz="2400" baseline="-25000" smtClean="0"/>
              <a:t>min</a:t>
            </a:r>
            <a:r>
              <a:rPr lang="en-US" sz="2400" smtClean="0"/>
              <a:t>. </a:t>
            </a:r>
          </a:p>
          <a:p>
            <a:pPr eaLnBrk="1" hangingPunct="1">
              <a:buFont typeface="Wingdings" pitchFamily="2" charset="2"/>
              <a:buNone/>
            </a:pPr>
            <a:endParaRPr lang="en-US"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Long-run Adjustments</a:t>
            </a:r>
          </a:p>
        </p:txBody>
      </p:sp>
      <p:sp>
        <p:nvSpPr>
          <p:cNvPr id="28675" name="Rectangle 3"/>
          <p:cNvSpPr>
            <a:spLocks noGrp="1" noChangeArrowheads="1"/>
          </p:cNvSpPr>
          <p:nvPr>
            <p:ph type="body" idx="1"/>
          </p:nvPr>
        </p:nvSpPr>
        <p:spPr/>
        <p:txBody>
          <a:bodyPr/>
          <a:lstStyle/>
          <a:p>
            <a:pPr eaLnBrk="1" hangingPunct="1"/>
            <a:r>
              <a:rPr lang="en-US" sz="2400" smtClean="0"/>
              <a:t>Competitive markets are productively efficient because products are produced at their lowest possible opportunity cost.</a:t>
            </a:r>
          </a:p>
          <a:p>
            <a:pPr eaLnBrk="1" hangingPunct="1">
              <a:buFont typeface="Wingdings" pitchFamily="2" charset="2"/>
              <a:buNone/>
            </a:pPr>
            <a:endParaRPr lang="en-US" sz="2400" smtClean="0"/>
          </a:p>
          <a:p>
            <a:pPr eaLnBrk="1" hangingPunct="1"/>
            <a:r>
              <a:rPr lang="en-US" sz="2400" smtClean="0"/>
              <a:t>Competitive markets are allocatively efficient because P = MC and consumer and producer surplus is at a maximum.</a:t>
            </a:r>
          </a:p>
          <a:p>
            <a:pPr eaLnBrk="1" hangingPunct="1">
              <a:buFont typeface="Wingdings" pitchFamily="2" charset="2"/>
              <a:buNone/>
            </a:pPr>
            <a:endParaRPr lang="en-US" sz="2400" smtClean="0"/>
          </a:p>
          <a:p>
            <a:pPr eaLnBrk="1" hangingPunct="1"/>
            <a:endParaRPr lang="en-US" sz="2400" smtClean="0"/>
          </a:p>
          <a:p>
            <a:pPr eaLnBrk="1" hangingPunct="1"/>
            <a:endParaRPr lang="en-US"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Market Structure</a:t>
            </a:r>
          </a:p>
        </p:txBody>
      </p:sp>
      <p:sp>
        <p:nvSpPr>
          <p:cNvPr id="8195" name="Rectangle 3"/>
          <p:cNvSpPr>
            <a:spLocks noGrp="1" noChangeArrowheads="1"/>
          </p:cNvSpPr>
          <p:nvPr>
            <p:ph type="body" idx="1"/>
          </p:nvPr>
        </p:nvSpPr>
        <p:spPr/>
        <p:txBody>
          <a:bodyPr>
            <a:normAutofit lnSpcReduction="10000"/>
          </a:bodyPr>
          <a:lstStyle/>
          <a:p>
            <a:pPr algn="just" eaLnBrk="1" hangingPunct="1">
              <a:buFont typeface="Wingdings" pitchFamily="2" charset="2"/>
              <a:buNone/>
            </a:pPr>
            <a:r>
              <a:rPr lang="en-US" sz="2400" dirty="0" smtClean="0">
                <a:solidFill>
                  <a:srgbClr val="0000FF"/>
                </a:solidFill>
              </a:rPr>
              <a:t>	Market Structure</a:t>
            </a:r>
            <a:r>
              <a:rPr lang="en-US" sz="2400" dirty="0" smtClean="0"/>
              <a:t> – those characteristics of the market that significantly affect the behavior and interaction of buyers and sellers</a:t>
            </a:r>
          </a:p>
          <a:p>
            <a:pPr algn="just" eaLnBrk="1" hangingPunct="1">
              <a:buFont typeface="Wingdings" pitchFamily="2" charset="2"/>
              <a:buNone/>
            </a:pPr>
            <a:r>
              <a:rPr lang="en-US" sz="2400" dirty="0" smtClean="0"/>
              <a:t>	</a:t>
            </a:r>
          </a:p>
          <a:p>
            <a:pPr algn="just" eaLnBrk="1" hangingPunct="1">
              <a:buFont typeface="Wingdings" pitchFamily="2" charset="2"/>
              <a:buNone/>
            </a:pPr>
            <a:r>
              <a:rPr lang="en-US" sz="2400" dirty="0" smtClean="0"/>
              <a:t>	A competitive environment in which buyers and sellers of the product operate.</a:t>
            </a:r>
          </a:p>
          <a:p>
            <a:pPr algn="just" eaLnBrk="1" hangingPunct="1">
              <a:buFont typeface="Wingdings" pitchFamily="2" charset="2"/>
              <a:buNone/>
            </a:pPr>
            <a:endParaRPr lang="en-US" sz="2400" dirty="0" smtClean="0"/>
          </a:p>
          <a:p>
            <a:pPr eaLnBrk="1" hangingPunct="1"/>
            <a:r>
              <a:rPr lang="en-US" sz="2400" dirty="0" smtClean="0"/>
              <a:t>number and size of sellers and buyers</a:t>
            </a:r>
          </a:p>
          <a:p>
            <a:pPr eaLnBrk="1" hangingPunct="1"/>
            <a:r>
              <a:rPr lang="en-US" sz="2400" dirty="0" smtClean="0"/>
              <a:t>type of the product </a:t>
            </a:r>
          </a:p>
          <a:p>
            <a:pPr eaLnBrk="1" hangingPunct="1"/>
            <a:r>
              <a:rPr lang="en-US" sz="2400" dirty="0" smtClean="0"/>
              <a:t>conditions of entry and exit</a:t>
            </a:r>
          </a:p>
          <a:p>
            <a:pPr eaLnBrk="1" hangingPunct="1"/>
            <a:r>
              <a:rPr lang="en-US" sz="2400" dirty="0" smtClean="0"/>
              <a:t>transparency of information</a:t>
            </a:r>
          </a:p>
          <a:p>
            <a:pPr algn="just" eaLnBrk="1" hangingPunct="1"/>
            <a:endParaRPr lang="en-GB"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nchor="ctr"/>
          <a:lstStyle/>
          <a:p>
            <a:pPr eaLnBrk="1" hangingPunct="1"/>
            <a:r>
              <a:rPr lang="en-GB" smtClean="0"/>
              <a:t>Market Structure</a:t>
            </a:r>
          </a:p>
        </p:txBody>
      </p:sp>
      <p:sp>
        <p:nvSpPr>
          <p:cNvPr id="9219" name="Line 4"/>
          <p:cNvSpPr>
            <a:spLocks noChangeShapeType="1"/>
          </p:cNvSpPr>
          <p:nvPr/>
        </p:nvSpPr>
        <p:spPr bwMode="auto">
          <a:xfrm>
            <a:off x="609600" y="2362200"/>
            <a:ext cx="0" cy="685800"/>
          </a:xfrm>
          <a:prstGeom prst="line">
            <a:avLst/>
          </a:prstGeom>
          <a:noFill/>
          <a:ln w="28575">
            <a:solidFill>
              <a:srgbClr val="660066"/>
            </a:solidFill>
            <a:round/>
            <a:headEnd/>
            <a:tailEnd/>
          </a:ln>
        </p:spPr>
        <p:txBody>
          <a:bodyPr/>
          <a:lstStyle/>
          <a:p>
            <a:endParaRPr lang="en-US"/>
          </a:p>
        </p:txBody>
      </p:sp>
      <p:sp>
        <p:nvSpPr>
          <p:cNvPr id="9220" name="Line 5"/>
          <p:cNvSpPr>
            <a:spLocks noChangeShapeType="1"/>
          </p:cNvSpPr>
          <p:nvPr/>
        </p:nvSpPr>
        <p:spPr bwMode="auto">
          <a:xfrm>
            <a:off x="609600" y="3048000"/>
            <a:ext cx="7543800" cy="0"/>
          </a:xfrm>
          <a:prstGeom prst="line">
            <a:avLst/>
          </a:prstGeom>
          <a:noFill/>
          <a:ln w="28575">
            <a:solidFill>
              <a:srgbClr val="660066"/>
            </a:solidFill>
            <a:round/>
            <a:headEnd/>
            <a:tailEnd/>
          </a:ln>
        </p:spPr>
        <p:txBody>
          <a:bodyPr/>
          <a:lstStyle/>
          <a:p>
            <a:endParaRPr lang="en-US"/>
          </a:p>
        </p:txBody>
      </p:sp>
      <p:sp>
        <p:nvSpPr>
          <p:cNvPr id="9221" name="Line 6"/>
          <p:cNvSpPr>
            <a:spLocks noChangeShapeType="1"/>
          </p:cNvSpPr>
          <p:nvPr/>
        </p:nvSpPr>
        <p:spPr bwMode="auto">
          <a:xfrm>
            <a:off x="8153400" y="2362200"/>
            <a:ext cx="0" cy="685800"/>
          </a:xfrm>
          <a:prstGeom prst="line">
            <a:avLst/>
          </a:prstGeom>
          <a:noFill/>
          <a:ln w="28575">
            <a:solidFill>
              <a:srgbClr val="660066"/>
            </a:solidFill>
            <a:round/>
            <a:headEnd/>
            <a:tailEnd/>
          </a:ln>
        </p:spPr>
        <p:txBody>
          <a:bodyPr/>
          <a:lstStyle/>
          <a:p>
            <a:endParaRPr lang="en-US"/>
          </a:p>
        </p:txBody>
      </p:sp>
      <p:sp>
        <p:nvSpPr>
          <p:cNvPr id="27655" name="Line 7"/>
          <p:cNvSpPr>
            <a:spLocks noChangeShapeType="1"/>
          </p:cNvSpPr>
          <p:nvPr/>
        </p:nvSpPr>
        <p:spPr bwMode="auto">
          <a:xfrm flipH="1">
            <a:off x="457200" y="3733800"/>
            <a:ext cx="7924800" cy="0"/>
          </a:xfrm>
          <a:prstGeom prst="line">
            <a:avLst/>
          </a:prstGeom>
          <a:noFill/>
          <a:ln w="76200">
            <a:solidFill>
              <a:schemeClr val="tx1"/>
            </a:solidFill>
            <a:round/>
            <a:headEnd/>
            <a:tailEnd type="triangle" w="med" len="med"/>
          </a:ln>
        </p:spPr>
        <p:txBody>
          <a:bodyPr/>
          <a:lstStyle/>
          <a:p>
            <a:endParaRPr lang="en-US"/>
          </a:p>
        </p:txBody>
      </p:sp>
      <p:sp>
        <p:nvSpPr>
          <p:cNvPr id="27656" name="Text Box 8"/>
          <p:cNvSpPr txBox="1">
            <a:spLocks noChangeArrowheads="1"/>
          </p:cNvSpPr>
          <p:nvPr/>
        </p:nvSpPr>
        <p:spPr bwMode="auto">
          <a:xfrm>
            <a:off x="1752600" y="4114800"/>
            <a:ext cx="5486400" cy="396875"/>
          </a:xfrm>
          <a:prstGeom prst="rect">
            <a:avLst/>
          </a:prstGeom>
          <a:noFill/>
          <a:ln w="9525">
            <a:noFill/>
            <a:miter lim="800000"/>
            <a:headEnd/>
            <a:tailEnd/>
          </a:ln>
        </p:spPr>
        <p:txBody>
          <a:bodyPr>
            <a:spAutoFit/>
          </a:bodyPr>
          <a:lstStyle/>
          <a:p>
            <a:pPr eaLnBrk="1" hangingPunct="1">
              <a:spcBef>
                <a:spcPct val="50000"/>
              </a:spcBef>
            </a:pPr>
            <a:r>
              <a:rPr lang="en-GB" sz="2000">
                <a:cs typeface="Times New Roman" pitchFamily="18" charset="0"/>
              </a:rPr>
              <a:t>More competitive (fewer imperfections)</a:t>
            </a:r>
          </a:p>
        </p:txBody>
      </p:sp>
      <p:sp>
        <p:nvSpPr>
          <p:cNvPr id="27657" name="Text Box 9"/>
          <p:cNvSpPr txBox="1">
            <a:spLocks noChangeArrowheads="1"/>
          </p:cNvSpPr>
          <p:nvPr/>
        </p:nvSpPr>
        <p:spPr bwMode="auto">
          <a:xfrm>
            <a:off x="152400" y="1676400"/>
            <a:ext cx="1828800" cy="646113"/>
          </a:xfrm>
          <a:prstGeom prst="rect">
            <a:avLst/>
          </a:prstGeom>
          <a:noFill/>
          <a:ln w="9525">
            <a:noFill/>
            <a:miter lim="800000"/>
            <a:headEnd/>
            <a:tailEnd/>
          </a:ln>
        </p:spPr>
        <p:txBody>
          <a:bodyPr>
            <a:spAutoFit/>
          </a:bodyPr>
          <a:lstStyle/>
          <a:p>
            <a:pPr algn="ctr" eaLnBrk="1" hangingPunct="1"/>
            <a:r>
              <a:rPr lang="en-GB" b="1">
                <a:cs typeface="Times New Roman" pitchFamily="18" charset="0"/>
              </a:rPr>
              <a:t>Perfect </a:t>
            </a:r>
          </a:p>
          <a:p>
            <a:pPr algn="ctr" eaLnBrk="1" hangingPunct="1"/>
            <a:r>
              <a:rPr lang="en-GB" b="1">
                <a:cs typeface="Times New Roman" pitchFamily="18" charset="0"/>
              </a:rPr>
              <a:t>Competition</a:t>
            </a:r>
          </a:p>
        </p:txBody>
      </p:sp>
      <p:sp>
        <p:nvSpPr>
          <p:cNvPr id="27658" name="Text Box 10"/>
          <p:cNvSpPr txBox="1">
            <a:spLocks noChangeArrowheads="1"/>
          </p:cNvSpPr>
          <p:nvPr/>
        </p:nvSpPr>
        <p:spPr bwMode="auto">
          <a:xfrm>
            <a:off x="7183438" y="1676400"/>
            <a:ext cx="1731962" cy="646113"/>
          </a:xfrm>
          <a:prstGeom prst="rect">
            <a:avLst/>
          </a:prstGeom>
          <a:noFill/>
          <a:ln w="9525">
            <a:noFill/>
            <a:miter lim="800000"/>
            <a:headEnd/>
            <a:tailEnd/>
          </a:ln>
        </p:spPr>
        <p:txBody>
          <a:bodyPr>
            <a:spAutoFit/>
          </a:bodyPr>
          <a:lstStyle/>
          <a:p>
            <a:pPr algn="ctr" eaLnBrk="1" hangingPunct="1">
              <a:spcBef>
                <a:spcPct val="50000"/>
              </a:spcBef>
            </a:pPr>
            <a:r>
              <a:rPr lang="en-GB" b="1">
                <a:cs typeface="Times New Roman" pitchFamily="18" charset="0"/>
              </a:rPr>
              <a:t>Pure Monopoly</a:t>
            </a:r>
          </a:p>
        </p:txBody>
      </p:sp>
      <p:sp>
        <p:nvSpPr>
          <p:cNvPr id="28682" name="Line 10"/>
          <p:cNvSpPr>
            <a:spLocks noChangeShapeType="1"/>
          </p:cNvSpPr>
          <p:nvPr/>
        </p:nvSpPr>
        <p:spPr bwMode="auto">
          <a:xfrm>
            <a:off x="609600" y="5257800"/>
            <a:ext cx="7772400" cy="0"/>
          </a:xfrm>
          <a:prstGeom prst="line">
            <a:avLst/>
          </a:prstGeom>
          <a:noFill/>
          <a:ln w="76200">
            <a:solidFill>
              <a:schemeClr val="tx1"/>
            </a:solidFill>
            <a:round/>
            <a:headEnd/>
            <a:tailEnd type="triangle" w="med" len="med"/>
          </a:ln>
        </p:spPr>
        <p:txBody>
          <a:bodyPr/>
          <a:lstStyle/>
          <a:p>
            <a:endParaRPr lang="en-US"/>
          </a:p>
        </p:txBody>
      </p:sp>
      <p:sp>
        <p:nvSpPr>
          <p:cNvPr id="141326" name="Rectangle 14"/>
          <p:cNvSpPr>
            <a:spLocks noChangeArrowheads="1"/>
          </p:cNvSpPr>
          <p:nvPr/>
        </p:nvSpPr>
        <p:spPr bwMode="auto">
          <a:xfrm>
            <a:off x="990600" y="5562600"/>
            <a:ext cx="7086600" cy="396875"/>
          </a:xfrm>
          <a:prstGeom prst="rect">
            <a:avLst/>
          </a:prstGeom>
          <a:noFill/>
          <a:ln w="9525">
            <a:noFill/>
            <a:miter lim="800000"/>
            <a:headEnd/>
            <a:tailEnd/>
          </a:ln>
        </p:spPr>
        <p:txBody>
          <a:bodyPr>
            <a:spAutoFit/>
          </a:bodyPr>
          <a:lstStyle/>
          <a:p>
            <a:pPr eaLnBrk="1" hangingPunct="1">
              <a:spcBef>
                <a:spcPct val="50000"/>
              </a:spcBef>
            </a:pPr>
            <a:r>
              <a:rPr lang="en-GB" sz="2000"/>
              <a:t>Less competitive (greater degree of imperfection)</a:t>
            </a: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dissolve">
                                      <p:cBhvr>
                                        <p:cTn id="7" dur="500"/>
                                        <p:tgtEl>
                                          <p:spTgt spid="276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8"/>
                                        </p:tgtEl>
                                        <p:attrNameLst>
                                          <p:attrName>style.visibility</p:attrName>
                                        </p:attrNameLst>
                                      </p:cBhvr>
                                      <p:to>
                                        <p:strVal val="visible"/>
                                      </p:to>
                                    </p:set>
                                    <p:animEffect transition="in" filter="dissolve">
                                      <p:cBhvr>
                                        <p:cTn id="12" dur="500"/>
                                        <p:tgtEl>
                                          <p:spTgt spid="2765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grpId="0" nodeType="clickEffect">
                                  <p:stCondLst>
                                    <p:cond delay="0"/>
                                  </p:stCondLst>
                                  <p:childTnLst>
                                    <p:set>
                                      <p:cBhvr>
                                        <p:cTn id="16" dur="1" fill="hold">
                                          <p:stCondLst>
                                            <p:cond delay="0"/>
                                          </p:stCondLst>
                                        </p:cTn>
                                        <p:tgtEl>
                                          <p:spTgt spid="27655"/>
                                        </p:tgtEl>
                                        <p:attrNameLst>
                                          <p:attrName>style.visibility</p:attrName>
                                        </p:attrNameLst>
                                      </p:cBhvr>
                                      <p:to>
                                        <p:strVal val="visible"/>
                                      </p:to>
                                    </p:set>
                                    <p:animEffect transition="in" filter="strips(upLeft)">
                                      <p:cBhvr>
                                        <p:cTn id="17" dur="500"/>
                                        <p:tgtEl>
                                          <p:spTgt spid="2765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656"/>
                                        </p:tgtEl>
                                        <p:attrNameLst>
                                          <p:attrName>style.visibility</p:attrName>
                                        </p:attrNameLst>
                                      </p:cBhvr>
                                      <p:to>
                                        <p:strVal val="visible"/>
                                      </p:to>
                                    </p:set>
                                    <p:animEffect transition="in" filter="dissolve">
                                      <p:cBhvr>
                                        <p:cTn id="22" dur="500"/>
                                        <p:tgtEl>
                                          <p:spTgt spid="2765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8682"/>
                                        </p:tgtEl>
                                        <p:attrNameLst>
                                          <p:attrName>style.visibility</p:attrName>
                                        </p:attrNameLst>
                                      </p:cBhvr>
                                      <p:to>
                                        <p:strVal val="visible"/>
                                      </p:to>
                                    </p:set>
                                    <p:animEffect transition="in" filter="strips(downRight)">
                                      <p:cBhvr>
                                        <p:cTn id="27" dur="500"/>
                                        <p:tgtEl>
                                          <p:spTgt spid="2868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1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p:bldP spid="27656" grpId="0" autoUpdateAnimBg="0"/>
      <p:bldP spid="27657" grpId="0" autoUpdateAnimBg="0"/>
      <p:bldP spid="27658" grpId="0" autoUpdateAnimBg="0"/>
      <p:bldP spid="28682" grpId="0" animBg="1"/>
      <p:bldP spid="1413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533400"/>
            <a:ext cx="7772400" cy="762000"/>
          </a:xfrm>
          <a:prstGeom prst="rect">
            <a:avLst/>
          </a:prstGeom>
          <a:noFill/>
          <a:ln w="9525">
            <a:noFill/>
            <a:miter lim="800000"/>
            <a:headEnd/>
            <a:tailEnd/>
          </a:ln>
        </p:spPr>
        <p:txBody>
          <a:bodyPr anchor="ctr"/>
          <a:lstStyle/>
          <a:p>
            <a:pPr algn="ctr" eaLnBrk="1" hangingPunct="1"/>
            <a:endParaRPr lang="en-GB" sz="4000">
              <a:solidFill>
                <a:srgbClr val="174174"/>
              </a:solidFill>
              <a:cs typeface="Times New Roman" pitchFamily="18" charset="0"/>
            </a:endParaRPr>
          </a:p>
        </p:txBody>
      </p:sp>
      <p:sp>
        <p:nvSpPr>
          <p:cNvPr id="10243" name="Line 3"/>
          <p:cNvSpPr>
            <a:spLocks noChangeShapeType="1"/>
          </p:cNvSpPr>
          <p:nvPr/>
        </p:nvSpPr>
        <p:spPr bwMode="auto">
          <a:xfrm>
            <a:off x="485775" y="2362200"/>
            <a:ext cx="0" cy="685800"/>
          </a:xfrm>
          <a:prstGeom prst="line">
            <a:avLst/>
          </a:prstGeom>
          <a:noFill/>
          <a:ln w="28575">
            <a:solidFill>
              <a:srgbClr val="660066"/>
            </a:solidFill>
            <a:round/>
            <a:headEnd/>
            <a:tailEnd/>
          </a:ln>
        </p:spPr>
        <p:txBody>
          <a:bodyPr/>
          <a:lstStyle/>
          <a:p>
            <a:endParaRPr lang="en-US"/>
          </a:p>
        </p:txBody>
      </p:sp>
      <p:sp>
        <p:nvSpPr>
          <p:cNvPr id="10244" name="Line 4"/>
          <p:cNvSpPr>
            <a:spLocks noChangeShapeType="1"/>
          </p:cNvSpPr>
          <p:nvPr/>
        </p:nvSpPr>
        <p:spPr bwMode="auto">
          <a:xfrm>
            <a:off x="457200" y="3048000"/>
            <a:ext cx="8229600" cy="0"/>
          </a:xfrm>
          <a:prstGeom prst="line">
            <a:avLst/>
          </a:prstGeom>
          <a:noFill/>
          <a:ln w="28575">
            <a:solidFill>
              <a:srgbClr val="660066"/>
            </a:solidFill>
            <a:round/>
            <a:headEnd/>
            <a:tailEnd/>
          </a:ln>
        </p:spPr>
        <p:txBody>
          <a:bodyPr/>
          <a:lstStyle/>
          <a:p>
            <a:endParaRPr lang="en-US"/>
          </a:p>
        </p:txBody>
      </p:sp>
      <p:sp>
        <p:nvSpPr>
          <p:cNvPr id="10245" name="Line 5"/>
          <p:cNvSpPr>
            <a:spLocks noChangeShapeType="1"/>
          </p:cNvSpPr>
          <p:nvPr/>
        </p:nvSpPr>
        <p:spPr bwMode="auto">
          <a:xfrm>
            <a:off x="8686800" y="2362200"/>
            <a:ext cx="0" cy="685800"/>
          </a:xfrm>
          <a:prstGeom prst="line">
            <a:avLst/>
          </a:prstGeom>
          <a:noFill/>
          <a:ln w="28575">
            <a:solidFill>
              <a:srgbClr val="660066"/>
            </a:solidFill>
            <a:round/>
            <a:headEnd/>
            <a:tailEnd/>
          </a:ln>
        </p:spPr>
        <p:txBody>
          <a:bodyPr/>
          <a:lstStyle/>
          <a:p>
            <a:endParaRPr lang="en-US"/>
          </a:p>
        </p:txBody>
      </p:sp>
      <p:sp>
        <p:nvSpPr>
          <p:cNvPr id="10246" name="Text Box 7"/>
          <p:cNvSpPr txBox="1">
            <a:spLocks noChangeArrowheads="1"/>
          </p:cNvSpPr>
          <p:nvPr/>
        </p:nvSpPr>
        <p:spPr bwMode="auto">
          <a:xfrm>
            <a:off x="163513" y="1773238"/>
            <a:ext cx="1409700" cy="523875"/>
          </a:xfrm>
          <a:prstGeom prst="rect">
            <a:avLst/>
          </a:prstGeom>
          <a:noFill/>
          <a:ln w="9525">
            <a:noFill/>
            <a:miter lim="800000"/>
            <a:headEnd/>
            <a:tailEnd/>
          </a:ln>
        </p:spPr>
        <p:txBody>
          <a:bodyPr wrap="none">
            <a:spAutoFit/>
          </a:bodyPr>
          <a:lstStyle/>
          <a:p>
            <a:pPr algn="ctr" eaLnBrk="1" hangingPunct="1"/>
            <a:r>
              <a:rPr lang="en-GB" sz="1400" b="1">
                <a:cs typeface="Times New Roman" pitchFamily="18" charset="0"/>
              </a:rPr>
              <a:t>Perfect </a:t>
            </a:r>
          </a:p>
          <a:p>
            <a:pPr algn="ctr" eaLnBrk="1" hangingPunct="1"/>
            <a:r>
              <a:rPr lang="en-GB" sz="1400" b="1">
                <a:cs typeface="Times New Roman" pitchFamily="18" charset="0"/>
              </a:rPr>
              <a:t>Competition</a:t>
            </a:r>
          </a:p>
        </p:txBody>
      </p:sp>
      <p:sp>
        <p:nvSpPr>
          <p:cNvPr id="10247" name="Text Box 8"/>
          <p:cNvSpPr txBox="1">
            <a:spLocks noChangeArrowheads="1"/>
          </p:cNvSpPr>
          <p:nvPr/>
        </p:nvSpPr>
        <p:spPr bwMode="auto">
          <a:xfrm>
            <a:off x="7696200" y="1600200"/>
            <a:ext cx="1371600" cy="523875"/>
          </a:xfrm>
          <a:prstGeom prst="rect">
            <a:avLst/>
          </a:prstGeom>
          <a:noFill/>
          <a:ln w="9525">
            <a:noFill/>
            <a:miter lim="800000"/>
            <a:headEnd/>
            <a:tailEnd/>
          </a:ln>
        </p:spPr>
        <p:txBody>
          <a:bodyPr>
            <a:spAutoFit/>
          </a:bodyPr>
          <a:lstStyle/>
          <a:p>
            <a:pPr algn="ctr" eaLnBrk="1" hangingPunct="1">
              <a:spcBef>
                <a:spcPct val="50000"/>
              </a:spcBef>
            </a:pPr>
            <a:r>
              <a:rPr lang="en-GB" sz="1400" b="1" dirty="0">
                <a:cs typeface="Times New Roman" pitchFamily="18" charset="0"/>
              </a:rPr>
              <a:t>Pure Monopoly</a:t>
            </a:r>
          </a:p>
        </p:txBody>
      </p:sp>
      <p:sp>
        <p:nvSpPr>
          <p:cNvPr id="29706" name="Rectangle 10"/>
          <p:cNvSpPr>
            <a:spLocks noChangeArrowheads="1"/>
          </p:cNvSpPr>
          <p:nvPr/>
        </p:nvSpPr>
        <p:spPr bwMode="auto">
          <a:xfrm>
            <a:off x="533400" y="2590800"/>
            <a:ext cx="4724400" cy="381000"/>
          </a:xfrm>
          <a:prstGeom prst="rect">
            <a:avLst/>
          </a:prstGeom>
          <a:solidFill>
            <a:schemeClr val="folHlink"/>
          </a:solidFill>
          <a:ln w="9525">
            <a:solidFill>
              <a:schemeClr val="tx1"/>
            </a:solidFill>
            <a:miter lim="800000"/>
            <a:headEnd/>
            <a:tailEnd/>
          </a:ln>
        </p:spPr>
        <p:txBody>
          <a:bodyPr wrap="none" anchor="ctr"/>
          <a:lstStyle/>
          <a:p>
            <a:pPr algn="ctr" eaLnBrk="1" hangingPunct="1"/>
            <a:r>
              <a:rPr lang="en-GB" sz="2000">
                <a:solidFill>
                  <a:schemeClr val="bg1"/>
                </a:solidFill>
                <a:cs typeface="Times New Roman" pitchFamily="18" charset="0"/>
              </a:rPr>
              <a:t>Monopolistic Competition</a:t>
            </a:r>
          </a:p>
        </p:txBody>
      </p:sp>
      <p:sp>
        <p:nvSpPr>
          <p:cNvPr id="29707" name="Rectangle 11"/>
          <p:cNvSpPr>
            <a:spLocks noChangeArrowheads="1"/>
          </p:cNvSpPr>
          <p:nvPr/>
        </p:nvSpPr>
        <p:spPr bwMode="auto">
          <a:xfrm>
            <a:off x="5334000" y="2590800"/>
            <a:ext cx="1600200" cy="381000"/>
          </a:xfrm>
          <a:prstGeom prst="rect">
            <a:avLst/>
          </a:prstGeom>
          <a:solidFill>
            <a:srgbClr val="FFCC00"/>
          </a:solidFill>
          <a:ln w="9525">
            <a:solidFill>
              <a:schemeClr val="tx1"/>
            </a:solidFill>
            <a:miter lim="800000"/>
            <a:headEnd/>
            <a:tailEnd/>
          </a:ln>
        </p:spPr>
        <p:txBody>
          <a:bodyPr wrap="none" anchor="ctr"/>
          <a:lstStyle/>
          <a:p>
            <a:pPr algn="ctr" eaLnBrk="1" hangingPunct="1"/>
            <a:r>
              <a:rPr lang="en-GB" sz="2000">
                <a:cs typeface="Times New Roman" pitchFamily="18" charset="0"/>
              </a:rPr>
              <a:t>Oligopoly</a:t>
            </a:r>
          </a:p>
        </p:txBody>
      </p:sp>
      <p:sp>
        <p:nvSpPr>
          <p:cNvPr id="29708" name="Rectangle 12"/>
          <p:cNvSpPr>
            <a:spLocks noChangeArrowheads="1"/>
          </p:cNvSpPr>
          <p:nvPr/>
        </p:nvSpPr>
        <p:spPr bwMode="auto">
          <a:xfrm>
            <a:off x="7010400" y="2590800"/>
            <a:ext cx="762000" cy="381000"/>
          </a:xfrm>
          <a:prstGeom prst="rect">
            <a:avLst/>
          </a:prstGeom>
          <a:solidFill>
            <a:schemeClr val="hlink"/>
          </a:solidFill>
          <a:ln w="9525">
            <a:solidFill>
              <a:schemeClr val="tx1"/>
            </a:solidFill>
            <a:miter lim="800000"/>
            <a:headEnd/>
            <a:tailEnd/>
          </a:ln>
        </p:spPr>
        <p:txBody>
          <a:bodyPr wrap="none" anchor="ctr"/>
          <a:lstStyle/>
          <a:p>
            <a:pPr algn="ctr" eaLnBrk="1" hangingPunct="1"/>
            <a:r>
              <a:rPr lang="en-GB" sz="1400">
                <a:cs typeface="Times New Roman" pitchFamily="18" charset="0"/>
              </a:rPr>
              <a:t>Duopoly</a:t>
            </a:r>
          </a:p>
        </p:txBody>
      </p:sp>
      <p:sp>
        <p:nvSpPr>
          <p:cNvPr id="29709" name="Rectangle 13"/>
          <p:cNvSpPr>
            <a:spLocks noChangeArrowheads="1"/>
          </p:cNvSpPr>
          <p:nvPr/>
        </p:nvSpPr>
        <p:spPr bwMode="auto">
          <a:xfrm>
            <a:off x="7848600" y="2590800"/>
            <a:ext cx="762000" cy="381000"/>
          </a:xfrm>
          <a:prstGeom prst="rect">
            <a:avLst/>
          </a:prstGeom>
          <a:solidFill>
            <a:srgbClr val="66FF33"/>
          </a:solidFill>
          <a:ln w="9525">
            <a:solidFill>
              <a:schemeClr val="tx1"/>
            </a:solidFill>
            <a:miter lim="800000"/>
            <a:headEnd/>
            <a:tailEnd/>
          </a:ln>
        </p:spPr>
        <p:txBody>
          <a:bodyPr wrap="none" anchor="ctr"/>
          <a:lstStyle/>
          <a:p>
            <a:pPr algn="ctr" eaLnBrk="1" hangingPunct="1"/>
            <a:r>
              <a:rPr lang="en-GB" sz="1200">
                <a:cs typeface="Times New Roman" pitchFamily="18" charset="0"/>
              </a:rPr>
              <a:t>Monopoly</a:t>
            </a:r>
          </a:p>
        </p:txBody>
      </p:sp>
      <p:sp>
        <p:nvSpPr>
          <p:cNvPr id="29710" name="Line 14"/>
          <p:cNvSpPr>
            <a:spLocks noChangeShapeType="1"/>
          </p:cNvSpPr>
          <p:nvPr/>
        </p:nvSpPr>
        <p:spPr bwMode="auto">
          <a:xfrm>
            <a:off x="457200" y="3505200"/>
            <a:ext cx="8077200" cy="0"/>
          </a:xfrm>
          <a:prstGeom prst="line">
            <a:avLst/>
          </a:prstGeom>
          <a:noFill/>
          <a:ln w="76200">
            <a:solidFill>
              <a:schemeClr val="tx1"/>
            </a:solidFill>
            <a:round/>
            <a:headEnd/>
            <a:tailEnd type="triangle" w="med" len="med"/>
          </a:ln>
        </p:spPr>
        <p:txBody>
          <a:bodyPr/>
          <a:lstStyle/>
          <a:p>
            <a:endParaRPr lang="en-US"/>
          </a:p>
        </p:txBody>
      </p:sp>
      <p:sp>
        <p:nvSpPr>
          <p:cNvPr id="29711" name="Text Box 15"/>
          <p:cNvSpPr txBox="1">
            <a:spLocks noChangeArrowheads="1"/>
          </p:cNvSpPr>
          <p:nvPr/>
        </p:nvSpPr>
        <p:spPr bwMode="auto">
          <a:xfrm>
            <a:off x="457200" y="3810000"/>
            <a:ext cx="8077200" cy="701675"/>
          </a:xfrm>
          <a:prstGeom prst="rect">
            <a:avLst/>
          </a:prstGeom>
          <a:noFill/>
          <a:ln w="9525">
            <a:noFill/>
            <a:miter lim="800000"/>
            <a:headEnd/>
            <a:tailEnd/>
          </a:ln>
        </p:spPr>
        <p:txBody>
          <a:bodyPr>
            <a:spAutoFit/>
          </a:bodyPr>
          <a:lstStyle/>
          <a:p>
            <a:pPr algn="ctr" eaLnBrk="1" hangingPunct="1">
              <a:spcBef>
                <a:spcPct val="50000"/>
              </a:spcBef>
            </a:pPr>
            <a:r>
              <a:rPr lang="en-GB" sz="2000">
                <a:cs typeface="Times New Roman" pitchFamily="18" charset="0"/>
              </a:rPr>
              <a:t>The further right on the scale, the greater the degree </a:t>
            </a:r>
            <a:br>
              <a:rPr lang="en-GB" sz="2000">
                <a:cs typeface="Times New Roman" pitchFamily="18" charset="0"/>
              </a:rPr>
            </a:br>
            <a:r>
              <a:rPr lang="en-GB" sz="2000">
                <a:cs typeface="Times New Roman" pitchFamily="18" charset="0"/>
              </a:rPr>
              <a:t>of monopoly power exercised by the firm.</a:t>
            </a:r>
          </a:p>
        </p:txBody>
      </p:sp>
      <p:sp>
        <p:nvSpPr>
          <p:cNvPr id="10254" name="Rectangle 14"/>
          <p:cNvSpPr>
            <a:spLocks noChangeArrowheads="1"/>
          </p:cNvSpPr>
          <p:nvPr/>
        </p:nvSpPr>
        <p:spPr bwMode="auto">
          <a:xfrm>
            <a:off x="914400" y="685800"/>
            <a:ext cx="6934200" cy="762000"/>
          </a:xfrm>
          <a:prstGeom prst="rect">
            <a:avLst/>
          </a:prstGeom>
          <a:noFill/>
          <a:ln w="9525">
            <a:noFill/>
            <a:miter lim="800000"/>
            <a:headEnd/>
            <a:tailEnd/>
          </a:ln>
        </p:spPr>
        <p:txBody>
          <a:bodyPr>
            <a:spAutoFit/>
          </a:bodyPr>
          <a:lstStyle/>
          <a:p>
            <a:r>
              <a:rPr lang="en-GB" sz="4400">
                <a:solidFill>
                  <a:schemeClr val="tx2"/>
                </a:solidFill>
                <a:latin typeface="Garamond" pitchFamily="18" charset="0"/>
              </a:rPr>
              <a:t>Market Structure</a:t>
            </a:r>
            <a:endParaRPr lang="en-US" sz="4400">
              <a:solidFill>
                <a:schemeClr val="tx2"/>
              </a:solidFill>
              <a:latin typeface="Garamond" pitchFamily="18" charset="0"/>
            </a:endParaRPr>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animEffect transition="in" filter="strips(upRight)">
                                      <p:cBhvr>
                                        <p:cTn id="7" dur="500"/>
                                        <p:tgtEl>
                                          <p:spTgt spid="2970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9707"/>
                                        </p:tgtEl>
                                        <p:attrNameLst>
                                          <p:attrName>style.visibility</p:attrName>
                                        </p:attrNameLst>
                                      </p:cBhvr>
                                      <p:to>
                                        <p:strVal val="visible"/>
                                      </p:to>
                                    </p:set>
                                    <p:animEffect transition="in" filter="strips(upRight)">
                                      <p:cBhvr>
                                        <p:cTn id="12" dur="500"/>
                                        <p:tgtEl>
                                          <p:spTgt spid="2970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9708"/>
                                        </p:tgtEl>
                                        <p:attrNameLst>
                                          <p:attrName>style.visibility</p:attrName>
                                        </p:attrNameLst>
                                      </p:cBhvr>
                                      <p:to>
                                        <p:strVal val="visible"/>
                                      </p:to>
                                    </p:set>
                                    <p:animEffect transition="in" filter="strips(upRight)">
                                      <p:cBhvr>
                                        <p:cTn id="17" dur="500"/>
                                        <p:tgtEl>
                                          <p:spTgt spid="2970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29709"/>
                                        </p:tgtEl>
                                        <p:attrNameLst>
                                          <p:attrName>style.visibility</p:attrName>
                                        </p:attrNameLst>
                                      </p:cBhvr>
                                      <p:to>
                                        <p:strVal val="visible"/>
                                      </p:to>
                                    </p:set>
                                    <p:animEffect transition="in" filter="strips(upRight)">
                                      <p:cBhvr>
                                        <p:cTn id="22" dur="500"/>
                                        <p:tgtEl>
                                          <p:spTgt spid="2970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29710"/>
                                        </p:tgtEl>
                                        <p:attrNameLst>
                                          <p:attrName>style.visibility</p:attrName>
                                        </p:attrNameLst>
                                      </p:cBhvr>
                                      <p:to>
                                        <p:strVal val="visible"/>
                                      </p:to>
                                    </p:set>
                                    <p:animEffect transition="in" filter="strips(upRight)">
                                      <p:cBhvr>
                                        <p:cTn id="27" dur="500"/>
                                        <p:tgtEl>
                                          <p:spTgt spid="297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711"/>
                                        </p:tgtEl>
                                        <p:attrNameLst>
                                          <p:attrName>style.visibility</p:attrName>
                                        </p:attrNameLst>
                                      </p:cBhvr>
                                      <p:to>
                                        <p:strVal val="visible"/>
                                      </p:to>
                                    </p:set>
                                    <p:animEffect transition="in" filter="dissolve">
                                      <p:cBhvr>
                                        <p:cTn id="32" dur="500"/>
                                        <p:tgtEl>
                                          <p:spTgt spid="29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 grpId="0" animBg="1" autoUpdateAnimBg="0"/>
      <p:bldP spid="29707" grpId="0" animBg="1" autoUpdateAnimBg="0"/>
      <p:bldP spid="29708" grpId="0" animBg="1" autoUpdateAnimBg="0"/>
      <p:bldP spid="29709" grpId="0" animBg="1" autoUpdateAnimBg="0"/>
      <p:bldP spid="29710" grpId="0" animBg="1"/>
      <p:bldP spid="2971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Features of the market types</a:t>
            </a:r>
          </a:p>
        </p:txBody>
      </p:sp>
      <p:graphicFrame>
        <p:nvGraphicFramePr>
          <p:cNvPr id="1026" name="Object 4"/>
          <p:cNvGraphicFramePr>
            <a:graphicFrameLocks noGrp="1"/>
          </p:cNvGraphicFramePr>
          <p:nvPr>
            <p:ph idx="1"/>
          </p:nvPr>
        </p:nvGraphicFramePr>
        <p:xfrm>
          <a:off x="457200" y="1447800"/>
          <a:ext cx="8305800" cy="4953000"/>
        </p:xfrm>
        <a:graphic>
          <a:graphicData uri="http://schemas.openxmlformats.org/presentationml/2006/ole">
            <mc:AlternateContent xmlns:mc="http://schemas.openxmlformats.org/markup-compatibility/2006">
              <mc:Choice xmlns:v="urn:schemas-microsoft-com:vml" Requires="v">
                <p:oleObj spid="_x0000_s1029" name="Document" r:id="rId3" imgW="9175711" imgH="4442870" progId="Word.Document.8">
                  <p:embed/>
                </p:oleObj>
              </mc:Choice>
              <mc:Fallback>
                <p:oleObj name="Document" r:id="rId3" imgW="9175711" imgH="4442870"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l="571" r="40981" b="39993"/>
                      <a:stretch>
                        <a:fillRect/>
                      </a:stretch>
                    </p:blipFill>
                    <p:spPr bwMode="auto">
                      <a:xfrm>
                        <a:off x="457200" y="1447800"/>
                        <a:ext cx="8305800" cy="4953000"/>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Perfect Competition Market</a:t>
            </a:r>
          </a:p>
        </p:txBody>
      </p:sp>
      <p:sp>
        <p:nvSpPr>
          <p:cNvPr id="11267" name="Rectangle 3"/>
          <p:cNvSpPr>
            <a:spLocks noGrp="1" noChangeArrowheads="1"/>
          </p:cNvSpPr>
          <p:nvPr>
            <p:ph type="body" idx="1"/>
          </p:nvPr>
        </p:nvSpPr>
        <p:spPr/>
        <p:txBody>
          <a:bodyPr/>
          <a:lstStyle/>
          <a:p>
            <a:pPr eaLnBrk="1" hangingPunct="1">
              <a:buFont typeface="Wingdings" pitchFamily="2" charset="2"/>
              <a:buNone/>
            </a:pPr>
            <a:r>
              <a:rPr lang="en-US" smtClean="0"/>
              <a:t>	Structure:</a:t>
            </a:r>
          </a:p>
          <a:p>
            <a:pPr eaLnBrk="1" hangingPunct="1">
              <a:buFont typeface="Wingdings" pitchFamily="2" charset="2"/>
              <a:buNone/>
            </a:pPr>
            <a:endParaRPr lang="en-US" smtClean="0"/>
          </a:p>
          <a:p>
            <a:pPr eaLnBrk="1" hangingPunct="1">
              <a:lnSpc>
                <a:spcPct val="125000"/>
              </a:lnSpc>
            </a:pPr>
            <a:r>
              <a:rPr lang="en-US" sz="2400" smtClean="0"/>
              <a:t>Many buyers and sellers</a:t>
            </a:r>
          </a:p>
          <a:p>
            <a:pPr eaLnBrk="1" hangingPunct="1">
              <a:lnSpc>
                <a:spcPct val="125000"/>
              </a:lnSpc>
            </a:pPr>
            <a:r>
              <a:rPr lang="en-US" sz="2400" smtClean="0"/>
              <a:t>Buyers and sellers are price takers</a:t>
            </a:r>
          </a:p>
          <a:p>
            <a:pPr eaLnBrk="1" hangingPunct="1">
              <a:lnSpc>
                <a:spcPct val="125000"/>
              </a:lnSpc>
            </a:pPr>
            <a:r>
              <a:rPr lang="en-US" sz="2400" smtClean="0"/>
              <a:t>Product is homogeneous</a:t>
            </a:r>
          </a:p>
          <a:p>
            <a:pPr eaLnBrk="1" hangingPunct="1">
              <a:lnSpc>
                <a:spcPct val="125000"/>
              </a:lnSpc>
            </a:pPr>
            <a:r>
              <a:rPr lang="en-US" sz="2400" smtClean="0"/>
              <a:t>Perfect mobility of resources</a:t>
            </a:r>
          </a:p>
          <a:p>
            <a:pPr eaLnBrk="1" hangingPunct="1">
              <a:lnSpc>
                <a:spcPct val="125000"/>
              </a:lnSpc>
            </a:pPr>
            <a:r>
              <a:rPr lang="en-US" sz="2400" smtClean="0"/>
              <a:t>Economic agents have perfect knowledge</a:t>
            </a:r>
          </a:p>
          <a:p>
            <a:pPr eaLnBrk="1" hangingPunct="1"/>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Price Determination</a:t>
            </a:r>
          </a:p>
        </p:txBody>
      </p:sp>
      <p:pic>
        <p:nvPicPr>
          <p:cNvPr id="12291" name="Picture 3" descr="Fig0901"/>
          <p:cNvPicPr>
            <a:picLocks noGrp="1" noChangeAspect="1" noChangeArrowheads="1"/>
          </p:cNvPicPr>
          <p:nvPr>
            <p:ph type="body" idx="1"/>
          </p:nvPr>
        </p:nvPicPr>
        <p:blipFill>
          <a:blip r:embed="rId2">
            <a:clrChange>
              <a:clrFrom>
                <a:srgbClr val="FFFFFF"/>
              </a:clrFrom>
              <a:clrTo>
                <a:srgbClr val="FFFFFF">
                  <a:alpha val="0"/>
                </a:srgbClr>
              </a:clrTo>
            </a:clrChange>
          </a:blip>
          <a:srcRect/>
          <a:stretch>
            <a:fillRect/>
          </a:stretch>
        </p:blipFill>
        <p:spPr>
          <a:xfrm>
            <a:off x="457200" y="2038350"/>
            <a:ext cx="8229600" cy="3654425"/>
          </a:xfrm>
          <a:noFill/>
        </p:spPr>
      </p:pic>
      <p:sp>
        <p:nvSpPr>
          <p:cNvPr id="12292" name="Text Box 35"/>
          <p:cNvSpPr txBox="1">
            <a:spLocks noChangeArrowheads="1"/>
          </p:cNvSpPr>
          <p:nvPr/>
        </p:nvSpPr>
        <p:spPr bwMode="auto">
          <a:xfrm>
            <a:off x="1371600" y="6019800"/>
            <a:ext cx="5734050" cy="366713"/>
          </a:xfrm>
          <a:prstGeom prst="rect">
            <a:avLst/>
          </a:prstGeom>
          <a:noFill/>
          <a:ln w="9525">
            <a:noFill/>
            <a:miter lim="800000"/>
            <a:headEnd/>
            <a:tailEnd/>
          </a:ln>
        </p:spPr>
        <p:txBody>
          <a:bodyPr wrap="none">
            <a:spAutoFit/>
          </a:bodyPr>
          <a:lstStyle/>
          <a:p>
            <a:pPr eaLnBrk="1" hangingPunct="1"/>
            <a:r>
              <a:rPr lang="en-US" b="1" dirty="0">
                <a:solidFill>
                  <a:srgbClr val="FF0066"/>
                </a:solidFill>
                <a:latin typeface="Arial" charset="0"/>
                <a:cs typeface="Arial" charset="0"/>
              </a:rPr>
              <a:t>The individual firm takes the market price as given</a:t>
            </a:r>
            <a:r>
              <a:rPr lang="en-US" b="1" dirty="0">
                <a:latin typeface="Arial" charset="0"/>
                <a:cs typeface="Arial"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2"/>
          <a:srcRect/>
          <a:stretch>
            <a:fillRect/>
          </a:stretch>
        </p:blipFill>
        <p:spPr bwMode="auto">
          <a:xfrm>
            <a:off x="838200" y="1600200"/>
            <a:ext cx="2379663" cy="508000"/>
          </a:xfrm>
          <a:prstGeom prst="rect">
            <a:avLst/>
          </a:prstGeom>
          <a:solidFill>
            <a:schemeClr val="tx2">
              <a:lumMod val="40000"/>
              <a:lumOff val="60000"/>
            </a:schemeClr>
          </a:solidFill>
          <a:ln w="9525">
            <a:noFill/>
            <a:miter lim="800000"/>
            <a:headEnd/>
            <a:tailEnd/>
          </a:ln>
        </p:spPr>
      </p:pic>
      <p:pic>
        <p:nvPicPr>
          <p:cNvPr id="13315" name="Picture 5"/>
          <p:cNvPicPr>
            <a:picLocks noChangeAspect="1" noChangeArrowheads="1"/>
          </p:cNvPicPr>
          <p:nvPr/>
        </p:nvPicPr>
        <p:blipFill>
          <a:blip r:embed="rId3"/>
          <a:srcRect/>
          <a:stretch>
            <a:fillRect/>
          </a:stretch>
        </p:blipFill>
        <p:spPr bwMode="auto">
          <a:xfrm>
            <a:off x="5867400" y="1676400"/>
            <a:ext cx="2286000" cy="508000"/>
          </a:xfrm>
          <a:prstGeom prst="rect">
            <a:avLst/>
          </a:prstGeom>
          <a:solidFill>
            <a:schemeClr val="tx2">
              <a:lumMod val="40000"/>
              <a:lumOff val="60000"/>
            </a:schemeClr>
          </a:solidFill>
          <a:ln w="9525">
            <a:noFill/>
            <a:miter lim="800000"/>
            <a:headEnd/>
            <a:tailEnd/>
          </a:ln>
        </p:spPr>
      </p:pic>
      <p:pic>
        <p:nvPicPr>
          <p:cNvPr id="22534" name="Picture 6"/>
          <p:cNvPicPr>
            <a:picLocks noChangeAspect="1" noChangeArrowheads="1"/>
          </p:cNvPicPr>
          <p:nvPr/>
        </p:nvPicPr>
        <p:blipFill>
          <a:blip r:embed="rId4"/>
          <a:srcRect/>
          <a:stretch>
            <a:fillRect/>
          </a:stretch>
        </p:blipFill>
        <p:spPr bwMode="auto">
          <a:xfrm>
            <a:off x="3810000" y="2514600"/>
            <a:ext cx="1524000" cy="508000"/>
          </a:xfrm>
          <a:prstGeom prst="rect">
            <a:avLst/>
          </a:prstGeom>
          <a:noFill/>
          <a:ln w="9525">
            <a:noFill/>
            <a:miter lim="800000"/>
            <a:headEnd/>
            <a:tailEnd/>
          </a:ln>
        </p:spPr>
      </p:pic>
      <p:pic>
        <p:nvPicPr>
          <p:cNvPr id="22535" name="Picture 7"/>
          <p:cNvPicPr>
            <a:picLocks noChangeAspect="1" noChangeArrowheads="1"/>
          </p:cNvPicPr>
          <p:nvPr/>
        </p:nvPicPr>
        <p:blipFill>
          <a:blip r:embed="rId5"/>
          <a:srcRect/>
          <a:stretch>
            <a:fillRect/>
          </a:stretch>
        </p:blipFill>
        <p:spPr bwMode="auto">
          <a:xfrm>
            <a:off x="3048000" y="3276600"/>
            <a:ext cx="3109913" cy="442913"/>
          </a:xfrm>
          <a:prstGeom prst="rect">
            <a:avLst/>
          </a:prstGeom>
          <a:noFill/>
          <a:ln w="9525">
            <a:noFill/>
            <a:miter lim="800000"/>
            <a:headEnd/>
            <a:tailEnd/>
          </a:ln>
        </p:spPr>
      </p:pic>
      <p:pic>
        <p:nvPicPr>
          <p:cNvPr id="22536" name="Picture 8"/>
          <p:cNvPicPr>
            <a:picLocks noChangeAspect="1" noChangeArrowheads="1"/>
          </p:cNvPicPr>
          <p:nvPr/>
        </p:nvPicPr>
        <p:blipFill>
          <a:blip r:embed="rId6"/>
          <a:srcRect/>
          <a:stretch>
            <a:fillRect/>
          </a:stretch>
        </p:blipFill>
        <p:spPr bwMode="auto">
          <a:xfrm>
            <a:off x="3805238" y="3900488"/>
            <a:ext cx="1681162" cy="442912"/>
          </a:xfrm>
          <a:prstGeom prst="rect">
            <a:avLst/>
          </a:prstGeom>
          <a:noFill/>
          <a:ln w="9525">
            <a:noFill/>
            <a:miter lim="800000"/>
            <a:headEnd/>
            <a:tailEnd/>
          </a:ln>
        </p:spPr>
      </p:pic>
      <p:pic>
        <p:nvPicPr>
          <p:cNvPr id="22537" name="Picture 9"/>
          <p:cNvPicPr>
            <a:picLocks noChangeAspect="1" noChangeArrowheads="1"/>
          </p:cNvPicPr>
          <p:nvPr/>
        </p:nvPicPr>
        <p:blipFill>
          <a:blip r:embed="rId7"/>
          <a:srcRect/>
          <a:stretch>
            <a:fillRect/>
          </a:stretch>
        </p:blipFill>
        <p:spPr bwMode="auto">
          <a:xfrm>
            <a:off x="4114800" y="4648200"/>
            <a:ext cx="1301750" cy="442913"/>
          </a:xfrm>
          <a:prstGeom prst="rect">
            <a:avLst/>
          </a:prstGeom>
          <a:noFill/>
          <a:ln w="9525">
            <a:noFill/>
            <a:miter lim="800000"/>
            <a:headEnd/>
            <a:tailEnd/>
          </a:ln>
        </p:spPr>
      </p:pic>
      <p:pic>
        <p:nvPicPr>
          <p:cNvPr id="22538" name="Picture 10"/>
          <p:cNvPicPr>
            <a:picLocks noChangeAspect="1" noChangeArrowheads="1"/>
          </p:cNvPicPr>
          <p:nvPr/>
        </p:nvPicPr>
        <p:blipFill>
          <a:blip r:embed="rId8"/>
          <a:srcRect/>
          <a:stretch>
            <a:fillRect/>
          </a:stretch>
        </p:blipFill>
        <p:spPr bwMode="auto">
          <a:xfrm>
            <a:off x="2116138" y="5359400"/>
            <a:ext cx="5427662" cy="508000"/>
          </a:xfrm>
          <a:prstGeom prst="rect">
            <a:avLst/>
          </a:prstGeom>
          <a:noFill/>
          <a:ln w="9525">
            <a:noFill/>
            <a:miter lim="800000"/>
            <a:headEnd/>
            <a:tailEnd/>
          </a:ln>
        </p:spPr>
      </p:pic>
      <p:pic>
        <p:nvPicPr>
          <p:cNvPr id="22540" name="Picture 12"/>
          <p:cNvPicPr>
            <a:picLocks noChangeAspect="1" noChangeArrowheads="1"/>
          </p:cNvPicPr>
          <p:nvPr/>
        </p:nvPicPr>
        <p:blipFill>
          <a:blip r:embed="rId9"/>
          <a:srcRect/>
          <a:stretch>
            <a:fillRect/>
          </a:stretch>
        </p:blipFill>
        <p:spPr bwMode="auto">
          <a:xfrm>
            <a:off x="2209800" y="6019800"/>
            <a:ext cx="5300663" cy="508000"/>
          </a:xfrm>
          <a:prstGeom prst="rect">
            <a:avLst/>
          </a:prstGeom>
          <a:noFill/>
          <a:ln w="9525">
            <a:noFill/>
            <a:miter lim="800000"/>
            <a:headEnd/>
            <a:tailEnd/>
          </a:ln>
        </p:spPr>
      </p:pic>
      <p:sp>
        <p:nvSpPr>
          <p:cNvPr id="13322" name="Rectangle 11"/>
          <p:cNvSpPr>
            <a:spLocks noChangeArrowheads="1"/>
          </p:cNvSpPr>
          <p:nvPr/>
        </p:nvSpPr>
        <p:spPr bwMode="auto">
          <a:xfrm>
            <a:off x="914400" y="476250"/>
            <a:ext cx="4600575" cy="762000"/>
          </a:xfrm>
          <a:prstGeom prst="rect">
            <a:avLst/>
          </a:prstGeom>
          <a:noFill/>
          <a:ln w="9525">
            <a:noFill/>
            <a:miter lim="800000"/>
            <a:headEnd/>
            <a:tailEnd/>
          </a:ln>
        </p:spPr>
        <p:txBody>
          <a:bodyPr wrap="none">
            <a:spAutoFit/>
          </a:bodyPr>
          <a:lstStyle/>
          <a:p>
            <a:r>
              <a:rPr lang="en-US" sz="4400">
                <a:solidFill>
                  <a:schemeClr val="tx2"/>
                </a:solidFill>
                <a:latin typeface="Garamond" pitchFamily="18" charset="0"/>
              </a:rPr>
              <a:t>Price Determination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5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25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25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5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2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1710</TotalTime>
  <Words>1076</Words>
  <Application>Microsoft Office PowerPoint</Application>
  <PresentationFormat>On-screen Show (4:3)</PresentationFormat>
  <Paragraphs>229</Paragraphs>
  <Slides>27</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5" baseType="lpstr">
      <vt:lpstr>Arial</vt:lpstr>
      <vt:lpstr>Garamond</vt:lpstr>
      <vt:lpstr>Symbol</vt:lpstr>
      <vt:lpstr>Times New Roman</vt:lpstr>
      <vt:lpstr>Wingdings</vt:lpstr>
      <vt:lpstr>Office Theme</vt:lpstr>
      <vt:lpstr>Document</vt:lpstr>
      <vt:lpstr>Worksheet</vt:lpstr>
      <vt:lpstr>Market Structure</vt:lpstr>
      <vt:lpstr>Industry</vt:lpstr>
      <vt:lpstr>Market Structure</vt:lpstr>
      <vt:lpstr>Market Structure</vt:lpstr>
      <vt:lpstr>PowerPoint Presentation</vt:lpstr>
      <vt:lpstr>Features of the market types</vt:lpstr>
      <vt:lpstr>Perfect Competition Market</vt:lpstr>
      <vt:lpstr>Price Determination</vt:lpstr>
      <vt:lpstr>PowerPoint Presentation</vt:lpstr>
      <vt:lpstr>Short-run and Long-run</vt:lpstr>
      <vt:lpstr>PowerPoint Presentation</vt:lpstr>
      <vt:lpstr>Short-run equilibrium </vt:lpstr>
      <vt:lpstr>PowerPoint Presentation</vt:lpstr>
      <vt:lpstr>PowerPoint Presentation</vt:lpstr>
      <vt:lpstr>Short-run equilibrium</vt:lpstr>
      <vt:lpstr>PowerPoint Presentation</vt:lpstr>
      <vt:lpstr>Short-run decisions</vt:lpstr>
      <vt:lpstr>Short-run decisions</vt:lpstr>
      <vt:lpstr>Losses and Shutdown Decision</vt:lpstr>
      <vt:lpstr>PowerPoint Presentation</vt:lpstr>
      <vt:lpstr>PowerPoint Presentation</vt:lpstr>
      <vt:lpstr>PowerPoint Presentation</vt:lpstr>
      <vt:lpstr>Short-run decisions</vt:lpstr>
      <vt:lpstr>Long-run Adjustments</vt:lpstr>
      <vt:lpstr>Long-run Adjustments</vt:lpstr>
      <vt:lpstr>Long-run Adjustments</vt:lpstr>
      <vt:lpstr>Long-run Adjustments</vt:lpstr>
    </vt:vector>
  </TitlesOfParts>
  <Company>jiit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Monica Chaudhary</dc:creator>
  <cp:lastModifiedBy>Windows User</cp:lastModifiedBy>
  <cp:revision>160</cp:revision>
  <dcterms:created xsi:type="dcterms:W3CDTF">2002-07-01T04:10:53Z</dcterms:created>
  <dcterms:modified xsi:type="dcterms:W3CDTF">2018-05-08T12:09:21Z</dcterms:modified>
</cp:coreProperties>
</file>