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9" r:id="rId11"/>
    <p:sldId id="574" r:id="rId12"/>
    <p:sldId id="575" r:id="rId13"/>
    <p:sldId id="576" r:id="rId14"/>
    <p:sldId id="577" r:id="rId15"/>
    <p:sldId id="578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66"/>
    <a:srgbClr val="000066"/>
    <a:srgbClr val="660033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3B049-840D-4334-A187-82A51582D7BE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8D5CA5A3-CBA1-4B1B-A12E-B82B7AD2A697}" type="slidenum">
              <a:rPr lang="en-US" sz="1200"/>
              <a:pPr algn="r" eaLnBrk="1" hangingPunct="1"/>
              <a:t>5</a:t>
            </a:fld>
            <a:endParaRPr lang="en-US" sz="1200" dirty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CFA5E-0D80-44A4-81DA-2613FEDABEF8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7EC99908-2CE9-4836-B320-C244A5E815B7}" type="slidenum">
              <a:rPr lang="en-US" sz="1200"/>
              <a:pPr algn="r" eaLnBrk="1" hangingPunct="1"/>
              <a:t>6</a:t>
            </a:fld>
            <a:endParaRPr lang="en-US" sz="1200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C9F63-E144-469F-AE8D-A77678AB2C3F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178DBB26-CFC8-4CB6-9FD6-4C628E066400}" type="slidenum">
              <a:rPr lang="en-US" sz="1200"/>
              <a:pPr algn="r" eaLnBrk="1" hangingPunct="1"/>
              <a:t>8</a:t>
            </a:fld>
            <a:endParaRPr lang="en-US" sz="1200" dirty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215B6-775B-4551-9EFD-03828E5C7D79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8DA43D9B-E08E-4C1A-A360-9F995959D91B}" type="slidenum">
              <a:rPr lang="en-US" sz="1200"/>
              <a:pPr algn="r" eaLnBrk="1" hangingPunct="1"/>
              <a:t>9</a:t>
            </a:fld>
            <a:endParaRPr lang="en-US" sz="1200" dirty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9E14-D431-4E07-861B-064881CFB8FB}" type="slidenum">
              <a:rPr lang="en-US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2740B2DA-87C9-4ADB-9969-FD48E2E1FB40}" type="slidenum">
              <a:rPr lang="en-US" sz="1200"/>
              <a:pPr algn="r" eaLnBrk="1" hangingPunct="1"/>
              <a:t>13</a:t>
            </a:fld>
            <a:endParaRPr lang="en-US" sz="1200" dirty="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610600" cy="1828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Monopoly Market</a:t>
            </a:r>
            <a:endParaRPr lang="en-US" sz="6600" b="1" dirty="0" smtClean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Vidyut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Vitran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Nigam is the sole supplier of electricity in a city. The demand and Marginal costs of electricity are given by-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P= 200-4Q		MC=4Q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profit maximising price and quantity?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090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609600" y="381000"/>
            <a:ext cx="5856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Garamond" pitchFamily="18" charset="0"/>
              </a:rPr>
              <a:t>Monopolist’s Profit-long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Social Cost of Monopoly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In competitive markets, firms produce where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P=MC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smtClean="0"/>
              <a:t>And since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smtClean="0"/>
              <a:t>P=MR=willingness to buy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smtClean="0"/>
              <a:t>And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smtClean="0"/>
              <a:t>MC=willingness to sell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/>
              <a:t>P=MC </a:t>
            </a:r>
            <a:r>
              <a:rPr lang="en-US" sz="3600" smtClean="0">
                <a:sym typeface="Wingdings" pitchFamily="2" charset="2"/>
              </a:rPr>
              <a:t> MR=MC or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 smtClean="0">
                <a:sym typeface="Wingdings" pitchFamily="2" charset="2"/>
              </a:rPr>
              <a:t>Maximum total surplus</a:t>
            </a:r>
            <a:endParaRPr lang="en-US" sz="36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3F6F9"/>
          </a:solidFill>
          <a:ln w="2254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0F2F5"/>
          </a:solidFill>
          <a:ln w="1651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EF1F4"/>
          </a:solidFill>
          <a:ln w="1444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DEFF3"/>
          </a:solidFill>
          <a:ln w="1238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BEEF2"/>
          </a:solidFill>
          <a:ln w="1031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AECF1"/>
          </a:solidFill>
          <a:ln w="825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9EBF0"/>
          </a:solidFill>
          <a:ln w="619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2024063" y="1909763"/>
            <a:ext cx="5013325" cy="3951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3441700" y="3597275"/>
            <a:ext cx="1417638" cy="904875"/>
          </a:xfrm>
          <a:custGeom>
            <a:avLst/>
            <a:gdLst>
              <a:gd name="T0" fmla="*/ 0 w 69"/>
              <a:gd name="T1" fmla="*/ 0 h 44"/>
              <a:gd name="T2" fmla="*/ 0 w 69"/>
              <a:gd name="T3" fmla="*/ 904875 h 44"/>
              <a:gd name="T4" fmla="*/ 1417638 w 69"/>
              <a:gd name="T5" fmla="*/ 904875 h 44"/>
              <a:gd name="T6" fmla="*/ 0 w 69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44"/>
              <a:gd name="T14" fmla="*/ 69 w 69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44">
                <a:moveTo>
                  <a:pt x="0" y="0"/>
                </a:moveTo>
                <a:cubicBezTo>
                  <a:pt x="0" y="1"/>
                  <a:pt x="0" y="44"/>
                  <a:pt x="0" y="44"/>
                </a:cubicBezTo>
                <a:cubicBezTo>
                  <a:pt x="69" y="44"/>
                  <a:pt x="69" y="44"/>
                  <a:pt x="69" y="44"/>
                </a:cubicBez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Freeform 18"/>
          <p:cNvSpPr>
            <a:spLocks/>
          </p:cNvSpPr>
          <p:nvPr/>
        </p:nvSpPr>
        <p:spPr bwMode="auto">
          <a:xfrm>
            <a:off x="2024063" y="3597275"/>
            <a:ext cx="1417637" cy="1588"/>
          </a:xfrm>
          <a:custGeom>
            <a:avLst/>
            <a:gdLst>
              <a:gd name="T0" fmla="*/ 0 w 893"/>
              <a:gd name="T1" fmla="*/ 0 h 1588"/>
              <a:gd name="T2" fmla="*/ 1417637 w 893"/>
              <a:gd name="T3" fmla="*/ 0 h 1588"/>
              <a:gd name="T4" fmla="*/ 0 w 893"/>
              <a:gd name="T5" fmla="*/ 0 h 1588"/>
              <a:gd name="T6" fmla="*/ 0 w 893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588"/>
              <a:gd name="T14" fmla="*/ 893 w 893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588">
                <a:moveTo>
                  <a:pt x="0" y="0"/>
                </a:moveTo>
                <a:lnTo>
                  <a:pt x="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D6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24063" y="3597275"/>
            <a:ext cx="1417637" cy="904875"/>
            <a:chOff x="1275" y="2266"/>
            <a:chExt cx="893" cy="570"/>
          </a:xfrm>
        </p:grpSpPr>
        <p:sp>
          <p:nvSpPr>
            <p:cNvPr id="14387" name="Rectangle 20"/>
            <p:cNvSpPr>
              <a:spLocks noChangeArrowheads="1"/>
            </p:cNvSpPr>
            <p:nvPr/>
          </p:nvSpPr>
          <p:spPr bwMode="auto">
            <a:xfrm>
              <a:off x="1275" y="2266"/>
              <a:ext cx="893" cy="570"/>
            </a:xfrm>
            <a:prstGeom prst="rect">
              <a:avLst/>
            </a:prstGeom>
            <a:solidFill>
              <a:srgbClr val="E7EB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88" name="Rectangle 21"/>
            <p:cNvSpPr>
              <a:spLocks noChangeArrowheads="1"/>
            </p:cNvSpPr>
            <p:nvPr/>
          </p:nvSpPr>
          <p:spPr bwMode="auto">
            <a:xfrm>
              <a:off x="1534" y="2480"/>
              <a:ext cx="31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Profit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3574" name="Freeform 22"/>
          <p:cNvSpPr>
            <a:spLocks/>
          </p:cNvSpPr>
          <p:nvPr/>
        </p:nvSpPr>
        <p:spPr bwMode="auto">
          <a:xfrm>
            <a:off x="2024063" y="2692400"/>
            <a:ext cx="1417637" cy="904875"/>
          </a:xfrm>
          <a:custGeom>
            <a:avLst/>
            <a:gdLst>
              <a:gd name="T0" fmla="*/ 0 w 893"/>
              <a:gd name="T1" fmla="*/ 904875 h 570"/>
              <a:gd name="T2" fmla="*/ 1417637 w 893"/>
              <a:gd name="T3" fmla="*/ 904875 h 570"/>
              <a:gd name="T4" fmla="*/ 0 w 893"/>
              <a:gd name="T5" fmla="*/ 0 h 570"/>
              <a:gd name="T6" fmla="*/ 0 w 893"/>
              <a:gd name="T7" fmla="*/ 904875 h 570"/>
              <a:gd name="T8" fmla="*/ 0 w 893"/>
              <a:gd name="T9" fmla="*/ 904875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3"/>
              <a:gd name="T16" fmla="*/ 0 h 570"/>
              <a:gd name="T17" fmla="*/ 893 w 893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3" h="570">
                <a:moveTo>
                  <a:pt x="0" y="570"/>
                </a:moveTo>
                <a:lnTo>
                  <a:pt x="893" y="570"/>
                </a:lnTo>
                <a:lnTo>
                  <a:pt x="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BBD8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Freeform 23"/>
          <p:cNvSpPr>
            <a:spLocks/>
          </p:cNvSpPr>
          <p:nvPr/>
        </p:nvSpPr>
        <p:spPr bwMode="auto">
          <a:xfrm>
            <a:off x="2024063" y="1909763"/>
            <a:ext cx="5013325" cy="3951287"/>
          </a:xfrm>
          <a:custGeom>
            <a:avLst/>
            <a:gdLst>
              <a:gd name="T0" fmla="*/ 0 w 3158"/>
              <a:gd name="T1" fmla="*/ 0 h 2489"/>
              <a:gd name="T2" fmla="*/ 0 w 3158"/>
              <a:gd name="T3" fmla="*/ 3951287 h 2489"/>
              <a:gd name="T4" fmla="*/ 5013325 w 3158"/>
              <a:gd name="T5" fmla="*/ 3951287 h 2489"/>
              <a:gd name="T6" fmla="*/ 0 60000 65536"/>
              <a:gd name="T7" fmla="*/ 0 60000 65536"/>
              <a:gd name="T8" fmla="*/ 0 60000 65536"/>
              <a:gd name="T9" fmla="*/ 0 w 3158"/>
              <a:gd name="T10" fmla="*/ 0 h 2489"/>
              <a:gd name="T11" fmla="*/ 3158 w 3158"/>
              <a:gd name="T12" fmla="*/ 2489 h 2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58" h="2489">
                <a:moveTo>
                  <a:pt x="0" y="0"/>
                </a:moveTo>
                <a:lnTo>
                  <a:pt x="0" y="2489"/>
                </a:lnTo>
                <a:lnTo>
                  <a:pt x="3158" y="248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25"/>
          <p:cNvSpPr>
            <a:spLocks noChangeArrowheads="1"/>
          </p:cNvSpPr>
          <p:nvPr/>
        </p:nvSpPr>
        <p:spPr bwMode="auto">
          <a:xfrm>
            <a:off x="1457325" y="1851025"/>
            <a:ext cx="530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7" name="Rectangle 26"/>
          <p:cNvSpPr>
            <a:spLocks noChangeArrowheads="1"/>
          </p:cNvSpPr>
          <p:nvPr/>
        </p:nvSpPr>
        <p:spPr bwMode="auto">
          <a:xfrm>
            <a:off x="1874838" y="591978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auto">
          <a:xfrm>
            <a:off x="6215063" y="5913438"/>
            <a:ext cx="876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35413" y="3362325"/>
            <a:ext cx="1598612" cy="893763"/>
            <a:chOff x="2479" y="2118"/>
            <a:chExt cx="1007" cy="563"/>
          </a:xfrm>
        </p:grpSpPr>
        <p:sp>
          <p:nvSpPr>
            <p:cNvPr id="14384" name="Line 29"/>
            <p:cNvSpPr>
              <a:spLocks noChangeShapeType="1"/>
            </p:cNvSpPr>
            <p:nvPr/>
          </p:nvSpPr>
          <p:spPr bwMode="auto">
            <a:xfrm flipV="1">
              <a:off x="2479" y="2279"/>
              <a:ext cx="259" cy="40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30"/>
            <p:cNvSpPr>
              <a:spLocks noChangeArrowheads="1"/>
            </p:cNvSpPr>
            <p:nvPr/>
          </p:nvSpPr>
          <p:spPr bwMode="auto">
            <a:xfrm>
              <a:off x="2766" y="2118"/>
              <a:ext cx="72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Deadweight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86" name="Rectangle 31"/>
            <p:cNvSpPr>
              <a:spLocks noChangeArrowheads="1"/>
            </p:cNvSpPr>
            <p:nvPr/>
          </p:nvSpPr>
          <p:spPr bwMode="auto">
            <a:xfrm>
              <a:off x="3007" y="2290"/>
              <a:ext cx="2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loss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035175" y="2686050"/>
            <a:ext cx="4556125" cy="2489200"/>
            <a:chOff x="1282" y="1692"/>
            <a:chExt cx="2870" cy="1568"/>
          </a:xfrm>
        </p:grpSpPr>
        <p:sp>
          <p:nvSpPr>
            <p:cNvPr id="14382" name="Line 33"/>
            <p:cNvSpPr>
              <a:spLocks noChangeShapeType="1"/>
            </p:cNvSpPr>
            <p:nvPr/>
          </p:nvSpPr>
          <p:spPr bwMode="auto">
            <a:xfrm>
              <a:off x="1282" y="1692"/>
              <a:ext cx="2271" cy="1468"/>
            </a:xfrm>
            <a:prstGeom prst="line">
              <a:avLst/>
            </a:prstGeom>
            <a:noFill/>
            <a:ln w="61913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34"/>
            <p:cNvSpPr>
              <a:spLocks noChangeArrowheads="1"/>
            </p:cNvSpPr>
            <p:nvPr/>
          </p:nvSpPr>
          <p:spPr bwMode="auto">
            <a:xfrm>
              <a:off x="3631" y="3091"/>
              <a:ext cx="521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30413" y="2678113"/>
            <a:ext cx="2774950" cy="2662237"/>
            <a:chOff x="1279" y="1687"/>
            <a:chExt cx="1748" cy="1677"/>
          </a:xfrm>
        </p:grpSpPr>
        <p:sp>
          <p:nvSpPr>
            <p:cNvPr id="14379" name="Line 36"/>
            <p:cNvSpPr>
              <a:spLocks noChangeShapeType="1"/>
            </p:cNvSpPr>
            <p:nvPr/>
          </p:nvSpPr>
          <p:spPr bwMode="auto">
            <a:xfrm>
              <a:off x="1279" y="1687"/>
              <a:ext cx="1135" cy="1486"/>
            </a:xfrm>
            <a:prstGeom prst="line">
              <a:avLst/>
            </a:prstGeom>
            <a:noFill/>
            <a:ln w="61913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37"/>
            <p:cNvSpPr>
              <a:spLocks noChangeArrowheads="1"/>
            </p:cNvSpPr>
            <p:nvPr/>
          </p:nvSpPr>
          <p:spPr bwMode="auto">
            <a:xfrm>
              <a:off x="2499" y="3023"/>
              <a:ext cx="528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Marginal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81" name="Rectangle 38"/>
            <p:cNvSpPr>
              <a:spLocks noChangeArrowheads="1"/>
            </p:cNvSpPr>
            <p:nvPr/>
          </p:nvSpPr>
          <p:spPr bwMode="auto">
            <a:xfrm>
              <a:off x="2511" y="3195"/>
              <a:ext cx="499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373313" y="2568575"/>
            <a:ext cx="1482725" cy="822325"/>
            <a:chOff x="1495" y="1618"/>
            <a:chExt cx="934" cy="518"/>
          </a:xfrm>
        </p:grpSpPr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V="1">
              <a:off x="1495" y="1747"/>
              <a:ext cx="259" cy="3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1801" y="1618"/>
              <a:ext cx="6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Consumer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1896" y="1790"/>
              <a:ext cx="43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surplus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047750" y="3436938"/>
            <a:ext cx="3089275" cy="2741612"/>
            <a:chOff x="660" y="2165"/>
            <a:chExt cx="1946" cy="1727"/>
          </a:xfrm>
        </p:grpSpPr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660" y="2165"/>
              <a:ext cx="1946" cy="1727"/>
              <a:chOff x="660" y="2165"/>
              <a:chExt cx="1946" cy="1727"/>
            </a:xfrm>
          </p:grpSpPr>
          <p:sp>
            <p:nvSpPr>
              <p:cNvPr id="14372" name="Freeform 45"/>
              <p:cNvSpPr>
                <a:spLocks/>
              </p:cNvSpPr>
              <p:nvPr/>
            </p:nvSpPr>
            <p:spPr bwMode="auto">
              <a:xfrm>
                <a:off x="1275" y="2266"/>
                <a:ext cx="893" cy="1413"/>
              </a:xfrm>
              <a:custGeom>
                <a:avLst/>
                <a:gdLst>
                  <a:gd name="T0" fmla="*/ 893 w 893"/>
                  <a:gd name="T1" fmla="*/ 1413 h 1413"/>
                  <a:gd name="T2" fmla="*/ 893 w 893"/>
                  <a:gd name="T3" fmla="*/ 0 h 1413"/>
                  <a:gd name="T4" fmla="*/ 0 w 893"/>
                  <a:gd name="T5" fmla="*/ 0 h 1413"/>
                  <a:gd name="T6" fmla="*/ 0 60000 65536"/>
                  <a:gd name="T7" fmla="*/ 0 60000 65536"/>
                  <a:gd name="T8" fmla="*/ 0 60000 65536"/>
                  <a:gd name="T9" fmla="*/ 0 w 893"/>
                  <a:gd name="T10" fmla="*/ 0 h 1413"/>
                  <a:gd name="T11" fmla="*/ 893 w 893"/>
                  <a:gd name="T12" fmla="*/ 1413 h 14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3" h="1413">
                    <a:moveTo>
                      <a:pt x="893" y="1413"/>
                    </a:moveTo>
                    <a:lnTo>
                      <a:pt x="893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Rectangle 46"/>
              <p:cNvSpPr>
                <a:spLocks noChangeArrowheads="1"/>
              </p:cNvSpPr>
              <p:nvPr/>
            </p:nvSpPr>
            <p:spPr bwMode="auto">
              <a:xfrm>
                <a:off x="1810" y="3729"/>
                <a:ext cx="79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Quantity sold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374" name="Rectangle 47"/>
              <p:cNvSpPr>
                <a:spLocks noChangeArrowheads="1"/>
              </p:cNvSpPr>
              <p:nvPr/>
            </p:nvSpPr>
            <p:spPr bwMode="auto">
              <a:xfrm>
                <a:off x="660" y="2165"/>
                <a:ext cx="591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Monopoly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375" name="Rectangle 48"/>
              <p:cNvSpPr>
                <a:spLocks noChangeArrowheads="1"/>
              </p:cNvSpPr>
              <p:nvPr/>
            </p:nvSpPr>
            <p:spPr bwMode="auto">
              <a:xfrm>
                <a:off x="957" y="2337"/>
                <a:ext cx="29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price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2116" y="2227"/>
              <a:ext cx="91" cy="9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044700" y="4195763"/>
            <a:ext cx="4643438" cy="390525"/>
            <a:chOff x="1288" y="2643"/>
            <a:chExt cx="2925" cy="246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1288" y="2643"/>
              <a:ext cx="2925" cy="207"/>
              <a:chOff x="1288" y="2643"/>
              <a:chExt cx="2925" cy="207"/>
            </a:xfrm>
          </p:grpSpPr>
          <p:sp>
            <p:nvSpPr>
              <p:cNvPr id="14368" name="Line 52"/>
              <p:cNvSpPr>
                <a:spLocks noChangeShapeType="1"/>
              </p:cNvSpPr>
              <p:nvPr/>
            </p:nvSpPr>
            <p:spPr bwMode="auto">
              <a:xfrm>
                <a:off x="1288" y="2849"/>
                <a:ext cx="2912" cy="1"/>
              </a:xfrm>
              <a:prstGeom prst="line">
                <a:avLst/>
              </a:prstGeom>
              <a:noFill/>
              <a:ln w="61913">
                <a:solidFill>
                  <a:srgbClr val="AD0D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Rectangle 53"/>
              <p:cNvSpPr>
                <a:spLocks noChangeArrowheads="1"/>
              </p:cNvSpPr>
              <p:nvPr/>
            </p:nvSpPr>
            <p:spPr bwMode="auto">
              <a:xfrm>
                <a:off x="3403" y="2643"/>
                <a:ext cx="810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Marginal cost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4367" name="Oval 54"/>
            <p:cNvSpPr>
              <a:spLocks noChangeArrowheads="1"/>
            </p:cNvSpPr>
            <p:nvPr/>
          </p:nvSpPr>
          <p:spPr bwMode="auto">
            <a:xfrm>
              <a:off x="2129" y="2797"/>
              <a:ext cx="91" cy="9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4365" name="Rectangle 55"/>
          <p:cNvSpPr>
            <a:spLocks noChangeArrowheads="1"/>
          </p:cNvSpPr>
          <p:nvPr/>
        </p:nvSpPr>
        <p:spPr bwMode="auto">
          <a:xfrm>
            <a:off x="609600" y="457200"/>
            <a:ext cx="8359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Garamond" pitchFamily="18" charset="0"/>
              </a:rPr>
              <a:t>Inefficiency of monopoly in comparison to perfect competition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animBg="1"/>
      <p:bldP spid="235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Price discriminating Monopolist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Price discrimination</a:t>
            </a:r>
            <a:r>
              <a:rPr lang="en-US" sz="2400" smtClean="0"/>
              <a:t> is the ability to charge different prices to different customers.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Automobiles are seldom sold at their sticker price.</a:t>
            </a:r>
          </a:p>
          <a:p>
            <a:pPr eaLnBrk="1" hangingPunct="1"/>
            <a:r>
              <a:rPr lang="en-US" sz="2400" smtClean="0"/>
              <a:t>Theaters have midweek special rates.</a:t>
            </a:r>
          </a:p>
          <a:p>
            <a:pPr eaLnBrk="1" hangingPunct="1"/>
            <a:r>
              <a:rPr lang="en-US" sz="2400" smtClean="0"/>
              <a:t>Restaurants generally make most of their profit on alcoholic drinks and just break even on food.</a:t>
            </a:r>
          </a:p>
          <a:p>
            <a:pPr eaLnBrk="1" hangingPunct="1"/>
            <a:r>
              <a:rPr lang="en-US" sz="2400" smtClean="0"/>
              <a:t>College-town stores often give students discounts.</a:t>
            </a:r>
          </a:p>
          <a:p>
            <a:pPr eaLnBrk="1" hangingPunct="1"/>
            <a:r>
              <a:rPr lang="en-US" sz="2400" smtClean="0"/>
              <a:t>Movie theaters give senior citizens and child discounts.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 demand of a monopolist is </a:t>
            </a:r>
            <a:r>
              <a:rPr lang="en-IN" smtClean="0"/>
              <a:t>given by</a:t>
            </a:r>
          </a:p>
          <a:p>
            <a:pPr>
              <a:buNone/>
            </a:pPr>
            <a:r>
              <a:rPr lang="en-IN" smtClean="0"/>
              <a:t>P</a:t>
            </a:r>
            <a:r>
              <a:rPr lang="en-IN" dirty="0" smtClean="0"/>
              <a:t>= 50-2Q and marginal cost is Rs 10.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Compute the dead weight loss associated with monopoly pricing.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Monopoly Market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Monopoly is the polar opposite of perfect competition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Pure Monopoly: Industry is the firm!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Monopoly Market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	</a:t>
            </a:r>
            <a:r>
              <a:rPr lang="en-US" smtClean="0">
                <a:solidFill>
                  <a:srgbClr val="FF0066"/>
                </a:solidFill>
              </a:rPr>
              <a:t>Structure: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smtClean="0"/>
              <a:t>Many buyers and single seller.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smtClean="0"/>
              <a:t>Buyers are price takers and seller is the price maker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 close substitutes for product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smtClean="0"/>
              <a:t>Significant barriers to entry</a:t>
            </a:r>
          </a:p>
          <a:p>
            <a:pPr lvl="1" eaLnBrk="1" hangingPunct="1"/>
            <a:r>
              <a:rPr lang="en-US" sz="2000" smtClean="0"/>
              <a:t>Ownership of a unique resource (Diamonds)</a:t>
            </a:r>
          </a:p>
          <a:p>
            <a:pPr lvl="1" eaLnBrk="1" hangingPunct="1"/>
            <a:r>
              <a:rPr lang="en-US" sz="2000" smtClean="0"/>
              <a:t>Government granted rights for exclusive production (e.g. patents, copyrights, licenses, concessions)</a:t>
            </a:r>
          </a:p>
          <a:p>
            <a:pPr lvl="1" eaLnBrk="1" hangingPunct="1"/>
            <a:r>
              <a:rPr lang="en-US" sz="2000" smtClean="0"/>
              <a:t>Economies of scale and declining long-run average costs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Monopolist faces the entire market demand curve.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Profits can persist in the short and long-run.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Possibility of price discrimination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Prices in excess of marginal cost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Consumer choice limited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4" name="Rectangle 18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6" name="Rectangle 20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8" name="Rectangle 22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0" name="Rectangle 24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1" name="Rectangle 25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2" name="Rectangle 2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3" name="Rectangle 27"/>
          <p:cNvSpPr>
            <a:spLocks noChangeArrowheads="1"/>
          </p:cNvSpPr>
          <p:nvPr/>
        </p:nvSpPr>
        <p:spPr bwMode="auto">
          <a:xfrm>
            <a:off x="641350" y="2420938"/>
            <a:ext cx="3587750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4" name="Rectangle 28"/>
          <p:cNvSpPr>
            <a:spLocks noChangeArrowheads="1"/>
          </p:cNvSpPr>
          <p:nvPr/>
        </p:nvSpPr>
        <p:spPr bwMode="auto">
          <a:xfrm>
            <a:off x="5056188" y="2420938"/>
            <a:ext cx="3589337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5" name="Freeform 29"/>
          <p:cNvSpPr>
            <a:spLocks/>
          </p:cNvSpPr>
          <p:nvPr/>
        </p:nvSpPr>
        <p:spPr bwMode="auto">
          <a:xfrm>
            <a:off x="5056188" y="2420938"/>
            <a:ext cx="3589337" cy="2703512"/>
          </a:xfrm>
          <a:custGeom>
            <a:avLst/>
            <a:gdLst>
              <a:gd name="T0" fmla="*/ 0 w 2261"/>
              <a:gd name="T1" fmla="*/ 0 h 1703"/>
              <a:gd name="T2" fmla="*/ 0 w 2261"/>
              <a:gd name="T3" fmla="*/ 2703512 h 1703"/>
              <a:gd name="T4" fmla="*/ 3589337 w 2261"/>
              <a:gd name="T5" fmla="*/ 2703512 h 1703"/>
              <a:gd name="T6" fmla="*/ 0 60000 65536"/>
              <a:gd name="T7" fmla="*/ 0 60000 65536"/>
              <a:gd name="T8" fmla="*/ 0 60000 65536"/>
              <a:gd name="T9" fmla="*/ 0 w 2261"/>
              <a:gd name="T10" fmla="*/ 0 h 1703"/>
              <a:gd name="T11" fmla="*/ 2261 w 2261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6" name="Freeform 30"/>
          <p:cNvSpPr>
            <a:spLocks/>
          </p:cNvSpPr>
          <p:nvPr/>
        </p:nvSpPr>
        <p:spPr bwMode="auto">
          <a:xfrm>
            <a:off x="641350" y="2420938"/>
            <a:ext cx="3587750" cy="2703512"/>
          </a:xfrm>
          <a:custGeom>
            <a:avLst/>
            <a:gdLst>
              <a:gd name="T0" fmla="*/ 0 w 2260"/>
              <a:gd name="T1" fmla="*/ 0 h 1703"/>
              <a:gd name="T2" fmla="*/ 0 w 2260"/>
              <a:gd name="T3" fmla="*/ 2703512 h 1703"/>
              <a:gd name="T4" fmla="*/ 3587750 w 2260"/>
              <a:gd name="T5" fmla="*/ 2703512 h 1703"/>
              <a:gd name="T6" fmla="*/ 0 60000 65536"/>
              <a:gd name="T7" fmla="*/ 0 60000 65536"/>
              <a:gd name="T8" fmla="*/ 0 60000 65536"/>
              <a:gd name="T9" fmla="*/ 0 w 2260"/>
              <a:gd name="T10" fmla="*/ 0 h 1703"/>
              <a:gd name="T11" fmla="*/ 2260 w 2260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0" h="1703">
                <a:moveTo>
                  <a:pt x="0" y="0"/>
                </a:moveTo>
                <a:lnTo>
                  <a:pt x="0" y="1703"/>
                </a:lnTo>
                <a:lnTo>
                  <a:pt x="2260" y="1703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7" name="Rectangle 31"/>
          <p:cNvSpPr>
            <a:spLocks noChangeArrowheads="1"/>
          </p:cNvSpPr>
          <p:nvPr/>
        </p:nvSpPr>
        <p:spPr bwMode="auto">
          <a:xfrm>
            <a:off x="2941638" y="5157788"/>
            <a:ext cx="13509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Quantity of Output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1350" y="3738563"/>
            <a:ext cx="3508375" cy="192087"/>
            <a:chOff x="404" y="2355"/>
            <a:chExt cx="2210" cy="121"/>
          </a:xfrm>
        </p:grpSpPr>
        <p:sp>
          <p:nvSpPr>
            <p:cNvPr id="7212" name="Line 33"/>
            <p:cNvSpPr>
              <a:spLocks noChangeShapeType="1"/>
            </p:cNvSpPr>
            <p:nvPr/>
          </p:nvSpPr>
          <p:spPr bwMode="auto">
            <a:xfrm>
              <a:off x="404" y="2403"/>
              <a:ext cx="1792" cy="1"/>
            </a:xfrm>
            <a:prstGeom prst="line">
              <a:avLst/>
            </a:prstGeom>
            <a:noFill/>
            <a:ln w="412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2247" y="2355"/>
              <a:ext cx="367" cy="1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99" name="Rectangle 35"/>
          <p:cNvSpPr>
            <a:spLocks noChangeArrowheads="1"/>
          </p:cNvSpPr>
          <p:nvPr/>
        </p:nvSpPr>
        <p:spPr bwMode="auto">
          <a:xfrm>
            <a:off x="1219200" y="2057400"/>
            <a:ext cx="156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A Competitive Firm’s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0" name="Rectangle 37"/>
          <p:cNvSpPr>
            <a:spLocks noChangeArrowheads="1"/>
          </p:cNvSpPr>
          <p:nvPr/>
        </p:nvSpPr>
        <p:spPr bwMode="auto">
          <a:xfrm>
            <a:off x="2819400" y="2057400"/>
            <a:ext cx="11160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 Demand Curve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1" name="Rectangle 38"/>
          <p:cNvSpPr>
            <a:spLocks noChangeArrowheads="1"/>
          </p:cNvSpPr>
          <p:nvPr/>
        </p:nvSpPr>
        <p:spPr bwMode="auto">
          <a:xfrm>
            <a:off x="5672138" y="2057400"/>
            <a:ext cx="10112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 A Monopolist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6705600" y="2057400"/>
            <a:ext cx="1236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's Demand Curve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3" name="Rectangle 41"/>
          <p:cNvSpPr>
            <a:spLocks noChangeArrowheads="1"/>
          </p:cNvSpPr>
          <p:nvPr/>
        </p:nvSpPr>
        <p:spPr bwMode="auto">
          <a:xfrm>
            <a:off x="528638" y="516255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4" name="Rectangle 42"/>
          <p:cNvSpPr>
            <a:spLocks noChangeArrowheads="1"/>
          </p:cNvSpPr>
          <p:nvPr/>
        </p:nvSpPr>
        <p:spPr bwMode="auto">
          <a:xfrm>
            <a:off x="249238" y="2398713"/>
            <a:ext cx="371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5" name="Rectangle 43"/>
          <p:cNvSpPr>
            <a:spLocks noChangeArrowheads="1"/>
          </p:cNvSpPr>
          <p:nvPr/>
        </p:nvSpPr>
        <p:spPr bwMode="auto">
          <a:xfrm>
            <a:off x="7353300" y="5157788"/>
            <a:ext cx="13509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Quantity of Output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6" name="Rectangle 44"/>
          <p:cNvSpPr>
            <a:spLocks noChangeArrowheads="1"/>
          </p:cNvSpPr>
          <p:nvPr/>
        </p:nvSpPr>
        <p:spPr bwMode="auto">
          <a:xfrm>
            <a:off x="4940300" y="51625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7" name="Rectangle 45"/>
          <p:cNvSpPr>
            <a:spLocks noChangeArrowheads="1"/>
          </p:cNvSpPr>
          <p:nvPr/>
        </p:nvSpPr>
        <p:spPr bwMode="auto">
          <a:xfrm>
            <a:off x="4654550" y="2398713"/>
            <a:ext cx="371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83188" y="2900363"/>
            <a:ext cx="3084512" cy="1862137"/>
            <a:chOff x="3265" y="1827"/>
            <a:chExt cx="1943" cy="1173"/>
          </a:xfrm>
        </p:grpSpPr>
        <p:sp>
          <p:nvSpPr>
            <p:cNvPr id="7210" name="Line 47"/>
            <p:cNvSpPr>
              <a:spLocks noChangeShapeType="1"/>
            </p:cNvSpPr>
            <p:nvPr/>
          </p:nvSpPr>
          <p:spPr bwMode="auto">
            <a:xfrm>
              <a:off x="3265" y="1827"/>
              <a:ext cx="1518" cy="1117"/>
            </a:xfrm>
            <a:prstGeom prst="line">
              <a:avLst/>
            </a:prstGeom>
            <a:noFill/>
            <a:ln w="412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Rectangle 48"/>
            <p:cNvSpPr>
              <a:spLocks noChangeArrowheads="1"/>
            </p:cNvSpPr>
            <p:nvPr/>
          </p:nvSpPr>
          <p:spPr bwMode="auto">
            <a:xfrm>
              <a:off x="4841" y="2879"/>
              <a:ext cx="367" cy="12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209" name="Rectangle 49"/>
          <p:cNvSpPr>
            <a:spLocks noChangeArrowheads="1"/>
          </p:cNvSpPr>
          <p:nvPr/>
        </p:nvSpPr>
        <p:spPr bwMode="auto">
          <a:xfrm>
            <a:off x="533400" y="381000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  <a:latin typeface="Garamond" pitchFamily="18" charset="0"/>
              </a:rPr>
              <a:t>Demand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3F6F9"/>
          </a:solidFill>
          <a:ln w="2222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2F4F8"/>
          </a:solidFill>
          <a:ln w="2032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1F4F7"/>
          </a:solidFill>
          <a:ln w="1825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0F2F5"/>
          </a:solidFill>
          <a:ln w="1619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EF1F4"/>
          </a:solidFill>
          <a:ln w="1412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AECF1"/>
          </a:solidFill>
          <a:ln w="809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1206500" y="1439863"/>
            <a:ext cx="7011988" cy="467042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165225" y="1843088"/>
            <a:ext cx="4154488" cy="4306887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165225" y="1843088"/>
            <a:ext cx="4418013" cy="2286000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1185863" y="1377950"/>
            <a:ext cx="1587" cy="47323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1206500" y="21272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1206500" y="240982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1206500" y="271303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1206500" y="2995613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1206500" y="327977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1206500" y="35623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1206500" y="384492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1206500" y="41084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1206500" y="4411663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29"/>
          <p:cNvSpPr>
            <a:spLocks noChangeShapeType="1"/>
          </p:cNvSpPr>
          <p:nvPr/>
        </p:nvSpPr>
        <p:spPr bwMode="auto">
          <a:xfrm>
            <a:off x="1206500" y="467518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1206500" y="552450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31"/>
          <p:cNvSpPr>
            <a:spLocks noChangeShapeType="1"/>
          </p:cNvSpPr>
          <p:nvPr/>
        </p:nvSpPr>
        <p:spPr bwMode="auto">
          <a:xfrm>
            <a:off x="1206500" y="524033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1206500" y="611028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1206500" y="580707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34"/>
          <p:cNvSpPr>
            <a:spLocks noChangeShapeType="1"/>
          </p:cNvSpPr>
          <p:nvPr/>
        </p:nvSpPr>
        <p:spPr bwMode="auto">
          <a:xfrm>
            <a:off x="1752600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35"/>
          <p:cNvSpPr>
            <a:spLocks noChangeShapeType="1"/>
          </p:cNvSpPr>
          <p:nvPr/>
        </p:nvSpPr>
        <p:spPr bwMode="auto">
          <a:xfrm>
            <a:off x="23002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36"/>
          <p:cNvSpPr>
            <a:spLocks noChangeShapeType="1"/>
          </p:cNvSpPr>
          <p:nvPr/>
        </p:nvSpPr>
        <p:spPr bwMode="auto">
          <a:xfrm>
            <a:off x="28479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>
            <a:off x="33940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8" name="Line 38"/>
          <p:cNvSpPr>
            <a:spLocks noChangeShapeType="1"/>
          </p:cNvSpPr>
          <p:nvPr/>
        </p:nvSpPr>
        <p:spPr bwMode="auto">
          <a:xfrm>
            <a:off x="3962400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Line 39"/>
          <p:cNvSpPr>
            <a:spLocks noChangeShapeType="1"/>
          </p:cNvSpPr>
          <p:nvPr/>
        </p:nvSpPr>
        <p:spPr bwMode="auto">
          <a:xfrm>
            <a:off x="45100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40"/>
          <p:cNvSpPr>
            <a:spLocks noChangeShapeType="1"/>
          </p:cNvSpPr>
          <p:nvPr/>
        </p:nvSpPr>
        <p:spPr bwMode="auto">
          <a:xfrm>
            <a:off x="50561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41"/>
          <p:cNvSpPr>
            <a:spLocks noChangeShapeType="1"/>
          </p:cNvSpPr>
          <p:nvPr/>
        </p:nvSpPr>
        <p:spPr bwMode="auto">
          <a:xfrm>
            <a:off x="56038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71638" y="2066925"/>
            <a:ext cx="4008437" cy="2136775"/>
            <a:chOff x="1053" y="1302"/>
            <a:chExt cx="2525" cy="1346"/>
          </a:xfrm>
        </p:grpSpPr>
        <p:sp>
          <p:nvSpPr>
            <p:cNvPr id="8277" name="Oval 43"/>
            <p:cNvSpPr>
              <a:spLocks noChangeArrowheads="1"/>
            </p:cNvSpPr>
            <p:nvPr/>
          </p:nvSpPr>
          <p:spPr bwMode="auto">
            <a:xfrm>
              <a:off x="1053" y="130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8" name="Oval 44"/>
            <p:cNvSpPr>
              <a:spLocks noChangeArrowheads="1"/>
            </p:cNvSpPr>
            <p:nvPr/>
          </p:nvSpPr>
          <p:spPr bwMode="auto">
            <a:xfrm>
              <a:off x="1411" y="148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9" name="Oval 45"/>
            <p:cNvSpPr>
              <a:spLocks noChangeArrowheads="1"/>
            </p:cNvSpPr>
            <p:nvPr/>
          </p:nvSpPr>
          <p:spPr bwMode="auto">
            <a:xfrm>
              <a:off x="1756" y="167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0" name="Oval 46"/>
            <p:cNvSpPr>
              <a:spLocks noChangeArrowheads="1"/>
            </p:cNvSpPr>
            <p:nvPr/>
          </p:nvSpPr>
          <p:spPr bwMode="auto">
            <a:xfrm>
              <a:off x="2100" y="1849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1" name="Oval 47"/>
            <p:cNvSpPr>
              <a:spLocks noChangeArrowheads="1"/>
            </p:cNvSpPr>
            <p:nvPr/>
          </p:nvSpPr>
          <p:spPr bwMode="auto">
            <a:xfrm>
              <a:off x="2445" y="202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2" name="Oval 48"/>
            <p:cNvSpPr>
              <a:spLocks noChangeArrowheads="1"/>
            </p:cNvSpPr>
            <p:nvPr/>
          </p:nvSpPr>
          <p:spPr bwMode="auto">
            <a:xfrm>
              <a:off x="3134" y="238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3" name="Oval 49"/>
            <p:cNvSpPr>
              <a:spLocks noChangeArrowheads="1"/>
            </p:cNvSpPr>
            <p:nvPr/>
          </p:nvSpPr>
          <p:spPr bwMode="auto">
            <a:xfrm>
              <a:off x="3492" y="256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4" name="Oval 50"/>
            <p:cNvSpPr>
              <a:spLocks noChangeArrowheads="1"/>
            </p:cNvSpPr>
            <p:nvPr/>
          </p:nvSpPr>
          <p:spPr bwMode="auto">
            <a:xfrm>
              <a:off x="2789" y="220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428750" y="2106613"/>
            <a:ext cx="3925888" cy="4079875"/>
            <a:chOff x="900" y="1327"/>
            <a:chExt cx="2473" cy="2570"/>
          </a:xfrm>
        </p:grpSpPr>
        <p:sp>
          <p:nvSpPr>
            <p:cNvPr id="8269" name="Oval 52"/>
            <p:cNvSpPr>
              <a:spLocks noChangeArrowheads="1"/>
            </p:cNvSpPr>
            <p:nvPr/>
          </p:nvSpPr>
          <p:spPr bwMode="auto">
            <a:xfrm>
              <a:off x="3287" y="381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0" name="Oval 53"/>
            <p:cNvSpPr>
              <a:spLocks noChangeArrowheads="1"/>
            </p:cNvSpPr>
            <p:nvPr/>
          </p:nvSpPr>
          <p:spPr bwMode="auto">
            <a:xfrm>
              <a:off x="2598" y="3085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1" name="Oval 54"/>
            <p:cNvSpPr>
              <a:spLocks noChangeArrowheads="1"/>
            </p:cNvSpPr>
            <p:nvPr/>
          </p:nvSpPr>
          <p:spPr bwMode="auto">
            <a:xfrm>
              <a:off x="900" y="1327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2" name="Oval 55"/>
            <p:cNvSpPr>
              <a:spLocks noChangeArrowheads="1"/>
            </p:cNvSpPr>
            <p:nvPr/>
          </p:nvSpPr>
          <p:spPr bwMode="auto">
            <a:xfrm>
              <a:off x="2930" y="344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3" name="Oval 56"/>
            <p:cNvSpPr>
              <a:spLocks noChangeArrowheads="1"/>
            </p:cNvSpPr>
            <p:nvPr/>
          </p:nvSpPr>
          <p:spPr bwMode="auto">
            <a:xfrm>
              <a:off x="1896" y="237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4" name="Oval 57"/>
            <p:cNvSpPr>
              <a:spLocks noChangeArrowheads="1"/>
            </p:cNvSpPr>
            <p:nvPr/>
          </p:nvSpPr>
          <p:spPr bwMode="auto">
            <a:xfrm>
              <a:off x="1577" y="202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5" name="Oval 58"/>
            <p:cNvSpPr>
              <a:spLocks noChangeArrowheads="1"/>
            </p:cNvSpPr>
            <p:nvPr/>
          </p:nvSpPr>
          <p:spPr bwMode="auto">
            <a:xfrm>
              <a:off x="2241" y="272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6" name="Oval 59"/>
            <p:cNvSpPr>
              <a:spLocks noChangeArrowheads="1"/>
            </p:cNvSpPr>
            <p:nvPr/>
          </p:nvSpPr>
          <p:spPr bwMode="auto">
            <a:xfrm>
              <a:off x="1219" y="165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8234" name="Line 60"/>
          <p:cNvSpPr>
            <a:spLocks noChangeShapeType="1"/>
          </p:cNvSpPr>
          <p:nvPr/>
        </p:nvSpPr>
        <p:spPr bwMode="auto">
          <a:xfrm>
            <a:off x="1185863" y="4978400"/>
            <a:ext cx="7042150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Rectangle 61"/>
          <p:cNvSpPr>
            <a:spLocks noChangeArrowheads="1"/>
          </p:cNvSpPr>
          <p:nvPr/>
        </p:nvSpPr>
        <p:spPr bwMode="auto">
          <a:xfrm>
            <a:off x="6240463" y="5118100"/>
            <a:ext cx="1800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 of Water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6" name="Rectangle 62"/>
          <p:cNvSpPr>
            <a:spLocks noChangeArrowheads="1"/>
          </p:cNvSpPr>
          <p:nvPr/>
        </p:nvSpPr>
        <p:spPr bwMode="auto">
          <a:xfrm>
            <a:off x="609600" y="1447800"/>
            <a:ext cx="530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7" name="Rectangle 63"/>
          <p:cNvSpPr>
            <a:spLocks noChangeArrowheads="1"/>
          </p:cNvSpPr>
          <p:nvPr/>
        </p:nvSpPr>
        <p:spPr bwMode="auto">
          <a:xfrm>
            <a:off x="717550" y="1717675"/>
            <a:ext cx="361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$11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8" name="Rectangle 64"/>
          <p:cNvSpPr>
            <a:spLocks noChangeArrowheads="1"/>
          </p:cNvSpPr>
          <p:nvPr/>
        </p:nvSpPr>
        <p:spPr bwMode="auto">
          <a:xfrm>
            <a:off x="839788" y="20018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9" name="Rectangle 65"/>
          <p:cNvSpPr>
            <a:spLocks noChangeArrowheads="1"/>
          </p:cNvSpPr>
          <p:nvPr/>
        </p:nvSpPr>
        <p:spPr bwMode="auto">
          <a:xfrm>
            <a:off x="960438" y="228441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0" name="Rectangle 66"/>
          <p:cNvSpPr>
            <a:spLocks noChangeArrowheads="1"/>
          </p:cNvSpPr>
          <p:nvPr/>
        </p:nvSpPr>
        <p:spPr bwMode="auto">
          <a:xfrm>
            <a:off x="960438" y="256857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1" name="Rectangle 67"/>
          <p:cNvSpPr>
            <a:spLocks noChangeArrowheads="1"/>
          </p:cNvSpPr>
          <p:nvPr/>
        </p:nvSpPr>
        <p:spPr bwMode="auto">
          <a:xfrm>
            <a:off x="960438" y="285115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2" name="Rectangle 68"/>
          <p:cNvSpPr>
            <a:spLocks noChangeArrowheads="1"/>
          </p:cNvSpPr>
          <p:nvPr/>
        </p:nvSpPr>
        <p:spPr bwMode="auto">
          <a:xfrm>
            <a:off x="960438" y="313531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3" name="Rectangle 69"/>
          <p:cNvSpPr>
            <a:spLocks noChangeArrowheads="1"/>
          </p:cNvSpPr>
          <p:nvPr/>
        </p:nvSpPr>
        <p:spPr bwMode="auto">
          <a:xfrm>
            <a:off x="960438" y="341788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4" name="Rectangle 70"/>
          <p:cNvSpPr>
            <a:spLocks noChangeArrowheads="1"/>
          </p:cNvSpPr>
          <p:nvPr/>
        </p:nvSpPr>
        <p:spPr bwMode="auto">
          <a:xfrm>
            <a:off x="960438" y="370046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5" name="Rectangle 71"/>
          <p:cNvSpPr>
            <a:spLocks noChangeArrowheads="1"/>
          </p:cNvSpPr>
          <p:nvPr/>
        </p:nvSpPr>
        <p:spPr bwMode="auto">
          <a:xfrm>
            <a:off x="960438" y="398462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6" name="Rectangle 72"/>
          <p:cNvSpPr>
            <a:spLocks noChangeArrowheads="1"/>
          </p:cNvSpPr>
          <p:nvPr/>
        </p:nvSpPr>
        <p:spPr bwMode="auto">
          <a:xfrm>
            <a:off x="960438" y="42672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7" name="Rectangle 73"/>
          <p:cNvSpPr>
            <a:spLocks noChangeArrowheads="1"/>
          </p:cNvSpPr>
          <p:nvPr/>
        </p:nvSpPr>
        <p:spPr bwMode="auto">
          <a:xfrm>
            <a:off x="960438" y="455136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8" name="Rectangle 74"/>
          <p:cNvSpPr>
            <a:spLocks noChangeArrowheads="1"/>
          </p:cNvSpPr>
          <p:nvPr/>
        </p:nvSpPr>
        <p:spPr bwMode="auto">
          <a:xfrm>
            <a:off x="960438" y="483393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9" name="Rectangle 75"/>
          <p:cNvSpPr>
            <a:spLocks noChangeArrowheads="1"/>
          </p:cNvSpPr>
          <p:nvPr/>
        </p:nvSpPr>
        <p:spPr bwMode="auto">
          <a:xfrm>
            <a:off x="839788" y="5118100"/>
            <a:ext cx="241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0" name="Rectangle 76"/>
          <p:cNvSpPr>
            <a:spLocks noChangeArrowheads="1"/>
          </p:cNvSpPr>
          <p:nvPr/>
        </p:nvSpPr>
        <p:spPr bwMode="auto">
          <a:xfrm>
            <a:off x="839788" y="5400675"/>
            <a:ext cx="241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–2</a:t>
            </a:r>
          </a:p>
        </p:txBody>
      </p:sp>
      <p:sp>
        <p:nvSpPr>
          <p:cNvPr id="8251" name="Rectangle 77"/>
          <p:cNvSpPr>
            <a:spLocks noChangeArrowheads="1"/>
          </p:cNvSpPr>
          <p:nvPr/>
        </p:nvSpPr>
        <p:spPr bwMode="auto">
          <a:xfrm>
            <a:off x="839788" y="56848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–3</a:t>
            </a:r>
          </a:p>
        </p:txBody>
      </p:sp>
      <p:sp>
        <p:nvSpPr>
          <p:cNvPr id="8252" name="Rectangle 78"/>
          <p:cNvSpPr>
            <a:spLocks noChangeArrowheads="1"/>
          </p:cNvSpPr>
          <p:nvPr/>
        </p:nvSpPr>
        <p:spPr bwMode="auto">
          <a:xfrm>
            <a:off x="839788" y="5967413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–4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681663" y="4071938"/>
            <a:ext cx="854075" cy="798512"/>
            <a:chOff x="3579" y="2565"/>
            <a:chExt cx="538" cy="503"/>
          </a:xfrm>
        </p:grpSpPr>
        <p:sp>
          <p:nvSpPr>
            <p:cNvPr id="8266" name="Rectangle 80"/>
            <p:cNvSpPr>
              <a:spLocks noChangeArrowheads="1"/>
            </p:cNvSpPr>
            <p:nvPr/>
          </p:nvSpPr>
          <p:spPr bwMode="auto">
            <a:xfrm>
              <a:off x="3579" y="2565"/>
              <a:ext cx="51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67" name="Rectangle 81"/>
            <p:cNvSpPr>
              <a:spLocks noChangeArrowheads="1"/>
            </p:cNvSpPr>
            <p:nvPr/>
          </p:nvSpPr>
          <p:spPr bwMode="auto">
            <a:xfrm>
              <a:off x="3579" y="2735"/>
              <a:ext cx="5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(average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68" name="Rectangle 82"/>
            <p:cNvSpPr>
              <a:spLocks noChangeArrowheads="1"/>
            </p:cNvSpPr>
            <p:nvPr/>
          </p:nvSpPr>
          <p:spPr bwMode="auto">
            <a:xfrm>
              <a:off x="3579" y="2905"/>
              <a:ext cx="5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revenue)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2592388" y="4254500"/>
            <a:ext cx="828675" cy="528638"/>
            <a:chOff x="1633" y="2680"/>
            <a:chExt cx="522" cy="333"/>
          </a:xfrm>
        </p:grpSpPr>
        <p:sp>
          <p:nvSpPr>
            <p:cNvPr id="8264" name="Rectangle 84"/>
            <p:cNvSpPr>
              <a:spLocks noChangeArrowheads="1"/>
            </p:cNvSpPr>
            <p:nvPr/>
          </p:nvSpPr>
          <p:spPr bwMode="auto">
            <a:xfrm>
              <a:off x="1633" y="2680"/>
              <a:ext cx="52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Marginal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65" name="Rectangle 85"/>
            <p:cNvSpPr>
              <a:spLocks noChangeArrowheads="1"/>
            </p:cNvSpPr>
            <p:nvPr/>
          </p:nvSpPr>
          <p:spPr bwMode="auto">
            <a:xfrm>
              <a:off x="1633" y="2850"/>
              <a:ext cx="49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8255" name="Rectangle 86"/>
          <p:cNvSpPr>
            <a:spLocks noChangeArrowheads="1"/>
          </p:cNvSpPr>
          <p:nvPr/>
        </p:nvSpPr>
        <p:spPr bwMode="auto">
          <a:xfrm>
            <a:off x="1647825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6" name="Rectangle 87"/>
          <p:cNvSpPr>
            <a:spLocks noChangeArrowheads="1"/>
          </p:cNvSpPr>
          <p:nvPr/>
        </p:nvSpPr>
        <p:spPr bwMode="auto">
          <a:xfrm>
            <a:off x="220186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7" name="Rectangle 88"/>
          <p:cNvSpPr>
            <a:spLocks noChangeArrowheads="1"/>
          </p:cNvSpPr>
          <p:nvPr/>
        </p:nvSpPr>
        <p:spPr bwMode="auto">
          <a:xfrm>
            <a:off x="275431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8" name="Rectangle 89"/>
          <p:cNvSpPr>
            <a:spLocks noChangeArrowheads="1"/>
          </p:cNvSpPr>
          <p:nvPr/>
        </p:nvSpPr>
        <p:spPr bwMode="auto">
          <a:xfrm>
            <a:off x="330676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9" name="Rectangle 90"/>
          <p:cNvSpPr>
            <a:spLocks noChangeArrowheads="1"/>
          </p:cNvSpPr>
          <p:nvPr/>
        </p:nvSpPr>
        <p:spPr bwMode="auto">
          <a:xfrm>
            <a:off x="385286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0" name="Rectangle 91"/>
          <p:cNvSpPr>
            <a:spLocks noChangeArrowheads="1"/>
          </p:cNvSpPr>
          <p:nvPr/>
        </p:nvSpPr>
        <p:spPr bwMode="auto">
          <a:xfrm>
            <a:off x="4406900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1" name="Rectangle 92"/>
          <p:cNvSpPr>
            <a:spLocks noChangeArrowheads="1"/>
          </p:cNvSpPr>
          <p:nvPr/>
        </p:nvSpPr>
        <p:spPr bwMode="auto">
          <a:xfrm>
            <a:off x="4959350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2" name="Rectangle 93"/>
          <p:cNvSpPr>
            <a:spLocks noChangeArrowheads="1"/>
          </p:cNvSpPr>
          <p:nvPr/>
        </p:nvSpPr>
        <p:spPr bwMode="auto">
          <a:xfrm>
            <a:off x="5511800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3" name="Rectangle 94"/>
          <p:cNvSpPr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Demand and MR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Price Determination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</a:t>
            </a:r>
            <a:endParaRPr lang="en-US" sz="2400" dirty="0" smtClean="0">
              <a:solidFill>
                <a:srgbClr val="FF0066"/>
              </a:solidFill>
            </a:endParaRPr>
          </a:p>
          <a:p>
            <a:pPr eaLnBrk="1" hangingPunct="1">
              <a:buNone/>
            </a:pPr>
            <a:r>
              <a:rPr lang="en-US" sz="2800" b="1" dirty="0" smtClean="0"/>
              <a:t>As in perfect competition, profit for the monopolist is maximized at a point where </a:t>
            </a:r>
            <a:r>
              <a:rPr lang="en-US" sz="2800" b="1" i="1" dirty="0" smtClean="0"/>
              <a:t>MC = MR</a:t>
            </a:r>
            <a:r>
              <a:rPr lang="en-US" sz="2800" b="1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66"/>
                </a:solidFill>
              </a:rPr>
              <a:t>	What is different for a monopolist ?</a:t>
            </a:r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FF0066"/>
                </a:solidFill>
              </a:rPr>
              <a:t>	</a:t>
            </a:r>
            <a:r>
              <a:rPr lang="en-US" sz="2400" dirty="0" smtClean="0"/>
              <a:t>marginal revenue does not equal price; marginal revenue is below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1479550" y="1320800"/>
            <a:ext cx="6716713" cy="49323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5" name="Freeform 17"/>
          <p:cNvSpPr>
            <a:spLocks/>
          </p:cNvSpPr>
          <p:nvPr/>
        </p:nvSpPr>
        <p:spPr bwMode="auto">
          <a:xfrm>
            <a:off x="1479550" y="1320800"/>
            <a:ext cx="6716713" cy="4932363"/>
          </a:xfrm>
          <a:custGeom>
            <a:avLst/>
            <a:gdLst>
              <a:gd name="T0" fmla="*/ 0 w 4231"/>
              <a:gd name="T1" fmla="*/ 0 h 3107"/>
              <a:gd name="T2" fmla="*/ 0 w 4231"/>
              <a:gd name="T3" fmla="*/ 4932363 h 3107"/>
              <a:gd name="T4" fmla="*/ 6716713 w 4231"/>
              <a:gd name="T5" fmla="*/ 4932363 h 3107"/>
              <a:gd name="T6" fmla="*/ 0 60000 65536"/>
              <a:gd name="T7" fmla="*/ 0 60000 65536"/>
              <a:gd name="T8" fmla="*/ 0 60000 65536"/>
              <a:gd name="T9" fmla="*/ 0 w 4231"/>
              <a:gd name="T10" fmla="*/ 0 h 3107"/>
              <a:gd name="T11" fmla="*/ 4231 w 4231"/>
              <a:gd name="T12" fmla="*/ 3107 h 3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1" h="3107">
                <a:moveTo>
                  <a:pt x="0" y="0"/>
                </a:moveTo>
                <a:lnTo>
                  <a:pt x="0" y="3107"/>
                </a:lnTo>
                <a:lnTo>
                  <a:pt x="4231" y="310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>
            <a:off x="27146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42005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7359650" y="6270625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2630488" y="6276975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Arial" pitchFamily="34" charset="0"/>
              </a:rPr>
              <a:t>Q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60" name="Freeform 22"/>
          <p:cNvSpPr>
            <a:spLocks/>
          </p:cNvSpPr>
          <p:nvPr/>
        </p:nvSpPr>
        <p:spPr bwMode="auto">
          <a:xfrm>
            <a:off x="2809875" y="6403975"/>
            <a:ext cx="38100" cy="96838"/>
          </a:xfrm>
          <a:custGeom>
            <a:avLst/>
            <a:gdLst>
              <a:gd name="T0" fmla="*/ 38100 w 24"/>
              <a:gd name="T1" fmla="*/ 0 h 61"/>
              <a:gd name="T2" fmla="*/ 25400 w 24"/>
              <a:gd name="T3" fmla="*/ 0 h 61"/>
              <a:gd name="T4" fmla="*/ 19050 w 24"/>
              <a:gd name="T5" fmla="*/ 12700 h 61"/>
              <a:gd name="T6" fmla="*/ 0 w 24"/>
              <a:gd name="T7" fmla="*/ 25400 h 61"/>
              <a:gd name="T8" fmla="*/ 0 w 24"/>
              <a:gd name="T9" fmla="*/ 38100 h 61"/>
              <a:gd name="T10" fmla="*/ 12700 w 24"/>
              <a:gd name="T11" fmla="*/ 31750 h 61"/>
              <a:gd name="T12" fmla="*/ 25400 w 24"/>
              <a:gd name="T13" fmla="*/ 25400 h 61"/>
              <a:gd name="T14" fmla="*/ 25400 w 24"/>
              <a:gd name="T15" fmla="*/ 96838 h 61"/>
              <a:gd name="T16" fmla="*/ 38100 w 24"/>
              <a:gd name="T17" fmla="*/ 96838 h 61"/>
              <a:gd name="T18" fmla="*/ 38100 w 24"/>
              <a:gd name="T19" fmla="*/ 6350 h 61"/>
              <a:gd name="T20" fmla="*/ 38100 w 24"/>
              <a:gd name="T21" fmla="*/ 0 h 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"/>
              <a:gd name="T34" fmla="*/ 0 h 61"/>
              <a:gd name="T35" fmla="*/ 24 w 24"/>
              <a:gd name="T36" fmla="*/ 61 h 6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" h="61">
                <a:moveTo>
                  <a:pt x="24" y="0"/>
                </a:moveTo>
                <a:lnTo>
                  <a:pt x="16" y="0"/>
                </a:lnTo>
                <a:lnTo>
                  <a:pt x="12" y="8"/>
                </a:lnTo>
                <a:lnTo>
                  <a:pt x="0" y="16"/>
                </a:lnTo>
                <a:lnTo>
                  <a:pt x="0" y="24"/>
                </a:lnTo>
                <a:lnTo>
                  <a:pt x="8" y="20"/>
                </a:lnTo>
                <a:lnTo>
                  <a:pt x="16" y="16"/>
                </a:lnTo>
                <a:lnTo>
                  <a:pt x="16" y="61"/>
                </a:lnTo>
                <a:lnTo>
                  <a:pt x="24" y="61"/>
                </a:lnTo>
                <a:lnTo>
                  <a:pt x="24" y="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71938" y="6276975"/>
            <a:ext cx="230187" cy="244475"/>
            <a:chOff x="2565" y="3954"/>
            <a:chExt cx="145" cy="154"/>
          </a:xfrm>
        </p:grpSpPr>
        <p:sp>
          <p:nvSpPr>
            <p:cNvPr id="10307" name="Rectangle 24"/>
            <p:cNvSpPr>
              <a:spLocks noChangeArrowheads="1"/>
            </p:cNvSpPr>
            <p:nvPr/>
          </p:nvSpPr>
          <p:spPr bwMode="auto">
            <a:xfrm>
              <a:off x="2565" y="3954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08" name="Freeform 25"/>
            <p:cNvSpPr>
              <a:spLocks/>
            </p:cNvSpPr>
            <p:nvPr/>
          </p:nvSpPr>
          <p:spPr bwMode="auto">
            <a:xfrm>
              <a:off x="2670" y="4034"/>
              <a:ext cx="40" cy="61"/>
            </a:xfrm>
            <a:custGeom>
              <a:avLst/>
              <a:gdLst>
                <a:gd name="T0" fmla="*/ 8 w 40"/>
                <a:gd name="T1" fmla="*/ 53 h 61"/>
                <a:gd name="T2" fmla="*/ 12 w 40"/>
                <a:gd name="T3" fmla="*/ 49 h 61"/>
                <a:gd name="T4" fmla="*/ 20 w 40"/>
                <a:gd name="T5" fmla="*/ 41 h 61"/>
                <a:gd name="T6" fmla="*/ 36 w 40"/>
                <a:gd name="T7" fmla="*/ 32 h 61"/>
                <a:gd name="T8" fmla="*/ 40 w 40"/>
                <a:gd name="T9" fmla="*/ 24 h 61"/>
                <a:gd name="T10" fmla="*/ 40 w 40"/>
                <a:gd name="T11" fmla="*/ 16 h 61"/>
                <a:gd name="T12" fmla="*/ 40 w 40"/>
                <a:gd name="T13" fmla="*/ 12 h 61"/>
                <a:gd name="T14" fmla="*/ 36 w 40"/>
                <a:gd name="T15" fmla="*/ 8 h 61"/>
                <a:gd name="T16" fmla="*/ 28 w 40"/>
                <a:gd name="T17" fmla="*/ 4 h 61"/>
                <a:gd name="T18" fmla="*/ 20 w 40"/>
                <a:gd name="T19" fmla="*/ 0 h 61"/>
                <a:gd name="T20" fmla="*/ 12 w 40"/>
                <a:gd name="T21" fmla="*/ 4 h 61"/>
                <a:gd name="T22" fmla="*/ 4 w 40"/>
                <a:gd name="T23" fmla="*/ 8 h 61"/>
                <a:gd name="T24" fmla="*/ 0 w 40"/>
                <a:gd name="T25" fmla="*/ 12 h 61"/>
                <a:gd name="T26" fmla="*/ 0 w 40"/>
                <a:gd name="T27" fmla="*/ 20 h 61"/>
                <a:gd name="T28" fmla="*/ 8 w 40"/>
                <a:gd name="T29" fmla="*/ 20 h 61"/>
                <a:gd name="T30" fmla="*/ 12 w 40"/>
                <a:gd name="T31" fmla="*/ 12 h 61"/>
                <a:gd name="T32" fmla="*/ 20 w 40"/>
                <a:gd name="T33" fmla="*/ 8 h 61"/>
                <a:gd name="T34" fmla="*/ 28 w 40"/>
                <a:gd name="T35" fmla="*/ 12 h 61"/>
                <a:gd name="T36" fmla="*/ 32 w 40"/>
                <a:gd name="T37" fmla="*/ 16 h 61"/>
                <a:gd name="T38" fmla="*/ 28 w 40"/>
                <a:gd name="T39" fmla="*/ 28 h 61"/>
                <a:gd name="T40" fmla="*/ 16 w 40"/>
                <a:gd name="T41" fmla="*/ 41 h 61"/>
                <a:gd name="T42" fmla="*/ 4 w 40"/>
                <a:gd name="T43" fmla="*/ 49 h 61"/>
                <a:gd name="T44" fmla="*/ 0 w 40"/>
                <a:gd name="T45" fmla="*/ 57 h 61"/>
                <a:gd name="T46" fmla="*/ 0 w 40"/>
                <a:gd name="T47" fmla="*/ 61 h 61"/>
                <a:gd name="T48" fmla="*/ 40 w 40"/>
                <a:gd name="T49" fmla="*/ 61 h 61"/>
                <a:gd name="T50" fmla="*/ 40 w 40"/>
                <a:gd name="T51" fmla="*/ 53 h 61"/>
                <a:gd name="T52" fmla="*/ 12 w 40"/>
                <a:gd name="T53" fmla="*/ 53 h 61"/>
                <a:gd name="T54" fmla="*/ 8 w 40"/>
                <a:gd name="T55" fmla="*/ 53 h 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61"/>
                <a:gd name="T86" fmla="*/ 40 w 40"/>
                <a:gd name="T87" fmla="*/ 61 h 6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61">
                  <a:moveTo>
                    <a:pt x="8" y="53"/>
                  </a:moveTo>
                  <a:lnTo>
                    <a:pt x="12" y="49"/>
                  </a:lnTo>
                  <a:lnTo>
                    <a:pt x="20" y="41"/>
                  </a:lnTo>
                  <a:lnTo>
                    <a:pt x="36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4" y="49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40" y="61"/>
                  </a:lnTo>
                  <a:lnTo>
                    <a:pt x="40" y="53"/>
                  </a:lnTo>
                  <a:lnTo>
                    <a:pt x="12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2" name="Rectangle 26"/>
          <p:cNvSpPr>
            <a:spLocks noChangeArrowheads="1"/>
          </p:cNvSpPr>
          <p:nvPr/>
        </p:nvSpPr>
        <p:spPr bwMode="auto">
          <a:xfrm>
            <a:off x="1296988" y="62769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63" name="Rectangle 27"/>
          <p:cNvSpPr>
            <a:spLocks noChangeArrowheads="1"/>
          </p:cNvSpPr>
          <p:nvPr/>
        </p:nvSpPr>
        <p:spPr bwMode="auto">
          <a:xfrm>
            <a:off x="419100" y="12636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64" name="Rectangle 28"/>
          <p:cNvSpPr>
            <a:spLocks noChangeArrowheads="1"/>
          </p:cNvSpPr>
          <p:nvPr/>
        </p:nvSpPr>
        <p:spPr bwMode="auto">
          <a:xfrm>
            <a:off x="554038" y="1520825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79550" y="1630363"/>
            <a:ext cx="6130925" cy="3387725"/>
            <a:chOff x="932" y="1027"/>
            <a:chExt cx="3862" cy="2134"/>
          </a:xfrm>
        </p:grpSpPr>
        <p:sp>
          <p:nvSpPr>
            <p:cNvPr id="10305" name="Line 30"/>
            <p:cNvSpPr>
              <a:spLocks noChangeShapeType="1"/>
            </p:cNvSpPr>
            <p:nvPr/>
          </p:nvSpPr>
          <p:spPr bwMode="auto">
            <a:xfrm>
              <a:off x="932" y="1027"/>
              <a:ext cx="3319" cy="20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Rectangle 31"/>
            <p:cNvSpPr>
              <a:spLocks noChangeArrowheads="1"/>
            </p:cNvSpPr>
            <p:nvPr/>
          </p:nvSpPr>
          <p:spPr bwMode="auto">
            <a:xfrm>
              <a:off x="4305" y="3001"/>
              <a:ext cx="489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52588" y="3459163"/>
            <a:ext cx="5443537" cy="1984375"/>
            <a:chOff x="1041" y="2179"/>
            <a:chExt cx="3429" cy="1250"/>
          </a:xfrm>
        </p:grpSpPr>
        <p:sp>
          <p:nvSpPr>
            <p:cNvPr id="10303" name="Freeform 33"/>
            <p:cNvSpPr>
              <a:spLocks/>
            </p:cNvSpPr>
            <p:nvPr/>
          </p:nvSpPr>
          <p:spPr bwMode="auto">
            <a:xfrm>
              <a:off x="1041" y="2179"/>
              <a:ext cx="2322" cy="1250"/>
            </a:xfrm>
            <a:custGeom>
              <a:avLst/>
              <a:gdLst>
                <a:gd name="T0" fmla="*/ 0 w 191"/>
                <a:gd name="T1" fmla="*/ 0 h 103"/>
                <a:gd name="T2" fmla="*/ 2322 w 191"/>
                <a:gd name="T3" fmla="*/ 194 h 103"/>
                <a:gd name="T4" fmla="*/ 0 60000 65536"/>
                <a:gd name="T5" fmla="*/ 0 60000 65536"/>
                <a:gd name="T6" fmla="*/ 0 w 191"/>
                <a:gd name="T7" fmla="*/ 0 h 103"/>
                <a:gd name="T8" fmla="*/ 191 w 191"/>
                <a:gd name="T9" fmla="*/ 103 h 1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1" h="103">
                  <a:moveTo>
                    <a:pt x="0" y="0"/>
                  </a:moveTo>
                  <a:cubicBezTo>
                    <a:pt x="7" y="22"/>
                    <a:pt x="41" y="103"/>
                    <a:pt x="191" y="16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Rectangle 34"/>
            <p:cNvSpPr>
              <a:spLocks noChangeArrowheads="1"/>
            </p:cNvSpPr>
            <p:nvPr/>
          </p:nvSpPr>
          <p:spPr bwMode="auto">
            <a:xfrm>
              <a:off x="3445" y="2282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79550" y="1630363"/>
            <a:ext cx="5368925" cy="4464050"/>
            <a:chOff x="932" y="1027"/>
            <a:chExt cx="3382" cy="2812"/>
          </a:xfrm>
        </p:grpSpPr>
        <p:sp>
          <p:nvSpPr>
            <p:cNvPr id="10301" name="Line 36"/>
            <p:cNvSpPr>
              <a:spLocks noChangeShapeType="1"/>
            </p:cNvSpPr>
            <p:nvPr/>
          </p:nvSpPr>
          <p:spPr bwMode="auto">
            <a:xfrm>
              <a:off x="932" y="1027"/>
              <a:ext cx="2310" cy="275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Rectangle 37"/>
            <p:cNvSpPr>
              <a:spLocks noChangeArrowheads="1"/>
            </p:cNvSpPr>
            <p:nvPr/>
          </p:nvSpPr>
          <p:spPr bwMode="auto">
            <a:xfrm>
              <a:off x="3320" y="3679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49425" y="2535238"/>
            <a:ext cx="3241675" cy="3505200"/>
            <a:chOff x="1102" y="1597"/>
            <a:chExt cx="2042" cy="2208"/>
          </a:xfrm>
        </p:grpSpPr>
        <p:sp>
          <p:nvSpPr>
            <p:cNvPr id="10297" name="Line 39"/>
            <p:cNvSpPr>
              <a:spLocks noChangeShapeType="1"/>
            </p:cNvSpPr>
            <p:nvPr/>
          </p:nvSpPr>
          <p:spPr bwMode="auto">
            <a:xfrm flipH="1">
              <a:off x="1102" y="1597"/>
              <a:ext cx="2042" cy="220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104" y="3057"/>
              <a:ext cx="490" cy="316"/>
              <a:chOff x="1104" y="3057"/>
              <a:chExt cx="490" cy="316"/>
            </a:xfrm>
          </p:grpSpPr>
          <p:sp>
            <p:nvSpPr>
              <p:cNvPr id="10299" name="Rectangle 41"/>
              <p:cNvSpPr>
                <a:spLocks noChangeArrowheads="1"/>
              </p:cNvSpPr>
              <p:nvPr/>
            </p:nvSpPr>
            <p:spPr bwMode="auto">
              <a:xfrm>
                <a:off x="1104" y="3057"/>
                <a:ext cx="49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00" name="Rectangle 42"/>
              <p:cNvSpPr>
                <a:spLocks noChangeArrowheads="1"/>
              </p:cNvSpPr>
              <p:nvPr/>
            </p:nvSpPr>
            <p:spPr bwMode="auto">
              <a:xfrm>
                <a:off x="1233" y="3219"/>
                <a:ext cx="23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cost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22288" y="2578100"/>
            <a:ext cx="3243262" cy="3943350"/>
            <a:chOff x="329" y="1624"/>
            <a:chExt cx="2043" cy="2484"/>
          </a:xfrm>
        </p:grpSpPr>
        <p:sp>
          <p:nvSpPr>
            <p:cNvPr id="10290" name="Freeform 44"/>
            <p:cNvSpPr>
              <a:spLocks/>
            </p:cNvSpPr>
            <p:nvPr/>
          </p:nvSpPr>
          <p:spPr bwMode="auto">
            <a:xfrm>
              <a:off x="932" y="1840"/>
              <a:ext cx="1288" cy="2087"/>
            </a:xfrm>
            <a:custGeom>
              <a:avLst/>
              <a:gdLst>
                <a:gd name="T0" fmla="*/ 1288 w 1288"/>
                <a:gd name="T1" fmla="*/ 2087 h 2087"/>
                <a:gd name="T2" fmla="*/ 1288 w 1288"/>
                <a:gd name="T3" fmla="*/ 0 h 2087"/>
                <a:gd name="T4" fmla="*/ 0 w 1288"/>
                <a:gd name="T5" fmla="*/ 0 h 2087"/>
                <a:gd name="T6" fmla="*/ 0 60000 65536"/>
                <a:gd name="T7" fmla="*/ 0 60000 65536"/>
                <a:gd name="T8" fmla="*/ 0 60000 65536"/>
                <a:gd name="T9" fmla="*/ 0 w 1288"/>
                <a:gd name="T10" fmla="*/ 0 h 2087"/>
                <a:gd name="T11" fmla="*/ 1288 w 1288"/>
                <a:gd name="T12" fmla="*/ 2087 h 20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8" h="2087">
                  <a:moveTo>
                    <a:pt x="1288" y="2087"/>
                  </a:moveTo>
                  <a:lnTo>
                    <a:pt x="128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Rectangle 45"/>
            <p:cNvSpPr>
              <a:spLocks noChangeArrowheads="1"/>
            </p:cNvSpPr>
            <p:nvPr/>
          </p:nvSpPr>
          <p:spPr bwMode="auto">
            <a:xfrm>
              <a:off x="329" y="1729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92" name="Rectangle 46"/>
            <p:cNvSpPr>
              <a:spLocks noChangeArrowheads="1"/>
            </p:cNvSpPr>
            <p:nvPr/>
          </p:nvSpPr>
          <p:spPr bwMode="auto">
            <a:xfrm>
              <a:off x="607" y="1890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93" name="Rectangle 47"/>
            <p:cNvSpPr>
              <a:spLocks noChangeArrowheads="1"/>
            </p:cNvSpPr>
            <p:nvPr/>
          </p:nvSpPr>
          <p:spPr bwMode="auto">
            <a:xfrm>
              <a:off x="2081" y="3954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184" y="1624"/>
              <a:ext cx="91" cy="253"/>
              <a:chOff x="2184" y="1624"/>
              <a:chExt cx="91" cy="253"/>
            </a:xfrm>
          </p:grpSpPr>
          <p:sp>
            <p:nvSpPr>
              <p:cNvPr id="10295" name="Oval 49"/>
              <p:cNvSpPr>
                <a:spLocks noChangeArrowheads="1"/>
              </p:cNvSpPr>
              <p:nvPr/>
            </p:nvSpPr>
            <p:spPr bwMode="auto">
              <a:xfrm>
                <a:off x="2184" y="1791"/>
                <a:ext cx="85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96" name="Rectangle 50"/>
              <p:cNvSpPr>
                <a:spLocks noChangeArrowheads="1"/>
              </p:cNvSpPr>
              <p:nvPr/>
            </p:nvSpPr>
            <p:spPr bwMode="auto">
              <a:xfrm>
                <a:off x="2190" y="1624"/>
                <a:ext cx="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3852863" y="1476375"/>
            <a:ext cx="4246562" cy="2619375"/>
            <a:chOff x="2427" y="930"/>
            <a:chExt cx="2675" cy="1650"/>
          </a:xfrm>
        </p:grpSpPr>
        <p:sp>
          <p:nvSpPr>
            <p:cNvPr id="10281" name="Line 52"/>
            <p:cNvSpPr>
              <a:spLocks noChangeShapeType="1"/>
            </p:cNvSpPr>
            <p:nvPr/>
          </p:nvSpPr>
          <p:spPr bwMode="auto">
            <a:xfrm flipV="1">
              <a:off x="2427" y="1439"/>
              <a:ext cx="1204" cy="1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58" y="930"/>
              <a:ext cx="1544" cy="1031"/>
              <a:chOff x="3558" y="930"/>
              <a:chExt cx="1544" cy="1031"/>
            </a:xfrm>
          </p:grpSpPr>
          <p:sp>
            <p:nvSpPr>
              <p:cNvPr id="10283" name="Rectangle 54"/>
              <p:cNvSpPr>
                <a:spLocks noChangeArrowheads="1"/>
              </p:cNvSpPr>
              <p:nvPr/>
            </p:nvSpPr>
            <p:spPr bwMode="auto">
              <a:xfrm>
                <a:off x="3558" y="930"/>
                <a:ext cx="1544" cy="1031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4" name="Rectangle 55"/>
              <p:cNvSpPr>
                <a:spLocks noChangeArrowheads="1"/>
              </p:cNvSpPr>
              <p:nvPr/>
            </p:nvSpPr>
            <p:spPr bwMode="auto">
              <a:xfrm>
                <a:off x="3615" y="958"/>
                <a:ext cx="130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 The intersection of the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5" name="Rectangle 56"/>
              <p:cNvSpPr>
                <a:spLocks noChangeArrowheads="1"/>
              </p:cNvSpPr>
              <p:nvPr/>
            </p:nvSpPr>
            <p:spPr bwMode="auto">
              <a:xfrm>
                <a:off x="3615" y="1119"/>
                <a:ext cx="13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marginal-revenue curve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6" name="Rectangle 57"/>
              <p:cNvSpPr>
                <a:spLocks noChangeArrowheads="1"/>
              </p:cNvSpPr>
              <p:nvPr/>
            </p:nvSpPr>
            <p:spPr bwMode="auto">
              <a:xfrm>
                <a:off x="3615" y="1281"/>
                <a:ext cx="12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and the marginal-cost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7" name="Rectangle 58"/>
              <p:cNvSpPr>
                <a:spLocks noChangeArrowheads="1"/>
              </p:cNvSpPr>
              <p:nvPr/>
            </p:nvSpPr>
            <p:spPr bwMode="auto">
              <a:xfrm>
                <a:off x="3615" y="1442"/>
                <a:ext cx="11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curve determines the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8" name="Rectangle 59"/>
              <p:cNvSpPr>
                <a:spLocks noChangeArrowheads="1"/>
              </p:cNvSpPr>
              <p:nvPr/>
            </p:nvSpPr>
            <p:spPr bwMode="auto">
              <a:xfrm>
                <a:off x="3615" y="1604"/>
                <a:ext cx="9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profit-maximizing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9" name="Rectangle 60"/>
              <p:cNvSpPr>
                <a:spLocks noChangeArrowheads="1"/>
              </p:cNvSpPr>
              <p:nvPr/>
            </p:nvSpPr>
            <p:spPr bwMode="auto">
              <a:xfrm>
                <a:off x="3615" y="1765"/>
                <a:ext cx="6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quantity . . .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3467100" y="3987800"/>
            <a:ext cx="374650" cy="244475"/>
            <a:chOff x="2184" y="2512"/>
            <a:chExt cx="236" cy="154"/>
          </a:xfrm>
        </p:grpSpPr>
        <p:sp>
          <p:nvSpPr>
            <p:cNvPr id="10279" name="Oval 62"/>
            <p:cNvSpPr>
              <a:spLocks noChangeArrowheads="1"/>
            </p:cNvSpPr>
            <p:nvPr/>
          </p:nvSpPr>
          <p:spPr bwMode="auto">
            <a:xfrm>
              <a:off x="2184" y="2543"/>
              <a:ext cx="85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2335" y="251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2714625" y="1455738"/>
            <a:ext cx="2778125" cy="1233487"/>
            <a:chOff x="1710" y="917"/>
            <a:chExt cx="1750" cy="777"/>
          </a:xfrm>
        </p:grpSpPr>
        <p:sp>
          <p:nvSpPr>
            <p:cNvPr id="10274" name="Line 65"/>
            <p:cNvSpPr>
              <a:spLocks noChangeShapeType="1"/>
            </p:cNvSpPr>
            <p:nvPr/>
          </p:nvSpPr>
          <p:spPr bwMode="auto">
            <a:xfrm flipV="1">
              <a:off x="2305" y="1439"/>
              <a:ext cx="268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Rectangle 66"/>
            <p:cNvSpPr>
              <a:spLocks noChangeArrowheads="1"/>
            </p:cNvSpPr>
            <p:nvPr/>
          </p:nvSpPr>
          <p:spPr bwMode="auto">
            <a:xfrm>
              <a:off x="1710" y="917"/>
              <a:ext cx="1750" cy="546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6" name="Rectangle 67"/>
            <p:cNvSpPr>
              <a:spLocks noChangeArrowheads="1"/>
            </p:cNvSpPr>
            <p:nvPr/>
          </p:nvSpPr>
          <p:spPr bwMode="auto">
            <a:xfrm>
              <a:off x="1778" y="949"/>
              <a:ext cx="13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. . and then the demand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7" name="Rectangle 68"/>
            <p:cNvSpPr>
              <a:spLocks noChangeArrowheads="1"/>
            </p:cNvSpPr>
            <p:nvPr/>
          </p:nvSpPr>
          <p:spPr bwMode="auto">
            <a:xfrm>
              <a:off x="1778" y="1111"/>
              <a:ext cx="12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curve shows the 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8" name="Rectangle 69"/>
            <p:cNvSpPr>
              <a:spLocks noChangeArrowheads="1"/>
            </p:cNvSpPr>
            <p:nvPr/>
          </p:nvSpPr>
          <p:spPr bwMode="auto">
            <a:xfrm>
              <a:off x="1778" y="1272"/>
              <a:ext cx="15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consistent with this quantity.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3" name="Rectangle 70"/>
          <p:cNvSpPr>
            <a:spLocks noChangeArrowheads="1"/>
          </p:cNvSpPr>
          <p:nvPr/>
        </p:nvSpPr>
        <p:spPr bwMode="auto">
          <a:xfrm>
            <a:off x="685800" y="2286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Garamond" pitchFamily="18" charset="0"/>
              </a:rPr>
              <a:t>Price Determination-short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1489075" y="1295400"/>
            <a:ext cx="6659563" cy="4884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9" name="Freeform 17"/>
          <p:cNvSpPr>
            <a:spLocks/>
          </p:cNvSpPr>
          <p:nvPr/>
        </p:nvSpPr>
        <p:spPr bwMode="auto">
          <a:xfrm>
            <a:off x="1489075" y="1249363"/>
            <a:ext cx="6659563" cy="4930775"/>
          </a:xfrm>
          <a:custGeom>
            <a:avLst/>
            <a:gdLst>
              <a:gd name="T0" fmla="*/ 0 w 4195"/>
              <a:gd name="T1" fmla="*/ 0 h 3106"/>
              <a:gd name="T2" fmla="*/ 0 w 4195"/>
              <a:gd name="T3" fmla="*/ 4930775 h 3106"/>
              <a:gd name="T4" fmla="*/ 6659563 w 4195"/>
              <a:gd name="T5" fmla="*/ 4930775 h 3106"/>
              <a:gd name="T6" fmla="*/ 0 60000 65536"/>
              <a:gd name="T7" fmla="*/ 0 60000 65536"/>
              <a:gd name="T8" fmla="*/ 0 60000 65536"/>
              <a:gd name="T9" fmla="*/ 0 w 4195"/>
              <a:gd name="T10" fmla="*/ 0 h 3106"/>
              <a:gd name="T11" fmla="*/ 4195 w 4195"/>
              <a:gd name="T12" fmla="*/ 3106 h 3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5" h="3106">
                <a:moveTo>
                  <a:pt x="0" y="0"/>
                </a:moveTo>
                <a:lnTo>
                  <a:pt x="0" y="3106"/>
                </a:lnTo>
                <a:lnTo>
                  <a:pt x="4195" y="310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89075" y="2867025"/>
            <a:ext cx="2046288" cy="1463675"/>
            <a:chOff x="938" y="1806"/>
            <a:chExt cx="1289" cy="922"/>
          </a:xfrm>
        </p:grpSpPr>
        <p:sp>
          <p:nvSpPr>
            <p:cNvPr id="11317" name="Rectangle 19"/>
            <p:cNvSpPr>
              <a:spLocks noChangeArrowheads="1"/>
            </p:cNvSpPr>
            <p:nvPr/>
          </p:nvSpPr>
          <p:spPr bwMode="auto">
            <a:xfrm>
              <a:off x="938" y="1806"/>
              <a:ext cx="1289" cy="922"/>
            </a:xfrm>
            <a:prstGeom prst="rect">
              <a:avLst/>
            </a:prstGeom>
            <a:solidFill>
              <a:srgbClr val="E7EB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8" name="Rectangle 20"/>
            <p:cNvSpPr>
              <a:spLocks noChangeArrowheads="1"/>
            </p:cNvSpPr>
            <p:nvPr/>
          </p:nvSpPr>
          <p:spPr bwMode="auto">
            <a:xfrm>
              <a:off x="1319" y="2126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9" name="Rectangle 21"/>
            <p:cNvSpPr>
              <a:spLocks noChangeArrowheads="1"/>
            </p:cNvSpPr>
            <p:nvPr/>
          </p:nvSpPr>
          <p:spPr bwMode="auto">
            <a:xfrm>
              <a:off x="1456" y="2287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profit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4050" y="4194175"/>
            <a:ext cx="2881313" cy="755650"/>
            <a:chOff x="412" y="2642"/>
            <a:chExt cx="1815" cy="476"/>
          </a:xfrm>
        </p:grpSpPr>
        <p:sp>
          <p:nvSpPr>
            <p:cNvPr id="11313" name="Line 23"/>
            <p:cNvSpPr>
              <a:spLocks noChangeShapeType="1"/>
            </p:cNvSpPr>
            <p:nvPr/>
          </p:nvSpPr>
          <p:spPr bwMode="auto">
            <a:xfrm flipH="1">
              <a:off x="938" y="2728"/>
              <a:ext cx="12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Rectangle 24"/>
            <p:cNvSpPr>
              <a:spLocks noChangeArrowheads="1"/>
            </p:cNvSpPr>
            <p:nvPr/>
          </p:nvSpPr>
          <p:spPr bwMode="auto">
            <a:xfrm>
              <a:off x="412" y="2642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5" name="Rectangle 25"/>
            <p:cNvSpPr>
              <a:spLocks noChangeArrowheads="1"/>
            </p:cNvSpPr>
            <p:nvPr/>
          </p:nvSpPr>
          <p:spPr bwMode="auto">
            <a:xfrm>
              <a:off x="646" y="2803"/>
              <a:ext cx="2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total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6" name="Rectangle 26"/>
            <p:cNvSpPr>
              <a:spLocks noChangeArrowheads="1"/>
            </p:cNvSpPr>
            <p:nvPr/>
          </p:nvSpPr>
          <p:spPr bwMode="auto">
            <a:xfrm>
              <a:off x="654" y="2964"/>
              <a:ext cx="2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7297738" y="6210300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7050" y="2646363"/>
            <a:ext cx="3238500" cy="3814762"/>
            <a:chOff x="332" y="1667"/>
            <a:chExt cx="2040" cy="2403"/>
          </a:xfrm>
        </p:grpSpPr>
        <p:sp>
          <p:nvSpPr>
            <p:cNvPr id="11309" name="Freeform 29"/>
            <p:cNvSpPr>
              <a:spLocks/>
            </p:cNvSpPr>
            <p:nvPr/>
          </p:nvSpPr>
          <p:spPr bwMode="auto">
            <a:xfrm>
              <a:off x="938" y="1806"/>
              <a:ext cx="1289" cy="2075"/>
            </a:xfrm>
            <a:custGeom>
              <a:avLst/>
              <a:gdLst>
                <a:gd name="T0" fmla="*/ 1289 w 1289"/>
                <a:gd name="T1" fmla="*/ 2075 h 2075"/>
                <a:gd name="T2" fmla="*/ 1289 w 1289"/>
                <a:gd name="T3" fmla="*/ 0 h 2075"/>
                <a:gd name="T4" fmla="*/ 0 w 1289"/>
                <a:gd name="T5" fmla="*/ 0 h 2075"/>
                <a:gd name="T6" fmla="*/ 0 60000 65536"/>
                <a:gd name="T7" fmla="*/ 0 60000 65536"/>
                <a:gd name="T8" fmla="*/ 0 60000 65536"/>
                <a:gd name="T9" fmla="*/ 0 w 1289"/>
                <a:gd name="T10" fmla="*/ 0 h 2075"/>
                <a:gd name="T11" fmla="*/ 1289 w 1289"/>
                <a:gd name="T12" fmla="*/ 2075 h 2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9" h="2075">
                  <a:moveTo>
                    <a:pt x="1289" y="2075"/>
                  </a:moveTo>
                  <a:lnTo>
                    <a:pt x="1289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30"/>
            <p:cNvSpPr>
              <a:spLocks noChangeArrowheads="1"/>
            </p:cNvSpPr>
            <p:nvPr/>
          </p:nvSpPr>
          <p:spPr bwMode="auto">
            <a:xfrm>
              <a:off x="332" y="1667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1" name="Rectangle 31"/>
            <p:cNvSpPr>
              <a:spLocks noChangeArrowheads="1"/>
            </p:cNvSpPr>
            <p:nvPr/>
          </p:nvSpPr>
          <p:spPr bwMode="auto">
            <a:xfrm>
              <a:off x="610" y="1828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2" name="Rectangle 32"/>
            <p:cNvSpPr>
              <a:spLocks noChangeArrowheads="1"/>
            </p:cNvSpPr>
            <p:nvPr/>
          </p:nvSpPr>
          <p:spPr bwMode="auto">
            <a:xfrm>
              <a:off x="2081" y="3916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84" name="Rectangle 33"/>
          <p:cNvSpPr>
            <a:spLocks noChangeArrowheads="1"/>
          </p:cNvSpPr>
          <p:nvPr/>
        </p:nvSpPr>
        <p:spPr bwMode="auto">
          <a:xfrm>
            <a:off x="1293813" y="62166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85" name="Rectangle 34"/>
          <p:cNvSpPr>
            <a:spLocks noChangeArrowheads="1"/>
          </p:cNvSpPr>
          <p:nvPr/>
        </p:nvSpPr>
        <p:spPr bwMode="auto">
          <a:xfrm>
            <a:off x="423863" y="12128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86" name="Rectangle 35"/>
          <p:cNvSpPr>
            <a:spLocks noChangeArrowheads="1"/>
          </p:cNvSpPr>
          <p:nvPr/>
        </p:nvSpPr>
        <p:spPr bwMode="auto">
          <a:xfrm>
            <a:off x="558800" y="1468438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489075" y="1557338"/>
            <a:ext cx="6078538" cy="3505200"/>
            <a:chOff x="938" y="981"/>
            <a:chExt cx="3829" cy="2208"/>
          </a:xfrm>
        </p:grpSpPr>
        <p:sp>
          <p:nvSpPr>
            <p:cNvPr id="11307" name="Line 37"/>
            <p:cNvSpPr>
              <a:spLocks noChangeShapeType="1"/>
            </p:cNvSpPr>
            <p:nvPr/>
          </p:nvSpPr>
          <p:spPr bwMode="auto">
            <a:xfrm>
              <a:off x="938" y="981"/>
              <a:ext cx="3295" cy="212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Rectangle 38"/>
            <p:cNvSpPr>
              <a:spLocks noChangeArrowheads="1"/>
            </p:cNvSpPr>
            <p:nvPr/>
          </p:nvSpPr>
          <p:spPr bwMode="auto">
            <a:xfrm>
              <a:off x="4278" y="3029"/>
              <a:ext cx="489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203450" y="2146300"/>
            <a:ext cx="3838575" cy="3822700"/>
            <a:chOff x="1388" y="1352"/>
            <a:chExt cx="2418" cy="2408"/>
          </a:xfrm>
        </p:grpSpPr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 flipH="1">
              <a:off x="1388" y="1430"/>
              <a:ext cx="1605" cy="2330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Rectangle 41"/>
            <p:cNvSpPr>
              <a:spLocks noChangeArrowheads="1"/>
            </p:cNvSpPr>
            <p:nvPr/>
          </p:nvSpPr>
          <p:spPr bwMode="auto">
            <a:xfrm>
              <a:off x="3045" y="1352"/>
              <a:ext cx="7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489075" y="1557338"/>
            <a:ext cx="5345113" cy="4464050"/>
            <a:chOff x="938" y="981"/>
            <a:chExt cx="3367" cy="2812"/>
          </a:xfrm>
        </p:grpSpPr>
        <p:sp>
          <p:nvSpPr>
            <p:cNvPr id="11303" name="Line 43"/>
            <p:cNvSpPr>
              <a:spLocks noChangeShapeType="1"/>
            </p:cNvSpPr>
            <p:nvPr/>
          </p:nvSpPr>
          <p:spPr bwMode="auto">
            <a:xfrm>
              <a:off x="938" y="981"/>
              <a:ext cx="2310" cy="279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Rectangle 44"/>
            <p:cNvSpPr>
              <a:spLocks noChangeArrowheads="1"/>
            </p:cNvSpPr>
            <p:nvPr/>
          </p:nvSpPr>
          <p:spPr bwMode="auto">
            <a:xfrm>
              <a:off x="3311" y="3633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855788" y="3252788"/>
            <a:ext cx="5424487" cy="2003425"/>
            <a:chOff x="1169" y="2049"/>
            <a:chExt cx="3417" cy="1262"/>
          </a:xfrm>
        </p:grpSpPr>
        <p:sp>
          <p:nvSpPr>
            <p:cNvPr id="11301" name="Freeform 46"/>
            <p:cNvSpPr>
              <a:spLocks/>
            </p:cNvSpPr>
            <p:nvPr/>
          </p:nvSpPr>
          <p:spPr bwMode="auto">
            <a:xfrm>
              <a:off x="1169" y="2049"/>
              <a:ext cx="2310" cy="1262"/>
            </a:xfrm>
            <a:custGeom>
              <a:avLst/>
              <a:gdLst>
                <a:gd name="T0" fmla="*/ 0 w 190"/>
                <a:gd name="T1" fmla="*/ 0 h 104"/>
                <a:gd name="T2" fmla="*/ 2310 w 190"/>
                <a:gd name="T3" fmla="*/ 206 h 104"/>
                <a:gd name="T4" fmla="*/ 0 60000 65536"/>
                <a:gd name="T5" fmla="*/ 0 60000 65536"/>
                <a:gd name="T6" fmla="*/ 0 w 190"/>
                <a:gd name="T7" fmla="*/ 0 h 104"/>
                <a:gd name="T8" fmla="*/ 190 w 190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04">
                  <a:moveTo>
                    <a:pt x="0" y="0"/>
                  </a:moveTo>
                  <a:cubicBezTo>
                    <a:pt x="6" y="22"/>
                    <a:pt x="40" y="104"/>
                    <a:pt x="190" y="17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Rectangle 47"/>
            <p:cNvSpPr>
              <a:spLocks noChangeArrowheads="1"/>
            </p:cNvSpPr>
            <p:nvPr/>
          </p:nvSpPr>
          <p:spPr bwMode="auto">
            <a:xfrm>
              <a:off x="3561" y="2170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30338" y="2646363"/>
            <a:ext cx="2333625" cy="1958975"/>
            <a:chOff x="901" y="1667"/>
            <a:chExt cx="1470" cy="1234"/>
          </a:xfrm>
        </p:grpSpPr>
        <p:sp>
          <p:nvSpPr>
            <p:cNvPr id="11293" name="Oval 49"/>
            <p:cNvSpPr>
              <a:spLocks noChangeArrowheads="1"/>
            </p:cNvSpPr>
            <p:nvPr/>
          </p:nvSpPr>
          <p:spPr bwMode="auto">
            <a:xfrm>
              <a:off x="2190" y="17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4" name="Oval 50"/>
            <p:cNvSpPr>
              <a:spLocks noChangeArrowheads="1"/>
            </p:cNvSpPr>
            <p:nvPr/>
          </p:nvSpPr>
          <p:spPr bwMode="auto">
            <a:xfrm>
              <a:off x="901" y="17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5" name="Oval 51"/>
            <p:cNvSpPr>
              <a:spLocks noChangeArrowheads="1"/>
            </p:cNvSpPr>
            <p:nvPr/>
          </p:nvSpPr>
          <p:spPr bwMode="auto">
            <a:xfrm>
              <a:off x="901" y="2692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6" name="Oval 52"/>
            <p:cNvSpPr>
              <a:spLocks noChangeArrowheads="1"/>
            </p:cNvSpPr>
            <p:nvPr/>
          </p:nvSpPr>
          <p:spPr bwMode="auto">
            <a:xfrm>
              <a:off x="2190" y="2692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7" name="Rectangle 53"/>
            <p:cNvSpPr>
              <a:spLocks noChangeArrowheads="1"/>
            </p:cNvSpPr>
            <p:nvPr/>
          </p:nvSpPr>
          <p:spPr bwMode="auto">
            <a:xfrm>
              <a:off x="2279" y="166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8" name="Rectangle 54"/>
            <p:cNvSpPr>
              <a:spLocks noChangeArrowheads="1"/>
            </p:cNvSpPr>
            <p:nvPr/>
          </p:nvSpPr>
          <p:spPr bwMode="auto">
            <a:xfrm>
              <a:off x="2279" y="27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9" name="Rectangle 55"/>
            <p:cNvSpPr>
              <a:spLocks noChangeArrowheads="1"/>
            </p:cNvSpPr>
            <p:nvPr/>
          </p:nvSpPr>
          <p:spPr bwMode="auto">
            <a:xfrm>
              <a:off x="1005" y="166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00" name="Rectangle 56"/>
            <p:cNvSpPr>
              <a:spLocks noChangeArrowheads="1"/>
            </p:cNvSpPr>
            <p:nvPr/>
          </p:nvSpPr>
          <p:spPr bwMode="auto">
            <a:xfrm>
              <a:off x="1005" y="27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92" name="Rectangle 57"/>
          <p:cNvSpPr>
            <a:spLocks noChangeArrowheads="1"/>
          </p:cNvSpPr>
          <p:nvPr/>
        </p:nvSpPr>
        <p:spPr bwMode="auto">
          <a:xfrm>
            <a:off x="609600" y="304800"/>
            <a:ext cx="66087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Monopolist’s Profit-short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312</Words>
  <Application>Microsoft PowerPoint</Application>
  <PresentationFormat>On-screen Show (4:3)</PresentationFormat>
  <Paragraphs>186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Monopoly Market</vt:lpstr>
      <vt:lpstr>Monopoly Market</vt:lpstr>
      <vt:lpstr>Monopoly Market</vt:lpstr>
      <vt:lpstr>Implications</vt:lpstr>
      <vt:lpstr>Slide 5</vt:lpstr>
      <vt:lpstr>Slide 6</vt:lpstr>
      <vt:lpstr>Price Determination</vt:lpstr>
      <vt:lpstr>Slide 8</vt:lpstr>
      <vt:lpstr>Slide 9</vt:lpstr>
      <vt:lpstr>Slide 10</vt:lpstr>
      <vt:lpstr>Slide 11</vt:lpstr>
      <vt:lpstr>Social Cost of Monopoly</vt:lpstr>
      <vt:lpstr>Slide 13</vt:lpstr>
      <vt:lpstr>Price discriminating Monopolist</vt:lpstr>
      <vt:lpstr>Slide 15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146</cp:revision>
  <dcterms:created xsi:type="dcterms:W3CDTF">2002-07-01T04:10:53Z</dcterms:created>
  <dcterms:modified xsi:type="dcterms:W3CDTF">2018-04-16T07:13:52Z</dcterms:modified>
</cp:coreProperties>
</file>