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66"/>
    <a:srgbClr val="000066"/>
    <a:srgbClr val="660033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C04B4-B546-4F11-9114-27C5849F8DDB}" type="slidenum">
              <a:rPr lang="en-US"/>
              <a:pPr/>
              <a:t>9</a:t>
            </a:fld>
            <a:endParaRPr lang="en-US"/>
          </a:p>
        </p:txBody>
      </p:sp>
      <p:sp>
        <p:nvSpPr>
          <p:cNvPr id="21606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F40B0A76-1923-4EB6-A081-5347CBE53806}" type="slidenum">
              <a:rPr lang="en-US" sz="1200"/>
              <a:pPr algn="r" eaLnBrk="1" hangingPunct="1"/>
              <a:t>9</a:t>
            </a:fld>
            <a:endParaRPr lang="en-US" sz="1200" dirty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9ACAE-8BB7-4154-AFEB-0C508203A7AB}" type="slidenum">
              <a:rPr lang="en-US"/>
              <a:pPr/>
              <a:t>10</a:t>
            </a:fld>
            <a:endParaRPr lang="en-US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2AF4DA22-162F-477B-B838-3E8FE3E69FF2}" type="slidenum">
              <a:rPr lang="en-US" sz="1200"/>
              <a:pPr algn="r" eaLnBrk="1" hangingPunct="1"/>
              <a:t>10</a:t>
            </a:fld>
            <a:endParaRPr lang="en-US" sz="1200" dirty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8071-88B8-459A-9FD6-65CC8EB57536}" type="slidenum">
              <a:rPr lang="en-US"/>
              <a:pPr/>
              <a:t>11</a:t>
            </a:fld>
            <a:endParaRPr lang="en-US"/>
          </a:p>
        </p:txBody>
      </p:sp>
      <p:sp>
        <p:nvSpPr>
          <p:cNvPr id="250882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B4A3191C-C386-49DB-BA9E-81EE94D33B3E}" type="slidenum">
              <a:rPr lang="en-US" sz="1200"/>
              <a:pPr algn="r" eaLnBrk="1" hangingPunct="1"/>
              <a:t>11</a:t>
            </a:fld>
            <a:endParaRPr lang="en-US" sz="1200" dirty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66513-C41B-4E19-9F3C-32C340C43BB5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6BEFBBCF-FCE7-4F04-B90A-16C9335D59BF}" type="slidenum">
              <a:rPr lang="en-US" sz="1200"/>
              <a:pPr algn="r" eaLnBrk="1" hangingPunct="1"/>
              <a:t>13</a:t>
            </a:fld>
            <a:endParaRPr lang="en-US" sz="1200" dirty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10600" cy="18288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Monopolistic Competition Market</a:t>
            </a:r>
            <a:endParaRPr lang="en-US" sz="6600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1489075" y="1295400"/>
            <a:ext cx="6659563" cy="4884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8129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3106 h 3106"/>
              <a:gd name="T4" fmla="*/ 4195 w 4195"/>
              <a:gd name="T5" fmla="*/ 3106 h 3106"/>
              <a:gd name="T6" fmla="*/ 0 60000 65536"/>
              <a:gd name="T7" fmla="*/ 0 60000 65536"/>
              <a:gd name="T8" fmla="*/ 0 60000 65536"/>
              <a:gd name="T9" fmla="*/ 0 w 4195"/>
              <a:gd name="T10" fmla="*/ 0 h 3106"/>
              <a:gd name="T11" fmla="*/ 4195 w 4195"/>
              <a:gd name="T12" fmla="*/ 3106 h 3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89075" y="2867025"/>
            <a:ext cx="2046288" cy="1463675"/>
            <a:chOff x="938" y="1806"/>
            <a:chExt cx="1289" cy="922"/>
          </a:xfrm>
        </p:grpSpPr>
        <p:sp>
          <p:nvSpPr>
            <p:cNvPr id="218131" name="Rectangle 19"/>
            <p:cNvSpPr>
              <a:spLocks noChangeArrowheads="1"/>
            </p:cNvSpPr>
            <p:nvPr/>
          </p:nvSpPr>
          <p:spPr bwMode="auto">
            <a:xfrm>
              <a:off x="938" y="1806"/>
              <a:ext cx="1289" cy="922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32" name="Rectangle 20"/>
            <p:cNvSpPr>
              <a:spLocks noChangeArrowheads="1"/>
            </p:cNvSpPr>
            <p:nvPr/>
          </p:nvSpPr>
          <p:spPr bwMode="auto">
            <a:xfrm>
              <a:off x="1152" y="1983"/>
              <a:ext cx="834" cy="46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Monopolistic </a:t>
              </a:r>
            </a:p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Competitor’s </a:t>
              </a:r>
            </a:p>
            <a:p>
              <a:r>
                <a:rPr lang="en-US" sz="1600" b="1" dirty="0" smtClean="0">
                  <a:solidFill>
                    <a:srgbClr val="000000"/>
                  </a:solidFill>
                  <a:latin typeface="Arial" charset="0"/>
                </a:rPr>
                <a:t>profit</a:t>
              </a:r>
              <a:endParaRPr lang="en-US" sz="2400" b="1" dirty="0">
                <a:latin typeface="Times New Roman" pitchFamily="18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4050" y="4194175"/>
            <a:ext cx="2881313" cy="755650"/>
            <a:chOff x="412" y="2642"/>
            <a:chExt cx="1815" cy="476"/>
          </a:xfrm>
        </p:grpSpPr>
        <p:sp>
          <p:nvSpPr>
            <p:cNvPr id="218135" name="Line 23"/>
            <p:cNvSpPr>
              <a:spLocks noChangeShapeType="1"/>
            </p:cNvSpPr>
            <p:nvPr/>
          </p:nvSpPr>
          <p:spPr bwMode="auto">
            <a:xfrm flipH="1">
              <a:off x="938" y="2728"/>
              <a:ext cx="12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6" name="Rectangle 24"/>
            <p:cNvSpPr>
              <a:spLocks noChangeArrowheads="1"/>
            </p:cNvSpPr>
            <p:nvPr/>
          </p:nvSpPr>
          <p:spPr bwMode="auto">
            <a:xfrm>
              <a:off x="412" y="2642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Average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37" name="Rectangle 25"/>
            <p:cNvSpPr>
              <a:spLocks noChangeArrowheads="1"/>
            </p:cNvSpPr>
            <p:nvPr/>
          </p:nvSpPr>
          <p:spPr bwMode="auto">
            <a:xfrm>
              <a:off x="646" y="2803"/>
              <a:ext cx="2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total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38" name="Rectangle 26"/>
            <p:cNvSpPr>
              <a:spLocks noChangeArrowheads="1"/>
            </p:cNvSpPr>
            <p:nvPr/>
          </p:nvSpPr>
          <p:spPr bwMode="auto">
            <a:xfrm>
              <a:off x="654" y="2964"/>
              <a:ext cx="2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28600" y="2646363"/>
            <a:ext cx="3536950" cy="3814762"/>
            <a:chOff x="144" y="1667"/>
            <a:chExt cx="2228" cy="2403"/>
          </a:xfrm>
        </p:grpSpPr>
        <p:sp>
          <p:nvSpPr>
            <p:cNvPr id="218141" name="Freeform 29"/>
            <p:cNvSpPr>
              <a:spLocks/>
            </p:cNvSpPr>
            <p:nvPr/>
          </p:nvSpPr>
          <p:spPr bwMode="auto">
            <a:xfrm>
              <a:off x="938" y="1806"/>
              <a:ext cx="1289" cy="2075"/>
            </a:xfrm>
            <a:custGeom>
              <a:avLst/>
              <a:gdLst>
                <a:gd name="T0" fmla="*/ 1289 w 1289"/>
                <a:gd name="T1" fmla="*/ 2075 h 2075"/>
                <a:gd name="T2" fmla="*/ 1289 w 1289"/>
                <a:gd name="T3" fmla="*/ 0 h 2075"/>
                <a:gd name="T4" fmla="*/ 0 w 1289"/>
                <a:gd name="T5" fmla="*/ 0 h 2075"/>
                <a:gd name="T6" fmla="*/ 0 60000 65536"/>
                <a:gd name="T7" fmla="*/ 0 60000 65536"/>
                <a:gd name="T8" fmla="*/ 0 60000 65536"/>
                <a:gd name="T9" fmla="*/ 0 w 1289"/>
                <a:gd name="T10" fmla="*/ 0 h 2075"/>
                <a:gd name="T11" fmla="*/ 1289 w 1289"/>
                <a:gd name="T12" fmla="*/ 2075 h 2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9" h="2075">
                  <a:moveTo>
                    <a:pt x="1289" y="2075"/>
                  </a:moveTo>
                  <a:lnTo>
                    <a:pt x="1289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2" name="Rectangle 30"/>
            <p:cNvSpPr>
              <a:spLocks noChangeArrowheads="1"/>
            </p:cNvSpPr>
            <p:nvPr/>
          </p:nvSpPr>
          <p:spPr bwMode="auto">
            <a:xfrm>
              <a:off x="144" y="1667"/>
              <a:ext cx="72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 charset="0"/>
                </a:rPr>
                <a:t>Monopolistic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 charset="0"/>
                </a:rPr>
                <a:t>Competitor’s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18144" name="Rectangle 32"/>
            <p:cNvSpPr>
              <a:spLocks noChangeArrowheads="1"/>
            </p:cNvSpPr>
            <p:nvPr/>
          </p:nvSpPr>
          <p:spPr bwMode="auto">
            <a:xfrm>
              <a:off x="2081" y="3916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18145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>
            <a:off x="1489075" y="1557338"/>
            <a:ext cx="5230813" cy="33702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6791325" y="4808538"/>
            <a:ext cx="776288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Demand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203450" y="2146300"/>
            <a:ext cx="3838575" cy="3822700"/>
            <a:chOff x="1388" y="1352"/>
            <a:chExt cx="2418" cy="2408"/>
          </a:xfrm>
        </p:grpSpPr>
        <p:sp>
          <p:nvSpPr>
            <p:cNvPr id="218152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489075" y="1557338"/>
            <a:ext cx="5345113" cy="4464050"/>
            <a:chOff x="938" y="981"/>
            <a:chExt cx="3367" cy="2812"/>
          </a:xfrm>
        </p:grpSpPr>
        <p:sp>
          <p:nvSpPr>
            <p:cNvPr id="218155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6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855788" y="3252788"/>
            <a:ext cx="5424487" cy="2003425"/>
            <a:chOff x="1169" y="2049"/>
            <a:chExt cx="3417" cy="1262"/>
          </a:xfrm>
        </p:grpSpPr>
        <p:sp>
          <p:nvSpPr>
            <p:cNvPr id="218158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190 w 190"/>
                <a:gd name="T3" fmla="*/ 17 h 104"/>
                <a:gd name="T4" fmla="*/ 0 60000 65536"/>
                <a:gd name="T5" fmla="*/ 0 60000 65536"/>
                <a:gd name="T6" fmla="*/ 0 w 190"/>
                <a:gd name="T7" fmla="*/ 0 h 104"/>
                <a:gd name="T8" fmla="*/ 190 w 190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9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430338" y="2646363"/>
            <a:ext cx="2333625" cy="1958975"/>
            <a:chOff x="901" y="1667"/>
            <a:chExt cx="1470" cy="1234"/>
          </a:xfrm>
        </p:grpSpPr>
        <p:sp>
          <p:nvSpPr>
            <p:cNvPr id="218161" name="Oval 49"/>
            <p:cNvSpPr>
              <a:spLocks noChangeArrowheads="1"/>
            </p:cNvSpPr>
            <p:nvPr/>
          </p:nvSpPr>
          <p:spPr bwMode="auto">
            <a:xfrm>
              <a:off x="2190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2" name="Oval 50"/>
            <p:cNvSpPr>
              <a:spLocks noChangeArrowheads="1"/>
            </p:cNvSpPr>
            <p:nvPr/>
          </p:nvSpPr>
          <p:spPr bwMode="auto">
            <a:xfrm>
              <a:off x="901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3" name="Oval 51"/>
            <p:cNvSpPr>
              <a:spLocks noChangeArrowheads="1"/>
            </p:cNvSpPr>
            <p:nvPr/>
          </p:nvSpPr>
          <p:spPr bwMode="auto">
            <a:xfrm>
              <a:off x="901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4" name="Oval 52"/>
            <p:cNvSpPr>
              <a:spLocks noChangeArrowheads="1"/>
            </p:cNvSpPr>
            <p:nvPr/>
          </p:nvSpPr>
          <p:spPr bwMode="auto">
            <a:xfrm>
              <a:off x="2190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5" name="Rectangle 53"/>
            <p:cNvSpPr>
              <a:spLocks noChangeArrowheads="1"/>
            </p:cNvSpPr>
            <p:nvPr/>
          </p:nvSpPr>
          <p:spPr bwMode="auto">
            <a:xfrm>
              <a:off x="2279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6" name="Rectangle 54"/>
            <p:cNvSpPr>
              <a:spLocks noChangeArrowheads="1"/>
            </p:cNvSpPr>
            <p:nvPr/>
          </p:nvSpPr>
          <p:spPr bwMode="auto">
            <a:xfrm>
              <a:off x="2279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7" name="Rectangle 55"/>
            <p:cNvSpPr>
              <a:spLocks noChangeArrowheads="1"/>
            </p:cNvSpPr>
            <p:nvPr/>
          </p:nvSpPr>
          <p:spPr bwMode="auto">
            <a:xfrm>
              <a:off x="1005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8168" name="Rectangle 56"/>
            <p:cNvSpPr>
              <a:spLocks noChangeArrowheads="1"/>
            </p:cNvSpPr>
            <p:nvPr/>
          </p:nvSpPr>
          <p:spPr bwMode="auto">
            <a:xfrm>
              <a:off x="1005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18169" name="Rectangle 57"/>
          <p:cNvSpPr>
            <a:spLocks noChangeArrowheads="1"/>
          </p:cNvSpPr>
          <p:nvPr/>
        </p:nvSpPr>
        <p:spPr bwMode="auto">
          <a:xfrm>
            <a:off x="609600" y="304800"/>
            <a:ext cx="362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Profit-short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249859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0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2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3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4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5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6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7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8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9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70" name="Rectangle 16"/>
          <p:cNvSpPr>
            <a:spLocks noChangeArrowheads="1"/>
          </p:cNvSpPr>
          <p:nvPr/>
        </p:nvSpPr>
        <p:spPr bwMode="auto">
          <a:xfrm>
            <a:off x="1524000" y="1295400"/>
            <a:ext cx="6659563" cy="4884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71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3106 h 3106"/>
              <a:gd name="T4" fmla="*/ 4195 w 4195"/>
              <a:gd name="T5" fmla="*/ 3106 h 3106"/>
              <a:gd name="T6" fmla="*/ 0 60000 65536"/>
              <a:gd name="T7" fmla="*/ 0 60000 65536"/>
              <a:gd name="T8" fmla="*/ 0 60000 65536"/>
              <a:gd name="T9" fmla="*/ 0 w 4195"/>
              <a:gd name="T10" fmla="*/ 0 h 3106"/>
              <a:gd name="T11" fmla="*/ 4195 w 4195"/>
              <a:gd name="T12" fmla="*/ 3106 h 3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881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9883" name="Freeform 29"/>
          <p:cNvSpPr>
            <a:spLocks/>
          </p:cNvSpPr>
          <p:nvPr/>
        </p:nvSpPr>
        <p:spPr bwMode="auto">
          <a:xfrm>
            <a:off x="1447800" y="2438400"/>
            <a:ext cx="1981200" cy="3798888"/>
          </a:xfrm>
          <a:custGeom>
            <a:avLst/>
            <a:gdLst>
              <a:gd name="T0" fmla="*/ 1289 w 1289"/>
              <a:gd name="T1" fmla="*/ 2075 h 2075"/>
              <a:gd name="T2" fmla="*/ 1289 w 1289"/>
              <a:gd name="T3" fmla="*/ 0 h 2075"/>
              <a:gd name="T4" fmla="*/ 0 w 1289"/>
              <a:gd name="T5" fmla="*/ 0 h 2075"/>
              <a:gd name="T6" fmla="*/ 0 60000 65536"/>
              <a:gd name="T7" fmla="*/ 0 60000 65536"/>
              <a:gd name="T8" fmla="*/ 0 60000 65536"/>
              <a:gd name="T9" fmla="*/ 0 w 1289"/>
              <a:gd name="T10" fmla="*/ 0 h 2075"/>
              <a:gd name="T11" fmla="*/ 1289 w 1289"/>
              <a:gd name="T12" fmla="*/ 2075 h 2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9" h="2075">
                <a:moveTo>
                  <a:pt x="1289" y="2075"/>
                </a:moveTo>
                <a:lnTo>
                  <a:pt x="1289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884" name="Rectangle 30"/>
          <p:cNvSpPr>
            <a:spLocks noChangeArrowheads="1"/>
          </p:cNvSpPr>
          <p:nvPr/>
        </p:nvSpPr>
        <p:spPr bwMode="auto">
          <a:xfrm>
            <a:off x="235224" y="2555557"/>
            <a:ext cx="12125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Monopolistic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Competitor’s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price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9886" name="Rectangle 32"/>
          <p:cNvSpPr>
            <a:spLocks noChangeArrowheads="1"/>
          </p:cNvSpPr>
          <p:nvPr/>
        </p:nvSpPr>
        <p:spPr bwMode="auto">
          <a:xfrm>
            <a:off x="3303588" y="6213475"/>
            <a:ext cx="461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600" i="1" baseline="-25000">
                <a:solidFill>
                  <a:srgbClr val="000000"/>
                </a:solidFill>
                <a:latin typeface="Arial" charset="0"/>
              </a:rPr>
              <a:t>MAX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9887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9888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9889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9890" name="Line 37"/>
          <p:cNvSpPr>
            <a:spLocks noChangeShapeType="1"/>
          </p:cNvSpPr>
          <p:nvPr/>
        </p:nvSpPr>
        <p:spPr bwMode="auto">
          <a:xfrm>
            <a:off x="1489075" y="1557338"/>
            <a:ext cx="5230813" cy="33702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891" name="Rectangle 38"/>
          <p:cNvSpPr>
            <a:spLocks noChangeArrowheads="1"/>
          </p:cNvSpPr>
          <p:nvPr/>
        </p:nvSpPr>
        <p:spPr bwMode="auto">
          <a:xfrm>
            <a:off x="6791325" y="4808538"/>
            <a:ext cx="776288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Demand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133600" y="1905000"/>
            <a:ext cx="3838575" cy="3822700"/>
            <a:chOff x="1388" y="1352"/>
            <a:chExt cx="2418" cy="2408"/>
          </a:xfrm>
        </p:grpSpPr>
        <p:sp>
          <p:nvSpPr>
            <p:cNvPr id="249893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94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524000" y="1524000"/>
            <a:ext cx="5345113" cy="4464050"/>
            <a:chOff x="938" y="981"/>
            <a:chExt cx="3367" cy="2812"/>
          </a:xfrm>
        </p:grpSpPr>
        <p:sp>
          <p:nvSpPr>
            <p:cNvPr id="249896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97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438400" y="1371600"/>
            <a:ext cx="5424488" cy="2003425"/>
            <a:chOff x="1169" y="2049"/>
            <a:chExt cx="3417" cy="1262"/>
          </a:xfrm>
        </p:grpSpPr>
        <p:sp>
          <p:nvSpPr>
            <p:cNvPr id="249899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190 w 190"/>
                <a:gd name="T3" fmla="*/ 17 h 104"/>
                <a:gd name="T4" fmla="*/ 0 60000 65536"/>
                <a:gd name="T5" fmla="*/ 0 60000 65536"/>
                <a:gd name="T6" fmla="*/ 0 w 190"/>
                <a:gd name="T7" fmla="*/ 0 h 104"/>
                <a:gd name="T8" fmla="*/ 190 w 190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00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49910" name="Rectangle 54"/>
          <p:cNvSpPr>
            <a:spLocks noChangeArrowheads="1"/>
          </p:cNvSpPr>
          <p:nvPr/>
        </p:nvSpPr>
        <p:spPr bwMode="auto">
          <a:xfrm>
            <a:off x="609600" y="304800"/>
            <a:ext cx="3379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Loss-short run</a:t>
            </a:r>
          </a:p>
        </p:txBody>
      </p:sp>
      <p:sp>
        <p:nvSpPr>
          <p:cNvPr id="249913" name="Line 57"/>
          <p:cNvSpPr>
            <a:spLocks noChangeShapeType="1"/>
          </p:cNvSpPr>
          <p:nvPr/>
        </p:nvSpPr>
        <p:spPr bwMode="auto">
          <a:xfrm flipH="1">
            <a:off x="13716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914" name="Rectangle 58"/>
          <p:cNvSpPr>
            <a:spLocks noChangeArrowheads="1"/>
          </p:cNvSpPr>
          <p:nvPr/>
        </p:nvSpPr>
        <p:spPr bwMode="auto">
          <a:xfrm>
            <a:off x="1524000" y="2424545"/>
            <a:ext cx="1905000" cy="3810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3" grpId="0" animBg="1"/>
      <p:bldP spid="249883" grpId="1" animBg="1"/>
      <p:bldP spid="249890" grpId="0" animBg="1"/>
      <p:bldP spid="249890" grpId="1" animBg="1"/>
      <p:bldP spid="249891" grpId="0" animBg="1"/>
      <p:bldP spid="2499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Determination-long run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307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In the long run, economic profit induces entry.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dirty="0"/>
              <a:t>And entry continues as long as firms in the industry earn an economic profit—as long as (</a:t>
            </a:r>
            <a:r>
              <a:rPr lang="en-US" i="1" dirty="0"/>
              <a:t>P </a:t>
            </a:r>
            <a:r>
              <a:rPr lang="en-US" dirty="0"/>
              <a:t>&gt; </a:t>
            </a:r>
            <a:r>
              <a:rPr lang="en-US" i="1" dirty="0"/>
              <a:t>ATC</a:t>
            </a:r>
            <a:r>
              <a:rPr lang="en-US" dirty="0"/>
              <a:t>).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dirty="0"/>
              <a:t>A monopolistic competitor faces a downward sloping demand curve, and produces where MC = MR, </a:t>
            </a:r>
            <a:r>
              <a:rPr lang="en-US" dirty="0">
                <a:solidFill>
                  <a:srgbClr val="FF0066"/>
                </a:solidFill>
              </a:rPr>
              <a:t>not</a:t>
            </a:r>
            <a:r>
              <a:rPr lang="en-US" dirty="0"/>
              <a:t> where MC = 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ATC</a:t>
            </a:r>
            <a:r>
              <a:rPr lang="en-US" dirty="0"/>
              <a:t> curve is </a:t>
            </a:r>
            <a:r>
              <a:rPr lang="en-US" dirty="0">
                <a:solidFill>
                  <a:srgbClr val="FF0066"/>
                </a:solidFill>
              </a:rPr>
              <a:t>tangent </a:t>
            </a:r>
            <a:r>
              <a:rPr lang="en-US" dirty="0"/>
              <a:t>to the demand curve at that level, which is </a:t>
            </a:r>
            <a:r>
              <a:rPr lang="en-US" dirty="0">
                <a:solidFill>
                  <a:srgbClr val="FF0066"/>
                </a:solidFill>
              </a:rPr>
              <a:t>not at the minimum point</a:t>
            </a:r>
            <a:r>
              <a:rPr lang="en-US" dirty="0"/>
              <a:t> of the </a:t>
            </a:r>
            <a:r>
              <a:rPr lang="en-US" i="1" dirty="0"/>
              <a:t>ATC</a:t>
            </a:r>
            <a:r>
              <a:rPr lang="en-US" dirty="0"/>
              <a:t> curve.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246787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88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89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0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1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2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3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4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5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6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7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8" name="Rectangle 16"/>
          <p:cNvSpPr>
            <a:spLocks noChangeArrowheads="1"/>
          </p:cNvSpPr>
          <p:nvPr/>
        </p:nvSpPr>
        <p:spPr bwMode="auto">
          <a:xfrm>
            <a:off x="1524000" y="1295400"/>
            <a:ext cx="6659563" cy="4884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6799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3106 h 3106"/>
              <a:gd name="T4" fmla="*/ 4195 w 4195"/>
              <a:gd name="T5" fmla="*/ 3106 h 3106"/>
              <a:gd name="T6" fmla="*/ 0 60000 65536"/>
              <a:gd name="T7" fmla="*/ 0 60000 65536"/>
              <a:gd name="T8" fmla="*/ 0 60000 65536"/>
              <a:gd name="T9" fmla="*/ 0 w 4195"/>
              <a:gd name="T10" fmla="*/ 0 h 3106"/>
              <a:gd name="T11" fmla="*/ 4195 w 4195"/>
              <a:gd name="T12" fmla="*/ 3106 h 3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00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7050" y="2646363"/>
            <a:ext cx="3238500" cy="3814762"/>
            <a:chOff x="332" y="1667"/>
            <a:chExt cx="2040" cy="2403"/>
          </a:xfrm>
        </p:grpSpPr>
        <p:sp>
          <p:nvSpPr>
            <p:cNvPr id="246802" name="Freeform 29"/>
            <p:cNvSpPr>
              <a:spLocks/>
            </p:cNvSpPr>
            <p:nvPr/>
          </p:nvSpPr>
          <p:spPr bwMode="auto">
            <a:xfrm>
              <a:off x="938" y="1806"/>
              <a:ext cx="1289" cy="2075"/>
            </a:xfrm>
            <a:custGeom>
              <a:avLst/>
              <a:gdLst>
                <a:gd name="T0" fmla="*/ 1289 w 1289"/>
                <a:gd name="T1" fmla="*/ 2075 h 2075"/>
                <a:gd name="T2" fmla="*/ 1289 w 1289"/>
                <a:gd name="T3" fmla="*/ 0 h 2075"/>
                <a:gd name="T4" fmla="*/ 0 w 1289"/>
                <a:gd name="T5" fmla="*/ 0 h 2075"/>
                <a:gd name="T6" fmla="*/ 0 60000 65536"/>
                <a:gd name="T7" fmla="*/ 0 60000 65536"/>
                <a:gd name="T8" fmla="*/ 0 60000 65536"/>
                <a:gd name="T9" fmla="*/ 0 w 1289"/>
                <a:gd name="T10" fmla="*/ 0 h 2075"/>
                <a:gd name="T11" fmla="*/ 1289 w 1289"/>
                <a:gd name="T12" fmla="*/ 2075 h 2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9" h="2075">
                  <a:moveTo>
                    <a:pt x="1289" y="2075"/>
                  </a:moveTo>
                  <a:lnTo>
                    <a:pt x="1289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3" name="Rectangle 30"/>
            <p:cNvSpPr>
              <a:spLocks noChangeArrowheads="1"/>
            </p:cNvSpPr>
            <p:nvPr/>
          </p:nvSpPr>
          <p:spPr bwMode="auto">
            <a:xfrm>
              <a:off x="332" y="1667"/>
              <a:ext cx="7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Monopolistic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6804" name="Rectangle 31"/>
            <p:cNvSpPr>
              <a:spLocks noChangeArrowheads="1"/>
            </p:cNvSpPr>
            <p:nvPr/>
          </p:nvSpPr>
          <p:spPr bwMode="auto">
            <a:xfrm>
              <a:off x="610" y="1828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6805" name="Rectangle 32"/>
            <p:cNvSpPr>
              <a:spLocks noChangeArrowheads="1"/>
            </p:cNvSpPr>
            <p:nvPr/>
          </p:nvSpPr>
          <p:spPr bwMode="auto">
            <a:xfrm>
              <a:off x="2081" y="3916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46806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6807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6808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6809" name="Line 37"/>
          <p:cNvSpPr>
            <a:spLocks noChangeShapeType="1"/>
          </p:cNvSpPr>
          <p:nvPr/>
        </p:nvSpPr>
        <p:spPr bwMode="auto">
          <a:xfrm>
            <a:off x="1489075" y="1557338"/>
            <a:ext cx="5230813" cy="33702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810" name="Rectangle 38"/>
          <p:cNvSpPr>
            <a:spLocks noChangeArrowheads="1"/>
          </p:cNvSpPr>
          <p:nvPr/>
        </p:nvSpPr>
        <p:spPr bwMode="auto">
          <a:xfrm>
            <a:off x="6791325" y="4808538"/>
            <a:ext cx="776288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Demand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286000" y="1981200"/>
            <a:ext cx="3838575" cy="3822700"/>
            <a:chOff x="1388" y="1352"/>
            <a:chExt cx="2418" cy="2408"/>
          </a:xfrm>
        </p:grpSpPr>
        <p:sp>
          <p:nvSpPr>
            <p:cNvPr id="246812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489075" y="1557338"/>
            <a:ext cx="5345113" cy="4464050"/>
            <a:chOff x="938" y="981"/>
            <a:chExt cx="3367" cy="2812"/>
          </a:xfrm>
        </p:grpSpPr>
        <p:sp>
          <p:nvSpPr>
            <p:cNvPr id="246815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6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743200" y="1905000"/>
            <a:ext cx="5424488" cy="2003425"/>
            <a:chOff x="1169" y="2049"/>
            <a:chExt cx="3417" cy="1262"/>
          </a:xfrm>
        </p:grpSpPr>
        <p:sp>
          <p:nvSpPr>
            <p:cNvPr id="246818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190 w 190"/>
                <a:gd name="T3" fmla="*/ 17 h 104"/>
                <a:gd name="T4" fmla="*/ 0 60000 65536"/>
                <a:gd name="T5" fmla="*/ 0 60000 65536"/>
                <a:gd name="T6" fmla="*/ 0 w 190"/>
                <a:gd name="T7" fmla="*/ 0 h 104"/>
                <a:gd name="T8" fmla="*/ 190 w 190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9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46820" name="Rectangle 36"/>
          <p:cNvSpPr>
            <a:spLocks noChangeArrowheads="1"/>
          </p:cNvSpPr>
          <p:nvPr/>
        </p:nvSpPr>
        <p:spPr bwMode="auto">
          <a:xfrm>
            <a:off x="609600" y="304800"/>
            <a:ext cx="6610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Price Determination-long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defRPr/>
            </a:pPr>
            <a:fld id="{F5029574-8193-47A3-BDD7-E87FDB45E1F6}" type="slidenum">
              <a:rPr lang="en-US" altLang="en-US" sz="1200">
                <a:latin typeface="+mj-lt"/>
              </a:rPr>
              <a:pPr algn="r" eaLnBrk="1" hangingPunct="1">
                <a:defRPr/>
              </a:pPr>
              <a:t>14</a:t>
            </a:fld>
            <a:endParaRPr lang="en-US" altLang="en-US" sz="1200">
              <a:latin typeface="+mj-lt"/>
            </a:endParaRPr>
          </a:p>
        </p:txBody>
      </p:sp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1071563" y="2057400"/>
            <a:ext cx="26781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Arial" charset="0"/>
              </a:rPr>
              <a:t>Perfect Competition</a:t>
            </a:r>
            <a:endParaRPr lang="en-US" sz="2400">
              <a:latin typeface="Arial" charset="0"/>
            </a:endParaRP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4805363" y="2057400"/>
            <a:ext cx="3409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Arial" charset="0"/>
              </a:rPr>
              <a:t>Monopolistic Competition</a:t>
            </a:r>
            <a:endParaRPr lang="en-US" sz="240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8738" y="2774950"/>
            <a:ext cx="2095500" cy="2160588"/>
            <a:chOff x="1161" y="1748"/>
            <a:chExt cx="1320" cy="1361"/>
          </a:xfrm>
        </p:grpSpPr>
        <p:sp>
          <p:nvSpPr>
            <p:cNvPr id="243719" name="Freeform 5"/>
            <p:cNvSpPr>
              <a:spLocks/>
            </p:cNvSpPr>
            <p:nvPr/>
          </p:nvSpPr>
          <p:spPr bwMode="auto">
            <a:xfrm>
              <a:off x="1161" y="1765"/>
              <a:ext cx="1195" cy="1344"/>
            </a:xfrm>
            <a:custGeom>
              <a:avLst/>
              <a:gdLst>
                <a:gd name="T0" fmla="*/ 0 w 4778"/>
                <a:gd name="T1" fmla="*/ 4031 h 4031"/>
                <a:gd name="T2" fmla="*/ 686 w 4778"/>
                <a:gd name="T3" fmla="*/ 3993 h 4031"/>
                <a:gd name="T4" fmla="*/ 1330 w 4778"/>
                <a:gd name="T5" fmla="*/ 3864 h 4031"/>
                <a:gd name="T6" fmla="*/ 1940 w 4778"/>
                <a:gd name="T7" fmla="*/ 3622 h 4031"/>
                <a:gd name="T8" fmla="*/ 2524 w 4778"/>
                <a:gd name="T9" fmla="*/ 3248 h 4031"/>
                <a:gd name="T10" fmla="*/ 3090 w 4778"/>
                <a:gd name="T11" fmla="*/ 2720 h 4031"/>
                <a:gd name="T12" fmla="*/ 3648 w 4778"/>
                <a:gd name="T13" fmla="*/ 2016 h 4031"/>
                <a:gd name="T14" fmla="*/ 4208 w 4778"/>
                <a:gd name="T15" fmla="*/ 1116 h 4031"/>
                <a:gd name="T16" fmla="*/ 4778 w 4778"/>
                <a:gd name="T17" fmla="*/ 0 h 40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78"/>
                <a:gd name="T28" fmla="*/ 0 h 4031"/>
                <a:gd name="T29" fmla="*/ 4778 w 4778"/>
                <a:gd name="T30" fmla="*/ 4031 h 40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78" h="4031">
                  <a:moveTo>
                    <a:pt x="0" y="4031"/>
                  </a:moveTo>
                  <a:lnTo>
                    <a:pt x="686" y="3993"/>
                  </a:lnTo>
                  <a:lnTo>
                    <a:pt x="1330" y="3864"/>
                  </a:lnTo>
                  <a:lnTo>
                    <a:pt x="1940" y="3622"/>
                  </a:lnTo>
                  <a:lnTo>
                    <a:pt x="2524" y="3248"/>
                  </a:lnTo>
                  <a:lnTo>
                    <a:pt x="3090" y="2720"/>
                  </a:lnTo>
                  <a:lnTo>
                    <a:pt x="3648" y="2016"/>
                  </a:lnTo>
                  <a:lnTo>
                    <a:pt x="4208" y="1116"/>
                  </a:lnTo>
                  <a:lnTo>
                    <a:pt x="4778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43720" name="Rectangle 6"/>
            <p:cNvSpPr>
              <a:spLocks noChangeArrowheads="1"/>
            </p:cNvSpPr>
            <p:nvPr/>
          </p:nvSpPr>
          <p:spPr bwMode="auto">
            <a:xfrm>
              <a:off x="2182" y="1748"/>
              <a:ext cx="299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MC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15975" y="4032250"/>
            <a:ext cx="3429000" cy="366713"/>
            <a:chOff x="838" y="2540"/>
            <a:chExt cx="2160" cy="231"/>
          </a:xfrm>
        </p:grpSpPr>
        <p:sp>
          <p:nvSpPr>
            <p:cNvPr id="243722" name="Line 8"/>
            <p:cNvSpPr>
              <a:spLocks noChangeShapeType="1"/>
            </p:cNvSpPr>
            <p:nvPr/>
          </p:nvSpPr>
          <p:spPr bwMode="auto">
            <a:xfrm>
              <a:off x="1098" y="2656"/>
              <a:ext cx="1742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23" name="Rectangle 9"/>
            <p:cNvSpPr>
              <a:spLocks noChangeArrowheads="1"/>
            </p:cNvSpPr>
            <p:nvPr/>
          </p:nvSpPr>
          <p:spPr bwMode="auto">
            <a:xfrm>
              <a:off x="838" y="2541"/>
              <a:ext cx="2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243724" name="Rectangle 10"/>
            <p:cNvSpPr>
              <a:spLocks noChangeArrowheads="1"/>
            </p:cNvSpPr>
            <p:nvPr/>
          </p:nvSpPr>
          <p:spPr bwMode="auto">
            <a:xfrm>
              <a:off x="2859" y="254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43150" y="4224338"/>
            <a:ext cx="382588" cy="1947862"/>
            <a:chOff x="1800" y="2661"/>
            <a:chExt cx="241" cy="1227"/>
          </a:xfrm>
        </p:grpSpPr>
        <p:sp>
          <p:nvSpPr>
            <p:cNvPr id="243726" name="Line 12"/>
            <p:cNvSpPr>
              <a:spLocks noChangeShapeType="1"/>
            </p:cNvSpPr>
            <p:nvPr/>
          </p:nvSpPr>
          <p:spPr bwMode="auto">
            <a:xfrm flipV="1">
              <a:off x="1941" y="2661"/>
              <a:ext cx="1" cy="9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27" name="Rectangle 13"/>
            <p:cNvSpPr>
              <a:spLocks noChangeArrowheads="1"/>
            </p:cNvSpPr>
            <p:nvPr/>
          </p:nvSpPr>
          <p:spPr bwMode="auto">
            <a:xfrm>
              <a:off x="1800" y="3658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3088" y="2606675"/>
            <a:ext cx="3563937" cy="3565525"/>
            <a:chOff x="685" y="1642"/>
            <a:chExt cx="2245" cy="2246"/>
          </a:xfrm>
        </p:grpSpPr>
        <p:sp>
          <p:nvSpPr>
            <p:cNvPr id="243729" name="Rectangle 15"/>
            <p:cNvSpPr>
              <a:spLocks noChangeArrowheads="1"/>
            </p:cNvSpPr>
            <p:nvPr/>
          </p:nvSpPr>
          <p:spPr bwMode="auto">
            <a:xfrm>
              <a:off x="685" y="1642"/>
              <a:ext cx="3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 Narrow" pitchFamily="34" charset="0"/>
                </a:rPr>
                <a:t>Price</a:t>
              </a:r>
              <a:endParaRPr lang="en-US" sz="2400">
                <a:latin typeface="Arial Narrow" pitchFamily="34" charset="0"/>
              </a:endParaRPr>
            </a:p>
          </p:txBody>
        </p:sp>
        <p:sp>
          <p:nvSpPr>
            <p:cNvPr id="243730" name="Freeform 16"/>
            <p:cNvSpPr>
              <a:spLocks/>
            </p:cNvSpPr>
            <p:nvPr/>
          </p:nvSpPr>
          <p:spPr bwMode="auto">
            <a:xfrm>
              <a:off x="1099" y="1653"/>
              <a:ext cx="1811" cy="2000"/>
            </a:xfrm>
            <a:custGeom>
              <a:avLst/>
              <a:gdLst>
                <a:gd name="T0" fmla="*/ 0 w 7245"/>
                <a:gd name="T1" fmla="*/ 0 h 5999"/>
                <a:gd name="T2" fmla="*/ 0 w 7245"/>
                <a:gd name="T3" fmla="*/ 5999 h 5999"/>
                <a:gd name="T4" fmla="*/ 7245 w 7245"/>
                <a:gd name="T5" fmla="*/ 5999 h 5999"/>
                <a:gd name="T6" fmla="*/ 0 60000 65536"/>
                <a:gd name="T7" fmla="*/ 0 60000 65536"/>
                <a:gd name="T8" fmla="*/ 0 60000 65536"/>
                <a:gd name="T9" fmla="*/ 0 w 7245"/>
                <a:gd name="T10" fmla="*/ 0 h 5999"/>
                <a:gd name="T11" fmla="*/ 7245 w 7245"/>
                <a:gd name="T12" fmla="*/ 5999 h 59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45" h="5999">
                  <a:moveTo>
                    <a:pt x="0" y="0"/>
                  </a:moveTo>
                  <a:lnTo>
                    <a:pt x="0" y="5999"/>
                  </a:lnTo>
                  <a:lnTo>
                    <a:pt x="7245" y="599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43731" name="Rectangle 17"/>
            <p:cNvSpPr>
              <a:spLocks noChangeArrowheads="1"/>
            </p:cNvSpPr>
            <p:nvPr/>
          </p:nvSpPr>
          <p:spPr bwMode="auto">
            <a:xfrm>
              <a:off x="937" y="365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243732" name="Rectangle 18"/>
            <p:cNvSpPr>
              <a:spLocks noChangeArrowheads="1"/>
            </p:cNvSpPr>
            <p:nvPr/>
          </p:nvSpPr>
          <p:spPr bwMode="auto">
            <a:xfrm>
              <a:off x="2341" y="3658"/>
              <a:ext cx="5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 Narrow" pitchFamily="34" charset="0"/>
                </a:rPr>
                <a:t>Quantity</a:t>
              </a:r>
              <a:endParaRPr lang="en-US" sz="2400">
                <a:latin typeface="Arial Narrow" pitchFamily="34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501775" y="3140075"/>
            <a:ext cx="2514600" cy="1066800"/>
            <a:chOff x="1270" y="1978"/>
            <a:chExt cx="1584" cy="672"/>
          </a:xfrm>
        </p:grpSpPr>
        <p:sp>
          <p:nvSpPr>
            <p:cNvPr id="243734" name="Rectangle 20"/>
            <p:cNvSpPr>
              <a:spLocks noChangeArrowheads="1"/>
            </p:cNvSpPr>
            <p:nvPr/>
          </p:nvSpPr>
          <p:spPr bwMode="auto">
            <a:xfrm>
              <a:off x="2470" y="1978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243735" name="Freeform 21"/>
            <p:cNvSpPr>
              <a:spLocks/>
            </p:cNvSpPr>
            <p:nvPr/>
          </p:nvSpPr>
          <p:spPr bwMode="auto">
            <a:xfrm>
              <a:off x="1270" y="2066"/>
              <a:ext cx="1391" cy="584"/>
            </a:xfrm>
            <a:custGeom>
              <a:avLst/>
              <a:gdLst>
                <a:gd name="T0" fmla="*/ 0 w 5561"/>
                <a:gd name="T1" fmla="*/ 0 h 1754"/>
                <a:gd name="T2" fmla="*/ 541 w 5561"/>
                <a:gd name="T3" fmla="*/ 852 h 1754"/>
                <a:gd name="T4" fmla="*/ 1218 w 5561"/>
                <a:gd name="T5" fmla="*/ 1407 h 1754"/>
                <a:gd name="T6" fmla="*/ 1985 w 5561"/>
                <a:gd name="T7" fmla="*/ 1695 h 1754"/>
                <a:gd name="T8" fmla="*/ 2794 w 5561"/>
                <a:gd name="T9" fmla="*/ 1754 h 1754"/>
                <a:gd name="T10" fmla="*/ 3603 w 5561"/>
                <a:gd name="T11" fmla="*/ 1617 h 1754"/>
                <a:gd name="T12" fmla="*/ 4365 w 5561"/>
                <a:gd name="T13" fmla="*/ 1318 h 1754"/>
                <a:gd name="T14" fmla="*/ 5031 w 5561"/>
                <a:gd name="T15" fmla="*/ 891 h 1754"/>
                <a:gd name="T16" fmla="*/ 5561 w 5561"/>
                <a:gd name="T17" fmla="*/ 372 h 17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61"/>
                <a:gd name="T28" fmla="*/ 0 h 1754"/>
                <a:gd name="T29" fmla="*/ 5561 w 5561"/>
                <a:gd name="T30" fmla="*/ 1754 h 17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61" h="1754">
                  <a:moveTo>
                    <a:pt x="0" y="0"/>
                  </a:moveTo>
                  <a:lnTo>
                    <a:pt x="541" y="852"/>
                  </a:lnTo>
                  <a:lnTo>
                    <a:pt x="1218" y="1407"/>
                  </a:lnTo>
                  <a:lnTo>
                    <a:pt x="1985" y="1695"/>
                  </a:lnTo>
                  <a:lnTo>
                    <a:pt x="2794" y="1754"/>
                  </a:lnTo>
                  <a:lnTo>
                    <a:pt x="3603" y="1617"/>
                  </a:lnTo>
                  <a:lnTo>
                    <a:pt x="4365" y="1318"/>
                  </a:lnTo>
                  <a:lnTo>
                    <a:pt x="5031" y="891"/>
                  </a:lnTo>
                  <a:lnTo>
                    <a:pt x="5561" y="37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913313" y="3765550"/>
            <a:ext cx="1330325" cy="365125"/>
            <a:chOff x="3419" y="2372"/>
            <a:chExt cx="838" cy="230"/>
          </a:xfrm>
        </p:grpSpPr>
        <p:sp>
          <p:nvSpPr>
            <p:cNvPr id="243737" name="Line 23"/>
            <p:cNvSpPr>
              <a:spLocks noChangeShapeType="1"/>
            </p:cNvSpPr>
            <p:nvPr/>
          </p:nvSpPr>
          <p:spPr bwMode="auto">
            <a:xfrm>
              <a:off x="3708" y="2492"/>
              <a:ext cx="5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38" name="Rectangle 24"/>
            <p:cNvSpPr>
              <a:spLocks noChangeArrowheads="1"/>
            </p:cNvSpPr>
            <p:nvPr/>
          </p:nvSpPr>
          <p:spPr bwMode="auto">
            <a:xfrm>
              <a:off x="3419" y="2372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713413" y="2762250"/>
            <a:ext cx="2084387" cy="2351088"/>
            <a:chOff x="3923" y="1740"/>
            <a:chExt cx="1313" cy="1481"/>
          </a:xfrm>
        </p:grpSpPr>
        <p:sp>
          <p:nvSpPr>
            <p:cNvPr id="243740" name="Freeform 26"/>
            <p:cNvSpPr>
              <a:spLocks/>
            </p:cNvSpPr>
            <p:nvPr/>
          </p:nvSpPr>
          <p:spPr bwMode="auto">
            <a:xfrm>
              <a:off x="3923" y="1740"/>
              <a:ext cx="1254" cy="1481"/>
            </a:xfrm>
            <a:custGeom>
              <a:avLst/>
              <a:gdLst>
                <a:gd name="T0" fmla="*/ 0 w 5015"/>
                <a:gd name="T1" fmla="*/ 4444 h 4444"/>
                <a:gd name="T2" fmla="*/ 489 w 5015"/>
                <a:gd name="T3" fmla="*/ 4375 h 4444"/>
                <a:gd name="T4" fmla="*/ 1086 w 5015"/>
                <a:gd name="T5" fmla="*/ 4188 h 4444"/>
                <a:gd name="T6" fmla="*/ 1756 w 5015"/>
                <a:gd name="T7" fmla="*/ 3872 h 4444"/>
                <a:gd name="T8" fmla="*/ 2466 w 5015"/>
                <a:gd name="T9" fmla="*/ 3418 h 4444"/>
                <a:gd name="T10" fmla="*/ 3180 w 5015"/>
                <a:gd name="T11" fmla="*/ 2813 h 4444"/>
                <a:gd name="T12" fmla="*/ 3866 w 5015"/>
                <a:gd name="T13" fmla="*/ 2050 h 4444"/>
                <a:gd name="T14" fmla="*/ 4488 w 5015"/>
                <a:gd name="T15" fmla="*/ 1115 h 4444"/>
                <a:gd name="T16" fmla="*/ 5015 w 5015"/>
                <a:gd name="T17" fmla="*/ 0 h 44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15"/>
                <a:gd name="T28" fmla="*/ 0 h 4444"/>
                <a:gd name="T29" fmla="*/ 5015 w 5015"/>
                <a:gd name="T30" fmla="*/ 4444 h 44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15" h="4444">
                  <a:moveTo>
                    <a:pt x="0" y="4444"/>
                  </a:moveTo>
                  <a:lnTo>
                    <a:pt x="489" y="4375"/>
                  </a:lnTo>
                  <a:lnTo>
                    <a:pt x="1086" y="4188"/>
                  </a:lnTo>
                  <a:lnTo>
                    <a:pt x="1756" y="3872"/>
                  </a:lnTo>
                  <a:lnTo>
                    <a:pt x="2466" y="3418"/>
                  </a:lnTo>
                  <a:lnTo>
                    <a:pt x="3180" y="2813"/>
                  </a:lnTo>
                  <a:lnTo>
                    <a:pt x="3866" y="2050"/>
                  </a:lnTo>
                  <a:lnTo>
                    <a:pt x="4488" y="1115"/>
                  </a:lnTo>
                  <a:lnTo>
                    <a:pt x="5015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43741" name="Rectangle 27"/>
            <p:cNvSpPr>
              <a:spLocks noChangeArrowheads="1"/>
            </p:cNvSpPr>
            <p:nvPr/>
          </p:nvSpPr>
          <p:spPr bwMode="auto">
            <a:xfrm>
              <a:off x="4937" y="1748"/>
              <a:ext cx="299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MC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868988" y="3121025"/>
            <a:ext cx="2436812" cy="1074738"/>
            <a:chOff x="4021" y="1978"/>
            <a:chExt cx="1535" cy="677"/>
          </a:xfrm>
        </p:grpSpPr>
        <p:sp>
          <p:nvSpPr>
            <p:cNvPr id="243743" name="Freeform 29"/>
            <p:cNvSpPr>
              <a:spLocks/>
            </p:cNvSpPr>
            <p:nvPr/>
          </p:nvSpPr>
          <p:spPr bwMode="auto">
            <a:xfrm>
              <a:off x="4021" y="2071"/>
              <a:ext cx="1391" cy="584"/>
            </a:xfrm>
            <a:custGeom>
              <a:avLst/>
              <a:gdLst>
                <a:gd name="T0" fmla="*/ 0 w 5561"/>
                <a:gd name="T1" fmla="*/ 0 h 1754"/>
                <a:gd name="T2" fmla="*/ 541 w 5561"/>
                <a:gd name="T3" fmla="*/ 852 h 1754"/>
                <a:gd name="T4" fmla="*/ 1218 w 5561"/>
                <a:gd name="T5" fmla="*/ 1407 h 1754"/>
                <a:gd name="T6" fmla="*/ 1985 w 5561"/>
                <a:gd name="T7" fmla="*/ 1695 h 1754"/>
                <a:gd name="T8" fmla="*/ 2794 w 5561"/>
                <a:gd name="T9" fmla="*/ 1754 h 1754"/>
                <a:gd name="T10" fmla="*/ 3603 w 5561"/>
                <a:gd name="T11" fmla="*/ 1617 h 1754"/>
                <a:gd name="T12" fmla="*/ 4365 w 5561"/>
                <a:gd name="T13" fmla="*/ 1318 h 1754"/>
                <a:gd name="T14" fmla="*/ 5031 w 5561"/>
                <a:gd name="T15" fmla="*/ 891 h 1754"/>
                <a:gd name="T16" fmla="*/ 5561 w 5561"/>
                <a:gd name="T17" fmla="*/ 372 h 17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61"/>
                <a:gd name="T28" fmla="*/ 0 h 1754"/>
                <a:gd name="T29" fmla="*/ 5561 w 5561"/>
                <a:gd name="T30" fmla="*/ 1754 h 17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61" h="1754">
                  <a:moveTo>
                    <a:pt x="0" y="0"/>
                  </a:moveTo>
                  <a:lnTo>
                    <a:pt x="541" y="852"/>
                  </a:lnTo>
                  <a:lnTo>
                    <a:pt x="1218" y="1407"/>
                  </a:lnTo>
                  <a:lnTo>
                    <a:pt x="1985" y="1695"/>
                  </a:lnTo>
                  <a:lnTo>
                    <a:pt x="2794" y="1754"/>
                  </a:lnTo>
                  <a:lnTo>
                    <a:pt x="3603" y="1617"/>
                  </a:lnTo>
                  <a:lnTo>
                    <a:pt x="4365" y="1318"/>
                  </a:lnTo>
                  <a:lnTo>
                    <a:pt x="5031" y="891"/>
                  </a:lnTo>
                  <a:lnTo>
                    <a:pt x="5561" y="37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43744" name="Rectangle 30"/>
            <p:cNvSpPr>
              <a:spLocks noChangeArrowheads="1"/>
            </p:cNvSpPr>
            <p:nvPr/>
          </p:nvSpPr>
          <p:spPr bwMode="auto">
            <a:xfrm>
              <a:off x="5172" y="1978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ATC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5378450" y="2940050"/>
            <a:ext cx="2698750" cy="2859088"/>
            <a:chOff x="3712" y="1852"/>
            <a:chExt cx="1700" cy="1801"/>
          </a:xfrm>
        </p:grpSpPr>
        <p:sp>
          <p:nvSpPr>
            <p:cNvPr id="243746" name="Line 32"/>
            <p:cNvSpPr>
              <a:spLocks noChangeShapeType="1"/>
            </p:cNvSpPr>
            <p:nvPr/>
          </p:nvSpPr>
          <p:spPr bwMode="auto">
            <a:xfrm>
              <a:off x="3712" y="1852"/>
              <a:ext cx="1581" cy="180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47" name="Rectangle 33"/>
            <p:cNvSpPr>
              <a:spLocks noChangeArrowheads="1"/>
            </p:cNvSpPr>
            <p:nvPr/>
          </p:nvSpPr>
          <p:spPr bwMode="auto">
            <a:xfrm>
              <a:off x="5273" y="337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78450" y="2940050"/>
            <a:ext cx="1731963" cy="2859088"/>
            <a:chOff x="3712" y="1852"/>
            <a:chExt cx="1091" cy="1801"/>
          </a:xfrm>
        </p:grpSpPr>
        <p:sp>
          <p:nvSpPr>
            <p:cNvPr id="243749" name="Line 35"/>
            <p:cNvSpPr>
              <a:spLocks noChangeShapeType="1"/>
            </p:cNvSpPr>
            <p:nvPr/>
          </p:nvSpPr>
          <p:spPr bwMode="auto">
            <a:xfrm>
              <a:off x="3712" y="1852"/>
              <a:ext cx="785" cy="18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50" name="Rectangle 36"/>
            <p:cNvSpPr>
              <a:spLocks noChangeArrowheads="1"/>
            </p:cNvSpPr>
            <p:nvPr/>
          </p:nvSpPr>
          <p:spPr bwMode="auto">
            <a:xfrm>
              <a:off x="4504" y="3370"/>
              <a:ext cx="2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MR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6019800" y="3960813"/>
            <a:ext cx="406400" cy="2211387"/>
            <a:chOff x="4116" y="2495"/>
            <a:chExt cx="256" cy="1393"/>
          </a:xfrm>
        </p:grpSpPr>
        <p:sp>
          <p:nvSpPr>
            <p:cNvPr id="243752" name="Line 38"/>
            <p:cNvSpPr>
              <a:spLocks noChangeShapeType="1"/>
            </p:cNvSpPr>
            <p:nvPr/>
          </p:nvSpPr>
          <p:spPr bwMode="auto">
            <a:xfrm flipV="1">
              <a:off x="4258" y="2495"/>
              <a:ext cx="1" cy="1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53" name="Rectangle 39"/>
            <p:cNvSpPr>
              <a:spLocks noChangeArrowheads="1"/>
            </p:cNvSpPr>
            <p:nvPr/>
          </p:nvSpPr>
          <p:spPr bwMode="auto">
            <a:xfrm>
              <a:off x="4116" y="3658"/>
              <a:ext cx="25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4716463" y="2606675"/>
            <a:ext cx="3505200" cy="3565525"/>
            <a:chOff x="3295" y="1642"/>
            <a:chExt cx="2208" cy="2246"/>
          </a:xfrm>
        </p:grpSpPr>
        <p:sp>
          <p:nvSpPr>
            <p:cNvPr id="243755" name="Freeform 41"/>
            <p:cNvSpPr>
              <a:spLocks/>
            </p:cNvSpPr>
            <p:nvPr/>
          </p:nvSpPr>
          <p:spPr bwMode="auto">
            <a:xfrm>
              <a:off x="3709" y="1653"/>
              <a:ext cx="1794" cy="2000"/>
            </a:xfrm>
            <a:custGeom>
              <a:avLst/>
              <a:gdLst>
                <a:gd name="T0" fmla="*/ 0 w 7174"/>
                <a:gd name="T1" fmla="*/ 0 h 5999"/>
                <a:gd name="T2" fmla="*/ 0 w 7174"/>
                <a:gd name="T3" fmla="*/ 5999 h 5999"/>
                <a:gd name="T4" fmla="*/ 7174 w 7174"/>
                <a:gd name="T5" fmla="*/ 5999 h 5999"/>
                <a:gd name="T6" fmla="*/ 0 60000 65536"/>
                <a:gd name="T7" fmla="*/ 0 60000 65536"/>
                <a:gd name="T8" fmla="*/ 0 60000 65536"/>
                <a:gd name="T9" fmla="*/ 0 w 7174"/>
                <a:gd name="T10" fmla="*/ 0 h 5999"/>
                <a:gd name="T11" fmla="*/ 7174 w 7174"/>
                <a:gd name="T12" fmla="*/ 5999 h 59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74" h="5999">
                  <a:moveTo>
                    <a:pt x="0" y="0"/>
                  </a:moveTo>
                  <a:lnTo>
                    <a:pt x="0" y="5999"/>
                  </a:lnTo>
                  <a:lnTo>
                    <a:pt x="7174" y="599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43756" name="Rectangle 42"/>
            <p:cNvSpPr>
              <a:spLocks noChangeArrowheads="1"/>
            </p:cNvSpPr>
            <p:nvPr/>
          </p:nvSpPr>
          <p:spPr bwMode="auto">
            <a:xfrm>
              <a:off x="4871" y="3658"/>
              <a:ext cx="5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 Narrow" pitchFamily="34" charset="0"/>
                </a:rPr>
                <a:t>Quantity</a:t>
              </a:r>
              <a:endParaRPr lang="en-US" sz="2400">
                <a:latin typeface="Arial Narrow" pitchFamily="34" charset="0"/>
              </a:endParaRPr>
            </a:p>
          </p:txBody>
        </p:sp>
        <p:sp>
          <p:nvSpPr>
            <p:cNvPr id="243757" name="Rectangle 43"/>
            <p:cNvSpPr>
              <a:spLocks noChangeArrowheads="1"/>
            </p:cNvSpPr>
            <p:nvPr/>
          </p:nvSpPr>
          <p:spPr bwMode="auto">
            <a:xfrm>
              <a:off x="3547" y="365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243758" name="Rectangle 44"/>
            <p:cNvSpPr>
              <a:spLocks noChangeArrowheads="1"/>
            </p:cNvSpPr>
            <p:nvPr/>
          </p:nvSpPr>
          <p:spPr bwMode="auto">
            <a:xfrm>
              <a:off x="3295" y="1642"/>
              <a:ext cx="3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Arial Narrow" pitchFamily="34" charset="0"/>
                </a:rPr>
                <a:t>Price</a:t>
              </a:r>
              <a:endParaRPr lang="en-US" sz="2400">
                <a:latin typeface="Arial Narrow" pitchFamily="34" charset="0"/>
              </a:endParaRPr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6799263" y="4211638"/>
            <a:ext cx="382587" cy="1960562"/>
            <a:chOff x="4607" y="2653"/>
            <a:chExt cx="241" cy="1235"/>
          </a:xfrm>
        </p:grpSpPr>
        <p:sp>
          <p:nvSpPr>
            <p:cNvPr id="243760" name="Line 46"/>
            <p:cNvSpPr>
              <a:spLocks noChangeShapeType="1"/>
            </p:cNvSpPr>
            <p:nvPr/>
          </p:nvSpPr>
          <p:spPr bwMode="auto">
            <a:xfrm flipV="1">
              <a:off x="4726" y="2653"/>
              <a:ext cx="1" cy="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61" name="Rectangle 47"/>
            <p:cNvSpPr>
              <a:spLocks noChangeArrowheads="1"/>
            </p:cNvSpPr>
            <p:nvPr/>
          </p:nvSpPr>
          <p:spPr bwMode="auto">
            <a:xfrm>
              <a:off x="4607" y="3658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i="1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400" i="1" baseline="-2500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</p:grpSp>
      <p:sp>
        <p:nvSpPr>
          <p:cNvPr id="337968" name="Line 48"/>
          <p:cNvSpPr>
            <a:spLocks noChangeShapeType="1"/>
          </p:cNvSpPr>
          <p:nvPr/>
        </p:nvSpPr>
        <p:spPr bwMode="auto">
          <a:xfrm>
            <a:off x="3994150" y="4216400"/>
            <a:ext cx="9080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937125" y="4033838"/>
            <a:ext cx="2044700" cy="365125"/>
            <a:chOff x="3434" y="2541"/>
            <a:chExt cx="1288" cy="230"/>
          </a:xfrm>
        </p:grpSpPr>
        <p:sp>
          <p:nvSpPr>
            <p:cNvPr id="243764" name="Line 50"/>
            <p:cNvSpPr>
              <a:spLocks noChangeShapeType="1"/>
            </p:cNvSpPr>
            <p:nvPr/>
          </p:nvSpPr>
          <p:spPr bwMode="auto">
            <a:xfrm>
              <a:off x="3703" y="2655"/>
              <a:ext cx="1019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65" name="Rectangle 51"/>
            <p:cNvSpPr>
              <a:spLocks noChangeArrowheads="1"/>
            </p:cNvSpPr>
            <p:nvPr/>
          </p:nvSpPr>
          <p:spPr bwMode="auto">
            <a:xfrm>
              <a:off x="3434" y="2541"/>
              <a:ext cx="2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400" i="1" baseline="-25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>
                <a:latin typeface="Arial" charset="0"/>
              </a:endParaRPr>
            </a:p>
          </p:txBody>
        </p:sp>
      </p:grpSp>
      <p:sp>
        <p:nvSpPr>
          <p:cNvPr id="243766" name="Rectangle 5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t"/>
          <a:lstStyle/>
          <a:p>
            <a:pPr algn="ctr"/>
            <a:r>
              <a:rPr lang="en-US" sz="3200" dirty="0"/>
              <a:t>Comparing Monopolistic Competition and Perfect </a:t>
            </a:r>
            <a:r>
              <a:rPr lang="en-US" sz="3200" dirty="0" smtClean="0"/>
              <a:t>Competition long run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/>
      <p:bldP spid="337923" grpId="0" build="p" autoUpdateAnimBg="0"/>
      <p:bldP spid="3379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79931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In Mumbai city the movie market is monopolistically competitive. In long run, the demand for movies at the Regal theatre is given by the equation-	P= 5- 0.002Q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Where Q is the number of paid admissions per month. The average cost is given by- 		</a:t>
            </a:r>
          </a:p>
          <a:p>
            <a:pPr algn="just"/>
            <a:r>
              <a:rPr lang="en-IN" dirty="0" smtClean="0"/>
              <a:t>	</a:t>
            </a:r>
            <a:r>
              <a:rPr lang="en-IN" dirty="0" smtClean="0"/>
              <a:t>		AC = 6 – 0.004Q+ 0.000001Q</a:t>
            </a:r>
            <a:r>
              <a:rPr lang="en-IN" baseline="30000" dirty="0" smtClean="0"/>
              <a:t>2</a:t>
            </a:r>
          </a:p>
          <a:p>
            <a:pPr algn="just"/>
            <a:endParaRPr lang="en-IN" baseline="30000" dirty="0" smtClean="0"/>
          </a:p>
          <a:p>
            <a:pPr algn="just"/>
            <a:r>
              <a:rPr lang="en-IN" dirty="0" smtClean="0"/>
              <a:t>(a)To maximize profit, what price should the managers of regal charge?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(b) What will be the number of paid admissions per month?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(c) How much economic profit will the firm earn?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57285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err="1" smtClean="0"/>
              <a:t>Amtex</a:t>
            </a:r>
            <a:r>
              <a:rPr lang="en-IN" dirty="0" smtClean="0"/>
              <a:t>, a small manufacturing firm, is considering building a plant capable of producing 25 </a:t>
            </a:r>
            <a:r>
              <a:rPr lang="en-IN" dirty="0" err="1" smtClean="0"/>
              <a:t>lakh</a:t>
            </a:r>
            <a:r>
              <a:rPr lang="en-IN" dirty="0" smtClean="0"/>
              <a:t> wood pencils per year. Economies of scale are the only important barrier to entry in the industry. It is estimated that the average cost function is given by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AC = 100000 – 1000Q + Q</a:t>
            </a:r>
            <a:r>
              <a:rPr lang="en-IN" baseline="30000" dirty="0" smtClean="0"/>
              <a:t>2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</a:t>
            </a:r>
            <a:r>
              <a:rPr lang="en-IN" dirty="0" smtClean="0"/>
              <a:t>here Q is measured in </a:t>
            </a:r>
            <a:r>
              <a:rPr lang="en-IN" dirty="0" err="1" smtClean="0"/>
              <a:t>lakhs</a:t>
            </a:r>
            <a:r>
              <a:rPr lang="en-IN" dirty="0" smtClean="0"/>
              <a:t> of pencils per year. The current wholesale price of pencils is Rs 75000 per </a:t>
            </a:r>
            <a:r>
              <a:rPr lang="en-IN" dirty="0" err="1" smtClean="0"/>
              <a:t>lakh</a:t>
            </a:r>
            <a:r>
              <a:rPr lang="en-IN" dirty="0" smtClean="0"/>
              <a:t> and this price will not be affected by the entry of </a:t>
            </a:r>
            <a:r>
              <a:rPr lang="en-IN" dirty="0" err="1" smtClean="0"/>
              <a:t>Amtex</a:t>
            </a:r>
            <a:r>
              <a:rPr lang="en-IN" dirty="0" smtClean="0"/>
              <a:t> into the industry.</a:t>
            </a:r>
          </a:p>
          <a:p>
            <a:pPr algn="just"/>
            <a:r>
              <a:rPr lang="en-IN" dirty="0" smtClean="0"/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dirty="0" smtClean="0"/>
              <a:t>What is the minimum output rate necessary to allow a firm to earn at least a normal profit?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dirty="0" smtClean="0"/>
              <a:t>Will </a:t>
            </a:r>
            <a:r>
              <a:rPr lang="en-IN" dirty="0" err="1" smtClean="0"/>
              <a:t>Amtex</a:t>
            </a:r>
            <a:r>
              <a:rPr lang="en-IN" dirty="0" smtClean="0"/>
              <a:t> be able to earn normal profit?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0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Monopolistic Competition Market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144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   </a:t>
            </a:r>
            <a:r>
              <a:rPr lang="en-US" sz="2100" dirty="0"/>
              <a:t>Many firms selling products that are similar but not identical.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Monopolistic </a:t>
            </a:r>
            <a:r>
              <a:rPr lang="en-US" dirty="0"/>
              <a:t>Market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/>
              <a:t>	</a:t>
            </a:r>
            <a:r>
              <a:rPr lang="en-US" sz="3200" dirty="0">
                <a:solidFill>
                  <a:srgbClr val="FF0066"/>
                </a:solidFill>
              </a:rPr>
              <a:t>Structure: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A large number of firms compete.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Each firm produces a differentiated product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Firms compete on product quality, price, and marketing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Firms are free to enter and exit the </a:t>
            </a:r>
            <a:r>
              <a:rPr lang="en-US" sz="2400" dirty="0" smtClean="0"/>
              <a:t>industry in long run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Implications-many sellers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30725"/>
          </a:xfrm>
        </p:spPr>
        <p:txBody>
          <a:bodyPr/>
          <a:lstStyle/>
          <a:p>
            <a:r>
              <a:rPr lang="en-US" sz="2400" dirty="0"/>
              <a:t>There are many sellers in monopolistic competition, but each of them is able to identify its own small market segment.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 smtClean="0"/>
              <a:t>Each firm is sensitive to the average market price, but no firm pays attention to the actions of others. So no one firm’s actions directly affect the actions of others.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existence of many sellers also makes collusion difficult.</a:t>
            </a:r>
            <a:endParaRPr lang="en-GB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Implications-differentiated products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“many sellers” characteristic gives monopolistic competition its competitive aspect.</a:t>
            </a:r>
          </a:p>
          <a:p>
            <a:endParaRPr lang="en-US" sz="2400" dirty="0"/>
          </a:p>
          <a:p>
            <a:r>
              <a:rPr lang="en-US" sz="2400" dirty="0"/>
              <a:t>Product differentiation gives monopolistic competition its monopolistic aspect.</a:t>
            </a:r>
          </a:p>
          <a:p>
            <a:r>
              <a:rPr lang="en-US" sz="2400" dirty="0"/>
              <a:t>Competitors produce many close substitutes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Generally, monopolistic competition is characterized by significant expenditures on advertising, which acts as an important barrier to </a:t>
            </a:r>
            <a:r>
              <a:rPr lang="en-US" sz="2400" dirty="0" smtClean="0"/>
              <a:t>entry</a:t>
            </a:r>
          </a:p>
          <a:p>
            <a:r>
              <a:rPr lang="en-US" sz="2400" dirty="0" smtClean="0"/>
              <a:t>Most common in retail and service sector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Implications-</a:t>
            </a:r>
            <a:br>
              <a:rPr lang="en-US"/>
            </a:br>
            <a:r>
              <a:rPr lang="en-US"/>
              <a:t>multiple dimensions of marketing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Product differentiation enables firms to compete in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three areas: quality, price, and marketing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Quality:-Design, Reliability, Service</a:t>
            </a:r>
          </a:p>
          <a:p>
            <a:r>
              <a:rPr lang="en-US" sz="2400" dirty="0"/>
              <a:t>Price:- Because firms produce differentiated products, the 	demand for each firm’s product is downward sloping. But there is a tradeoff between price and quality</a:t>
            </a:r>
          </a:p>
          <a:p>
            <a:r>
              <a:rPr lang="en-US" sz="2400" dirty="0"/>
              <a:t>Because products are differentiated, a firm must market 	its product.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Curve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19201" y="2743199"/>
            <a:ext cx="3810001" cy="1371600"/>
            <a:chOff x="3265" y="2115"/>
            <a:chExt cx="2400" cy="864"/>
          </a:xfrm>
        </p:grpSpPr>
        <p:sp>
          <p:nvSpPr>
            <p:cNvPr id="237578" name="Line 47"/>
            <p:cNvSpPr>
              <a:spLocks noChangeShapeType="1"/>
            </p:cNvSpPr>
            <p:nvPr/>
          </p:nvSpPr>
          <p:spPr bwMode="auto">
            <a:xfrm>
              <a:off x="3265" y="2115"/>
              <a:ext cx="2400" cy="864"/>
            </a:xfrm>
            <a:prstGeom prst="line">
              <a:avLst/>
            </a:prstGeom>
            <a:noFill/>
            <a:ln w="412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79" name="Rectangle 48"/>
            <p:cNvSpPr>
              <a:spLocks noChangeArrowheads="1"/>
            </p:cNvSpPr>
            <p:nvPr/>
          </p:nvSpPr>
          <p:spPr bwMode="auto">
            <a:xfrm>
              <a:off x="5250" y="2618"/>
              <a:ext cx="367" cy="12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237580" name="Freeform 29"/>
          <p:cNvSpPr>
            <a:spLocks/>
          </p:cNvSpPr>
          <p:nvPr/>
        </p:nvSpPr>
        <p:spPr bwMode="auto">
          <a:xfrm>
            <a:off x="1219200" y="2057400"/>
            <a:ext cx="3589338" cy="2703513"/>
          </a:xfrm>
          <a:custGeom>
            <a:avLst/>
            <a:gdLst>
              <a:gd name="T0" fmla="*/ 0 w 2261"/>
              <a:gd name="T1" fmla="*/ 0 h 1703"/>
              <a:gd name="T2" fmla="*/ 0 w 2261"/>
              <a:gd name="T3" fmla="*/ 1703 h 1703"/>
              <a:gd name="T4" fmla="*/ 2261 w 2261"/>
              <a:gd name="T5" fmla="*/ 1703 h 1703"/>
              <a:gd name="T6" fmla="*/ 0 60000 65536"/>
              <a:gd name="T7" fmla="*/ 0 60000 65536"/>
              <a:gd name="T8" fmla="*/ 0 60000 65536"/>
              <a:gd name="T9" fmla="*/ 0 w 2261"/>
              <a:gd name="T10" fmla="*/ 0 h 1703"/>
              <a:gd name="T11" fmla="*/ 2261 w 2261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582" name="Rectangle 45"/>
          <p:cNvSpPr>
            <a:spLocks noChangeArrowheads="1"/>
          </p:cNvSpPr>
          <p:nvPr/>
        </p:nvSpPr>
        <p:spPr bwMode="auto">
          <a:xfrm>
            <a:off x="685800" y="2286000"/>
            <a:ext cx="371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7583" name="Rectangle 43"/>
          <p:cNvSpPr>
            <a:spLocks noChangeArrowheads="1"/>
          </p:cNvSpPr>
          <p:nvPr/>
        </p:nvSpPr>
        <p:spPr bwMode="auto">
          <a:xfrm>
            <a:off x="2209800" y="4953000"/>
            <a:ext cx="13509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Quantity of 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7585" name="Rectangle 40"/>
          <p:cNvSpPr>
            <a:spLocks noChangeArrowheads="1"/>
          </p:cNvSpPr>
          <p:nvPr/>
        </p:nvSpPr>
        <p:spPr bwMode="auto">
          <a:xfrm>
            <a:off x="6705600" y="2057400"/>
            <a:ext cx="1236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's Demand Curve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7587" name="Rectangle 38"/>
          <p:cNvSpPr>
            <a:spLocks noChangeArrowheads="1"/>
          </p:cNvSpPr>
          <p:nvPr/>
        </p:nvSpPr>
        <p:spPr bwMode="auto">
          <a:xfrm>
            <a:off x="4038600" y="2057400"/>
            <a:ext cx="26114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 A Monopolistically competitive firm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990600" y="54864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66"/>
                </a:solidFill>
              </a:rPr>
              <a:t>Less elastic than Perfectly competitive firm but More elastic than Monopoly Firm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Determination-short run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endParaRPr lang="en-US" sz="2400" dirty="0">
              <a:solidFill>
                <a:srgbClr val="FF0066"/>
              </a:solidFill>
            </a:endParaRPr>
          </a:p>
          <a:p>
            <a:r>
              <a:rPr lang="en-US" sz="2400" dirty="0"/>
              <a:t>Profit is maximized at a point where </a:t>
            </a:r>
            <a:r>
              <a:rPr lang="en-US" sz="2400" i="1" dirty="0"/>
              <a:t>MC = MR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66"/>
                </a:solidFill>
              </a:rPr>
              <a:t>	</a:t>
            </a:r>
          </a:p>
          <a:p>
            <a:r>
              <a:rPr lang="en-US" sz="2400" dirty="0"/>
              <a:t>Having determined output, the firm will charge what consumers are willing to pay (determined by the demand curve</a:t>
            </a:r>
            <a:r>
              <a:rPr lang="en-US" sz="20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1479550" y="1320800"/>
            <a:ext cx="6716713" cy="4932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>
              <a:gd name="T0" fmla="*/ 0 w 4231"/>
              <a:gd name="T1" fmla="*/ 0 h 3107"/>
              <a:gd name="T2" fmla="*/ 0 w 4231"/>
              <a:gd name="T3" fmla="*/ 3107 h 3107"/>
              <a:gd name="T4" fmla="*/ 4231 w 4231"/>
              <a:gd name="T5" fmla="*/ 3107 h 3107"/>
              <a:gd name="T6" fmla="*/ 0 60000 65536"/>
              <a:gd name="T7" fmla="*/ 0 60000 65536"/>
              <a:gd name="T8" fmla="*/ 0 60000 65536"/>
              <a:gd name="T9" fmla="*/ 0 w 4231"/>
              <a:gd name="T10" fmla="*/ 0 h 3107"/>
              <a:gd name="T11" fmla="*/ 4231 w 4231"/>
              <a:gd name="T12" fmla="*/ 3107 h 3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60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061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Arial" charset="0"/>
              </a:rPr>
              <a:t>Q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062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>
              <a:gd name="T0" fmla="*/ 24 w 24"/>
              <a:gd name="T1" fmla="*/ 0 h 61"/>
              <a:gd name="T2" fmla="*/ 16 w 24"/>
              <a:gd name="T3" fmla="*/ 0 h 61"/>
              <a:gd name="T4" fmla="*/ 12 w 24"/>
              <a:gd name="T5" fmla="*/ 8 h 61"/>
              <a:gd name="T6" fmla="*/ 0 w 24"/>
              <a:gd name="T7" fmla="*/ 16 h 61"/>
              <a:gd name="T8" fmla="*/ 0 w 24"/>
              <a:gd name="T9" fmla="*/ 24 h 61"/>
              <a:gd name="T10" fmla="*/ 8 w 24"/>
              <a:gd name="T11" fmla="*/ 20 h 61"/>
              <a:gd name="T12" fmla="*/ 16 w 24"/>
              <a:gd name="T13" fmla="*/ 16 h 61"/>
              <a:gd name="T14" fmla="*/ 16 w 24"/>
              <a:gd name="T15" fmla="*/ 61 h 61"/>
              <a:gd name="T16" fmla="*/ 24 w 24"/>
              <a:gd name="T17" fmla="*/ 61 h 61"/>
              <a:gd name="T18" fmla="*/ 24 w 24"/>
              <a:gd name="T19" fmla="*/ 4 h 61"/>
              <a:gd name="T20" fmla="*/ 24 w 24"/>
              <a:gd name="T21" fmla="*/ 0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61"/>
              <a:gd name="T35" fmla="*/ 24 w 24"/>
              <a:gd name="T36" fmla="*/ 61 h 6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215064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065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>
                <a:gd name="T0" fmla="*/ 8 w 40"/>
                <a:gd name="T1" fmla="*/ 53 h 61"/>
                <a:gd name="T2" fmla="*/ 12 w 40"/>
                <a:gd name="T3" fmla="*/ 49 h 61"/>
                <a:gd name="T4" fmla="*/ 20 w 40"/>
                <a:gd name="T5" fmla="*/ 41 h 61"/>
                <a:gd name="T6" fmla="*/ 36 w 40"/>
                <a:gd name="T7" fmla="*/ 32 h 61"/>
                <a:gd name="T8" fmla="*/ 40 w 40"/>
                <a:gd name="T9" fmla="*/ 24 h 61"/>
                <a:gd name="T10" fmla="*/ 40 w 40"/>
                <a:gd name="T11" fmla="*/ 16 h 61"/>
                <a:gd name="T12" fmla="*/ 40 w 40"/>
                <a:gd name="T13" fmla="*/ 12 h 61"/>
                <a:gd name="T14" fmla="*/ 36 w 40"/>
                <a:gd name="T15" fmla="*/ 8 h 61"/>
                <a:gd name="T16" fmla="*/ 28 w 40"/>
                <a:gd name="T17" fmla="*/ 4 h 61"/>
                <a:gd name="T18" fmla="*/ 20 w 40"/>
                <a:gd name="T19" fmla="*/ 0 h 61"/>
                <a:gd name="T20" fmla="*/ 12 w 40"/>
                <a:gd name="T21" fmla="*/ 4 h 61"/>
                <a:gd name="T22" fmla="*/ 4 w 40"/>
                <a:gd name="T23" fmla="*/ 8 h 61"/>
                <a:gd name="T24" fmla="*/ 0 w 40"/>
                <a:gd name="T25" fmla="*/ 12 h 61"/>
                <a:gd name="T26" fmla="*/ 0 w 40"/>
                <a:gd name="T27" fmla="*/ 20 h 61"/>
                <a:gd name="T28" fmla="*/ 8 w 40"/>
                <a:gd name="T29" fmla="*/ 20 h 61"/>
                <a:gd name="T30" fmla="*/ 12 w 40"/>
                <a:gd name="T31" fmla="*/ 12 h 61"/>
                <a:gd name="T32" fmla="*/ 20 w 40"/>
                <a:gd name="T33" fmla="*/ 8 h 61"/>
                <a:gd name="T34" fmla="*/ 28 w 40"/>
                <a:gd name="T35" fmla="*/ 12 h 61"/>
                <a:gd name="T36" fmla="*/ 32 w 40"/>
                <a:gd name="T37" fmla="*/ 16 h 61"/>
                <a:gd name="T38" fmla="*/ 28 w 40"/>
                <a:gd name="T39" fmla="*/ 28 h 61"/>
                <a:gd name="T40" fmla="*/ 16 w 40"/>
                <a:gd name="T41" fmla="*/ 41 h 61"/>
                <a:gd name="T42" fmla="*/ 4 w 40"/>
                <a:gd name="T43" fmla="*/ 49 h 61"/>
                <a:gd name="T44" fmla="*/ 0 w 40"/>
                <a:gd name="T45" fmla="*/ 57 h 61"/>
                <a:gd name="T46" fmla="*/ 0 w 40"/>
                <a:gd name="T47" fmla="*/ 61 h 61"/>
                <a:gd name="T48" fmla="*/ 40 w 40"/>
                <a:gd name="T49" fmla="*/ 61 h 61"/>
                <a:gd name="T50" fmla="*/ 40 w 40"/>
                <a:gd name="T51" fmla="*/ 53 h 61"/>
                <a:gd name="T52" fmla="*/ 12 w 40"/>
                <a:gd name="T53" fmla="*/ 53 h 61"/>
                <a:gd name="T54" fmla="*/ 8 w 40"/>
                <a:gd name="T55" fmla="*/ 53 h 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61"/>
                <a:gd name="T86" fmla="*/ 40 w 40"/>
                <a:gd name="T87" fmla="*/ 61 h 6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067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068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9550" y="1630363"/>
            <a:ext cx="6130925" cy="3387725"/>
            <a:chOff x="932" y="1027"/>
            <a:chExt cx="3862" cy="2134"/>
          </a:xfrm>
        </p:grpSpPr>
        <p:sp>
          <p:nvSpPr>
            <p:cNvPr id="215070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1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9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215073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>
                <a:gd name="T0" fmla="*/ 0 w 191"/>
                <a:gd name="T1" fmla="*/ 0 h 103"/>
                <a:gd name="T2" fmla="*/ 191 w 191"/>
                <a:gd name="T3" fmla="*/ 16 h 103"/>
                <a:gd name="T4" fmla="*/ 0 60000 65536"/>
                <a:gd name="T5" fmla="*/ 0 60000 65536"/>
                <a:gd name="T6" fmla="*/ 0 w 191"/>
                <a:gd name="T7" fmla="*/ 0 h 103"/>
                <a:gd name="T8" fmla="*/ 191 w 191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4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9550" y="1630363"/>
            <a:ext cx="5368925" cy="4464050"/>
            <a:chOff x="932" y="1027"/>
            <a:chExt cx="3382" cy="2812"/>
          </a:xfrm>
        </p:grpSpPr>
        <p:sp>
          <p:nvSpPr>
            <p:cNvPr id="215076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77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215079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215081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Marginal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82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cost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215084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>
                <a:gd name="T0" fmla="*/ 1288 w 1288"/>
                <a:gd name="T1" fmla="*/ 2087 h 2087"/>
                <a:gd name="T2" fmla="*/ 1288 w 1288"/>
                <a:gd name="T3" fmla="*/ 0 h 2087"/>
                <a:gd name="T4" fmla="*/ 0 w 1288"/>
                <a:gd name="T5" fmla="*/ 0 h 2087"/>
                <a:gd name="T6" fmla="*/ 0 60000 65536"/>
                <a:gd name="T7" fmla="*/ 0 60000 65536"/>
                <a:gd name="T8" fmla="*/ 0 60000 65536"/>
                <a:gd name="T9" fmla="*/ 0 w 1288"/>
                <a:gd name="T10" fmla="*/ 0 h 2087"/>
                <a:gd name="T11" fmla="*/ 1288 w 1288"/>
                <a:gd name="T12" fmla="*/ 2087 h 20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85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7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Monopolistic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086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087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215089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0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886200" y="1447800"/>
            <a:ext cx="4246563" cy="2619375"/>
            <a:chOff x="2427" y="930"/>
            <a:chExt cx="2675" cy="1650"/>
          </a:xfrm>
        </p:grpSpPr>
        <p:sp>
          <p:nvSpPr>
            <p:cNvPr id="215092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215094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5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30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 The intersection of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6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marginal-revenue curve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7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and the marginal-cost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8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curve determines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099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profit-maximizing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5100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quantity . . .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215102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103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215105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6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107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3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. . and then the demand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108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curve shows the 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109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consistent with this quantity.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15110" name="Rectangle 70"/>
          <p:cNvSpPr>
            <a:spLocks noChangeArrowheads="1"/>
          </p:cNvSpPr>
          <p:nvPr/>
        </p:nvSpPr>
        <p:spPr bwMode="auto">
          <a:xfrm>
            <a:off x="685800" y="2286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Garamond" pitchFamily="18" charset="0"/>
              </a:rPr>
              <a:t>Price Determination-short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617</Words>
  <Application>Microsoft PowerPoint</Application>
  <PresentationFormat>On-screen Show (4:3)</PresentationFormat>
  <Paragraphs>182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Monopolistic Competition Market</vt:lpstr>
      <vt:lpstr>Monopolistic Competition Market</vt:lpstr>
      <vt:lpstr>Monopolistic Market</vt:lpstr>
      <vt:lpstr>Implications-many sellers</vt:lpstr>
      <vt:lpstr>Implications-differentiated products</vt:lpstr>
      <vt:lpstr>Implications- multiple dimensions of marketing</vt:lpstr>
      <vt:lpstr>Demand Curve</vt:lpstr>
      <vt:lpstr>Price Determination-short run</vt:lpstr>
      <vt:lpstr>Slide 9</vt:lpstr>
      <vt:lpstr>Slide 10</vt:lpstr>
      <vt:lpstr>Slide 11</vt:lpstr>
      <vt:lpstr>Price Determination-long run</vt:lpstr>
      <vt:lpstr>Slide 13</vt:lpstr>
      <vt:lpstr>Comparing Monopolistic Competition and Perfect Competition long run</vt:lpstr>
      <vt:lpstr>Slide 15</vt:lpstr>
      <vt:lpstr>Slide 16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146</cp:revision>
  <dcterms:created xsi:type="dcterms:W3CDTF">2002-07-01T04:10:53Z</dcterms:created>
  <dcterms:modified xsi:type="dcterms:W3CDTF">2017-04-13T07:45:06Z</dcterms:modified>
</cp:coreProperties>
</file>