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86" r:id="rId3"/>
    <p:sldId id="287" r:id="rId4"/>
    <p:sldId id="294" r:id="rId5"/>
    <p:sldId id="296" r:id="rId6"/>
    <p:sldId id="297" r:id="rId7"/>
    <p:sldId id="298" r:id="rId8"/>
    <p:sldId id="300" r:id="rId9"/>
    <p:sldId id="289" r:id="rId10"/>
    <p:sldId id="290" r:id="rId11"/>
    <p:sldId id="303" r:id="rId12"/>
    <p:sldId id="304" r:id="rId13"/>
    <p:sldId id="272" r:id="rId14"/>
    <p:sldId id="273" r:id="rId15"/>
    <p:sldId id="274" r:id="rId16"/>
    <p:sldId id="275" r:id="rId17"/>
    <p:sldId id="276" r:id="rId18"/>
    <p:sldId id="301" r:id="rId19"/>
    <p:sldId id="277" r:id="rId20"/>
    <p:sldId id="279" r:id="rId21"/>
    <p:sldId id="281" r:id="rId22"/>
    <p:sldId id="282" r:id="rId23"/>
    <p:sldId id="283" r:id="rId24"/>
    <p:sldId id="305" r:id="rId25"/>
    <p:sldId id="306" r:id="rId26"/>
    <p:sldId id="307" r:id="rId27"/>
    <p:sldId id="308" r:id="rId28"/>
    <p:sldId id="309" r:id="rId29"/>
    <p:sldId id="31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75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96027F-7875-4030-9381-8BD8C4F21935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509A250-FF31-4206-8172-F9D3106AACB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09A250-FF31-4206-8172-F9D3106AACB1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AD347D-5ACD-4C99-B74B-A9C85AD731AF}" type="datetimeFigureOut">
              <a:rPr lang="en-US" smtClean="0"/>
              <a:t>5/7/2020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C7250D-874B-49F2-9B41-8FBF65DF5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2343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  ARC WELDING</a:t>
            </a:r>
            <a:endParaRPr lang="en-IN" dirty="0"/>
          </a:p>
        </p:txBody>
      </p:sp>
      <p:pic>
        <p:nvPicPr>
          <p:cNvPr id="1028" name="Picture 4" descr="An Overview of Welding Jo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91" y="2018577"/>
            <a:ext cx="7668883" cy="420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5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09725"/>
            <a:ext cx="79438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2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Simple welding </a:t>
            </a:r>
            <a:r>
              <a:rPr lang="en-IN" sz="2400" dirty="0" smtClean="0"/>
              <a:t>equipment.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Portable</a:t>
            </a:r>
            <a:r>
              <a:rPr lang="en-IN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Inexpensive power </a:t>
            </a:r>
            <a:r>
              <a:rPr lang="en-IN" sz="2400" dirty="0" smtClean="0"/>
              <a:t>source.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/>
              <a:t>Relatively inexpensive </a:t>
            </a:r>
            <a:r>
              <a:rPr lang="en-IN" sz="2400" dirty="0" smtClean="0"/>
              <a:t>equipment.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Welders use standard domestic current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Electric arc is about </a:t>
            </a:r>
            <a:r>
              <a:rPr lang="en-US" sz="2400" dirty="0" smtClean="0"/>
              <a:t>5,000</a:t>
            </a:r>
            <a:r>
              <a:rPr lang="en-US" sz="2400" baseline="30000" dirty="0" smtClean="0"/>
              <a:t>o</a:t>
            </a:r>
            <a:r>
              <a:rPr lang="en-US" sz="2400" dirty="0" smtClean="0"/>
              <a:t>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Used for maintenance, repair, and field construction</a:t>
            </a:r>
            <a:endParaRPr lang="en-IN" sz="2400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Arc Welding: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6928" indent="-457200" algn="just">
              <a:buFont typeface="+mj-lt"/>
              <a:buAutoNum type="arabicPeriod"/>
            </a:pPr>
            <a:r>
              <a:rPr lang="en-US" sz="2400" dirty="0"/>
              <a:t>Not clean enough for reactive metals such as </a:t>
            </a:r>
            <a:r>
              <a:rPr lang="en-US" sz="2400" dirty="0" err="1"/>
              <a:t>aluminium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IN" sz="2400" dirty="0" smtClean="0"/>
              <a:t>Titanium.</a:t>
            </a:r>
          </a:p>
          <a:p>
            <a:pPr marL="566928" indent="-457200" algn="just">
              <a:buFont typeface="+mj-lt"/>
              <a:buAutoNum type="arabicPeriod"/>
            </a:pPr>
            <a:endParaRPr lang="en-IN" sz="2400" dirty="0" smtClean="0"/>
          </a:p>
          <a:p>
            <a:pPr marL="566928" indent="-457200" algn="just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deposition rate is limited because the electrode </a:t>
            </a:r>
            <a:r>
              <a:rPr lang="en-US" sz="2400" dirty="0" smtClean="0"/>
              <a:t>covering tends </a:t>
            </a:r>
            <a:r>
              <a:rPr lang="en-US" sz="2400" dirty="0"/>
              <a:t>to overheat and fall </a:t>
            </a:r>
            <a:r>
              <a:rPr lang="en-US" sz="2400" dirty="0" smtClean="0"/>
              <a:t>off.</a:t>
            </a:r>
          </a:p>
          <a:p>
            <a:pPr marL="566928" indent="-457200" algn="just">
              <a:buFont typeface="+mj-lt"/>
              <a:buAutoNum type="arabicPeriod"/>
            </a:pPr>
            <a:endParaRPr lang="en-US" sz="2400" dirty="0" smtClean="0"/>
          </a:p>
          <a:p>
            <a:pPr marL="566928" indent="-457200" algn="just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electrode length is ~ 35 mm and requires </a:t>
            </a:r>
            <a:r>
              <a:rPr lang="en-US" sz="2400" dirty="0" smtClean="0"/>
              <a:t>electrode changing, which lowers </a:t>
            </a:r>
            <a:r>
              <a:rPr lang="en-US" sz="2400" dirty="0"/>
              <a:t>the overall production rate.</a:t>
            </a:r>
            <a:endParaRPr lang="en-IN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Limitations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 smtClean="0"/>
              <a:t>Other welding Methods</a:t>
            </a:r>
            <a:endParaRPr lang="en-IN" sz="4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535" y="1975449"/>
            <a:ext cx="8212347" cy="38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82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200" dirty="0"/>
              <a:t>Brazing is the joining of metals through the use of </a:t>
            </a:r>
            <a:r>
              <a:rPr lang="en-US" sz="2200" dirty="0" smtClean="0"/>
              <a:t>heat and </a:t>
            </a:r>
            <a:r>
              <a:rPr lang="en-US" sz="2200" dirty="0"/>
              <a:t>a filler metal whose melting temperature is </a:t>
            </a:r>
            <a:r>
              <a:rPr lang="en-US" sz="2200" dirty="0" smtClean="0"/>
              <a:t>above 450°C</a:t>
            </a:r>
            <a:r>
              <a:rPr lang="en-US" sz="2200" dirty="0"/>
              <a:t>; but below the melting point of the metals </a:t>
            </a:r>
            <a:r>
              <a:rPr lang="en-US" sz="2200" dirty="0" smtClean="0"/>
              <a:t>being </a:t>
            </a:r>
            <a:r>
              <a:rPr lang="en-IN" sz="2200" dirty="0" smtClean="0"/>
              <a:t>joined.</a:t>
            </a:r>
          </a:p>
          <a:p>
            <a:pPr algn="just">
              <a:buFont typeface="Wingdings" pitchFamily="2" charset="2"/>
              <a:buChar char="Ø"/>
            </a:pPr>
            <a:endParaRPr lang="en-IN" dirty="0"/>
          </a:p>
          <a:p>
            <a:pPr algn="just"/>
            <a:r>
              <a:rPr lang="en-US" sz="2400" b="1" dirty="0"/>
              <a:t>Comparison </a:t>
            </a:r>
            <a:r>
              <a:rPr lang="en-US" sz="2400" b="1" dirty="0" smtClean="0"/>
              <a:t>between </a:t>
            </a:r>
            <a:r>
              <a:rPr lang="en-US" sz="2400" b="1" dirty="0"/>
              <a:t>welding </a:t>
            </a:r>
            <a:r>
              <a:rPr lang="en-US" sz="2400" b="1" dirty="0" smtClean="0"/>
              <a:t>and </a:t>
            </a:r>
            <a:r>
              <a:rPr lang="en-US" sz="2400" b="1" dirty="0"/>
              <a:t>brazing </a:t>
            </a:r>
            <a:r>
              <a:rPr lang="en-US" sz="2400" b="1" dirty="0" smtClean="0"/>
              <a:t>process</a:t>
            </a:r>
          </a:p>
          <a:p>
            <a:pPr marL="109728" indent="0" algn="just">
              <a:buNone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composition of the brazing alloy is </a:t>
            </a:r>
            <a:r>
              <a:rPr lang="en-US" sz="2000" dirty="0" smtClean="0"/>
              <a:t>significantly different </a:t>
            </a:r>
            <a:r>
              <a:rPr lang="en-US" sz="2000" dirty="0"/>
              <a:t>from that </a:t>
            </a:r>
            <a:r>
              <a:rPr lang="en-US" sz="2000" dirty="0" smtClean="0"/>
              <a:t>of the base metal.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strength of the brazing alloy is substantially </a:t>
            </a:r>
            <a:r>
              <a:rPr lang="en-US" sz="2000" dirty="0" smtClean="0"/>
              <a:t>lower than </a:t>
            </a:r>
            <a:r>
              <a:rPr lang="en-US" sz="2000" dirty="0"/>
              <a:t>that of the base </a:t>
            </a:r>
            <a:r>
              <a:rPr lang="en-US" sz="2000" dirty="0" smtClean="0"/>
              <a:t>metal.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melting point of the brazing alloy is lower than </a:t>
            </a:r>
            <a:r>
              <a:rPr lang="en-US" sz="2000" dirty="0" smtClean="0"/>
              <a:t>that of </a:t>
            </a:r>
            <a:r>
              <a:rPr lang="en-US" sz="2000" dirty="0"/>
              <a:t>the base metal, so </a:t>
            </a:r>
            <a:r>
              <a:rPr lang="en-US" sz="2000" dirty="0" smtClean="0"/>
              <a:t>the base </a:t>
            </a:r>
            <a:r>
              <a:rPr lang="en-US" sz="2000" dirty="0"/>
              <a:t>metal is not </a:t>
            </a:r>
            <a:r>
              <a:rPr lang="en-US" sz="2000" dirty="0" smtClean="0"/>
              <a:t>melted.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Capillary </a:t>
            </a:r>
            <a:r>
              <a:rPr lang="en-US" sz="2000" dirty="0"/>
              <a:t>action or capillary attraction draws </a:t>
            </a:r>
            <a:r>
              <a:rPr lang="en-US" sz="2000" dirty="0" smtClean="0"/>
              <a:t>the molten </a:t>
            </a:r>
            <a:r>
              <a:rPr lang="en-US" sz="2000" dirty="0"/>
              <a:t>filler metal into the </a:t>
            </a:r>
            <a:r>
              <a:rPr lang="en-US" sz="2000" dirty="0" smtClean="0"/>
              <a:t>joint, even </a:t>
            </a:r>
            <a:r>
              <a:rPr lang="en-US" sz="2000" dirty="0"/>
              <a:t>against the flow </a:t>
            </a:r>
            <a:r>
              <a:rPr lang="en-US" sz="2000" dirty="0" smtClean="0"/>
              <a:t>of </a:t>
            </a:r>
            <a:r>
              <a:rPr lang="en-IN" sz="2000" dirty="0" smtClean="0"/>
              <a:t>gravity</a:t>
            </a:r>
            <a:r>
              <a:rPr lang="en-IN" sz="20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Brazing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67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Brazing </a:t>
            </a:r>
            <a:r>
              <a:rPr lang="en-US" b="1" dirty="0"/>
              <a:t>metals are typically alloys such as</a:t>
            </a:r>
            <a:r>
              <a:rPr lang="en-US" b="1" dirty="0" smtClean="0"/>
              <a:t>,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Brazing </a:t>
            </a:r>
            <a:r>
              <a:rPr lang="en-US" dirty="0"/>
              <a:t>brass (60% Cu, 40%Zn)</a:t>
            </a:r>
          </a:p>
          <a:p>
            <a:r>
              <a:rPr lang="en-IN" dirty="0" smtClean="0"/>
              <a:t>Manganese </a:t>
            </a:r>
            <a:r>
              <a:rPr lang="en-IN" dirty="0"/>
              <a:t>bronze</a:t>
            </a:r>
          </a:p>
          <a:p>
            <a:r>
              <a:rPr lang="en-IN" dirty="0" smtClean="0"/>
              <a:t>Nickel </a:t>
            </a:r>
            <a:r>
              <a:rPr lang="en-IN" dirty="0"/>
              <a:t>silver</a:t>
            </a:r>
          </a:p>
          <a:p>
            <a:r>
              <a:rPr lang="en-IN" dirty="0" smtClean="0"/>
              <a:t>Copper silicon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2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Extremely </a:t>
            </a:r>
            <a:r>
              <a:rPr lang="en-US" sz="2400" dirty="0"/>
              <a:t>clean surface </a:t>
            </a:r>
            <a:r>
              <a:rPr lang="en-US" sz="2400" dirty="0" smtClean="0"/>
              <a:t>needed</a:t>
            </a:r>
            <a:r>
              <a:rPr lang="en-US" sz="2400" dirty="0"/>
              <a:t> </a:t>
            </a:r>
            <a:r>
              <a:rPr lang="en-US" sz="2400" dirty="0" smtClean="0"/>
              <a:t>for brazing.</a:t>
            </a:r>
          </a:p>
          <a:p>
            <a:endParaRPr lang="en-US" sz="2400" dirty="0"/>
          </a:p>
          <a:p>
            <a:r>
              <a:rPr lang="en-US" sz="2400" dirty="0" smtClean="0"/>
              <a:t>Fluxes </a:t>
            </a:r>
            <a:r>
              <a:rPr lang="en-US" sz="2400" dirty="0"/>
              <a:t>used are combinations of borax, boric </a:t>
            </a:r>
            <a:r>
              <a:rPr lang="en-US" sz="2400" dirty="0" smtClean="0"/>
              <a:t>acid, chlorides</a:t>
            </a:r>
            <a:r>
              <a:rPr lang="en-US" sz="2400" dirty="0"/>
              <a:t>, fluorides, tetra‐borates and other </a:t>
            </a:r>
            <a:r>
              <a:rPr lang="en-US" sz="2400" dirty="0" smtClean="0"/>
              <a:t>wetting  </a:t>
            </a:r>
            <a:r>
              <a:rPr lang="en-IN" sz="2400" dirty="0" smtClean="0"/>
              <a:t>agents.</a:t>
            </a:r>
          </a:p>
          <a:p>
            <a:endParaRPr lang="en-IN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popular composition is 75% borax and 25% </a:t>
            </a:r>
            <a:r>
              <a:rPr lang="en-US" sz="2400" dirty="0" smtClean="0"/>
              <a:t>boric </a:t>
            </a:r>
            <a:r>
              <a:rPr lang="en-IN" sz="2400" dirty="0" smtClean="0"/>
              <a:t>acid.</a:t>
            </a:r>
          </a:p>
          <a:p>
            <a:endParaRPr lang="en-IN" sz="2400" dirty="0" smtClean="0"/>
          </a:p>
          <a:p>
            <a:r>
              <a:rPr lang="en-IN" sz="2400" dirty="0"/>
              <a:t>Base </a:t>
            </a:r>
            <a:r>
              <a:rPr lang="en-IN" sz="2400" dirty="0" smtClean="0"/>
              <a:t>materials will </a:t>
            </a:r>
            <a:r>
              <a:rPr lang="en-IN" sz="2400" dirty="0"/>
              <a:t>not </a:t>
            </a:r>
            <a:r>
              <a:rPr lang="en-IN" sz="2400" dirty="0" smtClean="0"/>
              <a:t>melt.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3" y="810884"/>
            <a:ext cx="9730595" cy="5437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Brazing process has several </a:t>
            </a:r>
            <a:r>
              <a:rPr lang="en-US" sz="3200" b="1" dirty="0" smtClean="0"/>
              <a:t>distinct </a:t>
            </a:r>
            <a:r>
              <a:rPr lang="en-IN" sz="3200" b="1" dirty="0" smtClean="0"/>
              <a:t>advantages:</a:t>
            </a:r>
          </a:p>
          <a:p>
            <a:pPr marL="0" indent="0">
              <a:buNone/>
            </a:pPr>
            <a:endParaRPr lang="en-IN" sz="32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All </a:t>
            </a:r>
            <a:r>
              <a:rPr lang="en-US" sz="2400" dirty="0"/>
              <a:t>metals can be </a:t>
            </a:r>
            <a:r>
              <a:rPr lang="en-US" sz="2400" dirty="0" smtClean="0"/>
              <a:t>joined.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Suited </a:t>
            </a:r>
            <a:r>
              <a:rPr lang="en-US" sz="2400" dirty="0"/>
              <a:t>for dissimilar </a:t>
            </a:r>
            <a:r>
              <a:rPr lang="en-US" sz="2400" dirty="0" smtClean="0"/>
              <a:t>metals.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Quick </a:t>
            </a:r>
            <a:r>
              <a:rPr lang="en-IN" sz="2400" dirty="0"/>
              <a:t>and </a:t>
            </a:r>
            <a:r>
              <a:rPr lang="en-IN" sz="2400" dirty="0" smtClean="0"/>
              <a:t>economical.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Less </a:t>
            </a:r>
            <a:r>
              <a:rPr lang="en-IN" sz="2400" dirty="0"/>
              <a:t>defects.</a:t>
            </a:r>
          </a:p>
        </p:txBody>
      </p:sp>
    </p:spTree>
    <p:extLst>
      <p:ext uri="{BB962C8B-B14F-4D97-AF65-F5344CB8AC3E}">
        <p14:creationId xmlns:p14="http://schemas.microsoft.com/office/powerpoint/2010/main" val="418110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04" y="1742536"/>
            <a:ext cx="6029864" cy="393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83811" y="5960853"/>
            <a:ext cx="376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Joining of Capillary Tube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1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 smtClean="0"/>
              <a:t>Edge </a:t>
            </a:r>
            <a:r>
              <a:rPr lang="en-IN" sz="2400" dirty="0"/>
              <a:t>preparation needed.</a:t>
            </a:r>
          </a:p>
          <a:p>
            <a:pPr algn="just"/>
            <a:r>
              <a:rPr lang="en-US" sz="2400" dirty="0" smtClean="0"/>
              <a:t>Can </a:t>
            </a:r>
            <a:r>
              <a:rPr lang="en-US" sz="2400" dirty="0"/>
              <a:t>join cast iron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Done with an oxyacetylene torch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Filler metal is an alloy of Cu and Tin (Bronze)</a:t>
            </a:r>
          </a:p>
          <a:p>
            <a:pPr algn="just"/>
            <a:r>
              <a:rPr lang="en-US" sz="2400" dirty="0" smtClean="0"/>
              <a:t>Enter into the </a:t>
            </a:r>
            <a:r>
              <a:rPr lang="en-US" sz="2400" dirty="0" err="1" smtClean="0"/>
              <a:t>workpiece</a:t>
            </a:r>
            <a:r>
              <a:rPr lang="en-US" sz="2400" dirty="0" smtClean="0"/>
              <a:t> by means of gravity force.</a:t>
            </a:r>
          </a:p>
          <a:p>
            <a:pPr algn="just"/>
            <a:r>
              <a:rPr lang="en-US" sz="2400" dirty="0" smtClean="0"/>
              <a:t>Strength of joint is more than Brazing.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Application 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Joining of cutting tool tips.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Braze Welding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29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846053"/>
            <a:ext cx="10972800" cy="416123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welding in which the electric arc is </a:t>
            </a:r>
            <a:r>
              <a:rPr lang="en-US" sz="2400" dirty="0" smtClean="0"/>
              <a:t>produced to </a:t>
            </a:r>
            <a:r>
              <a:rPr lang="en-US" sz="2400" dirty="0"/>
              <a:t>give heat for the purpose of joining </a:t>
            </a:r>
            <a:r>
              <a:rPr lang="en-US" sz="2400" dirty="0" smtClean="0"/>
              <a:t>two surfaces </a:t>
            </a:r>
            <a:r>
              <a:rPr lang="en-US" sz="2400" dirty="0"/>
              <a:t>is called electric arc welding</a:t>
            </a:r>
            <a:r>
              <a:rPr lang="en-US" sz="2400" dirty="0" smtClean="0"/>
              <a:t>.</a:t>
            </a:r>
          </a:p>
          <a:p>
            <a:pPr marL="109728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/>
              <a:t>The joining </a:t>
            </a:r>
            <a:r>
              <a:rPr lang="en-US" sz="2400" dirty="0" smtClean="0"/>
              <a:t>is done by fusing </a:t>
            </a:r>
            <a:r>
              <a:rPr lang="en-US" sz="2400" dirty="0"/>
              <a:t>two or more pieces </a:t>
            </a:r>
            <a:r>
              <a:rPr lang="en-US" sz="2400" dirty="0" smtClean="0"/>
              <a:t>of metal </a:t>
            </a:r>
            <a:r>
              <a:rPr lang="en-US" sz="2400" dirty="0"/>
              <a:t>together by using the heat </a:t>
            </a:r>
            <a:r>
              <a:rPr lang="en-US" sz="2400" dirty="0" smtClean="0"/>
              <a:t>produced </a:t>
            </a:r>
            <a:r>
              <a:rPr lang="en-IN" sz="2400" dirty="0" smtClean="0"/>
              <a:t>from </a:t>
            </a:r>
            <a:r>
              <a:rPr lang="en-IN" sz="2400" dirty="0"/>
              <a:t>an electric arc 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US" sz="2400" dirty="0"/>
              <a:t>The welder creates an electric arc that melts the base </a:t>
            </a:r>
            <a:r>
              <a:rPr lang="en-US" sz="2400" dirty="0" smtClean="0"/>
              <a:t>metals and </a:t>
            </a:r>
            <a:r>
              <a:rPr lang="en-US" sz="2400" dirty="0"/>
              <a:t>filler metal (consumable) together so that they all </a:t>
            </a:r>
            <a:r>
              <a:rPr lang="en-US" sz="2400" dirty="0" smtClean="0"/>
              <a:t>fuse into </a:t>
            </a:r>
            <a:r>
              <a:rPr lang="en-US" sz="2400" dirty="0"/>
              <a:t>one solid piece </a:t>
            </a:r>
            <a:r>
              <a:rPr lang="en-US" sz="2400"/>
              <a:t>of </a:t>
            </a:r>
            <a:r>
              <a:rPr lang="en-US" sz="2400" smtClean="0"/>
              <a:t>metal.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Def</a:t>
            </a:r>
            <a:r>
              <a:rPr lang="en-IN" dirty="0" smtClean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86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By definition, soldering is a brazing type of </a:t>
            </a:r>
            <a:r>
              <a:rPr lang="en-US" sz="2400" dirty="0" smtClean="0"/>
              <a:t>operation where </a:t>
            </a:r>
            <a:r>
              <a:rPr lang="en-US" sz="2400" dirty="0"/>
              <a:t>the filler metal has a melting </a:t>
            </a:r>
            <a:r>
              <a:rPr lang="en-US" sz="2400" dirty="0" smtClean="0"/>
              <a:t>temperature </a:t>
            </a:r>
            <a:r>
              <a:rPr lang="en-IN" sz="2400" dirty="0" smtClean="0"/>
              <a:t>below </a:t>
            </a:r>
            <a:r>
              <a:rPr lang="en-IN" sz="2400" dirty="0"/>
              <a:t>450°C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US" sz="2400" dirty="0" smtClean="0"/>
              <a:t>Strength </a:t>
            </a:r>
            <a:r>
              <a:rPr lang="en-US" sz="2400" dirty="0"/>
              <a:t>of the </a:t>
            </a:r>
            <a:r>
              <a:rPr lang="en-US" sz="2400" dirty="0" smtClean="0"/>
              <a:t>filler metal </a:t>
            </a:r>
            <a:r>
              <a:rPr lang="en-US" sz="2400" dirty="0"/>
              <a:t>is low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Soldering </a:t>
            </a:r>
            <a:r>
              <a:rPr lang="en-US" sz="2400" dirty="0"/>
              <a:t>is used for a neat leak‐proof joint or a </a:t>
            </a:r>
            <a:r>
              <a:rPr lang="en-US" sz="2400" dirty="0" smtClean="0"/>
              <a:t>low </a:t>
            </a:r>
            <a:r>
              <a:rPr lang="en-IN" sz="2400" dirty="0" smtClean="0"/>
              <a:t>resistance </a:t>
            </a:r>
            <a:r>
              <a:rPr lang="en-IN" sz="2400" dirty="0"/>
              <a:t>electrical joint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US" sz="2400" dirty="0" smtClean="0"/>
              <a:t>Not </a:t>
            </a:r>
            <a:r>
              <a:rPr lang="en-US" sz="2400" dirty="0"/>
              <a:t>suitable for high‐temp. </a:t>
            </a:r>
            <a:r>
              <a:rPr lang="en-US" sz="2400" dirty="0" smtClean="0"/>
              <a:t>application.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Most solders are alloys of lead and tin.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Soldering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582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4178492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Ammonium chloride </a:t>
            </a:r>
            <a:r>
              <a:rPr lang="en-IN" sz="2400" dirty="0"/>
              <a:t>or rosin for soldering </a:t>
            </a:r>
            <a:r>
              <a:rPr lang="en-IN" sz="2400" dirty="0" smtClean="0"/>
              <a:t>tin.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 smtClean="0"/>
              <a:t>Hydrochloric </a:t>
            </a:r>
            <a:r>
              <a:rPr lang="en-IN" sz="2400" dirty="0"/>
              <a:t>acid and zinc chloride for </a:t>
            </a:r>
            <a:r>
              <a:rPr lang="en-IN" sz="2400" dirty="0" smtClean="0"/>
              <a:t>soldering galvanized iron.</a:t>
            </a:r>
          </a:p>
          <a:p>
            <a:pPr algn="just"/>
            <a:endParaRPr lang="en-IN" sz="2400" dirty="0"/>
          </a:p>
          <a:p>
            <a:pPr algn="just"/>
            <a:r>
              <a:rPr lang="en-US" sz="2400" dirty="0" smtClean="0"/>
              <a:t>Some </a:t>
            </a:r>
            <a:r>
              <a:rPr lang="en-US" sz="2400" dirty="0"/>
              <a:t>fluxes are corrosive and should be removed </a:t>
            </a:r>
            <a:r>
              <a:rPr lang="en-US" sz="2400" dirty="0" smtClean="0"/>
              <a:t>after </a:t>
            </a:r>
            <a:r>
              <a:rPr lang="en-IN" sz="2400" dirty="0" smtClean="0"/>
              <a:t>use.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/>
              <a:t>Silver solders uses for higher‐temperature </a:t>
            </a:r>
            <a:r>
              <a:rPr lang="en-IN" sz="2400" dirty="0" smtClean="0"/>
              <a:t>service, Electrical </a:t>
            </a:r>
            <a:r>
              <a:rPr lang="en-IN" sz="2400" dirty="0"/>
              <a:t>and Electronic purpose.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Solder Flux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76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75" y="1768414"/>
            <a:ext cx="5943600" cy="379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82883" y="5995358"/>
            <a:ext cx="236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Soldering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9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39467"/>
              </p:ext>
            </p:extLst>
          </p:nvPr>
        </p:nvGraphicFramePr>
        <p:xfrm>
          <a:off x="1216324" y="1984076"/>
          <a:ext cx="10021020" cy="3454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5005"/>
                <a:gridCol w="3605841"/>
                <a:gridCol w="5630174"/>
              </a:tblGrid>
              <a:tr h="375787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Defect</a:t>
                      </a:r>
                      <a:endParaRPr lang="en-IN" b="1" dirty="0"/>
                    </a:p>
                  </a:txBody>
                  <a:tcPr marL="112142" marR="112142"/>
                </a:tc>
                <a:tc hMerge="1"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marL="112142" marR="112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Reason</a:t>
                      </a:r>
                      <a:endParaRPr lang="en-IN" b="1" dirty="0"/>
                    </a:p>
                  </a:txBody>
                  <a:tcPr marL="112142" marR="112142"/>
                </a:tc>
              </a:tr>
              <a:tr h="3757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1.</a:t>
                      </a:r>
                      <a:endParaRPr lang="en-IN" dirty="0"/>
                    </a:p>
                  </a:txBody>
                  <a:tcPr marL="112142" marR="112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Cracking of weld metal</a:t>
                      </a:r>
                      <a:endParaRPr lang="en-IN" dirty="0"/>
                    </a:p>
                  </a:txBody>
                  <a:tcPr marL="112142" marR="112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High joint rigidity</a:t>
                      </a:r>
                      <a:endParaRPr lang="en-IN" dirty="0"/>
                    </a:p>
                  </a:txBody>
                  <a:tcPr marL="112142" marR="112142"/>
                </a:tc>
              </a:tr>
              <a:tr h="3757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</a:t>
                      </a:r>
                      <a:endParaRPr lang="en-IN" dirty="0"/>
                    </a:p>
                  </a:txBody>
                  <a:tcPr marL="112142" marR="112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Cracking of base metal</a:t>
                      </a:r>
                      <a:endParaRPr lang="en-IN" dirty="0"/>
                    </a:p>
                  </a:txBody>
                  <a:tcPr marL="112142" marR="112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Excessive</a:t>
                      </a:r>
                      <a:r>
                        <a:rPr lang="en-IN" baseline="0" dirty="0" smtClean="0"/>
                        <a:t> stress</a:t>
                      </a:r>
                      <a:endParaRPr lang="en-IN" dirty="0"/>
                    </a:p>
                  </a:txBody>
                  <a:tcPr marL="112142" marR="112142"/>
                </a:tc>
              </a:tr>
              <a:tr h="3757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</a:t>
                      </a:r>
                      <a:endParaRPr lang="en-IN" dirty="0"/>
                    </a:p>
                  </a:txBody>
                  <a:tcPr marL="112142" marR="112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Spatter</a:t>
                      </a:r>
                      <a:endParaRPr lang="en-IN" dirty="0"/>
                    </a:p>
                  </a:txBody>
                  <a:tcPr marL="112142" marR="112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Arc blow</a:t>
                      </a:r>
                      <a:endParaRPr lang="en-IN" dirty="0"/>
                    </a:p>
                  </a:txBody>
                  <a:tcPr marL="112142" marR="112142"/>
                </a:tc>
              </a:tr>
              <a:tr h="37578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</a:t>
                      </a:r>
                      <a:endParaRPr lang="en-IN" dirty="0"/>
                    </a:p>
                  </a:txBody>
                  <a:tcPr marL="112142" marR="112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Distortion</a:t>
                      </a:r>
                      <a:endParaRPr lang="en-IN" dirty="0"/>
                    </a:p>
                  </a:txBody>
                  <a:tcPr marL="112142" marR="112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Poor joint selection</a:t>
                      </a:r>
                      <a:endParaRPr lang="en-IN" dirty="0"/>
                    </a:p>
                  </a:txBody>
                  <a:tcPr marL="112142" marR="112142"/>
                </a:tc>
              </a:tr>
              <a:tr h="64861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</a:t>
                      </a:r>
                      <a:endParaRPr lang="en-IN" dirty="0"/>
                    </a:p>
                  </a:txBody>
                  <a:tcPr marL="112142" marR="112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Slag Inclusion</a:t>
                      </a:r>
                      <a:endParaRPr lang="en-IN" dirty="0"/>
                    </a:p>
                  </a:txBody>
                  <a:tcPr marL="112142" marR="112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Improper cleaning in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multipass</a:t>
                      </a:r>
                      <a:endParaRPr lang="en-IN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welding</a:t>
                      </a:r>
                      <a:endParaRPr lang="en-IN" dirty="0"/>
                    </a:p>
                  </a:txBody>
                  <a:tcPr marL="112142" marR="112142"/>
                </a:tc>
              </a:tr>
              <a:tr h="92659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</a:t>
                      </a:r>
                      <a:endParaRPr lang="en-IN" dirty="0"/>
                    </a:p>
                  </a:txBody>
                  <a:tcPr marL="112142" marR="112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Porosity</a:t>
                      </a:r>
                      <a:endParaRPr lang="en-IN" dirty="0"/>
                    </a:p>
                  </a:txBody>
                  <a:tcPr marL="112142" marR="1121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Excessive H2, O2, N2, in the</a:t>
                      </a:r>
                    </a:p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welding atmosphere or Damp</a:t>
                      </a:r>
                    </a:p>
                    <a:p>
                      <a:pPr algn="ctr"/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electrodes</a:t>
                      </a:r>
                      <a:endParaRPr lang="en-IN" dirty="0"/>
                    </a:p>
                  </a:txBody>
                  <a:tcPr marL="112142" marR="112142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Welding Defects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98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923691"/>
            <a:ext cx="10972800" cy="408360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Lap Joint</a:t>
            </a:r>
          </a:p>
          <a:p>
            <a:endParaRPr lang="en-IN" dirty="0" smtClean="0"/>
          </a:p>
          <a:p>
            <a:r>
              <a:rPr lang="en-IN" dirty="0" smtClean="0"/>
              <a:t>Butt Joint</a:t>
            </a:r>
          </a:p>
          <a:p>
            <a:endParaRPr lang="en-IN" dirty="0" smtClean="0"/>
          </a:p>
          <a:p>
            <a:r>
              <a:rPr lang="en-IN" dirty="0" smtClean="0"/>
              <a:t>Edge Joint</a:t>
            </a:r>
          </a:p>
          <a:p>
            <a:endParaRPr lang="en-IN" dirty="0" smtClean="0"/>
          </a:p>
          <a:p>
            <a:r>
              <a:rPr lang="en-IN" dirty="0" smtClean="0"/>
              <a:t>Corner Joint</a:t>
            </a:r>
          </a:p>
          <a:p>
            <a:endParaRPr lang="en-IN" dirty="0" smtClean="0"/>
          </a:p>
          <a:p>
            <a:r>
              <a:rPr lang="en-IN" dirty="0" smtClean="0"/>
              <a:t>T-Joint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0" dirty="0"/>
              <a:t>Basic Welded Joints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361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Lap Joint- a joint between two overlapping </a:t>
            </a:r>
            <a:r>
              <a:rPr lang="en-US" sz="2400" dirty="0" smtClean="0"/>
              <a:t>members.</a:t>
            </a:r>
          </a:p>
          <a:p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Lap Joint</a:t>
            </a:r>
            <a:endParaRPr lang="en-IN" sz="4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72" y="2694228"/>
            <a:ext cx="3364302" cy="274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426" y="2694228"/>
            <a:ext cx="38100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8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Butt joint- a joint between two members aligned </a:t>
            </a:r>
            <a:r>
              <a:rPr lang="en-US" sz="2400" dirty="0" smtClean="0"/>
              <a:t>approximately </a:t>
            </a:r>
            <a:r>
              <a:rPr lang="en-IN" sz="2400" dirty="0" smtClean="0"/>
              <a:t>in </a:t>
            </a:r>
            <a:r>
              <a:rPr lang="en-IN" sz="2400" dirty="0"/>
              <a:t>the same </a:t>
            </a:r>
            <a:r>
              <a:rPr lang="en-IN" sz="2400" dirty="0" smtClean="0"/>
              <a:t>plane.</a:t>
            </a:r>
          </a:p>
          <a:p>
            <a:pPr algn="just"/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Butt Joint</a:t>
            </a:r>
            <a:endParaRPr lang="en-IN" sz="4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59" y="2778065"/>
            <a:ext cx="37242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986" y="2881222"/>
            <a:ext cx="4756929" cy="2803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16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Edge joint- a joint between the edges of two or more parallel </a:t>
            </a:r>
            <a:r>
              <a:rPr lang="en-US" sz="2400" dirty="0" smtClean="0"/>
              <a:t>or </a:t>
            </a:r>
            <a:r>
              <a:rPr lang="en-IN" sz="2400" dirty="0" smtClean="0"/>
              <a:t>nearly </a:t>
            </a:r>
            <a:r>
              <a:rPr lang="en-IN" sz="2400" dirty="0"/>
              <a:t>parallel </a:t>
            </a:r>
            <a:r>
              <a:rPr lang="en-IN" sz="2400" dirty="0" smtClean="0"/>
              <a:t>members.</a:t>
            </a:r>
          </a:p>
          <a:p>
            <a:pPr algn="just"/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Edge Joint</a:t>
            </a:r>
            <a:endParaRPr lang="en-IN" sz="4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69" y="2863970"/>
            <a:ext cx="3514006" cy="3001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118" y="2633483"/>
            <a:ext cx="45339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26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Corner joint - a joint between two members located at right </a:t>
            </a:r>
            <a:r>
              <a:rPr lang="en-US" sz="2400" dirty="0" smtClean="0"/>
              <a:t>angles </a:t>
            </a:r>
            <a:r>
              <a:rPr lang="en-IN" sz="2400" dirty="0" smtClean="0"/>
              <a:t>to </a:t>
            </a:r>
            <a:r>
              <a:rPr lang="en-IN" sz="2400" dirty="0"/>
              <a:t>each </a:t>
            </a:r>
            <a:r>
              <a:rPr lang="en-IN" sz="2400" dirty="0" smtClean="0"/>
              <a:t>other.</a:t>
            </a:r>
          </a:p>
          <a:p>
            <a:pPr algn="just"/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Corner Joint</a:t>
            </a:r>
            <a:endParaRPr lang="en-IN" sz="4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703" y="2721185"/>
            <a:ext cx="4210050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59" y="2541692"/>
            <a:ext cx="3822310" cy="356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5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T- joint - a joint between two members located approximately </a:t>
            </a:r>
            <a:r>
              <a:rPr lang="en-US" sz="2400" dirty="0" smtClean="0"/>
              <a:t>at right </a:t>
            </a:r>
            <a:r>
              <a:rPr lang="en-US" sz="2400" dirty="0"/>
              <a:t>angles to each other in the form </a:t>
            </a:r>
            <a:r>
              <a:rPr lang="en-US" sz="2400" dirty="0" smtClean="0"/>
              <a:t>of T.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000" dirty="0" smtClean="0"/>
              <a:t>T-Joint</a:t>
            </a:r>
            <a:endParaRPr lang="en-IN" sz="4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51" y="2949965"/>
            <a:ext cx="44196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724" y="2828902"/>
            <a:ext cx="4078227" cy="335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68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913" y="1827689"/>
            <a:ext cx="6849374" cy="383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1844" y="5832259"/>
            <a:ext cx="3757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Fig. Basic circuit for arc </a:t>
            </a:r>
            <a:r>
              <a:rPr lang="en-US" dirty="0" smtClean="0"/>
              <a:t>welding</a:t>
            </a:r>
          </a:p>
        </p:txBody>
      </p:sp>
    </p:spTree>
    <p:extLst>
      <p:ext uri="{BB962C8B-B14F-4D97-AF65-F5344CB8AC3E}">
        <p14:creationId xmlns:p14="http://schemas.microsoft.com/office/powerpoint/2010/main" val="379507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Arc Welding Setup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2" y="1733909"/>
            <a:ext cx="8905875" cy="410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1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/>
              <a:t>An arc is generated between cathode and anode </a:t>
            </a:r>
            <a:r>
              <a:rPr lang="en-US" sz="2200" dirty="0" smtClean="0"/>
              <a:t>when they </a:t>
            </a:r>
            <a:r>
              <a:rPr lang="en-US" sz="2200" dirty="0"/>
              <a:t>are touched to establish the flow of current </a:t>
            </a:r>
            <a:r>
              <a:rPr lang="en-US" sz="2200" dirty="0" smtClean="0"/>
              <a:t>and then </a:t>
            </a:r>
            <a:r>
              <a:rPr lang="en-US" sz="2200" dirty="0"/>
              <a:t>separated by a small distance</a:t>
            </a:r>
            <a:r>
              <a:rPr lang="en-US" sz="2200" dirty="0" smtClean="0"/>
              <a:t>.</a:t>
            </a:r>
          </a:p>
          <a:p>
            <a:pPr marL="109728" indent="0" algn="just">
              <a:buNone/>
            </a:pPr>
            <a:endParaRPr lang="en-US" sz="2200" dirty="0" smtClean="0"/>
          </a:p>
          <a:p>
            <a:pPr algn="just"/>
            <a:r>
              <a:rPr lang="en-US" sz="2200" dirty="0"/>
              <a:t>65% to 75% heat is generated at the anode</a:t>
            </a:r>
            <a:r>
              <a:rPr lang="en-US" sz="2200" dirty="0" smtClean="0"/>
              <a:t>.</a:t>
            </a:r>
          </a:p>
          <a:p>
            <a:pPr marL="109728" indent="0" algn="just">
              <a:buNone/>
            </a:pPr>
            <a:endParaRPr lang="en-US" sz="2200" dirty="0" smtClean="0"/>
          </a:p>
          <a:p>
            <a:pPr algn="just"/>
            <a:r>
              <a:rPr lang="en-US" sz="2200" dirty="0"/>
              <a:t>An electric current, in the form of either alternating current or direct current from a welding power supply, is used to form an electric arc between the electrode and the metals to be joined</a:t>
            </a:r>
            <a:r>
              <a:rPr lang="en-US" sz="2200" dirty="0" smtClean="0"/>
              <a:t>.</a:t>
            </a:r>
          </a:p>
          <a:p>
            <a:pPr marL="109728" indent="0" algn="just">
              <a:buNone/>
            </a:pPr>
            <a:endParaRPr lang="en-US" sz="2200" dirty="0" smtClean="0"/>
          </a:p>
          <a:p>
            <a:pPr algn="just"/>
            <a:r>
              <a:rPr lang="en-US" sz="2200" dirty="0" smtClean="0"/>
              <a:t>If </a:t>
            </a:r>
            <a:r>
              <a:rPr lang="en-US" sz="2200" dirty="0"/>
              <a:t>DC is used and the work is positive (the anode of </a:t>
            </a:r>
            <a:r>
              <a:rPr lang="en-US" sz="2200" dirty="0" smtClean="0"/>
              <a:t>the circuit</a:t>
            </a:r>
            <a:r>
              <a:rPr lang="en-US" sz="2200" dirty="0"/>
              <a:t>), the condition is known as </a:t>
            </a:r>
            <a:r>
              <a:rPr lang="en-US" sz="2200" b="1" dirty="0"/>
              <a:t>straight </a:t>
            </a:r>
            <a:r>
              <a:rPr lang="en-US" sz="2200" b="1" dirty="0" smtClean="0"/>
              <a:t>polarity </a:t>
            </a:r>
            <a:r>
              <a:rPr lang="en-IN" sz="2200" dirty="0" smtClean="0"/>
              <a:t>(SPDC).</a:t>
            </a:r>
          </a:p>
          <a:p>
            <a:pPr marL="109728" indent="0" algn="just">
              <a:buNone/>
            </a:pPr>
            <a:endParaRPr lang="en-IN" sz="2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Principle of </a:t>
            </a:r>
            <a:r>
              <a:rPr lang="en-IN" sz="3600" b="1" dirty="0" smtClean="0"/>
              <a:t>Arc 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59047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If work is negative and electrode is positive, it is reverse </a:t>
            </a:r>
            <a:r>
              <a:rPr lang="en-IN" sz="2400" dirty="0"/>
              <a:t>polarity (RPDC</a:t>
            </a:r>
            <a:r>
              <a:rPr lang="en-IN" sz="2400" dirty="0" smtClean="0"/>
              <a:t>).</a:t>
            </a:r>
          </a:p>
          <a:p>
            <a:pPr algn="just"/>
            <a:endParaRPr lang="en-IN" sz="2400" dirty="0"/>
          </a:p>
          <a:p>
            <a:pPr algn="just"/>
            <a:r>
              <a:rPr lang="en-US" sz="2400" dirty="0"/>
              <a:t>SPDC conditions are preferred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DC </a:t>
            </a:r>
            <a:r>
              <a:rPr lang="en-US" sz="2400" dirty="0"/>
              <a:t>arc‐welding maintain a stable arc and preferred for difficult tasks such as overhead welding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For a stable arc, the gap should be maintained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Manual arc welding is done with shielded (covered) </a:t>
            </a:r>
            <a:r>
              <a:rPr lang="en-IN" sz="2400" dirty="0"/>
              <a:t>electrodes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US" sz="2400" dirty="0"/>
              <a:t>Non consumable electrodes (</a:t>
            </a:r>
            <a:r>
              <a:rPr lang="en-US" sz="2400" dirty="0" err="1"/>
              <a:t>e.g</a:t>
            </a:r>
            <a:r>
              <a:rPr lang="en-US" sz="2400" dirty="0"/>
              <a:t> tungsten) is not consumed by the arc and a separate metal wire is used </a:t>
            </a:r>
            <a:r>
              <a:rPr lang="en-IN" sz="2400" dirty="0"/>
              <a:t>as filler.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4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1. Non‐consumable Electrodes</a:t>
            </a:r>
          </a:p>
          <a:p>
            <a:pPr marL="0" indent="0">
              <a:buNone/>
            </a:pPr>
            <a:r>
              <a:rPr lang="en-IN" dirty="0"/>
              <a:t>2. Consumable </a:t>
            </a:r>
            <a:r>
              <a:rPr lang="en-IN" dirty="0" smtClean="0"/>
              <a:t>Electrodes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Non‐consumable Electrodes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Made </a:t>
            </a:r>
            <a:r>
              <a:rPr lang="en-US" dirty="0"/>
              <a:t>of carbon, Graphite or Tungsten.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Carbon </a:t>
            </a:r>
            <a:r>
              <a:rPr lang="en-US" dirty="0"/>
              <a:t>and Graphite are used for D.C.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Electrode </a:t>
            </a:r>
            <a:r>
              <a:rPr lang="en-US" dirty="0"/>
              <a:t>is not consumed, the arc length </a:t>
            </a:r>
            <a:r>
              <a:rPr lang="en-US" dirty="0" smtClean="0"/>
              <a:t>remains constant</a:t>
            </a:r>
            <a:r>
              <a:rPr lang="en-US" dirty="0"/>
              <a:t>, arc is stable and easy to maintain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IN" b="1" dirty="0"/>
              <a:t>Consumable Electrodes</a:t>
            </a:r>
          </a:p>
          <a:p>
            <a:r>
              <a:rPr lang="en-IN" dirty="0" smtClean="0"/>
              <a:t>Provides filler materials</a:t>
            </a:r>
            <a:r>
              <a:rPr lang="en-IN" dirty="0"/>
              <a:t>.</a:t>
            </a:r>
          </a:p>
          <a:p>
            <a:r>
              <a:rPr lang="en-IN" dirty="0" smtClean="0"/>
              <a:t>Same </a:t>
            </a:r>
            <a:r>
              <a:rPr lang="en-IN" dirty="0"/>
              <a:t>composition.</a:t>
            </a:r>
          </a:p>
          <a:p>
            <a:r>
              <a:rPr lang="en-US" dirty="0" smtClean="0"/>
              <a:t>This </a:t>
            </a:r>
            <a:r>
              <a:rPr lang="en-US" dirty="0"/>
              <a:t>requires that the electrode be moved toward </a:t>
            </a:r>
            <a:r>
              <a:rPr lang="en-US" dirty="0" smtClean="0"/>
              <a:t>or away </a:t>
            </a:r>
            <a:r>
              <a:rPr lang="en-US" dirty="0"/>
              <a:t>from the work to maintain the arc </a:t>
            </a:r>
            <a:r>
              <a:rPr lang="en-US" dirty="0" smtClean="0"/>
              <a:t>and </a:t>
            </a:r>
            <a:r>
              <a:rPr lang="en-IN" dirty="0" smtClean="0"/>
              <a:t>satisfactory </a:t>
            </a:r>
            <a:r>
              <a:rPr lang="en-IN" dirty="0"/>
              <a:t>welding conditions.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Electrode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75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As the weld is laid, the flux coating of the electrode disintegrates, giving off vapors that serve as a shielding gas and providing a layer of slag, both of which protect the weld area from atmospheric contamination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An </a:t>
            </a:r>
            <a:r>
              <a:rPr lang="en-US" sz="2000" dirty="0"/>
              <a:t>inert gas is blown into the weld zone to drive </a:t>
            </a:r>
            <a:r>
              <a:rPr lang="en-US" sz="2000" dirty="0" smtClean="0"/>
              <a:t>away </a:t>
            </a:r>
            <a:r>
              <a:rPr lang="en-IN" sz="2000" dirty="0" smtClean="0"/>
              <a:t>other </a:t>
            </a:r>
            <a:r>
              <a:rPr lang="en-IN" sz="2000" dirty="0"/>
              <a:t>atmospheric gases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/>
          </a:p>
          <a:p>
            <a:pPr algn="just"/>
            <a:r>
              <a:rPr lang="en-IN" sz="2000" dirty="0" smtClean="0"/>
              <a:t>Gases </a:t>
            </a:r>
            <a:r>
              <a:rPr lang="en-IN" sz="2000" dirty="0"/>
              <a:t>are argon, helium, nitrogen, carbon dioxide </a:t>
            </a:r>
            <a:r>
              <a:rPr lang="en-IN" sz="2000" dirty="0" smtClean="0"/>
              <a:t>and </a:t>
            </a:r>
            <a:r>
              <a:rPr lang="en-US" sz="2000" dirty="0" smtClean="0"/>
              <a:t>a </a:t>
            </a:r>
            <a:r>
              <a:rPr lang="en-US" sz="2000" dirty="0"/>
              <a:t>mixture of the above gases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Argon </a:t>
            </a:r>
            <a:r>
              <a:rPr lang="en-US" sz="2000" dirty="0"/>
              <a:t>ionizes easily requiring smaller arc voltages</a:t>
            </a:r>
            <a:r>
              <a:rPr lang="en-US" sz="2000" dirty="0" smtClean="0"/>
              <a:t>. It is good </a:t>
            </a:r>
            <a:r>
              <a:rPr lang="en-US" sz="2000" dirty="0"/>
              <a:t>for welding thin sheets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/>
              <a:t>Helium, most expensive, has a better </a:t>
            </a:r>
            <a:r>
              <a:rPr lang="en-US" sz="2000" dirty="0" smtClean="0"/>
              <a:t>thermal conductivity</a:t>
            </a:r>
            <a:r>
              <a:rPr lang="en-US" sz="2000" dirty="0"/>
              <a:t>, is useful for thicker sheets, copper </a:t>
            </a:r>
            <a:r>
              <a:rPr lang="en-US" sz="2000" dirty="0" smtClean="0"/>
              <a:t>and </a:t>
            </a:r>
            <a:r>
              <a:rPr lang="en-US" sz="2000" dirty="0" err="1" smtClean="0"/>
              <a:t>aluminium</a:t>
            </a:r>
            <a:r>
              <a:rPr lang="en-US" sz="2000" dirty="0" smtClean="0"/>
              <a:t> </a:t>
            </a:r>
            <a:r>
              <a:rPr lang="en-US" sz="2000" dirty="0"/>
              <a:t>welding, higher deposition rate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Gas shields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8709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098" y="1699404"/>
            <a:ext cx="7332453" cy="4156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5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5135</TotalTime>
  <Words>1101</Words>
  <Application>Microsoft Office PowerPoint</Application>
  <PresentationFormat>Custom</PresentationFormat>
  <Paragraphs>173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  ARC WELDING</vt:lpstr>
      <vt:lpstr>Def:</vt:lpstr>
      <vt:lpstr>PowerPoint Presentation</vt:lpstr>
      <vt:lpstr>Arc Welding Setup</vt:lpstr>
      <vt:lpstr>Principle of Arc :</vt:lpstr>
      <vt:lpstr>PowerPoint Presentation</vt:lpstr>
      <vt:lpstr>Electrode</vt:lpstr>
      <vt:lpstr>Gas shields</vt:lpstr>
      <vt:lpstr>PowerPoint Presentation</vt:lpstr>
      <vt:lpstr>PowerPoint Presentation</vt:lpstr>
      <vt:lpstr>Advantages of Arc Welding:</vt:lpstr>
      <vt:lpstr>Limitations :</vt:lpstr>
      <vt:lpstr>Other welding Methods</vt:lpstr>
      <vt:lpstr>Brazing </vt:lpstr>
      <vt:lpstr>PowerPoint Presentation</vt:lpstr>
      <vt:lpstr>PowerPoint Presentation</vt:lpstr>
      <vt:lpstr>PowerPoint Presentation</vt:lpstr>
      <vt:lpstr>PowerPoint Presentation</vt:lpstr>
      <vt:lpstr>Braze Welding </vt:lpstr>
      <vt:lpstr>Soldering</vt:lpstr>
      <vt:lpstr>Solder Flux</vt:lpstr>
      <vt:lpstr>PowerPoint Presentation</vt:lpstr>
      <vt:lpstr>Welding Defects :</vt:lpstr>
      <vt:lpstr>Basic Welded Joints</vt:lpstr>
      <vt:lpstr>Lap Joint</vt:lpstr>
      <vt:lpstr>Butt Joint</vt:lpstr>
      <vt:lpstr>Edge Joint</vt:lpstr>
      <vt:lpstr>Corner Joint</vt:lpstr>
      <vt:lpstr>T-Joint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WELDING</dc:title>
  <dc:creator>AMAN KUMAR</dc:creator>
  <cp:lastModifiedBy>hp</cp:lastModifiedBy>
  <cp:revision>44</cp:revision>
  <dcterms:created xsi:type="dcterms:W3CDTF">2020-04-10T09:29:37Z</dcterms:created>
  <dcterms:modified xsi:type="dcterms:W3CDTF">2020-05-07T04:12:14Z</dcterms:modified>
</cp:coreProperties>
</file>