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9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55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99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5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20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1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2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1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9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7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99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8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0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4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28D8-0940-4913-B1D8-C45910B183FD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FB9EF0-000E-416C-BB84-45437730E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8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+amazon+forest+mines&amp;tbm=isch&amp;ved=2ahUKEwjVsN6Lhs_rAhVLgEsFHcEKAxgQ2-cCegQIABAA&amp;oq=+amazon+forest+mines&amp;gs_lcp=CgNpbWcQDFDe6wJY3usCYJX4AmgAcAB4AIABrwGIAa8BkgEDMC4xmAEAoAEBqgELZ3dzLXdpei1pbWfAAQE&amp;sclient=img&amp;ei=GvZRX9W7BcuArtoPwZWMwAE&amp;bih=969&amp;biw=1920&amp;rlz=1C1CHBF_enIN805IN805#imgrc=8ebKdZTMDf2joM" TargetMode="External"/><Relationship Id="rId7" Type="http://schemas.openxmlformats.org/officeDocument/2006/relationships/hyperlink" Target="https://www.google.com/search?q=+amazon+forest+mines&amp;tbm=isch&amp;ved=2ahUKEwjVsN6Lhs_rAhVLgEsFHcEKAxgQ2-cCegQIABAA&amp;oq=+amazon+forest+mines&amp;gs_lcp=CgNpbWcQDFDe6wJY3usCYJX4AmgAcAB4AIABrwGIAa8BkgEDMC4xmAEAoAEBqgELZ3dzLXdpei1pbWfAAQE&amp;sclient=img&amp;ei=GvZRX9W7BcuArtoPwZWMwAE&amp;bih=969&amp;biw=1920&amp;rlz=1C1CHBF_enIN805IN805#imgrc=o5joiqmRjRxunM&amp;imgdii=DOqb3_Vao13AM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google.com/search?q=+amazon+forest+mines&amp;tbm=isch&amp;ved=2ahUKEwjVsN6Lhs_rAhVLgEsFHcEKAxgQ2-cCegQIABAA&amp;oq=+amazon+forest+mines&amp;gs_lcp=CgNpbWcQDFDe6wJY3usCYJX4AmgAcAB4AIABrwGIAa8BkgEDMC4xmAEAoAEBqgELZ3dzLXdpei1pbWfAAQE&amp;sclient=img&amp;ei=GvZRX9W7BcuArtoPwZWMwAE&amp;bih=969&amp;biw=1920&amp;rlz=1C1CHBF_enIN805IN805#imgrc=ueTcRxB9qW3dsM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scitable/knowledge/library/what-are-soils-6764763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scitable/knowledge/library/what-are-soils-67647639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rtilizer.co.za/knowledge-centre/sustainability/263-soil-health-looking-beyond-soil-fertil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oil+erosion&amp;rlz=1C1CHBF_enIN805IN805&amp;stick=H4sIAAAAAAAAAONgecS4mJFb4OWPe8JSMxknrTl5jXESIxdXcEZ-uWteSWZJpZAWFxuUpcDFL8Wtn65vaGRUYWGalKLBIMXLhSygFGHks-vStHNsboIMQFD1NMBBSlNLiIvds9gnPzkxR_DA___7__9_b68lzMURkliRn5efWwlWysDwwV6JjxNIN6yXaLC3BYloMTTtW3GIjYWDUYCBZxErT3B-Zo5CalF-cWZ-HgCjiAEsuAAAAA&amp;source=lnms&amp;tbm=isch&amp;sa=X&amp;ved=2ahUKEwiB44qQ4s7rAhVXcCsKHR3rDOUQ_AUoAXoECBMQAw&amp;biw=1920&amp;bih=920#imgrc=IOm4vclWVqsGqM" TargetMode="External"/><Relationship Id="rId7" Type="http://schemas.openxmlformats.org/officeDocument/2006/relationships/hyperlink" Target="https://www.google.com/search?q=Soil+degradation+acid&amp;tbm=isch&amp;ved=2ahUKEwj6wKnV4s7rAhXZhUsFHYKEBf8Q2-cCegQIABAA&amp;oq=Soil+degradation+acid&amp;gs_lcp=CgNpbWcQAzoCCAA6BAgAEEM6BAgAEBhQi98FWP3qBWC-7gVoAHAAeACAAaUBiAHvBZIBAzAuNZgBAKABAaoBC2d3cy13aXotaW1nwAEB&amp;sclient=img&amp;ei=9NBRX_r2LNmLrtoPgomW-A8&amp;bih=920&amp;biw=1920&amp;rlz=1C1CHBF_enIN805IN805#imgrc=g65CuEC5ixoL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search?q=Soil+erosion&amp;rlz=1C1CHBF_enIN805IN805&amp;stick=H4sIAAAAAAAAAONgecS4mJFb4OWPe8JSMxknrTl5jXESIxdXcEZ-uWteSWZJpZAWFxuUpcDFL8Wtn65vaGRUYWGalKLBIMXLhSygFGHks-vStHNsboIMQFD1NMBBSlNLiIvds9gnPzkxR_DA___7__9_b68lzMURkliRn5efWwlWysDwwV6JjxNIN6yXaLC3BYloMTTtW3GIjYWDUYCBZxErT3B-Zo5CalF-cWZ-HgCjiAEsuAAAAA&amp;source=lnms&amp;tbm=isch&amp;sa=X&amp;ved=2ahUKEwiB44qQ4s7rAhVXcCsKHR3rDOUQ_AUoAXoECBMQAw&amp;biw=1920&amp;bih=920#imgrc=ctmp88wMyIDepM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38732" y="2702944"/>
            <a:ext cx="6477000" cy="914400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Natural resources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 2.2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46144" y="3848819"/>
            <a:ext cx="64770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 smtClean="0"/>
              <a:t>Land &amp; Food</a:t>
            </a:r>
          </a:p>
        </p:txBody>
      </p:sp>
    </p:spTree>
    <p:extLst>
      <p:ext uri="{BB962C8B-B14F-4D97-AF65-F5344CB8AC3E}">
        <p14:creationId xmlns:p14="http://schemas.microsoft.com/office/powerpoint/2010/main" val="5995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30513" y="1119997"/>
            <a:ext cx="70866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Grand </a:t>
            </a: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Carajas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Project- Development of Amazon basin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40944" y="2173857"/>
            <a:ext cx="9126747" cy="3581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Initiated by Brazilian </a:t>
            </a:r>
            <a:r>
              <a:rPr lang="en-US" altLang="en-US" dirty="0" err="1" smtClean="0">
                <a:solidFill>
                  <a:srgbClr val="000066"/>
                </a:solidFill>
              </a:rPr>
              <a:t>Govt</a:t>
            </a:r>
            <a:r>
              <a:rPr lang="en-US" altLang="en-US" dirty="0" smtClean="0">
                <a:solidFill>
                  <a:srgbClr val="000066"/>
                </a:solidFill>
              </a:rPr>
              <a:t>, located in northern Brazil</a:t>
            </a: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Covers an area of 90,000 square </a:t>
            </a:r>
            <a:r>
              <a:rPr lang="en-US" altLang="en-US" dirty="0" err="1" smtClean="0">
                <a:solidFill>
                  <a:srgbClr val="000066"/>
                </a:solidFill>
              </a:rPr>
              <a:t>kms</a:t>
            </a:r>
            <a:endParaRPr lang="en-US" altLang="en-US" dirty="0" smtClean="0">
              <a:solidFill>
                <a:srgbClr val="00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The Grand </a:t>
            </a:r>
            <a:r>
              <a:rPr lang="en-US" altLang="en-US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Carajas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is the largest iron ore mine in the world (66% of iron)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Main purpose : </a:t>
            </a:r>
            <a:r>
              <a:rPr lang="en-US" altLang="en-US" dirty="0" smtClean="0">
                <a:solidFill>
                  <a:srgbClr val="FF0000"/>
                </a:solidFill>
              </a:rPr>
              <a:t>Huge milling development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0066"/>
                </a:solidFill>
              </a:rPr>
              <a:t>to provide cheap raw material to world</a:t>
            </a: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Main type of mining is the iron ore</a:t>
            </a: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Extensive deforestation, affecting 23 tribal groups, soil erosion and water pollution</a:t>
            </a:r>
          </a:p>
        </p:txBody>
      </p:sp>
    </p:spTree>
    <p:extLst>
      <p:ext uri="{BB962C8B-B14F-4D97-AF65-F5344CB8AC3E}">
        <p14:creationId xmlns:p14="http://schemas.microsoft.com/office/powerpoint/2010/main" val="34007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29699" name="Picture 2" descr="C:\Users\pammi.gauba\Desktop\braz_defor_88-05-40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371601"/>
            <a:ext cx="6294438" cy="4721225"/>
          </a:xfrm>
          <a:noFill/>
        </p:spPr>
      </p:pic>
      <p:sp>
        <p:nvSpPr>
          <p:cNvPr id="29700" name="Content Placeholder 3"/>
          <p:cNvSpPr>
            <a:spLocks noGrp="1"/>
          </p:cNvSpPr>
          <p:nvPr>
            <p:ph sz="half" idx="2"/>
          </p:nvPr>
        </p:nvSpPr>
        <p:spPr>
          <a:xfrm>
            <a:off x="6861176" y="2136775"/>
            <a:ext cx="3197225" cy="3767138"/>
          </a:xfrm>
        </p:spPr>
        <p:txBody>
          <a:bodyPr/>
          <a:lstStyle/>
          <a:p>
            <a:pPr eaLnBrk="1" hangingPunct="1"/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4170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world map rainforestamaz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4489"/>
            <a:ext cx="3200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3" name="Group 8"/>
          <p:cNvGrpSpPr>
            <a:grpSpLocks/>
          </p:cNvGrpSpPr>
          <p:nvPr/>
        </p:nvGrpSpPr>
        <p:grpSpPr bwMode="auto">
          <a:xfrm>
            <a:off x="4438291" y="1387415"/>
            <a:ext cx="7315200" cy="5264150"/>
            <a:chOff x="228600" y="762000"/>
            <a:chExt cx="7315200" cy="5535613"/>
          </a:xfrm>
        </p:grpSpPr>
        <p:pic>
          <p:nvPicPr>
            <p:cNvPr id="30725" name="Picture 2" descr="amazon carajas maptrac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2" r="5128"/>
            <a:stretch>
              <a:fillRect/>
            </a:stretch>
          </p:blipFill>
          <p:spPr bwMode="auto">
            <a:xfrm>
              <a:off x="1828800" y="762000"/>
              <a:ext cx="5562600" cy="553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Text Box 4"/>
            <p:cNvSpPr txBox="1">
              <a:spLocks noChangeArrowheads="1"/>
            </p:cNvSpPr>
            <p:nvPr/>
          </p:nvSpPr>
          <p:spPr bwMode="auto">
            <a:xfrm>
              <a:off x="3581400" y="914400"/>
              <a:ext cx="2590800" cy="38837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Carajas Project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28600" y="3886200"/>
              <a:ext cx="1600200" cy="1650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iron ore, copper, manganese, nickel, bauxite, gold, tin, lead, zinc </a:t>
              </a:r>
            </a:p>
          </p:txBody>
        </p:sp>
        <p:sp>
          <p:nvSpPr>
            <p:cNvPr id="30728" name="Rectangle 7"/>
            <p:cNvSpPr>
              <a:spLocks noChangeArrowheads="1"/>
            </p:cNvSpPr>
            <p:nvPr/>
          </p:nvSpPr>
          <p:spPr bwMode="auto">
            <a:xfrm>
              <a:off x="2667000" y="4495800"/>
              <a:ext cx="1018227" cy="388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Carajas</a:t>
              </a:r>
            </a:p>
          </p:txBody>
        </p:sp>
        <p:sp>
          <p:nvSpPr>
            <p:cNvPr id="30729" name="Rectangle 8"/>
            <p:cNvSpPr>
              <a:spLocks noChangeArrowheads="1"/>
            </p:cNvSpPr>
            <p:nvPr/>
          </p:nvSpPr>
          <p:spPr bwMode="auto">
            <a:xfrm>
              <a:off x="6172200" y="2362200"/>
              <a:ext cx="1362874" cy="453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200" b="1">
                  <a:solidFill>
                    <a:schemeClr val="tx1"/>
                  </a:solidFill>
                  <a:latin typeface="Arial" panose="020B0604020202020204" pitchFamily="34" charset="0"/>
                </a:rPr>
                <a:t>Sao Luis</a:t>
              </a:r>
            </a:p>
          </p:txBody>
        </p:sp>
        <p:sp>
          <p:nvSpPr>
            <p:cNvPr id="30730" name="Rectangle 9"/>
            <p:cNvSpPr>
              <a:spLocks noChangeArrowheads="1"/>
            </p:cNvSpPr>
            <p:nvPr/>
          </p:nvSpPr>
          <p:spPr bwMode="auto">
            <a:xfrm>
              <a:off x="3962400" y="1506538"/>
              <a:ext cx="1031051" cy="453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200" b="1">
                  <a:solidFill>
                    <a:schemeClr val="tx1"/>
                  </a:solidFill>
                  <a:latin typeface="Arial" panose="020B0604020202020204" pitchFamily="34" charset="0"/>
                </a:rPr>
                <a:t>Belem</a:t>
              </a:r>
            </a:p>
          </p:txBody>
        </p:sp>
        <p:sp>
          <p:nvSpPr>
            <p:cNvPr id="30731" name="Rectangle 10"/>
            <p:cNvSpPr>
              <a:spLocks noChangeArrowheads="1"/>
            </p:cNvSpPr>
            <p:nvPr/>
          </p:nvSpPr>
          <p:spPr bwMode="auto">
            <a:xfrm>
              <a:off x="3810000" y="2743200"/>
              <a:ext cx="1200842" cy="453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200" b="1">
                  <a:solidFill>
                    <a:schemeClr val="tx1"/>
                  </a:solidFill>
                  <a:latin typeface="Arial" panose="020B0604020202020204" pitchFamily="34" charset="0"/>
                </a:rPr>
                <a:t>Tucurui</a:t>
              </a:r>
            </a:p>
          </p:txBody>
        </p:sp>
        <p:sp>
          <p:nvSpPr>
            <p:cNvPr id="30732" name="Rectangle 11"/>
            <p:cNvSpPr>
              <a:spLocks noChangeArrowheads="1"/>
            </p:cNvSpPr>
            <p:nvPr/>
          </p:nvSpPr>
          <p:spPr bwMode="auto">
            <a:xfrm>
              <a:off x="5257800" y="5105400"/>
              <a:ext cx="2286000" cy="74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TransAmazonian Highway</a:t>
              </a:r>
            </a:p>
          </p:txBody>
        </p:sp>
        <p:sp>
          <p:nvSpPr>
            <p:cNvPr id="30733" name="Rectangle 12"/>
            <p:cNvSpPr>
              <a:spLocks noChangeArrowheads="1"/>
            </p:cNvSpPr>
            <p:nvPr/>
          </p:nvSpPr>
          <p:spPr bwMode="auto">
            <a:xfrm>
              <a:off x="5486400" y="2967038"/>
              <a:ext cx="902811" cy="388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rail link</a:t>
              </a:r>
            </a:p>
          </p:txBody>
        </p:sp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>
              <a:off x="2286000" y="617855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 flipH="1">
              <a:off x="2286000" y="6026150"/>
              <a:ext cx="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36" name="Line 15"/>
            <p:cNvSpPr>
              <a:spLocks noChangeShapeType="1"/>
            </p:cNvSpPr>
            <p:nvPr/>
          </p:nvSpPr>
          <p:spPr bwMode="auto">
            <a:xfrm flipH="1">
              <a:off x="2743200" y="6026150"/>
              <a:ext cx="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37" name="Rectangle 16"/>
            <p:cNvSpPr>
              <a:spLocks noChangeArrowheads="1"/>
            </p:cNvSpPr>
            <p:nvPr/>
          </p:nvSpPr>
          <p:spPr bwMode="auto">
            <a:xfrm>
              <a:off x="2133600" y="5638800"/>
              <a:ext cx="327334" cy="42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38" name="Rectangle 17"/>
            <p:cNvSpPr>
              <a:spLocks noChangeArrowheads="1"/>
            </p:cNvSpPr>
            <p:nvPr/>
          </p:nvSpPr>
          <p:spPr bwMode="auto">
            <a:xfrm>
              <a:off x="2514600" y="5638800"/>
              <a:ext cx="954107" cy="42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solidFill>
                    <a:schemeClr val="tx1"/>
                  </a:solidFill>
                  <a:latin typeface="Arial" panose="020B0604020202020204" pitchFamily="34" charset="0"/>
                </a:rPr>
                <a:t>100km</a:t>
              </a:r>
            </a:p>
          </p:txBody>
        </p:sp>
        <p:sp>
          <p:nvSpPr>
            <p:cNvPr id="30739" name="Line 18"/>
            <p:cNvSpPr>
              <a:spLocks noChangeShapeType="1"/>
            </p:cNvSpPr>
            <p:nvPr/>
          </p:nvSpPr>
          <p:spPr bwMode="auto">
            <a:xfrm>
              <a:off x="1371600" y="48006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724" name="Right Arrow 24"/>
          <p:cNvSpPr>
            <a:spLocks noChangeArrowheads="1"/>
          </p:cNvSpPr>
          <p:nvPr/>
        </p:nvSpPr>
        <p:spPr bwMode="auto">
          <a:xfrm rot="902423">
            <a:off x="2527300" y="2060576"/>
            <a:ext cx="2528888" cy="125413"/>
          </a:xfrm>
          <a:prstGeom prst="rightArrow">
            <a:avLst>
              <a:gd name="adj1" fmla="val 50000"/>
              <a:gd name="adj2" fmla="val 498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eaLnBrk="1" hangingPunct="1"/>
            <a:endParaRPr lang="en-IN" altLang="en-US" dirty="0" smtClean="0"/>
          </a:p>
        </p:txBody>
      </p:sp>
      <p:pic>
        <p:nvPicPr>
          <p:cNvPr id="31747" name="Picture 5" descr="Minin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81" y="1133855"/>
            <a:ext cx="44196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1162050" y="5674410"/>
            <a:ext cx="4572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500" dirty="0">
                <a:solidFill>
                  <a:schemeClr val="tx1"/>
                </a:solidFill>
                <a:hlinkClick r:id="rId3"/>
              </a:rPr>
              <a:t>https://www.google.com/search?q=+amazon+forest+mines&amp;tbm=isch&amp;ved=2ahUKEwjVsN6Lhs_rAhVLgEsFHcEKAxgQ2-cCegQIABAA&amp;oq=+amazon+forest+mines&amp;gs_lcp=CgNpbWcQDFDe6wJY3usCYJX4AmgAcAB4AIABrwGIAa8BkgEDMC4xmAEAoAEBqgELZ3dzLXdpei1pbWfAAQE&amp;sclient=img&amp;ei=GvZRX9W7BcuArtoPwZWMwAE&amp;bih=969&amp;biw=1920&amp;rlz=1C1CHBF_enIN805IN805#imgrc=8ebKdZTMDf2joM</a:t>
            </a:r>
            <a:endParaRPr lang="en-IN" altLang="en-US" sz="500" dirty="0">
              <a:solidFill>
                <a:schemeClr val="tx1"/>
              </a:solidFill>
            </a:endParaRPr>
          </a:p>
        </p:txBody>
      </p:sp>
      <p:pic>
        <p:nvPicPr>
          <p:cNvPr id="3174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3261778"/>
            <a:ext cx="4156075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162050" y="6483410"/>
            <a:ext cx="4572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500" dirty="0">
                <a:solidFill>
                  <a:schemeClr val="tx1"/>
                </a:solidFill>
                <a:hlinkClick r:id="rId5"/>
              </a:rPr>
              <a:t>https://www.google.com/search?q=+amazon+forest+mines&amp;tbm=isch&amp;ved=2ahUKEwjVsN6Lhs_rAhVLgEsFHcEKAxgQ2-cCegQIABAA&amp;oq=+amazon+forest+mines&amp;gs_lcp=CgNpbWcQDFDe6wJY3usCYJX4AmgAcAB4AIABrwGIAa8BkgEDMC4xmAEAoAEBqgELZ3dzLXdpei1pbWfAAQE&amp;sclient=img&amp;ei=GvZRX9W7BcuArtoPwZWMwAE&amp;bih=969&amp;biw=1920&amp;rlz=1C1CHBF_enIN805IN805#imgrc=ueTcRxB9qW3dsM</a:t>
            </a:r>
            <a:endParaRPr lang="en-IN" altLang="en-US" sz="500" dirty="0">
              <a:solidFill>
                <a:schemeClr val="tx1"/>
              </a:solidFill>
            </a:endParaRPr>
          </a:p>
        </p:txBody>
      </p:sp>
      <p:pic>
        <p:nvPicPr>
          <p:cNvPr id="31751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387271"/>
            <a:ext cx="4123415" cy="275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181100" y="5997575"/>
            <a:ext cx="457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500" dirty="0">
                <a:solidFill>
                  <a:schemeClr val="tx1"/>
                </a:solidFill>
                <a:hlinkClick r:id="rId7"/>
              </a:rPr>
              <a:t>https://www.google.com/search?q=+amazon+forest+mines&amp;tbm=isch&amp;ved=2ahUKEwjVsN6Lhs_rAhVLgEsFHcEKAxgQ2-cCegQIABAA&amp;oq=+amazon+forest+mines&amp;gs_lcp=CgNpbWcQDFDe6wJY3usCYJX4AmgAcAB4AIABrwGIAa8BkgEDMC4xmAEAoAEBqgELZ3dzLXdpei1pbWfAAQE&amp;sclient=img&amp;ei=GvZRX9W7BcuArtoPwZWMwAE&amp;bih=969&amp;biw=1920&amp;rlz=1C1CHBF_enIN805IN805#imgrc=o5joiqmRjRxunM&amp;imgdii=DOqb3_Vao13AMM</a:t>
            </a:r>
            <a:endParaRPr lang="en-IN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16539" y="506414"/>
            <a:ext cx="6588125" cy="1279525"/>
          </a:xfrm>
        </p:spPr>
        <p:txBody>
          <a:bodyPr/>
          <a:lstStyle/>
          <a:p>
            <a:pPr eaLnBrk="1" hangingPunct="1"/>
            <a:r>
              <a:rPr lang="en-IN" altLang="en-US" smtClean="0"/>
              <a:t>Soil</a:t>
            </a:r>
          </a:p>
        </p:txBody>
      </p:sp>
      <p:pic>
        <p:nvPicPr>
          <p:cNvPr id="20483" name="Picture 2" descr="Needelman 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27" y="1882775"/>
            <a:ext cx="49720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854015" y="1882775"/>
            <a:ext cx="467132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dirty="0">
                <a:solidFill>
                  <a:srgbClr val="333333"/>
                </a:solidFill>
                <a:latin typeface="Lucida Grande"/>
              </a:rPr>
              <a:t>Dynamic and diverse natural systems that lie at the interface between earth, air, water, and life.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IN" altLang="en-US" dirty="0">
              <a:solidFill>
                <a:srgbClr val="333333"/>
              </a:solidFill>
              <a:latin typeface="Lucida Grande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dirty="0">
                <a:solidFill>
                  <a:srgbClr val="333333"/>
                </a:solidFill>
                <a:latin typeface="Lucida Grande"/>
              </a:rPr>
              <a:t>They are critical ecosystem service providers for the sustenance of humanity.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015127" y="5256211"/>
            <a:ext cx="50956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1000">
                <a:solidFill>
                  <a:schemeClr val="tx1"/>
                </a:solidFill>
                <a:hlinkClick r:id="rId3"/>
              </a:rPr>
              <a:t>https://www.nature.com/scitable/knowledge/library/what-are-soils-67647639/</a:t>
            </a:r>
            <a:endParaRPr lang="en-IN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5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IN" altLang="en-US" smtClean="0"/>
              <a:t>Composition of soil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008" y="1620838"/>
            <a:ext cx="7916892" cy="3778250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omposed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five ingredients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buFont typeface="Wingdings 3" charset="2"/>
              <a:buChar char=""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minerals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soil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organic matter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>
              <a:buFont typeface="Wingdings 3" charset="2"/>
              <a:buChar char=""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living organisms, </a:t>
            </a: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gas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water</a:t>
            </a:r>
          </a:p>
          <a:p>
            <a:pPr marL="0" indent="0">
              <a:buNone/>
              <a:defRPr/>
            </a:pP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Soil minerals—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clay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silt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 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sand </a:t>
            </a:r>
            <a:endParaRPr lang="en-I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Soil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organic matter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is plant, animal, and microbial residues in various states of decomposition; -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ingredient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508" name="Picture 2" descr="Relative sizes of sand, silt, cla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44" y="1802606"/>
            <a:ext cx="2378075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7043468" y="6545682"/>
            <a:ext cx="54734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1000" dirty="0">
                <a:solidFill>
                  <a:schemeClr val="tx1"/>
                </a:solidFill>
                <a:hlinkClick r:id="rId3"/>
              </a:rPr>
              <a:t>https://www.nature.com/scitable/knowledge/library/what-are-soils-67647639/</a:t>
            </a:r>
            <a:endParaRPr lang="en-I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105401" y="412751"/>
            <a:ext cx="6588125" cy="1281113"/>
          </a:xfrm>
        </p:spPr>
        <p:txBody>
          <a:bodyPr/>
          <a:lstStyle/>
          <a:p>
            <a:pPr eaLnBrk="1" hangingPunct="1"/>
            <a:r>
              <a:rPr lang="en-IN" altLang="en-US" smtClean="0"/>
              <a:t>Soil health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22532" name="Picture 2" descr="Soil health - Looking beyond soil fertility - Omnia Nutriology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1633539"/>
            <a:ext cx="48323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1752599" y="6411914"/>
            <a:ext cx="54073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800" dirty="0">
                <a:solidFill>
                  <a:schemeClr val="tx1"/>
                </a:solidFill>
                <a:hlinkClick r:id="rId3"/>
              </a:rPr>
              <a:t>http://www.fertilizer.co.za/knowledge-centre/sustainability/263-soil-health-looking-beyond-soil-fertility</a:t>
            </a:r>
            <a:endParaRPr lang="en-I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21101" y="379414"/>
            <a:ext cx="6799263" cy="1303337"/>
          </a:xfrm>
        </p:spPr>
        <p:txBody>
          <a:bodyPr/>
          <a:lstStyle/>
          <a:p>
            <a:pPr eaLnBrk="1" hangingPunct="1"/>
            <a:r>
              <a:rPr lang="en-US" altLang="en-US" smtClean="0"/>
              <a:t>Land / Soil degradation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04999" y="1344613"/>
            <a:ext cx="8313739" cy="4800600"/>
          </a:xfrm>
        </p:spPr>
        <p:txBody>
          <a:bodyPr/>
          <a:lstStyle/>
          <a:p>
            <a:pPr eaLnBrk="1" hangingPunct="1"/>
            <a:r>
              <a:rPr lang="en-US" altLang="en-US" sz="1400" dirty="0"/>
              <a:t>Mismatch: land quality vs. land use</a:t>
            </a:r>
          </a:p>
          <a:p>
            <a:pPr eaLnBrk="1" hangingPunct="1"/>
            <a:r>
              <a:rPr lang="en-US" altLang="en-US" sz="1400" dirty="0"/>
              <a:t>Mechanisms</a:t>
            </a:r>
          </a:p>
          <a:p>
            <a:pPr lvl="1" eaLnBrk="1" hangingPunct="1"/>
            <a:r>
              <a:rPr lang="en-US" altLang="en-US" sz="1400" dirty="0"/>
              <a:t>Physical</a:t>
            </a:r>
          </a:p>
          <a:p>
            <a:pPr lvl="2" eaLnBrk="1" hangingPunct="1"/>
            <a:r>
              <a:rPr lang="en-US" altLang="en-US" dirty="0" smtClean="0">
                <a:solidFill>
                  <a:schemeClr val="tx1"/>
                </a:solidFill>
              </a:rPr>
              <a:t>Crusting, erosion, desertification, </a:t>
            </a:r>
            <a:r>
              <a:rPr lang="en-US" altLang="en-US" dirty="0" err="1" smtClean="0">
                <a:solidFill>
                  <a:schemeClr val="tx1"/>
                </a:solidFill>
              </a:rPr>
              <a:t>anaerobism</a:t>
            </a:r>
            <a:r>
              <a:rPr lang="en-US" altLang="en-US" dirty="0" smtClean="0">
                <a:solidFill>
                  <a:schemeClr val="tx1"/>
                </a:solidFill>
              </a:rPr>
              <a:t>, pollution</a:t>
            </a:r>
          </a:p>
          <a:p>
            <a:pPr lvl="1" eaLnBrk="1" hangingPunct="1"/>
            <a:r>
              <a:rPr lang="en-US" altLang="en-US" sz="1400" dirty="0"/>
              <a:t>Chemical</a:t>
            </a:r>
          </a:p>
          <a:p>
            <a:pPr lvl="2" eaLnBrk="1" hangingPunct="1"/>
            <a:r>
              <a:rPr lang="en-US" altLang="en-US" dirty="0" smtClean="0">
                <a:solidFill>
                  <a:schemeClr val="tx1"/>
                </a:solidFill>
              </a:rPr>
              <a:t>Acidification , leaching, decreased cation retention capacity, fertility decline</a:t>
            </a:r>
          </a:p>
          <a:p>
            <a:pPr lvl="1" eaLnBrk="1" hangingPunct="1"/>
            <a:r>
              <a:rPr lang="en-US" altLang="en-US" sz="1400" dirty="0"/>
              <a:t>Biological</a:t>
            </a:r>
          </a:p>
          <a:p>
            <a:pPr lvl="2" eaLnBrk="1" hangingPunct="1"/>
            <a:r>
              <a:rPr lang="en-US" altLang="en-US" dirty="0" smtClean="0">
                <a:solidFill>
                  <a:schemeClr val="tx1"/>
                </a:solidFill>
              </a:rPr>
              <a:t>Biomass </a:t>
            </a:r>
          </a:p>
          <a:p>
            <a:pPr lvl="2" eaLnBrk="1" hangingPunct="1"/>
            <a:r>
              <a:rPr lang="en-US" altLang="en-US" dirty="0" smtClean="0">
                <a:solidFill>
                  <a:schemeClr val="tx1"/>
                </a:solidFill>
              </a:rPr>
              <a:t>Biodiversity decline</a:t>
            </a:r>
          </a:p>
          <a:p>
            <a:pPr eaLnBrk="1" hangingPunct="1"/>
            <a:endParaRPr lang="en-US" altLang="en-US" sz="1400" dirty="0"/>
          </a:p>
        </p:txBody>
      </p:sp>
      <p:pic>
        <p:nvPicPr>
          <p:cNvPr id="23556" name="Picture 5" descr="What is soil erosion and how to combat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410201"/>
            <a:ext cx="18288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1"/>
          <p:cNvSpPr>
            <a:spLocks noChangeArrowheads="1"/>
          </p:cNvSpPr>
          <p:nvPr/>
        </p:nvSpPr>
        <p:spPr bwMode="auto">
          <a:xfrm>
            <a:off x="5891211" y="6232888"/>
            <a:ext cx="5771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500" dirty="0">
                <a:solidFill>
                  <a:schemeClr val="tx1"/>
                </a:solidFill>
                <a:hlinkClick r:id="rId3"/>
              </a:rPr>
              <a:t>https://www.google.com/search?q=Soil+erosion&amp;rlz=1C1CHBF_enIN805IN805&amp;stick=H4sIAAAAAAAAAONgecS4mJFb4OWPe8JSMxknrTl5jXESIxdXcEZ-uWteSWZJpZAWFxuUpcDFL8Wtn65vaGRUYWGalKLBIMXLhSygFGHks-vStHNsboIMQFD1NMBBSlNLiIvds9gnPzkxR_DA___7__9_b68lzMURkliRn5efWwlWysDwwV6JjxNIN6yXaLC3BYloMTTtW3GIjYWDUYCBZxErT3B-Zo5CalF-cWZ-HgCjiAEsuAAAAA&amp;source=lnms&amp;tbm=isch&amp;sa=X&amp;ved=2ahUKEwiB44qQ4s7rAhVXcCsKHR3rDOUQ_AUoAXoECBMQAw&amp;biw=1920&amp;bih=920#imgrc=IOm4vclWVqsGqM</a:t>
            </a:r>
            <a:endParaRPr lang="en-IN" altLang="en-US" sz="500" dirty="0">
              <a:solidFill>
                <a:schemeClr val="tx1"/>
              </a:solidFill>
            </a:endParaRPr>
          </a:p>
        </p:txBody>
      </p:sp>
      <p:pic>
        <p:nvPicPr>
          <p:cNvPr id="23558" name="Picture 7" descr="World Soil Day: India lost one-third of its coastline due to soil erosion  but also got back some of it - Education Today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9" y="5410201"/>
            <a:ext cx="1792287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5891211" y="5803199"/>
            <a:ext cx="5305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500" dirty="0">
                <a:solidFill>
                  <a:schemeClr val="tx1"/>
                </a:solidFill>
                <a:hlinkClick r:id="rId5"/>
              </a:rPr>
              <a:t>https://www.google.com/search?q=Soil+erosion&amp;rlz=1C1CHBF_enIN805IN805&amp;stick=H4sIAAAAAAAAAONgecS4mJFb4OWPe8JSMxknrTl5jXESIxdXcEZ-uWteSWZJpZAWFxuUpcDFL8Wtn65vaGRUYWGalKLBIMXLhSygFGHks-vStHNsboIMQFD1NMBBSlNLiIvds9gnPzkxR_DA___7__9_b68lzMURkliRn5efWwlWysDwwV6JjxNIN6yXaLC3BYloMTTtW3GIjYWDUYCBZxErT3B-Zo5CalF-cWZ-HgCjiAEsuAAAAA&amp;source=lnms&amp;tbm=isch&amp;sa=X&amp;ved=2ahUKEwiB44qQ4s7rAhVXcCsKHR3rDOUQ_AUoAXoECBMQAw&amp;biw=1920&amp;bih=920#imgrc=ctmp88wMyIDepM</a:t>
            </a:r>
            <a:endParaRPr lang="en-IN" altLang="en-US" sz="500" dirty="0">
              <a:solidFill>
                <a:schemeClr val="tx1"/>
              </a:solidFill>
            </a:endParaRPr>
          </a:p>
        </p:txBody>
      </p:sp>
      <p:pic>
        <p:nvPicPr>
          <p:cNvPr id="23560" name="Picture 9" descr="Environmental impact of mining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4" y="3824288"/>
            <a:ext cx="199707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Rectangle 3"/>
          <p:cNvSpPr>
            <a:spLocks noChangeArrowheads="1"/>
          </p:cNvSpPr>
          <p:nvPr/>
        </p:nvSpPr>
        <p:spPr bwMode="auto">
          <a:xfrm>
            <a:off x="5891212" y="5408255"/>
            <a:ext cx="51592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500" dirty="0">
                <a:solidFill>
                  <a:schemeClr val="tx1"/>
                </a:solidFill>
                <a:hlinkClick r:id="rId7"/>
              </a:rPr>
              <a:t>https://www.google.com/search?q=Soil+degradation+acid&amp;tbm=isch&amp;ved=2ahUKEwj6wKnV4s7rAhXZhUsFHYKEBf8Q2-cCegQIABAA&amp;oq=Soil+degradation+acid&amp;gs_lcp=CgNpbWcQAzoCCAA6BAgAEEM6BAgAEBhQi98FWP3qBWC-7gVoAHAAeACAAaUBiAHvBZIBAzAuNZgBAKABAaoBC2d3cy13aXotaW1nwAEB&amp;sclient=img&amp;ei=9NBRX_r2LNmLrtoPgomW-A8&amp;bih=920&amp;biw=1920&amp;rlz=1C1CHBF_enIN805IN805#imgrc=g65CuEC5ixoLtM</a:t>
            </a:r>
            <a:endParaRPr lang="en-IN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0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gnv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80" y="691551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399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Desertification Vulnerabilit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7213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2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7567" y="930275"/>
            <a:ext cx="6589713" cy="1279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Forests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156604" y="2209800"/>
            <a:ext cx="7787496" cy="3778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Intercepts rain water</a:t>
            </a: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Filters toxins</a:t>
            </a: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Wealth of biodiversity</a:t>
            </a: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Moderate air temperature</a:t>
            </a: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Carbon sequestration: Capture carbon from atmosphere</a:t>
            </a: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Check Erosion</a:t>
            </a: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Ecotourism</a:t>
            </a:r>
          </a:p>
          <a:p>
            <a:pPr eaLnBrk="1" hangingPunct="1"/>
            <a:endParaRPr lang="en-US" altLang="en-US" dirty="0" smtClean="0">
              <a:solidFill>
                <a:srgbClr val="000066"/>
              </a:solidFill>
            </a:endParaRPr>
          </a:p>
          <a:p>
            <a:pPr eaLnBrk="1" hangingPunct="1"/>
            <a:endParaRPr lang="en-US" altLang="en-US" dirty="0" smtClean="0">
              <a:solidFill>
                <a:srgbClr val="000066"/>
              </a:solidFill>
            </a:endParaRPr>
          </a:p>
          <a:p>
            <a:pPr eaLnBrk="1" hangingPunct="1"/>
            <a:endParaRPr lang="en-US" altLang="en-US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460" y="236537"/>
            <a:ext cx="5486400" cy="381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Deforestation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75117" y="2438400"/>
            <a:ext cx="5230483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660066"/>
                </a:solidFill>
              </a:rPr>
              <a:t>Causes – Case study</a:t>
            </a:r>
          </a:p>
          <a:p>
            <a:pPr eaLnBrk="1" hangingPunct="1"/>
            <a:r>
              <a:rPr lang="en-US" altLang="en-US" dirty="0" smtClean="0">
                <a:solidFill>
                  <a:srgbClr val="000066"/>
                </a:solidFill>
              </a:rPr>
              <a:t>Economy tight spots</a:t>
            </a:r>
          </a:p>
          <a:p>
            <a:pPr lvl="1" eaLnBrk="1" hangingPunct="1"/>
            <a:r>
              <a:rPr lang="en-US" altLang="en-US" dirty="0" smtClean="0">
                <a:solidFill>
                  <a:srgbClr val="000066"/>
                </a:solidFill>
              </a:rPr>
              <a:t>Rain forests: 4,26,372 sp.</a:t>
            </a:r>
          </a:p>
          <a:p>
            <a:pPr lvl="1" eaLnBrk="1" hangingPunct="1"/>
            <a:r>
              <a:rPr lang="en-US" altLang="en-US" dirty="0" smtClean="0">
                <a:solidFill>
                  <a:srgbClr val="000066"/>
                </a:solidFill>
              </a:rPr>
              <a:t>587,000 km</a:t>
            </a:r>
            <a:r>
              <a:rPr lang="en-US" altLang="en-US" baseline="30000" dirty="0" smtClean="0">
                <a:solidFill>
                  <a:srgbClr val="000066"/>
                </a:solidFill>
              </a:rPr>
              <a:t>2</a:t>
            </a:r>
            <a:r>
              <a:rPr lang="en-US" altLang="en-US" dirty="0" smtClean="0">
                <a:solidFill>
                  <a:srgbClr val="000066"/>
                </a:solidFill>
              </a:rPr>
              <a:t> – lost in less than one decade (&gt;30%)</a:t>
            </a:r>
          </a:p>
          <a:p>
            <a:pPr lvl="1" eaLnBrk="1" hangingPunct="1"/>
            <a:r>
              <a:rPr lang="en-US" altLang="en-US" dirty="0" smtClean="0">
                <a:solidFill>
                  <a:srgbClr val="000066"/>
                </a:solidFill>
              </a:rPr>
              <a:t>Carbon sequestration - </a:t>
            </a:r>
            <a:r>
              <a:rPr lang="en-US" altLang="en-US" dirty="0" smtClean="0">
                <a:solidFill>
                  <a:srgbClr val="FF0000"/>
                </a:solidFill>
              </a:rPr>
              <a:t>1.1 × 10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11</a:t>
            </a:r>
            <a:r>
              <a:rPr lang="en-US" altLang="en-US" dirty="0" smtClean="0">
                <a:solidFill>
                  <a:srgbClr val="FF0000"/>
                </a:solidFill>
              </a:rPr>
              <a:t> metric </a:t>
            </a:r>
            <a:r>
              <a:rPr lang="en-US" altLang="en-US" dirty="0" err="1" smtClean="0">
                <a:solidFill>
                  <a:srgbClr val="FF0000"/>
                </a:solidFill>
              </a:rPr>
              <a:t>tonnes</a:t>
            </a:r>
            <a:r>
              <a:rPr lang="en-US" altLang="en-US" dirty="0" smtClean="0">
                <a:solidFill>
                  <a:srgbClr val="FF0000"/>
                </a:solidFill>
              </a:rPr>
              <a:t> of carbon </a:t>
            </a:r>
          </a:p>
          <a:p>
            <a:pPr lvl="1" eaLnBrk="1" hangingPunct="1"/>
            <a:r>
              <a:rPr lang="en-US" altLang="en-US" dirty="0" smtClean="0">
                <a:solidFill>
                  <a:srgbClr val="000066"/>
                </a:solidFill>
              </a:rPr>
              <a:t>Brazil </a:t>
            </a:r>
          </a:p>
          <a:p>
            <a:pPr lvl="2" eaLnBrk="1" hangingPunct="1"/>
            <a:r>
              <a:rPr lang="en-US" altLang="en-US" dirty="0" smtClean="0">
                <a:solidFill>
                  <a:srgbClr val="000066"/>
                </a:solidFill>
              </a:rPr>
              <a:t>Development of Amazon basin - Grand </a:t>
            </a:r>
            <a:r>
              <a:rPr lang="en-US" altLang="en-US" dirty="0" err="1" smtClean="0">
                <a:solidFill>
                  <a:srgbClr val="000066"/>
                </a:solidFill>
              </a:rPr>
              <a:t>Carajas</a:t>
            </a:r>
            <a:r>
              <a:rPr lang="en-US" altLang="en-US" dirty="0" smtClean="0">
                <a:solidFill>
                  <a:srgbClr val="000066"/>
                </a:solidFill>
              </a:rPr>
              <a:t> project</a:t>
            </a:r>
          </a:p>
        </p:txBody>
      </p:sp>
      <p:pic>
        <p:nvPicPr>
          <p:cNvPr id="27652" name="Picture 11" descr="amazon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3352800" cy="27432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Line 24"/>
          <p:cNvSpPr>
            <a:spLocks noChangeShapeType="1"/>
          </p:cNvSpPr>
          <p:nvPr/>
        </p:nvSpPr>
        <p:spPr bwMode="auto">
          <a:xfrm>
            <a:off x="8001000" y="914400"/>
            <a:ext cx="685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4" name="Line 25"/>
          <p:cNvSpPr>
            <a:spLocks noChangeShapeType="1"/>
          </p:cNvSpPr>
          <p:nvPr/>
        </p:nvSpPr>
        <p:spPr bwMode="auto">
          <a:xfrm flipH="1" flipV="1">
            <a:off x="8839200" y="1066800"/>
            <a:ext cx="76200" cy="381000"/>
          </a:xfrm>
          <a:prstGeom prst="line">
            <a:avLst/>
          </a:prstGeom>
          <a:noFill/>
          <a:ln w="9525">
            <a:solidFill>
              <a:srgbClr val="6A20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7655" name="Picture 10" descr="amazon-forest-river-photo2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21063"/>
            <a:ext cx="3352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1"/>
          <p:cNvSpPr>
            <a:spLocks noChangeArrowheads="1"/>
          </p:cNvSpPr>
          <p:nvPr/>
        </p:nvSpPr>
        <p:spPr bwMode="auto">
          <a:xfrm>
            <a:off x="1568809" y="1505744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Grand Carajas Project-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000066"/>
                </a:solidFill>
              </a:rPr>
              <a:t>Development of Amazon basin </a:t>
            </a: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941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302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Lucida Grande</vt:lpstr>
      <vt:lpstr>Times New Roman</vt:lpstr>
      <vt:lpstr>Wingdings 3</vt:lpstr>
      <vt:lpstr>Wisp</vt:lpstr>
      <vt:lpstr>Natural resources  Module 2.2</vt:lpstr>
      <vt:lpstr>Soil</vt:lpstr>
      <vt:lpstr>Composition of soil</vt:lpstr>
      <vt:lpstr>Soil health</vt:lpstr>
      <vt:lpstr>Land / Soil degradation </vt:lpstr>
      <vt:lpstr>PowerPoint Presentation</vt:lpstr>
      <vt:lpstr>PowerPoint Presentation</vt:lpstr>
      <vt:lpstr>Forests </vt:lpstr>
      <vt:lpstr> Deforestation</vt:lpstr>
      <vt:lpstr>Grand Carajas Project- Development of Amazon basin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resources  Module 2.2</dc:title>
  <dc:creator>dell</dc:creator>
  <cp:lastModifiedBy>dell</cp:lastModifiedBy>
  <cp:revision>2</cp:revision>
  <dcterms:created xsi:type="dcterms:W3CDTF">2020-09-05T18:24:11Z</dcterms:created>
  <dcterms:modified xsi:type="dcterms:W3CDTF">2020-09-05T18:33:55Z</dcterms:modified>
</cp:coreProperties>
</file>