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571"/>
    <p:restoredTop sz="96327"/>
  </p:normalViewPr>
  <p:slideViewPr>
    <p:cSldViewPr snapToGrid="0">
      <p:cViewPr varScale="1">
        <p:scale>
          <a:sx n="62" d="100"/>
          <a:sy n="62" d="100"/>
        </p:scale>
        <p:origin x="216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A90C4-C543-BA61-7369-3A2790D04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EC1EA-A3AB-A2D8-BB0D-4E29A5F3B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0EA70-8C27-4194-E170-D63BFC2D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7523-D170-7A4E-82EB-42CAC91CCD12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3F32F-06A0-51F7-1C37-A6CB9D98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41EF2-425A-1A17-B33D-4BB85E3D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73CA-5864-4F48-B437-555E0FE157C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Weights &amp; Biases (with Dask Cluster) | Saturn Cloud">
            <a:extLst>
              <a:ext uri="{FF2B5EF4-FFF2-40B4-BE49-F238E27FC236}">
                <a16:creationId xmlns:a16="http://schemas.microsoft.com/office/drawing/2014/main" id="{7DFB1079-CF85-0AC0-AFA1-05C165D107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351" y="444297"/>
            <a:ext cx="2302476" cy="58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22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0765-91E6-D6F5-A3DE-D45C1C00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0F5F8-5EF1-89CB-C88F-E16F3F80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AE03-2645-85FC-8D6F-8016A3F99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7523-D170-7A4E-82EB-42CAC91CCD12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AC1E9-25E3-7603-C7EF-5B77D876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9D82-3C38-AED3-8816-DC1AC93C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73CA-5864-4F48-B437-555E0FE15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5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ED709-CE09-58F7-DB96-561EA4F6C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E1DC5-46F0-1ADE-A9B1-72F904FD8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4CC65-7516-3582-39D9-783946556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7523-D170-7A4E-82EB-42CAC91CCD12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3AD91-662F-17CD-0986-74BE3A7A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05B73-63AF-B39C-C1FE-6257AFD5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73CA-5864-4F48-B437-555E0FE15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7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D915-A20F-DD12-FF48-DE7F6A06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3895B-00A3-35FE-2533-1952331CF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BD6A1-D50C-89BD-6EDD-D531B25E0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7523-D170-7A4E-82EB-42CAC91CCD12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3B2ED-4FC1-E5C6-786C-D64DF83B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CC050-9284-9459-AC94-7255F1F8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73CA-5864-4F48-B437-555E0FE157C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Weights &amp; Biases (with Dask Cluster) | Saturn Cloud">
            <a:extLst>
              <a:ext uri="{FF2B5EF4-FFF2-40B4-BE49-F238E27FC236}">
                <a16:creationId xmlns:a16="http://schemas.microsoft.com/office/drawing/2014/main" id="{AAE49CF5-BCF9-B3E0-92CE-9EBB8F582C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351" y="444297"/>
            <a:ext cx="2302476" cy="58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97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2E3B-8946-9186-B07C-B2FC67F0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01539-C310-FDC0-C6E7-CF1672182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6153E-5511-0766-9984-55AA325C9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7523-D170-7A4E-82EB-42CAC91CCD12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6B700-252D-17DC-EC5D-99629F6F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10A7D-4087-BDC0-A1AC-7981DBC6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73CA-5864-4F48-B437-555E0FE157C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8" descr="Weights &amp; Biases (with Dask Cluster) | Saturn Cloud">
            <a:extLst>
              <a:ext uri="{FF2B5EF4-FFF2-40B4-BE49-F238E27FC236}">
                <a16:creationId xmlns:a16="http://schemas.microsoft.com/office/drawing/2014/main" id="{FC7AB535-5961-1F54-A5E5-61654B419C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351" y="444297"/>
            <a:ext cx="2302476" cy="58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42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3468-67FA-8A6B-60F8-9EAE2AC6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47E7-E850-23FC-B6A3-CF9302669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2510F-404A-5975-91D2-69A3CE177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E022A-32D6-C102-FB2B-23F92E11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7523-D170-7A4E-82EB-42CAC91CCD12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F1F39-9FC3-0E0B-2BD4-E404FE7A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D7031-4601-EE45-69F0-E93E97E1E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73CA-5864-4F48-B437-555E0FE157C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8" descr="Weights &amp; Biases (with Dask Cluster) | Saturn Cloud">
            <a:extLst>
              <a:ext uri="{FF2B5EF4-FFF2-40B4-BE49-F238E27FC236}">
                <a16:creationId xmlns:a16="http://schemas.microsoft.com/office/drawing/2014/main" id="{0DC498F2-08CC-B868-D1E7-91954D35CE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351" y="444297"/>
            <a:ext cx="2302476" cy="58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35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090E-E44F-AADF-5B68-48A60B3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05E0A-BC5F-7D3D-3C03-29B2C8878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7EE4E-AABE-4BA2-A588-CAFEC958C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3064B5-86CD-C524-BC97-A5F00AE76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FBC870-3C54-B38A-F66C-4B29377D5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EE8D7-71F0-5C3B-6608-6BEC737EA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7523-D170-7A4E-82EB-42CAC91CCD12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6F8659-76D1-D199-DBBA-ACC8A295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11482C-8D47-42FE-0A55-1EBA337E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73CA-5864-4F48-B437-555E0FE157C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8" descr="Weights &amp; Biases (with Dask Cluster) | Saturn Cloud">
            <a:extLst>
              <a:ext uri="{FF2B5EF4-FFF2-40B4-BE49-F238E27FC236}">
                <a16:creationId xmlns:a16="http://schemas.microsoft.com/office/drawing/2014/main" id="{36FCF59A-45BB-D335-0E58-701F9F895A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351" y="444297"/>
            <a:ext cx="2302476" cy="58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71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1533-5943-6020-DB8F-73D7D671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666CD-3590-EE10-3989-4ACF3544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7523-D170-7A4E-82EB-42CAC91CCD12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FF2DC-02A1-32C6-44A9-2056C473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68656-7123-45F1-E081-74B19904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73CA-5864-4F48-B437-555E0FE157C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8" descr="Weights &amp; Biases (with Dask Cluster) | Saturn Cloud">
            <a:extLst>
              <a:ext uri="{FF2B5EF4-FFF2-40B4-BE49-F238E27FC236}">
                <a16:creationId xmlns:a16="http://schemas.microsoft.com/office/drawing/2014/main" id="{EAE8737B-747E-80BD-2E71-42799E0627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351" y="444297"/>
            <a:ext cx="2302476" cy="58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39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98DB3-35E3-48BE-E74B-DAB1F687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7523-D170-7A4E-82EB-42CAC91CCD12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17E3D-73F3-A588-B3C8-59FD920D2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23A0D-769C-AEAA-5574-A0ECC5AB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73CA-5864-4F48-B437-555E0FE157C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8" descr="Weights &amp; Biases (with Dask Cluster) | Saturn Cloud">
            <a:extLst>
              <a:ext uri="{FF2B5EF4-FFF2-40B4-BE49-F238E27FC236}">
                <a16:creationId xmlns:a16="http://schemas.microsoft.com/office/drawing/2014/main" id="{93E115D3-0305-E0FA-4488-4F5B01097A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351" y="444297"/>
            <a:ext cx="2302476" cy="58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79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74F7-D9BA-21B8-0032-5C7DE27A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228D3-958A-E64E-AA4F-E3497960A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4328B-49CC-80A3-3D58-6A7975300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7C838-07ED-1569-880A-C9889C92B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7523-D170-7A4E-82EB-42CAC91CCD12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843E6-07AA-486D-D043-4BCE5B5B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3FF87-156A-3692-703A-CBB3F57F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73CA-5864-4F48-B437-555E0FE157C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8" descr="Weights &amp; Biases (with Dask Cluster) | Saturn Cloud">
            <a:extLst>
              <a:ext uri="{FF2B5EF4-FFF2-40B4-BE49-F238E27FC236}">
                <a16:creationId xmlns:a16="http://schemas.microsoft.com/office/drawing/2014/main" id="{351A994D-61D2-38B8-80F7-010CD20FF4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351" y="444297"/>
            <a:ext cx="2302476" cy="58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05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A527F-BB6E-3204-075F-BC6F4868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C0F6C1-0FC3-FF99-338D-2A598948B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E5B47-250C-D321-F8F8-B4AA9919F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045CA-1A56-1F39-9A59-508E42A72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27523-D170-7A4E-82EB-42CAC91CCD12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F1A71-EB8A-58A9-7B98-D3884E36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11879-01FB-141E-D7C0-A5552F97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473CA-5864-4F48-B437-555E0FE157C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8" descr="Weights &amp; Biases (with Dask Cluster) | Saturn Cloud">
            <a:extLst>
              <a:ext uri="{FF2B5EF4-FFF2-40B4-BE49-F238E27FC236}">
                <a16:creationId xmlns:a16="http://schemas.microsoft.com/office/drawing/2014/main" id="{97A750E3-71E4-A294-A1BC-7F508E2482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351" y="444297"/>
            <a:ext cx="2302476" cy="58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8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CB521-7360-0423-18E6-F8BB2C60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EAF8D-5CC1-E174-112D-1564485AD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9AB72-36B0-7C31-F00E-D16307B80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27523-D170-7A4E-82EB-42CAC91CCD12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D0D7A-8E2D-5DEF-1586-937A50C8A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8F3F0-2672-2533-D6F8-E9EE42310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473CA-5864-4F48-B437-555E0FE157C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Weights &amp; Biases (with Dask Cluster) | Saturn Cloud">
            <a:extLst>
              <a:ext uri="{FF2B5EF4-FFF2-40B4-BE49-F238E27FC236}">
                <a16:creationId xmlns:a16="http://schemas.microsoft.com/office/drawing/2014/main" id="{2DFE00F9-8972-713E-EFFF-642AE0B051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351" y="444297"/>
            <a:ext cx="2302476" cy="58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56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BDAB6-51C5-95FB-E924-86DAC9D2C8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 &amp; Biases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3F2F2-A8AB-0E57-9687-D2459810A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Jennifer D. Davis, Ph.D.</a:t>
            </a:r>
          </a:p>
          <a:p>
            <a:r>
              <a:rPr lang="en-US" dirty="0"/>
              <a:t>December 20, 2022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1E1C3BA1-3B35-3623-BBAF-376B2F9B84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Weights &amp; Biases (with Dask Cluster) | Saturn Cloud">
            <a:extLst>
              <a:ext uri="{FF2B5EF4-FFF2-40B4-BE49-F238E27FC236}">
                <a16:creationId xmlns:a16="http://schemas.microsoft.com/office/drawing/2014/main" id="{CF34DC2A-2BE8-42FF-222B-0BD4BFF85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351" y="444297"/>
            <a:ext cx="2302476" cy="58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34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6ED0-C4D7-B9FF-F143-5FCC9BEF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A67F1-5C0A-3ED5-9A87-9222C8C7C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Weights and Biases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Example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an experiment in a Collab Notebook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W&amp;B Dashboards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Report to download or share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walk-through – setting up tracking and sweeps</a:t>
            </a:r>
          </a:p>
        </p:txBody>
      </p:sp>
    </p:spTree>
    <p:extLst>
      <p:ext uri="{BB962C8B-B14F-4D97-AF65-F5344CB8AC3E}">
        <p14:creationId xmlns:p14="http://schemas.microsoft.com/office/powerpoint/2010/main" val="31751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8175-0857-0597-F356-C4587514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10903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What can you do with Weights &amp; Biases: </a:t>
            </a:r>
            <a:r>
              <a:rPr lang="en-US" sz="4000" dirty="0" err="1"/>
              <a:t>MLOps</a:t>
            </a:r>
            <a:r>
              <a:rPr lang="en-US" sz="4000" dirty="0"/>
              <a:t> Platform?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876A5-0275-6E89-CAC2-3F71C0141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0218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Experiment Tracking</a:t>
            </a:r>
          </a:p>
          <a:p>
            <a:r>
              <a:rPr lang="en-US" dirty="0"/>
              <a:t>Dataset versioning</a:t>
            </a:r>
          </a:p>
          <a:p>
            <a:r>
              <a:rPr lang="en-US" dirty="0"/>
              <a:t>Model Optimization and Management</a:t>
            </a:r>
          </a:p>
          <a:p>
            <a:r>
              <a:rPr lang="en-US" dirty="0"/>
              <a:t>Collaboration &amp; Reproducibility</a:t>
            </a:r>
          </a:p>
          <a:p>
            <a:r>
              <a:rPr lang="en-US" dirty="0"/>
              <a:t>Production Monitoring</a:t>
            </a: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CBCE939D-1CE0-C2D6-AAAF-A8F0CBEDB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552" y="2065106"/>
            <a:ext cx="6563494" cy="330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46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13" name="Rectangle 1231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Project Jupyter - Wikipedia">
            <a:extLst>
              <a:ext uri="{FF2B5EF4-FFF2-40B4-BE49-F238E27FC236}">
                <a16:creationId xmlns:a16="http://schemas.microsoft.com/office/drawing/2014/main" id="{23FE1C6C-7652-67DD-8DDF-17043CCE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1844675"/>
            <a:ext cx="1244600" cy="1460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8" name="Picture 20" descr="Welcome to LightGBM's documentation! — LightGBM 3.3.2 documentation">
            <a:extLst>
              <a:ext uri="{FF2B5EF4-FFF2-40B4-BE49-F238E27FC236}">
                <a16:creationId xmlns:a16="http://schemas.microsoft.com/office/drawing/2014/main" id="{97C0A0D5-F4A8-8F29-D7FB-BCF52081A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844675"/>
            <a:ext cx="6678613" cy="1460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Julia (programming language) - Wikipedia">
            <a:extLst>
              <a:ext uri="{FF2B5EF4-FFF2-40B4-BE49-F238E27FC236}">
                <a16:creationId xmlns:a16="http://schemas.microsoft.com/office/drawing/2014/main" id="{5BAC3B0E-2B99-F0C4-4EB7-D89BC25CB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725" y="1844675"/>
            <a:ext cx="2301875" cy="1460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Cheat-sheet for Google Colab. In this tutorial, you will learn how to… | by  Tanu N Prabhu | Towards Data Science">
            <a:extLst>
              <a:ext uri="{FF2B5EF4-FFF2-40B4-BE49-F238E27FC236}">
                <a16:creationId xmlns:a16="http://schemas.microsoft.com/office/drawing/2014/main" id="{0682DB58-8A16-8514-4287-42F9F69A1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3375025"/>
            <a:ext cx="3454400" cy="14843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2" name="Picture 14" descr="GitHub - keras-team/keras: Deep Learning for humans">
            <a:extLst>
              <a:ext uri="{FF2B5EF4-FFF2-40B4-BE49-F238E27FC236}">
                <a16:creationId xmlns:a16="http://schemas.microsoft.com/office/drawing/2014/main" id="{FC01E576-ABC3-6F43-F1B0-84B2A9C4C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3375025"/>
            <a:ext cx="5284788" cy="14843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6" name="Picture 18" descr="PyTorch">
            <a:extLst>
              <a:ext uri="{FF2B5EF4-FFF2-40B4-BE49-F238E27FC236}">
                <a16:creationId xmlns:a16="http://schemas.microsoft.com/office/drawing/2014/main" id="{FB4BFE23-10C7-66E1-061B-884F265A7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288" y="3375025"/>
            <a:ext cx="1484313" cy="14843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fastai and PyTorch Lightning are democratising AI | by Dimitris Poulopoulos  | Towards Data Science">
            <a:extLst>
              <a:ext uri="{FF2B5EF4-FFF2-40B4-BE49-F238E27FC236}">
                <a16:creationId xmlns:a16="http://schemas.microsoft.com/office/drawing/2014/main" id="{201A9B23-12D6-D841-7E66-0045CA54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4927600"/>
            <a:ext cx="4957763" cy="1365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 descr="scikit-learn - Wikipedia">
            <a:extLst>
              <a:ext uri="{FF2B5EF4-FFF2-40B4-BE49-F238E27FC236}">
                <a16:creationId xmlns:a16="http://schemas.microsoft.com/office/drawing/2014/main" id="{D9523C3F-91FF-6D44-D5A6-45BB4C7AA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3" y="4927600"/>
            <a:ext cx="2592388" cy="1365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4" name="Picture 16" descr="tensorflow · GitHub">
            <a:extLst>
              <a:ext uri="{FF2B5EF4-FFF2-40B4-BE49-F238E27FC236}">
                <a16:creationId xmlns:a16="http://schemas.microsoft.com/office/drawing/2014/main" id="{DCD9192B-DBBE-CF1A-572D-FD5BA4F0B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0" y="4927600"/>
            <a:ext cx="1365250" cy="1365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 descr="Python (programming language) - Wikipedia">
            <a:extLst>
              <a:ext uri="{FF2B5EF4-FFF2-40B4-BE49-F238E27FC236}">
                <a16:creationId xmlns:a16="http://schemas.microsoft.com/office/drawing/2014/main" id="{03E4B32F-9E02-6DBF-532E-5F8553DE7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938" y="4927600"/>
            <a:ext cx="1236663" cy="1365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189843-C802-8A2D-3C8B-E5D61AD4F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Use </a:t>
            </a:r>
            <a:r>
              <a:rPr lang="en-US" sz="4000" kern="1200" dirty="0">
                <a:solidFill>
                  <a:schemeClr val="tx1"/>
                </a:solidFill>
              </a:rPr>
              <a:t>Open-Source Frameworks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01651D9-342A-DD1B-8DBF-44709274DA4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98967" y="184804"/>
            <a:ext cx="2548571" cy="87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77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9843-C802-8A2D-3C8B-E5D61AD4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Runs On-Prem + Private Cloud</a:t>
            </a:r>
          </a:p>
        </p:txBody>
      </p:sp>
      <p:pic>
        <p:nvPicPr>
          <p:cNvPr id="13314" name="Picture 2" descr="Azure | cPanel">
            <a:extLst>
              <a:ext uri="{FF2B5EF4-FFF2-40B4-BE49-F238E27FC236}">
                <a16:creationId xmlns:a16="http://schemas.microsoft.com/office/drawing/2014/main" id="{EBD5F561-FD9B-014A-A2C8-3C23CCCB4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000250"/>
            <a:ext cx="42227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Google Cloud - Apps on Google Play">
            <a:extLst>
              <a:ext uri="{FF2B5EF4-FFF2-40B4-BE49-F238E27FC236}">
                <a16:creationId xmlns:a16="http://schemas.microsoft.com/office/drawing/2014/main" id="{1B52B83F-AFCE-7F40-B9EE-4DE250A62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Introduction to Cloud Security with AWS | by Aregbesola Olumuyiwa |  DataDrivenInvestor">
            <a:extLst>
              <a:ext uri="{FF2B5EF4-FFF2-40B4-BE49-F238E27FC236}">
                <a16:creationId xmlns:a16="http://schemas.microsoft.com/office/drawing/2014/main" id="{C3905A95-4993-C188-D542-6BD11B378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0" y="1915160"/>
            <a:ext cx="3996330" cy="299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Kubernetes">
            <a:extLst>
              <a:ext uri="{FF2B5EF4-FFF2-40B4-BE49-F238E27FC236}">
                <a16:creationId xmlns:a16="http://schemas.microsoft.com/office/drawing/2014/main" id="{EBFD1B46-064D-1064-64A0-5D31A2916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4908550"/>
            <a:ext cx="614680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20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4BD222-F8E4-CFF0-B9FE-D8BD40AD2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Hyper-parameter Tuning with Sweeps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7BD213-E13D-BBC0-04AE-B3E66F908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8184" y="1459907"/>
            <a:ext cx="10175630" cy="767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+mn-cs"/>
              </a:rPr>
              <a:t>Tune many hyper-parameters at once</a:t>
            </a:r>
          </a:p>
          <a:p>
            <a:pPr indent="-228600" algn="ctr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+mn-cs"/>
              </a:rPr>
              <a:t>Visually, interactively inspect results</a:t>
            </a:r>
          </a:p>
        </p:txBody>
      </p:sp>
      <p:pic>
        <p:nvPicPr>
          <p:cNvPr id="5" name="Content Placeholder 4" descr="Chart, radar chart&#10;&#10;Description automatically generated">
            <a:extLst>
              <a:ext uri="{FF2B5EF4-FFF2-40B4-BE49-F238E27FC236}">
                <a16:creationId xmlns:a16="http://schemas.microsoft.com/office/drawing/2014/main" id="{BD090020-BE2D-EBEF-AD4E-BB8446D6C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708" y="2405149"/>
            <a:ext cx="9748486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90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1911-EECC-B045-B459-BC57EFF5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Reporting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78DC9C6-431A-2BFC-C336-2D6CD8FD0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1791" y="1825625"/>
            <a:ext cx="6208417" cy="4351338"/>
          </a:xfrm>
        </p:spPr>
      </p:pic>
    </p:spTree>
    <p:extLst>
      <p:ext uri="{BB962C8B-B14F-4D97-AF65-F5344CB8AC3E}">
        <p14:creationId xmlns:p14="http://schemas.microsoft.com/office/powerpoint/2010/main" val="1348931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4EC3-6FF2-0B45-4F09-3590B2CF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04370-C917-604B-B10B-AFB03F3FB0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Vision Pipeline for Labeling Images</a:t>
            </a:r>
          </a:p>
        </p:txBody>
      </p:sp>
    </p:spTree>
    <p:extLst>
      <p:ext uri="{BB962C8B-B14F-4D97-AF65-F5344CB8AC3E}">
        <p14:creationId xmlns:p14="http://schemas.microsoft.com/office/powerpoint/2010/main" val="100659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</TotalTime>
  <Words>111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Weights &amp; Biases Demo</vt:lpstr>
      <vt:lpstr>Agenda</vt:lpstr>
      <vt:lpstr>What can you do with Weights &amp; Biases: MLOps Platform?</vt:lpstr>
      <vt:lpstr>Use Open-Source Frameworks</vt:lpstr>
      <vt:lpstr>Runs On-Prem + Private Cloud</vt:lpstr>
      <vt:lpstr>Hyper-parameter Tuning with Sweeps</vt:lpstr>
      <vt:lpstr>Reporting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Weights &amp; Biases Demo</dc:title>
  <dc:creator>Jennifer D. Davis</dc:creator>
  <cp:lastModifiedBy>Jennifer D. Davis</cp:lastModifiedBy>
  <cp:revision>7</cp:revision>
  <dcterms:created xsi:type="dcterms:W3CDTF">2022-12-20T12:21:44Z</dcterms:created>
  <dcterms:modified xsi:type="dcterms:W3CDTF">2022-12-20T21:21:04Z</dcterms:modified>
</cp:coreProperties>
</file>