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32" r:id="rId3"/>
    <p:sldId id="631" r:id="rId4"/>
    <p:sldId id="626" r:id="rId5"/>
    <p:sldId id="627" r:id="rId6"/>
    <p:sldId id="628" r:id="rId7"/>
    <p:sldId id="629" r:id="rId8"/>
    <p:sldId id="630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sher College of Business" initials="fco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9CB"/>
    <a:srgbClr val="960037"/>
    <a:srgbClr val="DEDBC3"/>
    <a:srgbClr val="89A2B3"/>
    <a:srgbClr val="90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336" autoAdjust="0"/>
    <p:restoredTop sz="91219" autoAdjust="0"/>
  </p:normalViewPr>
  <p:slideViewPr>
    <p:cSldViewPr>
      <p:cViewPr varScale="1">
        <p:scale>
          <a:sx n="88" d="100"/>
          <a:sy n="88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38"/>
    </p:cViewPr>
  </p:sorterViewPr>
  <p:notesViewPr>
    <p:cSldViewPr>
      <p:cViewPr varScale="1">
        <p:scale>
          <a:sx n="70" d="100"/>
          <a:sy n="70" d="100"/>
        </p:scale>
        <p:origin x="-3210" y="-96"/>
      </p:cViewPr>
      <p:guideLst>
        <p:guide orient="horz" pos="2928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D0FBE-1AE3-4114-8815-7A53F3B1509E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EC68B317-B81A-4E6A-9055-5365085E8E05}">
      <dgm:prSet phldrT="[文字]" custT="1"/>
      <dgm:spPr/>
      <dgm:t>
        <a:bodyPr/>
        <a:lstStyle/>
        <a:p>
          <a:r>
            <a:rPr lang="en-US" altLang="zh-TW" sz="1800" b="1" smtClean="0">
              <a:solidFill>
                <a:srgbClr val="FF0000"/>
              </a:solidFill>
              <a:latin typeface="Calibri" pitchFamily="34" charset="0"/>
            </a:rPr>
            <a:t>D</a:t>
          </a:r>
          <a:r>
            <a:rPr lang="en-US" altLang="zh-TW" sz="1800" b="1" smtClean="0">
              <a:latin typeface="Calibri" pitchFamily="34" charset="0"/>
            </a:rPr>
            <a:t>efine</a:t>
          </a:r>
        </a:p>
        <a:p>
          <a:r>
            <a:rPr lang="en-US" altLang="zh-TW" sz="1800" b="1" smtClean="0">
              <a:latin typeface="Calibri" pitchFamily="34" charset="0"/>
            </a:rPr>
            <a:t>the Problem</a:t>
          </a:r>
          <a:endParaRPr lang="zh-TW" altLang="en-US" sz="1800" b="1" dirty="0">
            <a:latin typeface="Calibri" pitchFamily="34" charset="0"/>
          </a:endParaRPr>
        </a:p>
      </dgm:t>
    </dgm:pt>
    <dgm:pt modelId="{708E1C59-3EAF-438C-A643-69A3C3B057D2}" type="parTrans" cxnId="{1F1AD885-505A-4844-8AC8-82B5236E6714}">
      <dgm:prSet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E4A621BC-F51D-4C3B-B982-86B0A2D5EC89}" type="sibTrans" cxnId="{1F1AD885-505A-4844-8AC8-82B5236E6714}">
      <dgm:prSet custT="1"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42B63DC9-5FB4-4A28-A58D-0A703FC7DD61}">
      <dgm:prSet phldrT="[文字]" custT="1"/>
      <dgm:spPr/>
      <dgm:t>
        <a:bodyPr/>
        <a:lstStyle/>
        <a:p>
          <a:r>
            <a:rPr lang="en-US" altLang="zh-TW" sz="1800" b="1" smtClean="0">
              <a:solidFill>
                <a:srgbClr val="FF0000"/>
              </a:solidFill>
              <a:latin typeface="Calibri" pitchFamily="34" charset="0"/>
            </a:rPr>
            <a:t>M</a:t>
          </a:r>
          <a:r>
            <a:rPr lang="en-US" altLang="zh-TW" sz="1800" b="1" smtClean="0">
              <a:latin typeface="Calibri" pitchFamily="34" charset="0"/>
            </a:rPr>
            <a:t>easure</a:t>
          </a:r>
        </a:p>
        <a:p>
          <a:r>
            <a:rPr lang="en-US" altLang="zh-TW" sz="1800" b="1" smtClean="0">
              <a:latin typeface="Calibri" pitchFamily="34" charset="0"/>
            </a:rPr>
            <a:t>the Process</a:t>
          </a:r>
          <a:endParaRPr lang="zh-TW" altLang="en-US" sz="1800" b="1" dirty="0">
            <a:latin typeface="Calibri" pitchFamily="34" charset="0"/>
          </a:endParaRPr>
        </a:p>
      </dgm:t>
    </dgm:pt>
    <dgm:pt modelId="{895C1300-DAAF-4F94-B723-58F788019EC8}" type="parTrans" cxnId="{9E1F2328-30F6-489F-A8CD-94203066CA9C}">
      <dgm:prSet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D045FC77-43DC-495B-8B72-3B318A7BCD99}" type="sibTrans" cxnId="{9E1F2328-30F6-489F-A8CD-94203066CA9C}">
      <dgm:prSet custT="1"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0A93B684-F300-4D71-A65A-E3366AEADAB3}">
      <dgm:prSet phldrT="[文字]" custT="1"/>
      <dgm:spPr/>
      <dgm:t>
        <a:bodyPr/>
        <a:lstStyle/>
        <a:p>
          <a:r>
            <a:rPr lang="en-US" altLang="zh-TW" sz="1800" b="1" smtClean="0">
              <a:solidFill>
                <a:srgbClr val="FF0000"/>
              </a:solidFill>
              <a:latin typeface="Calibri" pitchFamily="34" charset="0"/>
            </a:rPr>
            <a:t>A</a:t>
          </a:r>
          <a:r>
            <a:rPr lang="en-US" altLang="zh-TW" sz="1800" b="1" smtClean="0">
              <a:latin typeface="Calibri" pitchFamily="34" charset="0"/>
            </a:rPr>
            <a:t>nalyze</a:t>
          </a:r>
        </a:p>
        <a:p>
          <a:r>
            <a:rPr lang="en-US" altLang="zh-TW" sz="1800" b="1" smtClean="0">
              <a:latin typeface="Calibri" pitchFamily="34" charset="0"/>
            </a:rPr>
            <a:t>the Process</a:t>
          </a:r>
          <a:endParaRPr lang="zh-TW" altLang="en-US" sz="1800" b="1" dirty="0">
            <a:latin typeface="Calibri" pitchFamily="34" charset="0"/>
          </a:endParaRPr>
        </a:p>
      </dgm:t>
    </dgm:pt>
    <dgm:pt modelId="{0884ACF4-0DAB-409E-B7F1-6C9C8CFE8ADC}" type="parTrans" cxnId="{D2374F18-AA5C-4627-A0B1-C3B522934528}">
      <dgm:prSet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A11D8DBD-566A-415D-990B-41E5A467FF39}" type="sibTrans" cxnId="{D2374F18-AA5C-4627-A0B1-C3B522934528}">
      <dgm:prSet custT="1"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FE669629-80C1-480B-85DD-FE2257C84DA9}">
      <dgm:prSet custT="1"/>
      <dgm:spPr/>
      <dgm:t>
        <a:bodyPr/>
        <a:lstStyle/>
        <a:p>
          <a:r>
            <a:rPr lang="en-US" altLang="zh-TW" sz="1800" b="1" smtClean="0">
              <a:solidFill>
                <a:srgbClr val="FF0000"/>
              </a:solidFill>
              <a:latin typeface="Calibri" pitchFamily="34" charset="0"/>
            </a:rPr>
            <a:t>I</a:t>
          </a:r>
          <a:r>
            <a:rPr lang="en-US" altLang="zh-TW" sz="1800" b="1" smtClean="0">
              <a:latin typeface="Calibri" pitchFamily="34" charset="0"/>
            </a:rPr>
            <a:t>mprove</a:t>
          </a:r>
        </a:p>
        <a:p>
          <a:r>
            <a:rPr lang="en-US" altLang="zh-TW" sz="1800" b="1" smtClean="0">
              <a:latin typeface="Calibri" pitchFamily="34" charset="0"/>
            </a:rPr>
            <a:t>the Process</a:t>
          </a:r>
          <a:endParaRPr lang="zh-TW" altLang="en-US" sz="1800" b="1" dirty="0">
            <a:latin typeface="Calibri" pitchFamily="34" charset="0"/>
          </a:endParaRPr>
        </a:p>
      </dgm:t>
    </dgm:pt>
    <dgm:pt modelId="{95A694E6-AD07-454A-8E04-3CA7EDC8857B}" type="parTrans" cxnId="{FCACD9D6-ED8A-4042-BB0A-E9676139016B}">
      <dgm:prSet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AB0CAA71-B3F0-42E8-B680-2547A165D4B7}" type="sibTrans" cxnId="{FCACD9D6-ED8A-4042-BB0A-E9676139016B}">
      <dgm:prSet custT="1"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728B1580-A1F1-46F8-9678-16F533B5727B}">
      <dgm:prSet custT="1"/>
      <dgm:spPr/>
      <dgm:t>
        <a:bodyPr/>
        <a:lstStyle/>
        <a:p>
          <a:r>
            <a:rPr lang="en-US" altLang="zh-TW" sz="1800" b="1" smtClean="0">
              <a:solidFill>
                <a:srgbClr val="FF0000"/>
              </a:solidFill>
              <a:latin typeface="Calibri" pitchFamily="34" charset="0"/>
            </a:rPr>
            <a:t>C</a:t>
          </a:r>
          <a:r>
            <a:rPr lang="en-US" altLang="zh-TW" sz="1800" b="1" smtClean="0">
              <a:latin typeface="Calibri" pitchFamily="34" charset="0"/>
            </a:rPr>
            <a:t>ontrol</a:t>
          </a:r>
        </a:p>
        <a:p>
          <a:r>
            <a:rPr lang="en-US" altLang="zh-TW" sz="1800" b="1" smtClean="0">
              <a:latin typeface="Calibri" pitchFamily="34" charset="0"/>
            </a:rPr>
            <a:t>the Process</a:t>
          </a:r>
          <a:endParaRPr lang="zh-TW" altLang="en-US" sz="1800" b="1" dirty="0">
            <a:latin typeface="Calibri" pitchFamily="34" charset="0"/>
          </a:endParaRPr>
        </a:p>
      </dgm:t>
    </dgm:pt>
    <dgm:pt modelId="{5FA9C813-1404-476C-95C3-2D0DAB569A37}" type="parTrans" cxnId="{0E8C492A-9CC6-4957-9AAE-0B5DA884E354}">
      <dgm:prSet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C443189E-5C8A-4AA4-ADCA-C3F2348F83D8}" type="sibTrans" cxnId="{0E8C492A-9CC6-4957-9AAE-0B5DA884E354}">
      <dgm:prSet/>
      <dgm:spPr/>
      <dgm:t>
        <a:bodyPr/>
        <a:lstStyle/>
        <a:p>
          <a:endParaRPr lang="zh-TW" altLang="en-US" sz="1800" b="1">
            <a:latin typeface="Calibri" pitchFamily="34" charset="0"/>
          </a:endParaRPr>
        </a:p>
      </dgm:t>
    </dgm:pt>
    <dgm:pt modelId="{E13A3E2B-ABC0-4DE9-9459-90EDE4EE8C0D}" type="pres">
      <dgm:prSet presAssocID="{C45D0FBE-1AE3-4114-8815-7A53F3B1509E}" presName="Name0" presStyleCnt="0">
        <dgm:presLayoutVars>
          <dgm:dir/>
          <dgm:resizeHandles val="exact"/>
        </dgm:presLayoutVars>
      </dgm:prSet>
      <dgm:spPr/>
    </dgm:pt>
    <dgm:pt modelId="{5F6B5DFF-1A80-46FE-BA68-C5E0A354CEFA}" type="pres">
      <dgm:prSet presAssocID="{EC68B317-B81A-4E6A-9055-5365085E8E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95DB20-C208-4F41-954C-9B6072227965}" type="pres">
      <dgm:prSet presAssocID="{E4A621BC-F51D-4C3B-B982-86B0A2D5EC89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86197657-E931-41DC-8851-A64B6B7CA56E}" type="pres">
      <dgm:prSet presAssocID="{E4A621BC-F51D-4C3B-B982-86B0A2D5EC89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DDFDD015-97E0-42A2-8744-619BF8C59DA0}" type="pres">
      <dgm:prSet presAssocID="{42B63DC9-5FB4-4A28-A58D-0A703FC7DD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83A47B-D7BC-413B-9645-F540DA501A83}" type="pres">
      <dgm:prSet presAssocID="{D045FC77-43DC-495B-8B72-3B318A7BCD99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090B14E0-0BFD-4753-A4F3-11C1B2BA7F17}" type="pres">
      <dgm:prSet presAssocID="{D045FC77-43DC-495B-8B72-3B318A7BCD99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E74A97E2-BCA4-4E6F-8FCF-E8EA2C4A416F}" type="pres">
      <dgm:prSet presAssocID="{0A93B684-F300-4D71-A65A-E3366AEADA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F05BC5-B8ED-46F0-8A65-7E6214A40DBA}" type="pres">
      <dgm:prSet presAssocID="{A11D8DBD-566A-415D-990B-41E5A467FF39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34B8E89-416F-4360-BB52-29EF63847780}" type="pres">
      <dgm:prSet presAssocID="{A11D8DBD-566A-415D-990B-41E5A467FF39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B7AA3D6-E7A2-41EA-8B04-D1C1EA7503E2}" type="pres">
      <dgm:prSet presAssocID="{FE669629-80C1-480B-85DD-FE2257C84D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89E715-135F-48F7-B600-AC2B7C1FC5DD}" type="pres">
      <dgm:prSet presAssocID="{AB0CAA71-B3F0-42E8-B680-2547A165D4B7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81F2763C-C497-47D6-900E-0F549ECE6C53}" type="pres">
      <dgm:prSet presAssocID="{AB0CAA71-B3F0-42E8-B680-2547A165D4B7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FD992B52-2F00-43CB-B0D9-09636B209688}" type="pres">
      <dgm:prSet presAssocID="{728B1580-A1F1-46F8-9678-16F533B5727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ACD9D6-ED8A-4042-BB0A-E9676139016B}" srcId="{C45D0FBE-1AE3-4114-8815-7A53F3B1509E}" destId="{FE669629-80C1-480B-85DD-FE2257C84DA9}" srcOrd="3" destOrd="0" parTransId="{95A694E6-AD07-454A-8E04-3CA7EDC8857B}" sibTransId="{AB0CAA71-B3F0-42E8-B680-2547A165D4B7}"/>
    <dgm:cxn modelId="{0E8C492A-9CC6-4957-9AAE-0B5DA884E354}" srcId="{C45D0FBE-1AE3-4114-8815-7A53F3B1509E}" destId="{728B1580-A1F1-46F8-9678-16F533B5727B}" srcOrd="4" destOrd="0" parTransId="{5FA9C813-1404-476C-95C3-2D0DAB569A37}" sibTransId="{C443189E-5C8A-4AA4-ADCA-C3F2348F83D8}"/>
    <dgm:cxn modelId="{D4BF9CAE-D8B2-4E55-A692-62E5110075C1}" type="presOf" srcId="{A11D8DBD-566A-415D-990B-41E5A467FF39}" destId="{734B8E89-416F-4360-BB52-29EF63847780}" srcOrd="1" destOrd="0" presId="urn:microsoft.com/office/officeart/2005/8/layout/process1"/>
    <dgm:cxn modelId="{9F79E991-518C-4D76-9B7D-161F57439094}" type="presOf" srcId="{E4A621BC-F51D-4C3B-B982-86B0A2D5EC89}" destId="{1695DB20-C208-4F41-954C-9B6072227965}" srcOrd="0" destOrd="0" presId="urn:microsoft.com/office/officeart/2005/8/layout/process1"/>
    <dgm:cxn modelId="{49941226-7F17-425D-A7C3-F548512D8EF9}" type="presOf" srcId="{D045FC77-43DC-495B-8B72-3B318A7BCD99}" destId="{090B14E0-0BFD-4753-A4F3-11C1B2BA7F17}" srcOrd="1" destOrd="0" presId="urn:microsoft.com/office/officeart/2005/8/layout/process1"/>
    <dgm:cxn modelId="{8E67E143-C583-4315-8B2D-F43570D16E1A}" type="presOf" srcId="{A11D8DBD-566A-415D-990B-41E5A467FF39}" destId="{99F05BC5-B8ED-46F0-8A65-7E6214A40DBA}" srcOrd="0" destOrd="0" presId="urn:microsoft.com/office/officeart/2005/8/layout/process1"/>
    <dgm:cxn modelId="{5FF7162C-0401-4BE6-B283-68089FC36471}" type="presOf" srcId="{FE669629-80C1-480B-85DD-FE2257C84DA9}" destId="{9B7AA3D6-E7A2-41EA-8B04-D1C1EA7503E2}" srcOrd="0" destOrd="0" presId="urn:microsoft.com/office/officeart/2005/8/layout/process1"/>
    <dgm:cxn modelId="{9F9C00EA-0A1F-411A-B277-79C70786BBC3}" type="presOf" srcId="{E4A621BC-F51D-4C3B-B982-86B0A2D5EC89}" destId="{86197657-E931-41DC-8851-A64B6B7CA56E}" srcOrd="1" destOrd="0" presId="urn:microsoft.com/office/officeart/2005/8/layout/process1"/>
    <dgm:cxn modelId="{C126C4D3-D4AC-4397-82D8-673A76872CC1}" type="presOf" srcId="{C45D0FBE-1AE3-4114-8815-7A53F3B1509E}" destId="{E13A3E2B-ABC0-4DE9-9459-90EDE4EE8C0D}" srcOrd="0" destOrd="0" presId="urn:microsoft.com/office/officeart/2005/8/layout/process1"/>
    <dgm:cxn modelId="{A0367345-ECA3-48B6-B043-03ECD0BB52BA}" type="presOf" srcId="{42B63DC9-5FB4-4A28-A58D-0A703FC7DD61}" destId="{DDFDD015-97E0-42A2-8744-619BF8C59DA0}" srcOrd="0" destOrd="0" presId="urn:microsoft.com/office/officeart/2005/8/layout/process1"/>
    <dgm:cxn modelId="{EDA09C82-5244-41F3-9C3E-0E1D2A019464}" type="presOf" srcId="{AB0CAA71-B3F0-42E8-B680-2547A165D4B7}" destId="{FF89E715-135F-48F7-B600-AC2B7C1FC5DD}" srcOrd="0" destOrd="0" presId="urn:microsoft.com/office/officeart/2005/8/layout/process1"/>
    <dgm:cxn modelId="{F6C9EF4D-EA96-4970-835F-D36799D948FD}" type="presOf" srcId="{728B1580-A1F1-46F8-9678-16F533B5727B}" destId="{FD992B52-2F00-43CB-B0D9-09636B209688}" srcOrd="0" destOrd="0" presId="urn:microsoft.com/office/officeart/2005/8/layout/process1"/>
    <dgm:cxn modelId="{1F1AD885-505A-4844-8AC8-82B5236E6714}" srcId="{C45D0FBE-1AE3-4114-8815-7A53F3B1509E}" destId="{EC68B317-B81A-4E6A-9055-5365085E8E05}" srcOrd="0" destOrd="0" parTransId="{708E1C59-3EAF-438C-A643-69A3C3B057D2}" sibTransId="{E4A621BC-F51D-4C3B-B982-86B0A2D5EC89}"/>
    <dgm:cxn modelId="{ACDF3870-FF68-4897-B297-FD8D027BFB7B}" type="presOf" srcId="{0A93B684-F300-4D71-A65A-E3366AEADAB3}" destId="{E74A97E2-BCA4-4E6F-8FCF-E8EA2C4A416F}" srcOrd="0" destOrd="0" presId="urn:microsoft.com/office/officeart/2005/8/layout/process1"/>
    <dgm:cxn modelId="{9E1F2328-30F6-489F-A8CD-94203066CA9C}" srcId="{C45D0FBE-1AE3-4114-8815-7A53F3B1509E}" destId="{42B63DC9-5FB4-4A28-A58D-0A703FC7DD61}" srcOrd="1" destOrd="0" parTransId="{895C1300-DAAF-4F94-B723-58F788019EC8}" sibTransId="{D045FC77-43DC-495B-8B72-3B318A7BCD99}"/>
    <dgm:cxn modelId="{8C348ABF-E5AB-4308-B0F6-BAE637CA4CC4}" type="presOf" srcId="{AB0CAA71-B3F0-42E8-B680-2547A165D4B7}" destId="{81F2763C-C497-47D6-900E-0F549ECE6C53}" srcOrd="1" destOrd="0" presId="urn:microsoft.com/office/officeart/2005/8/layout/process1"/>
    <dgm:cxn modelId="{233F7A08-3A15-4DDB-A364-A7B0120360DC}" type="presOf" srcId="{EC68B317-B81A-4E6A-9055-5365085E8E05}" destId="{5F6B5DFF-1A80-46FE-BA68-C5E0A354CEFA}" srcOrd="0" destOrd="0" presId="urn:microsoft.com/office/officeart/2005/8/layout/process1"/>
    <dgm:cxn modelId="{DA074706-A925-4A83-A265-661C03A2010B}" type="presOf" srcId="{D045FC77-43DC-495B-8B72-3B318A7BCD99}" destId="{4C83A47B-D7BC-413B-9645-F540DA501A83}" srcOrd="0" destOrd="0" presId="urn:microsoft.com/office/officeart/2005/8/layout/process1"/>
    <dgm:cxn modelId="{D2374F18-AA5C-4627-A0B1-C3B522934528}" srcId="{C45D0FBE-1AE3-4114-8815-7A53F3B1509E}" destId="{0A93B684-F300-4D71-A65A-E3366AEADAB3}" srcOrd="2" destOrd="0" parTransId="{0884ACF4-0DAB-409E-B7F1-6C9C8CFE8ADC}" sibTransId="{A11D8DBD-566A-415D-990B-41E5A467FF39}"/>
    <dgm:cxn modelId="{D80CBD1D-D36C-413B-9897-3A413F9F5AB6}" type="presParOf" srcId="{E13A3E2B-ABC0-4DE9-9459-90EDE4EE8C0D}" destId="{5F6B5DFF-1A80-46FE-BA68-C5E0A354CEFA}" srcOrd="0" destOrd="0" presId="urn:microsoft.com/office/officeart/2005/8/layout/process1"/>
    <dgm:cxn modelId="{29649FB0-A0E1-4698-A8F2-A6215013C496}" type="presParOf" srcId="{E13A3E2B-ABC0-4DE9-9459-90EDE4EE8C0D}" destId="{1695DB20-C208-4F41-954C-9B6072227965}" srcOrd="1" destOrd="0" presId="urn:microsoft.com/office/officeart/2005/8/layout/process1"/>
    <dgm:cxn modelId="{280BDC74-9033-48D1-99F6-ADE31FCCC580}" type="presParOf" srcId="{1695DB20-C208-4F41-954C-9B6072227965}" destId="{86197657-E931-41DC-8851-A64B6B7CA56E}" srcOrd="0" destOrd="0" presId="urn:microsoft.com/office/officeart/2005/8/layout/process1"/>
    <dgm:cxn modelId="{CBAE3E50-A162-42D0-8023-A7BD8574D351}" type="presParOf" srcId="{E13A3E2B-ABC0-4DE9-9459-90EDE4EE8C0D}" destId="{DDFDD015-97E0-42A2-8744-619BF8C59DA0}" srcOrd="2" destOrd="0" presId="urn:microsoft.com/office/officeart/2005/8/layout/process1"/>
    <dgm:cxn modelId="{F0E44BE7-9CA9-4075-B7E6-9A2CDE53FF3F}" type="presParOf" srcId="{E13A3E2B-ABC0-4DE9-9459-90EDE4EE8C0D}" destId="{4C83A47B-D7BC-413B-9645-F540DA501A83}" srcOrd="3" destOrd="0" presId="urn:microsoft.com/office/officeart/2005/8/layout/process1"/>
    <dgm:cxn modelId="{CB517089-7690-4856-A92A-380E0DAAE0EE}" type="presParOf" srcId="{4C83A47B-D7BC-413B-9645-F540DA501A83}" destId="{090B14E0-0BFD-4753-A4F3-11C1B2BA7F17}" srcOrd="0" destOrd="0" presId="urn:microsoft.com/office/officeart/2005/8/layout/process1"/>
    <dgm:cxn modelId="{01559436-CBAB-405B-A48C-5D694063F759}" type="presParOf" srcId="{E13A3E2B-ABC0-4DE9-9459-90EDE4EE8C0D}" destId="{E74A97E2-BCA4-4E6F-8FCF-E8EA2C4A416F}" srcOrd="4" destOrd="0" presId="urn:microsoft.com/office/officeart/2005/8/layout/process1"/>
    <dgm:cxn modelId="{FE229804-20E1-4560-8675-C9AF08AFDFBA}" type="presParOf" srcId="{E13A3E2B-ABC0-4DE9-9459-90EDE4EE8C0D}" destId="{99F05BC5-B8ED-46F0-8A65-7E6214A40DBA}" srcOrd="5" destOrd="0" presId="urn:microsoft.com/office/officeart/2005/8/layout/process1"/>
    <dgm:cxn modelId="{A4EA35D2-AB37-4A35-928A-BA4FA5547B1E}" type="presParOf" srcId="{99F05BC5-B8ED-46F0-8A65-7E6214A40DBA}" destId="{734B8E89-416F-4360-BB52-29EF63847780}" srcOrd="0" destOrd="0" presId="urn:microsoft.com/office/officeart/2005/8/layout/process1"/>
    <dgm:cxn modelId="{BFFBABE5-6230-473A-A8E0-9BEFDCC59EB6}" type="presParOf" srcId="{E13A3E2B-ABC0-4DE9-9459-90EDE4EE8C0D}" destId="{9B7AA3D6-E7A2-41EA-8B04-D1C1EA7503E2}" srcOrd="6" destOrd="0" presId="urn:microsoft.com/office/officeart/2005/8/layout/process1"/>
    <dgm:cxn modelId="{F58C19DA-5BFF-4C6B-94DA-562D058B433B}" type="presParOf" srcId="{E13A3E2B-ABC0-4DE9-9459-90EDE4EE8C0D}" destId="{FF89E715-135F-48F7-B600-AC2B7C1FC5DD}" srcOrd="7" destOrd="0" presId="urn:microsoft.com/office/officeart/2005/8/layout/process1"/>
    <dgm:cxn modelId="{DC0231A1-20C0-45AC-A9AA-D2CCB43AEC3B}" type="presParOf" srcId="{FF89E715-135F-48F7-B600-AC2B7C1FC5DD}" destId="{81F2763C-C497-47D6-900E-0F549ECE6C53}" srcOrd="0" destOrd="0" presId="urn:microsoft.com/office/officeart/2005/8/layout/process1"/>
    <dgm:cxn modelId="{06A1A1BE-A614-4FB4-ABF4-E073444EEDE1}" type="presParOf" srcId="{E13A3E2B-ABC0-4DE9-9459-90EDE4EE8C0D}" destId="{FD992B52-2F00-43CB-B0D9-09636B20968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B5DFF-1A80-46FE-BA68-C5E0A354CEFA}">
      <dsp:nvSpPr>
        <dsp:cNvPr id="0" name=""/>
        <dsp:cNvSpPr/>
      </dsp:nvSpPr>
      <dsp:spPr>
        <a:xfrm>
          <a:off x="4464" y="504757"/>
          <a:ext cx="1384101" cy="830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solidFill>
                <a:srgbClr val="FF0000"/>
              </a:solidFill>
              <a:latin typeface="Calibri" pitchFamily="34" charset="0"/>
            </a:rPr>
            <a:t>D</a:t>
          </a:r>
          <a:r>
            <a:rPr lang="en-US" altLang="zh-TW" sz="1800" b="1" kern="1200" smtClean="0">
              <a:latin typeface="Calibri" pitchFamily="34" charset="0"/>
            </a:rPr>
            <a:t>efine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latin typeface="Calibri" pitchFamily="34" charset="0"/>
            </a:rPr>
            <a:t>the Problem</a:t>
          </a:r>
          <a:endParaRPr lang="zh-TW" altLang="en-US" sz="1800" b="1" kern="1200" dirty="0">
            <a:latin typeface="Calibri" pitchFamily="34" charset="0"/>
          </a:endParaRPr>
        </a:p>
      </dsp:txBody>
      <dsp:txXfrm>
        <a:off x="28787" y="529080"/>
        <a:ext cx="1335455" cy="781814"/>
      </dsp:txXfrm>
    </dsp:sp>
    <dsp:sp modelId="{1695DB20-C208-4F41-954C-9B6072227965}">
      <dsp:nvSpPr>
        <dsp:cNvPr id="0" name=""/>
        <dsp:cNvSpPr/>
      </dsp:nvSpPr>
      <dsp:spPr>
        <a:xfrm>
          <a:off x="1526976" y="748358"/>
          <a:ext cx="293429" cy="343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>
            <a:latin typeface="Calibri" pitchFamily="34" charset="0"/>
          </a:endParaRPr>
        </a:p>
      </dsp:txBody>
      <dsp:txXfrm>
        <a:off x="1526976" y="817009"/>
        <a:ext cx="205400" cy="205955"/>
      </dsp:txXfrm>
    </dsp:sp>
    <dsp:sp modelId="{DDFDD015-97E0-42A2-8744-619BF8C59DA0}">
      <dsp:nvSpPr>
        <dsp:cNvPr id="0" name=""/>
        <dsp:cNvSpPr/>
      </dsp:nvSpPr>
      <dsp:spPr>
        <a:xfrm>
          <a:off x="1942207" y="504757"/>
          <a:ext cx="1384101" cy="830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solidFill>
                <a:srgbClr val="FF0000"/>
              </a:solidFill>
              <a:latin typeface="Calibri" pitchFamily="34" charset="0"/>
            </a:rPr>
            <a:t>M</a:t>
          </a:r>
          <a:r>
            <a:rPr lang="en-US" altLang="zh-TW" sz="1800" b="1" kern="1200" smtClean="0">
              <a:latin typeface="Calibri" pitchFamily="34" charset="0"/>
            </a:rPr>
            <a:t>easure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latin typeface="Calibri" pitchFamily="34" charset="0"/>
            </a:rPr>
            <a:t>the Process</a:t>
          </a:r>
          <a:endParaRPr lang="zh-TW" altLang="en-US" sz="1800" b="1" kern="1200" dirty="0">
            <a:latin typeface="Calibri" pitchFamily="34" charset="0"/>
          </a:endParaRPr>
        </a:p>
      </dsp:txBody>
      <dsp:txXfrm>
        <a:off x="1966530" y="529080"/>
        <a:ext cx="1335455" cy="781814"/>
      </dsp:txXfrm>
    </dsp:sp>
    <dsp:sp modelId="{4C83A47B-D7BC-413B-9645-F540DA501A83}">
      <dsp:nvSpPr>
        <dsp:cNvPr id="0" name=""/>
        <dsp:cNvSpPr/>
      </dsp:nvSpPr>
      <dsp:spPr>
        <a:xfrm>
          <a:off x="3464718" y="748358"/>
          <a:ext cx="293429" cy="343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>
            <a:latin typeface="Calibri" pitchFamily="34" charset="0"/>
          </a:endParaRPr>
        </a:p>
      </dsp:txBody>
      <dsp:txXfrm>
        <a:off x="3464718" y="817009"/>
        <a:ext cx="205400" cy="205955"/>
      </dsp:txXfrm>
    </dsp:sp>
    <dsp:sp modelId="{E74A97E2-BCA4-4E6F-8FCF-E8EA2C4A416F}">
      <dsp:nvSpPr>
        <dsp:cNvPr id="0" name=""/>
        <dsp:cNvSpPr/>
      </dsp:nvSpPr>
      <dsp:spPr>
        <a:xfrm>
          <a:off x="3879949" y="504757"/>
          <a:ext cx="1384101" cy="830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solidFill>
                <a:srgbClr val="FF0000"/>
              </a:solidFill>
              <a:latin typeface="Calibri" pitchFamily="34" charset="0"/>
            </a:rPr>
            <a:t>A</a:t>
          </a:r>
          <a:r>
            <a:rPr lang="en-US" altLang="zh-TW" sz="1800" b="1" kern="1200" smtClean="0">
              <a:latin typeface="Calibri" pitchFamily="34" charset="0"/>
            </a:rPr>
            <a:t>nalyze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latin typeface="Calibri" pitchFamily="34" charset="0"/>
            </a:rPr>
            <a:t>the Process</a:t>
          </a:r>
          <a:endParaRPr lang="zh-TW" altLang="en-US" sz="1800" b="1" kern="1200" dirty="0">
            <a:latin typeface="Calibri" pitchFamily="34" charset="0"/>
          </a:endParaRPr>
        </a:p>
      </dsp:txBody>
      <dsp:txXfrm>
        <a:off x="3904272" y="529080"/>
        <a:ext cx="1335455" cy="781814"/>
      </dsp:txXfrm>
    </dsp:sp>
    <dsp:sp modelId="{99F05BC5-B8ED-46F0-8A65-7E6214A40DBA}">
      <dsp:nvSpPr>
        <dsp:cNvPr id="0" name=""/>
        <dsp:cNvSpPr/>
      </dsp:nvSpPr>
      <dsp:spPr>
        <a:xfrm>
          <a:off x="5402460" y="748358"/>
          <a:ext cx="293429" cy="343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>
            <a:latin typeface="Calibri" pitchFamily="34" charset="0"/>
          </a:endParaRPr>
        </a:p>
      </dsp:txBody>
      <dsp:txXfrm>
        <a:off x="5402460" y="817009"/>
        <a:ext cx="205400" cy="205955"/>
      </dsp:txXfrm>
    </dsp:sp>
    <dsp:sp modelId="{9B7AA3D6-E7A2-41EA-8B04-D1C1EA7503E2}">
      <dsp:nvSpPr>
        <dsp:cNvPr id="0" name=""/>
        <dsp:cNvSpPr/>
      </dsp:nvSpPr>
      <dsp:spPr>
        <a:xfrm>
          <a:off x="5817691" y="504757"/>
          <a:ext cx="1384101" cy="830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solidFill>
                <a:srgbClr val="FF0000"/>
              </a:solidFill>
              <a:latin typeface="Calibri" pitchFamily="34" charset="0"/>
            </a:rPr>
            <a:t>I</a:t>
          </a:r>
          <a:r>
            <a:rPr lang="en-US" altLang="zh-TW" sz="1800" b="1" kern="1200" smtClean="0">
              <a:latin typeface="Calibri" pitchFamily="34" charset="0"/>
            </a:rPr>
            <a:t>mprove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latin typeface="Calibri" pitchFamily="34" charset="0"/>
            </a:rPr>
            <a:t>the Process</a:t>
          </a:r>
          <a:endParaRPr lang="zh-TW" altLang="en-US" sz="1800" b="1" kern="1200" dirty="0">
            <a:latin typeface="Calibri" pitchFamily="34" charset="0"/>
          </a:endParaRPr>
        </a:p>
      </dsp:txBody>
      <dsp:txXfrm>
        <a:off x="5842014" y="529080"/>
        <a:ext cx="1335455" cy="781814"/>
      </dsp:txXfrm>
    </dsp:sp>
    <dsp:sp modelId="{FF89E715-135F-48F7-B600-AC2B7C1FC5DD}">
      <dsp:nvSpPr>
        <dsp:cNvPr id="0" name=""/>
        <dsp:cNvSpPr/>
      </dsp:nvSpPr>
      <dsp:spPr>
        <a:xfrm>
          <a:off x="7340203" y="748358"/>
          <a:ext cx="293429" cy="343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1" kern="1200">
            <a:latin typeface="Calibri" pitchFamily="34" charset="0"/>
          </a:endParaRPr>
        </a:p>
      </dsp:txBody>
      <dsp:txXfrm>
        <a:off x="7340203" y="817009"/>
        <a:ext cx="205400" cy="205955"/>
      </dsp:txXfrm>
    </dsp:sp>
    <dsp:sp modelId="{FD992B52-2F00-43CB-B0D9-09636B209688}">
      <dsp:nvSpPr>
        <dsp:cNvPr id="0" name=""/>
        <dsp:cNvSpPr/>
      </dsp:nvSpPr>
      <dsp:spPr>
        <a:xfrm>
          <a:off x="7755433" y="504757"/>
          <a:ext cx="1384101" cy="830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solidFill>
                <a:srgbClr val="FF0000"/>
              </a:solidFill>
              <a:latin typeface="Calibri" pitchFamily="34" charset="0"/>
            </a:rPr>
            <a:t>C</a:t>
          </a:r>
          <a:r>
            <a:rPr lang="en-US" altLang="zh-TW" sz="1800" b="1" kern="1200" smtClean="0">
              <a:latin typeface="Calibri" pitchFamily="34" charset="0"/>
            </a:rPr>
            <a:t>ontrol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smtClean="0">
              <a:latin typeface="Calibri" pitchFamily="34" charset="0"/>
            </a:rPr>
            <a:t>the Process</a:t>
          </a:r>
          <a:endParaRPr lang="zh-TW" altLang="en-US" sz="1800" b="1" kern="1200" dirty="0">
            <a:latin typeface="Calibri" pitchFamily="34" charset="0"/>
          </a:endParaRPr>
        </a:p>
      </dsp:txBody>
      <dsp:txXfrm>
        <a:off x="7779756" y="529080"/>
        <a:ext cx="1335455" cy="781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Fisher College of Business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Pete’s Pizza DMAIC Case Study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6AADA5-E386-44E4-A632-78F93A9319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3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FB0B2-0364-4CE0-942B-F68EB6B1F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6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D94C5-615C-4811-BED4-78138A5AA981}" type="slidenum">
              <a:rPr lang="en-US"/>
              <a:pPr/>
              <a:t>1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 userDrawn="1"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96003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 algn="ctr">
              <a:defRPr>
                <a:solidFill>
                  <a:srgbClr val="96003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0" name="Rectangle 6"/>
          <p:cNvSpPr>
            <a:spLocks noChangeArrowheads="1"/>
          </p:cNvSpPr>
          <p:nvPr userDrawn="1"/>
        </p:nvSpPr>
        <p:spPr bwMode="auto">
          <a:xfrm>
            <a:off x="0" y="5791200"/>
            <a:ext cx="9144000" cy="228600"/>
          </a:xfrm>
          <a:prstGeom prst="rect">
            <a:avLst/>
          </a:prstGeom>
          <a:solidFill>
            <a:srgbClr val="F5E9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51" name="Picture 7" descr="fish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648200"/>
            <a:ext cx="3048000" cy="725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96003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F5E9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hyperlink" Target="http://www.google.com/url?sa=i&amp;rct=j&amp;q=&amp;esrc=s&amp;frm=1&amp;source=images&amp;cd=&amp;cad=rja&amp;docid=E6ek0h9EkSg4GM&amp;tbnid=08MtXSdjGdXBKM:&amp;ved=0CAUQjRw&amp;url=http://downpatrickpsstaff.blogspot.com/2011/02/support-assistant-questionnaire.html&amp;ei=GZNTUamcJsb0qQH86oEo&amp;bvm=bv.44342787,d.aWc&amp;psig=AFQjCNGv4W8lwYzFfomf-ejw5t172Qke4w&amp;ust=136451799376675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://www.google.com/url?sa=i&amp;rct=j&amp;q=&amp;esrc=s&amp;frm=1&amp;source=images&amp;cd=&amp;cad=rja&amp;docid=OxAl4RR9BmoN5M&amp;tbnid=05Tyez47o2G9tM:&amp;ved=0CAUQjRw&amp;url=http://bnfitdc.wordpress.com/2011/10/25/15-ways-to-make-time-for-exercise-help-to-my-bnfit-challenge-folk/timer-icon/&amp;ei=MtdHUfacFY7SqAGQg4DQBg&amp;bvm=bv.43828540,d.aWc&amp;psig=AFQjCNHd-WoFCbniYAyw4ba2ZPzqhyL0ig&amp;ust=1363749009263097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hyperlink" Target="http://www.google.com/url?sa=i&amp;rct=j&amp;q=post+it&amp;source=images&amp;cd=&amp;cad=rja&amp;docid=palBhyT_6IwpXM&amp;tbnid=jWuoLRzU3lDmwM:&amp;ved=0CAUQjRw&amp;url=http://psd.fanextra.com/downloads/freebies-grunge-essentials-pack/&amp;ei=eIc8UePYItTKyQH6iYCADw&amp;bvm=bv.43287494,d.aWc&amp;psig=AFQjCNFrg7tAdv8sQuLbm7ffGGUtujLzAQ&amp;ust=136300749352088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7.png"/><Relationship Id="rId2" Type="http://schemas.openxmlformats.org/officeDocument/2006/relationships/hyperlink" Target="http://www.google.com/url?sa=i&amp;rct=j&amp;q=post+it&amp;source=images&amp;cd=&amp;cad=rja&amp;docid=palBhyT_6IwpXM&amp;tbnid=jWuoLRzU3lDmwM:&amp;ved=0CAUQjRw&amp;url=http://psd.fanextra.com/downloads/freebies-grunge-essentials-pack/&amp;ei=eIc8UePYItTKyQH6iYCADw&amp;bvm=bv.43287494,d.aWc&amp;psig=AFQjCNFrg7tAdv8sQuLbm7ffGGUtujLzAQ&amp;ust=136300749352088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google.com/url?sa=i&amp;rct=j&amp;q=post+it&amp;source=images&amp;cd=&amp;cad=rja&amp;docid=palBhyT_6IwpXM&amp;tbnid=jWuoLRzU3lDmwM:&amp;ved=0CAUQjRw&amp;url=http://psd.fanextra.com/downloads/freebies-grunge-essentials-pack/&amp;ei=eIc8UePYItTKyQH6iYCADw&amp;bvm=bv.43287494,d.aWc&amp;psig=AFQjCNFrg7tAdv8sQuLbm7ffGGUtujLzAQ&amp;ust=1363007493520883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hyperlink" Target="http://www.google.com/url?sa=i&amp;rct=j&amp;q=post+it&amp;source=images&amp;cd=&amp;cad=rja&amp;docid=palBhyT_6IwpXM&amp;tbnid=jWuoLRzU3lDmwM:&amp;ved=0CAUQjRw&amp;url=http://psd.fanextra.com/downloads/freebies-grunge-essentials-pack/&amp;ei=eIc8UePYItTKyQH6iYCADw&amp;bvm=bv.43287494,d.aWc&amp;psig=AFQjCNFrg7tAdv8sQuLbm7ffGGUtujLzAQ&amp;ust=1363007493520883" TargetMode="External"/><Relationship Id="rId7" Type="http://schemas.openxmlformats.org/officeDocument/2006/relationships/image" Target="../media/image26.jpeg"/><Relationship Id="rId12" Type="http://schemas.openxmlformats.org/officeDocument/2006/relationships/image" Target="../media/image30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://www.google.com/url?sa=i&amp;rct=j&amp;q=&amp;esrc=s&amp;frm=1&amp;source=images&amp;cd=&amp;cad=rja&amp;docid=uJxBgZKTchsYlM&amp;tbnid=fGAGi_8ZjxAL4M:&amp;ved=0CAUQjRw&amp;url=http://www.thepizzahousesi.com/&amp;ei=AaJIUfSoH9OpqQG444GABg&amp;bvm=bv.43828540,d.aWc&amp;psig=AFQjCNHqa7k7nFpcasMEimSWFawHnYbEFw&amp;ust=1363800918763111" TargetMode="External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11.jpe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jpeg"/><Relationship Id="rId18" Type="http://schemas.openxmlformats.org/officeDocument/2006/relationships/image" Target="../media/image39.jpeg"/><Relationship Id="rId3" Type="http://schemas.openxmlformats.org/officeDocument/2006/relationships/hyperlink" Target="http://www.google.com/url?sa=i&amp;rct=j&amp;q=post+it&amp;source=images&amp;cd=&amp;cad=rja&amp;docid=palBhyT_6IwpXM&amp;tbnid=jWuoLRzU3lDmwM:&amp;ved=0CAUQjRw&amp;url=http://psd.fanextra.com/downloads/freebies-grunge-essentials-pack/&amp;ei=eIc8UePYItTKyQH6iYCADw&amp;bvm=bv.43287494,d.aWc&amp;psig=AFQjCNFrg7tAdv8sQuLbm7ffGGUtujLzAQ&amp;ust=1363007493520883" TargetMode="External"/><Relationship Id="rId7" Type="http://schemas.openxmlformats.org/officeDocument/2006/relationships/hyperlink" Target="http://www.google.com/url?sa=i&amp;rct=j&amp;q=&amp;esrc=s&amp;frm=1&amp;source=images&amp;cd=&amp;cad=rja&amp;docid=M7Aq7zSDfvFSLM&amp;tbnid=rMp883nw9R5d1M:&amp;ved=0CAUQjRw&amp;url=http://www.squirebox.com/Packaging-News--Events/The-Pizza-Box-Mystery.aspx&amp;ei=dthHUemnG4nZqQGezYDoBg&amp;bvm=bv.43828540,d.aWc&amp;psig=AFQjCNEP064Tik-UtcMFhoZAzjpqd-PU7g&amp;ust=1363749322179105" TargetMode="External"/><Relationship Id="rId12" Type="http://schemas.openxmlformats.org/officeDocument/2006/relationships/image" Target="../media/image34.jpeg"/><Relationship Id="rId17" Type="http://schemas.openxmlformats.org/officeDocument/2006/relationships/image" Target="../media/image38.jpeg"/><Relationship Id="rId2" Type="http://schemas.openxmlformats.org/officeDocument/2006/relationships/image" Target="../media/image3.wmf"/><Relationship Id="rId16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hyperlink" Target="http://www.google.com/url?sa=i&amp;rct=j&amp;q=&amp;esrc=s&amp;frm=1&amp;source=images&amp;cd=&amp;cad=rja&amp;docid=T6Qsp9-Hcg7PiM&amp;tbnid=APGiD545s_qOPM:&amp;ved=0CAUQjRw&amp;url=http://www.amazon.com/Garmin-4-3-Inch-Portable-Navigator-Lifetime/dp/B005DIBH6A&amp;ei=wdlHUbOtBYeZqgHchIGAAQ&amp;bvm=bv.43828540,d.aWc&amp;psig=AFQjCNEHbnkX-hWEocKY3PkK2ZEcqhufjg&amp;ust=1363749672976368" TargetMode="External"/><Relationship Id="rId5" Type="http://schemas.openxmlformats.org/officeDocument/2006/relationships/hyperlink" Target="http://www.google.com/url?sa=i&amp;rct=j&amp;q=black+board&amp;source=images&amp;cd=&amp;cad=rja&amp;docid=-1p2HlpLJ4PxjM&amp;tbnid=mgsPdyxyoMcYyM:&amp;ved=0CAUQjRw&amp;url=http://www.psdgraphics.com/backgrounds/green-and-black-blackboards-chalkboards-set/&amp;ei=vSU9Ucz6IsfQyAHBw4GADw&amp;bvm=bv.43287494,d.aWc&amp;psig=AFQjCNHkTdDKh_fUMzXGjpxS2ltR0z_jBg&amp;ust=1363048218739991" TargetMode="External"/><Relationship Id="rId15" Type="http://schemas.openxmlformats.org/officeDocument/2006/relationships/image" Target="../media/image36.jpeg"/><Relationship Id="rId10" Type="http://schemas.openxmlformats.org/officeDocument/2006/relationships/image" Target="../media/image10.png"/><Relationship Id="rId19" Type="http://schemas.openxmlformats.org/officeDocument/2006/relationships/image" Target="../media/image40.jpeg"/><Relationship Id="rId4" Type="http://schemas.openxmlformats.org/officeDocument/2006/relationships/image" Target="../media/image11.jpeg"/><Relationship Id="rId9" Type="http://schemas.openxmlformats.org/officeDocument/2006/relationships/hyperlink" Target="http://www.google.com/url?sa=i&amp;rct=j&amp;q=&amp;esrc=s&amp;frm=1&amp;source=images&amp;cd=&amp;cad=rja&amp;docid=OxAl4RR9BmoN5M&amp;tbnid=05Tyez47o2G9tM:&amp;ved=0CAUQjRw&amp;url=http://bnfitdc.wordpress.com/2011/10/25/15-ways-to-make-time-for-exercise-help-to-my-bnfit-challenge-folk/timer-icon/&amp;ei=MtdHUfacFY7SqAGQg4DQBg&amp;bvm=bv.43828540,d.aWc&amp;psig=AFQjCNHd-WoFCbniYAyw4ba2ZPzqhyL0ig&amp;ust=1363749009263097" TargetMode="Externa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sz="4400" b="1" dirty="0" smtClean="0"/>
              <a:t>Pete’s Pizzeria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Case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174195"/>
            <a:ext cx="7772400" cy="1752600"/>
          </a:xfrm>
        </p:spPr>
        <p:txBody>
          <a:bodyPr/>
          <a:lstStyle/>
          <a:p>
            <a:r>
              <a:rPr lang="en-US" sz="2400" dirty="0" smtClean="0"/>
              <a:t>John Draper</a:t>
            </a:r>
          </a:p>
          <a:p>
            <a:r>
              <a:rPr lang="en-US" sz="2400" dirty="0" smtClean="0"/>
              <a:t>Assistant Professor – Clinical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Peg Pennington --author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1.bp.blogspot.com/-AfgeBmL0taM/TWY2M3uoaXI/AAAAAAAADPI/-_FaQODSaOE/s1600/questionnaire%2525207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8321"/>
            <a:ext cx="9142195" cy="4262954"/>
          </a:xfrm>
          <a:prstGeom prst="rect">
            <a:avLst/>
          </a:prstGeom>
          <a:noFill/>
        </p:spPr>
      </p:pic>
      <p:pic>
        <p:nvPicPr>
          <p:cNvPr id="2" name="Picture 4" descr="MCj021579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9185" y="4936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6090" y="135320"/>
            <a:ext cx="9037910" cy="98938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Happened</a:t>
            </a:r>
            <a:r>
              <a:rPr kumimoji="0" lang="en-US" sz="2800" b="1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Pete?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15" y="5528935"/>
            <a:ext cx="691290" cy="103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4605" y="5579680"/>
            <a:ext cx="1533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8130" y="5541275"/>
            <a:ext cx="2085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7215" y="5694895"/>
            <a:ext cx="152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77035" y="5656490"/>
            <a:ext cx="1362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12555" y="5656490"/>
            <a:ext cx="111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http://bnfitdc.files.wordpress.com/2011/10/timer-icon.pn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44400" y="3966670"/>
            <a:ext cx="1688015" cy="16535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05435" y="1662370"/>
            <a:ext cx="8644735" cy="3210159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/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Pete’s Pizzeria has been in the pizza business for over 30 years.</a:t>
            </a:r>
            <a:r>
              <a:rPr lang="en-US" sz="2400" b="1" kern="0" dirty="0" smtClean="0">
                <a:latin typeface="Calibri" pitchFamily="34" charset="0"/>
              </a:rPr>
              <a:t>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Recently, a new competitor entered the market guaranteeing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delivery within </a:t>
            </a:r>
            <a:r>
              <a:rPr kumimoji="0" lang="en-US" sz="2400" b="1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30 minutes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of the order. The new competitor was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beginning to take business away from Pete. </a:t>
            </a:r>
            <a:r>
              <a:rPr lang="en-US" sz="2400" b="1" kern="0" dirty="0" smtClean="0">
                <a:latin typeface="Calibri" pitchFamily="34" charset="0"/>
              </a:rPr>
              <a:t>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o understand</a:t>
            </a:r>
            <a:r>
              <a:rPr lang="en-US" sz="2400" b="1" kern="0" dirty="0" smtClean="0">
                <a:latin typeface="Calibri" pitchFamily="34" charset="0"/>
              </a:rPr>
              <a:t>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kern="0" dirty="0" smtClean="0">
                <a:latin typeface="Calibri" pitchFamily="34" charset="0"/>
              </a:rPr>
              <a:t>whether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he is able to provide same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counteroffer</a:t>
            </a:r>
            <a:r>
              <a:rPr lang="en-US" sz="2400" b="1" kern="0" dirty="0" smtClean="0">
                <a:latin typeface="Calibri" pitchFamily="34" charset="0"/>
              </a:rPr>
              <a:t>, Pete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ran a quick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sample test and customer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survey,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the result show there is a broad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variation of the total delivery time. </a:t>
            </a:r>
            <a:r>
              <a:rPr lang="en-US" sz="2400" b="1" kern="0" dirty="0" smtClean="0">
                <a:latin typeface="Calibri" pitchFamily="34" charset="0"/>
              </a:rPr>
              <a:t>To save his business,  he ask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kern="0" dirty="0" smtClean="0">
                <a:latin typeface="Calibri" pitchFamily="34" charset="0"/>
              </a:rPr>
              <a:t>Fisher College of business, Center of Operation Excellence for help.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Cj021579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9185" y="4936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6090" y="173725"/>
            <a:ext cx="9037910" cy="98938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DMAIC- A</a:t>
            </a:r>
            <a:r>
              <a:rPr kumimoji="0" lang="en-US" sz="2800" b="1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logical Flow of Problem Solving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資料庫圖表 3"/>
          <p:cNvGraphicFramePr/>
          <p:nvPr/>
        </p:nvGraphicFramePr>
        <p:xfrm>
          <a:off x="0" y="2046420"/>
          <a:ext cx="9144000" cy="183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-75005" y="3771180"/>
            <a:ext cx="19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>
                <a:latin typeface="Calibri" pitchFamily="34" charset="0"/>
              </a:rPr>
              <a:t>To develop a clear project  Charter based on the problems Pete’s Pizza faces </a:t>
            </a:r>
            <a:endParaRPr lang="zh-TW" altLang="en-US" sz="1500" b="1" dirty="0">
              <a:latin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83650" y="3732775"/>
            <a:ext cx="1805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>
                <a:latin typeface="Calibri" pitchFamily="34" charset="0"/>
              </a:rPr>
              <a:t>To understand the baseline and current performance of Pete’s Pizza </a:t>
            </a:r>
            <a:endParaRPr lang="zh-TW" altLang="en-US" sz="1500" b="1" dirty="0">
              <a:latin typeface="Calibri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88685" y="3754047"/>
            <a:ext cx="2073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>
                <a:latin typeface="Calibri" pitchFamily="34" charset="0"/>
              </a:rPr>
              <a:t>To find the root causes of the problems, and quantify the effects on process performance</a:t>
            </a:r>
            <a:endParaRPr lang="zh-TW" altLang="en-US" sz="1500" b="1" dirty="0">
              <a:latin typeface="Calibri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62555" y="3754047"/>
            <a:ext cx="19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>
                <a:latin typeface="Calibri" pitchFamily="34" charset="0"/>
              </a:rPr>
              <a:t>To develop and select the best solutions to improve the process</a:t>
            </a:r>
          </a:p>
          <a:p>
            <a:r>
              <a:rPr lang="en-US" altLang="zh-TW" sz="1500" b="1" dirty="0" smtClean="0">
                <a:latin typeface="Calibri" pitchFamily="34" charset="0"/>
              </a:rPr>
              <a:t>problems </a:t>
            </a:r>
            <a:endParaRPr lang="zh-TW" altLang="en-US" sz="1500" b="1" dirty="0">
              <a:latin typeface="Calibri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1210" y="3732775"/>
            <a:ext cx="1422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>
                <a:latin typeface="Calibri" pitchFamily="34" charset="0"/>
              </a:rPr>
              <a:t>To ensure that solutions are  implemented </a:t>
            </a:r>
          </a:p>
          <a:p>
            <a:r>
              <a:rPr lang="en-US" altLang="zh-TW" sz="1500" b="1" dirty="0" smtClean="0">
                <a:latin typeface="Calibri" pitchFamily="34" charset="0"/>
              </a:rPr>
              <a:t>Sustainably and the process are within robust control</a:t>
            </a:r>
            <a:endParaRPr lang="zh-TW" altLang="en-US" sz="1500" b="1" dirty="0">
              <a:latin typeface="Calibri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4260" y="18213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Arial Black" pitchFamily="34" charset="0"/>
              </a:rPr>
              <a:t>D</a:t>
            </a:r>
            <a:endParaRPr lang="zh-TW" altLang="en-US" sz="4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07231" y="1876204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Arial Black" pitchFamily="34" charset="0"/>
              </a:rPr>
              <a:t>M</a:t>
            </a:r>
            <a:endParaRPr lang="zh-TW" altLang="en-US" sz="4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65886" y="183779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Arial Black" pitchFamily="34" charset="0"/>
              </a:rPr>
              <a:t>A</a:t>
            </a:r>
            <a:endParaRPr lang="zh-TW" altLang="en-US" sz="4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24541" y="1837799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Arial Black" pitchFamily="34" charset="0"/>
              </a:rPr>
              <a:t>I</a:t>
            </a:r>
            <a:endParaRPr lang="zh-TW" altLang="en-US" sz="4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144791" y="183779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Arial Black" pitchFamily="34" charset="0"/>
              </a:rPr>
              <a:t>C</a:t>
            </a:r>
            <a:endParaRPr lang="zh-TW" altLang="en-US" sz="4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232235" y="3505810"/>
            <a:ext cx="3840500" cy="7681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173725"/>
            <a:ext cx="8229600" cy="989380"/>
          </a:xfrm>
        </p:spPr>
        <p:txBody>
          <a:bodyPr/>
          <a:lstStyle/>
          <a:p>
            <a:r>
              <a:rPr lang="en-US" sz="2800" b="1" dirty="0" smtClean="0"/>
              <a:t>Define</a:t>
            </a:r>
            <a:endParaRPr lang="en-US" sz="2800" b="1" dirty="0"/>
          </a:p>
        </p:txBody>
      </p:sp>
      <p:pic>
        <p:nvPicPr>
          <p:cNvPr id="5" name="Picture 4" descr="MCj021579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93830" y="2161635"/>
            <a:ext cx="4454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latin typeface="Calibri" pitchFamily="34" charset="0"/>
              </a:rPr>
              <a:t>Facing competitor’s 30 min. delivery offer,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Pete’s Pizza prepare to offer a guarantee of delivering within 29 min. or free charge promotion 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 To limit the cost of free pizza,   Pete’s Pizza must control its average delivery time at 25 min. </a:t>
            </a:r>
            <a:endParaRPr lang="zh-TW" altLang="en-US" sz="1600" b="1" dirty="0">
              <a:latin typeface="Calibri" pitchFamily="34" charset="0"/>
            </a:endParaRPr>
          </a:p>
        </p:txBody>
      </p:sp>
      <p:pic>
        <p:nvPicPr>
          <p:cNvPr id="1027" name="Picture 3" descr="C:\Users\Jerry\Desktop\圖片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830" y="4310947"/>
            <a:ext cx="4032525" cy="2497693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232235" y="3544215"/>
            <a:ext cx="38002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libri" pitchFamily="34" charset="0"/>
              </a:rPr>
              <a:t>Step 2.  Understand the Customer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– CTQ Trees</a:t>
            </a:r>
          </a:p>
        </p:txBody>
      </p:sp>
      <p:pic>
        <p:nvPicPr>
          <p:cNvPr id="1033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270641" y="1393535"/>
            <a:ext cx="3725284" cy="691290"/>
          </a:xfrm>
          <a:prstGeom prst="rect">
            <a:avLst/>
          </a:prstGeom>
          <a:noFill/>
        </p:spPr>
      </p:pic>
      <p:sp>
        <p:nvSpPr>
          <p:cNvPr id="12" name="文字方塊 11"/>
          <p:cNvSpPr txBox="1"/>
          <p:nvPr/>
        </p:nvSpPr>
        <p:spPr>
          <a:xfrm>
            <a:off x="347450" y="1431940"/>
            <a:ext cx="3648475" cy="6469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1.   Define the problem  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– Business Case</a:t>
            </a:r>
          </a:p>
        </p:txBody>
      </p:sp>
      <p:pic>
        <p:nvPicPr>
          <p:cNvPr id="16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4879240" y="1355130"/>
            <a:ext cx="3955715" cy="729695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917645" y="1355130"/>
            <a:ext cx="3763690" cy="691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b="1" dirty="0" smtClean="0">
                <a:latin typeface="Calibri" pitchFamily="34" charset="0"/>
              </a:rPr>
              <a:t>Step 3.   Define the Process  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– SIPOC Process Map</a:t>
            </a:r>
          </a:p>
        </p:txBody>
      </p:sp>
      <p:pic>
        <p:nvPicPr>
          <p:cNvPr id="1034" name="Picture 10" descr="C:\Users\Jerry\Desktop\圖片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9792" y="2123230"/>
            <a:ext cx="3504304" cy="1851885"/>
          </a:xfrm>
          <a:prstGeom prst="rect">
            <a:avLst/>
          </a:prstGeom>
          <a:noFill/>
        </p:spPr>
      </p:pic>
      <p:pic>
        <p:nvPicPr>
          <p:cNvPr id="25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4879240" y="3851455"/>
            <a:ext cx="3955715" cy="691290"/>
          </a:xfrm>
          <a:prstGeom prst="rect">
            <a:avLst/>
          </a:prstGeom>
          <a:noFill/>
        </p:spPr>
      </p:pic>
      <p:sp>
        <p:nvSpPr>
          <p:cNvPr id="26" name="文字方塊 25"/>
          <p:cNvSpPr txBox="1"/>
          <p:nvPr/>
        </p:nvSpPr>
        <p:spPr>
          <a:xfrm>
            <a:off x="4956050" y="3851455"/>
            <a:ext cx="3648475" cy="66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4.   Get Project Approval</a:t>
            </a:r>
          </a:p>
          <a:p>
            <a:pPr>
              <a:lnSpc>
                <a:spcPts val="24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– Project Charter</a:t>
            </a:r>
          </a:p>
        </p:txBody>
      </p:sp>
      <p:pic>
        <p:nvPicPr>
          <p:cNvPr id="2051" name="Picture 3" descr="C:\Users\Jerry\Desktop\圖片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9240" y="4577692"/>
            <a:ext cx="3763690" cy="2280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4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193830" y="3429000"/>
            <a:ext cx="4109335" cy="7681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5" y="96915"/>
            <a:ext cx="8229600" cy="1143000"/>
          </a:xfrm>
        </p:spPr>
        <p:txBody>
          <a:bodyPr/>
          <a:lstStyle/>
          <a:p>
            <a:r>
              <a:rPr lang="en-US" sz="2800" b="1" dirty="0" smtClean="0"/>
              <a:t>Measure</a:t>
            </a:r>
            <a:endParaRPr lang="en-US" sz="2800" b="1" dirty="0"/>
          </a:p>
        </p:txBody>
      </p:sp>
      <p:pic>
        <p:nvPicPr>
          <p:cNvPr id="5" name="Picture 4" descr="MCj021579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155425" y="1431940"/>
            <a:ext cx="4109335" cy="72969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32234" y="1470345"/>
            <a:ext cx="4109336" cy="64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5.   Develop Process Measure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</a:t>
            </a:r>
            <a:r>
              <a:rPr lang="zh-TW" altLang="en-US" b="1" dirty="0" smtClean="0">
                <a:latin typeface="Calibri" pitchFamily="34" charset="0"/>
              </a:rPr>
              <a:t> </a:t>
            </a:r>
            <a:r>
              <a:rPr lang="en-US" altLang="zh-TW" b="1" dirty="0" smtClean="0">
                <a:latin typeface="Calibri" pitchFamily="34" charset="0"/>
              </a:rPr>
              <a:t>– Operational Definition</a:t>
            </a:r>
          </a:p>
        </p:txBody>
      </p:sp>
      <p:sp>
        <p:nvSpPr>
          <p:cNvPr id="8" name="矩形 7"/>
          <p:cNvSpPr/>
          <p:nvPr/>
        </p:nvSpPr>
        <p:spPr>
          <a:xfrm>
            <a:off x="117020" y="2276850"/>
            <a:ext cx="4224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latin typeface="Calibri" pitchFamily="34" charset="0"/>
              </a:rPr>
              <a:t>Total Pizza Delivery Time is the period from the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alibri" pitchFamily="34" charset="0"/>
              </a:rPr>
              <a:t>time the phone is answered to the moment the delivery person knocks on door. 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alibri" pitchFamily="34" charset="0"/>
              </a:rPr>
              <a:t>Defects = Total Pizza Delivery Time &gt; 29 seconds</a:t>
            </a:r>
          </a:p>
        </p:txBody>
      </p:sp>
      <p:sp>
        <p:nvSpPr>
          <p:cNvPr id="9" name="矩形 8"/>
          <p:cNvSpPr/>
          <p:nvPr/>
        </p:nvSpPr>
        <p:spPr>
          <a:xfrm>
            <a:off x="193830" y="3467405"/>
            <a:ext cx="4109336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6.   Collect Process Data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</a:t>
            </a:r>
            <a:r>
              <a:rPr lang="zh-TW" altLang="en-US" b="1" dirty="0" smtClean="0">
                <a:latin typeface="Calibri" pitchFamily="34" charset="0"/>
              </a:rPr>
              <a:t> </a:t>
            </a:r>
            <a:r>
              <a:rPr lang="en-US" altLang="zh-TW" b="1" dirty="0" smtClean="0">
                <a:latin typeface="Calibri" pitchFamily="34" charset="0"/>
              </a:rPr>
              <a:t>– Data Collection Plan</a:t>
            </a:r>
          </a:p>
        </p:txBody>
      </p:sp>
      <p:pic>
        <p:nvPicPr>
          <p:cNvPr id="6149" name="Picture 5" descr="C:\Users\Jerry\Desktop\圖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829" y="4273910"/>
            <a:ext cx="4032526" cy="2381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4647005" y="1393536"/>
            <a:ext cx="4111140" cy="92172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687216" y="1393536"/>
            <a:ext cx="40709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7.   Know Process behavior                 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</a:t>
            </a:r>
            <a:r>
              <a:rPr lang="zh-TW" altLang="en-US" b="1" dirty="0" smtClean="0">
                <a:latin typeface="Calibri" pitchFamily="34" charset="0"/>
              </a:rPr>
              <a:t>                       </a:t>
            </a:r>
            <a:r>
              <a:rPr lang="en-US" altLang="zh-TW" b="1" dirty="0" smtClean="0">
                <a:latin typeface="Calibri" pitchFamily="34" charset="0"/>
              </a:rPr>
              <a:t>– Distribution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 – Control Chart         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3165" y="2545686"/>
            <a:ext cx="2376207" cy="130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9" descr="http://psd.fanextra.com/wp-content/uploads/2008/07/posti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8130" t="9677" r="8130" b="6452"/>
          <a:stretch>
            <a:fillRect/>
          </a:stretch>
        </p:blipFill>
        <p:spPr bwMode="auto">
          <a:xfrm>
            <a:off x="4647004" y="4043480"/>
            <a:ext cx="4149546" cy="691290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4648810" y="4043480"/>
            <a:ext cx="407093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8.   Baseline Process Capability                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– Sigma Level /DPMO    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90" y="2545685"/>
            <a:ext cx="2306105" cy="13078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4416574" y="4784942"/>
            <a:ext cx="4764026" cy="2062103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r>
              <a:rPr lang="en-US" altLang="zh-TW" sz="1600" b="1" dirty="0" smtClean="0">
                <a:latin typeface="Calibri" pitchFamily="34" charset="0"/>
              </a:rPr>
              <a:t>Numbers of late deliveries: 240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Numbers  of late deliveries : 33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Calibri" pitchFamily="34" charset="0"/>
              </a:rPr>
              <a:t>DPMO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TW" sz="1600" b="1" dirty="0" smtClean="0">
                <a:latin typeface="Calibri" pitchFamily="34" charset="0"/>
              </a:rPr>
              <a:t>=(No. of Defects x 1,000,000)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   /((No. of Defect Opportunities/Unit) x No. of Units))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= (33*1,000,000)/(1*240)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= </a:t>
            </a:r>
            <a:r>
              <a:rPr lang="en-US" altLang="zh-TW" sz="1600" b="1" dirty="0" smtClean="0">
                <a:solidFill>
                  <a:srgbClr val="FF0000"/>
                </a:solidFill>
                <a:latin typeface="Calibri" pitchFamily="34" charset="0"/>
              </a:rPr>
              <a:t>137,500</a:t>
            </a:r>
            <a:r>
              <a:rPr lang="en-US" altLang="zh-TW" sz="1600" b="1" dirty="0" smtClean="0">
                <a:latin typeface="Calibri" pitchFamily="34" charset="0"/>
              </a:rPr>
              <a:t> </a:t>
            </a:r>
          </a:p>
          <a:p>
            <a:r>
              <a:rPr lang="en-US" altLang="zh-TW" sz="1600" b="1" dirty="0" smtClean="0">
                <a:latin typeface="Calibri" pitchFamily="34" charset="0"/>
              </a:rPr>
              <a:t>Sigma Level: </a:t>
            </a:r>
            <a:r>
              <a:rPr lang="en-US" altLang="zh-TW" sz="1600" b="1" dirty="0" smtClean="0">
                <a:solidFill>
                  <a:srgbClr val="FF0000"/>
                </a:solidFill>
                <a:latin typeface="Calibri" pitchFamily="34" charset="0"/>
              </a:rPr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19184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96915"/>
            <a:ext cx="8229600" cy="1143000"/>
          </a:xfrm>
        </p:spPr>
        <p:txBody>
          <a:bodyPr/>
          <a:lstStyle/>
          <a:p>
            <a:r>
              <a:rPr lang="en-US" sz="2800" b="1" dirty="0" smtClean="0"/>
              <a:t>Analyze</a:t>
            </a:r>
            <a:endParaRPr lang="en-US" sz="2800" b="1" dirty="0"/>
          </a:p>
        </p:txBody>
      </p:sp>
      <p:pic>
        <p:nvPicPr>
          <p:cNvPr id="5" name="Picture 4" descr="MCj021579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232235" y="1431939"/>
            <a:ext cx="4224550" cy="72969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34040" y="1431939"/>
            <a:ext cx="4184339" cy="64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9.   Analyze the process  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– Value Stream Maps   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045" y="2200040"/>
            <a:ext cx="3651314" cy="184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193830" y="4081885"/>
            <a:ext cx="4262955" cy="72969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93832" y="4103694"/>
            <a:ext cx="410933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10.   Find potential root causes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– Cause and Effect Maps   </a:t>
            </a:r>
          </a:p>
        </p:txBody>
      </p:sp>
      <p:pic>
        <p:nvPicPr>
          <p:cNvPr id="11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4844444" y="1431941"/>
            <a:ext cx="4144131" cy="92172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844445" y="1431940"/>
            <a:ext cx="39521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11.   Verify root causes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– Linear Regression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– Hypothesis Testing   </a:t>
            </a:r>
          </a:p>
        </p:txBody>
      </p:sp>
      <p:pic>
        <p:nvPicPr>
          <p:cNvPr id="5121" name="Picture 1" descr="C:\Users\Jerry\Desktop\圖片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810" y="4849985"/>
            <a:ext cx="4456785" cy="1875298"/>
          </a:xfrm>
          <a:prstGeom prst="rect">
            <a:avLst/>
          </a:prstGeom>
          <a:noFill/>
        </p:spPr>
      </p:pic>
      <p:sp>
        <p:nvSpPr>
          <p:cNvPr id="14" name="橢圓 13"/>
          <p:cNvSpPr/>
          <p:nvPr/>
        </p:nvSpPr>
        <p:spPr>
          <a:xfrm>
            <a:off x="1153955" y="6270970"/>
            <a:ext cx="1036935" cy="5870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343040" y="4811579"/>
            <a:ext cx="1190555" cy="34564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610405" y="2507280"/>
            <a:ext cx="4456785" cy="2112275"/>
          </a:xfrm>
          <a:prstGeom prst="roundRect">
            <a:avLst>
              <a:gd name="adj" fmla="val 7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7" name="TextBox 74"/>
          <p:cNvSpPr txBox="1"/>
          <p:nvPr/>
        </p:nvSpPr>
        <p:spPr>
          <a:xfrm>
            <a:off x="4648811" y="2545685"/>
            <a:ext cx="3878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 Does Long distance to be traveled for delivery?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9615" y="2891330"/>
            <a:ext cx="1228960" cy="81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4610405" y="2891330"/>
            <a:ext cx="391731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latin typeface="Calibri" pitchFamily="34" charset="0"/>
              </a:rPr>
              <a:t>Regression Equation</a:t>
            </a:r>
            <a:endParaRPr lang="zh-TW" altLang="en-US" sz="1400" b="1" dirty="0" smtClean="0">
              <a:latin typeface="Calibri" pitchFamily="34" charset="0"/>
            </a:endParaRPr>
          </a:p>
          <a:p>
            <a:r>
              <a:rPr lang="en-US" altLang="zh-TW" sz="1400" b="1" dirty="0" smtClean="0">
                <a:latin typeface="Calibri" pitchFamily="34" charset="0"/>
              </a:rPr>
              <a:t>Travel Time = 1.03 + 1.75 Distance</a:t>
            </a:r>
          </a:p>
          <a:p>
            <a:endParaRPr lang="en-US" altLang="zh-CN" sz="1400" b="1" dirty="0" smtClean="0">
              <a:latin typeface="Calibri" pitchFamily="34" charset="0"/>
            </a:endParaRPr>
          </a:p>
          <a:p>
            <a:r>
              <a:rPr lang="en-US" altLang="zh-CN" sz="1200" b="1" dirty="0" smtClean="0">
                <a:latin typeface="Calibri" pitchFamily="34" charset="0"/>
              </a:rPr>
              <a:t>Variables</a:t>
            </a:r>
            <a:r>
              <a:rPr lang="zh-CN" altLang="en-US" sz="1200" b="1" dirty="0" smtClean="0">
                <a:latin typeface="Calibri" pitchFamily="34" charset="0"/>
              </a:rPr>
              <a:t>   </a:t>
            </a:r>
            <a:r>
              <a:rPr lang="en-US" altLang="zh-CN" sz="1200" b="1" dirty="0" smtClean="0">
                <a:latin typeface="Calibri" pitchFamily="34" charset="0"/>
              </a:rPr>
              <a:t>Coefficient</a:t>
            </a:r>
            <a:r>
              <a:rPr lang="zh-CN" altLang="en-US" sz="1200" b="1" dirty="0" smtClean="0">
                <a:latin typeface="Calibri" pitchFamily="34" charset="0"/>
              </a:rPr>
              <a:t>   </a:t>
            </a:r>
            <a:r>
              <a:rPr lang="en-US" altLang="zh-CN" sz="1200" b="1" dirty="0" err="1" smtClean="0">
                <a:latin typeface="Calibri" pitchFamily="34" charset="0"/>
              </a:rPr>
              <a:t>StDev</a:t>
            </a:r>
            <a:r>
              <a:rPr lang="en-US" altLang="zh-CN" sz="1200" b="1" dirty="0" smtClean="0">
                <a:latin typeface="Calibri" pitchFamily="34" charset="0"/>
              </a:rPr>
              <a:t> .  T        P</a:t>
            </a:r>
          </a:p>
          <a:p>
            <a:r>
              <a:rPr lang="en-US" altLang="zh-TW" sz="1200" b="1" dirty="0" smtClean="0">
                <a:latin typeface="Calibri" pitchFamily="34" charset="0"/>
              </a:rPr>
              <a:t>Constant</a:t>
            </a:r>
            <a:r>
              <a:rPr lang="zh-TW" altLang="en-US" sz="1200" b="1" dirty="0" smtClean="0">
                <a:latin typeface="Calibri" pitchFamily="34" charset="0"/>
              </a:rPr>
              <a:t>     </a:t>
            </a:r>
            <a:r>
              <a:rPr lang="en-US" altLang="zh-TW" sz="1200" b="1" dirty="0" smtClean="0">
                <a:latin typeface="Calibri" pitchFamily="34" charset="0"/>
              </a:rPr>
              <a:t>1.0282    0.1718   5.98   0.000</a:t>
            </a:r>
          </a:p>
          <a:p>
            <a:r>
              <a:rPr lang="fr-FR" altLang="zh-TW" sz="1200" b="1" dirty="0" smtClean="0">
                <a:latin typeface="Calibri" pitchFamily="34" charset="0"/>
              </a:rPr>
              <a:t>Distance   1.74962    0.04270  40.97  0.000</a:t>
            </a:r>
          </a:p>
          <a:p>
            <a:endParaRPr lang="en-US" altLang="zh-TW" sz="1200" b="1" dirty="0" smtClean="0">
              <a:latin typeface="Calibri" pitchFamily="34" charset="0"/>
            </a:endParaRPr>
          </a:p>
          <a:p>
            <a:r>
              <a:rPr lang="en-US" altLang="zh-TW" sz="1200" b="1" dirty="0" smtClean="0">
                <a:latin typeface="Calibri" pitchFamily="34" charset="0"/>
              </a:rPr>
              <a:t>S = 0.669440   R-Sq = 87.6%   R-Sq</a:t>
            </a:r>
            <a:r>
              <a:rPr lang="zh-TW" altLang="en-US" sz="1200" b="1" dirty="0" smtClean="0">
                <a:latin typeface="Calibri" pitchFamily="34" charset="0"/>
              </a:rPr>
              <a:t>（</a:t>
            </a:r>
            <a:r>
              <a:rPr lang="en-US" altLang="zh-TW" sz="1200" b="1" dirty="0" smtClean="0">
                <a:latin typeface="Calibri" pitchFamily="34" charset="0"/>
              </a:rPr>
              <a:t>Adj.)</a:t>
            </a:r>
            <a:r>
              <a:rPr lang="zh-TW" altLang="en-US" sz="1200" b="1" dirty="0" smtClean="0">
                <a:latin typeface="Calibri" pitchFamily="34" charset="0"/>
              </a:rPr>
              <a:t> </a:t>
            </a:r>
            <a:r>
              <a:rPr lang="en-US" altLang="zh-TW" sz="1200" b="1" dirty="0" smtClean="0">
                <a:latin typeface="Calibri" pitchFamily="34" charset="0"/>
              </a:rPr>
              <a:t>= 87.5%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59615" y="3745999"/>
            <a:ext cx="1228960" cy="79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圓角矩形 20"/>
          <p:cNvSpPr/>
          <p:nvPr/>
        </p:nvSpPr>
        <p:spPr>
          <a:xfrm>
            <a:off x="4610405" y="4696365"/>
            <a:ext cx="4454980" cy="2112275"/>
          </a:xfrm>
          <a:prstGeom prst="roundRect">
            <a:avLst>
              <a:gd name="adj" fmla="val 7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2" name="TextBox 74"/>
          <p:cNvSpPr txBox="1"/>
          <p:nvPr/>
        </p:nvSpPr>
        <p:spPr>
          <a:xfrm>
            <a:off x="4572001" y="4734770"/>
            <a:ext cx="4416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 Does hour of the day  delivery?</a:t>
            </a:r>
          </a:p>
          <a:p>
            <a:r>
              <a:rPr lang="en-US" sz="1400" b="1" dirty="0" smtClean="0">
                <a:latin typeface="Calibri" pitchFamily="34" charset="0"/>
              </a:rPr>
              <a:t>    Compare the difference of travel </a:t>
            </a:r>
          </a:p>
          <a:p>
            <a:r>
              <a:rPr lang="en-US" sz="1400" b="1" dirty="0" smtClean="0">
                <a:latin typeface="Calibri" pitchFamily="34" charset="0"/>
              </a:rPr>
              <a:t>    time across each hour of the day </a:t>
            </a:r>
          </a:p>
          <a:p>
            <a:r>
              <a:rPr lang="en-US" sz="1400" b="1" dirty="0" smtClean="0">
                <a:latin typeface="Calibri" pitchFamily="34" charset="0"/>
              </a:rPr>
              <a:t>     to see if there is a significant </a:t>
            </a:r>
          </a:p>
          <a:p>
            <a:r>
              <a:rPr lang="en-US" sz="1400" b="1" dirty="0" smtClean="0">
                <a:latin typeface="Calibri" pitchFamily="34" charset="0"/>
              </a:rPr>
              <a:t>     difference</a:t>
            </a:r>
          </a:p>
          <a:p>
            <a:r>
              <a:rPr lang="en-US" sz="1400" b="1" dirty="0" smtClean="0">
                <a:latin typeface="Calibri" pitchFamily="34" charset="0"/>
              </a:rPr>
              <a:t>     </a:t>
            </a:r>
            <a:r>
              <a:rPr lang="en-US" sz="1200" b="1" dirty="0" smtClean="0">
                <a:latin typeface="Calibri" pitchFamily="34" charset="0"/>
              </a:rPr>
              <a:t>Variable Data -&gt; </a:t>
            </a:r>
          </a:p>
          <a:p>
            <a:r>
              <a:rPr lang="en-US" sz="1200" b="1" dirty="0" smtClean="0">
                <a:latin typeface="Calibri" pitchFamily="34" charset="0"/>
              </a:rPr>
              <a:t>     More than two sample-&gt;</a:t>
            </a:r>
          </a:p>
          <a:p>
            <a:r>
              <a:rPr lang="en-US" sz="1200" b="1" dirty="0" smtClean="0">
                <a:latin typeface="Calibri" pitchFamily="34" charset="0"/>
              </a:rPr>
              <a:t>     ANOVA-&gt; F-test ANOVA</a:t>
            </a:r>
          </a:p>
          <a:p>
            <a:r>
              <a:rPr lang="en-US" sz="1200" b="1" dirty="0" smtClean="0">
                <a:latin typeface="Calibri" pitchFamily="34" charset="0"/>
              </a:rPr>
              <a:t>     p=0.48&gt;0.05</a:t>
            </a:r>
          </a:p>
          <a:p>
            <a:r>
              <a:rPr lang="en-US" sz="1200" b="1" dirty="0" smtClean="0">
                <a:latin typeface="Calibri" pitchFamily="34" charset="0"/>
              </a:rPr>
              <a:t>     There is no significant difference </a:t>
            </a:r>
          </a:p>
          <a:p>
            <a:r>
              <a:rPr lang="en-US" sz="1400" b="1" dirty="0" smtClean="0">
                <a:latin typeface="Calibri" pitchFamily="34" charset="0"/>
              </a:rPr>
              <a:t> </a:t>
            </a:r>
          </a:p>
          <a:p>
            <a:r>
              <a:rPr lang="en-US" sz="1400" b="1" dirty="0" smtClean="0">
                <a:latin typeface="Calibri" pitchFamily="34" charset="0"/>
              </a:rPr>
              <a:t>       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    </a:t>
            </a:r>
          </a:p>
          <a:p>
            <a:r>
              <a:rPr lang="en-US" sz="1400" b="1" dirty="0" smtClean="0">
                <a:latin typeface="Calibri" pitchFamily="34" charset="0"/>
              </a:rPr>
              <a:t>    </a:t>
            </a:r>
          </a:p>
          <a:p>
            <a:pPr>
              <a:buFont typeface="Arial" pitchFamily="34" charset="0"/>
              <a:buChar char="•"/>
            </a:pPr>
            <a:endParaRPr lang="en-US" sz="1400" b="1" dirty="0">
              <a:latin typeface="Calibri" pitchFamily="34" charset="0"/>
            </a:endParaRPr>
          </a:p>
        </p:txBody>
      </p:sp>
      <p:pic>
        <p:nvPicPr>
          <p:cNvPr id="5122" name="Picture 2" descr="C:\Users\Jerry\AppData\Roaming\Tencent\QQ\Temp\RichOle\FO}7T3PLUC0U`D6`$QJQJ9V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00160" y="4888390"/>
            <a:ext cx="1250010" cy="842351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82805" y="5810110"/>
            <a:ext cx="1305770" cy="8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4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5" y="96915"/>
            <a:ext cx="8229600" cy="1143000"/>
          </a:xfrm>
        </p:spPr>
        <p:txBody>
          <a:bodyPr/>
          <a:lstStyle/>
          <a:p>
            <a:r>
              <a:rPr lang="en-US" sz="2800" b="1" dirty="0" smtClean="0"/>
              <a:t>Improve</a:t>
            </a:r>
            <a:endParaRPr lang="en-US" sz="2800" b="1" dirty="0"/>
          </a:p>
        </p:txBody>
      </p:sp>
      <p:pic>
        <p:nvPicPr>
          <p:cNvPr id="5" name="Picture 4" descr="MCj021579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193830" y="1355130"/>
            <a:ext cx="4416575" cy="998529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93830" y="1355132"/>
            <a:ext cx="4301360" cy="92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12.   Generate Potential Solutions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– Line Balancing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– Spaghetti Diagram  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020" y="2798559"/>
            <a:ext cx="1766629" cy="124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4840835" y="2737709"/>
            <a:ext cx="3994120" cy="691291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4879240" y="2737709"/>
            <a:ext cx="4070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13.    Select the best solutions </a:t>
            </a:r>
          </a:p>
          <a:p>
            <a:pPr>
              <a:lnSpc>
                <a:spcPts val="24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– Solutions </a:t>
            </a:r>
            <a:r>
              <a:rPr lang="en-US" altLang="zh-TW" b="1" dirty="0" err="1" smtClean="0">
                <a:latin typeface="Calibri" pitchFamily="34" charset="0"/>
              </a:rPr>
              <a:t>Prioritizer</a:t>
            </a:r>
            <a:r>
              <a:rPr lang="en-US" altLang="zh-TW" b="1" dirty="0" smtClean="0">
                <a:latin typeface="Calibri" pitchFamily="34" charset="0"/>
              </a:rPr>
              <a:t>                   </a:t>
            </a:r>
          </a:p>
        </p:txBody>
      </p:sp>
      <p:pic>
        <p:nvPicPr>
          <p:cNvPr id="15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4840834" y="4350719"/>
            <a:ext cx="4034330" cy="422455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4879238" y="4350720"/>
            <a:ext cx="3878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b="1" dirty="0" smtClean="0">
                <a:latin typeface="Calibri" pitchFamily="34" charset="0"/>
              </a:rPr>
              <a:t>Step 14.    Assess the risk</a:t>
            </a:r>
            <a:r>
              <a:rPr lang="zh-TW" altLang="en-US" b="1" dirty="0" smtClean="0">
                <a:latin typeface="Calibri" pitchFamily="34" charset="0"/>
              </a:rPr>
              <a:t> </a:t>
            </a:r>
            <a:r>
              <a:rPr lang="en-US" altLang="zh-TW" b="1" dirty="0" smtClean="0">
                <a:latin typeface="Calibri" pitchFamily="34" charset="0"/>
              </a:rPr>
              <a:t>– FMEA</a:t>
            </a:r>
          </a:p>
        </p:txBody>
      </p:sp>
      <p:pic>
        <p:nvPicPr>
          <p:cNvPr id="17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4842639" y="5733300"/>
            <a:ext cx="4034331" cy="38405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4842638" y="5742889"/>
            <a:ext cx="403072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15.    Pilot studies and implement                    </a:t>
            </a:r>
          </a:p>
        </p:txBody>
      </p:sp>
      <p:pic>
        <p:nvPicPr>
          <p:cNvPr id="4099" name="Picture 3" descr="C:\Users\Jerry\Desktop\圖片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7645" y="4804471"/>
            <a:ext cx="1997060" cy="890424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4940" y="2776115"/>
            <a:ext cx="1731036" cy="126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字方塊 23"/>
          <p:cNvSpPr txBox="1"/>
          <p:nvPr/>
        </p:nvSpPr>
        <p:spPr>
          <a:xfrm>
            <a:off x="1384385" y="2430470"/>
            <a:ext cx="218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latin typeface="Calibri" pitchFamily="34" charset="0"/>
              </a:rPr>
              <a:t>Takt Time:  80 seconds</a:t>
            </a:r>
            <a:endParaRPr lang="zh-TW" altLang="en-US" sz="1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2152485" y="3352190"/>
            <a:ext cx="268835" cy="2304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0" y="5670403"/>
            <a:ext cx="4764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Add one driver to the delivery team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Reduce the motion needed for driver getting pizzas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Limiting the delivery Region </a:t>
            </a:r>
          </a:p>
        </p:txBody>
      </p:sp>
      <p:pic>
        <p:nvPicPr>
          <p:cNvPr id="1026" name="Picture 2" descr="C:\Users\Jerry\Desktop\圖片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425" y="4120290"/>
            <a:ext cx="1936552" cy="1459390"/>
          </a:xfrm>
          <a:prstGeom prst="rect">
            <a:avLst/>
          </a:prstGeom>
          <a:noFill/>
        </p:spPr>
      </p:pic>
      <p:pic>
        <p:nvPicPr>
          <p:cNvPr id="1027" name="Picture 3" descr="C:\Users\Jerry\Desktop\圖片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13345" y="4120290"/>
            <a:ext cx="1888523" cy="1497795"/>
          </a:xfrm>
          <a:prstGeom prst="rect">
            <a:avLst/>
          </a:prstGeom>
          <a:noFill/>
        </p:spPr>
      </p:pic>
      <p:sp>
        <p:nvSpPr>
          <p:cNvPr id="39" name="向右箭號 38"/>
          <p:cNvSpPr/>
          <p:nvPr/>
        </p:nvSpPr>
        <p:spPr>
          <a:xfrm>
            <a:off x="2190890" y="4773175"/>
            <a:ext cx="268835" cy="2304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Jerry\AppData\Roaming\Tencent\QQ\Temp\RichOle\N8T_8)X2EXIP4E{Z5OYU84R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74720" y="1331231"/>
            <a:ext cx="1602315" cy="1406479"/>
          </a:xfrm>
          <a:prstGeom prst="rect">
            <a:avLst/>
          </a:prstGeom>
          <a:noFill/>
        </p:spPr>
      </p:pic>
      <p:sp>
        <p:nvSpPr>
          <p:cNvPr id="22" name="橢圓 21"/>
          <p:cNvSpPr/>
          <p:nvPr/>
        </p:nvSpPr>
        <p:spPr>
          <a:xfrm>
            <a:off x="4956050" y="1393535"/>
            <a:ext cx="1228960" cy="122896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 descr="http://www.thepizzahousesi.com/images/pizzaman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78505" y="1815989"/>
            <a:ext cx="345645" cy="377428"/>
          </a:xfrm>
          <a:prstGeom prst="rect">
            <a:avLst/>
          </a:prstGeom>
          <a:noFill/>
        </p:spPr>
      </p:pic>
      <p:cxnSp>
        <p:nvCxnSpPr>
          <p:cNvPr id="28" name="直線單箭頭接點 27"/>
          <p:cNvCxnSpPr>
            <a:endCxn id="22" idx="6"/>
          </p:cNvCxnSpPr>
          <p:nvPr/>
        </p:nvCxnSpPr>
        <p:spPr>
          <a:xfrm>
            <a:off x="5608935" y="2008015"/>
            <a:ext cx="576075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569060" y="1314310"/>
            <a:ext cx="3033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latin typeface="Calibri" pitchFamily="34" charset="0"/>
              </a:rPr>
              <a:t> Based on the regression </a:t>
            </a:r>
          </a:p>
          <a:p>
            <a:r>
              <a:rPr lang="en-US" altLang="zh-TW" sz="1400" b="1" dirty="0" smtClean="0">
                <a:latin typeface="Calibri" pitchFamily="34" charset="0"/>
              </a:rPr>
              <a:t>Model , Travel Time </a:t>
            </a:r>
          </a:p>
          <a:p>
            <a:r>
              <a:rPr lang="en-US" altLang="zh-TW" sz="1400" b="1" dirty="0" smtClean="0">
                <a:latin typeface="Calibri" pitchFamily="34" charset="0"/>
              </a:rPr>
              <a:t>= 1.03 + 1.75 Distance </a:t>
            </a:r>
          </a:p>
          <a:p>
            <a:r>
              <a:rPr lang="en-US" altLang="zh-TW" sz="1400" b="1" dirty="0" smtClean="0">
                <a:latin typeface="Calibri" pitchFamily="34" charset="0"/>
              </a:rPr>
              <a:t>and current baking time . Pete</a:t>
            </a:r>
          </a:p>
          <a:p>
            <a:r>
              <a:rPr lang="en-US" altLang="zh-TW" sz="1400" b="1" dirty="0" smtClean="0">
                <a:latin typeface="Calibri" pitchFamily="34" charset="0"/>
              </a:rPr>
              <a:t>can decide within what distance </a:t>
            </a:r>
          </a:p>
          <a:p>
            <a:r>
              <a:rPr lang="en-US" altLang="zh-TW" sz="1400" b="1" dirty="0" smtClean="0">
                <a:latin typeface="Calibri" pitchFamily="34" charset="0"/>
              </a:rPr>
              <a:t>“Free Pizza policy” can be applied    </a:t>
            </a:r>
            <a:endParaRPr lang="zh-TW" altLang="en-US" sz="1400" dirty="0"/>
          </a:p>
        </p:txBody>
      </p:sp>
      <p:pic>
        <p:nvPicPr>
          <p:cNvPr id="4098" name="Picture 2" descr="C:\Users\Jerry\Desktop\圖片3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79239" y="3313785"/>
            <a:ext cx="3127442" cy="970104"/>
          </a:xfrm>
          <a:prstGeom prst="rect">
            <a:avLst/>
          </a:prstGeom>
          <a:noFill/>
        </p:spPr>
      </p:pic>
      <p:sp>
        <p:nvSpPr>
          <p:cNvPr id="34" name="矩形 33"/>
          <p:cNvSpPr/>
          <p:nvPr/>
        </p:nvSpPr>
        <p:spPr>
          <a:xfrm>
            <a:off x="4725620" y="6078945"/>
            <a:ext cx="460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TW" sz="1600" b="1" dirty="0" smtClean="0">
                <a:latin typeface="Calibri" pitchFamily="34" charset="0"/>
              </a:rPr>
              <a:t>Pete Pizza  chose one day to test the solutions;  if good , it will gradually expand the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9184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96915"/>
            <a:ext cx="8229600" cy="1143000"/>
          </a:xfrm>
        </p:spPr>
        <p:txBody>
          <a:bodyPr/>
          <a:lstStyle/>
          <a:p>
            <a:r>
              <a:rPr lang="en-US" sz="2800" b="1" dirty="0" smtClean="0"/>
              <a:t>Control</a:t>
            </a:r>
            <a:endParaRPr lang="en-US" sz="2800" b="1" dirty="0"/>
          </a:p>
        </p:txBody>
      </p:sp>
      <p:pic>
        <p:nvPicPr>
          <p:cNvPr id="5" name="Picture 4" descr="MCj021579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60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309047" y="1431941"/>
            <a:ext cx="4109334" cy="7681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09045" y="1470345"/>
            <a:ext cx="395571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16.  Ongoing   monitoring 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         – Control Plan</a:t>
            </a:r>
          </a:p>
        </p:txBody>
      </p:sp>
      <p:pic>
        <p:nvPicPr>
          <p:cNvPr id="8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232235" y="3736240"/>
            <a:ext cx="4186145" cy="69129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32235" y="3758049"/>
            <a:ext cx="4224550" cy="64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17.    Standardize the solutions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 – Visual Management</a:t>
            </a:r>
          </a:p>
        </p:txBody>
      </p:sp>
      <p:pic>
        <p:nvPicPr>
          <p:cNvPr id="11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4764025" y="1431940"/>
            <a:ext cx="4224550" cy="768097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764025" y="1470342"/>
            <a:ext cx="422455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18.    Quantify the improvement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 – Statistic Process Control</a:t>
            </a:r>
          </a:p>
        </p:txBody>
      </p:sp>
      <p:pic>
        <p:nvPicPr>
          <p:cNvPr id="13" name="Picture 9" descr="http://psd.fanextra.com/wp-content/uploads/2008/07/post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8130" t="9677" r="8130" b="6452"/>
          <a:stretch>
            <a:fillRect/>
          </a:stretch>
        </p:blipFill>
        <p:spPr bwMode="auto">
          <a:xfrm>
            <a:off x="4725620" y="3851455"/>
            <a:ext cx="4224550" cy="72969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4725620" y="3889858"/>
            <a:ext cx="4224550" cy="64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Step 19.    Close the project</a:t>
            </a:r>
          </a:p>
          <a:p>
            <a:pPr>
              <a:lnSpc>
                <a:spcPts val="2200"/>
              </a:lnSpc>
            </a:pPr>
            <a:r>
              <a:rPr lang="en-US" altLang="zh-TW" b="1" dirty="0" smtClean="0">
                <a:latin typeface="Calibri" pitchFamily="34" charset="0"/>
              </a:rPr>
              <a:t>                           – Project Report</a:t>
            </a:r>
          </a:p>
        </p:txBody>
      </p:sp>
      <p:pic>
        <p:nvPicPr>
          <p:cNvPr id="3074" name="Picture 2" descr="http://t3.gstatic.com/images?q=tbn:ANd9GcQPx13dTUaINMpDnKjEVAKy7hdCTvAg5gTEnRN3OvKipmvG5afCB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2987" t="10726" r="2933" b="7413"/>
          <a:stretch>
            <a:fillRect/>
          </a:stretch>
        </p:blipFill>
        <p:spPr bwMode="auto">
          <a:xfrm>
            <a:off x="40210" y="4465935"/>
            <a:ext cx="3187615" cy="235366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93831" y="4581150"/>
            <a:ext cx="8833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Manpower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Delivery: 4/5  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Tom   V 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Kevin  V 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Alex  V 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John  V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Jay   X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Phone: 1/1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Larry  V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Chef: 2/2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Bill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Bart</a:t>
            </a:r>
            <a:endParaRPr lang="zh-TW" altLang="en-US" sz="1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15551" y="4581150"/>
            <a:ext cx="883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Inventory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Flour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Egg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Mushroom</a:t>
            </a: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Pizza wait 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endParaRPr lang="zh-TW" altLang="en-US" sz="1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14081" y="4619555"/>
            <a:ext cx="883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Weather: Cloudy</a:t>
            </a: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Traffic:</a:t>
            </a: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Accident on High </a:t>
            </a:r>
            <a:r>
              <a:rPr lang="en-US" altLang="zh-TW" sz="1000" b="1" dirty="0" err="1" smtClean="0">
                <a:solidFill>
                  <a:schemeClr val="bg1"/>
                </a:solidFill>
                <a:latin typeface="Comic Sans MS" pitchFamily="66" charset="0"/>
              </a:rPr>
              <a:t>st</a:t>
            </a:r>
            <a:r>
              <a:rPr lang="en-US" altLang="zh-TW" sz="1000" b="1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altLang="zh-TW" sz="1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zh-TW" altLang="en-US" sz="1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3076" name="Picture 4" descr="http://www.squirebox.com/UploadData/News%20Article%20Photos/Corrugated%20packaging%20pizza%20box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51015" y="4561947"/>
            <a:ext cx="1651415" cy="12385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2" descr="http://bnfitdc.files.wordpress.com/2011/10/timer-icon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6660" y="5118820"/>
            <a:ext cx="652885" cy="652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8" name="Picture 6" descr="http://ecx.images-amazon.com/images/I/51MY297QsrL._SY300_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 t="16128" b="16672"/>
          <a:stretch>
            <a:fillRect/>
          </a:stretch>
        </p:blipFill>
        <p:spPr bwMode="auto">
          <a:xfrm>
            <a:off x="3266230" y="5810110"/>
            <a:ext cx="1420985" cy="954907"/>
          </a:xfrm>
          <a:prstGeom prst="rect">
            <a:avLst/>
          </a:prstGeom>
          <a:noFill/>
        </p:spPr>
      </p:pic>
      <p:pic>
        <p:nvPicPr>
          <p:cNvPr id="1026" name="Picture 2" descr="C:\Users\Jerry\Desktop\圖片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2235" y="2238445"/>
            <a:ext cx="3994120" cy="1425909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90" y="2353660"/>
            <a:ext cx="2306105" cy="13078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837894" y="2238445"/>
            <a:ext cx="23061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TW" sz="1400" b="1" dirty="0" smtClean="0">
                <a:latin typeface="Calibri" pitchFamily="34" charset="0"/>
              </a:rPr>
              <a:t>Use the samples data got from control plan to make control chart and periodically review  the current status to see if there are improvement opportunities</a:t>
            </a:r>
          </a:p>
        </p:txBody>
      </p:sp>
      <p:pic>
        <p:nvPicPr>
          <p:cNvPr id="1028" name="Picture 4" descr="C:\Users\Jerry\AppData\Roaming\Tencent\QQ\Temp\RichOle\`Q)[X``YE4B]JLTLHAN$S3A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32860" y="5107972"/>
            <a:ext cx="670654" cy="499265"/>
          </a:xfrm>
          <a:prstGeom prst="rect">
            <a:avLst/>
          </a:prstGeom>
          <a:noFill/>
        </p:spPr>
      </p:pic>
      <p:pic>
        <p:nvPicPr>
          <p:cNvPr id="1030" name="Picture 6" descr="C:\Users\Jerry\AppData\Roaming\Tencent\QQ\Temp\RichOle\NNG_DX5{8Z)EV{`JJ0R6([3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96374" y="5107973"/>
            <a:ext cx="670654" cy="499266"/>
          </a:xfrm>
          <a:prstGeom prst="rect">
            <a:avLst/>
          </a:prstGeom>
          <a:noFill/>
        </p:spPr>
      </p:pic>
      <p:pic>
        <p:nvPicPr>
          <p:cNvPr id="1032" name="Picture 8" descr="C:\Users\Jerry\AppData\Roaming\Tencent\QQ\Temp\RichOle\S7HNNO610@`L1TE(ST~T%PG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05433" y="5107975"/>
            <a:ext cx="670651" cy="499264"/>
          </a:xfrm>
          <a:prstGeom prst="rect">
            <a:avLst/>
          </a:prstGeom>
          <a:noFill/>
        </p:spPr>
      </p:pic>
      <p:pic>
        <p:nvPicPr>
          <p:cNvPr id="1034" name="Picture 10" descr="C:\Users\Jerry\AppData\Roaming\Tencent\QQ\Temp\RichOle\K8]{(%F43J2DRR7%C[)_PQH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235128" y="5107973"/>
            <a:ext cx="733185" cy="537670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4687215" y="4685518"/>
            <a:ext cx="460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 Clear Story through DMAIC phases of the project</a:t>
            </a:r>
          </a:p>
          <a:p>
            <a:pPr marL="0" indent="0">
              <a:buFont typeface="Arial" pitchFamily="34" charset="0"/>
              <a:buChar char="•"/>
            </a:pPr>
            <a:endParaRPr lang="en-US" altLang="zh-TW" sz="1600" b="1" dirty="0" smtClean="0">
              <a:latin typeface="Calibri" pitchFamily="34" charset="0"/>
            </a:endParaRPr>
          </a:p>
          <a:p>
            <a:pPr marL="0" indent="0">
              <a:buFont typeface="Arial" pitchFamily="34" charset="0"/>
              <a:buChar char="•"/>
            </a:pPr>
            <a:endParaRPr lang="en-US" altLang="zh-TW" sz="1600" b="1" dirty="0" smtClean="0">
              <a:latin typeface="Calibri" pitchFamily="34" charset="0"/>
            </a:endParaRPr>
          </a:p>
          <a:p>
            <a:pPr marL="0" indent="0">
              <a:buFont typeface="Arial" pitchFamily="34" charset="0"/>
              <a:buChar char="•"/>
            </a:pPr>
            <a:endParaRPr lang="en-US" altLang="zh-TW" sz="1600" b="1" dirty="0" smtClean="0">
              <a:latin typeface="Calibri" pitchFamily="34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  Lessen Learned for transfer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  Clear records and access to data used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altLang="zh-TW" sz="1600" b="1" dirty="0" smtClean="0">
                <a:latin typeface="Calibri" pitchFamily="34" charset="0"/>
              </a:rPr>
              <a:t>    Closure Actions (ownership handovers)</a:t>
            </a:r>
          </a:p>
        </p:txBody>
      </p:sp>
      <p:pic>
        <p:nvPicPr>
          <p:cNvPr id="1036" name="Picture 12" descr="C:\Users\Jerry\AppData\Roaming\Tencent\QQ\Temp\RichOle\L%V$GI~`_59{DI58$WR{TBN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028451" y="5080416"/>
            <a:ext cx="768100" cy="580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4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14793</TotalTime>
  <Words>822</Words>
  <Application>Microsoft Office PowerPoint</Application>
  <PresentationFormat>On-screen Show (4:3)</PresentationFormat>
  <Paragraphs>167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Comic Sans MS</vt:lpstr>
      <vt:lpstr>Georgia</vt:lpstr>
      <vt:lpstr>Default Design</vt:lpstr>
      <vt:lpstr>Pete’s Pizzeria Case</vt:lpstr>
      <vt:lpstr>PowerPoint Presentation</vt:lpstr>
      <vt:lpstr>PowerPoint Presentation</vt:lpstr>
      <vt:lpstr>Define</vt:lpstr>
      <vt:lpstr>Measure</vt:lpstr>
      <vt:lpstr>Analyze</vt:lpstr>
      <vt:lpstr>Improve</vt:lpstr>
      <vt:lpstr>Control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Peg Pennington</dc:creator>
  <cp:lastModifiedBy>Draper, John</cp:lastModifiedBy>
  <cp:revision>621</cp:revision>
  <cp:lastPrinted>2013-01-21T14:42:05Z</cp:lastPrinted>
  <dcterms:created xsi:type="dcterms:W3CDTF">2004-12-27T21:59:11Z</dcterms:created>
  <dcterms:modified xsi:type="dcterms:W3CDTF">2018-09-13T02:54:58Z</dcterms:modified>
</cp:coreProperties>
</file>