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32" r:id="rId2"/>
    <p:sldId id="547" r:id="rId3"/>
    <p:sldId id="364" r:id="rId4"/>
    <p:sldId id="502" r:id="rId5"/>
    <p:sldId id="503" r:id="rId6"/>
    <p:sldId id="504" r:id="rId7"/>
    <p:sldId id="505" r:id="rId8"/>
    <p:sldId id="506" r:id="rId9"/>
    <p:sldId id="546" r:id="rId10"/>
    <p:sldId id="366" r:id="rId11"/>
    <p:sldId id="548" r:id="rId12"/>
    <p:sldId id="549" r:id="rId13"/>
    <p:sldId id="550" r:id="rId14"/>
    <p:sldId id="507" r:id="rId15"/>
    <p:sldId id="508" r:id="rId16"/>
    <p:sldId id="509" r:id="rId17"/>
    <p:sldId id="510" r:id="rId18"/>
    <p:sldId id="536" r:id="rId19"/>
    <p:sldId id="537" r:id="rId20"/>
    <p:sldId id="511" r:id="rId21"/>
    <p:sldId id="299" r:id="rId22"/>
    <p:sldId id="379" r:id="rId23"/>
    <p:sldId id="538" r:id="rId24"/>
    <p:sldId id="539" r:id="rId25"/>
    <p:sldId id="540" r:id="rId26"/>
    <p:sldId id="541" r:id="rId27"/>
    <p:sldId id="542" r:id="rId28"/>
    <p:sldId id="380" r:id="rId29"/>
    <p:sldId id="543" r:id="rId30"/>
    <p:sldId id="544" r:id="rId31"/>
    <p:sldId id="545" r:id="rId32"/>
    <p:sldId id="378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83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FA7C-BE1D-4761-B374-962E11A586C5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6A5B-32AA-4DB8-9766-C6778978F3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4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37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59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27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02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99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5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52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79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600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72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65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28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59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13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0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035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dirty="0"/>
              <a:t>Python basics (part 2)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loop is a part of code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repeated</a:t>
            </a:r>
            <a:r>
              <a:rPr lang="nl-NL" dirty="0"/>
              <a:t> multiple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The first type of loop is a </a:t>
            </a:r>
            <a:r>
              <a:rPr lang="nl-NL" b="1" dirty="0" err="1"/>
              <a:t>while</a:t>
            </a:r>
            <a:r>
              <a:rPr lang="nl-NL" b="1" dirty="0"/>
              <a:t> loop</a:t>
            </a:r>
            <a:endParaRPr lang="nl-NL" dirty="0"/>
          </a:p>
          <a:p>
            <a:r>
              <a:rPr lang="nl-NL" dirty="0"/>
              <a:t>The code is </a:t>
            </a:r>
            <a:r>
              <a:rPr lang="nl-NL" dirty="0" err="1"/>
              <a:t>repeated</a:t>
            </a:r>
            <a:r>
              <a:rPr lang="nl-NL" dirty="0"/>
              <a:t> </a:t>
            </a:r>
            <a:r>
              <a:rPr lang="nl-NL" b="1" dirty="0" err="1"/>
              <a:t>while</a:t>
            </a:r>
            <a:r>
              <a:rPr lang="nl-NL" dirty="0"/>
              <a:t> a </a:t>
            </a:r>
            <a:r>
              <a:rPr lang="nl-NL" dirty="0" err="1"/>
              <a:t>condition</a:t>
            </a:r>
            <a:r>
              <a:rPr lang="nl-NL" dirty="0"/>
              <a:t> is </a:t>
            </a:r>
            <a:r>
              <a:rPr lang="nl-NL" dirty="0" err="1"/>
              <a:t>true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while / for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899797-DB5B-115F-2C4F-64CC9696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34" y="3299684"/>
            <a:ext cx="1857486" cy="2864556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1779795" y="4888931"/>
            <a:ext cx="1603486" cy="11841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C5512B1-B4F0-7C1F-6EDF-4FE32FBA6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57"/>
          <a:stretch/>
        </p:blipFill>
        <p:spPr>
          <a:xfrm>
            <a:off x="3973294" y="3299684"/>
            <a:ext cx="2476846" cy="355831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F08606B-3A01-FB26-D8CC-82641DC66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914" y="3299684"/>
            <a:ext cx="1752845" cy="2495898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90C31800-6145-FE4A-56DF-50257966746F}"/>
              </a:ext>
            </a:extLst>
          </p:cNvPr>
          <p:cNvSpPr/>
          <p:nvPr/>
        </p:nvSpPr>
        <p:spPr>
          <a:xfrm>
            <a:off x="6972593" y="4611395"/>
            <a:ext cx="1603486" cy="14617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5C9DA13-DAF1-A3A6-8FB1-8AD42B817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533" y="3299684"/>
            <a:ext cx="1543265" cy="1267002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38A7DBB5-EAE8-8222-5F80-D22DE41835CA}"/>
              </a:ext>
            </a:extLst>
          </p:cNvPr>
          <p:cNvSpPr/>
          <p:nvPr/>
        </p:nvSpPr>
        <p:spPr>
          <a:xfrm>
            <a:off x="9173212" y="4607984"/>
            <a:ext cx="1431525" cy="14617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72958-543E-0ABD-03AE-082AC1D0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While</a:t>
            </a:r>
            <a:r>
              <a:rPr lang="nl-NL" dirty="0"/>
              <a:t> loop – Air </a:t>
            </a:r>
            <a:r>
              <a:rPr lang="nl-NL" dirty="0" err="1"/>
              <a:t>pollution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7B52D28-D7F6-A440-B698-D0ED2BC3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F8C043-2D69-87D9-D2E7-2C9FD4D76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11</a:t>
            </a:fld>
            <a:endParaRPr lang="en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CB2BD77-2A31-E4BC-1F03-6CFE8C1B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12" y="3062950"/>
            <a:ext cx="6544588" cy="1876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68340217-FF3F-21EE-2A38-9F8D87943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62" y="2141537"/>
                <a:ext cx="4970755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nl-NL" sz="24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l-NL" sz="240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nl-NL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𝐾𝐷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l-NL" sz="1800" dirty="0"/>
                  <a:t>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l-NL" sz="1800" dirty="0"/>
                  <a:t>	V: volume of the room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l-NL" sz="1800" dirty="0"/>
                  <a:t>	</a:t>
                </a:r>
                <a:r>
                  <a:rPr lang="nl-NL" sz="1800" dirty="0" err="1"/>
                  <a:t>dC</a:t>
                </a:r>
                <a:r>
                  <a:rPr lang="nl-NL" sz="1800" dirty="0"/>
                  <a:t>/dt: change of concentration per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l-NL" sz="1800" dirty="0"/>
                  <a:t>	Q: airflow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l-NL" sz="1800" dirty="0"/>
                  <a:t>	</a:t>
                </a:r>
                <a:r>
                  <a:rPr lang="nl-NL" sz="1800" dirty="0" err="1"/>
                  <a:t>C</a:t>
                </a:r>
                <a:r>
                  <a:rPr lang="nl-NL" sz="1800" baseline="-25000" dirty="0" err="1"/>
                  <a:t>in</a:t>
                </a:r>
                <a:r>
                  <a:rPr lang="nl-NL" sz="1800" dirty="0"/>
                  <a:t>: concentration in incoming air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l-NL" sz="1800" dirty="0"/>
                  <a:t>	C: concentration inside the room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l-NL" sz="1800" dirty="0"/>
                  <a:t>	KD: deposition rate (time</a:t>
                </a:r>
                <a:r>
                  <a:rPr lang="nl-NL" sz="1800" baseline="30000" dirty="0"/>
                  <a:t>-1</a:t>
                </a:r>
                <a:r>
                  <a:rPr lang="nl-NL" sz="1800" dirty="0"/>
                  <a:t>)</a:t>
                </a: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68340217-FF3F-21EE-2A38-9F8D8794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2" y="2141537"/>
                <a:ext cx="4970755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7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72958-543E-0ABD-03AE-082AC1D0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While</a:t>
            </a:r>
            <a:r>
              <a:rPr lang="nl-NL" dirty="0"/>
              <a:t> loop – Air </a:t>
            </a:r>
            <a:r>
              <a:rPr lang="nl-NL" dirty="0" err="1"/>
              <a:t>pollution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22C2C7-D64F-4701-7BB1-7514A86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F8C043-2D69-87D9-D2E7-2C9FD4D76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12</a:t>
            </a:fld>
            <a:endParaRPr lang="en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2D4427D-3B9A-60D3-4FE7-9C2502B3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50" y="1794706"/>
            <a:ext cx="8601500" cy="50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3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72958-543E-0ABD-03AE-082AC1D0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While</a:t>
            </a:r>
            <a:r>
              <a:rPr lang="nl-NL" dirty="0"/>
              <a:t> loop – Air </a:t>
            </a:r>
            <a:r>
              <a:rPr lang="nl-NL" dirty="0" err="1"/>
              <a:t>pollution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22C2C7-D64F-4701-7BB1-7514A86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F8C043-2D69-87D9-D2E7-2C9FD4D76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13</a:t>
            </a:fld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FA5E802-E05F-BF34-F2B3-CBC86CFC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774" y="1797063"/>
            <a:ext cx="7348451" cy="50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Another</a:t>
            </a:r>
            <a:r>
              <a:rPr lang="nl-NL" dirty="0"/>
              <a:t> type of loop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b="1" dirty="0" err="1"/>
              <a:t>for</a:t>
            </a:r>
            <a:r>
              <a:rPr lang="nl-NL" b="1" dirty="0"/>
              <a:t> loop </a:t>
            </a:r>
          </a:p>
          <a:p>
            <a:pPr lvl="1"/>
            <a:r>
              <a:rPr lang="nl-NL" dirty="0" err="1"/>
              <a:t>While</a:t>
            </a:r>
            <a:r>
              <a:rPr lang="nl-NL" dirty="0"/>
              <a:t> loop: </a:t>
            </a:r>
            <a:r>
              <a:rPr lang="nl-NL" dirty="0" err="1"/>
              <a:t>repeats</a:t>
            </a:r>
            <a:r>
              <a:rPr lang="nl-NL" dirty="0"/>
              <a:t> </a:t>
            </a:r>
            <a:r>
              <a:rPr lang="nl-NL" dirty="0" err="1"/>
              <a:t>while</a:t>
            </a:r>
            <a:r>
              <a:rPr lang="nl-NL" dirty="0"/>
              <a:t> a </a:t>
            </a:r>
            <a:r>
              <a:rPr lang="nl-NL" dirty="0" err="1"/>
              <a:t>condition</a:t>
            </a:r>
            <a:r>
              <a:rPr lang="nl-NL" dirty="0"/>
              <a:t> is True</a:t>
            </a:r>
          </a:p>
          <a:p>
            <a:pPr lvl="1"/>
            <a:r>
              <a:rPr lang="nl-NL" dirty="0"/>
              <a:t>For loop: </a:t>
            </a:r>
            <a:r>
              <a:rPr lang="nl-NL" b="1" dirty="0" err="1"/>
              <a:t>repeats</a:t>
            </a:r>
            <a:r>
              <a:rPr lang="nl-NL" b="1" dirty="0"/>
              <a:t> code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every</a:t>
            </a:r>
            <a:r>
              <a:rPr lang="nl-NL" b="1" dirty="0"/>
              <a:t> </a:t>
            </a:r>
            <a:r>
              <a:rPr lang="nl-NL" b="1" dirty="0" err="1"/>
              <a:t>value</a:t>
            </a:r>
            <a:r>
              <a:rPr lang="nl-NL" b="1" dirty="0"/>
              <a:t> in list </a:t>
            </a:r>
            <a:r>
              <a:rPr lang="nl-NL" dirty="0"/>
              <a:t>(or </a:t>
            </a:r>
            <a:r>
              <a:rPr lang="nl-NL" dirty="0" err="1"/>
              <a:t>str</a:t>
            </a:r>
            <a:r>
              <a:rPr lang="nl-NL" dirty="0"/>
              <a:t> or …)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used in </a:t>
            </a:r>
            <a:r>
              <a:rPr lang="nl-NL" dirty="0" err="1"/>
              <a:t>the</a:t>
            </a:r>
            <a:r>
              <a:rPr lang="nl-NL" dirty="0"/>
              <a:t> code </a:t>
            </a: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while / for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D30E1F5-BFFF-A487-5E23-78382FF0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1" y="3613582"/>
            <a:ext cx="3188003" cy="256338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657256" y="4842888"/>
            <a:ext cx="2990035" cy="128547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8D99881-8C5D-D634-3DD7-2E8CF9D0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94" y="3613582"/>
            <a:ext cx="2633533" cy="3244207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90C31800-6145-FE4A-56DF-50257966746F}"/>
              </a:ext>
            </a:extLst>
          </p:cNvPr>
          <p:cNvSpPr/>
          <p:nvPr/>
        </p:nvSpPr>
        <p:spPr>
          <a:xfrm>
            <a:off x="4274620" y="4773034"/>
            <a:ext cx="2480280" cy="20115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F531F593-0B84-2378-DADB-F418DE9EC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237" y="3578815"/>
            <a:ext cx="4295133" cy="3096306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38A7DBB5-EAE8-8222-5F80-D22DE41835CA}"/>
              </a:ext>
            </a:extLst>
          </p:cNvPr>
          <p:cNvSpPr/>
          <p:nvPr/>
        </p:nvSpPr>
        <p:spPr>
          <a:xfrm>
            <a:off x="7283247" y="5388832"/>
            <a:ext cx="4137717" cy="12334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6DFE2D50-876A-2AB6-6B46-00A79D5D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40317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function</a:t>
            </a:r>
            <a:r>
              <a:rPr lang="nl-NL" dirty="0"/>
              <a:t> range() is </a:t>
            </a:r>
            <a:r>
              <a:rPr lang="nl-NL" dirty="0" err="1"/>
              <a:t>an</a:t>
            </a:r>
            <a:r>
              <a:rPr lang="nl-NL" dirty="0"/>
              <a:t> easy way </a:t>
            </a:r>
            <a:r>
              <a:rPr lang="nl-NL" dirty="0" err="1"/>
              <a:t>create</a:t>
            </a:r>
            <a:r>
              <a:rPr lang="nl-NL" dirty="0"/>
              <a:t> a list of </a:t>
            </a:r>
            <a:r>
              <a:rPr lang="nl-NL" dirty="0" err="1"/>
              <a:t>numbers</a:t>
            </a:r>
            <a:endParaRPr lang="nl-NL" dirty="0"/>
          </a:p>
          <a:p>
            <a:pPr lvl="1"/>
            <a:r>
              <a:rPr lang="nl-NL" dirty="0"/>
              <a:t>It starts at 0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ends</a:t>
            </a:r>
            <a:r>
              <a:rPr lang="nl-NL" dirty="0"/>
              <a:t> at input </a:t>
            </a:r>
            <a:r>
              <a:rPr lang="nl-NL" dirty="0" err="1"/>
              <a:t>number</a:t>
            </a:r>
            <a:r>
              <a:rPr lang="nl-NL" dirty="0"/>
              <a:t> – 1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r>
              <a:rPr lang="nl-NL" dirty="0"/>
              <a:t>Range()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for</a:t>
            </a:r>
            <a:r>
              <a:rPr lang="nl-NL" dirty="0"/>
              <a:t> loop:</a:t>
            </a:r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the function range()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41E48AC-2466-CD9B-FA86-60602C77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32" y="3268976"/>
            <a:ext cx="5020376" cy="130510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097E66C-BCBE-5F76-6BC6-99CF1025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69" y="2522649"/>
            <a:ext cx="2740618" cy="4102867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6910685" y="3495306"/>
            <a:ext cx="2548275" cy="31302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9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function</a:t>
            </a:r>
            <a:r>
              <a:rPr lang="nl-NL" dirty="0"/>
              <a:t> range can also take </a:t>
            </a:r>
            <a:r>
              <a:rPr lang="nl-NL" dirty="0" err="1"/>
              <a:t>two</a:t>
            </a:r>
            <a:r>
              <a:rPr lang="nl-NL" dirty="0"/>
              <a:t> or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arguments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the function range()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1FE1107-674C-58E0-EDC0-E00EF854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79" y="2398803"/>
            <a:ext cx="3734158" cy="405492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9D6D8DA-2AF1-46D3-67E1-22394FB6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28" y="3031080"/>
            <a:ext cx="3105583" cy="132416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33026980-684E-6082-AC20-949D3F079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80" y="3043065"/>
            <a:ext cx="3572374" cy="123842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B195859-0285-391B-8104-FEB817F91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623" y="3043065"/>
            <a:ext cx="4153480" cy="1238423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73A2629-D742-14CE-B1FF-BD4E43F36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837" y="4576491"/>
            <a:ext cx="6630325" cy="126700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631329" y="3794032"/>
            <a:ext cx="2944991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BE4679D-1B8A-A1B3-C5FE-0B2C3692BC48}"/>
              </a:ext>
            </a:extLst>
          </p:cNvPr>
          <p:cNvSpPr/>
          <p:nvPr/>
        </p:nvSpPr>
        <p:spPr>
          <a:xfrm>
            <a:off x="3943783" y="3794032"/>
            <a:ext cx="3452697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491231E2-6E7A-011E-536F-1B5364F3A794}"/>
              </a:ext>
            </a:extLst>
          </p:cNvPr>
          <p:cNvSpPr/>
          <p:nvPr/>
        </p:nvSpPr>
        <p:spPr>
          <a:xfrm>
            <a:off x="7759826" y="3794032"/>
            <a:ext cx="4015614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673423B8-B06D-29E1-5D5D-95AB9CFA9319}"/>
              </a:ext>
            </a:extLst>
          </p:cNvPr>
          <p:cNvSpPr/>
          <p:nvPr/>
        </p:nvSpPr>
        <p:spPr>
          <a:xfrm>
            <a:off x="2861837" y="5323160"/>
            <a:ext cx="6470511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1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range() </a:t>
            </a:r>
            <a:r>
              <a:rPr lang="nl-NL" dirty="0" err="1"/>
              <a:t>function</a:t>
            </a:r>
            <a:r>
              <a:rPr lang="nl-NL" dirty="0"/>
              <a:t>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looping over </a:t>
            </a:r>
            <a:r>
              <a:rPr lang="nl-NL" dirty="0" err="1"/>
              <a:t>the</a:t>
            </a:r>
            <a:r>
              <a:rPr lang="nl-NL" dirty="0"/>
              <a:t> index of a list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using range() in a for loop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EFFC484-E7A0-4BF7-5E4E-89C59514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29" y="2571648"/>
            <a:ext cx="4447971" cy="2965314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6BE4679D-1B8A-A1B3-C5FE-0B2C3692BC48}"/>
              </a:ext>
            </a:extLst>
          </p:cNvPr>
          <p:cNvSpPr/>
          <p:nvPr/>
        </p:nvSpPr>
        <p:spPr>
          <a:xfrm>
            <a:off x="1229633" y="3868128"/>
            <a:ext cx="4283400" cy="19289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30181FF-2343-FE1C-A9A5-04B6AF853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468" y="2539205"/>
            <a:ext cx="5341619" cy="243515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5849569" y="3868128"/>
            <a:ext cx="5109126" cy="1920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0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0F67-857A-4E16-B7F9-D365C576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understand the logic?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FA85-4A8F-4518-9585-17B60629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will be the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the first iteration? </a:t>
            </a:r>
          </a:p>
          <a:p>
            <a:r>
              <a:rPr lang="en-US" dirty="0">
                <a:solidFill>
                  <a:srgbClr val="FF0000"/>
                </a:solidFill>
              </a:rPr>
              <a:t>And in the fourth?</a:t>
            </a:r>
          </a:p>
          <a:p>
            <a:r>
              <a:rPr lang="en-US" dirty="0">
                <a:solidFill>
                  <a:srgbClr val="FF0000"/>
                </a:solidFill>
              </a:rPr>
              <a:t>How many iterations will there be?</a:t>
            </a:r>
          </a:p>
          <a:p>
            <a:r>
              <a:rPr lang="en-US" dirty="0">
                <a:solidFill>
                  <a:srgbClr val="FF0000"/>
                </a:solidFill>
              </a:rPr>
              <a:t>What will the be the final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  <a:p>
            <a:endParaRPr lang="en-GB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74FEA-6CE5-4C09-9A49-435D301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D641-F064-4350-BA36-8BF60B49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18</a:t>
            </a:fld>
            <a:endParaRPr lang="en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2295529-11B0-B83A-1DD4-0B412F45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5" y="1825625"/>
            <a:ext cx="5174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0F67-857A-4E16-B7F9-D365C576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understand the logic?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FA85-4A8F-4518-9585-17B60629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will be the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the first iteration? And of j?</a:t>
            </a:r>
          </a:p>
          <a:p>
            <a:r>
              <a:rPr lang="en-US" dirty="0">
                <a:solidFill>
                  <a:srgbClr val="FF0000"/>
                </a:solidFill>
              </a:rPr>
              <a:t>What will be the fourth printed number?</a:t>
            </a:r>
          </a:p>
          <a:p>
            <a:r>
              <a:rPr lang="en-US" dirty="0">
                <a:solidFill>
                  <a:srgbClr val="FF0000"/>
                </a:solidFill>
              </a:rPr>
              <a:t>How many number will be printed?</a:t>
            </a:r>
          </a:p>
          <a:p>
            <a:r>
              <a:rPr lang="en-US" dirty="0">
                <a:solidFill>
                  <a:srgbClr val="FF0000"/>
                </a:solidFill>
              </a:rPr>
              <a:t>What will the be the final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? And of j?</a:t>
            </a:r>
            <a:endParaRPr lang="en-GB" dirty="0">
              <a:solidFill>
                <a:srgbClr val="FF0000"/>
              </a:solidFill>
            </a:endParaRPr>
          </a:p>
          <a:p>
            <a:endParaRPr lang="en-GB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74FEA-6CE5-4C09-9A49-435D301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D641-F064-4350-BA36-8BF60B49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19</a:t>
            </a:fld>
            <a:endParaRPr lang="en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FAC5512-AAB0-CF7F-A9A0-D4A9B579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7" y="1781235"/>
            <a:ext cx="4193901" cy="19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2 – Contents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Conditions</a:t>
            </a:r>
            <a:endParaRPr lang="nl-NL" dirty="0"/>
          </a:p>
          <a:p>
            <a:r>
              <a:rPr lang="nl-NL" dirty="0"/>
              <a:t>Loops</a:t>
            </a:r>
          </a:p>
          <a:p>
            <a:endParaRPr lang="nl-NL" dirty="0"/>
          </a:p>
          <a:p>
            <a:r>
              <a:rPr lang="nl-NL" dirty="0" err="1"/>
              <a:t>Lists</a:t>
            </a:r>
            <a:endParaRPr lang="nl-NL" dirty="0"/>
          </a:p>
          <a:p>
            <a:r>
              <a:rPr lang="nl-NL" dirty="0" err="1"/>
              <a:t>Dictionaries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4445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3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FC1F-2169-4CC1-8C20-DB4421F9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34AB-6645-4832-B18F-695FB472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and end it with square brackets [ ] </a:t>
            </a:r>
          </a:p>
          <a:p>
            <a:r>
              <a:rPr lang="en-US" dirty="0"/>
              <a:t>Separate the different elements with a comma 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contain all types</a:t>
            </a:r>
          </a:p>
          <a:p>
            <a:r>
              <a:rPr lang="en-US" dirty="0"/>
              <a:t>You can access it in the same way as a string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DA62A-D424-4917-B51D-46E9CCB1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87070-D7F1-42B8-9A82-F5449C908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21</a:t>
            </a:fld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1C0E38A-6AB3-6EAA-6E34-9CF429EA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53" y="3047260"/>
            <a:ext cx="4105848" cy="5620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42EA0D4-4AA3-5E77-D4FB-45CF4D51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19" y="4001294"/>
            <a:ext cx="1867161" cy="12670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917AEDE-86D1-707C-BFE5-56573AA5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576" y="4001294"/>
            <a:ext cx="2172003" cy="129558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911F0CD-E4D9-D96B-E18C-6B7E6F5F617A}"/>
              </a:ext>
            </a:extLst>
          </p:cNvPr>
          <p:cNvSpPr/>
          <p:nvPr/>
        </p:nvSpPr>
        <p:spPr>
          <a:xfrm>
            <a:off x="7755526" y="4700125"/>
            <a:ext cx="172617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13843FE-AFFF-E1F4-59F0-7DB799F06AFA}"/>
              </a:ext>
            </a:extLst>
          </p:cNvPr>
          <p:cNvSpPr/>
          <p:nvPr/>
        </p:nvSpPr>
        <p:spPr>
          <a:xfrm>
            <a:off x="11257504" y="4259694"/>
            <a:ext cx="474427" cy="2563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26261B77-487E-415A-C7C1-AB90E0ED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946" y="282784"/>
            <a:ext cx="6333810" cy="12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Lists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like strings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Access  	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Concatenate</a:t>
            </a:r>
            <a:r>
              <a:rPr lang="nl-NL" dirty="0"/>
              <a:t>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Multiply</a:t>
            </a:r>
            <a:r>
              <a:rPr lang="nl-NL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Operations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94E1980-D106-AE71-482E-DC440FC8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30" y="3835411"/>
            <a:ext cx="4574392" cy="13144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A1D7455-4C19-209A-846E-79E14B57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19" y="5329277"/>
            <a:ext cx="2178797" cy="131448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888035F-8F02-2D61-67F8-1EDD4230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033" y="2325097"/>
            <a:ext cx="4267843" cy="133092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2841919" y="3260583"/>
            <a:ext cx="4100419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7163066C-49BC-ADF8-4506-A95F34841FE3}"/>
              </a:ext>
            </a:extLst>
          </p:cNvPr>
          <p:cNvSpPr/>
          <p:nvPr/>
        </p:nvSpPr>
        <p:spPr>
          <a:xfrm>
            <a:off x="3671842" y="4734212"/>
            <a:ext cx="4318061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0BC4644-0CD5-A20F-A405-CE6AD2237EF1}"/>
              </a:ext>
            </a:extLst>
          </p:cNvPr>
          <p:cNvSpPr/>
          <p:nvPr/>
        </p:nvSpPr>
        <p:spPr>
          <a:xfrm>
            <a:off x="2924017" y="6248316"/>
            <a:ext cx="2029724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0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of a list: </a:t>
            </a:r>
            <a:r>
              <a:rPr lang="nl-NL" dirty="0" err="1"/>
              <a:t>len</a:t>
            </a:r>
            <a:r>
              <a:rPr lang="nl-NL" dirty="0"/>
              <a:t>()  	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maximum </a:t>
            </a:r>
            <a:r>
              <a:rPr lang="nl-NL" dirty="0" err="1"/>
              <a:t>value</a:t>
            </a:r>
            <a:r>
              <a:rPr lang="nl-NL" dirty="0"/>
              <a:t> of a list: max()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minimum </a:t>
            </a:r>
            <a:r>
              <a:rPr lang="nl-NL" dirty="0" err="1"/>
              <a:t>value</a:t>
            </a:r>
            <a:r>
              <a:rPr lang="nl-NL" dirty="0"/>
              <a:t> of a list: min()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: ==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Operations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0C60A79-BB3D-0E5F-30F2-A623C997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94" y="706236"/>
            <a:ext cx="4582164" cy="64779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E97AA21-299B-F734-6CF9-9B0FC387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30" y="1740436"/>
            <a:ext cx="1400370" cy="1057423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5726097" y="2411548"/>
            <a:ext cx="1294904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F8B0AE0-CACE-B500-C9EE-4C26CEB89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63" y="2886616"/>
            <a:ext cx="1371791" cy="1066949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7163066C-49BC-ADF8-4506-A95F34841FE3}"/>
              </a:ext>
            </a:extLst>
          </p:cNvPr>
          <p:cNvSpPr/>
          <p:nvPr/>
        </p:nvSpPr>
        <p:spPr>
          <a:xfrm>
            <a:off x="6672495" y="3558123"/>
            <a:ext cx="1184243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3F3E0A8B-69FB-89F6-FE7C-287788561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963" y="4051011"/>
            <a:ext cx="1400370" cy="1038370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D2365B9A-DF2B-150B-0C58-4784F073FE79}"/>
              </a:ext>
            </a:extLst>
          </p:cNvPr>
          <p:cNvSpPr/>
          <p:nvPr/>
        </p:nvSpPr>
        <p:spPr>
          <a:xfrm>
            <a:off x="6672495" y="4729616"/>
            <a:ext cx="1184243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661B5C53-B471-7F95-AC4F-7D7D5323D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799" y="5183498"/>
            <a:ext cx="3200847" cy="1057423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80BC4644-0CD5-A20F-A405-CE6AD2237EF1}"/>
              </a:ext>
            </a:extLst>
          </p:cNvPr>
          <p:cNvSpPr/>
          <p:nvPr/>
        </p:nvSpPr>
        <p:spPr>
          <a:xfrm>
            <a:off x="4545117" y="5878967"/>
            <a:ext cx="2947636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7C118B49-3FF2-4BE7-AD3A-3A08F81D5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9716" y="5208703"/>
            <a:ext cx="2915057" cy="1028844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4CC7C35C-B018-8DC3-6B93-1E774973DB60}"/>
              </a:ext>
            </a:extLst>
          </p:cNvPr>
          <p:cNvSpPr/>
          <p:nvPr/>
        </p:nvSpPr>
        <p:spPr>
          <a:xfrm>
            <a:off x="8159808" y="5871215"/>
            <a:ext cx="2743200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22905940-FD3A-7FFD-9FB6-5D1DFDC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89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14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item </a:t>
            </a:r>
            <a:r>
              <a:rPr lang="nl-NL" dirty="0" err="1"/>
              <a:t>to</a:t>
            </a:r>
            <a:r>
              <a:rPr lang="nl-NL" dirty="0"/>
              <a:t> a list: .append()  	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Change </a:t>
            </a:r>
            <a:r>
              <a:rPr lang="nl-NL" dirty="0" err="1"/>
              <a:t>an</a:t>
            </a:r>
            <a:r>
              <a:rPr lang="nl-NL" dirty="0"/>
              <a:t> item in a list: .</a:t>
            </a:r>
            <a:r>
              <a:rPr lang="nl-NL" dirty="0" err="1"/>
              <a:t>insert</a:t>
            </a:r>
            <a:r>
              <a:rPr lang="nl-NL" dirty="0"/>
              <a:t>()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item from a list: .</a:t>
            </a:r>
            <a:r>
              <a:rPr lang="nl-NL" dirty="0" err="1"/>
              <a:t>remove</a:t>
            </a:r>
            <a:r>
              <a:rPr lang="nl-NL" dirty="0"/>
              <a:t>()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in a list: .</a:t>
            </a:r>
            <a:r>
              <a:rPr lang="nl-NL" dirty="0" err="1"/>
              <a:t>sort</a:t>
            </a:r>
            <a:r>
              <a:rPr lang="nl-NL" dirty="0"/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Modifying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B1E6E02-5247-D910-5B2D-AAEF538E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81" y="185738"/>
            <a:ext cx="4315427" cy="1381318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FC3F7F1-23FF-2ADF-F7F7-EEEBC56AED08}"/>
              </a:ext>
            </a:extLst>
          </p:cNvPr>
          <p:cNvSpPr/>
          <p:nvPr/>
        </p:nvSpPr>
        <p:spPr>
          <a:xfrm>
            <a:off x="6681723" y="1188358"/>
            <a:ext cx="4157912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9EAD6428-65F1-7412-FC46-EC64C5EB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87" y="1714842"/>
            <a:ext cx="3860533" cy="1113615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7295102" y="2461954"/>
            <a:ext cx="3796918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F778EA36-F8B1-21C6-5DB2-C09C5DC6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487" y="2893256"/>
            <a:ext cx="4340576" cy="1230662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7DD2D1CB-E591-DAD5-0217-E390AA584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487" y="4159778"/>
            <a:ext cx="3020544" cy="1085623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6747052A-F662-F6E6-0610-92B03FE1D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487" y="5326486"/>
            <a:ext cx="2578338" cy="1380169"/>
          </a:xfrm>
          <a:prstGeom prst="rect">
            <a:avLst/>
          </a:prstGeom>
        </p:spPr>
      </p:pic>
      <p:sp>
        <p:nvSpPr>
          <p:cNvPr id="27" name="Rechthoek 26">
            <a:extLst>
              <a:ext uri="{FF2B5EF4-FFF2-40B4-BE49-F238E27FC236}">
                <a16:creationId xmlns:a16="http://schemas.microsoft.com/office/drawing/2014/main" id="{F90C321C-F7F9-1B72-BCFF-C9C3437592F9}"/>
              </a:ext>
            </a:extLst>
          </p:cNvPr>
          <p:cNvSpPr/>
          <p:nvPr/>
        </p:nvSpPr>
        <p:spPr>
          <a:xfrm>
            <a:off x="7324693" y="3728476"/>
            <a:ext cx="4247370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8626ABB-A3CB-A923-1953-7E24179878EA}"/>
              </a:ext>
            </a:extLst>
          </p:cNvPr>
          <p:cNvSpPr/>
          <p:nvPr/>
        </p:nvSpPr>
        <p:spPr>
          <a:xfrm>
            <a:off x="7301185" y="4906331"/>
            <a:ext cx="2950846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242A507B-7B5A-C909-7A4A-212E97293AA4}"/>
              </a:ext>
            </a:extLst>
          </p:cNvPr>
          <p:cNvSpPr/>
          <p:nvPr/>
        </p:nvSpPr>
        <p:spPr>
          <a:xfrm>
            <a:off x="7324693" y="6352884"/>
            <a:ext cx="2405233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FF63434D-4BBB-0FA2-077A-4E455149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EEC557F7-EBD4-68E8-5677-76ED1B233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Examples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F2EDF0-6840-9B50-C0A0-B90235AA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18" y="2043329"/>
            <a:ext cx="3788363" cy="2962007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FCF201-4775-9B5A-9017-9CC55C5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240491-28FB-E36F-F688-403D917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68094E9-06FF-C27F-893A-B590E620B1E2}"/>
              </a:ext>
            </a:extLst>
          </p:cNvPr>
          <p:cNvSpPr/>
          <p:nvPr/>
        </p:nvSpPr>
        <p:spPr>
          <a:xfrm>
            <a:off x="4352738" y="4542346"/>
            <a:ext cx="3566143" cy="105058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1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FCF201-4775-9B5A-9017-9CC55C5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240491-28FB-E36F-F688-403D917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A0B815-F926-6DB7-F31A-FF91E156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49" y="1853253"/>
            <a:ext cx="5953901" cy="4032642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510B3512-D405-E8FF-26E4-EDC7A7994549}"/>
              </a:ext>
            </a:extLst>
          </p:cNvPr>
          <p:cNvSpPr/>
          <p:nvPr/>
        </p:nvSpPr>
        <p:spPr>
          <a:xfrm>
            <a:off x="3251907" y="5442291"/>
            <a:ext cx="5750050" cy="60617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FCF201-4775-9B5A-9017-9CC55C5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240491-28FB-E36F-F688-403D917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4C4C28-2010-5B4D-FC16-407DC1D0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979" y="1959591"/>
            <a:ext cx="4888042" cy="3752231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C16469F4-3A5E-DE2E-B667-24FDEF9BA071}"/>
              </a:ext>
            </a:extLst>
          </p:cNvPr>
          <p:cNvSpPr/>
          <p:nvPr/>
        </p:nvSpPr>
        <p:spPr>
          <a:xfrm>
            <a:off x="3760129" y="5270252"/>
            <a:ext cx="4779891" cy="7843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07074F5-AA72-6BF7-6128-9814F518301F}"/>
              </a:ext>
            </a:extLst>
          </p:cNvPr>
          <p:cNvSpPr/>
          <p:nvPr/>
        </p:nvSpPr>
        <p:spPr>
          <a:xfrm>
            <a:off x="3760129" y="2066893"/>
            <a:ext cx="4779891" cy="41885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2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 list, but with another value as index. This value is called the key.</a:t>
            </a:r>
          </a:p>
          <a:p>
            <a:r>
              <a:rPr lang="en-US" dirty="0"/>
              <a:t>A dictionary can be created by listing key-value pairs </a:t>
            </a:r>
          </a:p>
          <a:p>
            <a:pPr lvl="1"/>
            <a:r>
              <a:rPr lang="en-US" dirty="0"/>
              <a:t>Inside curly braces				{}</a:t>
            </a:r>
          </a:p>
          <a:p>
            <a:pPr lvl="1"/>
            <a:r>
              <a:rPr lang="en-US" dirty="0"/>
              <a:t>Items are separated by a comma 		 ,</a:t>
            </a:r>
          </a:p>
          <a:p>
            <a:pPr lvl="1"/>
            <a:r>
              <a:rPr lang="en-US" dirty="0"/>
              <a:t>Key-value pairs are connected by a colon	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Can hold al datatypes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A69C4E-C06D-37ED-9EE3-1DEADF2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620369"/>
            <a:ext cx="971685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a dictionary can be accessed by using square brackets</a:t>
            </a:r>
          </a:p>
          <a:p>
            <a:pPr lvl="1"/>
            <a:r>
              <a:rPr lang="en-US" dirty="0"/>
              <a:t>Same as lists, although now using the </a:t>
            </a:r>
            <a:r>
              <a:rPr lang="en-US" b="1" dirty="0"/>
              <a:t>key</a:t>
            </a:r>
            <a:r>
              <a:rPr lang="en-US" dirty="0"/>
              <a:t> instead of index</a:t>
            </a:r>
          </a:p>
          <a:p>
            <a:pPr lvl="1"/>
            <a:endParaRPr lang="en-US" dirty="0"/>
          </a:p>
          <a:p>
            <a:r>
              <a:rPr lang="en-US" dirty="0"/>
              <a:t>You can access the keys all at once using .keys()</a:t>
            </a:r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r>
              <a:rPr lang="en-US" dirty="0"/>
              <a:t>You can access the values all at once using .values()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Accessing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A69C4E-C06D-37ED-9EE3-1DEADF2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57" y="0"/>
            <a:ext cx="8598886" cy="53110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30C54B7-0FDC-B6B8-61FB-B3993EF40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113" y="2342998"/>
            <a:ext cx="1876687" cy="1086002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4000B3E3-B61F-AE8D-D978-A2DEF9C9F4F4}"/>
              </a:ext>
            </a:extLst>
          </p:cNvPr>
          <p:cNvSpPr/>
          <p:nvPr/>
        </p:nvSpPr>
        <p:spPr>
          <a:xfrm>
            <a:off x="9610875" y="2970013"/>
            <a:ext cx="1659797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4FD5D3D-E2E3-EDD4-5705-3C053FE55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445" y="3568930"/>
            <a:ext cx="5934903" cy="1105054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38DD487-7CF1-C2E5-249B-19B159760169}"/>
              </a:ext>
            </a:extLst>
          </p:cNvPr>
          <p:cNvSpPr/>
          <p:nvPr/>
        </p:nvSpPr>
        <p:spPr>
          <a:xfrm>
            <a:off x="1644475" y="4228424"/>
            <a:ext cx="5834873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95181FA-7C16-E025-3A02-8A5654C39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445" y="5425926"/>
            <a:ext cx="6592220" cy="1066949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089293CE-0B77-C0F0-EE8F-737E7A91ED69}"/>
              </a:ext>
            </a:extLst>
          </p:cNvPr>
          <p:cNvSpPr/>
          <p:nvPr/>
        </p:nvSpPr>
        <p:spPr>
          <a:xfrm>
            <a:off x="1644475" y="6070533"/>
            <a:ext cx="6492190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3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b="1" dirty="0"/>
              <a:t>if</a:t>
            </a:r>
            <a:r>
              <a:rPr lang="en-US" dirty="0"/>
              <a:t>, </a:t>
            </a:r>
            <a:r>
              <a:rPr lang="en-US" b="1" dirty="0" err="1"/>
              <a:t>elif</a:t>
            </a:r>
            <a:r>
              <a:rPr lang="en-US" dirty="0"/>
              <a:t>, and </a:t>
            </a:r>
            <a:r>
              <a:rPr lang="en-US" b="1" dirty="0"/>
              <a:t>else</a:t>
            </a:r>
            <a:r>
              <a:rPr lang="en-US" dirty="0"/>
              <a:t> we can control the execution of certain parts of a program</a:t>
            </a:r>
          </a:p>
          <a:p>
            <a:r>
              <a:rPr lang="en-US" dirty="0"/>
              <a:t>Execute some code </a:t>
            </a:r>
            <a:r>
              <a:rPr lang="en-US" b="1" dirty="0"/>
              <a:t>if</a:t>
            </a:r>
            <a:r>
              <a:rPr lang="en-US" dirty="0"/>
              <a:t> some condition is True</a:t>
            </a:r>
          </a:p>
          <a:p>
            <a:r>
              <a:rPr lang="en-US" dirty="0"/>
              <a:t>Remember booleans?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AA15B4B-EA6D-89A6-054E-5945F081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59" y="3974603"/>
            <a:ext cx="1267002" cy="16099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1087120" y="5084803"/>
            <a:ext cx="115166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340A8AA-898C-3587-9A6B-2C219C24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59" y="3974603"/>
            <a:ext cx="2953162" cy="1571844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2743200" y="5084803"/>
            <a:ext cx="115166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2C4ADB7B-9FE0-3395-D757-9D377497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019" y="3974603"/>
            <a:ext cx="5153744" cy="1933845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2F9B5FC3-B8DC-5FA6-3D2F-47484F28F046}"/>
              </a:ext>
            </a:extLst>
          </p:cNvPr>
          <p:cNvSpPr/>
          <p:nvPr/>
        </p:nvSpPr>
        <p:spPr>
          <a:xfrm>
            <a:off x="6027968" y="5425512"/>
            <a:ext cx="311603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5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22" y="1690688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Changing a value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r>
              <a:rPr lang="en-US" dirty="0"/>
              <a:t>Adding a key-value pair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Deleting a key-value pair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Modifying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A69C4E-C06D-37ED-9EE3-1DEADF2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57" y="0"/>
            <a:ext cx="8598886" cy="53110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0539D97-A1DF-051A-227A-7CE11BE8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56" y="2106902"/>
            <a:ext cx="8270721" cy="1244497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089293CE-0B77-C0F0-EE8F-737E7A91ED69}"/>
              </a:ext>
            </a:extLst>
          </p:cNvPr>
          <p:cNvSpPr/>
          <p:nvPr/>
        </p:nvSpPr>
        <p:spPr>
          <a:xfrm>
            <a:off x="1903088" y="2975621"/>
            <a:ext cx="8164189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6CD1A60-00EA-389F-3567-9A1EC2BC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14" y="3871987"/>
            <a:ext cx="11149771" cy="1299934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4A11B63F-007F-4802-5FC6-8BD7D1723935}"/>
              </a:ext>
            </a:extLst>
          </p:cNvPr>
          <p:cNvSpPr/>
          <p:nvPr/>
        </p:nvSpPr>
        <p:spPr>
          <a:xfrm>
            <a:off x="614616" y="4710044"/>
            <a:ext cx="11056269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AB5DC1E-A9B0-D741-0C1E-93B9E9EC9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005" y="5578878"/>
            <a:ext cx="8377490" cy="1297045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43A64597-1178-7C65-E06A-3040B901B78F}"/>
              </a:ext>
            </a:extLst>
          </p:cNvPr>
          <p:cNvSpPr/>
          <p:nvPr/>
        </p:nvSpPr>
        <p:spPr>
          <a:xfrm>
            <a:off x="2041636" y="6466552"/>
            <a:ext cx="8289860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You can loop over dictionaries</a:t>
            </a:r>
          </a:p>
          <a:p>
            <a:r>
              <a:rPr lang="en-US" dirty="0"/>
              <a:t>Looping over the dictionary gives the keys</a:t>
            </a:r>
          </a:p>
          <a:p>
            <a:r>
              <a:rPr lang="en-US" dirty="0"/>
              <a:t>But there are multiple ways to get the 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Looping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B47F679-4D2B-9E6E-DA2E-08F60E0C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94" y="0"/>
            <a:ext cx="9326411" cy="57064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A2837FE-38BD-EB1E-6458-612572A69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28" y="3560111"/>
            <a:ext cx="2476846" cy="227679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E0A1911-E8E4-A4A5-4495-60CF6C1F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219" y="3541059"/>
            <a:ext cx="3048425" cy="226726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BD7B5EF-B7C3-B19F-6192-AC9781369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092" y="3541059"/>
            <a:ext cx="3762900" cy="2314898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43A64597-1178-7C65-E06A-3040B901B78F}"/>
              </a:ext>
            </a:extLst>
          </p:cNvPr>
          <p:cNvSpPr/>
          <p:nvPr/>
        </p:nvSpPr>
        <p:spPr>
          <a:xfrm>
            <a:off x="690467" y="4527651"/>
            <a:ext cx="2271968" cy="13283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50676A94-6B6D-9A11-50B0-B8A7658AB915}"/>
              </a:ext>
            </a:extLst>
          </p:cNvPr>
          <p:cNvSpPr/>
          <p:nvPr/>
        </p:nvSpPr>
        <p:spPr>
          <a:xfrm>
            <a:off x="4100865" y="4527651"/>
            <a:ext cx="2271968" cy="13283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0AB45DE4-B1AA-67E7-7777-9D64693847A0}"/>
              </a:ext>
            </a:extLst>
          </p:cNvPr>
          <p:cNvSpPr/>
          <p:nvPr/>
        </p:nvSpPr>
        <p:spPr>
          <a:xfrm>
            <a:off x="8062738" y="4498086"/>
            <a:ext cx="2271968" cy="13283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15D8D75C-85DA-01FD-AFD2-89DC5357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27007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Some more examples: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statements end with a </a:t>
            </a:r>
            <a:r>
              <a:rPr lang="en-GB" b="1" dirty="0"/>
              <a:t>:</a:t>
            </a:r>
          </a:p>
          <a:p>
            <a:r>
              <a:rPr lang="en-GB" dirty="0"/>
              <a:t>The code should be indented with a </a:t>
            </a:r>
            <a:r>
              <a:rPr lang="en-GB" b="1" dirty="0"/>
              <a:t>tab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65FE389-3DC3-D2BE-DC35-31F549E9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8" y="2535587"/>
            <a:ext cx="4887156" cy="158734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8D897D4-EBA0-F888-5AB3-854FDA27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16" y="2535587"/>
            <a:ext cx="6123656" cy="22695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457200" y="3742405"/>
            <a:ext cx="385064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5831840" y="4097258"/>
            <a:ext cx="4592320" cy="7078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The code after the if statement should be indented with a </a:t>
            </a:r>
            <a:r>
              <a:rPr lang="en-GB" b="1" dirty="0"/>
              <a:t>tab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C5CFD5-3144-3F88-8A47-93BBE2BBD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0"/>
          <a:stretch/>
        </p:blipFill>
        <p:spPr>
          <a:xfrm>
            <a:off x="457200" y="2392457"/>
            <a:ext cx="3267531" cy="3642583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568960" y="4949431"/>
            <a:ext cx="3068320" cy="11668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DD262F0-4568-63FE-3D6B-D4388121B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80" y="2392457"/>
            <a:ext cx="3258005" cy="2657846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105731" y="4595491"/>
            <a:ext cx="3068320" cy="15208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With the if statement, the code is run if some condition is True</a:t>
            </a:r>
          </a:p>
          <a:p>
            <a:r>
              <a:rPr lang="en-US" dirty="0"/>
              <a:t>With the </a:t>
            </a:r>
            <a:r>
              <a:rPr lang="en-US" b="1" dirty="0"/>
              <a:t>else</a:t>
            </a:r>
            <a:r>
              <a:rPr lang="en-US" dirty="0"/>
              <a:t> statement, the code is run if the condition in the if statement is </a:t>
            </a:r>
            <a:r>
              <a:rPr lang="en-US" b="1" dirty="0"/>
              <a:t>False</a:t>
            </a:r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2FD7888-A080-8F1D-B13C-EC46C6FC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8" y="3234248"/>
            <a:ext cx="2786050" cy="2329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638235" y="4808121"/>
            <a:ext cx="2643445" cy="109556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451939" y="5081101"/>
            <a:ext cx="2643445" cy="10159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13AC4E-BA2F-CF28-FA24-6669BEA0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1" y="3239328"/>
            <a:ext cx="2786050" cy="154139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5F3C18E-4762-222E-6944-39CEB5A2B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995" y="3239328"/>
            <a:ext cx="2830630" cy="2248094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E1D24AF1-3BF7-F345-055E-2D87CFBA457C}"/>
              </a:ext>
            </a:extLst>
          </p:cNvPr>
          <p:cNvSpPr/>
          <p:nvPr/>
        </p:nvSpPr>
        <p:spPr>
          <a:xfrm>
            <a:off x="8287587" y="5081101"/>
            <a:ext cx="2643445" cy="10159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5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6802120" cy="4351338"/>
          </a:xfrm>
        </p:spPr>
        <p:txBody>
          <a:bodyPr/>
          <a:lstStyle/>
          <a:p>
            <a:r>
              <a:rPr lang="en-GB" dirty="0"/>
              <a:t>With the </a:t>
            </a:r>
            <a:r>
              <a:rPr lang="en-GB" b="1" dirty="0" err="1"/>
              <a:t>elif</a:t>
            </a:r>
            <a:r>
              <a:rPr lang="en-GB" dirty="0"/>
              <a:t> (else if) statement you can add extra conditions in between if and else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1116DC3-C61A-3363-1C0A-69133955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5" y="2953794"/>
            <a:ext cx="3232546" cy="2437878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672129" y="4994924"/>
            <a:ext cx="3052347" cy="687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CF78E91-8D61-B752-19D8-731B9802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143" y="2762065"/>
            <a:ext cx="3232547" cy="2920634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311461" y="5350728"/>
            <a:ext cx="3052347" cy="663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3BD11D3-74CB-55A8-E8BF-DAD482938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92" y="222222"/>
            <a:ext cx="4029540" cy="5128506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E1D24AF1-3BF7-F345-055E-2D87CFBA457C}"/>
              </a:ext>
            </a:extLst>
          </p:cNvPr>
          <p:cNvSpPr/>
          <p:nvPr/>
        </p:nvSpPr>
        <p:spPr>
          <a:xfrm>
            <a:off x="7880925" y="4994924"/>
            <a:ext cx="3853875" cy="10429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9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Some more examples: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D95314F-A4AA-44D2-DF51-A67F7FDF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98" y="2302622"/>
            <a:ext cx="3947863" cy="30650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468929" y="5013624"/>
            <a:ext cx="3716991" cy="687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A38B3A5-8F6B-E76E-BF62-AB11352B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063" y="2302622"/>
            <a:ext cx="3867690" cy="3458058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650362" y="5428684"/>
            <a:ext cx="3650358" cy="663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082B3C4A-9A89-1B77-2530-BC1712F10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302622"/>
            <a:ext cx="3362794" cy="3753374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28A95953-C7CA-AC3E-441A-D6BEBB6CF91A}"/>
              </a:ext>
            </a:extLst>
          </p:cNvPr>
          <p:cNvSpPr/>
          <p:nvPr/>
        </p:nvSpPr>
        <p:spPr>
          <a:xfrm>
            <a:off x="8723633" y="4920684"/>
            <a:ext cx="3249761" cy="11353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82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Three options: if / </a:t>
            </a:r>
            <a:r>
              <a:rPr lang="en-GB" dirty="0" err="1"/>
              <a:t>elif</a:t>
            </a:r>
            <a:r>
              <a:rPr lang="en-GB" dirty="0"/>
              <a:t> / else</a:t>
            </a:r>
          </a:p>
          <a:p>
            <a:r>
              <a:rPr lang="en-GB" dirty="0"/>
              <a:t>Colon :</a:t>
            </a:r>
          </a:p>
          <a:p>
            <a:r>
              <a:rPr lang="en-GB" dirty="0"/>
              <a:t>Indentation</a:t>
            </a:r>
          </a:p>
          <a:p>
            <a:r>
              <a:rPr lang="en-GB" dirty="0"/>
              <a:t>Only one part is executed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 – Summary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8C6ADEF-BC27-DF4B-F858-8A92CE03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9688"/>
            <a:ext cx="390579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2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1030</Words>
  <Application>Microsoft Office PowerPoint</Application>
  <PresentationFormat>Breedbeeld</PresentationFormat>
  <Paragraphs>237</Paragraphs>
  <Slides>32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Module 2 Python basics (part 2)</vt:lpstr>
      <vt:lpstr>Module 2 – Contents </vt:lpstr>
      <vt:lpstr>Conditions – if / elif / else</vt:lpstr>
      <vt:lpstr>Conditions – if / elif / else</vt:lpstr>
      <vt:lpstr>Conditions – if / elif / else</vt:lpstr>
      <vt:lpstr>Conditions – if / elif / else</vt:lpstr>
      <vt:lpstr>Conditions – if / elif / else</vt:lpstr>
      <vt:lpstr>Conditions – if / elif / else</vt:lpstr>
      <vt:lpstr>Conditions – if / elif / else – Summary </vt:lpstr>
      <vt:lpstr>Loops – while / for</vt:lpstr>
      <vt:lpstr>While loop – Air pollution example</vt:lpstr>
      <vt:lpstr>While loop – Air pollution example</vt:lpstr>
      <vt:lpstr>While loop – Air pollution example</vt:lpstr>
      <vt:lpstr>Loops – while / for</vt:lpstr>
      <vt:lpstr>Loops – the function range()</vt:lpstr>
      <vt:lpstr>Loops – the function range()</vt:lpstr>
      <vt:lpstr>Loops – using range() in a for loop</vt:lpstr>
      <vt:lpstr>Do you understand the logic?</vt:lpstr>
      <vt:lpstr>Do you understand the logic?</vt:lpstr>
      <vt:lpstr>Good luck!</vt:lpstr>
      <vt:lpstr>Lists</vt:lpstr>
      <vt:lpstr>Lists – Operations</vt:lpstr>
      <vt:lpstr>Lists – Operations</vt:lpstr>
      <vt:lpstr>Lists – Modifying</vt:lpstr>
      <vt:lpstr>Lists – Examples</vt:lpstr>
      <vt:lpstr>Lists – Examples</vt:lpstr>
      <vt:lpstr>Lists – Examples</vt:lpstr>
      <vt:lpstr>Dictionaries</vt:lpstr>
      <vt:lpstr>Dictionaries – Accessing </vt:lpstr>
      <vt:lpstr>Dictionaries – Modifying</vt:lpstr>
      <vt:lpstr>Dictionaries – Looping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(basics)</dc:title>
  <dc:creator>Nimrod de Wit</dc:creator>
  <cp:lastModifiedBy>Nimrod de Wit</cp:lastModifiedBy>
  <cp:revision>29</cp:revision>
  <dcterms:created xsi:type="dcterms:W3CDTF">2023-01-09T09:07:08Z</dcterms:created>
  <dcterms:modified xsi:type="dcterms:W3CDTF">2023-01-30T14:46:12Z</dcterms:modified>
</cp:coreProperties>
</file>