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365" r:id="rId3"/>
    <p:sldId id="366" r:id="rId4"/>
    <p:sldId id="367" r:id="rId5"/>
    <p:sldId id="368" r:id="rId6"/>
    <p:sldId id="369" r:id="rId7"/>
    <p:sldId id="375" r:id="rId8"/>
    <p:sldId id="370" r:id="rId9"/>
    <p:sldId id="371" r:id="rId10"/>
    <p:sldId id="372" r:id="rId11"/>
    <p:sldId id="373" r:id="rId12"/>
    <p:sldId id="374" r:id="rId13"/>
    <p:sldId id="376" r:id="rId14"/>
    <p:sldId id="377" r:id="rId15"/>
    <p:sldId id="378" r:id="rId16"/>
    <p:sldId id="379" r:id="rId17"/>
    <p:sldId id="381" r:id="rId18"/>
    <p:sldId id="380" r:id="rId19"/>
    <p:sldId id="383" r:id="rId20"/>
    <p:sldId id="382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F4A9F-9772-1AD9-07F3-1E49361BB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ACE79B3-55B8-42B0-5562-826117F60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7A521A-0CE3-5877-B5D9-4C03EBD9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A49F52-3C14-5C09-DF5A-D2B5714D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8F8257-45AD-3D42-9A7F-1D1A3B5B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196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4918E-BCA7-A871-F1FC-4103E124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C5CC0BD-D170-73CF-C939-3CE283DEB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6273F8-C977-5EC0-EBF2-2387ABC7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656A9B-44F3-A486-1A6C-FFB5F9A7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125984-A060-693C-0442-A542F361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67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ECDC9DF-54E3-58C1-35CE-3C81A1E6C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7B866DE-E75F-64AC-DFF1-8C9ED301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0137A9-CB43-2B12-5015-E3B6EF22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AD84E-B20D-37D6-212B-A759E0A0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05A2B8-F1CA-E41F-900F-03C42656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89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75511-A2F4-572B-F674-76C83D79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CB5918-962A-D22F-231B-10461830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CE9D45-2293-CF9C-D3B8-7FE65156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AEA7ED-F5C5-2BCC-CED4-FBD41B8A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1A8173-16F3-8D44-C62C-BB779AF5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745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820C1-82D3-8BD9-CC3D-CA5E3D7C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14A9CC-1599-36D1-B83E-E8064C2B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886176-20F5-B029-7EE2-6CA532AD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034A80-79E7-F9B1-1F0D-E80E6467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976729-839D-DE9C-07F9-D20F0CEA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292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DAEBC-841F-65F1-9D64-F8116A99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9C0AF4-E96C-2B9F-5C74-FE67AB0C4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5692D0D-5D7C-8193-952E-1CD071D6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FD89376-3832-3925-C09B-EA6FBB68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D8F559-049B-8428-A19D-F1040367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7315A1-828F-C027-599B-E0A027A7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1FD51-025E-8CAC-6B66-AD3987D7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99351BE-420B-6199-1F23-4AB09C097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629E1BE-5A74-535C-260F-17BC5370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C2C857-D1E0-D40B-F38E-16FD468F6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85E038-169E-6F00-7C77-0A98C6F26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B7A816E-1F17-EEAA-2573-37AA0A17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ABD7D0B-4C2E-0549-3916-FD89CE13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60363F-B08C-1E61-9AB7-36DB0AD9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67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236C6-FAB4-3B99-6972-731413DD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F24F1A3-3406-37A6-005C-33901B8A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C646800-7322-9E1C-4F52-762BC6E0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8765950-2C20-0CDF-225C-CFE8292C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602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62EE2AF-3D4F-57EA-0C5A-01151C1C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451CCE3-2F1D-43F3-C88A-0F39B184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9FC123-D836-31F6-C225-28437641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51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8BD8E-0C9B-E06D-C0D4-E6B45B12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B8B64D-8252-75B0-7BA6-3B71E04A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79914E1-BD2C-1C8F-D967-C4ED125D4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064308-D963-E21E-1163-E98BDC11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CE8ECC-8061-7F5B-CE16-D1CED790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04D275-9669-C235-2A17-D1AF7B19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194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191C8-4994-4545-7DAD-6578854F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C02102F-A921-A291-EE65-129EDA593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CE3F751-49B0-FA7C-14BE-2009C80E6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8543C4-4A51-0815-BC30-3F3997E7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12643F-26EA-817B-A694-731B8388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BD0849-FCB7-25A3-85BF-57317041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576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EDE0B1A-86F2-79AB-58F6-DEA4F20C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C13E71-738C-2CA6-ED68-9EA3867D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361C2-97D4-DADD-C1E8-0F6333D2A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3CA2D-DB61-4C1B-8629-032AE786CA15}" type="datetimeFigureOut">
              <a:rPr lang="nl-NL" smtClean="0"/>
              <a:t>31-1-2023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9FC01B-5058-3089-FF9E-5FF1C22A2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39AFAC-70A5-83C1-CFB5-CF3C40257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00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FE52-8583-4FD7-9C2B-97C3F902A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3.2</a:t>
            </a:r>
            <a:br>
              <a:rPr lang="en-US" dirty="0"/>
            </a:br>
            <a:r>
              <a:rPr lang="en-US" dirty="0"/>
              <a:t>Pandas </a:t>
            </a:r>
            <a:r>
              <a:rPr lang="en-US" dirty="0" err="1"/>
              <a:t>DataFrame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1E21-B9C9-456F-BB82-DB96802F3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for Data Processing (basics)</a:t>
            </a:r>
          </a:p>
        </p:txBody>
      </p:sp>
    </p:spTree>
    <p:extLst>
      <p:ext uri="{BB962C8B-B14F-4D97-AF65-F5344CB8AC3E}">
        <p14:creationId xmlns:p14="http://schemas.microsoft.com/office/powerpoint/2010/main" val="179375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 from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80AA5F63-2264-644E-FC19-C16C9A0B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66" y="2858852"/>
            <a:ext cx="7059867" cy="399914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EC981CC-A3C6-8C7C-C433-B91D8FA57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578" y="1419187"/>
            <a:ext cx="8621328" cy="54300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8454D91-6110-636D-9F6F-653C8F9371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837"/>
          <a:stretch/>
        </p:blipFill>
        <p:spPr>
          <a:xfrm>
            <a:off x="1681578" y="2075935"/>
            <a:ext cx="8621328" cy="543001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B35196A8-A522-0E7A-6D74-85A8DEFD2831}"/>
              </a:ext>
            </a:extLst>
          </p:cNvPr>
          <p:cNvSpPr/>
          <p:nvPr/>
        </p:nvSpPr>
        <p:spPr>
          <a:xfrm>
            <a:off x="3315006" y="1534768"/>
            <a:ext cx="6912070" cy="30125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1F9D09E-0F77-3B12-36B7-69DC1AE43A28}"/>
              </a:ext>
            </a:extLst>
          </p:cNvPr>
          <p:cNvSpPr/>
          <p:nvPr/>
        </p:nvSpPr>
        <p:spPr>
          <a:xfrm>
            <a:off x="3426348" y="2202104"/>
            <a:ext cx="6800728" cy="30125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slicing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Boolean slicing also works with </a:t>
            </a:r>
            <a:r>
              <a:rPr lang="en-GB" dirty="0" err="1"/>
              <a:t>dataframes</a:t>
            </a:r>
            <a:endParaRPr lang="en-GB" dirty="0"/>
          </a:p>
          <a:p>
            <a:r>
              <a:rPr lang="en-GB" dirty="0"/>
              <a:t>Remember </a:t>
            </a:r>
            <a:r>
              <a:rPr lang="en-GB" dirty="0" err="1"/>
              <a:t>boolean</a:t>
            </a:r>
            <a:r>
              <a:rPr lang="en-GB" dirty="0"/>
              <a:t> slicing?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AB4456B-EFC5-A51D-F06D-8A76E88E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46" y="2981059"/>
            <a:ext cx="4281584" cy="123487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62439E36-A24C-5B14-57BF-EF147C695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46" y="4215936"/>
            <a:ext cx="6474368" cy="104014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75EF022-2A3C-CDFC-6105-FB5C9EB7B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46" y="5256080"/>
            <a:ext cx="3025872" cy="1040144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0C92AE2F-90C2-1B5A-094E-9D7FBFBCBC1E}"/>
              </a:ext>
            </a:extLst>
          </p:cNvPr>
          <p:cNvSpPr/>
          <p:nvPr/>
        </p:nvSpPr>
        <p:spPr>
          <a:xfrm>
            <a:off x="713589" y="4850760"/>
            <a:ext cx="6246504" cy="3807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CB09BC9-8166-B1D9-8FB4-A46D171B7245}"/>
              </a:ext>
            </a:extLst>
          </p:cNvPr>
          <p:cNvSpPr/>
          <p:nvPr/>
        </p:nvSpPr>
        <p:spPr>
          <a:xfrm>
            <a:off x="713589" y="5890904"/>
            <a:ext cx="2775335" cy="3807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3637E91E-A7E0-DF66-CAD1-344A76045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206" y="128346"/>
            <a:ext cx="4208707" cy="3661068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5D7F93D3-222B-82B1-04AA-305A64563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0206" y="4065289"/>
            <a:ext cx="3915321" cy="2381582"/>
          </a:xfrm>
          <a:prstGeom prst="rect">
            <a:avLst/>
          </a:prstGeom>
        </p:spPr>
      </p:pic>
      <p:sp>
        <p:nvSpPr>
          <p:cNvPr id="24" name="Rechthoek 23">
            <a:extLst>
              <a:ext uri="{FF2B5EF4-FFF2-40B4-BE49-F238E27FC236}">
                <a16:creationId xmlns:a16="http://schemas.microsoft.com/office/drawing/2014/main" id="{7AABD6CD-1C9B-0D6B-01F0-0327E98BEA17}"/>
              </a:ext>
            </a:extLst>
          </p:cNvPr>
          <p:cNvSpPr/>
          <p:nvPr/>
        </p:nvSpPr>
        <p:spPr>
          <a:xfrm>
            <a:off x="7878847" y="4629463"/>
            <a:ext cx="3679880" cy="172688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39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4" grpId="0" animBg="1"/>
      <p:bldP spid="14" grpId="1" animBg="1"/>
      <p:bldP spid="24" grpId="0" animBg="1"/>
      <p:bldP spid="2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slicing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4AB26F9-D629-DE9D-9673-F0607FFC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39" y="0"/>
            <a:ext cx="7354461" cy="290757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ECA15A5-35FE-8B76-0CC0-68E35799C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7" y="2978599"/>
            <a:ext cx="7208668" cy="2717113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DC0F478A-A81C-A9E8-95DC-750587BC2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030" y="3950423"/>
            <a:ext cx="8597683" cy="2039988"/>
          </a:xfrm>
          <a:prstGeom prst="rect">
            <a:avLst/>
          </a:prstGeom>
        </p:spPr>
      </p:pic>
      <p:sp>
        <p:nvSpPr>
          <p:cNvPr id="18" name="Rechthoek 17">
            <a:extLst>
              <a:ext uri="{FF2B5EF4-FFF2-40B4-BE49-F238E27FC236}">
                <a16:creationId xmlns:a16="http://schemas.microsoft.com/office/drawing/2014/main" id="{A634223E-4AC1-817B-FD65-820D57FEC9D6}"/>
              </a:ext>
            </a:extLst>
          </p:cNvPr>
          <p:cNvSpPr/>
          <p:nvPr/>
        </p:nvSpPr>
        <p:spPr>
          <a:xfrm>
            <a:off x="226295" y="3584484"/>
            <a:ext cx="7009005" cy="240592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0B866BB8-7FB4-8B86-053C-1F38E636257E}"/>
              </a:ext>
            </a:extLst>
          </p:cNvPr>
          <p:cNvSpPr/>
          <p:nvPr/>
        </p:nvSpPr>
        <p:spPr>
          <a:xfrm>
            <a:off x="3542190" y="4591169"/>
            <a:ext cx="8423515" cy="167903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489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slicing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16D1CB9-3B36-74A2-23B4-34B5CA7A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7" y="2827008"/>
            <a:ext cx="6251381" cy="3558478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45741CC0-2B75-E786-16F8-0B8814B46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375" y="3119461"/>
            <a:ext cx="5320683" cy="2041947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15E612E-9EDF-A85F-83B2-21EF06E82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568" y="136525"/>
            <a:ext cx="7658135" cy="2354495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1061F71F-3A6B-55E1-DB25-6896A7FB6B73}"/>
              </a:ext>
            </a:extLst>
          </p:cNvPr>
          <p:cNvSpPr/>
          <p:nvPr/>
        </p:nvSpPr>
        <p:spPr>
          <a:xfrm>
            <a:off x="4465469" y="658813"/>
            <a:ext cx="7504590" cy="18322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ECB3D8F5-7FE6-6E93-DA91-8ED1BCAA84A3}"/>
              </a:ext>
            </a:extLst>
          </p:cNvPr>
          <p:cNvSpPr/>
          <p:nvPr/>
        </p:nvSpPr>
        <p:spPr>
          <a:xfrm>
            <a:off x="6029799" y="234617"/>
            <a:ext cx="5940259" cy="32610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Rows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where</a:t>
            </a:r>
            <a:r>
              <a:rPr lang="nl-NL" dirty="0">
                <a:solidFill>
                  <a:schemeClr val="tx1"/>
                </a:solidFill>
              </a:rPr>
              <a:t> Grade2 and Grade3 are </a:t>
            </a:r>
            <a:r>
              <a:rPr lang="nl-NL" dirty="0" err="1">
                <a:solidFill>
                  <a:schemeClr val="tx1"/>
                </a:solidFill>
              </a:rPr>
              <a:t>higher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than</a:t>
            </a:r>
            <a:r>
              <a:rPr lang="nl-NL" dirty="0">
                <a:solidFill>
                  <a:schemeClr val="tx1"/>
                </a:solidFill>
              </a:rPr>
              <a:t> 8 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A172128-D670-3857-4A56-F3BF1C6D33CC}"/>
              </a:ext>
            </a:extLst>
          </p:cNvPr>
          <p:cNvSpPr/>
          <p:nvPr/>
        </p:nvSpPr>
        <p:spPr>
          <a:xfrm>
            <a:off x="8352811" y="3119461"/>
            <a:ext cx="3534389" cy="6076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Names</a:t>
            </a:r>
            <a:r>
              <a:rPr lang="nl-NL" dirty="0">
                <a:solidFill>
                  <a:schemeClr val="tx1"/>
                </a:solidFill>
              </a:rPr>
              <a:t> of </a:t>
            </a:r>
            <a:r>
              <a:rPr lang="nl-NL" dirty="0" err="1">
                <a:solidFill>
                  <a:schemeClr val="tx1"/>
                </a:solidFill>
              </a:rPr>
              <a:t>the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people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with</a:t>
            </a:r>
            <a:r>
              <a:rPr lang="nl-NL" dirty="0">
                <a:solidFill>
                  <a:schemeClr val="tx1"/>
                </a:solidFill>
              </a:rPr>
              <a:t> Grade1 </a:t>
            </a:r>
            <a:r>
              <a:rPr lang="nl-NL" dirty="0" err="1">
                <a:solidFill>
                  <a:schemeClr val="tx1"/>
                </a:solidFill>
              </a:rPr>
              <a:t>higher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than</a:t>
            </a:r>
            <a:r>
              <a:rPr lang="nl-NL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6E1C8B48-AEEF-2C97-5484-40EA95523602}"/>
              </a:ext>
            </a:extLst>
          </p:cNvPr>
          <p:cNvSpPr/>
          <p:nvPr/>
        </p:nvSpPr>
        <p:spPr>
          <a:xfrm>
            <a:off x="6750380" y="3699379"/>
            <a:ext cx="5136820" cy="13875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6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5012184" cy="4351338"/>
          </a:xfrm>
        </p:spPr>
        <p:txBody>
          <a:bodyPr/>
          <a:lstStyle/>
          <a:p>
            <a:r>
              <a:rPr lang="en-GB" b="1" dirty="0"/>
              <a:t>Renaming columns</a:t>
            </a:r>
          </a:p>
          <a:p>
            <a:pPr lvl="1"/>
            <a:r>
              <a:rPr lang="en-GB" dirty="0"/>
              <a:t>Use the function .rename()</a:t>
            </a:r>
          </a:p>
          <a:p>
            <a:pPr lvl="1"/>
            <a:r>
              <a:rPr lang="en-GB" dirty="0"/>
              <a:t>Use a dictionary with old names as keys and new names as values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inplace</a:t>
            </a:r>
            <a:r>
              <a:rPr lang="en-GB" dirty="0"/>
              <a:t>=True</a:t>
            </a:r>
          </a:p>
          <a:p>
            <a:r>
              <a:rPr lang="en-GB" dirty="0"/>
              <a:t>Remove columns</a:t>
            </a:r>
          </a:p>
          <a:p>
            <a:r>
              <a:rPr lang="en-GB" dirty="0"/>
              <a:t>Adding columns</a:t>
            </a:r>
          </a:p>
          <a:p>
            <a:r>
              <a:rPr lang="en-GB" dirty="0"/>
              <a:t>Changing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939639E-61AD-A8F8-4DE1-197150CF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0" y="136525"/>
            <a:ext cx="3219642" cy="242724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A4C87EB3-62AF-6197-F20B-9975343C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04" y="2661176"/>
            <a:ext cx="6096996" cy="3962645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4808575D-A374-F3C6-C138-2F4695198D66}"/>
              </a:ext>
            </a:extLst>
          </p:cNvPr>
          <p:cNvSpPr/>
          <p:nvPr/>
        </p:nvSpPr>
        <p:spPr>
          <a:xfrm>
            <a:off x="6241003" y="4023518"/>
            <a:ext cx="5770484" cy="260030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5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5012184" cy="4351338"/>
          </a:xfrm>
        </p:spPr>
        <p:txBody>
          <a:bodyPr/>
          <a:lstStyle/>
          <a:p>
            <a:r>
              <a:rPr lang="en-GB" dirty="0"/>
              <a:t>Renaming columns</a:t>
            </a:r>
          </a:p>
          <a:p>
            <a:r>
              <a:rPr lang="en-GB" b="1" dirty="0"/>
              <a:t>Removing columns</a:t>
            </a:r>
          </a:p>
          <a:p>
            <a:pPr lvl="1"/>
            <a:r>
              <a:rPr lang="en-GB" dirty="0"/>
              <a:t>Use the function .drop()</a:t>
            </a:r>
          </a:p>
          <a:p>
            <a:pPr lvl="1"/>
            <a:r>
              <a:rPr lang="en-GB" dirty="0"/>
              <a:t>Use a string or list of strings with column names</a:t>
            </a:r>
          </a:p>
          <a:p>
            <a:r>
              <a:rPr lang="en-GB" dirty="0"/>
              <a:t>Adding columns</a:t>
            </a:r>
          </a:p>
          <a:p>
            <a:r>
              <a:rPr lang="en-GB" dirty="0"/>
              <a:t>Changing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55F894D-D9E3-DE32-0349-4727982C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965" y="2932246"/>
            <a:ext cx="5658035" cy="37896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2803049-DB20-3680-FC71-937A372B5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364" r="47080"/>
          <a:stretch/>
        </p:blipFill>
        <p:spPr>
          <a:xfrm>
            <a:off x="8610601" y="52980"/>
            <a:ext cx="3581400" cy="2711054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32131648-CEB7-AA6A-CBCC-66427D45E48B}"/>
              </a:ext>
            </a:extLst>
          </p:cNvPr>
          <p:cNvSpPr/>
          <p:nvPr/>
        </p:nvSpPr>
        <p:spPr>
          <a:xfrm>
            <a:off x="6667131" y="3892572"/>
            <a:ext cx="5335479" cy="282890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582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5012184" cy="4351338"/>
          </a:xfrm>
        </p:spPr>
        <p:txBody>
          <a:bodyPr/>
          <a:lstStyle/>
          <a:p>
            <a:r>
              <a:rPr lang="en-GB" dirty="0"/>
              <a:t>Renaming columns</a:t>
            </a:r>
          </a:p>
          <a:p>
            <a:r>
              <a:rPr lang="en-GB" dirty="0"/>
              <a:t>Removing columns</a:t>
            </a:r>
          </a:p>
          <a:p>
            <a:r>
              <a:rPr lang="en-GB" b="1" dirty="0"/>
              <a:t>Adding columns</a:t>
            </a:r>
          </a:p>
          <a:p>
            <a:pPr lvl="1"/>
            <a:r>
              <a:rPr lang="en-GB" dirty="0"/>
              <a:t>The same as adding a </a:t>
            </a:r>
            <a:r>
              <a:rPr lang="en-GB" dirty="0" err="1"/>
              <a:t>key:value</a:t>
            </a:r>
            <a:r>
              <a:rPr lang="en-GB" dirty="0"/>
              <a:t> pair to a dictionary</a:t>
            </a:r>
          </a:p>
          <a:p>
            <a:pPr lvl="1"/>
            <a:r>
              <a:rPr lang="en-GB" dirty="0"/>
              <a:t>You can use other columns</a:t>
            </a:r>
          </a:p>
          <a:p>
            <a:r>
              <a:rPr lang="en-GB" dirty="0"/>
              <a:t>Changing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55F894D-D9E3-DE32-0349-4727982C9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16" r="51517"/>
          <a:stretch/>
        </p:blipFill>
        <p:spPr>
          <a:xfrm>
            <a:off x="9448800" y="39635"/>
            <a:ext cx="2743200" cy="265592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B96FF5F-D931-C7B3-BA48-3BDEB135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18" y="2731570"/>
            <a:ext cx="5601482" cy="4086795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E6134563-3CA7-F5BA-4958-FE9FBC7EDAC6}"/>
              </a:ext>
            </a:extLst>
          </p:cNvPr>
          <p:cNvSpPr/>
          <p:nvPr/>
        </p:nvSpPr>
        <p:spPr>
          <a:xfrm>
            <a:off x="6676009" y="3720034"/>
            <a:ext cx="5397622" cy="30374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826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5012184" cy="4351338"/>
          </a:xfrm>
        </p:spPr>
        <p:txBody>
          <a:bodyPr/>
          <a:lstStyle/>
          <a:p>
            <a:r>
              <a:rPr lang="en-GB" dirty="0"/>
              <a:t>Renaming columns</a:t>
            </a:r>
          </a:p>
          <a:p>
            <a:r>
              <a:rPr lang="en-GB" dirty="0"/>
              <a:t>Removing columns</a:t>
            </a:r>
          </a:p>
          <a:p>
            <a:r>
              <a:rPr lang="en-GB" b="1" dirty="0"/>
              <a:t>Adding columns</a:t>
            </a:r>
          </a:p>
          <a:p>
            <a:pPr lvl="1"/>
            <a:r>
              <a:rPr lang="en-GB" dirty="0"/>
              <a:t>The same as adding a </a:t>
            </a:r>
            <a:r>
              <a:rPr lang="en-GB" dirty="0" err="1"/>
              <a:t>key:value</a:t>
            </a:r>
            <a:r>
              <a:rPr lang="en-GB" dirty="0"/>
              <a:t> pair to a dictionary</a:t>
            </a:r>
          </a:p>
          <a:p>
            <a:pPr lvl="1"/>
            <a:r>
              <a:rPr lang="en-GB" dirty="0"/>
              <a:t>You can use other columns</a:t>
            </a:r>
          </a:p>
          <a:p>
            <a:r>
              <a:rPr lang="en-GB" dirty="0"/>
              <a:t>Changing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B96FF5F-D931-C7B3-BA48-3BDEB135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45" r="22558"/>
          <a:stretch/>
        </p:blipFill>
        <p:spPr>
          <a:xfrm>
            <a:off x="8326042" y="62144"/>
            <a:ext cx="3865958" cy="254789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B86D52C-E471-CF68-98BF-9FD1EA3E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54" y="2690249"/>
            <a:ext cx="6205046" cy="3936932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1959B135-0A18-E5B1-577B-9E06EB1EEF65}"/>
              </a:ext>
            </a:extLst>
          </p:cNvPr>
          <p:cNvSpPr/>
          <p:nvPr/>
        </p:nvSpPr>
        <p:spPr>
          <a:xfrm>
            <a:off x="6096000" y="3661752"/>
            <a:ext cx="5959876" cy="29654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239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5012184" cy="4351338"/>
          </a:xfrm>
        </p:spPr>
        <p:txBody>
          <a:bodyPr/>
          <a:lstStyle/>
          <a:p>
            <a:r>
              <a:rPr lang="en-GB" dirty="0"/>
              <a:t>Renaming columns</a:t>
            </a:r>
          </a:p>
          <a:p>
            <a:r>
              <a:rPr lang="en-GB" dirty="0"/>
              <a:t>Removing columns</a:t>
            </a:r>
          </a:p>
          <a:p>
            <a:r>
              <a:rPr lang="en-GB" dirty="0"/>
              <a:t>Adding columns</a:t>
            </a:r>
          </a:p>
          <a:p>
            <a:r>
              <a:rPr lang="en-GB" b="1" dirty="0"/>
              <a:t>Changing columns</a:t>
            </a:r>
          </a:p>
          <a:p>
            <a:pPr lvl="1"/>
            <a:r>
              <a:rPr lang="en-GB" dirty="0"/>
              <a:t>The same as changing values in a dictionary</a:t>
            </a:r>
          </a:p>
          <a:p>
            <a:endParaRPr lang="en-GB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2135594-E928-566A-8C8E-3C64FB39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81" r="13508"/>
          <a:stretch/>
        </p:blipFill>
        <p:spPr>
          <a:xfrm>
            <a:off x="6825154" y="0"/>
            <a:ext cx="5366846" cy="279202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0470B9C-A72A-8BF7-2A43-BA0F0106A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50" y="2854172"/>
            <a:ext cx="4718650" cy="3867301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9C2D2236-6428-AA85-7A11-985D4C992AB9}"/>
              </a:ext>
            </a:extLst>
          </p:cNvPr>
          <p:cNvSpPr/>
          <p:nvPr/>
        </p:nvSpPr>
        <p:spPr>
          <a:xfrm>
            <a:off x="7554898" y="3813074"/>
            <a:ext cx="4554244" cy="290839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00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r>
              <a:rPr lang="en-US" dirty="0"/>
              <a:t> – Summary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Creating a </a:t>
            </a:r>
            <a:r>
              <a:rPr lang="en-GB" dirty="0" err="1"/>
              <a:t>dataframe</a:t>
            </a:r>
            <a:r>
              <a:rPr lang="en-GB" dirty="0"/>
              <a:t> 		</a:t>
            </a:r>
          </a:p>
          <a:p>
            <a:pPr lvl="1"/>
            <a:r>
              <a:rPr lang="en-GB" dirty="0" err="1"/>
              <a:t>pd.DataFrame</a:t>
            </a:r>
            <a:r>
              <a:rPr lang="en-GB" dirty="0"/>
              <a:t>(YOUR_DICTIONARY)</a:t>
            </a:r>
          </a:p>
          <a:p>
            <a:r>
              <a:rPr lang="en-GB" dirty="0"/>
              <a:t>Selecting data from a </a:t>
            </a:r>
            <a:r>
              <a:rPr lang="en-GB" dirty="0" err="1"/>
              <a:t>dataframe</a:t>
            </a:r>
            <a:r>
              <a:rPr lang="en-GB" dirty="0"/>
              <a:t> 	</a:t>
            </a:r>
          </a:p>
          <a:p>
            <a:pPr lvl="1"/>
            <a:r>
              <a:rPr lang="en-GB" dirty="0"/>
              <a:t>.</a:t>
            </a:r>
            <a:r>
              <a:rPr lang="en-GB" dirty="0" err="1"/>
              <a:t>loc</a:t>
            </a:r>
            <a:r>
              <a:rPr lang="en-GB" dirty="0"/>
              <a:t>[ ] and .</a:t>
            </a:r>
            <a:r>
              <a:rPr lang="en-GB" dirty="0" err="1"/>
              <a:t>iloc</a:t>
            </a:r>
            <a:r>
              <a:rPr lang="en-GB" dirty="0"/>
              <a:t>[ ]</a:t>
            </a:r>
          </a:p>
          <a:p>
            <a:r>
              <a:rPr lang="en-GB" dirty="0"/>
              <a:t>Selecting data using booleans		</a:t>
            </a:r>
          </a:p>
          <a:p>
            <a:r>
              <a:rPr lang="en-GB" dirty="0"/>
              <a:t>Changing a </a:t>
            </a:r>
            <a:r>
              <a:rPr lang="en-GB" dirty="0" err="1"/>
              <a:t>dataframe</a:t>
            </a:r>
            <a:r>
              <a:rPr lang="en-GB" dirty="0"/>
              <a:t>			</a:t>
            </a:r>
          </a:p>
          <a:p>
            <a:pPr lvl="1"/>
            <a:r>
              <a:rPr lang="en-GB" dirty="0"/>
              <a:t>.rename(), .drop(), </a:t>
            </a:r>
            <a:r>
              <a:rPr lang="en-GB" dirty="0" err="1"/>
              <a:t>inplace</a:t>
            </a:r>
            <a:r>
              <a:rPr lang="en-GB" dirty="0"/>
              <a:t>=True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0654FF5-CB52-5C85-CB85-41A2C4E64DE1}"/>
              </a:ext>
            </a:extLst>
          </p:cNvPr>
          <p:cNvSpPr txBox="1">
            <a:spLocks/>
          </p:cNvSpPr>
          <p:nvPr/>
        </p:nvSpPr>
        <p:spPr>
          <a:xfrm>
            <a:off x="838200" y="6356349"/>
            <a:ext cx="663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b="1">
                <a:solidFill>
                  <a:srgbClr val="44546A"/>
                </a:solidFill>
                <a:latin typeface="Calibri" panose="020F0502020204030204"/>
              </a:rPr>
              <a:t>Arba Minch University | Python training</a:t>
            </a:r>
            <a:endParaRPr lang="en-US" b="1" dirty="0">
              <a:solidFill>
                <a:srgbClr val="44546A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0905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Pandas </a:t>
            </a:r>
            <a:r>
              <a:rPr lang="en-GB" dirty="0" err="1"/>
              <a:t>dataframes</a:t>
            </a:r>
            <a:endParaRPr lang="en-GB" dirty="0"/>
          </a:p>
          <a:p>
            <a:pPr lvl="1"/>
            <a:r>
              <a:rPr lang="en-GB" dirty="0"/>
              <a:t>Creating a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Selecting data from a </a:t>
            </a:r>
            <a:r>
              <a:rPr lang="en-GB" dirty="0" err="1"/>
              <a:t>dataframe</a:t>
            </a:r>
            <a:r>
              <a:rPr lang="en-GB" dirty="0"/>
              <a:t> (using booleans)</a:t>
            </a:r>
          </a:p>
          <a:p>
            <a:pPr lvl="1"/>
            <a:r>
              <a:rPr lang="en-GB" dirty="0"/>
              <a:t>Changing a </a:t>
            </a:r>
            <a:r>
              <a:rPr lang="en-GB" dirty="0" err="1"/>
              <a:t>dataframe</a:t>
            </a:r>
            <a:endParaRPr lang="en-GB" dirty="0"/>
          </a:p>
          <a:p>
            <a:endParaRPr lang="en-GB" dirty="0"/>
          </a:p>
          <a:p>
            <a:r>
              <a:rPr lang="en-GB" dirty="0"/>
              <a:t>Pandas for meteorology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/>
              <a:t>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0654FF5-CB52-5C85-CB85-41A2C4E64DE1}"/>
              </a:ext>
            </a:extLst>
          </p:cNvPr>
          <p:cNvSpPr txBox="1">
            <a:spLocks/>
          </p:cNvSpPr>
          <p:nvPr/>
        </p:nvSpPr>
        <p:spPr>
          <a:xfrm>
            <a:off x="838200" y="6356349"/>
            <a:ext cx="663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b="1">
                <a:solidFill>
                  <a:srgbClr val="44546A"/>
                </a:solidFill>
                <a:latin typeface="Calibri" panose="020F0502020204030204"/>
              </a:rPr>
              <a:t>Arba Minch University | Python training</a:t>
            </a:r>
            <a:endParaRPr lang="en-US" b="1" dirty="0">
              <a:solidFill>
                <a:srgbClr val="44546A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09672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E23F-F0F6-BFD0-3DCB-CD1C5D79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689"/>
            <a:ext cx="9144000" cy="1006474"/>
          </a:xfrm>
        </p:spPr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67FB31-5E9E-9AC1-6EC2-534DCBA4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2CB25C-9BE1-5531-3CEC-C99EB4ED7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pic>
        <p:nvPicPr>
          <p:cNvPr id="5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C8C85A0D-CDE5-1712-B9C1-72D95762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71" y="1937389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5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We covered: lists, dictionaries, </a:t>
            </a:r>
            <a:r>
              <a:rPr lang="en-GB" dirty="0" err="1"/>
              <a:t>np.arrays</a:t>
            </a:r>
            <a:endParaRPr lang="en-GB" dirty="0"/>
          </a:p>
          <a:p>
            <a:r>
              <a:rPr lang="en-GB" dirty="0"/>
              <a:t>This module: </a:t>
            </a:r>
            <a:r>
              <a:rPr lang="en-GB" dirty="0" err="1"/>
              <a:t>pd.DataFrame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2-dimensional</a:t>
            </a:r>
          </a:p>
          <a:p>
            <a:r>
              <a:rPr lang="en-GB" dirty="0"/>
              <a:t>Column names</a:t>
            </a:r>
          </a:p>
          <a:p>
            <a:r>
              <a:rPr lang="en-GB" dirty="0"/>
              <a:t>Row names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/>
              <a:t>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5985B804-6753-3F97-9892-D163837A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4" y="2954285"/>
            <a:ext cx="7653417" cy="3767190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10EEC82-5002-FF30-28CE-C29AD0D3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19494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Creating a </a:t>
            </a:r>
            <a:r>
              <a:rPr lang="en-GB" dirty="0" err="1"/>
              <a:t>dataframe</a:t>
            </a:r>
            <a:r>
              <a:rPr lang="en-GB" dirty="0"/>
              <a:t> can be done by:</a:t>
            </a:r>
          </a:p>
          <a:p>
            <a:pPr lvl="1"/>
            <a:r>
              <a:rPr lang="en-GB" dirty="0"/>
              <a:t>Loading a datafile (next session)</a:t>
            </a:r>
          </a:p>
          <a:p>
            <a:pPr lvl="1"/>
            <a:r>
              <a:rPr lang="en-GB" dirty="0"/>
              <a:t>Using a dictionary</a:t>
            </a:r>
          </a:p>
          <a:p>
            <a:r>
              <a:rPr lang="en-GB" dirty="0" err="1"/>
              <a:t>pd.DataFrame</a:t>
            </a:r>
            <a:r>
              <a:rPr lang="en-GB" dirty="0"/>
              <a:t>(YOUR_DICTIONARY)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5C29601-2E64-4E4C-8A11-64ED86897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861"/>
          <a:stretch/>
        </p:blipFill>
        <p:spPr>
          <a:xfrm>
            <a:off x="1" y="4413712"/>
            <a:ext cx="8993080" cy="129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8C6A42B-6FA6-1501-ECAB-1443727B4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75" r="67106"/>
          <a:stretch/>
        </p:blipFill>
        <p:spPr>
          <a:xfrm>
            <a:off x="9135122" y="3673345"/>
            <a:ext cx="2895970" cy="2408700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38E6DC07-0DCD-703F-1D28-B0D29B07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386294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Function to create a </a:t>
            </a:r>
            <a:r>
              <a:rPr lang="en-GB" dirty="0" err="1"/>
              <a:t>dataframe</a:t>
            </a:r>
            <a:r>
              <a:rPr lang="en-GB" dirty="0"/>
              <a:t>?</a:t>
            </a:r>
          </a:p>
          <a:p>
            <a:r>
              <a:rPr lang="en-GB" dirty="0"/>
              <a:t>What are the column names?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BE50E3E-2A5D-F938-769F-93C87BA7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53" y="1564364"/>
            <a:ext cx="8412787" cy="145188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7A7CC89F-F73A-091F-6ECA-4E6D8374F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230" y="3238601"/>
            <a:ext cx="3509210" cy="3482874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58B116A-6F6C-71AB-9C89-870C8A426D6E}"/>
              </a:ext>
            </a:extLst>
          </p:cNvPr>
          <p:cNvSpPr/>
          <p:nvPr/>
        </p:nvSpPr>
        <p:spPr>
          <a:xfrm>
            <a:off x="6719817" y="3402367"/>
            <a:ext cx="3356338" cy="272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9E4BEB0-CD1B-95DF-027A-61BD79EF65D2}"/>
              </a:ext>
            </a:extLst>
          </p:cNvPr>
          <p:cNvSpPr/>
          <p:nvPr/>
        </p:nvSpPr>
        <p:spPr>
          <a:xfrm>
            <a:off x="6719816" y="4141671"/>
            <a:ext cx="3356338" cy="257980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1552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 from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 err="1"/>
              <a:t>df.column_name</a:t>
            </a:r>
            <a:r>
              <a:rPr lang="en-GB" dirty="0"/>
              <a:t>		to select a single column</a:t>
            </a:r>
            <a:endParaRPr lang="en-GB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92E80CF2-887C-A53C-9647-ED945B07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34" y="2609230"/>
            <a:ext cx="3989124" cy="340976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F5957CC-6312-4C3C-FA36-CEF773C2B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50" y="2591474"/>
            <a:ext cx="4058216" cy="2572109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1E624155-7C28-F7DC-AF82-990D31721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173" y="2591474"/>
            <a:ext cx="3334215" cy="2581635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1A605992-5888-9168-516B-CF996C6F1A53}"/>
              </a:ext>
            </a:extLst>
          </p:cNvPr>
          <p:cNvSpPr/>
          <p:nvPr/>
        </p:nvSpPr>
        <p:spPr>
          <a:xfrm>
            <a:off x="4663247" y="3253904"/>
            <a:ext cx="3841562" cy="191920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DDA876BB-B8A8-DA96-42FA-741CD36B126D}"/>
              </a:ext>
            </a:extLst>
          </p:cNvPr>
          <p:cNvSpPr/>
          <p:nvPr/>
        </p:nvSpPr>
        <p:spPr>
          <a:xfrm>
            <a:off x="8817998" y="3253904"/>
            <a:ext cx="3140223" cy="191920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25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 from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loc</a:t>
            </a:r>
            <a:r>
              <a:rPr lang="en-GB" dirty="0"/>
              <a:t>[ ] 	</a:t>
            </a:r>
            <a:r>
              <a:rPr lang="en-GB" dirty="0">
                <a:sym typeface="Wingdings" panose="05000000000000000000" pitchFamily="2" charset="2"/>
              </a:rPr>
              <a:t>to select rows and columns using the </a:t>
            </a:r>
            <a:r>
              <a:rPr lang="en-GB" b="1" dirty="0">
                <a:sym typeface="Wingdings" panose="05000000000000000000" pitchFamily="2" charset="2"/>
              </a:rPr>
              <a:t>labels/names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92E80CF2-887C-A53C-9647-ED945B07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34" y="2609230"/>
            <a:ext cx="3989124" cy="3409765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53BB1E23-DCF1-291F-87C7-79C37A4E4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282" y="2361984"/>
            <a:ext cx="2917469" cy="2087056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699F06AF-537A-9591-B77E-D1543A692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29" y="4460617"/>
            <a:ext cx="3356338" cy="239738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C21C54A-60B9-5632-45A5-897E4A999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598" y="2385472"/>
            <a:ext cx="2692977" cy="971845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58B116A-6F6C-71AB-9C89-870C8A426D6E}"/>
              </a:ext>
            </a:extLst>
          </p:cNvPr>
          <p:cNvSpPr/>
          <p:nvPr/>
        </p:nvSpPr>
        <p:spPr>
          <a:xfrm>
            <a:off x="5020679" y="2965892"/>
            <a:ext cx="2809426" cy="148314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F4353AA4-3EC7-2A59-D0D5-AA94CCC2A960}"/>
              </a:ext>
            </a:extLst>
          </p:cNvPr>
          <p:cNvSpPr/>
          <p:nvPr/>
        </p:nvSpPr>
        <p:spPr>
          <a:xfrm>
            <a:off x="8120466" y="2977469"/>
            <a:ext cx="2523860" cy="148314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36EB8764-9CBA-860B-964A-5FD10F8943D9}"/>
              </a:ext>
            </a:extLst>
          </p:cNvPr>
          <p:cNvSpPr/>
          <p:nvPr/>
        </p:nvSpPr>
        <p:spPr>
          <a:xfrm>
            <a:off x="6441016" y="5063124"/>
            <a:ext cx="3200134" cy="17280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3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 from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loc</a:t>
            </a:r>
            <a:r>
              <a:rPr lang="en-GB" dirty="0"/>
              <a:t>[ ] 	</a:t>
            </a:r>
            <a:r>
              <a:rPr lang="en-GB" dirty="0">
                <a:sym typeface="Wingdings" panose="05000000000000000000" pitchFamily="2" charset="2"/>
              </a:rPr>
              <a:t>to select rows and columns using the </a:t>
            </a:r>
            <a:r>
              <a:rPr lang="en-GB" b="1" dirty="0">
                <a:sym typeface="Wingdings" panose="05000000000000000000" pitchFamily="2" charset="2"/>
              </a:rPr>
              <a:t>labels/names</a:t>
            </a:r>
            <a:endParaRPr lang="en-GB" b="1" dirty="0"/>
          </a:p>
          <a:p>
            <a:r>
              <a:rPr lang="en-GB" dirty="0"/>
              <a:t>.</a:t>
            </a:r>
            <a:r>
              <a:rPr lang="en-GB" dirty="0" err="1"/>
              <a:t>iloc</a:t>
            </a:r>
            <a:r>
              <a:rPr lang="en-GB" dirty="0"/>
              <a:t>[ ]	to select rows and columns using </a:t>
            </a:r>
            <a:r>
              <a:rPr lang="en-GB" b="1" dirty="0"/>
              <a:t>indexes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92E80CF2-887C-A53C-9647-ED945B07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34" y="2946583"/>
            <a:ext cx="3989124" cy="340976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2C4B2D9-D47D-FE47-DB72-C6D3A3A78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287" y="2946583"/>
            <a:ext cx="3229426" cy="226726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DCC56F59-0553-9E33-76A2-EAE7A643E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287" y="5273838"/>
            <a:ext cx="2362530" cy="107647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E125CB45-345E-3418-DA18-8C66A7504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386" y="2929995"/>
            <a:ext cx="2619741" cy="3791479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58B116A-6F6C-71AB-9C89-870C8A426D6E}"/>
              </a:ext>
            </a:extLst>
          </p:cNvPr>
          <p:cNvSpPr/>
          <p:nvPr/>
        </p:nvSpPr>
        <p:spPr>
          <a:xfrm>
            <a:off x="4595193" y="3617199"/>
            <a:ext cx="3048481" cy="15966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C92AE2F-90C2-1B5A-094E-9D7FBFBCBC1E}"/>
              </a:ext>
            </a:extLst>
          </p:cNvPr>
          <p:cNvSpPr/>
          <p:nvPr/>
        </p:nvSpPr>
        <p:spPr>
          <a:xfrm>
            <a:off x="4595193" y="5932512"/>
            <a:ext cx="2160714" cy="80671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46941F4-4DD3-D02B-AA93-B5E7EF3A3014}"/>
              </a:ext>
            </a:extLst>
          </p:cNvPr>
          <p:cNvSpPr/>
          <p:nvPr/>
        </p:nvSpPr>
        <p:spPr>
          <a:xfrm>
            <a:off x="8305320" y="3617198"/>
            <a:ext cx="2410826" cy="3041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22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 from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F1434F0C-FEA7-1662-4BD5-51F752A59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21" r="6286"/>
          <a:stretch/>
        </p:blipFill>
        <p:spPr>
          <a:xfrm>
            <a:off x="192265" y="1402672"/>
            <a:ext cx="6874361" cy="2595602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101A602D-BB8E-0F1F-F4B1-1AC4CB69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00" y="4312425"/>
            <a:ext cx="5218147" cy="1729772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98C3204E-9586-F3F8-6B99-1E2DD6354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873" y="1974744"/>
            <a:ext cx="3629532" cy="2400635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071A0033-2342-D21C-0126-AA10C4706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873" y="4532542"/>
            <a:ext cx="3372321" cy="1648055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0C92AE2F-90C2-1B5A-094E-9D7FBFBCBC1E}"/>
              </a:ext>
            </a:extLst>
          </p:cNvPr>
          <p:cNvSpPr/>
          <p:nvPr/>
        </p:nvSpPr>
        <p:spPr>
          <a:xfrm>
            <a:off x="1104465" y="4875103"/>
            <a:ext cx="5065515" cy="132408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D6CE7C05-BDBD-1853-FA36-55C4C2A747BF}"/>
              </a:ext>
            </a:extLst>
          </p:cNvPr>
          <p:cNvSpPr/>
          <p:nvPr/>
        </p:nvSpPr>
        <p:spPr>
          <a:xfrm>
            <a:off x="7929246" y="2513019"/>
            <a:ext cx="3487438" cy="186236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14D0A1C3-9219-7AF3-36E7-0B2BFA3CBDF2}"/>
              </a:ext>
            </a:extLst>
          </p:cNvPr>
          <p:cNvSpPr/>
          <p:nvPr/>
        </p:nvSpPr>
        <p:spPr>
          <a:xfrm>
            <a:off x="7950427" y="5111017"/>
            <a:ext cx="3221173" cy="132408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765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9" grpId="0" animBg="1"/>
      <p:bldP spid="29" grpId="1" animBg="1"/>
      <p:bldP spid="30" grpId="0" animBg="1"/>
      <p:bldP spid="30" grpId="1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535</Words>
  <Application>Microsoft Office PowerPoint</Application>
  <PresentationFormat>Breedbeeld</PresentationFormat>
  <Paragraphs>128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Kantoorthema</vt:lpstr>
      <vt:lpstr>Module 3.2 Pandas DataFrame</vt:lpstr>
      <vt:lpstr>Content</vt:lpstr>
      <vt:lpstr>Pandas – DataFrame</vt:lpstr>
      <vt:lpstr>Creating a dataframe</vt:lpstr>
      <vt:lpstr>Creating a dataframe</vt:lpstr>
      <vt:lpstr>Selecting data from a dataframe</vt:lpstr>
      <vt:lpstr>Selecting data from a dataframe</vt:lpstr>
      <vt:lpstr>Selecting data from a dataframe</vt:lpstr>
      <vt:lpstr>Selecting data from a dataframe</vt:lpstr>
      <vt:lpstr>Selecting data from a dataframe</vt:lpstr>
      <vt:lpstr>Boolean slicing</vt:lpstr>
      <vt:lpstr>Boolean slicing</vt:lpstr>
      <vt:lpstr>Boolean slicing</vt:lpstr>
      <vt:lpstr>Changing a dataframe</vt:lpstr>
      <vt:lpstr>Changing a dataframe</vt:lpstr>
      <vt:lpstr>Changing a dataframe</vt:lpstr>
      <vt:lpstr>Changing a dataframe</vt:lpstr>
      <vt:lpstr>Changing a dataframe</vt:lpstr>
      <vt:lpstr>Pandas dataframes – Summary 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3.2 Pandas DataFrame</dc:title>
  <dc:creator>Nimrod de Wit</dc:creator>
  <cp:lastModifiedBy>Nimrod de Wit</cp:lastModifiedBy>
  <cp:revision>5</cp:revision>
  <dcterms:created xsi:type="dcterms:W3CDTF">2023-01-26T12:28:43Z</dcterms:created>
  <dcterms:modified xsi:type="dcterms:W3CDTF">2023-01-31T09:10:19Z</dcterms:modified>
</cp:coreProperties>
</file>