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2" r:id="rId2"/>
    <p:sldId id="547" r:id="rId3"/>
    <p:sldId id="364" r:id="rId4"/>
    <p:sldId id="548" r:id="rId5"/>
    <p:sldId id="549" r:id="rId6"/>
    <p:sldId id="551" r:id="rId7"/>
    <p:sldId id="554" r:id="rId8"/>
    <p:sldId id="555" r:id="rId9"/>
    <p:sldId id="556" r:id="rId10"/>
    <p:sldId id="550" r:id="rId11"/>
    <p:sldId id="552" r:id="rId12"/>
    <p:sldId id="553" r:id="rId13"/>
    <p:sldId id="557" r:id="rId14"/>
    <p:sldId id="558" r:id="rId15"/>
    <p:sldId id="559" r:id="rId16"/>
    <p:sldId id="560" r:id="rId17"/>
    <p:sldId id="561" r:id="rId18"/>
    <p:sldId id="563" r:id="rId19"/>
    <p:sldId id="562" r:id="rId20"/>
    <p:sldId id="462" r:id="rId21"/>
    <p:sldId id="383" r:id="rId22"/>
    <p:sldId id="382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2040-E331-4C28-A520-60E67DCA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345E-3F0D-46A2-B5F9-130EEABF8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C6DBC9-340D-4BF0-8429-4D3A72D422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199" y="6356349"/>
            <a:ext cx="6947263" cy="365125"/>
          </a:xfrm>
        </p:spPr>
        <p:txBody>
          <a:bodyPr/>
          <a:lstStyle/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11E7B6-A66E-4D9F-A9AA-EB94A4A634BE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3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9756-8E99-4A0F-B5D0-5A4B6B9C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F6254-546D-414D-ABCD-77DFEF02A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2E14-FC44-468C-9C78-85CA53C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60762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07B54-653E-4B96-B51A-9CC65CB94BD8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B8CF2-137A-4317-AED2-16C2E298EEFF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7E978C40-6ED9-4831-A664-5FDF8219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3364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46E4-CD23-401C-997C-DCE041455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DB39-6B20-4F4A-8878-24EDBCFD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917A-FB22-4B77-B376-AB49D5A1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2C64D-F57C-43F5-BA03-7D51A9FF3D0B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8A26CB54-B2D2-476F-97D8-6C48E666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9272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AB1F-CDFE-46E1-A9C8-A513D8DE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6BA3-A71E-44E2-B058-FFE4F2E0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592B-A1E1-4D88-A1F8-3881BED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7D2CAD-5E03-4ABD-8DDA-F3F64AB5F233}"/>
              </a:ext>
            </a:extLst>
          </p:cNvPr>
          <p:cNvCxnSpPr/>
          <p:nvPr userDrawn="1"/>
        </p:nvCxnSpPr>
        <p:spPr>
          <a:xfrm>
            <a:off x="838200" y="1696267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1DCF27-EBF2-472F-A292-C1966CE81AA9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8768490-8958-4953-BFBD-63F7FD375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90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DA60-E8FC-4BCC-B25A-E8294ED0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8775-C7A4-4AE0-971E-445552C8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81F8-4718-4F73-9D00-02E653CB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398623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16E5C7BF-0DAE-4067-B0A8-F3FAC63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0843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041F-2560-40B3-AF27-705AE6A8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5A7D-13B8-408B-94C4-FB10B181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D675-64E3-46D7-8A92-CC8D51AA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C1A6A-6FAF-4C90-9406-B09557C6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37811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7FDF6-BD41-4F7B-848C-A859198B431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CC815-D160-459C-BD59-81105FA1AEB2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C604B06-72EE-4B58-A217-4FCD48E2B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502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95F9-2E1F-4D88-8B15-D46C49B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1E27-F824-4893-AA80-D26FE7B8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5728F-7F40-4907-9453-D02A0227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14DC8-477F-47C4-89FE-68A5C84C9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EA86E-A56D-4C38-BBB7-5EDEB7386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6A7E5-6FAB-4182-9AEA-167E045D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54231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061A3-CE6A-4694-AF9B-9DFFE6F1BF50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CF800-3490-403A-A785-4C3A00F0A9D3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01FA7C61-0115-4612-A4E9-C82515D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969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7017-1166-4774-8E96-ACDDE146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F2C95-A476-4A0C-BCCF-D63A3EBC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51618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2CB6CE-628C-4249-AB02-99660687BE9E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6BD51-C7D5-47CE-803D-E399947622FD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2C04C5E7-3F5A-426F-8A62-BF9EB2CF5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7701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C8862-12F2-44F3-A77D-01E0E205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63937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0B5E2-6E00-460D-95B6-C02CC8A1D239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3433628-92F4-41E9-A4A3-1F5D839B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8801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B1B1-C3CB-45AC-A1F0-08412BD3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9760-F7B5-4646-B1AB-6AF9C67F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03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0B1A-1034-4067-8E67-2F031A19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1838-CDE4-4F56-AF08-810A76BC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9EFD97-BEF1-4E2E-881F-9FD24BFEEADC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8A287013-805B-4337-86DE-39D3B0305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599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85AF-C3EF-4E90-87DA-44F10AEB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14CDC-371E-425C-9107-EAD1095F9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E15D7-B3A5-49EB-AC70-B5DB8B70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21A58-FB24-49C7-950F-0D4D9667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79050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1879F6-E20E-47F8-ABC0-58E5CCC0E424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2A47810A-1F41-4B62-9ED6-D7C3C2A05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0781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4D7F7-F9E9-47E9-8BBE-7F77E92D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94F2-57DE-4268-BFB3-9CFBB8CF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BF0F-D3BA-4AFE-9511-AD270503C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7B8BB3-D932-4232-B950-CD03AAE0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8247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FE52-8583-4FD7-9C2B-97C3F902A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3.3</a:t>
            </a:r>
            <a:br>
              <a:rPr lang="en-US" dirty="0"/>
            </a:br>
            <a:r>
              <a:rPr lang="en-US" dirty="0"/>
              <a:t>Pandas for Meteorology Data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1E21-B9C9-456F-BB82-DB96802F3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for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79375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– </a:t>
            </a:r>
            <a:r>
              <a:rPr lang="en-US" dirty="0" err="1"/>
              <a:t>Timedelta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Timestamps work similar to numbers</a:t>
            </a:r>
          </a:p>
          <a:p>
            <a:pPr lvl="1"/>
            <a:r>
              <a:rPr lang="en-GB" dirty="0"/>
              <a:t>You can use max() and min() on a column of timestamps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subtracting timestamps, you get a </a:t>
            </a:r>
            <a:r>
              <a:rPr lang="en-GB" dirty="0" err="1"/>
              <a:t>timedelta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E4A268E-F6F1-3A7D-2D5D-CE304FD85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63" y="2729134"/>
            <a:ext cx="5114001" cy="119143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85E1404-4FD7-E86C-4B3C-E50390A9C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73" y="4825328"/>
            <a:ext cx="8785453" cy="11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6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– </a:t>
            </a:r>
            <a:r>
              <a:rPr lang="en-US" dirty="0" err="1"/>
              <a:t>Timedelta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Timedelta’s</a:t>
            </a:r>
            <a:r>
              <a:rPr lang="en-GB" dirty="0"/>
              <a:t> can also be created using the function </a:t>
            </a:r>
            <a:r>
              <a:rPr lang="en-GB" dirty="0" err="1"/>
              <a:t>pd.to_timedelta</a:t>
            </a:r>
            <a:r>
              <a:rPr lang="en-GB" dirty="0"/>
              <a:t>()</a:t>
            </a:r>
          </a:p>
          <a:p>
            <a:r>
              <a:rPr lang="en-GB" dirty="0"/>
              <a:t>Two inputs:</a:t>
            </a:r>
          </a:p>
          <a:p>
            <a:pPr lvl="1"/>
            <a:r>
              <a:rPr lang="en-GB" dirty="0"/>
              <a:t>The number of units</a:t>
            </a:r>
          </a:p>
          <a:p>
            <a:pPr lvl="1"/>
            <a:r>
              <a:rPr lang="en-GB" dirty="0"/>
              <a:t>The type of units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93E6D1F-96C1-997B-A20B-E2E3E7E1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3518"/>
            <a:ext cx="4696480" cy="128605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6AF5D51-A191-0561-9D0C-3ED24132F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477" y="4023518"/>
            <a:ext cx="5001323" cy="1267002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BD7F0290-68F9-B588-0DC6-E15E6EF443DB}"/>
              </a:ext>
            </a:extLst>
          </p:cNvPr>
          <p:cNvSpPr/>
          <p:nvPr/>
        </p:nvSpPr>
        <p:spPr>
          <a:xfrm>
            <a:off x="922954" y="4840466"/>
            <a:ext cx="4611726" cy="4500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008F4A4-0B4D-11E6-2C1C-DFF268BBA547}"/>
              </a:ext>
            </a:extLst>
          </p:cNvPr>
          <p:cNvSpPr/>
          <p:nvPr/>
        </p:nvSpPr>
        <p:spPr>
          <a:xfrm>
            <a:off x="6446006" y="4802534"/>
            <a:ext cx="4823039" cy="45005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83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Timedelta</a:t>
            </a:r>
            <a:r>
              <a:rPr lang="en-US" dirty="0"/>
              <a:t> – Examples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448038A9-5A73-2809-8D2C-7D456526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5574ACA-9EEE-9AAE-C45B-43EFD38E7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985"/>
            <a:ext cx="12192000" cy="749775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7140CBCB-C975-5BA6-52A6-53DD2C7E0C0D}"/>
              </a:ext>
            </a:extLst>
          </p:cNvPr>
          <p:cNvSpPr/>
          <p:nvPr/>
        </p:nvSpPr>
        <p:spPr>
          <a:xfrm>
            <a:off x="1602420" y="2885243"/>
            <a:ext cx="10515599" cy="61256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accent2"/>
                </a:solidFill>
              </a:rPr>
              <a:t>Get </a:t>
            </a:r>
            <a:r>
              <a:rPr lang="nl-NL" sz="2400" dirty="0" err="1">
                <a:solidFill>
                  <a:schemeClr val="accent2"/>
                </a:solidFill>
              </a:rPr>
              <a:t>the</a:t>
            </a:r>
            <a:r>
              <a:rPr lang="nl-NL" sz="2400" dirty="0">
                <a:solidFill>
                  <a:schemeClr val="accent2"/>
                </a:solidFill>
              </a:rPr>
              <a:t> data of </a:t>
            </a:r>
            <a:r>
              <a:rPr lang="nl-NL" sz="2400" dirty="0" err="1">
                <a:solidFill>
                  <a:schemeClr val="accent2"/>
                </a:solidFill>
              </a:rPr>
              <a:t>the</a:t>
            </a:r>
            <a:r>
              <a:rPr lang="nl-NL" sz="2400" dirty="0">
                <a:solidFill>
                  <a:schemeClr val="accent2"/>
                </a:solidFill>
              </a:rPr>
              <a:t> first 3 weeks of 2017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C1ACB5C4-3B9D-4FC3-CAE1-C6FA76F14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" r="357"/>
          <a:stretch/>
        </p:blipFill>
        <p:spPr>
          <a:xfrm>
            <a:off x="0" y="3965485"/>
            <a:ext cx="12192000" cy="831899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A6006795-008B-B4BC-6460-EF2A376234CA}"/>
              </a:ext>
            </a:extLst>
          </p:cNvPr>
          <p:cNvSpPr/>
          <p:nvPr/>
        </p:nvSpPr>
        <p:spPr>
          <a:xfrm>
            <a:off x="1602420" y="4090793"/>
            <a:ext cx="10515599" cy="61256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accent2"/>
                </a:solidFill>
              </a:rPr>
              <a:t>Get </a:t>
            </a:r>
            <a:r>
              <a:rPr lang="nl-NL" sz="2400" dirty="0" err="1">
                <a:solidFill>
                  <a:schemeClr val="accent2"/>
                </a:solidFill>
              </a:rPr>
              <a:t>the</a:t>
            </a:r>
            <a:r>
              <a:rPr lang="nl-NL" sz="2400" dirty="0">
                <a:solidFill>
                  <a:schemeClr val="accent2"/>
                </a:solidFill>
              </a:rPr>
              <a:t> data of </a:t>
            </a:r>
            <a:r>
              <a:rPr lang="nl-NL" sz="2400" dirty="0" err="1">
                <a:solidFill>
                  <a:schemeClr val="accent2"/>
                </a:solidFill>
              </a:rPr>
              <a:t>the</a:t>
            </a:r>
            <a:r>
              <a:rPr lang="nl-NL" sz="2400" dirty="0">
                <a:solidFill>
                  <a:schemeClr val="accent2"/>
                </a:solidFill>
              </a:rPr>
              <a:t> first 3 </a:t>
            </a:r>
            <a:r>
              <a:rPr lang="nl-NL" sz="2400" dirty="0" err="1">
                <a:solidFill>
                  <a:schemeClr val="accent2"/>
                </a:solidFill>
              </a:rPr>
              <a:t>hours</a:t>
            </a:r>
            <a:r>
              <a:rPr lang="nl-NL" sz="2400" dirty="0">
                <a:solidFill>
                  <a:schemeClr val="accent2"/>
                </a:solidFill>
              </a:rPr>
              <a:t> of September 11, 2017</a:t>
            </a:r>
          </a:p>
        </p:txBody>
      </p:sp>
    </p:spTree>
    <p:extLst>
      <p:ext uri="{BB962C8B-B14F-4D97-AF65-F5344CB8AC3E}">
        <p14:creationId xmlns:p14="http://schemas.microsoft.com/office/powerpoint/2010/main" val="29745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– .resample()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448038A9-5A73-2809-8D2C-7D45652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15901" cy="4351338"/>
          </a:xfrm>
        </p:spPr>
        <p:txBody>
          <a:bodyPr/>
          <a:lstStyle/>
          <a:p>
            <a:r>
              <a:rPr lang="en-US" dirty="0"/>
              <a:t>Pandas' .resample() function is useful for changing data to a different time period </a:t>
            </a:r>
          </a:p>
          <a:p>
            <a:r>
              <a:rPr lang="nl-NL" dirty="0"/>
              <a:t>We </a:t>
            </a:r>
            <a:r>
              <a:rPr lang="nl-NL" dirty="0" err="1"/>
              <a:t>aggregate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</a:t>
            </a:r>
            <a:r>
              <a:rPr lang="nl-NL" dirty="0" err="1"/>
              <a:t>based</a:t>
            </a:r>
            <a:r>
              <a:rPr lang="nl-NL" dirty="0"/>
              <a:t> on time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44F661E-1092-C066-B8B2-6942BC4AE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69" r="23243"/>
          <a:stretch/>
        </p:blipFill>
        <p:spPr>
          <a:xfrm>
            <a:off x="1470201" y="3819309"/>
            <a:ext cx="4348685" cy="217059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2FB94B0-07A7-4585-DBC8-CF9A59782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865"/>
          <a:stretch/>
        </p:blipFill>
        <p:spPr>
          <a:xfrm>
            <a:off x="5818886" y="692241"/>
            <a:ext cx="6373114" cy="67133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833143ED-1307-5C80-2791-890AF84DC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102" y="1743879"/>
            <a:ext cx="5206990" cy="44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9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– .resample()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6787666" cy="4351338"/>
          </a:xfrm>
        </p:spPr>
        <p:txBody>
          <a:bodyPr>
            <a:normAutofit/>
          </a:bodyPr>
          <a:lstStyle/>
          <a:p>
            <a:r>
              <a:rPr lang="en-US" dirty="0"/>
              <a:t>When the timesteps between datapoints are varying, we can aggregate the data by doing a resample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638380-9B50-1215-14FB-61732D890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54" y="3132088"/>
            <a:ext cx="4129661" cy="370332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896C19FD-448B-D031-A9AD-E0FFA6DB7E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41" r="46637" b="1402"/>
          <a:stretch/>
        </p:blipFill>
        <p:spPr>
          <a:xfrm>
            <a:off x="7625866" y="1002786"/>
            <a:ext cx="4420530" cy="2639939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296369FD-EC7B-0DB3-3323-4A8892E884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69" t="2416"/>
          <a:stretch/>
        </p:blipFill>
        <p:spPr>
          <a:xfrm>
            <a:off x="8877307" y="3937854"/>
            <a:ext cx="3169089" cy="2783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EC23FEAF-B808-7BAD-4700-6AA7F9444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361" y="22592"/>
            <a:ext cx="8081639" cy="68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– .resample()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You always must set the method by which you want to aggregate</a:t>
            </a:r>
          </a:p>
          <a:p>
            <a:pPr lvl="1"/>
            <a:r>
              <a:rPr lang="en-US" dirty="0"/>
              <a:t>.max(), .min(), .mean(), etc.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56569C8-9996-2755-3BA4-3A6402F6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70" y="2880649"/>
            <a:ext cx="7290459" cy="39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1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groupby</a:t>
            </a:r>
            <a:r>
              <a:rPr lang="en-US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7553103" cy="4351338"/>
          </a:xfrm>
        </p:spPr>
        <p:txBody>
          <a:bodyPr>
            <a:normAutofit/>
          </a:bodyPr>
          <a:lstStyle/>
          <a:p>
            <a:r>
              <a:rPr lang="en-GB" dirty="0"/>
              <a:t>.resample() groups data based on time</a:t>
            </a:r>
          </a:p>
          <a:p>
            <a:r>
              <a:rPr lang="en-GB" dirty="0"/>
              <a:t>.</a:t>
            </a:r>
            <a:r>
              <a:rPr lang="en-GB" dirty="0" err="1"/>
              <a:t>groupby</a:t>
            </a:r>
            <a:r>
              <a:rPr lang="en-GB" dirty="0"/>
              <a:t>() groups data based on other identifiers</a:t>
            </a:r>
          </a:p>
          <a:p>
            <a:pPr lvl="1"/>
            <a:r>
              <a:rPr lang="en-GB" dirty="0"/>
              <a:t>by=		column with identifiers</a:t>
            </a:r>
          </a:p>
          <a:p>
            <a:pPr lvl="1"/>
            <a:r>
              <a:rPr lang="en-GB" dirty="0" err="1"/>
              <a:t>as_index</a:t>
            </a:r>
            <a:r>
              <a:rPr lang="en-GB" dirty="0"/>
              <a:t>=	keep identifiers column and original 				indexes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B4E52-89CC-D8D2-30BC-6E74A6B2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ED097E9-6ED2-99FA-9405-147B3A5D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288" y="1027906"/>
            <a:ext cx="3181794" cy="509658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308DC340-8027-DEAC-EDBA-68BD5DF1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8579"/>
            <a:ext cx="5873318" cy="2829421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7408206A-27FD-162A-50E6-51F940FE7987}"/>
              </a:ext>
            </a:extLst>
          </p:cNvPr>
          <p:cNvSpPr/>
          <p:nvPr/>
        </p:nvSpPr>
        <p:spPr>
          <a:xfrm>
            <a:off x="916654" y="4605369"/>
            <a:ext cx="5667025" cy="211610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DCE56014-A4C3-FFD8-0CFA-B24A94651C40}"/>
              </a:ext>
            </a:extLst>
          </p:cNvPr>
          <p:cNvSpPr/>
          <p:nvPr/>
        </p:nvSpPr>
        <p:spPr>
          <a:xfrm>
            <a:off x="3117310" y="4195064"/>
            <a:ext cx="686593" cy="25314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532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groupby</a:t>
            </a:r>
            <a:r>
              <a:rPr lang="en-US" dirty="0"/>
              <a:t>()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BB924A5-DB1E-6AA1-92C1-276E382D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006" y="36245"/>
            <a:ext cx="7184994" cy="1603119"/>
          </a:xfrm>
          <a:prstGeom prst="rect">
            <a:avLst/>
          </a:prstGeom>
        </p:spPr>
      </p:pic>
      <p:sp>
        <p:nvSpPr>
          <p:cNvPr id="15" name="Tijdelijke aanduiding voor inhoud 14">
            <a:extLst>
              <a:ext uri="{FF2B5EF4-FFF2-40B4-BE49-F238E27FC236}">
                <a16:creationId xmlns:a16="http://schemas.microsoft.com/office/drawing/2014/main" id="{1FA41A70-E91F-E7D2-7F28-067689C6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6D8A22B7-E600-5273-5BB2-36EAE131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6" y="1861870"/>
            <a:ext cx="5003793" cy="499613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633F4DD-3556-29B1-DA1C-C93543879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188" y="2407702"/>
            <a:ext cx="7103812" cy="56032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AEA49FF-7553-9148-587D-E6B928002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670" y="3147416"/>
            <a:ext cx="3562847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groupby</a:t>
            </a:r>
            <a:r>
              <a:rPr lang="en-US" dirty="0"/>
              <a:t>()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jdelijke aanduiding voor inhoud 14">
            <a:extLst>
              <a:ext uri="{FF2B5EF4-FFF2-40B4-BE49-F238E27FC236}">
                <a16:creationId xmlns:a16="http://schemas.microsoft.com/office/drawing/2014/main" id="{1FA41A70-E91F-E7D2-7F28-067689C6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6D8A22B7-E600-5273-5BB2-36EAE1318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6" y="1861870"/>
            <a:ext cx="5003793" cy="4996130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45EDD3-FE37-498C-221D-250060CA3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405" y="480221"/>
            <a:ext cx="4030819" cy="6291618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6F22F6C-4A02-B074-7EDC-667CE9B50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6" y="36245"/>
            <a:ext cx="8697539" cy="619211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78E9AC40-2672-9C88-7DB8-BC4DF2616E9A}"/>
              </a:ext>
            </a:extLst>
          </p:cNvPr>
          <p:cNvSpPr/>
          <p:nvPr/>
        </p:nvSpPr>
        <p:spPr>
          <a:xfrm>
            <a:off x="2395959" y="238554"/>
            <a:ext cx="3020993" cy="24166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035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groupby</a:t>
            </a:r>
            <a:r>
              <a:rPr lang="en-US" dirty="0"/>
              <a:t>()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jdelijke aanduiding voor inhoud 14">
            <a:extLst>
              <a:ext uri="{FF2B5EF4-FFF2-40B4-BE49-F238E27FC236}">
                <a16:creationId xmlns:a16="http://schemas.microsoft.com/office/drawing/2014/main" id="{1FA41A70-E91F-E7D2-7F28-067689C6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009E3B4-64AE-8465-0B86-5EDCFF37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8" y="2566622"/>
            <a:ext cx="6202725" cy="429137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6260DFC-A623-4BB3-6F7B-AE204372D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8" y="1544810"/>
            <a:ext cx="9050097" cy="75993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244C13D-F021-68F6-87AA-47C651FFC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323" y="1416853"/>
            <a:ext cx="2743200" cy="5304622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45F562D9-7AD7-E168-71D1-991DDF0F5281}"/>
              </a:ext>
            </a:extLst>
          </p:cNvPr>
          <p:cNvSpPr/>
          <p:nvPr/>
        </p:nvSpPr>
        <p:spPr>
          <a:xfrm>
            <a:off x="2199190" y="1970453"/>
            <a:ext cx="2326511" cy="22873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057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9EFD9-EA0D-87F4-0203-C71A7959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DAD2D-BE1C-B3E7-2652-A377322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Loading</a:t>
            </a:r>
            <a:r>
              <a:rPr lang="nl-NL" dirty="0"/>
              <a:t> data</a:t>
            </a:r>
          </a:p>
          <a:p>
            <a:r>
              <a:rPr lang="nl-NL" dirty="0" err="1"/>
              <a:t>Timestamps</a:t>
            </a:r>
            <a:endParaRPr lang="nl-NL" dirty="0"/>
          </a:p>
          <a:p>
            <a:r>
              <a:rPr lang="nl-NL" dirty="0" err="1"/>
              <a:t>Grouping</a:t>
            </a:r>
            <a:r>
              <a:rPr lang="nl-NL" dirty="0"/>
              <a:t> data</a:t>
            </a:r>
          </a:p>
          <a:p>
            <a:r>
              <a:rPr lang="nl-NL" dirty="0" err="1"/>
              <a:t>Exporting</a:t>
            </a:r>
            <a:r>
              <a:rPr lang="nl-NL" dirty="0"/>
              <a:t> data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538CB96-CDB2-87EA-5E76-8198CEF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33E98-7C6C-D95D-BDE6-D0903ED7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454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3614-2D67-4892-B125-E8EBBA46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4A1D-E97F-432A-BD01-85CC94B77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/>
          <a:lstStyle/>
          <a:p>
            <a:r>
              <a:rPr lang="en-US" dirty="0"/>
              <a:t>Data can be exported (written to some file) with built-in </a:t>
            </a:r>
            <a:r>
              <a:rPr lang="en-US" dirty="0" err="1"/>
              <a:t>DataFrame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Exporting to a csv file: </a:t>
            </a:r>
            <a:r>
              <a:rPr lang="en-US" dirty="0" err="1"/>
              <a:t>dataframe.to_csv</a:t>
            </a:r>
            <a:r>
              <a:rPr lang="en-US" dirty="0"/>
              <a:t>(FILEPATH)</a:t>
            </a:r>
          </a:p>
          <a:p>
            <a:pPr lvl="1"/>
            <a:r>
              <a:rPr lang="en-US" dirty="0"/>
              <a:t>Exporting to an Excel file: </a:t>
            </a:r>
            <a:r>
              <a:rPr lang="en-US" dirty="0" err="1"/>
              <a:t>dataframe.to_excel</a:t>
            </a:r>
            <a:r>
              <a:rPr lang="en-US" dirty="0"/>
              <a:t>(FILEPATH)</a:t>
            </a:r>
          </a:p>
          <a:p>
            <a:r>
              <a:rPr lang="en-US" dirty="0"/>
              <a:t>Be careful: existing files with similar filename will be overwritten!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9C6B3-7201-420F-AFFC-86382290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CA1A2-856A-4833-B4ED-AC714BF24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20</a:t>
            </a:fld>
            <a:endParaRPr lang="en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0A8BFC55-3FDD-DEFD-F006-9C520476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25" y="4176005"/>
            <a:ext cx="8566150" cy="692123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E3D6B19-E676-26B6-6624-894C88D81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51402"/>
            <a:ext cx="12192000" cy="6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for Meteorology Data – Summary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nl-NL" dirty="0" err="1"/>
              <a:t>Loading</a:t>
            </a:r>
            <a:r>
              <a:rPr lang="nl-NL" dirty="0"/>
              <a:t> data</a:t>
            </a:r>
          </a:p>
          <a:p>
            <a:pPr lvl="1"/>
            <a:r>
              <a:rPr lang="nl-NL" dirty="0" err="1"/>
              <a:t>pd.read_csv</a:t>
            </a:r>
            <a:r>
              <a:rPr lang="nl-NL" dirty="0"/>
              <a:t>(), </a:t>
            </a:r>
            <a:r>
              <a:rPr lang="nl-NL" dirty="0" err="1"/>
              <a:t>pd.read_excel</a:t>
            </a:r>
            <a:r>
              <a:rPr lang="nl-NL" dirty="0"/>
              <a:t>()</a:t>
            </a:r>
          </a:p>
          <a:p>
            <a:r>
              <a:rPr lang="nl-NL" dirty="0" err="1"/>
              <a:t>Timestamps</a:t>
            </a:r>
            <a:endParaRPr lang="nl-NL" dirty="0"/>
          </a:p>
          <a:p>
            <a:pPr lvl="1"/>
            <a:r>
              <a:rPr lang="nl-NL" dirty="0" err="1"/>
              <a:t>pd.to_datetime</a:t>
            </a:r>
            <a:r>
              <a:rPr lang="nl-NL" dirty="0"/>
              <a:t>(), </a:t>
            </a:r>
            <a:r>
              <a:rPr lang="nl-NL" dirty="0" err="1"/>
              <a:t>pd.to_timedelta</a:t>
            </a:r>
            <a:r>
              <a:rPr lang="nl-NL" dirty="0"/>
              <a:t>()</a:t>
            </a:r>
          </a:p>
          <a:p>
            <a:r>
              <a:rPr lang="nl-NL" dirty="0" err="1"/>
              <a:t>Grouping</a:t>
            </a:r>
            <a:r>
              <a:rPr lang="nl-NL" dirty="0"/>
              <a:t> data</a:t>
            </a:r>
          </a:p>
          <a:p>
            <a:pPr lvl="1"/>
            <a:r>
              <a:rPr lang="nl-NL" dirty="0" err="1"/>
              <a:t>df.resample</a:t>
            </a:r>
            <a:r>
              <a:rPr lang="nl-NL" dirty="0"/>
              <a:t>(), </a:t>
            </a:r>
            <a:r>
              <a:rPr lang="nl-NL" dirty="0" err="1"/>
              <a:t>df.groupby</a:t>
            </a:r>
            <a:r>
              <a:rPr lang="nl-NL" dirty="0"/>
              <a:t>()</a:t>
            </a:r>
          </a:p>
          <a:p>
            <a:r>
              <a:rPr lang="nl-NL" dirty="0" err="1"/>
              <a:t>Exporting</a:t>
            </a:r>
            <a:r>
              <a:rPr lang="nl-NL" dirty="0"/>
              <a:t> data</a:t>
            </a:r>
          </a:p>
          <a:p>
            <a:pPr lvl="1"/>
            <a:r>
              <a:rPr lang="nl-NL" dirty="0" err="1"/>
              <a:t>df.to_csv</a:t>
            </a:r>
            <a:r>
              <a:rPr lang="nl-NL" dirty="0"/>
              <a:t>(), </a:t>
            </a:r>
            <a:r>
              <a:rPr lang="nl-NL" dirty="0" err="1"/>
              <a:t>df.to_excel</a:t>
            </a:r>
            <a:r>
              <a:rPr lang="nl-NL" dirty="0"/>
              <a:t>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0654FF5-CB52-5C85-CB85-41A2C4E64DE1}"/>
              </a:ext>
            </a:extLst>
          </p:cNvPr>
          <p:cNvSpPr txBox="1">
            <a:spLocks/>
          </p:cNvSpPr>
          <p:nvPr/>
        </p:nvSpPr>
        <p:spPr>
          <a:xfrm>
            <a:off x="838200" y="6356349"/>
            <a:ext cx="663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b="1">
                <a:solidFill>
                  <a:srgbClr val="44546A"/>
                </a:solidFill>
                <a:latin typeface="Calibri" panose="020F0502020204030204"/>
              </a:rPr>
              <a:t>Arba Minch University | Python training</a:t>
            </a:r>
            <a:endParaRPr lang="en-US" b="1" dirty="0">
              <a:solidFill>
                <a:srgbClr val="44546A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0905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E23F-F0F6-BFD0-3DCB-CD1C5D79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689"/>
            <a:ext cx="9144000" cy="1006474"/>
          </a:xfrm>
        </p:spPr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67FB31-5E9E-9AC1-6EC2-534DCBA4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2CB25C-9BE1-5531-3CEC-C99EB4ED7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pic>
        <p:nvPicPr>
          <p:cNvPr id="5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C8C85A0D-CDE5-1712-B9C1-72D95762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71" y="1937389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5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/>
              <a:t>Pandas can load several types of files</a:t>
            </a:r>
          </a:p>
          <a:p>
            <a:pPr lvl="1"/>
            <a:r>
              <a:rPr lang="en-US" dirty="0"/>
              <a:t>.csv / .txt / .xlsx / …</a:t>
            </a:r>
          </a:p>
          <a:p>
            <a:r>
              <a:rPr lang="en-US" dirty="0"/>
              <a:t>We will import the file meteoData.csv using </a:t>
            </a:r>
            <a:r>
              <a:rPr lang="en-US" dirty="0" err="1"/>
              <a:t>pd.read_csv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Make sure file are in the same folder as the notebook </a:t>
            </a:r>
          </a:p>
          <a:p>
            <a:pPr lvl="1"/>
            <a:endParaRPr lang="en-US" dirty="0"/>
          </a:p>
          <a:p>
            <a:pPr lvl="1"/>
            <a:endParaRPr lang="en-US" sz="1000" dirty="0"/>
          </a:p>
          <a:p>
            <a:pPr lvl="1"/>
            <a:endParaRPr lang="en-US" dirty="0"/>
          </a:p>
          <a:p>
            <a:pPr lvl="1"/>
            <a:r>
              <a:rPr lang="en-US" dirty="0"/>
              <a:t>Else, give full file path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2F388F3-1310-4EC9-BB01-2C737B05A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48" y="3710594"/>
            <a:ext cx="6876495" cy="767889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2FF3E772-D72E-7574-7C86-0F83208EC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10" y="5153488"/>
            <a:ext cx="11381173" cy="6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2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pd.read_csv</a:t>
            </a:r>
            <a:r>
              <a:rPr lang="en-US" dirty="0"/>
              <a:t>() has some useful settings:</a:t>
            </a:r>
          </a:p>
          <a:p>
            <a:pPr lvl="1"/>
            <a:r>
              <a:rPr lang="en-US" i="1" dirty="0" err="1"/>
              <a:t>sep</a:t>
            </a:r>
            <a:r>
              <a:rPr lang="en-US" dirty="0"/>
              <a:t>	How are values </a:t>
            </a:r>
            <a:r>
              <a:rPr lang="en-US" dirty="0" err="1"/>
              <a:t>seperated</a:t>
            </a:r>
            <a:r>
              <a:rPr lang="en-US" dirty="0"/>
              <a:t>?</a:t>
            </a:r>
            <a:endParaRPr lang="en-US" i="1" dirty="0"/>
          </a:p>
          <a:p>
            <a:pPr lvl="1"/>
            <a:r>
              <a:rPr lang="en-US" i="1" dirty="0"/>
              <a:t>header</a:t>
            </a:r>
            <a:r>
              <a:rPr lang="en-US" dirty="0"/>
              <a:t> 	Column names inside file?</a:t>
            </a:r>
            <a:endParaRPr lang="en-US" i="1" dirty="0"/>
          </a:p>
          <a:p>
            <a:pPr lvl="1"/>
            <a:r>
              <a:rPr lang="en-US" i="1" dirty="0"/>
              <a:t>names	Use own column names?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1400" dirty="0"/>
          </a:p>
          <a:p>
            <a:r>
              <a:rPr lang="en-US" dirty="0"/>
              <a:t>Excel files have specific pandas function: </a:t>
            </a:r>
            <a:r>
              <a:rPr lang="en-US" dirty="0" err="1"/>
              <a:t>pd.read_excel</a:t>
            </a:r>
            <a:r>
              <a:rPr lang="en-US" dirty="0"/>
              <a:t>()</a:t>
            </a:r>
          </a:p>
          <a:p>
            <a:r>
              <a:rPr lang="en-US" dirty="0"/>
              <a:t>Explore yourself!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B7DDD8AC-E661-D391-0C09-C93DEEE8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3789142"/>
            <a:ext cx="9412013" cy="819264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6CFBEC1A-C6CF-8982-14BA-1398BF53F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889" y="2298310"/>
            <a:ext cx="4310865" cy="539913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FFAD49B7-4C58-7C3C-1623-684CE3818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889" y="2963864"/>
            <a:ext cx="4314220" cy="5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7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information from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You can use functions on your data selection</a:t>
            </a:r>
          </a:p>
          <a:p>
            <a:pPr lvl="1"/>
            <a:r>
              <a:rPr lang="en-GB" dirty="0"/>
              <a:t>.mean()</a:t>
            </a:r>
          </a:p>
          <a:p>
            <a:pPr lvl="1"/>
            <a:r>
              <a:rPr lang="en-GB" dirty="0"/>
              <a:t>.max()</a:t>
            </a:r>
          </a:p>
          <a:p>
            <a:pPr lvl="1"/>
            <a:r>
              <a:rPr lang="en-GB" dirty="0"/>
              <a:t>.min()</a:t>
            </a:r>
          </a:p>
          <a:p>
            <a:pPr lvl="1"/>
            <a:r>
              <a:rPr lang="en-GB" dirty="0"/>
              <a:t>.describe()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FCF5149-F060-03AC-3D38-59EE1155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9837"/>
            <a:ext cx="12192000" cy="108352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CF19070-B64F-847B-FB6C-1D047A69F5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71"/>
          <a:stretch/>
        </p:blipFill>
        <p:spPr>
          <a:xfrm>
            <a:off x="0" y="4273470"/>
            <a:ext cx="8720831" cy="65920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13F55B95-31FF-B202-8894-EDEC16BE1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58" r="51968"/>
          <a:stretch/>
        </p:blipFill>
        <p:spPr>
          <a:xfrm>
            <a:off x="8003220" y="1472195"/>
            <a:ext cx="4188780" cy="2775449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BB29C0A8-C781-DBE4-A837-C7319E5C0F47}"/>
              </a:ext>
            </a:extLst>
          </p:cNvPr>
          <p:cNvSpPr/>
          <p:nvPr/>
        </p:nvSpPr>
        <p:spPr>
          <a:xfrm>
            <a:off x="101152" y="5737501"/>
            <a:ext cx="5634630" cy="3651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– Timestamps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7009660" cy="4351338"/>
          </a:xfrm>
        </p:spPr>
        <p:txBody>
          <a:bodyPr>
            <a:normAutofit/>
          </a:bodyPr>
          <a:lstStyle/>
          <a:p>
            <a:r>
              <a:rPr lang="en-GB" dirty="0" err="1"/>
              <a:t>meteoData.Datetime</a:t>
            </a:r>
            <a:r>
              <a:rPr lang="en-GB" dirty="0"/>
              <a:t> is a collection of strings</a:t>
            </a:r>
          </a:p>
          <a:p>
            <a:r>
              <a:rPr lang="en-GB" dirty="0"/>
              <a:t>This needs to be changed so that Python knows it is dealing with time</a:t>
            </a:r>
          </a:p>
          <a:p>
            <a:r>
              <a:rPr lang="en-GB" dirty="0"/>
              <a:t>Pandas has a function to change a </a:t>
            </a:r>
            <a:r>
              <a:rPr lang="en-GB" dirty="0" err="1"/>
              <a:t>timedata</a:t>
            </a:r>
            <a:r>
              <a:rPr lang="en-GB" dirty="0"/>
              <a:t> string into a timestamp: </a:t>
            </a:r>
            <a:r>
              <a:rPr lang="en-GB" dirty="0" err="1"/>
              <a:t>pd.to_datetime</a:t>
            </a:r>
            <a:r>
              <a:rPr lang="en-GB" dirty="0"/>
              <a:t>()</a:t>
            </a:r>
          </a:p>
          <a:p>
            <a:pPr lvl="1"/>
            <a:r>
              <a:rPr lang="en-US" dirty="0"/>
              <a:t>Important: </a:t>
            </a:r>
            <a:r>
              <a:rPr lang="en-US" dirty="0" err="1"/>
              <a:t>dayfirst</a:t>
            </a:r>
            <a:r>
              <a:rPr lang="en-US" dirty="0"/>
              <a:t>=True if the format of the string is DD/MM/YYYY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0B106F3-DECA-B873-DA8B-9B38F7779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154" y="1313724"/>
            <a:ext cx="3124846" cy="112592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D9BCCBE-020D-84DB-D3F3-1AE0B5966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847" y="3827262"/>
            <a:ext cx="4636153" cy="112592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9057C485-029F-46DD-E844-EB20F384C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847" y="2567971"/>
            <a:ext cx="4636153" cy="1131987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E4799988-B06D-B1EC-452A-3ECD8AFDC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846" y="5082530"/>
            <a:ext cx="4636153" cy="1111688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ED931496-F068-81DE-D6C7-9198A429D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015168"/>
            <a:ext cx="6241951" cy="1124222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8C6630C7-243E-81DA-2198-46EA39577764}"/>
              </a:ext>
            </a:extLst>
          </p:cNvPr>
          <p:cNvSpPr/>
          <p:nvPr/>
        </p:nvSpPr>
        <p:spPr>
          <a:xfrm>
            <a:off x="7638473" y="4555273"/>
            <a:ext cx="4553526" cy="3651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B8530CA-5A04-A924-7652-E53DA30AC7EC}"/>
              </a:ext>
            </a:extLst>
          </p:cNvPr>
          <p:cNvSpPr/>
          <p:nvPr/>
        </p:nvSpPr>
        <p:spPr>
          <a:xfrm>
            <a:off x="7638474" y="5749050"/>
            <a:ext cx="4553526" cy="3651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EB86E1E-E70F-2E1E-A136-E07791825C3D}"/>
              </a:ext>
            </a:extLst>
          </p:cNvPr>
          <p:cNvSpPr/>
          <p:nvPr/>
        </p:nvSpPr>
        <p:spPr>
          <a:xfrm>
            <a:off x="934943" y="5730081"/>
            <a:ext cx="4553526" cy="3651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37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– Example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448038A9-5A73-2809-8D2C-7D456526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2A29FFF-E090-098A-0C86-3E629300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30" y="1753925"/>
            <a:ext cx="4860165" cy="435133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72723AA-228B-DAE4-F4A8-EE1C06E26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796"/>
          <a:stretch/>
        </p:blipFill>
        <p:spPr>
          <a:xfrm>
            <a:off x="4988245" y="355863"/>
            <a:ext cx="7203755" cy="108442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7487E57-33F4-AB18-6552-D60DAFE0A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50" r="35300"/>
          <a:stretch/>
        </p:blipFill>
        <p:spPr>
          <a:xfrm>
            <a:off x="6262761" y="1699950"/>
            <a:ext cx="5224209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8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– Example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448038A9-5A73-2809-8D2C-7D456526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7487E57-33F4-AB18-6552-D60DAFE0A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50" r="35300"/>
          <a:stretch/>
        </p:blipFill>
        <p:spPr>
          <a:xfrm>
            <a:off x="698292" y="1793354"/>
            <a:ext cx="5224209" cy="440531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B45B129-B307-BE0A-1DAD-0D81D69048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08" r="36468"/>
          <a:stretch/>
        </p:blipFill>
        <p:spPr>
          <a:xfrm>
            <a:off x="6175409" y="1825625"/>
            <a:ext cx="5178391" cy="217038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7E59D00-3F3F-03EF-8517-EB8D6DE3C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209"/>
          <a:stretch/>
        </p:blipFill>
        <p:spPr>
          <a:xfrm>
            <a:off x="4687410" y="652274"/>
            <a:ext cx="7504590" cy="8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– Examples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448038A9-5A73-2809-8D2C-7D456526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B8704B36-42FA-2D21-E2F0-5081C2789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17" y="4886473"/>
            <a:ext cx="9707330" cy="8954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A7CDA27-C630-750C-F867-825CF468A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09" y="2140984"/>
            <a:ext cx="9716837" cy="964951"/>
          </a:xfrm>
          <a:prstGeom prst="rect">
            <a:avLst/>
          </a:prstGeom>
        </p:spPr>
      </p:pic>
      <p:sp>
        <p:nvSpPr>
          <p:cNvPr id="17" name="Rechthoek 16">
            <a:extLst>
              <a:ext uri="{FF2B5EF4-FFF2-40B4-BE49-F238E27FC236}">
                <a16:creationId xmlns:a16="http://schemas.microsoft.com/office/drawing/2014/main" id="{72BD223D-41D5-33E9-A8CC-88EF29A4D642}"/>
              </a:ext>
            </a:extLst>
          </p:cNvPr>
          <p:cNvSpPr/>
          <p:nvPr/>
        </p:nvSpPr>
        <p:spPr>
          <a:xfrm>
            <a:off x="2753472" y="2267514"/>
            <a:ext cx="7757174" cy="6575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accent2"/>
                </a:solidFill>
              </a:rPr>
              <a:t>Get </a:t>
            </a:r>
            <a:r>
              <a:rPr lang="nl-NL" sz="2400" dirty="0" err="1">
                <a:solidFill>
                  <a:schemeClr val="accent2"/>
                </a:solidFill>
              </a:rPr>
              <a:t>the</a:t>
            </a:r>
            <a:r>
              <a:rPr lang="nl-NL" sz="2400" dirty="0">
                <a:solidFill>
                  <a:schemeClr val="accent2"/>
                </a:solidFill>
              </a:rPr>
              <a:t> data </a:t>
            </a:r>
            <a:r>
              <a:rPr lang="nl-NL" sz="2400" dirty="0" err="1">
                <a:solidFill>
                  <a:schemeClr val="accent2"/>
                </a:solidFill>
              </a:rPr>
              <a:t>for</a:t>
            </a:r>
            <a:r>
              <a:rPr lang="nl-NL" sz="2400" dirty="0">
                <a:solidFill>
                  <a:schemeClr val="accent2"/>
                </a:solidFill>
              </a:rPr>
              <a:t> September 2016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A596D87-0B05-D122-6665-3595B008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46578"/>
            <a:ext cx="8916644" cy="933580"/>
          </a:xfrm>
          <a:prstGeom prst="rect">
            <a:avLst/>
          </a:prstGeom>
        </p:spPr>
      </p:pic>
      <p:sp>
        <p:nvSpPr>
          <p:cNvPr id="18" name="Rechthoek 17">
            <a:extLst>
              <a:ext uri="{FF2B5EF4-FFF2-40B4-BE49-F238E27FC236}">
                <a16:creationId xmlns:a16="http://schemas.microsoft.com/office/drawing/2014/main" id="{DABF03ED-995E-BE71-FC2B-C53F78BFB0CB}"/>
              </a:ext>
            </a:extLst>
          </p:cNvPr>
          <p:cNvSpPr/>
          <p:nvPr/>
        </p:nvSpPr>
        <p:spPr>
          <a:xfrm>
            <a:off x="2753472" y="3165733"/>
            <a:ext cx="7757174" cy="68466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accent2"/>
                </a:solidFill>
              </a:rPr>
              <a:t>Get </a:t>
            </a:r>
            <a:r>
              <a:rPr lang="nl-NL" sz="2400" dirty="0" err="1">
                <a:solidFill>
                  <a:schemeClr val="accent2"/>
                </a:solidFill>
              </a:rPr>
              <a:t>the</a:t>
            </a:r>
            <a:r>
              <a:rPr lang="nl-NL" sz="2400" dirty="0">
                <a:solidFill>
                  <a:schemeClr val="accent2"/>
                </a:solidFill>
              </a:rPr>
              <a:t> data </a:t>
            </a:r>
            <a:r>
              <a:rPr lang="nl-NL" sz="2400" dirty="0" err="1">
                <a:solidFill>
                  <a:schemeClr val="accent2"/>
                </a:solidFill>
              </a:rPr>
              <a:t>for</a:t>
            </a:r>
            <a:r>
              <a:rPr lang="nl-NL" sz="2400" dirty="0">
                <a:solidFill>
                  <a:schemeClr val="accent2"/>
                </a:solidFill>
              </a:rPr>
              <a:t> </a:t>
            </a:r>
            <a:r>
              <a:rPr lang="nl-NL" sz="2400" dirty="0" err="1">
                <a:solidFill>
                  <a:schemeClr val="accent2"/>
                </a:solidFill>
              </a:rPr>
              <a:t>the</a:t>
            </a:r>
            <a:r>
              <a:rPr lang="nl-NL" sz="2400" dirty="0">
                <a:solidFill>
                  <a:schemeClr val="accent2"/>
                </a:solidFill>
              </a:rPr>
              <a:t> </a:t>
            </a:r>
            <a:r>
              <a:rPr lang="nl-NL" sz="2400" dirty="0" err="1">
                <a:solidFill>
                  <a:schemeClr val="accent2"/>
                </a:solidFill>
              </a:rPr>
              <a:t>years</a:t>
            </a:r>
            <a:r>
              <a:rPr lang="nl-NL" sz="2400" dirty="0">
                <a:solidFill>
                  <a:schemeClr val="accent2"/>
                </a:solidFill>
              </a:rPr>
              <a:t> 2016 up </a:t>
            </a:r>
            <a:r>
              <a:rPr lang="nl-NL" sz="2400" dirty="0" err="1">
                <a:solidFill>
                  <a:schemeClr val="accent2"/>
                </a:solidFill>
              </a:rPr>
              <a:t>to</a:t>
            </a:r>
            <a:r>
              <a:rPr lang="nl-NL" sz="2400" dirty="0">
                <a:solidFill>
                  <a:schemeClr val="accent2"/>
                </a:solidFill>
              </a:rPr>
              <a:t> and </a:t>
            </a:r>
            <a:r>
              <a:rPr lang="nl-NL" sz="2400" dirty="0" err="1">
                <a:solidFill>
                  <a:schemeClr val="accent2"/>
                </a:solidFill>
              </a:rPr>
              <a:t>including</a:t>
            </a:r>
            <a:r>
              <a:rPr lang="nl-NL" sz="2400" dirty="0">
                <a:solidFill>
                  <a:schemeClr val="accent2"/>
                </a:solidFill>
              </a:rPr>
              <a:t> 2018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EB6D8B6D-8FE2-8CBE-E44B-7933156A1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17" y="3961122"/>
            <a:ext cx="8907118" cy="943107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2AAFB5FC-40C7-6E43-D6EC-B6D8B4540346}"/>
              </a:ext>
            </a:extLst>
          </p:cNvPr>
          <p:cNvSpPr/>
          <p:nvPr/>
        </p:nvSpPr>
        <p:spPr>
          <a:xfrm>
            <a:off x="2753471" y="4103907"/>
            <a:ext cx="7757174" cy="6575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accent2"/>
                </a:solidFill>
              </a:rPr>
              <a:t>Get </a:t>
            </a:r>
            <a:r>
              <a:rPr lang="nl-NL" sz="2400" dirty="0" err="1">
                <a:solidFill>
                  <a:schemeClr val="accent2"/>
                </a:solidFill>
              </a:rPr>
              <a:t>the</a:t>
            </a:r>
            <a:r>
              <a:rPr lang="nl-NL" sz="2400" dirty="0">
                <a:solidFill>
                  <a:schemeClr val="accent2"/>
                </a:solidFill>
              </a:rPr>
              <a:t> data </a:t>
            </a:r>
            <a:r>
              <a:rPr lang="nl-NL" sz="2400" dirty="0" err="1">
                <a:solidFill>
                  <a:schemeClr val="accent2"/>
                </a:solidFill>
              </a:rPr>
              <a:t>for</a:t>
            </a:r>
            <a:r>
              <a:rPr lang="nl-NL" sz="2400" dirty="0">
                <a:solidFill>
                  <a:schemeClr val="accent2"/>
                </a:solidFill>
              </a:rPr>
              <a:t> </a:t>
            </a:r>
            <a:r>
              <a:rPr lang="nl-NL" sz="2400" dirty="0" err="1">
                <a:solidFill>
                  <a:schemeClr val="accent2"/>
                </a:solidFill>
              </a:rPr>
              <a:t>the</a:t>
            </a:r>
            <a:r>
              <a:rPr lang="nl-NL" sz="2400" dirty="0">
                <a:solidFill>
                  <a:schemeClr val="accent2"/>
                </a:solidFill>
              </a:rPr>
              <a:t> </a:t>
            </a:r>
            <a:r>
              <a:rPr lang="nl-NL" sz="2400" dirty="0" err="1">
                <a:solidFill>
                  <a:schemeClr val="accent2"/>
                </a:solidFill>
              </a:rPr>
              <a:t>years</a:t>
            </a:r>
            <a:r>
              <a:rPr lang="nl-NL" sz="2400" dirty="0">
                <a:solidFill>
                  <a:schemeClr val="accent2"/>
                </a:solidFill>
              </a:rPr>
              <a:t> 2018 up </a:t>
            </a:r>
            <a:r>
              <a:rPr lang="nl-NL" sz="2400" dirty="0" err="1">
                <a:solidFill>
                  <a:schemeClr val="accent2"/>
                </a:solidFill>
              </a:rPr>
              <a:t>to</a:t>
            </a:r>
            <a:r>
              <a:rPr lang="nl-NL" sz="2400" dirty="0">
                <a:solidFill>
                  <a:schemeClr val="accent2"/>
                </a:solidFill>
              </a:rPr>
              <a:t> and </a:t>
            </a:r>
            <a:r>
              <a:rPr lang="nl-NL" sz="2400" dirty="0" err="1">
                <a:solidFill>
                  <a:schemeClr val="accent2"/>
                </a:solidFill>
              </a:rPr>
              <a:t>including</a:t>
            </a:r>
            <a:r>
              <a:rPr lang="nl-NL" sz="2400" dirty="0">
                <a:solidFill>
                  <a:schemeClr val="accent2"/>
                </a:solidFill>
              </a:rPr>
              <a:t> 2019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3BA1D2EC-4269-9CF1-55A7-D9447C243D7F}"/>
              </a:ext>
            </a:extLst>
          </p:cNvPr>
          <p:cNvSpPr/>
          <p:nvPr/>
        </p:nvSpPr>
        <p:spPr>
          <a:xfrm>
            <a:off x="2755423" y="5027978"/>
            <a:ext cx="7755224" cy="65753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accent2"/>
                </a:solidFill>
              </a:rPr>
              <a:t>Get </a:t>
            </a:r>
            <a:r>
              <a:rPr lang="nl-NL" sz="2400" dirty="0" err="1">
                <a:solidFill>
                  <a:schemeClr val="accent2"/>
                </a:solidFill>
              </a:rPr>
              <a:t>the</a:t>
            </a:r>
            <a:r>
              <a:rPr lang="nl-NL" sz="2400" dirty="0">
                <a:solidFill>
                  <a:schemeClr val="accent2"/>
                </a:solidFill>
              </a:rPr>
              <a:t> data </a:t>
            </a:r>
            <a:r>
              <a:rPr lang="nl-NL" sz="2400" dirty="0" err="1">
                <a:solidFill>
                  <a:schemeClr val="accent2"/>
                </a:solidFill>
              </a:rPr>
              <a:t>for</a:t>
            </a:r>
            <a:r>
              <a:rPr lang="nl-NL" sz="2400" dirty="0">
                <a:solidFill>
                  <a:schemeClr val="accent2"/>
                </a:solidFill>
              </a:rPr>
              <a:t> </a:t>
            </a:r>
            <a:r>
              <a:rPr lang="nl-NL" sz="2400" dirty="0" err="1">
                <a:solidFill>
                  <a:schemeClr val="accent2"/>
                </a:solidFill>
              </a:rPr>
              <a:t>the</a:t>
            </a:r>
            <a:r>
              <a:rPr lang="nl-NL" sz="2400" dirty="0">
                <a:solidFill>
                  <a:schemeClr val="accent2"/>
                </a:solidFill>
              </a:rPr>
              <a:t> first </a:t>
            </a:r>
            <a:r>
              <a:rPr lang="nl-NL" sz="2400" dirty="0" err="1">
                <a:solidFill>
                  <a:schemeClr val="accent2"/>
                </a:solidFill>
              </a:rPr>
              <a:t>day</a:t>
            </a:r>
            <a:r>
              <a:rPr lang="nl-NL" sz="2400" dirty="0">
                <a:solidFill>
                  <a:schemeClr val="accent2"/>
                </a:solidFill>
              </a:rPr>
              <a:t> of 2019</a:t>
            </a:r>
          </a:p>
        </p:txBody>
      </p:sp>
    </p:spTree>
    <p:extLst>
      <p:ext uri="{BB962C8B-B14F-4D97-AF65-F5344CB8AC3E}">
        <p14:creationId xmlns:p14="http://schemas.microsoft.com/office/powerpoint/2010/main" val="13595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U_Dingemanse" id="{32EF535F-04AA-4834-A595-0BBACAFD28E3}" vid="{66F7E239-68D9-41B7-83FC-C79895664A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700</Words>
  <Application>Microsoft Office PowerPoint</Application>
  <PresentationFormat>Breedbeeld</PresentationFormat>
  <Paragraphs>127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Module 3.3 Pandas for Meteorology Data</vt:lpstr>
      <vt:lpstr>Contents </vt:lpstr>
      <vt:lpstr>Loading data</vt:lpstr>
      <vt:lpstr>Loading data</vt:lpstr>
      <vt:lpstr>Get information from a dataframe</vt:lpstr>
      <vt:lpstr>Time – Timestamps </vt:lpstr>
      <vt:lpstr>Time – Example</vt:lpstr>
      <vt:lpstr>Time – Example</vt:lpstr>
      <vt:lpstr>Time – Examples</vt:lpstr>
      <vt:lpstr>Time – Timedelta</vt:lpstr>
      <vt:lpstr>Time – Timedelta</vt:lpstr>
      <vt:lpstr>Timedelta – Examples</vt:lpstr>
      <vt:lpstr>Time – .resample()</vt:lpstr>
      <vt:lpstr>Time – .resample()</vt:lpstr>
      <vt:lpstr>Time – .resample()</vt:lpstr>
      <vt:lpstr>.groupby()</vt:lpstr>
      <vt:lpstr>.groupby()</vt:lpstr>
      <vt:lpstr>.groupby()</vt:lpstr>
      <vt:lpstr>.groupby()</vt:lpstr>
      <vt:lpstr>Exporting a dataframe</vt:lpstr>
      <vt:lpstr>Pandas for Meteorology Data – Summary 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3.3 Python for Meteorology Data</dc:title>
  <dc:creator>Nimrod de Wit</dc:creator>
  <cp:lastModifiedBy>Nimrod de Wit</cp:lastModifiedBy>
  <cp:revision>12</cp:revision>
  <dcterms:created xsi:type="dcterms:W3CDTF">2023-01-30T11:11:00Z</dcterms:created>
  <dcterms:modified xsi:type="dcterms:W3CDTF">2023-02-02T11:03:59Z</dcterms:modified>
</cp:coreProperties>
</file>