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2" r:id="rId3"/>
    <p:sldId id="547" r:id="rId4"/>
    <p:sldId id="548" r:id="rId5"/>
    <p:sldId id="549" r:id="rId6"/>
    <p:sldId id="550" r:id="rId7"/>
    <p:sldId id="551" r:id="rId8"/>
    <p:sldId id="566" r:id="rId9"/>
    <p:sldId id="552" r:id="rId10"/>
    <p:sldId id="554" r:id="rId11"/>
    <p:sldId id="555" r:id="rId12"/>
    <p:sldId id="553" r:id="rId13"/>
    <p:sldId id="556" r:id="rId14"/>
    <p:sldId id="557" r:id="rId15"/>
    <p:sldId id="558" r:id="rId16"/>
    <p:sldId id="560" r:id="rId17"/>
    <p:sldId id="561" r:id="rId18"/>
    <p:sldId id="562" r:id="rId19"/>
    <p:sldId id="563" r:id="rId20"/>
    <p:sldId id="565" r:id="rId21"/>
    <p:sldId id="383" r:id="rId22"/>
    <p:sldId id="38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E2AD-7AEC-27DB-1599-F9D6EF8B8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350E24-8C5E-CC38-427C-7CD6AAB5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6D5569-AE6A-B01C-CF42-C78D98FE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AE037D-6428-E5F4-7C23-024DE9F4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8EE13-8A39-956F-71F9-D80C28BC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01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5ADE0-AE9A-F77A-5EF1-39C38A91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332C59-5411-C2E0-C9AC-DC46C02E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D0BBEF-8436-00E0-CD1A-035BA160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C07E4B-D121-924D-AC08-07DA40B7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B9A1FE-F40A-A709-BD8F-AE0845C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7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A3BB66-CF57-AC9D-78EF-50B875D87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F7428AF-8276-100E-6D49-BDF5919C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8BAF53-4643-416E-7191-FCFF146D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2EBDA6-2C72-1C85-EB9D-8DDE595F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22CC69-888B-AF92-3C1A-E9A15B2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88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5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638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1276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254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5032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5314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43489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8519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9DFB1-5E34-30B7-782B-A2DA07B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D93193-448D-02DC-D013-84D6C5C1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19F4AC-39BE-6678-3E54-A4EB814A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C8F1E9-6C85-A895-DF41-8D8503FA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8CC3F0-E15F-DD4C-66B9-390B5D41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261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6703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4495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299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01A4-2884-E7CA-B277-28BF6FE5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13AF0E-5983-F4C2-5B91-33E6795E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E5EF95-E55C-01D6-84BC-603C21E0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87B4DC-99A6-F99B-4806-C36488D5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6A782B-1320-E184-2B72-7A100BE6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5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1314E-A959-7D30-1038-4EDE4666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953B75-DE41-B2B9-3853-FB3D03F4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61C352-5D47-6BDB-CD5F-F894996D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782AE-5220-7699-1FCA-9FE864FC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C682B8D-6275-EA09-F4CF-2FA6D8FE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45339-57E1-557D-37F1-993A2589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83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B27C8-A275-1279-44D5-4556B5B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DDF139-26CD-06D3-914E-905EBE75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EDDFC8-4ED0-853F-C15B-83A652F7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72F756-045A-B102-62C1-6611BD12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F5E270-BE3D-1EC6-EF84-4F4E64DC5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0C668AC-9401-6419-C2A1-7C151955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694EE9-24AE-0BC1-24F3-EF8F52B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771586C-341A-C101-C938-896ACEC3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0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351D-46A8-EFD2-1E8D-ECCE0409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2622FD3-ACEC-93A8-4C96-86F6FE2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3805893-CBC0-AA3B-3DCE-201E6F35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AB0745-36F1-1E98-EF4B-C88DD59B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92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9050A3A-390A-A181-EC1C-AFA4A46B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4465A6-8DD5-AE2D-F811-C02115B3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F8D6E2-E973-FE68-9A78-C739F10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1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FE2D9-6E41-644A-C203-40847E0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BC0853-D58D-E270-0891-7F57541F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CA2CCB-2510-8289-83DA-C1F13551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0743C9-5C9B-B9EC-8968-6E7CFA95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9563-B616-D169-41A7-94655E07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0F2EF4-ACAB-5377-8769-3957B719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9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BDF9-9A80-261B-DE1D-09D01DD8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3E9A8F-B83C-732B-CECD-ADF399B1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91598E-2BE8-70E4-9CDF-AF4B6E10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F79130-017A-9B82-33B4-9F989BB0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4EDDFA-AFB8-EFEE-8006-D2490D5D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B5E71F-417B-2AEB-F0B2-E7E11A31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9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A8774F-D946-0008-B61D-093ADF59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A89E79-AFB0-0003-CC26-76B7C93C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6E8B6F-92EF-3DF8-90F2-CAA39AB4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064D-7721-4094-AA9F-75772B3CA53D}" type="datetimeFigureOut">
              <a:rPr lang="nl-NL" smtClean="0"/>
              <a:t>14-2-2023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69FCA1-A5A1-CA3A-5153-7153D6A57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D61930-6BC4-2965-A914-F6D3CAD5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DC4A-E9BD-499E-8906-4EE075F85E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1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553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5.1</a:t>
            </a:r>
            <a:br>
              <a:rPr lang="en-US" dirty="0"/>
            </a:br>
            <a:r>
              <a:rPr lang="en-US" dirty="0"/>
              <a:t>Working with Satellite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84E1FD5-26E8-151A-0E91-FF463521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9" y="852595"/>
            <a:ext cx="9246162" cy="515280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F6006-F0E6-2671-08A1-744A54DC3159}"/>
              </a:ext>
            </a:extLst>
          </p:cNvPr>
          <p:cNvSpPr txBox="1">
            <a:spLocks/>
          </p:cNvSpPr>
          <p:nvPr/>
        </p:nvSpPr>
        <p:spPr>
          <a:xfrm>
            <a:off x="1056358" y="250246"/>
            <a:ext cx="11079332" cy="50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way we can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/ </a:t>
            </a:r>
            <a:r>
              <a:rPr lang="nl-NL" dirty="0" err="1"/>
              <a:t>dimensions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FBC683-21C4-8306-CD35-63F346C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FA6646-E6C3-C27F-093C-8F2E083D0E7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7AD5609-607D-4CD1-904A-8E2759BC51F4}" type="slidenum">
              <a:rPr lang="en-NL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defRPr/>
              </a:pPr>
              <a:t>10</a:t>
            </a:fld>
            <a:endParaRPr lang="en-NL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4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dataframes</a:t>
            </a:r>
            <a:r>
              <a:rPr lang="en-US" dirty="0"/>
              <a:t> we could select data in two dimensions: rows and columns </a:t>
            </a:r>
          </a:p>
          <a:p>
            <a:pPr lvl="1"/>
            <a:r>
              <a:rPr lang="en-US" dirty="0"/>
              <a:t>.loc[</a:t>
            </a:r>
            <a:r>
              <a:rPr lang="en-US" dirty="0" err="1"/>
              <a:t>row_selection</a:t>
            </a:r>
            <a:r>
              <a:rPr lang="en-US" dirty="0"/>
              <a:t>, </a:t>
            </a:r>
            <a:r>
              <a:rPr lang="en-US" dirty="0" err="1"/>
              <a:t>column_selection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However, now we will slice in multiple dimensions</a:t>
            </a:r>
          </a:p>
          <a:p>
            <a:pPr lvl="1"/>
            <a:r>
              <a:rPr lang="en-US" dirty="0"/>
              <a:t>We saw this:</a:t>
            </a:r>
          </a:p>
          <a:p>
            <a:pPr lvl="1"/>
            <a:r>
              <a:rPr lang="en-US" dirty="0"/>
              <a:t>We can slice using: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8F7F6AE4-465F-EE15-84A1-A9516CEF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6" y="3191286"/>
            <a:ext cx="7319707" cy="64163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84F22D82-CCB8-E9DE-47CD-5CADED71A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05" t="60501"/>
          <a:stretch/>
        </p:blipFill>
        <p:spPr>
          <a:xfrm>
            <a:off x="3188378" y="4362438"/>
            <a:ext cx="3989662" cy="53740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3835FEC-4DAD-6C42-B6ED-611F828B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56" y="5253094"/>
            <a:ext cx="6616192" cy="7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4621567" cy="1166906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endParaRPr lang="nl-NL" dirty="0"/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only the temperatures of the years 2000-2005</a:t>
            </a:r>
          </a:p>
          <a:p>
            <a:pPr lvl="1"/>
            <a:r>
              <a:rPr lang="en-US" dirty="0"/>
              <a:t>In which dimension should we slice?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84F22D82-CCB8-E9DE-47CD-5CADED71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5" t="60501"/>
          <a:stretch/>
        </p:blipFill>
        <p:spPr>
          <a:xfrm>
            <a:off x="6222377" y="271485"/>
            <a:ext cx="4274432" cy="575759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3835FEC-4DAD-6C42-B6ED-611F828B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7" y="847244"/>
            <a:ext cx="5988413" cy="66368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870F7B4-4242-E229-8C2E-8ECD6DEAC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6" y="2885241"/>
            <a:ext cx="11251188" cy="366755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ED0B2C7B-28E8-67B2-EF44-CBA3C97E385B}"/>
              </a:ext>
            </a:extLst>
          </p:cNvPr>
          <p:cNvSpPr/>
          <p:nvPr/>
        </p:nvSpPr>
        <p:spPr>
          <a:xfrm>
            <a:off x="587747" y="5817419"/>
            <a:ext cx="4117418" cy="682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EA9ACFDE-A95D-8A76-929B-26DBF18E91C8}"/>
              </a:ext>
            </a:extLst>
          </p:cNvPr>
          <p:cNvSpPr/>
          <p:nvPr/>
        </p:nvSpPr>
        <p:spPr>
          <a:xfrm>
            <a:off x="4163627" y="4216893"/>
            <a:ext cx="1455938" cy="58592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B9D95A3-0E25-C01C-F88B-30B156F9257D}"/>
              </a:ext>
            </a:extLst>
          </p:cNvPr>
          <p:cNvSpPr/>
          <p:nvPr/>
        </p:nvSpPr>
        <p:spPr>
          <a:xfrm>
            <a:off x="7808280" y="4216893"/>
            <a:ext cx="1455938" cy="58592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DB24804-3021-D0B1-C0AA-54918B3C2D82}"/>
              </a:ext>
            </a:extLst>
          </p:cNvPr>
          <p:cNvSpPr/>
          <p:nvPr/>
        </p:nvSpPr>
        <p:spPr>
          <a:xfrm>
            <a:off x="6449762" y="3096004"/>
            <a:ext cx="3819661" cy="8674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We </a:t>
            </a:r>
            <a:r>
              <a:rPr lang="nl-NL" sz="2800" dirty="0" err="1">
                <a:solidFill>
                  <a:schemeClr val="tx1"/>
                </a:solidFill>
              </a:rPr>
              <a:t>use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the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coordinates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to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create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the</a:t>
            </a:r>
            <a:r>
              <a:rPr lang="nl-NL" sz="2800" dirty="0">
                <a:solidFill>
                  <a:schemeClr val="tx1"/>
                </a:solidFill>
              </a:rPr>
              <a:t> booleans</a:t>
            </a:r>
          </a:p>
        </p:txBody>
      </p:sp>
    </p:spTree>
    <p:extLst>
      <p:ext uri="{BB962C8B-B14F-4D97-AF65-F5344CB8AC3E}">
        <p14:creationId xmlns:p14="http://schemas.microsoft.com/office/powerpoint/2010/main" val="12508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4621567" cy="1166906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select another time range, we only need to change the </a:t>
            </a:r>
            <a:r>
              <a:rPr lang="en-US" dirty="0" err="1"/>
              <a:t>starttime</a:t>
            </a:r>
            <a:r>
              <a:rPr lang="en-US" dirty="0"/>
              <a:t> and </a:t>
            </a:r>
            <a:r>
              <a:rPr lang="en-US" dirty="0" err="1"/>
              <a:t>endtime</a:t>
            </a:r>
            <a:r>
              <a:rPr lang="en-US" dirty="0"/>
              <a:t> (and the variable name)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84F22D82-CCB8-E9DE-47CD-5CADED71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5" t="60501"/>
          <a:stretch/>
        </p:blipFill>
        <p:spPr>
          <a:xfrm>
            <a:off x="6222377" y="271485"/>
            <a:ext cx="4274432" cy="575759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3835FEC-4DAD-6C42-B6ED-611F828B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7" y="847244"/>
            <a:ext cx="5988413" cy="6636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B01FA82-7E68-D7BB-243C-D9FD9792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4" y="2885474"/>
            <a:ext cx="10990257" cy="3836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ED0B2C7B-28E8-67B2-EF44-CBA3C97E385B}"/>
              </a:ext>
            </a:extLst>
          </p:cNvPr>
          <p:cNvSpPr/>
          <p:nvPr/>
        </p:nvSpPr>
        <p:spPr>
          <a:xfrm>
            <a:off x="838200" y="6015293"/>
            <a:ext cx="4117418" cy="682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6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4621567" cy="1166906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only the temperatures of Ethiopia</a:t>
            </a:r>
          </a:p>
          <a:p>
            <a:pPr lvl="1"/>
            <a:r>
              <a:rPr lang="en-US" dirty="0"/>
              <a:t>In which dimension(s) should we slice?</a:t>
            </a:r>
          </a:p>
          <a:p>
            <a:pPr lvl="1"/>
            <a:r>
              <a:rPr lang="en-US" dirty="0"/>
              <a:t>What information do we need for slicing?</a:t>
            </a:r>
          </a:p>
          <a:p>
            <a:pPr lvl="1"/>
            <a:endParaRPr lang="en-US" dirty="0"/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84F22D82-CCB8-E9DE-47CD-5CADED71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5" t="60501"/>
          <a:stretch/>
        </p:blipFill>
        <p:spPr>
          <a:xfrm>
            <a:off x="6222377" y="271485"/>
            <a:ext cx="4274432" cy="575759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3835FEC-4DAD-6C42-B6ED-611F828B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7" y="847244"/>
            <a:ext cx="5988413" cy="66368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F1F22E5-68A9-261C-45F1-0FDA0680E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4580"/>
            <a:ext cx="12192000" cy="336851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ED0B2C7B-28E8-67B2-EF44-CBA3C97E385B}"/>
              </a:ext>
            </a:extLst>
          </p:cNvPr>
          <p:cNvSpPr/>
          <p:nvPr/>
        </p:nvSpPr>
        <p:spPr>
          <a:xfrm>
            <a:off x="115824" y="6015294"/>
            <a:ext cx="4117418" cy="682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DAF7F49E-17B9-6C67-F9F7-BA8F502FC5CF}"/>
              </a:ext>
            </a:extLst>
          </p:cNvPr>
          <p:cNvSpPr/>
          <p:nvPr/>
        </p:nvSpPr>
        <p:spPr>
          <a:xfrm>
            <a:off x="1508761" y="3429000"/>
            <a:ext cx="576072" cy="1045263"/>
          </a:xfrm>
          <a:prstGeom prst="rightBrace">
            <a:avLst>
              <a:gd name="adj1" fmla="val 49937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A9BB02F-7A31-1703-1756-AE9C7D7341FF}"/>
              </a:ext>
            </a:extLst>
          </p:cNvPr>
          <p:cNvSpPr/>
          <p:nvPr/>
        </p:nvSpPr>
        <p:spPr>
          <a:xfrm>
            <a:off x="2197802" y="3517898"/>
            <a:ext cx="6351838" cy="8674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err="1">
                <a:solidFill>
                  <a:schemeClr val="tx1"/>
                </a:solidFill>
              </a:rPr>
              <a:t>When</a:t>
            </a:r>
            <a:r>
              <a:rPr lang="nl-NL" sz="2800" dirty="0">
                <a:solidFill>
                  <a:schemeClr val="tx1"/>
                </a:solidFill>
              </a:rPr>
              <a:t> we want </a:t>
            </a:r>
            <a:r>
              <a:rPr lang="nl-NL" sz="2800" dirty="0" err="1">
                <a:solidFill>
                  <a:schemeClr val="tx1"/>
                </a:solidFill>
              </a:rPr>
              <a:t>to</a:t>
            </a:r>
            <a:r>
              <a:rPr lang="nl-NL" sz="2800" dirty="0">
                <a:solidFill>
                  <a:schemeClr val="tx1"/>
                </a:solidFill>
              </a:rPr>
              <a:t> select </a:t>
            </a:r>
            <a:r>
              <a:rPr lang="nl-NL" sz="2800" dirty="0" err="1">
                <a:solidFill>
                  <a:schemeClr val="tx1"/>
                </a:solidFill>
              </a:rPr>
              <a:t>another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region</a:t>
            </a:r>
            <a:r>
              <a:rPr lang="nl-NL" sz="2800" dirty="0">
                <a:solidFill>
                  <a:schemeClr val="tx1"/>
                </a:solidFill>
              </a:rPr>
              <a:t>, we </a:t>
            </a:r>
            <a:r>
              <a:rPr lang="nl-NL" sz="2800" dirty="0" err="1">
                <a:solidFill>
                  <a:schemeClr val="tx1"/>
                </a:solidFill>
              </a:rPr>
              <a:t>only</a:t>
            </a:r>
            <a:r>
              <a:rPr lang="nl-NL" sz="2800" dirty="0">
                <a:solidFill>
                  <a:schemeClr val="tx1"/>
                </a:solidFill>
              </a:rPr>
              <a:t> need </a:t>
            </a:r>
            <a:r>
              <a:rPr lang="nl-NL" sz="2800" dirty="0" err="1">
                <a:solidFill>
                  <a:schemeClr val="tx1"/>
                </a:solidFill>
              </a:rPr>
              <a:t>to</a:t>
            </a:r>
            <a:r>
              <a:rPr lang="nl-NL" sz="2800" dirty="0">
                <a:solidFill>
                  <a:schemeClr val="tx1"/>
                </a:solidFill>
              </a:rPr>
              <a:t> change these </a:t>
            </a:r>
            <a:r>
              <a:rPr lang="nl-NL" sz="2800" dirty="0" err="1">
                <a:solidFill>
                  <a:schemeClr val="tx1"/>
                </a:solidFill>
              </a:rPr>
              <a:t>boundaries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know how to select data, we can also do calculations on the selections</a:t>
            </a:r>
          </a:p>
          <a:p>
            <a:r>
              <a:rPr lang="en-US" dirty="0"/>
              <a:t>In module 3 we have worked with </a:t>
            </a:r>
            <a:r>
              <a:rPr lang="en-US" dirty="0" err="1"/>
              <a:t>numpy</a:t>
            </a:r>
            <a:r>
              <a:rPr lang="en-US" dirty="0"/>
              <a:t> functions like </a:t>
            </a:r>
            <a:r>
              <a:rPr lang="en-US" dirty="0" err="1"/>
              <a:t>np.max</a:t>
            </a:r>
            <a:r>
              <a:rPr lang="en-US" dirty="0"/>
              <a:t>(), </a:t>
            </a:r>
            <a:r>
              <a:rPr lang="en-US" dirty="0" err="1"/>
              <a:t>np.min</a:t>
            </a:r>
            <a:r>
              <a:rPr lang="en-US" dirty="0"/>
              <a:t>() and </a:t>
            </a:r>
            <a:r>
              <a:rPr lang="en-US" dirty="0" err="1"/>
              <a:t>np.mean</a:t>
            </a:r>
            <a:r>
              <a:rPr lang="en-US" dirty="0"/>
              <a:t>()</a:t>
            </a:r>
          </a:p>
          <a:p>
            <a:r>
              <a:rPr lang="en-US" dirty="0"/>
              <a:t>These functions can be applied to specific dimension(s)</a:t>
            </a:r>
          </a:p>
          <a:p>
            <a:pPr lvl="1"/>
            <a:r>
              <a:rPr lang="en-US" dirty="0"/>
              <a:t>By using the argument axis= inside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5303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554" cy="4351338"/>
          </a:xfrm>
        </p:spPr>
        <p:txBody>
          <a:bodyPr/>
          <a:lstStyle/>
          <a:p>
            <a:r>
              <a:rPr lang="en-US" dirty="0"/>
              <a:t>We selected all temperatures of the region South-America</a:t>
            </a:r>
          </a:p>
          <a:p>
            <a:pPr lvl="1"/>
            <a:r>
              <a:rPr lang="en-US" dirty="0"/>
              <a:t>For the years 1948-2021</a:t>
            </a:r>
          </a:p>
          <a:p>
            <a:r>
              <a:rPr lang="en-US" dirty="0"/>
              <a:t>How can we calculate, for every location, the mean temperature over time?</a:t>
            </a:r>
          </a:p>
          <a:p>
            <a:pPr lvl="1"/>
            <a:r>
              <a:rPr lang="en-US" dirty="0"/>
              <a:t>To what dimension(s) should we apply the calculation?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752BA5-BDE5-DF05-0F7F-46281CE4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54" y="23311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2F453856-03C8-2445-67F7-4470ADE0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4" y="24835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0B0CAEF-AF29-F2B2-4DFC-68F24B8C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54" y="26359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0896FA9-1C4C-84F1-ACBD-8C8285FB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54" y="27883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AE707C-EA2B-D19A-4C04-CC8C6360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54" y="29407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E8506CD-A331-8366-13A4-026218CB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4" y="30931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69F1DF-9933-8C50-3FC2-144AFF09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4" y="32455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2DBFD56-8141-CE14-712A-B2161DBD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54" y="33979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AA3FCA-0579-2F2F-5A2A-C9BE04EF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97" y="262837"/>
            <a:ext cx="3982006" cy="438211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74F10615-1270-84E5-14BC-BB3A4D5D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0" y="5309047"/>
            <a:ext cx="5980644" cy="565910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054AA0A2-BD47-578A-5990-FC4CA7303B88}"/>
              </a:ext>
            </a:extLst>
          </p:cNvPr>
          <p:cNvSpPr/>
          <p:nvPr/>
        </p:nvSpPr>
        <p:spPr>
          <a:xfrm>
            <a:off x="5652528" y="5463733"/>
            <a:ext cx="501751" cy="2565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4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554" cy="4351338"/>
          </a:xfrm>
        </p:spPr>
        <p:txBody>
          <a:bodyPr/>
          <a:lstStyle/>
          <a:p>
            <a:r>
              <a:rPr lang="en-US" dirty="0"/>
              <a:t>We selected all temperatures of the region South-America</a:t>
            </a:r>
          </a:p>
          <a:p>
            <a:pPr lvl="1"/>
            <a:r>
              <a:rPr lang="en-US" dirty="0"/>
              <a:t>For the years 1948-2021</a:t>
            </a:r>
          </a:p>
          <a:p>
            <a:r>
              <a:rPr lang="en-US" dirty="0"/>
              <a:t>How can we calculate, for every </a:t>
            </a:r>
            <a:r>
              <a:rPr lang="en-US" b="1" dirty="0"/>
              <a:t>location</a:t>
            </a:r>
            <a:r>
              <a:rPr lang="en-US" dirty="0"/>
              <a:t>, the mean temperature </a:t>
            </a:r>
            <a:r>
              <a:rPr lang="en-US" b="1" dirty="0"/>
              <a:t>over time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To what dimension(s) should we apply the calculation?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752BA5-BDE5-DF05-0F7F-46281CE4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64" y="2268454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AA3FCA-0579-2F2F-5A2A-C9BE04EF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97" y="262837"/>
            <a:ext cx="3982006" cy="43821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26C3CF2-6A11-6533-63B5-E78648A9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0" y="5309047"/>
            <a:ext cx="5980644" cy="56591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ECDE443-3509-E61F-4C05-D1917A683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499" y="1136997"/>
            <a:ext cx="2630424" cy="548004"/>
          </a:xfrm>
          <a:prstGeom prst="rect">
            <a:avLst/>
          </a:prstGeom>
        </p:spPr>
      </p:pic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96E33C55-3B0F-39FE-1B4E-5AD32B578AD2}"/>
              </a:ext>
            </a:extLst>
          </p:cNvPr>
          <p:cNvCxnSpPr>
            <a:stCxn id="15" idx="2"/>
          </p:cNvCxnSpPr>
          <p:nvPr/>
        </p:nvCxnSpPr>
        <p:spPr>
          <a:xfrm>
            <a:off x="9982200" y="701048"/>
            <a:ext cx="0" cy="40618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205CDCAB-7B72-2A71-0FF7-D5DF17C4E502}"/>
              </a:ext>
            </a:extLst>
          </p:cNvPr>
          <p:cNvSpPr/>
          <p:nvPr/>
        </p:nvSpPr>
        <p:spPr>
          <a:xfrm>
            <a:off x="7991195" y="1200305"/>
            <a:ext cx="3982007" cy="438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4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554" cy="4351338"/>
          </a:xfrm>
        </p:spPr>
        <p:txBody>
          <a:bodyPr/>
          <a:lstStyle/>
          <a:p>
            <a:r>
              <a:rPr lang="en-US" dirty="0"/>
              <a:t>How can we calculate, for every </a:t>
            </a:r>
            <a:r>
              <a:rPr lang="en-US" b="1" dirty="0"/>
              <a:t>timestep</a:t>
            </a:r>
            <a:r>
              <a:rPr lang="en-US" dirty="0"/>
              <a:t>, the mean temperature for the </a:t>
            </a:r>
            <a:r>
              <a:rPr lang="en-US" b="1" dirty="0"/>
              <a:t>whole region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To what dimension(s) should we apply the calculation?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752BA5-BDE5-DF05-0F7F-46281CE4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54" y="23311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2F453856-03C8-2445-67F7-4470ADE0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4" y="24835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0B0CAEF-AF29-F2B2-4DFC-68F24B8C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54" y="26359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0896FA9-1C4C-84F1-ACBD-8C8285FB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54" y="27883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AE707C-EA2B-D19A-4C04-CC8C6360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54" y="29407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E8506CD-A331-8366-13A4-026218CB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4" y="30931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69F1DF-9933-8C50-3FC2-144AFF09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4" y="32455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2DBFD56-8141-CE14-712A-B2161DBD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54" y="3397926"/>
            <a:ext cx="4600336" cy="332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AA3FCA-0579-2F2F-5A2A-C9BE04EF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97" y="262837"/>
            <a:ext cx="3982006" cy="438211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34F07A6-CBE6-88BD-05FF-C6E21AE8C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" y="3956648"/>
            <a:ext cx="6193956" cy="645852"/>
          </a:xfrm>
          <a:prstGeom prst="rect">
            <a:avLst/>
          </a:prstGeom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714AC1EA-D8A0-44D6-1661-07A818812239}"/>
              </a:ext>
            </a:extLst>
          </p:cNvPr>
          <p:cNvSpPr/>
          <p:nvPr/>
        </p:nvSpPr>
        <p:spPr>
          <a:xfrm>
            <a:off x="5303520" y="4151305"/>
            <a:ext cx="949234" cy="2378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0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83"/>
            <a:ext cx="10515600" cy="1166906"/>
          </a:xfrm>
        </p:spPr>
        <p:txBody>
          <a:bodyPr>
            <a:normAutofit/>
          </a:bodyPr>
          <a:lstStyle/>
          <a:p>
            <a:r>
              <a:rPr lang="nl-NL" dirty="0" err="1"/>
              <a:t>Selecting</a:t>
            </a:r>
            <a:r>
              <a:rPr lang="nl-NL" dirty="0"/>
              <a:t> data –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1516C90-E616-B309-7EB8-C9F3D950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554" cy="4351338"/>
          </a:xfrm>
        </p:spPr>
        <p:txBody>
          <a:bodyPr/>
          <a:lstStyle/>
          <a:p>
            <a:r>
              <a:rPr lang="en-US" dirty="0"/>
              <a:t>How can we calculate, for every timestep, the mean temperature for the whole region?</a:t>
            </a:r>
          </a:p>
          <a:p>
            <a:pPr lvl="1"/>
            <a:r>
              <a:rPr lang="en-US" dirty="0"/>
              <a:t>To what dimension(s) should we apply the calculation?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AA3FCA-0579-2F2F-5A2A-C9BE04EF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197" y="262837"/>
            <a:ext cx="3982006" cy="43821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649AC5C-F4D2-29BE-83FC-11C2FFB0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78950"/>
            <a:ext cx="6019800" cy="3190387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34F07A6-CBE6-88BD-05FF-C6E21AE8C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" y="3956648"/>
            <a:ext cx="6193956" cy="645852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DDA4479-1343-8C18-908B-F2E6C91A5B0F}"/>
              </a:ext>
            </a:extLst>
          </p:cNvPr>
          <p:cNvCxnSpPr/>
          <p:nvPr/>
        </p:nvCxnSpPr>
        <p:spPr>
          <a:xfrm>
            <a:off x="9982200" y="701048"/>
            <a:ext cx="0" cy="40618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73B41A55-E0A7-0442-214F-505D340F2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195" y="1189250"/>
            <a:ext cx="1600423" cy="485843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1CF435B2-D248-7119-B3E9-0DB3EEF2CDEB}"/>
              </a:ext>
            </a:extLst>
          </p:cNvPr>
          <p:cNvSpPr/>
          <p:nvPr/>
        </p:nvSpPr>
        <p:spPr>
          <a:xfrm>
            <a:off x="7991195" y="1200305"/>
            <a:ext cx="3982007" cy="438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0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What is </a:t>
            </a:r>
            <a:r>
              <a:rPr lang="nl-NL" dirty="0" err="1"/>
              <a:t>NetCDF</a:t>
            </a:r>
            <a:r>
              <a:rPr lang="nl-NL" dirty="0"/>
              <a:t>?</a:t>
            </a:r>
          </a:p>
          <a:p>
            <a:r>
              <a:rPr lang="nl-NL" dirty="0" err="1"/>
              <a:t>Loading</a:t>
            </a:r>
            <a:r>
              <a:rPr lang="nl-NL" dirty="0"/>
              <a:t> and </a:t>
            </a:r>
            <a:r>
              <a:rPr lang="nl-NL" dirty="0" err="1"/>
              <a:t>saving</a:t>
            </a:r>
            <a:r>
              <a:rPr lang="nl-NL" dirty="0"/>
              <a:t> a </a:t>
            </a:r>
            <a:r>
              <a:rPr lang="nl-NL" dirty="0" err="1"/>
              <a:t>NetCDF</a:t>
            </a:r>
            <a:r>
              <a:rPr lang="nl-NL" dirty="0"/>
              <a:t> file</a:t>
            </a:r>
          </a:p>
          <a:p>
            <a:r>
              <a:rPr lang="nl-NL" dirty="0" err="1"/>
              <a:t>NetCDF</a:t>
            </a:r>
            <a:r>
              <a:rPr lang="nl-NL" dirty="0"/>
              <a:t> metadata</a:t>
            </a:r>
          </a:p>
          <a:p>
            <a:r>
              <a:rPr lang="nl-NL" dirty="0" err="1"/>
              <a:t>Selecting</a:t>
            </a:r>
            <a:r>
              <a:rPr lang="nl-NL" dirty="0"/>
              <a:t> data from a </a:t>
            </a:r>
            <a:r>
              <a:rPr lang="nl-NL" dirty="0" err="1"/>
              <a:t>NetCDF</a:t>
            </a:r>
            <a:r>
              <a:rPr lang="nl-NL" dirty="0"/>
              <a:t> file</a:t>
            </a:r>
          </a:p>
          <a:p>
            <a:pPr lvl="1"/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endParaRPr lang="nl-NL" dirty="0"/>
          </a:p>
          <a:p>
            <a:pPr lvl="1"/>
            <a:r>
              <a:rPr lang="nl-NL" dirty="0" err="1"/>
              <a:t>Mathematics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 err="1"/>
              <a:t>Plotting</a:t>
            </a:r>
            <a:r>
              <a:rPr lang="nl-NL" dirty="0"/>
              <a:t> on a map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Satellite Data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err="1"/>
              <a:t>NetCDF</a:t>
            </a:r>
            <a:r>
              <a:rPr lang="nl-NL" dirty="0"/>
              <a:t> is a filetype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satellite</a:t>
            </a:r>
            <a:r>
              <a:rPr lang="nl-NL" dirty="0"/>
              <a:t> data</a:t>
            </a:r>
          </a:p>
          <a:p>
            <a:pPr lvl="1"/>
            <a:r>
              <a:rPr lang="nl-NL" dirty="0"/>
              <a:t>Metadata, </a:t>
            </a:r>
            <a:r>
              <a:rPr lang="nl-NL" dirty="0" err="1"/>
              <a:t>multidimensional</a:t>
            </a:r>
            <a:endParaRPr lang="nl-NL" dirty="0"/>
          </a:p>
          <a:p>
            <a:r>
              <a:rPr lang="nl-NL" dirty="0" err="1"/>
              <a:t>Loading</a:t>
            </a:r>
            <a:r>
              <a:rPr lang="nl-NL" dirty="0"/>
              <a:t> </a:t>
            </a:r>
            <a:r>
              <a:rPr lang="nl-NL" dirty="0" err="1"/>
              <a:t>NetCDF</a:t>
            </a:r>
            <a:r>
              <a:rPr lang="nl-NL" dirty="0"/>
              <a:t> file</a:t>
            </a:r>
          </a:p>
          <a:p>
            <a:pPr lvl="1"/>
            <a:r>
              <a:rPr lang="nl-NL" dirty="0" err="1"/>
              <a:t>Xarray</a:t>
            </a:r>
            <a:r>
              <a:rPr lang="nl-NL" dirty="0"/>
              <a:t>, </a:t>
            </a:r>
            <a:r>
              <a:rPr lang="nl-NL" dirty="0" err="1"/>
              <a:t>xr.open_dataset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Saving</a:t>
            </a:r>
            <a:r>
              <a:rPr lang="nl-NL" dirty="0"/>
              <a:t> </a:t>
            </a:r>
            <a:r>
              <a:rPr lang="nl-NL" dirty="0" err="1"/>
              <a:t>NetCDF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.</a:t>
            </a:r>
            <a:r>
              <a:rPr lang="nl-NL" dirty="0" err="1"/>
              <a:t>csv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recommended</a:t>
            </a:r>
            <a:endParaRPr lang="nl-NL" dirty="0"/>
          </a:p>
          <a:p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NetCDF</a:t>
            </a:r>
            <a:r>
              <a:rPr lang="nl-NL" dirty="0"/>
              <a:t> metadata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r>
              <a:rPr lang="nl-NL" dirty="0" err="1"/>
              <a:t>Selecting</a:t>
            </a:r>
            <a:r>
              <a:rPr lang="nl-NL" dirty="0"/>
              <a:t> data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slicing</a:t>
            </a:r>
            <a:r>
              <a:rPr lang="nl-NL" dirty="0"/>
              <a:t> and </a:t>
            </a:r>
            <a:r>
              <a:rPr lang="nl-NL" dirty="0" err="1"/>
              <a:t>numpy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pPr lvl="1"/>
            <a:r>
              <a:rPr lang="nl-NL" dirty="0"/>
              <a:t>Watch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dimensions</a:t>
            </a:r>
            <a:r>
              <a:rPr lang="nl-NL" dirty="0"/>
              <a:t>/</a:t>
            </a:r>
            <a:r>
              <a:rPr lang="nl-NL" dirty="0" err="1"/>
              <a:t>coordinates</a:t>
            </a:r>
            <a:r>
              <a:rPr lang="nl-NL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</a:t>
            </a:r>
            <a:r>
              <a:rPr lang="nl-NL" dirty="0" err="1"/>
              <a:t>NetCDF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NetCDF</a:t>
            </a:r>
            <a:r>
              <a:rPr lang="en-US" dirty="0"/>
              <a:t> files are commonly used in climatology and meteorology applications </a:t>
            </a:r>
          </a:p>
          <a:p>
            <a:pPr lvl="1"/>
            <a:r>
              <a:rPr lang="en-US" dirty="0"/>
              <a:t>E.g., weather forecasting and climate change </a:t>
            </a:r>
            <a:r>
              <a:rPr lang="en-US" dirty="0">
                <a:sym typeface="Wingdings" panose="05000000000000000000" pitchFamily="2" charset="2"/>
              </a:rPr>
              <a:t> satellite data</a:t>
            </a:r>
            <a:endParaRPr lang="en-US" dirty="0"/>
          </a:p>
          <a:p>
            <a:r>
              <a:rPr lang="en-US" dirty="0"/>
              <a:t>Characteristic 1: it contains metadata</a:t>
            </a:r>
          </a:p>
          <a:p>
            <a:pPr lvl="1"/>
            <a:r>
              <a:rPr lang="en-US" dirty="0"/>
              <a:t>What type of data does it contain?</a:t>
            </a:r>
          </a:p>
          <a:p>
            <a:pPr lvl="1"/>
            <a:r>
              <a:rPr lang="en-US" dirty="0"/>
              <a:t>What are the data units?</a:t>
            </a:r>
          </a:p>
          <a:p>
            <a:pPr lvl="1"/>
            <a:r>
              <a:rPr lang="en-US" dirty="0"/>
              <a:t>What is the data size?</a:t>
            </a:r>
          </a:p>
          <a:p>
            <a:pPr lvl="1"/>
            <a:r>
              <a:rPr lang="en-US" dirty="0"/>
              <a:t>What are the dimensions?</a:t>
            </a:r>
          </a:p>
          <a:p>
            <a:r>
              <a:rPr lang="en-US" dirty="0"/>
              <a:t>Characteristic 2: it is multidimensional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2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</a:t>
            </a:r>
            <a:r>
              <a:rPr lang="nl-NL" dirty="0" err="1"/>
              <a:t>NetCDF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825625"/>
            <a:ext cx="2756069" cy="4351338"/>
          </a:xfrm>
        </p:spPr>
        <p:txBody>
          <a:bodyPr>
            <a:normAutofit/>
          </a:bodyPr>
          <a:lstStyle/>
          <a:p>
            <a:r>
              <a:rPr lang="nl-NL" dirty="0"/>
              <a:t>Metadata</a:t>
            </a:r>
          </a:p>
          <a:p>
            <a:pPr lvl="1"/>
            <a:r>
              <a:rPr lang="nl-NL" dirty="0" err="1"/>
              <a:t>Temperature</a:t>
            </a:r>
            <a:endParaRPr lang="nl-NL" dirty="0"/>
          </a:p>
          <a:p>
            <a:pPr lvl="1"/>
            <a:r>
              <a:rPr lang="nl-NL" dirty="0" err="1"/>
              <a:t>Degrees</a:t>
            </a:r>
            <a:r>
              <a:rPr lang="nl-NL" dirty="0"/>
              <a:t> Kelvin</a:t>
            </a:r>
          </a:p>
          <a:p>
            <a:endParaRPr lang="nl-NL" dirty="0"/>
          </a:p>
          <a:p>
            <a:r>
              <a:rPr lang="nl-NL" dirty="0"/>
              <a:t>How many </a:t>
            </a:r>
            <a:r>
              <a:rPr lang="nl-NL" dirty="0" err="1"/>
              <a:t>dimensions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36474C5-C32D-5F22-6FE7-2955A610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57" y="1779990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0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</a:t>
            </a:r>
            <a:r>
              <a:rPr lang="nl-NL" dirty="0" err="1"/>
              <a:t>NetCDF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1645" cy="4351338"/>
          </a:xfrm>
        </p:spPr>
        <p:txBody>
          <a:bodyPr>
            <a:normAutofit/>
          </a:bodyPr>
          <a:lstStyle/>
          <a:p>
            <a:r>
              <a:rPr lang="nl-NL" dirty="0"/>
              <a:t>How many </a:t>
            </a:r>
            <a:r>
              <a:rPr lang="nl-NL" dirty="0" err="1"/>
              <a:t>dimensions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EF3270C-0510-F208-C3AE-3617CD80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46" y="1741205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3ED15F0-0511-BBD7-0DB2-958A4D37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46" y="1893605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A42A3AE-9AF7-27E4-F993-7FA73427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6" y="2046005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F626ECA-E0CB-FFB8-9B6E-0F27C864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146" y="2198405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E93AD5E-0A8F-EB15-CA54-FCF45CFE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46" y="2350805"/>
            <a:ext cx="7893643" cy="4396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1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Loading</a:t>
            </a:r>
            <a:r>
              <a:rPr lang="nl-NL" dirty="0"/>
              <a:t> a </a:t>
            </a:r>
            <a:r>
              <a:rPr lang="nl-NL" dirty="0" err="1"/>
              <a:t>NetCDF</a:t>
            </a:r>
            <a:r>
              <a:rPr lang="nl-NL" dirty="0"/>
              <a:t>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To</a:t>
            </a:r>
            <a:r>
              <a:rPr lang="nl-NL" dirty="0"/>
              <a:t> load a </a:t>
            </a:r>
            <a:r>
              <a:rPr lang="nl-NL" dirty="0" err="1"/>
              <a:t>NetCDF</a:t>
            </a:r>
            <a:r>
              <a:rPr lang="nl-NL" dirty="0"/>
              <a:t> file in Python, we need </a:t>
            </a:r>
            <a:r>
              <a:rPr lang="nl-NL" dirty="0" err="1"/>
              <a:t>the</a:t>
            </a:r>
            <a:r>
              <a:rPr lang="nl-NL" dirty="0"/>
              <a:t> package </a:t>
            </a:r>
            <a:r>
              <a:rPr lang="nl-NL" dirty="0" err="1"/>
              <a:t>xarray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From </a:t>
            </a:r>
            <a:r>
              <a:rPr lang="nl-NL" dirty="0" err="1"/>
              <a:t>xarray</a:t>
            </a:r>
            <a:r>
              <a:rPr lang="nl-NL" dirty="0"/>
              <a:t>,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.</a:t>
            </a:r>
            <a:r>
              <a:rPr lang="nl-NL" dirty="0" err="1"/>
              <a:t>open_dataset</a:t>
            </a:r>
            <a:r>
              <a:rPr lang="nl-NL" dirty="0"/>
              <a:t>()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983DF8F-D012-29A8-DE2C-EFE859F5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18" y="2464858"/>
            <a:ext cx="3801542" cy="74947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F809E6A-A0BE-CDC1-B299-3B51EE1C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18" y="3945861"/>
            <a:ext cx="7077401" cy="7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Saving</a:t>
            </a:r>
            <a:r>
              <a:rPr lang="nl-NL" dirty="0"/>
              <a:t> a </a:t>
            </a:r>
            <a:r>
              <a:rPr lang="nl-NL" dirty="0" err="1"/>
              <a:t>NetCDF</a:t>
            </a:r>
            <a:r>
              <a:rPr lang="nl-NL" dirty="0"/>
              <a:t>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You can also save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NetCDF</a:t>
            </a:r>
            <a:r>
              <a:rPr lang="nl-NL" dirty="0"/>
              <a:t> file </a:t>
            </a:r>
            <a:r>
              <a:rPr lang="nl-NL" dirty="0" err="1"/>
              <a:t>to</a:t>
            </a:r>
            <a:r>
              <a:rPr lang="nl-NL" dirty="0"/>
              <a:t> a .</a:t>
            </a:r>
            <a:r>
              <a:rPr lang="nl-NL" dirty="0" err="1"/>
              <a:t>csv</a:t>
            </a:r>
            <a:r>
              <a:rPr lang="nl-NL" dirty="0"/>
              <a:t> file</a:t>
            </a:r>
          </a:p>
          <a:p>
            <a:r>
              <a:rPr lang="nl-NL" dirty="0"/>
              <a:t>This takes </a:t>
            </a:r>
            <a:r>
              <a:rPr lang="nl-NL" dirty="0" err="1"/>
              <a:t>two</a:t>
            </a:r>
            <a:r>
              <a:rPr lang="nl-NL" dirty="0"/>
              <a:t>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sz="2800" dirty="0"/>
              <a:t>Change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NetCDF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a </a:t>
            </a:r>
            <a:r>
              <a:rPr lang="nl-NL" sz="2800" dirty="0" err="1"/>
              <a:t>pandas</a:t>
            </a:r>
            <a:r>
              <a:rPr lang="nl-NL" sz="2800" dirty="0"/>
              <a:t> dataframe</a:t>
            </a:r>
          </a:p>
          <a:p>
            <a:pPr marL="971550" lvl="1" indent="-514350">
              <a:buFont typeface="+mj-lt"/>
              <a:buAutoNum type="arabicPeriod"/>
            </a:pPr>
            <a:endParaRPr lang="nl-NL" sz="2800" dirty="0"/>
          </a:p>
          <a:p>
            <a:pPr marL="971550" lvl="1" indent="-514350">
              <a:buFont typeface="+mj-lt"/>
              <a:buAutoNum type="arabicPeriod"/>
            </a:pPr>
            <a:endParaRPr lang="nl-NL" sz="2800" dirty="0"/>
          </a:p>
          <a:p>
            <a:pPr marL="971550" lvl="1" indent="-514350">
              <a:buFont typeface="+mj-lt"/>
              <a:buAutoNum type="arabicPeriod"/>
            </a:pPr>
            <a:r>
              <a:rPr lang="nl-NL" sz="2800" dirty="0"/>
              <a:t>Save </a:t>
            </a:r>
            <a:r>
              <a:rPr lang="nl-NL" sz="2800" dirty="0" err="1"/>
              <a:t>the</a:t>
            </a:r>
            <a:r>
              <a:rPr lang="nl-NL" sz="2800" dirty="0"/>
              <a:t> dataframe </a:t>
            </a:r>
            <a:r>
              <a:rPr lang="nl-NL" sz="2800" dirty="0" err="1"/>
              <a:t>to</a:t>
            </a:r>
            <a:r>
              <a:rPr lang="nl-NL" sz="2800" dirty="0"/>
              <a:t> a .</a:t>
            </a:r>
            <a:r>
              <a:rPr lang="nl-NL" sz="2800" dirty="0" err="1"/>
              <a:t>csv</a:t>
            </a:r>
            <a:r>
              <a:rPr lang="nl-NL" sz="2800" dirty="0"/>
              <a:t> file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sz="1600" dirty="0"/>
          </a:p>
          <a:p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5355C2E-142B-C492-F0AB-79EC74AB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97" y="5271768"/>
            <a:ext cx="3565403" cy="763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F490206-A51C-5572-72F4-413F2A92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60" y="3363548"/>
            <a:ext cx="3712560" cy="67432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413B1A3-575E-9F2B-5CFE-E83BBB0C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820" y="4658540"/>
            <a:ext cx="470956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NetCDF</a:t>
            </a:r>
            <a:r>
              <a:rPr lang="nl-NL" dirty="0"/>
              <a:t> metadata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NetCDF</a:t>
            </a:r>
            <a:r>
              <a:rPr lang="nl-NL" dirty="0"/>
              <a:t> files </a:t>
            </a:r>
            <a:r>
              <a:rPr lang="nl-NL" dirty="0" err="1"/>
              <a:t>contain</a:t>
            </a:r>
            <a:r>
              <a:rPr lang="nl-NL" dirty="0"/>
              <a:t> a lot of metadata</a:t>
            </a:r>
          </a:p>
          <a:p>
            <a:r>
              <a:rPr lang="nl-NL" dirty="0"/>
              <a:t>This metadata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discovered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ds.data_vars</a:t>
            </a:r>
            <a:r>
              <a:rPr lang="nl-NL" dirty="0"/>
              <a:t> we can check </a:t>
            </a:r>
            <a:r>
              <a:rPr lang="nl-NL" dirty="0" err="1"/>
              <a:t>what</a:t>
            </a:r>
            <a:r>
              <a:rPr lang="nl-NL" dirty="0"/>
              <a:t> data is </a:t>
            </a:r>
            <a:r>
              <a:rPr lang="nl-NL" dirty="0" err="1"/>
              <a:t>inside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We can acces </a:t>
            </a:r>
            <a:r>
              <a:rPr lang="nl-NL" dirty="0" err="1"/>
              <a:t>this</a:t>
            </a:r>
            <a:r>
              <a:rPr lang="nl-NL" dirty="0"/>
              <a:t> data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name as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pPr lvl="6"/>
            <a:endParaRPr lang="nl-NL" sz="800" dirty="0"/>
          </a:p>
          <a:p>
            <a:pPr lvl="6"/>
            <a:r>
              <a:rPr lang="nl-NL" sz="2400" dirty="0" err="1"/>
              <a:t>Let’s</a:t>
            </a:r>
            <a:r>
              <a:rPr lang="nl-NL" sz="2400" dirty="0"/>
              <a:t> </a:t>
            </a:r>
            <a:r>
              <a:rPr lang="nl-NL" sz="2400" dirty="0" err="1"/>
              <a:t>see</a:t>
            </a:r>
            <a:r>
              <a:rPr lang="nl-NL" sz="2400" dirty="0"/>
              <a:t> </a:t>
            </a:r>
            <a:r>
              <a:rPr lang="nl-NL" sz="2400" dirty="0" err="1"/>
              <a:t>what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gives</a:t>
            </a:r>
            <a:r>
              <a:rPr lang="nl-NL" sz="2400" dirty="0"/>
              <a:t> as output…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7825953-A25C-77B6-1DD5-54DB2241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6" y="3331345"/>
            <a:ext cx="6310914" cy="149469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C3133A0-0AE8-838B-034D-77399DDA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46" y="5390964"/>
            <a:ext cx="1887783" cy="6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C50FBCF-BF2B-4A1F-3DF5-9310C0B1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7" y="207547"/>
            <a:ext cx="9280015" cy="6045693"/>
          </a:xfrm>
          <a:prstGeom prst="rect">
            <a:avLst/>
          </a:prstGeom>
        </p:spPr>
      </p:pic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422A3AA6-4795-9766-7A3B-CB5C2D07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A04A09E-BF7A-B253-D0B7-648032E1DBC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7AD5609-607D-4CD1-904A-8E2759BC51F4}" type="slidenum">
              <a:rPr lang="en-NL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defRPr/>
              </a:pPr>
              <a:t>9</a:t>
            </a:fld>
            <a:endParaRPr lang="en-NL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DBBA1A04-F0A2-C0AD-5D36-4D64D84A08B8}"/>
              </a:ext>
            </a:extLst>
          </p:cNvPr>
          <p:cNvGrpSpPr/>
          <p:nvPr/>
        </p:nvGrpSpPr>
        <p:grpSpPr>
          <a:xfrm>
            <a:off x="6421275" y="3331675"/>
            <a:ext cx="5473238" cy="3318778"/>
            <a:chOff x="6421275" y="3331675"/>
            <a:chExt cx="5473238" cy="3318778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E1E55D7B-E0B7-B436-586B-A3696020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275" y="3331675"/>
              <a:ext cx="4863638" cy="270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9313D6F4-252A-4F33-4EAE-2988ACB6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675" y="3484075"/>
              <a:ext cx="4863638" cy="270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F1F07BF-8CDD-BC80-4DC2-CFA62BD2D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5" y="3636475"/>
              <a:ext cx="4863638" cy="270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B5BD70F5-08A9-A282-6853-D10B43B2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8475" y="3788875"/>
              <a:ext cx="4863638" cy="270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874BFB8F-C157-53A4-4F92-4CDD9CA08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875" y="3941275"/>
              <a:ext cx="4863638" cy="270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21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815</Words>
  <Application>Microsoft Office PowerPoint</Application>
  <PresentationFormat>Breedbeeld</PresentationFormat>
  <Paragraphs>141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Kantoorthema</vt:lpstr>
      <vt:lpstr>Office Theme</vt:lpstr>
      <vt:lpstr>Module 5.1 Working with Satellite Data</vt:lpstr>
      <vt:lpstr>Contents </vt:lpstr>
      <vt:lpstr>What is NetCDF?</vt:lpstr>
      <vt:lpstr>What is NetCDF?</vt:lpstr>
      <vt:lpstr>What is NetCDF?</vt:lpstr>
      <vt:lpstr>Loading a NetCDF file</vt:lpstr>
      <vt:lpstr>Saving a NetCDF file</vt:lpstr>
      <vt:lpstr>NetCDF metadata</vt:lpstr>
      <vt:lpstr>PowerPoint-presentatie</vt:lpstr>
      <vt:lpstr>PowerPoint-presentatie</vt:lpstr>
      <vt:lpstr>Selecting data – Boolean slicing</vt:lpstr>
      <vt:lpstr>Selecting data – Boolean slicing</vt:lpstr>
      <vt:lpstr>Selecting data – Boolean slicing</vt:lpstr>
      <vt:lpstr>Selecting data – Boolean slicing</vt:lpstr>
      <vt:lpstr>Selecting data – Mathematics</vt:lpstr>
      <vt:lpstr>Selecting data – Mathematics</vt:lpstr>
      <vt:lpstr>Selecting data – Mathematics</vt:lpstr>
      <vt:lpstr>Selecting data – Mathematics</vt:lpstr>
      <vt:lpstr>Selecting data – Mathematics</vt:lpstr>
      <vt:lpstr>Working with Satellite Data – Summary 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5.1 Working with satellite data</dc:title>
  <dc:creator>Nimrod de Wit</dc:creator>
  <cp:lastModifiedBy>Nimrod de Wit</cp:lastModifiedBy>
  <cp:revision>6</cp:revision>
  <dcterms:created xsi:type="dcterms:W3CDTF">2023-02-11T08:44:18Z</dcterms:created>
  <dcterms:modified xsi:type="dcterms:W3CDTF">2023-02-14T06:17:40Z</dcterms:modified>
</cp:coreProperties>
</file>