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59" r:id="rId3"/>
    <p:sldId id="263" r:id="rId4"/>
    <p:sldId id="279" r:id="rId5"/>
    <p:sldId id="264" r:id="rId6"/>
    <p:sldId id="280" r:id="rId7"/>
    <p:sldId id="281" r:id="rId8"/>
    <p:sldId id="266" r:id="rId9"/>
    <p:sldId id="282" r:id="rId10"/>
    <p:sldId id="267" r:id="rId11"/>
    <p:sldId id="256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8E8E8E"/>
    <a:srgbClr val="314865"/>
    <a:srgbClr val="4D8FB7"/>
    <a:srgbClr val="E2E9E9"/>
    <a:srgbClr val="82B0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224" y="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452A0-66F0-3A4E-8C40-C2B5D66099A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6347D-7020-0D4B-940D-081D87FC6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9129" y="1403454"/>
            <a:ext cx="7525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中国纪录片知识图谱的构建及可视化分析</a:t>
            </a:r>
            <a:endParaRPr lang="zh-CN" altLang="en-US" sz="36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6802" y="4978514"/>
            <a:ext cx="26469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尚文倩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 告 人：蒋冬冬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3" y="155037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314950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9436" y="5677113"/>
            <a:ext cx="2639488" cy="830997"/>
            <a:chOff x="412286" y="5721350"/>
            <a:chExt cx="26394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11958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0017781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335239" y="5677113"/>
            <a:ext cx="2656400" cy="830997"/>
            <a:chOff x="412286" y="5721350"/>
            <a:chExt cx="2656400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870" y="5934405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01042" y="5677113"/>
            <a:ext cx="2658112" cy="830997"/>
            <a:chOff x="412286" y="5721350"/>
            <a:chExt cx="2658112" cy="830997"/>
          </a:xfrm>
        </p:grpSpPr>
        <p:sp>
          <p:nvSpPr>
            <p:cNvPr id="23" name="文本框 22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30582" y="5934405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待实现功能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66846" y="5677113"/>
            <a:ext cx="2639488" cy="830997"/>
            <a:chOff x="412286" y="5721350"/>
            <a:chExt cx="2639488" cy="830997"/>
          </a:xfrm>
        </p:grpSpPr>
        <p:sp>
          <p:nvSpPr>
            <p:cNvPr id="26" name="文本框 25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11958" y="5934405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8901184" y="1072027"/>
            <a:ext cx="2305050" cy="43624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460112" y="696474"/>
            <a:ext cx="492443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9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小白白(http://dwz.cn/Wu2UP)"/>
          <p:cNvSpPr>
            <a:spLocks/>
          </p:cNvSpPr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1548 w 1735"/>
              <a:gd name="T1" fmla="*/ 674 h 784"/>
              <a:gd name="T2" fmla="*/ 1577 w 1735"/>
              <a:gd name="T3" fmla="*/ 645 h 784"/>
              <a:gd name="T4" fmla="*/ 1735 w 1735"/>
              <a:gd name="T5" fmla="*/ 724 h 784"/>
              <a:gd name="T6" fmla="*/ 1437 w 1735"/>
              <a:gd name="T7" fmla="*/ 784 h 784"/>
              <a:gd name="T8" fmla="*/ 1474 w 1735"/>
              <a:gd name="T9" fmla="*/ 748 h 784"/>
              <a:gd name="T10" fmla="*/ 1328 w 1735"/>
              <a:gd name="T11" fmla="*/ 742 h 784"/>
              <a:gd name="T12" fmla="*/ 930 w 1735"/>
              <a:gd name="T13" fmla="*/ 692 h 784"/>
              <a:gd name="T14" fmla="*/ 571 w 1735"/>
              <a:gd name="T15" fmla="*/ 498 h 784"/>
              <a:gd name="T16" fmla="*/ 702 w 1735"/>
              <a:gd name="T17" fmla="*/ 361 h 784"/>
              <a:gd name="T18" fmla="*/ 948 w 1735"/>
              <a:gd name="T19" fmla="*/ 236 h 784"/>
              <a:gd name="T20" fmla="*/ 0 w 1735"/>
              <a:gd name="T21" fmla="*/ 0 h 784"/>
              <a:gd name="T22" fmla="*/ 993 w 1735"/>
              <a:gd name="T23" fmla="*/ 243 h 784"/>
              <a:gd name="T24" fmla="*/ 777 w 1735"/>
              <a:gd name="T25" fmla="*/ 359 h 784"/>
              <a:gd name="T26" fmla="*/ 678 w 1735"/>
              <a:gd name="T27" fmla="*/ 520 h 784"/>
              <a:gd name="T28" fmla="*/ 1328 w 1735"/>
              <a:gd name="T29" fmla="*/ 670 h 784"/>
              <a:gd name="T30" fmla="*/ 1548 w 1735"/>
              <a:gd name="T31" fmla="*/ 67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2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2709422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06" y="3487837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55 w 57"/>
              <a:gd name="T1" fmla="*/ 27 h 46"/>
              <a:gd name="T2" fmla="*/ 54 w 57"/>
              <a:gd name="T3" fmla="*/ 27 h 46"/>
              <a:gd name="T4" fmla="*/ 54 w 57"/>
              <a:gd name="T5" fmla="*/ 27 h 46"/>
              <a:gd name="T6" fmla="*/ 53 w 57"/>
              <a:gd name="T7" fmla="*/ 27 h 46"/>
              <a:gd name="T8" fmla="*/ 28 w 57"/>
              <a:gd name="T9" fmla="*/ 6 h 46"/>
              <a:gd name="T10" fmla="*/ 4 w 57"/>
              <a:gd name="T11" fmla="*/ 27 h 46"/>
              <a:gd name="T12" fmla="*/ 3 w 57"/>
              <a:gd name="T13" fmla="*/ 27 h 46"/>
              <a:gd name="T14" fmla="*/ 2 w 57"/>
              <a:gd name="T15" fmla="*/ 27 h 46"/>
              <a:gd name="T16" fmla="*/ 0 w 57"/>
              <a:gd name="T17" fmla="*/ 24 h 46"/>
              <a:gd name="T18" fmla="*/ 0 w 57"/>
              <a:gd name="T19" fmla="*/ 23 h 46"/>
              <a:gd name="T20" fmla="*/ 26 w 57"/>
              <a:gd name="T21" fmla="*/ 1 h 46"/>
              <a:gd name="T22" fmla="*/ 31 w 57"/>
              <a:gd name="T23" fmla="*/ 1 h 46"/>
              <a:gd name="T24" fmla="*/ 40 w 57"/>
              <a:gd name="T25" fmla="*/ 8 h 46"/>
              <a:gd name="T26" fmla="*/ 40 w 57"/>
              <a:gd name="T27" fmla="*/ 1 h 46"/>
              <a:gd name="T28" fmla="*/ 41 w 57"/>
              <a:gd name="T29" fmla="*/ 0 h 46"/>
              <a:gd name="T30" fmla="*/ 48 w 57"/>
              <a:gd name="T31" fmla="*/ 0 h 46"/>
              <a:gd name="T32" fmla="*/ 49 w 57"/>
              <a:gd name="T33" fmla="*/ 1 h 46"/>
              <a:gd name="T34" fmla="*/ 49 w 57"/>
              <a:gd name="T35" fmla="*/ 16 h 46"/>
              <a:gd name="T36" fmla="*/ 57 w 57"/>
              <a:gd name="T37" fmla="*/ 23 h 46"/>
              <a:gd name="T38" fmla="*/ 57 w 57"/>
              <a:gd name="T39" fmla="*/ 24 h 46"/>
              <a:gd name="T40" fmla="*/ 55 w 57"/>
              <a:gd name="T41" fmla="*/ 27 h 46"/>
              <a:gd name="T42" fmla="*/ 49 w 57"/>
              <a:gd name="T43" fmla="*/ 44 h 46"/>
              <a:gd name="T44" fmla="*/ 47 w 57"/>
              <a:gd name="T45" fmla="*/ 46 h 46"/>
              <a:gd name="T46" fmla="*/ 33 w 57"/>
              <a:gd name="T47" fmla="*/ 46 h 46"/>
              <a:gd name="T48" fmla="*/ 33 w 57"/>
              <a:gd name="T49" fmla="*/ 32 h 46"/>
              <a:gd name="T50" fmla="*/ 24 w 57"/>
              <a:gd name="T51" fmla="*/ 32 h 46"/>
              <a:gd name="T52" fmla="*/ 24 w 57"/>
              <a:gd name="T53" fmla="*/ 46 h 46"/>
              <a:gd name="T54" fmla="*/ 10 w 57"/>
              <a:gd name="T55" fmla="*/ 46 h 46"/>
              <a:gd name="T56" fmla="*/ 8 w 57"/>
              <a:gd name="T57" fmla="*/ 44 h 46"/>
              <a:gd name="T58" fmla="*/ 8 w 57"/>
              <a:gd name="T59" fmla="*/ 27 h 46"/>
              <a:gd name="T60" fmla="*/ 8 w 57"/>
              <a:gd name="T61" fmla="*/ 26 h 46"/>
              <a:gd name="T62" fmla="*/ 28 w 57"/>
              <a:gd name="T63" fmla="*/ 9 h 46"/>
              <a:gd name="T64" fmla="*/ 49 w 57"/>
              <a:gd name="T65" fmla="*/ 26 h 46"/>
              <a:gd name="T66" fmla="*/ 49 w 57"/>
              <a:gd name="T67" fmla="*/ 27 h 46"/>
              <a:gd name="T68" fmla="*/ 49 w 57"/>
              <a:gd name="T69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1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59 w 64"/>
              <a:gd name="T1" fmla="*/ 63 h 63"/>
              <a:gd name="T2" fmla="*/ 55 w 64"/>
              <a:gd name="T3" fmla="*/ 61 h 63"/>
              <a:gd name="T4" fmla="*/ 42 w 64"/>
              <a:gd name="T5" fmla="*/ 48 h 63"/>
              <a:gd name="T6" fmla="*/ 27 w 64"/>
              <a:gd name="T7" fmla="*/ 53 h 63"/>
              <a:gd name="T8" fmla="*/ 0 w 64"/>
              <a:gd name="T9" fmla="*/ 26 h 63"/>
              <a:gd name="T10" fmla="*/ 27 w 64"/>
              <a:gd name="T11" fmla="*/ 0 h 63"/>
              <a:gd name="T12" fmla="*/ 54 w 64"/>
              <a:gd name="T13" fmla="*/ 26 h 63"/>
              <a:gd name="T14" fmla="*/ 49 w 64"/>
              <a:gd name="T15" fmla="*/ 41 h 63"/>
              <a:gd name="T16" fmla="*/ 62 w 64"/>
              <a:gd name="T17" fmla="*/ 54 h 63"/>
              <a:gd name="T18" fmla="*/ 64 w 64"/>
              <a:gd name="T19" fmla="*/ 58 h 63"/>
              <a:gd name="T20" fmla="*/ 59 w 64"/>
              <a:gd name="T21" fmla="*/ 63 h 63"/>
              <a:gd name="T22" fmla="*/ 27 w 64"/>
              <a:gd name="T23" fmla="*/ 9 h 63"/>
              <a:gd name="T24" fmla="*/ 10 w 64"/>
              <a:gd name="T25" fmla="*/ 26 h 63"/>
              <a:gd name="T26" fmla="*/ 27 w 64"/>
              <a:gd name="T27" fmla="*/ 43 h 63"/>
              <a:gd name="T28" fmla="*/ 44 w 64"/>
              <a:gd name="T29" fmla="*/ 26 h 63"/>
              <a:gd name="T30" fmla="*/ 27 w 64"/>
              <a:gd name="T31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2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158 w 158"/>
              <a:gd name="T1" fmla="*/ 119 h 119"/>
              <a:gd name="T2" fmla="*/ 0 w 158"/>
              <a:gd name="T3" fmla="*/ 119 h 119"/>
              <a:gd name="T4" fmla="*/ 0 w 158"/>
              <a:gd name="T5" fmla="*/ 0 h 119"/>
              <a:gd name="T6" fmla="*/ 9 w 158"/>
              <a:gd name="T7" fmla="*/ 0 h 119"/>
              <a:gd name="T8" fmla="*/ 9 w 158"/>
              <a:gd name="T9" fmla="*/ 108 h 119"/>
              <a:gd name="T10" fmla="*/ 158 w 158"/>
              <a:gd name="T11" fmla="*/ 108 h 119"/>
              <a:gd name="T12" fmla="*/ 158 w 158"/>
              <a:gd name="T13" fmla="*/ 119 h 119"/>
              <a:gd name="T14" fmla="*/ 50 w 158"/>
              <a:gd name="T15" fmla="*/ 99 h 119"/>
              <a:gd name="T16" fmla="*/ 29 w 158"/>
              <a:gd name="T17" fmla="*/ 99 h 119"/>
              <a:gd name="T18" fmla="*/ 29 w 158"/>
              <a:gd name="T19" fmla="*/ 60 h 119"/>
              <a:gd name="T20" fmla="*/ 50 w 158"/>
              <a:gd name="T21" fmla="*/ 60 h 119"/>
              <a:gd name="T22" fmla="*/ 50 w 158"/>
              <a:gd name="T23" fmla="*/ 99 h 119"/>
              <a:gd name="T24" fmla="*/ 78 w 158"/>
              <a:gd name="T25" fmla="*/ 99 h 119"/>
              <a:gd name="T26" fmla="*/ 59 w 158"/>
              <a:gd name="T27" fmla="*/ 99 h 119"/>
              <a:gd name="T28" fmla="*/ 59 w 158"/>
              <a:gd name="T29" fmla="*/ 19 h 119"/>
              <a:gd name="T30" fmla="*/ 78 w 158"/>
              <a:gd name="T31" fmla="*/ 19 h 119"/>
              <a:gd name="T32" fmla="*/ 78 w 158"/>
              <a:gd name="T33" fmla="*/ 99 h 119"/>
              <a:gd name="T34" fmla="*/ 109 w 158"/>
              <a:gd name="T35" fmla="*/ 99 h 119"/>
              <a:gd name="T36" fmla="*/ 89 w 158"/>
              <a:gd name="T37" fmla="*/ 99 h 119"/>
              <a:gd name="T38" fmla="*/ 89 w 158"/>
              <a:gd name="T39" fmla="*/ 39 h 119"/>
              <a:gd name="T40" fmla="*/ 109 w 158"/>
              <a:gd name="T41" fmla="*/ 39 h 119"/>
              <a:gd name="T42" fmla="*/ 109 w 158"/>
              <a:gd name="T43" fmla="*/ 99 h 119"/>
              <a:gd name="T44" fmla="*/ 139 w 158"/>
              <a:gd name="T45" fmla="*/ 99 h 119"/>
              <a:gd name="T46" fmla="*/ 119 w 158"/>
              <a:gd name="T47" fmla="*/ 99 h 119"/>
              <a:gd name="T48" fmla="*/ 119 w 158"/>
              <a:gd name="T49" fmla="*/ 11 h 119"/>
              <a:gd name="T50" fmla="*/ 139 w 158"/>
              <a:gd name="T51" fmla="*/ 11 h 119"/>
              <a:gd name="T52" fmla="*/ 139 w 158"/>
              <a:gd name="T53" fmla="*/ 9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3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58 w 58"/>
              <a:gd name="T1" fmla="*/ 33 h 58"/>
              <a:gd name="T2" fmla="*/ 57 w 58"/>
              <a:gd name="T3" fmla="*/ 34 h 58"/>
              <a:gd name="T4" fmla="*/ 50 w 58"/>
              <a:gd name="T5" fmla="*/ 35 h 58"/>
              <a:gd name="T6" fmla="*/ 49 w 58"/>
              <a:gd name="T7" fmla="*/ 39 h 58"/>
              <a:gd name="T8" fmla="*/ 53 w 58"/>
              <a:gd name="T9" fmla="*/ 44 h 58"/>
              <a:gd name="T10" fmla="*/ 53 w 58"/>
              <a:gd name="T11" fmla="*/ 45 h 58"/>
              <a:gd name="T12" fmla="*/ 53 w 58"/>
              <a:gd name="T13" fmla="*/ 46 h 58"/>
              <a:gd name="T14" fmla="*/ 45 w 58"/>
              <a:gd name="T15" fmla="*/ 53 h 58"/>
              <a:gd name="T16" fmla="*/ 44 w 58"/>
              <a:gd name="T17" fmla="*/ 52 h 58"/>
              <a:gd name="T18" fmla="*/ 39 w 58"/>
              <a:gd name="T19" fmla="*/ 48 h 58"/>
              <a:gd name="T20" fmla="*/ 36 w 58"/>
              <a:gd name="T21" fmla="*/ 50 h 58"/>
              <a:gd name="T22" fmla="*/ 34 w 58"/>
              <a:gd name="T23" fmla="*/ 57 h 58"/>
              <a:gd name="T24" fmla="*/ 33 w 58"/>
              <a:gd name="T25" fmla="*/ 58 h 58"/>
              <a:gd name="T26" fmla="*/ 25 w 58"/>
              <a:gd name="T27" fmla="*/ 58 h 58"/>
              <a:gd name="T28" fmla="*/ 23 w 58"/>
              <a:gd name="T29" fmla="*/ 57 h 58"/>
              <a:gd name="T30" fmla="*/ 22 w 58"/>
              <a:gd name="T31" fmla="*/ 50 h 58"/>
              <a:gd name="T32" fmla="*/ 19 w 58"/>
              <a:gd name="T33" fmla="*/ 48 h 58"/>
              <a:gd name="T34" fmla="*/ 14 w 58"/>
              <a:gd name="T35" fmla="*/ 52 h 58"/>
              <a:gd name="T36" fmla="*/ 13 w 58"/>
              <a:gd name="T37" fmla="*/ 53 h 58"/>
              <a:gd name="T38" fmla="*/ 12 w 58"/>
              <a:gd name="T39" fmla="*/ 52 h 58"/>
              <a:gd name="T40" fmla="*/ 5 w 58"/>
              <a:gd name="T41" fmla="*/ 46 h 58"/>
              <a:gd name="T42" fmla="*/ 5 w 58"/>
              <a:gd name="T43" fmla="*/ 45 h 58"/>
              <a:gd name="T44" fmla="*/ 5 w 58"/>
              <a:gd name="T45" fmla="*/ 44 h 58"/>
              <a:gd name="T46" fmla="*/ 9 w 58"/>
              <a:gd name="T47" fmla="*/ 39 h 58"/>
              <a:gd name="T48" fmla="*/ 8 w 58"/>
              <a:gd name="T49" fmla="*/ 35 h 58"/>
              <a:gd name="T50" fmla="*/ 1 w 58"/>
              <a:gd name="T51" fmla="*/ 34 h 58"/>
              <a:gd name="T52" fmla="*/ 0 w 58"/>
              <a:gd name="T53" fmla="*/ 33 h 58"/>
              <a:gd name="T54" fmla="*/ 0 w 58"/>
              <a:gd name="T55" fmla="*/ 24 h 58"/>
              <a:gd name="T56" fmla="*/ 1 w 58"/>
              <a:gd name="T57" fmla="*/ 23 h 58"/>
              <a:gd name="T58" fmla="*/ 8 w 58"/>
              <a:gd name="T59" fmla="*/ 22 h 58"/>
              <a:gd name="T60" fmla="*/ 9 w 58"/>
              <a:gd name="T61" fmla="*/ 18 h 58"/>
              <a:gd name="T62" fmla="*/ 5 w 58"/>
              <a:gd name="T63" fmla="*/ 13 h 58"/>
              <a:gd name="T64" fmla="*/ 5 w 58"/>
              <a:gd name="T65" fmla="*/ 12 h 58"/>
              <a:gd name="T66" fmla="*/ 5 w 58"/>
              <a:gd name="T67" fmla="*/ 11 h 58"/>
              <a:gd name="T68" fmla="*/ 13 w 58"/>
              <a:gd name="T69" fmla="*/ 5 h 58"/>
              <a:gd name="T70" fmla="*/ 14 w 58"/>
              <a:gd name="T71" fmla="*/ 5 h 58"/>
              <a:gd name="T72" fmla="*/ 19 w 58"/>
              <a:gd name="T73" fmla="*/ 9 h 58"/>
              <a:gd name="T74" fmla="*/ 22 w 58"/>
              <a:gd name="T75" fmla="*/ 8 h 58"/>
              <a:gd name="T76" fmla="*/ 23 w 58"/>
              <a:gd name="T77" fmla="*/ 1 h 58"/>
              <a:gd name="T78" fmla="*/ 25 w 58"/>
              <a:gd name="T79" fmla="*/ 0 h 58"/>
              <a:gd name="T80" fmla="*/ 33 w 58"/>
              <a:gd name="T81" fmla="*/ 0 h 58"/>
              <a:gd name="T82" fmla="*/ 34 w 58"/>
              <a:gd name="T83" fmla="*/ 1 h 58"/>
              <a:gd name="T84" fmla="*/ 36 w 58"/>
              <a:gd name="T85" fmla="*/ 8 h 58"/>
              <a:gd name="T86" fmla="*/ 39 w 58"/>
              <a:gd name="T87" fmla="*/ 9 h 58"/>
              <a:gd name="T88" fmla="*/ 44 w 58"/>
              <a:gd name="T89" fmla="*/ 5 h 58"/>
              <a:gd name="T90" fmla="*/ 45 w 58"/>
              <a:gd name="T91" fmla="*/ 5 h 58"/>
              <a:gd name="T92" fmla="*/ 46 w 58"/>
              <a:gd name="T93" fmla="*/ 5 h 58"/>
              <a:gd name="T94" fmla="*/ 52 w 58"/>
              <a:gd name="T95" fmla="*/ 12 h 58"/>
              <a:gd name="T96" fmla="*/ 53 w 58"/>
              <a:gd name="T97" fmla="*/ 12 h 58"/>
              <a:gd name="T98" fmla="*/ 52 w 58"/>
              <a:gd name="T99" fmla="*/ 13 h 58"/>
              <a:gd name="T100" fmla="*/ 48 w 58"/>
              <a:gd name="T101" fmla="*/ 18 h 58"/>
              <a:gd name="T102" fmla="*/ 50 w 58"/>
              <a:gd name="T103" fmla="*/ 22 h 58"/>
              <a:gd name="T104" fmla="*/ 57 w 58"/>
              <a:gd name="T105" fmla="*/ 23 h 58"/>
              <a:gd name="T106" fmla="*/ 58 w 58"/>
              <a:gd name="T107" fmla="*/ 25 h 58"/>
              <a:gd name="T108" fmla="*/ 58 w 58"/>
              <a:gd name="T109" fmla="*/ 33 h 58"/>
              <a:gd name="T110" fmla="*/ 29 w 58"/>
              <a:gd name="T111" fmla="*/ 19 h 58"/>
              <a:gd name="T112" fmla="*/ 19 w 58"/>
              <a:gd name="T113" fmla="*/ 29 h 58"/>
              <a:gd name="T114" fmla="*/ 29 w 58"/>
              <a:gd name="T115" fmla="*/ 38 h 58"/>
              <a:gd name="T116" fmla="*/ 39 w 58"/>
              <a:gd name="T117" fmla="*/ 29 h 58"/>
              <a:gd name="T118" fmla="*/ 29 w 58"/>
              <a:gd name="T119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4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7 w 55"/>
              <a:gd name="T1" fmla="*/ 55 h 55"/>
              <a:gd name="T2" fmla="*/ 0 w 55"/>
              <a:gd name="T3" fmla="*/ 27 h 55"/>
              <a:gd name="T4" fmla="*/ 27 w 55"/>
              <a:gd name="T5" fmla="*/ 0 h 55"/>
              <a:gd name="T6" fmla="*/ 55 w 55"/>
              <a:gd name="T7" fmla="*/ 27 h 55"/>
              <a:gd name="T8" fmla="*/ 27 w 55"/>
              <a:gd name="T9" fmla="*/ 55 h 55"/>
              <a:gd name="T10" fmla="*/ 45 w 55"/>
              <a:gd name="T11" fmla="*/ 20 h 55"/>
              <a:gd name="T12" fmla="*/ 42 w 55"/>
              <a:gd name="T13" fmla="*/ 17 h 55"/>
              <a:gd name="T14" fmla="*/ 40 w 55"/>
              <a:gd name="T15" fmla="*/ 16 h 55"/>
              <a:gd name="T16" fmla="*/ 38 w 55"/>
              <a:gd name="T17" fmla="*/ 17 h 55"/>
              <a:gd name="T18" fmla="*/ 24 w 55"/>
              <a:gd name="T19" fmla="*/ 31 h 55"/>
              <a:gd name="T20" fmla="*/ 16 w 55"/>
              <a:gd name="T21" fmla="*/ 23 h 55"/>
              <a:gd name="T22" fmla="*/ 14 w 55"/>
              <a:gd name="T23" fmla="*/ 22 h 55"/>
              <a:gd name="T24" fmla="*/ 13 w 55"/>
              <a:gd name="T25" fmla="*/ 23 h 55"/>
              <a:gd name="T26" fmla="*/ 9 w 55"/>
              <a:gd name="T27" fmla="*/ 26 h 55"/>
              <a:gd name="T28" fmla="*/ 9 w 55"/>
              <a:gd name="T29" fmla="*/ 28 h 55"/>
              <a:gd name="T30" fmla="*/ 9 w 55"/>
              <a:gd name="T31" fmla="*/ 30 h 55"/>
              <a:gd name="T32" fmla="*/ 22 w 55"/>
              <a:gd name="T33" fmla="*/ 43 h 55"/>
              <a:gd name="T34" fmla="*/ 24 w 55"/>
              <a:gd name="T35" fmla="*/ 43 h 55"/>
              <a:gd name="T36" fmla="*/ 26 w 55"/>
              <a:gd name="T37" fmla="*/ 43 h 55"/>
              <a:gd name="T38" fmla="*/ 45 w 55"/>
              <a:gd name="T39" fmla="*/ 23 h 55"/>
              <a:gd name="T40" fmla="*/ 46 w 55"/>
              <a:gd name="T41" fmla="*/ 22 h 55"/>
              <a:gd name="T42" fmla="*/ 45 w 55"/>
              <a:gd name="T43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5" name="稻壳儿小白白(http://dwz.cn/Wu2UP)"/>
          <p:cNvSpPr txBox="1">
            <a:spLocks noChangeArrowheads="1"/>
          </p:cNvSpPr>
          <p:nvPr/>
        </p:nvSpPr>
        <p:spPr bwMode="auto">
          <a:xfrm>
            <a:off x="2860674" y="1112084"/>
            <a:ext cx="2900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dirty="0" smtClean="0"/>
              <a:t>2017.12.07- 2017.12.31</a:t>
            </a:r>
            <a:r>
              <a:rPr lang="zh-CN" altLang="zh-CN" sz="2000" dirty="0" smtClean="0"/>
              <a:t> 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6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955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基本实现系统的功能点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" name="稻壳儿小白白(http://dwz.cn/Wu2UP)"/>
          <p:cNvSpPr txBox="1">
            <a:spLocks noChangeArrowheads="1"/>
          </p:cNvSpPr>
          <p:nvPr/>
        </p:nvSpPr>
        <p:spPr bwMode="auto">
          <a:xfrm>
            <a:off x="6684327" y="1278097"/>
            <a:ext cx="29406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smtClean="0"/>
              <a:t>2018.01.01 </a:t>
            </a:r>
            <a:r>
              <a:rPr lang="en-US" altLang="zh-CN" sz="2000"/>
              <a:t>- </a:t>
            </a:r>
            <a:r>
              <a:rPr lang="en-US" altLang="zh-CN" sz="2000" smtClean="0"/>
              <a:t>2018.01-31</a:t>
            </a:r>
            <a:r>
              <a:rPr lang="zh-CN" altLang="zh-CN" sz="2000" dirty="0" smtClean="0"/>
              <a:t> 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8" name="稻壳儿小白白(http://dwz.cn/Wu2UP)"/>
          <p:cNvSpPr txBox="1">
            <a:spLocks noChangeArrowheads="1"/>
          </p:cNvSpPr>
          <p:nvPr/>
        </p:nvSpPr>
        <p:spPr bwMode="auto">
          <a:xfrm>
            <a:off x="6665754" y="1730057"/>
            <a:ext cx="31132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与老师沟通</a:t>
            </a:r>
            <a:r>
              <a:rPr lang="zh-CN" altLang="en-US" sz="1600" smtClean="0">
                <a:sym typeface="Arial" panose="020B0604020202020204" pitchFamily="34" charset="0"/>
              </a:rPr>
              <a:t>，修改完善系统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" name="稻壳儿小白白(http://dwz.cn/Wu2UP)"/>
          <p:cNvSpPr txBox="1">
            <a:spLocks noChangeArrowheads="1"/>
          </p:cNvSpPr>
          <p:nvPr/>
        </p:nvSpPr>
        <p:spPr bwMode="auto">
          <a:xfrm>
            <a:off x="8876681" y="4541064"/>
            <a:ext cx="1377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答辩</a:t>
            </a:r>
            <a:endParaRPr lang="zh-CN" altLang="en-US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" name="稻壳儿小白白(http://dwz.cn/Wu2UP)"/>
          <p:cNvSpPr txBox="1">
            <a:spLocks noChangeArrowheads="1"/>
          </p:cNvSpPr>
          <p:nvPr/>
        </p:nvSpPr>
        <p:spPr bwMode="auto">
          <a:xfrm>
            <a:off x="850583" y="3914447"/>
            <a:ext cx="20850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2018.02 - 2018.03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3" name="稻壳儿小白白(http://dwz.cn/Wu2UP)"/>
          <p:cNvSpPr txBox="1">
            <a:spLocks noChangeArrowheads="1"/>
          </p:cNvSpPr>
          <p:nvPr/>
        </p:nvSpPr>
        <p:spPr bwMode="auto">
          <a:xfrm>
            <a:off x="850583" y="4417954"/>
            <a:ext cx="19632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1600" dirty="0"/>
              <a:t>完善系统并撰写论文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4216" y="235933"/>
            <a:ext cx="21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45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84626" y="1455371"/>
            <a:ext cx="6096000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00438" y="5440178"/>
            <a:ext cx="262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尚文倩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报告人 ：蒋冬冬</a:t>
            </a:r>
          </a:p>
        </p:txBody>
      </p:sp>
      <p:sp>
        <p:nvSpPr>
          <p:cNvPr id="575" name="矩形 574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6" name="直接连接符 575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椭圆 577"/>
          <p:cNvSpPr/>
          <p:nvPr/>
        </p:nvSpPr>
        <p:spPr>
          <a:xfrm>
            <a:off x="8113485" y="1085920"/>
            <a:ext cx="3367315" cy="3367315"/>
          </a:xfrm>
          <a:prstGeom prst="ellipse">
            <a:avLst/>
          </a:prstGeom>
          <a:solidFill>
            <a:srgbClr val="66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文本框 578"/>
          <p:cNvSpPr txBox="1"/>
          <p:nvPr/>
        </p:nvSpPr>
        <p:spPr>
          <a:xfrm>
            <a:off x="9081926" y="887743"/>
            <a:ext cx="1430431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3900" b="1" dirty="0" smtClean="0">
                <a:solidFill>
                  <a:schemeClr val="bg1"/>
                </a:solidFill>
              </a:rPr>
              <a:t>!</a:t>
            </a:r>
            <a:endParaRPr lang="zh-CN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/>
          <a:stretch/>
        </p:blipFill>
        <p:spPr>
          <a:xfrm>
            <a:off x="0" y="0"/>
            <a:ext cx="12192000" cy="6800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314950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9436" y="5677113"/>
            <a:ext cx="2623977" cy="830997"/>
            <a:chOff x="412286" y="5721350"/>
            <a:chExt cx="2623977" cy="830997"/>
          </a:xfrm>
        </p:grpSpPr>
        <p:sp>
          <p:nvSpPr>
            <p:cNvPr id="5" name="文本框 4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6447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燕尾形 6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35239" y="5677113"/>
            <a:ext cx="2621858" cy="830997"/>
            <a:chOff x="412286" y="5721350"/>
            <a:chExt cx="2621858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94328" y="593109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01042" y="5677113"/>
            <a:ext cx="2646365" cy="830997"/>
            <a:chOff x="412286" y="5721350"/>
            <a:chExt cx="2646365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8835" y="5941137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待实现功能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66846" y="5677113"/>
            <a:ext cx="2639488" cy="830997"/>
            <a:chOff x="412286" y="5721350"/>
            <a:chExt cx="2639488" cy="830997"/>
          </a:xfrm>
        </p:grpSpPr>
        <p:sp>
          <p:nvSpPr>
            <p:cNvPr id="18" name="文本框 17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11958" y="593109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燕尾形 19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314950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9436" y="5677113"/>
            <a:ext cx="2657249" cy="830997"/>
            <a:chOff x="412286" y="5721350"/>
            <a:chExt cx="265724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9719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35239" y="5677113"/>
            <a:ext cx="2656400" cy="830997"/>
            <a:chOff x="412286" y="5721350"/>
            <a:chExt cx="2656400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28870" y="5967572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01042" y="5677113"/>
            <a:ext cx="2649024" cy="830997"/>
            <a:chOff x="412286" y="5721350"/>
            <a:chExt cx="2649024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1494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待实现功能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66846" y="5677113"/>
            <a:ext cx="2639488" cy="830997"/>
            <a:chOff x="412286" y="5721350"/>
            <a:chExt cx="2639488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1958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658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38184" y="1072027"/>
            <a:ext cx="2305050" cy="43624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460112" y="696474"/>
            <a:ext cx="492443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29569" y="1157319"/>
            <a:ext cx="3870667" cy="114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86" y="1869839"/>
            <a:ext cx="6942004" cy="38422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1675" y="2541578"/>
            <a:ext cx="508784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知识图谱的构建（以互联网时代为例）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11" y="3035496"/>
            <a:ext cx="5060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根据纪录片查找该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纪录片相关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根据人物查找该人物在纪录片中出现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675" y="3866493"/>
            <a:ext cx="508784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可视化展示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11" y="4360411"/>
            <a:ext cx="50608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各大视频网站纪录片数据汇总（爱奇艺，优酷，搜狐）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数据维度分为：纪录片收录数量，各类型纪录片占比，各类型纪录片受欢迎程度等。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15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314950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9436" y="5677113"/>
            <a:ext cx="2657249" cy="830997"/>
            <a:chOff x="412286" y="5721350"/>
            <a:chExt cx="265724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9719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01042" y="5677113"/>
            <a:ext cx="2639488" cy="830997"/>
            <a:chOff x="412286" y="5721350"/>
            <a:chExt cx="2639488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11958" y="5946045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待实现功能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66846" y="5677113"/>
            <a:ext cx="2657100" cy="830997"/>
            <a:chOff x="412286" y="5721350"/>
            <a:chExt cx="265710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9570" y="5946045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3969406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196951" y="5670976"/>
            <a:ext cx="2649571" cy="830997"/>
            <a:chOff x="412286" y="5721350"/>
            <a:chExt cx="2649571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2041" y="5952182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2919484" y="1072027"/>
            <a:ext cx="2305050" cy="436245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460112" y="696474"/>
            <a:ext cx="492443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5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9427" y="2611582"/>
            <a:ext cx="634481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根据纪录片查找该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纪录片相关的人物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（互联网时代为例）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实现了根据解说词分析出所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选择纪录片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相关的人物信息（用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python+node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能够在页面展示搜索的结果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427" y="871203"/>
            <a:ext cx="21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39" y="1343168"/>
            <a:ext cx="3594793" cy="1925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39" y="4231840"/>
            <a:ext cx="3167035" cy="19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4493" y="2352061"/>
            <a:ext cx="687967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根据人物查找该人物在纪录片中出现的位置（以互联网时代为例）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能够在页面展示该人物在纪录片中出现的时间，并实现从该时间进行播放。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427" y="871203"/>
            <a:ext cx="21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58" y="297842"/>
            <a:ext cx="3594793" cy="19257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56" y="2223624"/>
            <a:ext cx="3727553" cy="26978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48" y="4074551"/>
            <a:ext cx="3673710" cy="2509167"/>
          </a:xfrm>
          <a:prstGeom prst="rect">
            <a:avLst/>
          </a:prstGeom>
        </p:spPr>
      </p:pic>
      <p:sp>
        <p:nvSpPr>
          <p:cNvPr id="8" name="右箭头标注 7"/>
          <p:cNvSpPr/>
          <p:nvPr/>
        </p:nvSpPr>
        <p:spPr>
          <a:xfrm>
            <a:off x="830886" y="5855732"/>
            <a:ext cx="2260451" cy="840247"/>
          </a:xfrm>
          <a:prstGeom prst="righ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9179" y="61419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直接从第二分钟播放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314950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9436" y="5677113"/>
            <a:ext cx="2657249" cy="830997"/>
            <a:chOff x="412286" y="5721350"/>
            <a:chExt cx="265724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9719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066846" y="5677113"/>
            <a:ext cx="2650325" cy="830997"/>
            <a:chOff x="412286" y="5721350"/>
            <a:chExt cx="2650325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2795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6836431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335239" y="5677113"/>
            <a:ext cx="2639488" cy="830997"/>
            <a:chOff x="412286" y="5721350"/>
            <a:chExt cx="2639488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58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</a:t>
              </a:r>
              <a:endPara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01042" y="5677113"/>
            <a:ext cx="2639488" cy="830997"/>
            <a:chOff x="412286" y="5721350"/>
            <a:chExt cx="2639488" cy="830997"/>
          </a:xfrm>
        </p:grpSpPr>
        <p:sp>
          <p:nvSpPr>
            <p:cNvPr id="23" name="文本框 22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11958" y="594604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待实现功能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5748409" y="1072027"/>
            <a:ext cx="2305050" cy="43624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460112" y="696474"/>
            <a:ext cx="492443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1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9426" y="1991650"/>
            <a:ext cx="91345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后台实现人物与该人物在纪录片中出现时间点的对应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目前想法：根据该人物说的第一句话，在获取的字幕中搜索该句，然后确定时间点。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难度：五颗星。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可视化部分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目前想法：编写爬虫爬取各大视频网站纪录片相关数据，进行分析整理，然后展示。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难度：两颗星。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427" y="871203"/>
            <a:ext cx="21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待实现功能：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6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375</Words>
  <Application>Microsoft Macintosh PowerPoint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DengXian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Microsoft Office 用户</cp:lastModifiedBy>
  <cp:revision>88</cp:revision>
  <dcterms:created xsi:type="dcterms:W3CDTF">2013-07-01T03:05:36Z</dcterms:created>
  <dcterms:modified xsi:type="dcterms:W3CDTF">2017-12-05T13:24:27Z</dcterms:modified>
</cp:coreProperties>
</file>