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6" r:id="rId2"/>
    <p:sldMasterId id="2147483689" r:id="rId3"/>
  </p:sldMasterIdLst>
  <p:notesMasterIdLst>
    <p:notesMasterId r:id="rId18"/>
  </p:notesMasterIdLst>
  <p:sldIdLst>
    <p:sldId id="410" r:id="rId4"/>
    <p:sldId id="413" r:id="rId5"/>
    <p:sldId id="414" r:id="rId6"/>
    <p:sldId id="411" r:id="rId7"/>
    <p:sldId id="420" r:id="rId8"/>
    <p:sldId id="422" r:id="rId9"/>
    <p:sldId id="423" r:id="rId10"/>
    <p:sldId id="416" r:id="rId11"/>
    <p:sldId id="294" r:id="rId12"/>
    <p:sldId id="417" r:id="rId13"/>
    <p:sldId id="424" r:id="rId14"/>
    <p:sldId id="418" r:id="rId15"/>
    <p:sldId id="279" r:id="rId16"/>
    <p:sldId id="400" r:id="rId17"/>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39">
          <p15:clr>
            <a:srgbClr val="A4A3A4"/>
          </p15:clr>
        </p15:guide>
        <p15:guide id="2" pos="3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FF6"/>
    <a:srgbClr val="CA95A4"/>
    <a:srgbClr val="FCC7D6"/>
    <a:srgbClr val="FBB9CC"/>
    <a:srgbClr val="4B5E75"/>
    <a:srgbClr val="3E4D60"/>
    <a:srgbClr val="4F4F4F"/>
    <a:srgbClr val="60C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88746"/>
  </p:normalViewPr>
  <p:slideViewPr>
    <p:cSldViewPr snapToGrid="0">
      <p:cViewPr varScale="1">
        <p:scale>
          <a:sx n="94" d="100"/>
          <a:sy n="94" d="100"/>
        </p:scale>
        <p:origin x="736" y="200"/>
      </p:cViewPr>
      <p:guideLst>
        <p:guide orient="horz" pos="2139"/>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等线" pitchFamily="2" charset="-122"/>
                <a:ea typeface="等线" pitchFamily="2" charset="-122"/>
              </a:defRPr>
            </a:lvl1pPr>
          </a:lstStyle>
          <a:p>
            <a:endParaRPr lang="zh-CN" altLang="en-US"/>
          </a:p>
        </p:txBody>
      </p:sp>
      <p:sp>
        <p:nvSpPr>
          <p:cNvPr id="4099"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等线" pitchFamily="2" charset="-122"/>
                <a:ea typeface="等线" pitchFamily="2" charset="-122"/>
              </a:defRPr>
            </a:lvl1pPr>
          </a:lstStyle>
          <a:p>
            <a:fld id="{921AB826-CCCD-4946-94FA-7C8867B9470E}" type="datetimeFigureOut">
              <a:rPr lang="zh-CN" altLang="en-US"/>
              <a:pPr/>
              <a:t>2017/7/27</a:t>
            </a:fld>
            <a:endParaRPr lang="zh-CN" altLang="en-US"/>
          </a:p>
        </p:txBody>
      </p:sp>
      <p:sp>
        <p:nvSpPr>
          <p:cNvPr id="410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等线" pitchFamily="2" charset="-122"/>
                <a:ea typeface="等线" pitchFamily="2" charset="-122"/>
              </a:defRPr>
            </a:lvl1pPr>
          </a:lstStyle>
          <a:p>
            <a:endParaRPr lang="zh-CN" altLang="en-US"/>
          </a:p>
        </p:txBody>
      </p:sp>
      <p:sp>
        <p:nvSpPr>
          <p:cNvPr id="4103"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等线" pitchFamily="2" charset="-122"/>
                <a:ea typeface="等线" pitchFamily="2" charset="-122"/>
              </a:defRPr>
            </a:lvl1pPr>
          </a:lstStyle>
          <a:p>
            <a:fld id="{5A5C8C51-E2AF-46D0-890E-2E04FBA9FF0D}" type="slidenum">
              <a:rPr lang="zh-CN" altLang="en-US"/>
              <a:pPr/>
              <a:t>‹#›</a:t>
            </a:fld>
            <a:endParaRPr lang="zh-CN" altLang="en-US"/>
          </a:p>
        </p:txBody>
      </p:sp>
    </p:spTree>
    <p:extLst>
      <p:ext uri="{BB962C8B-B14F-4D97-AF65-F5344CB8AC3E}">
        <p14:creationId xmlns:p14="http://schemas.microsoft.com/office/powerpoint/2010/main" val="20832116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等线" pitchFamily="2" charset="-122"/>
        <a:ea typeface="等线" pitchFamily="2" charset="-122"/>
        <a:cs typeface="+mn-cs"/>
      </a:defRPr>
    </a:lvl1pPr>
    <a:lvl2pPr marL="457200" algn="l" rtl="0" fontAlgn="base">
      <a:spcBef>
        <a:spcPct val="30000"/>
      </a:spcBef>
      <a:spcAft>
        <a:spcPct val="0"/>
      </a:spcAft>
      <a:defRPr sz="1200" kern="1200">
        <a:solidFill>
          <a:schemeClr val="tx1"/>
        </a:solidFill>
        <a:latin typeface="等线" pitchFamily="2" charset="-122"/>
        <a:ea typeface="等线" pitchFamily="2" charset="-122"/>
        <a:cs typeface="+mn-cs"/>
      </a:defRPr>
    </a:lvl2pPr>
    <a:lvl3pPr marL="914400" algn="l" rtl="0" fontAlgn="base">
      <a:spcBef>
        <a:spcPct val="30000"/>
      </a:spcBef>
      <a:spcAft>
        <a:spcPct val="0"/>
      </a:spcAft>
      <a:defRPr sz="1200" kern="1200">
        <a:solidFill>
          <a:schemeClr val="tx1"/>
        </a:solidFill>
        <a:latin typeface="等线" pitchFamily="2" charset="-122"/>
        <a:ea typeface="等线" pitchFamily="2" charset="-122"/>
        <a:cs typeface="+mn-cs"/>
      </a:defRPr>
    </a:lvl3pPr>
    <a:lvl4pPr marL="1371600" algn="l" rtl="0" fontAlgn="base">
      <a:spcBef>
        <a:spcPct val="30000"/>
      </a:spcBef>
      <a:spcAft>
        <a:spcPct val="0"/>
      </a:spcAft>
      <a:defRPr sz="1200" kern="1200">
        <a:solidFill>
          <a:schemeClr val="tx1"/>
        </a:solidFill>
        <a:latin typeface="等线" pitchFamily="2" charset="-122"/>
        <a:ea typeface="等线" pitchFamily="2" charset="-122"/>
        <a:cs typeface="+mn-cs"/>
      </a:defRPr>
    </a:lvl4pPr>
    <a:lvl5pPr marL="1828800" algn="l" rtl="0" fontAlgn="base">
      <a:spcBef>
        <a:spcPct val="30000"/>
      </a:spcBef>
      <a:spcAft>
        <a:spcPct val="0"/>
      </a:spcAft>
      <a:defRPr sz="1200" kern="1200">
        <a:solidFill>
          <a:schemeClr val="tx1"/>
        </a:solidFill>
        <a:latin typeface="等线" pitchFamily="2" charset="-122"/>
        <a:ea typeface="等线"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A5C8C51-E2AF-46D0-890E-2E04FBA9FF0D}" type="slidenum">
              <a:rPr lang="zh-CN" altLang="en-US" smtClean="0"/>
              <a:pPr/>
              <a:t>1</a:t>
            </a:fld>
            <a:endParaRPr lang="zh-CN" altLang="en-US"/>
          </a:p>
        </p:txBody>
      </p:sp>
    </p:spTree>
    <p:extLst>
      <p:ext uri="{BB962C8B-B14F-4D97-AF65-F5344CB8AC3E}">
        <p14:creationId xmlns:p14="http://schemas.microsoft.com/office/powerpoint/2010/main" val="26809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A5C8C51-E2AF-46D0-890E-2E04FBA9FF0D}" type="slidenum">
              <a:rPr lang="zh-CN" altLang="en-US" smtClean="0"/>
              <a:pPr/>
              <a:t>2</a:t>
            </a:fld>
            <a:endParaRPr lang="zh-CN" altLang="en-US"/>
          </a:p>
        </p:txBody>
      </p:sp>
    </p:spTree>
    <p:extLst>
      <p:ext uri="{BB962C8B-B14F-4D97-AF65-F5344CB8AC3E}">
        <p14:creationId xmlns:p14="http://schemas.microsoft.com/office/powerpoint/2010/main" val="23771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solidFill>
                  <a:srgbClr val="595959"/>
                </a:solidFill>
              </a:rPr>
              <a:t>纪录片是以真实生活为创作素材，以真人真事为表现对象，并对其进行艺术的加工与展现的，以展现真实为</a:t>
            </a:r>
            <a:r>
              <a:rPr lang="zh-CN" altLang="en-US" sz="1200" dirty="0" smtClean="0">
                <a:solidFill>
                  <a:srgbClr val="595959"/>
                </a:solidFill>
              </a:rPr>
              <a:t>本质</a:t>
            </a:r>
            <a:r>
              <a:rPr lang="zh-CN" altLang="zh-CN" sz="1200" dirty="0" smtClean="0">
                <a:solidFill>
                  <a:srgbClr val="595959"/>
                </a:solidFill>
              </a:rPr>
              <a:t>，并用真实引发人们思考的电影或电视艺术形式。</a:t>
            </a:r>
            <a:endParaRPr kumimoji="1" lang="zh-CN" altLang="en-US" dirty="0"/>
          </a:p>
        </p:txBody>
      </p:sp>
      <p:sp>
        <p:nvSpPr>
          <p:cNvPr id="4" name="幻灯片编号占位符 3"/>
          <p:cNvSpPr>
            <a:spLocks noGrp="1"/>
          </p:cNvSpPr>
          <p:nvPr>
            <p:ph type="sldNum" sz="quarter" idx="10"/>
          </p:nvPr>
        </p:nvSpPr>
        <p:spPr/>
        <p:txBody>
          <a:bodyPr/>
          <a:lstStyle/>
          <a:p>
            <a:fld id="{5A5C8C51-E2AF-46D0-890E-2E04FBA9FF0D}" type="slidenum">
              <a:rPr lang="zh-CN" altLang="en-US" smtClean="0"/>
              <a:pPr/>
              <a:t>4</a:t>
            </a:fld>
            <a:endParaRPr lang="zh-CN" altLang="en-US"/>
          </a:p>
        </p:txBody>
      </p:sp>
    </p:spTree>
    <p:extLst>
      <p:ext uri="{BB962C8B-B14F-4D97-AF65-F5344CB8AC3E}">
        <p14:creationId xmlns:p14="http://schemas.microsoft.com/office/powerpoint/2010/main" val="201254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等线" pitchFamily="2" charset="-122"/>
                <a:ea typeface="等线" pitchFamily="2" charset="-122"/>
                <a:cs typeface="+mn-cs"/>
              </a:rPr>
              <a:t>中国纪录片知识图谱的构建能够让我们理清中国纪录片的脉络，了解各个纪录片之间的联系，了解中国纪录片产业的现状。</a:t>
            </a:r>
            <a:r>
              <a:rPr lang="zh-CN" altLang="zh-CN" dirty="0" smtClean="0">
                <a:effectLst/>
              </a:rPr>
              <a:t> </a:t>
            </a:r>
            <a:endParaRPr lang="en-US" altLang="zh-CN" dirty="0" smtClean="0">
              <a:effectLst/>
            </a:endParaRPr>
          </a:p>
          <a:p>
            <a:endParaRPr kumimoji="1" lang="en-US" altLang="zh-CN" dirty="0" smtClean="0">
              <a:effectLst/>
            </a:endParaRPr>
          </a:p>
          <a:p>
            <a:r>
              <a:rPr lang="zh-CN" altLang="zh-CN" sz="1200" kern="1200" dirty="0" smtClean="0">
                <a:solidFill>
                  <a:schemeClr val="tx1"/>
                </a:solidFill>
                <a:effectLst/>
                <a:latin typeface="等线" pitchFamily="2" charset="-122"/>
                <a:ea typeface="等线" pitchFamily="2" charset="-122"/>
                <a:cs typeface="+mn-cs"/>
              </a:rPr>
              <a:t>中国纪录片相关数据的可视化展示能够更加直观的展现一些我们比较关注的主题，例如哪些主题比较受欢迎，哪些电视台制作的纪录片比较受欢迎等。</a:t>
            </a:r>
            <a:r>
              <a:rPr lang="zh-CN" altLang="zh-CN" dirty="0" smtClean="0">
                <a:effectLst/>
              </a:rPr>
              <a:t> </a:t>
            </a:r>
            <a:endParaRPr lang="en-US" altLang="zh-CN" dirty="0" smtClean="0">
              <a:effectLst/>
            </a:endParaRPr>
          </a:p>
          <a:p>
            <a:endParaRPr kumimoji="1" lang="en-US" altLang="zh-CN" dirty="0" smtClean="0">
              <a:effectLst/>
            </a:endParaRPr>
          </a:p>
          <a:p>
            <a:r>
              <a:rPr lang="zh-CN" altLang="zh-CN" sz="1200" kern="1200" dirty="0" smtClean="0">
                <a:solidFill>
                  <a:schemeClr val="tx1"/>
                </a:solidFill>
                <a:effectLst/>
                <a:latin typeface="等线" pitchFamily="2" charset="-122"/>
                <a:ea typeface="等线" pitchFamily="2" charset="-122"/>
                <a:cs typeface="+mn-cs"/>
              </a:rPr>
              <a:t>此外正因为可视化展示的直观性，我们能够更加容易地发现中国纪录片当前发展过程中存在的问题并及时采取措施进行解决。</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5A5C8C51-E2AF-46D0-890E-2E04FBA9FF0D}" type="slidenum">
              <a:rPr lang="zh-CN" altLang="en-US" smtClean="0"/>
              <a:pPr/>
              <a:t>5</a:t>
            </a:fld>
            <a:endParaRPr lang="zh-CN" altLang="en-US"/>
          </a:p>
        </p:txBody>
      </p:sp>
    </p:spTree>
    <p:extLst>
      <p:ext uri="{BB962C8B-B14F-4D97-AF65-F5344CB8AC3E}">
        <p14:creationId xmlns:p14="http://schemas.microsoft.com/office/powerpoint/2010/main" val="141173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anchor="t"/>
          <a:lstStyle/>
          <a:p>
            <a:pPr>
              <a:spcBef>
                <a:spcPct val="0"/>
              </a:spcBef>
            </a:pPr>
            <a:endParaRPr lang="zh-CN" altLang="en-US" dirty="0"/>
          </a:p>
          <a:p>
            <a:pPr>
              <a:spcBef>
                <a:spcPct val="0"/>
              </a:spcBef>
            </a:pPr>
            <a:r>
              <a:rPr lang="en-US" altLang="zh-CN" dirty="0" smtClean="0"/>
              <a:t>1</a:t>
            </a:r>
            <a:r>
              <a:rPr lang="zh-CN" altLang="en-US" dirty="0" smtClean="0"/>
              <a:t> 数据获取</a:t>
            </a:r>
            <a:endParaRPr lang="en-US" altLang="zh-CN" dirty="0" smtClean="0"/>
          </a:p>
          <a:p>
            <a:pPr>
              <a:spcBef>
                <a:spcPct val="0"/>
              </a:spcBef>
            </a:pPr>
            <a:r>
              <a:rPr lang="zh-CN" altLang="en-US" dirty="0" smtClean="0"/>
              <a:t>   用</a:t>
            </a:r>
            <a:r>
              <a:rPr lang="en-US" altLang="zh-CN" dirty="0" smtClean="0"/>
              <a:t>python </a:t>
            </a:r>
            <a:r>
              <a:rPr lang="zh-CN" altLang="en-US" dirty="0" smtClean="0"/>
              <a:t>编写网络爬虫抓取相关数据</a:t>
            </a:r>
            <a:endParaRPr lang="en-US" altLang="zh-CN" dirty="0" smtClean="0"/>
          </a:p>
          <a:p>
            <a:pPr>
              <a:spcBef>
                <a:spcPct val="0"/>
              </a:spcBef>
            </a:pPr>
            <a:r>
              <a:rPr lang="zh-CN" altLang="en-US" dirty="0" smtClean="0"/>
              <a:t>（目前选择的是豆瓣还有搜狐的，</a:t>
            </a:r>
            <a:endParaRPr lang="en-US" altLang="zh-CN" dirty="0" smtClean="0"/>
          </a:p>
          <a:p>
            <a:pPr>
              <a:spcBef>
                <a:spcPct val="0"/>
              </a:spcBef>
            </a:pPr>
            <a:r>
              <a:rPr lang="zh-CN" altLang="en-US" dirty="0" smtClean="0"/>
              <a:t>豆瓣上有纪录片的导演，集数，每集时长，首播时间，评分等信息；</a:t>
            </a:r>
            <a:endParaRPr lang="en-US" altLang="zh-CN" dirty="0" smtClean="0"/>
          </a:p>
          <a:p>
            <a:pPr>
              <a:spcBef>
                <a:spcPct val="0"/>
              </a:spcBef>
            </a:pPr>
            <a:r>
              <a:rPr lang="zh-CN" altLang="en-US" dirty="0" smtClean="0"/>
              <a:t>搜狐上有来源、播放量、走势等信息可以进行分析）</a:t>
            </a:r>
            <a:endParaRPr lang="en-US" altLang="zh-CN" dirty="0" smtClean="0"/>
          </a:p>
          <a:p>
            <a:pPr>
              <a:spcBef>
                <a:spcPct val="0"/>
              </a:spcBef>
            </a:pPr>
            <a:endParaRPr lang="en-US" altLang="zh-CN" dirty="0" smtClean="0"/>
          </a:p>
          <a:p>
            <a:pPr>
              <a:spcBef>
                <a:spcPct val="0"/>
              </a:spcBef>
            </a:pPr>
            <a:r>
              <a:rPr lang="en-US" altLang="zh-CN" dirty="0" smtClean="0"/>
              <a:t>2</a:t>
            </a:r>
            <a:r>
              <a:rPr lang="zh-CN" altLang="en-US" dirty="0" smtClean="0"/>
              <a:t> 数据处理和分析部分需要详细说明，因为要建立知识图谱，所以数据量应该有一定要求，怎样分析，怎样存储是问题，</a:t>
            </a:r>
            <a:endParaRPr lang="en-US" altLang="zh-CN" dirty="0" smtClean="0"/>
          </a:p>
          <a:p>
            <a:pPr>
              <a:spcBef>
                <a:spcPct val="0"/>
              </a:spcBef>
            </a:pPr>
            <a:r>
              <a:rPr lang="en-US" altLang="zh-CN" dirty="0" smtClean="0"/>
              <a:t>3</a:t>
            </a:r>
            <a:r>
              <a:rPr lang="zh-CN" altLang="en-US" dirty="0" smtClean="0"/>
              <a:t> 知识图谱的构建（查询的）</a:t>
            </a:r>
            <a:r>
              <a:rPr lang="en-US" altLang="zh-CN" dirty="0" smtClean="0"/>
              <a:t>,</a:t>
            </a:r>
            <a:r>
              <a:rPr lang="zh-CN" altLang="en-US" dirty="0" smtClean="0"/>
              <a:t>关系图谱可以用</a:t>
            </a:r>
            <a:r>
              <a:rPr lang="en-US" altLang="zh-CN" dirty="0" err="1" smtClean="0"/>
              <a:t>echarts</a:t>
            </a:r>
            <a:endParaRPr lang="en-US" altLang="zh-CN" dirty="0" smtClean="0"/>
          </a:p>
          <a:p>
            <a:pPr>
              <a:spcBef>
                <a:spcPct val="0"/>
              </a:spcBef>
            </a:pPr>
            <a:r>
              <a:rPr lang="en-US" altLang="zh-CN" dirty="0" smtClean="0"/>
              <a:t>4</a:t>
            </a:r>
            <a:r>
              <a:rPr lang="zh-CN" altLang="en-US" dirty="0" smtClean="0"/>
              <a:t> 可视化，目前决定用</a:t>
            </a:r>
            <a:r>
              <a:rPr lang="en-US" altLang="zh-CN" dirty="0" err="1" smtClean="0"/>
              <a:t>echarts</a:t>
            </a:r>
            <a:r>
              <a:rPr lang="zh-CN" altLang="en-US" dirty="0" smtClean="0"/>
              <a:t>。</a:t>
            </a:r>
            <a:endParaRPr lang="en-US" altLang="zh-CN" dirty="0" smtClean="0"/>
          </a:p>
          <a:p>
            <a:pPr>
              <a:spcBef>
                <a:spcPct val="0"/>
              </a:spcBef>
            </a:pPr>
            <a:endParaRPr lang="en-US" altLang="zh-CN" dirty="0" smtClean="0"/>
          </a:p>
          <a:p>
            <a:pPr>
              <a:spcBef>
                <a:spcPct val="0"/>
              </a:spcBef>
            </a:pPr>
            <a:r>
              <a:rPr lang="en-US" altLang="zh-CN" dirty="0" smtClean="0"/>
              <a:t>5</a:t>
            </a:r>
            <a:r>
              <a:rPr lang="zh-CN" altLang="en-US" dirty="0" smtClean="0"/>
              <a:t> 前后端分离。</a:t>
            </a:r>
            <a:endParaRPr lang="zh-CN" altLang="en-US" dirty="0"/>
          </a:p>
        </p:txBody>
      </p:sp>
      <p:sp>
        <p:nvSpPr>
          <p:cNvPr id="4301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62CB066E-5B61-49A1-9BF5-FFBFD143215F}" type="slidenum">
              <a:rPr lang="zh-CN" altLang="en-US" sz="1200">
                <a:solidFill>
                  <a:srgbClr val="000000"/>
                </a:solidFill>
                <a:latin typeface="等线" pitchFamily="2" charset="-122"/>
                <a:ea typeface="等线" pitchFamily="2" charset="-122"/>
              </a:rPr>
              <a:pPr algn="r" eaLnBrk="1" hangingPunct="1"/>
              <a:t>7</a:t>
            </a:fld>
            <a:endParaRPr lang="zh-CN" altLang="en-US" sz="1200">
              <a:solidFill>
                <a:srgbClr val="000000"/>
              </a:solidFill>
              <a:latin typeface="等线" pitchFamily="2" charset="-122"/>
              <a:ea typeface="等线" pitchFamily="2" charset="-122"/>
            </a:endParaRPr>
          </a:p>
        </p:txBody>
      </p:sp>
    </p:spTree>
    <p:extLst>
      <p:ext uri="{BB962C8B-B14F-4D97-AF65-F5344CB8AC3E}">
        <p14:creationId xmlns:p14="http://schemas.microsoft.com/office/powerpoint/2010/main" val="14904808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anchor="t"/>
          <a:lstStyle/>
          <a:p>
            <a:pPr>
              <a:spcBef>
                <a:spcPct val="0"/>
              </a:spcBef>
            </a:pPr>
            <a:endParaRPr lang="zh-CN" altLang="en-US" dirty="0"/>
          </a:p>
          <a:p>
            <a:pPr marL="0" marR="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smtClean="0">
                <a:solidFill>
                  <a:schemeClr val="tx1"/>
                </a:solidFill>
                <a:effectLst/>
                <a:latin typeface="等线" pitchFamily="2" charset="-122"/>
                <a:ea typeface="等线" pitchFamily="2" charset="-122"/>
                <a:cs typeface="+mn-cs"/>
              </a:rPr>
              <a:t>知识图谱的构建主要要搞清楚知识图谱中要涉及的节点实体及联系，要构建一个知识图谱要有相关的数据作为支撑，数据的选择也是关键。</a:t>
            </a:r>
          </a:p>
          <a:p>
            <a:pPr>
              <a:spcBef>
                <a:spcPct val="0"/>
              </a:spcBef>
            </a:pPr>
            <a:r>
              <a:rPr lang="zh-CN" altLang="zh-CN" sz="1200" kern="1200" dirty="0" smtClean="0">
                <a:solidFill>
                  <a:schemeClr val="tx1"/>
                </a:solidFill>
                <a:effectLst/>
                <a:latin typeface="等线" pitchFamily="2" charset="-122"/>
                <a:ea typeface="等线" pitchFamily="2" charset="-122"/>
                <a:cs typeface="+mn-cs"/>
              </a:rPr>
              <a:t>可视化展示部分将使用由百度前端技术部开发的</a:t>
            </a:r>
            <a:r>
              <a:rPr lang="en-US" altLang="zh-CN" sz="1200" kern="1200" dirty="0" err="1" smtClean="0">
                <a:solidFill>
                  <a:schemeClr val="tx1"/>
                </a:solidFill>
                <a:effectLst/>
                <a:latin typeface="等线" pitchFamily="2" charset="-122"/>
                <a:ea typeface="等线" pitchFamily="2" charset="-122"/>
                <a:cs typeface="+mn-cs"/>
              </a:rPr>
              <a:t>EChart</a:t>
            </a:r>
            <a:r>
              <a:rPr lang="zh-CN" altLang="zh-CN" dirty="0" smtClean="0">
                <a:effectLst/>
              </a:rPr>
              <a:t> </a:t>
            </a: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6541155D-0AE4-45F8-B41D-BEABEAFCBC13}" type="slidenum">
              <a:rPr lang="zh-CN" altLang="en-US" sz="1200">
                <a:latin typeface="等线" pitchFamily="2" charset="-122"/>
                <a:ea typeface="等线" pitchFamily="2" charset="-122"/>
              </a:rPr>
              <a:pPr algn="r" eaLnBrk="1" hangingPunct="1"/>
              <a:t>9</a:t>
            </a:fld>
            <a:endParaRPr lang="zh-CN" altLang="en-US" sz="1200">
              <a:latin typeface="等线" pitchFamily="2" charset="-122"/>
              <a:ea typeface="等线" pitchFamily="2" charset="-122"/>
            </a:endParaRPr>
          </a:p>
        </p:txBody>
      </p:sp>
    </p:spTree>
    <p:extLst>
      <p:ext uri="{BB962C8B-B14F-4D97-AF65-F5344CB8AC3E}">
        <p14:creationId xmlns:p14="http://schemas.microsoft.com/office/powerpoint/2010/main" val="4269628927"/>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A5C8C51-E2AF-46D0-890E-2E04FBA9FF0D}" type="slidenum">
              <a:rPr lang="zh-CN" altLang="en-US" smtClean="0"/>
              <a:pPr/>
              <a:t>11</a:t>
            </a:fld>
            <a:endParaRPr lang="zh-CN" altLang="en-US"/>
          </a:p>
        </p:txBody>
      </p:sp>
    </p:spTree>
    <p:extLst>
      <p:ext uri="{BB962C8B-B14F-4D97-AF65-F5344CB8AC3E}">
        <p14:creationId xmlns:p14="http://schemas.microsoft.com/office/powerpoint/2010/main" val="134203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p:txBody>
          <a:bodyPr anchor="t"/>
          <a:lstStyle/>
          <a:p>
            <a:pPr>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a:spcBef>
                <a:spcPct val="0"/>
              </a:spcBef>
            </a:pPr>
            <a:endParaRPr lang="zh-CN" altLang="en-US"/>
          </a:p>
          <a:p>
            <a:pPr>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ACD176DD-3C41-4423-AAC4-DBDB2E5E6A94}" type="slidenum">
              <a:rPr lang="zh-CN" altLang="en-US" sz="1200">
                <a:latin typeface="等线" pitchFamily="2" charset="-122"/>
                <a:ea typeface="等线" pitchFamily="2" charset="-122"/>
              </a:rPr>
              <a:pPr algn="r" eaLnBrk="1" hangingPunct="1"/>
              <a:t>13</a:t>
            </a:fld>
            <a:endParaRPr lang="zh-CN" altLang="en-US" sz="1200">
              <a:latin typeface="等线" pitchFamily="2" charset="-122"/>
              <a:ea typeface="等线" pitchFamily="2" charset="-122"/>
            </a:endParaRPr>
          </a:p>
        </p:txBody>
      </p:sp>
    </p:spTree>
    <p:extLst>
      <p:ext uri="{BB962C8B-B14F-4D97-AF65-F5344CB8AC3E}">
        <p14:creationId xmlns:p14="http://schemas.microsoft.com/office/powerpoint/2010/main" val="356433199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5116345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935587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0595439"/>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5CBA5F1-D690-46B7-BB3A-AFDAA23B3128}"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F6FCA98-9A7E-4B50-BE28-2E69F20C6E9A}" type="slidenum">
              <a:rPr lang="zh-CN" altLang="en-US"/>
              <a:pPr/>
              <a:t>‹#›</a:t>
            </a:fld>
            <a:endParaRPr lang="zh-CN" altLang="en-US"/>
          </a:p>
        </p:txBody>
      </p:sp>
    </p:spTree>
    <p:extLst>
      <p:ext uri="{BB962C8B-B14F-4D97-AF65-F5344CB8AC3E}">
        <p14:creationId xmlns:p14="http://schemas.microsoft.com/office/powerpoint/2010/main" val="311429960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AE3B640-D69F-4583-94A1-2D9DB8A19886}"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69346E-C553-4B1F-BEC0-1BE83B57C5DB}" type="slidenum">
              <a:rPr lang="zh-CN" altLang="en-US"/>
              <a:pPr/>
              <a:t>‹#›</a:t>
            </a:fld>
            <a:endParaRPr lang="zh-CN" altLang="en-US"/>
          </a:p>
        </p:txBody>
      </p:sp>
    </p:spTree>
    <p:extLst>
      <p:ext uri="{BB962C8B-B14F-4D97-AF65-F5344CB8AC3E}">
        <p14:creationId xmlns:p14="http://schemas.microsoft.com/office/powerpoint/2010/main" val="366945849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693436C-3799-4185-A21E-6F2F6EDCCD82}"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6801EFE-D581-4967-9812-9F5B7B5D6605}" type="slidenum">
              <a:rPr lang="zh-CN" altLang="en-US"/>
              <a:pPr/>
              <a:t>‹#›</a:t>
            </a:fld>
            <a:endParaRPr lang="zh-CN" altLang="en-US"/>
          </a:p>
        </p:txBody>
      </p:sp>
    </p:spTree>
    <p:extLst>
      <p:ext uri="{BB962C8B-B14F-4D97-AF65-F5344CB8AC3E}">
        <p14:creationId xmlns:p14="http://schemas.microsoft.com/office/powerpoint/2010/main" val="32277653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6FFF94C-0BDC-4FEB-AC33-B9505A66C612}" type="datetimeFigureOut">
              <a:rPr lang="zh-CN" altLang="en-US"/>
              <a:pPr/>
              <a:t>2017/7/27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E434D6F-D7F1-49E3-950A-7927FA4641E3}" type="slidenum">
              <a:rPr lang="zh-CN" altLang="en-US"/>
              <a:pPr/>
              <a:t>‹#›</a:t>
            </a:fld>
            <a:endParaRPr lang="zh-CN" altLang="en-US"/>
          </a:p>
        </p:txBody>
      </p:sp>
    </p:spTree>
    <p:extLst>
      <p:ext uri="{BB962C8B-B14F-4D97-AF65-F5344CB8AC3E}">
        <p14:creationId xmlns:p14="http://schemas.microsoft.com/office/powerpoint/2010/main" val="2647324534"/>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A71D493-BE98-4E58-9D5C-5202E7C8065A}" type="datetimeFigureOut">
              <a:rPr lang="zh-CN" altLang="en-US"/>
              <a:pPr/>
              <a:t>2017/7/27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A0BD00D4-8BF7-40DD-B511-AC296E204894}" type="slidenum">
              <a:rPr lang="zh-CN" altLang="en-US"/>
              <a:pPr/>
              <a:t>‹#›</a:t>
            </a:fld>
            <a:endParaRPr lang="zh-CN" altLang="en-US"/>
          </a:p>
        </p:txBody>
      </p:sp>
    </p:spTree>
    <p:extLst>
      <p:ext uri="{BB962C8B-B14F-4D97-AF65-F5344CB8AC3E}">
        <p14:creationId xmlns:p14="http://schemas.microsoft.com/office/powerpoint/2010/main" val="3853891626"/>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9CD9137-C5E2-4FA8-848F-CB6EE4F5B068}" type="datetimeFigureOut">
              <a:rPr lang="zh-CN" altLang="en-US"/>
              <a:pPr/>
              <a:t>2017/7/27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B7066A9F-B890-4766-A20D-D4216C438F0E}" type="slidenum">
              <a:rPr lang="zh-CN" altLang="en-US"/>
              <a:pPr/>
              <a:t>‹#›</a:t>
            </a:fld>
            <a:endParaRPr lang="zh-CN" altLang="en-US"/>
          </a:p>
        </p:txBody>
      </p:sp>
    </p:spTree>
    <p:extLst>
      <p:ext uri="{BB962C8B-B14F-4D97-AF65-F5344CB8AC3E}">
        <p14:creationId xmlns:p14="http://schemas.microsoft.com/office/powerpoint/2010/main" val="322049286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EC1128C-CFC6-4CC8-8A78-E7EFC3159E22}" type="datetimeFigureOut">
              <a:rPr lang="zh-CN" altLang="en-US"/>
              <a:pPr/>
              <a:t>2017/7/27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9482BAF3-217E-4EFA-B25C-739635B35DF4}" type="slidenum">
              <a:rPr lang="zh-CN" altLang="en-US"/>
              <a:pPr/>
              <a:t>‹#›</a:t>
            </a:fld>
            <a:endParaRPr lang="zh-CN" altLang="en-US"/>
          </a:p>
        </p:txBody>
      </p:sp>
    </p:spTree>
    <p:extLst>
      <p:ext uri="{BB962C8B-B14F-4D97-AF65-F5344CB8AC3E}">
        <p14:creationId xmlns:p14="http://schemas.microsoft.com/office/powerpoint/2010/main" val="31583642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C0ECF86-676E-4FB7-87D8-84827D9D8E14}" type="datetimeFigureOut">
              <a:rPr lang="zh-CN" altLang="en-US"/>
              <a:pPr/>
              <a:t>2017/7/27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42CD6C7-994A-4257-99B8-D1CAC6C97A24}" type="slidenum">
              <a:rPr lang="zh-CN" altLang="en-US"/>
              <a:pPr/>
              <a:t>‹#›</a:t>
            </a:fld>
            <a:endParaRPr lang="zh-CN" altLang="en-US"/>
          </a:p>
        </p:txBody>
      </p:sp>
    </p:spTree>
    <p:extLst>
      <p:ext uri="{BB962C8B-B14F-4D97-AF65-F5344CB8AC3E}">
        <p14:creationId xmlns:p14="http://schemas.microsoft.com/office/powerpoint/2010/main" val="328723897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3997087"/>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FEF8712-192D-487D-8541-FF756C2BFA65}" type="datetimeFigureOut">
              <a:rPr lang="zh-CN" altLang="en-US"/>
              <a:pPr/>
              <a:t>2017/7/27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C3761EE-925D-4987-A0E6-026CB7F7B163}" type="slidenum">
              <a:rPr lang="zh-CN" altLang="en-US"/>
              <a:pPr/>
              <a:t>‹#›</a:t>
            </a:fld>
            <a:endParaRPr lang="zh-CN" altLang="en-US"/>
          </a:p>
        </p:txBody>
      </p:sp>
    </p:spTree>
    <p:extLst>
      <p:ext uri="{BB962C8B-B14F-4D97-AF65-F5344CB8AC3E}">
        <p14:creationId xmlns:p14="http://schemas.microsoft.com/office/powerpoint/2010/main" val="42117080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FA40634-7A09-4052-9C0F-C9D949C6F73C}"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FB27641-BD82-4143-863C-BE91CD40FB76}" type="slidenum">
              <a:rPr lang="zh-CN" altLang="en-US"/>
              <a:pPr/>
              <a:t>‹#›</a:t>
            </a:fld>
            <a:endParaRPr lang="zh-CN" altLang="en-US"/>
          </a:p>
        </p:txBody>
      </p:sp>
    </p:spTree>
    <p:extLst>
      <p:ext uri="{BB962C8B-B14F-4D97-AF65-F5344CB8AC3E}">
        <p14:creationId xmlns:p14="http://schemas.microsoft.com/office/powerpoint/2010/main" val="2961307030"/>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A43A34A-1AE2-4C28-9242-45D4F1CDDAAF}"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7E476BC-D94B-48A5-9DFE-F6D386A15C7E}" type="slidenum">
              <a:rPr lang="zh-CN" altLang="en-US"/>
              <a:pPr/>
              <a:t>‹#›</a:t>
            </a:fld>
            <a:endParaRPr lang="zh-CN" altLang="en-US"/>
          </a:p>
        </p:txBody>
      </p:sp>
    </p:spTree>
    <p:extLst>
      <p:ext uri="{BB962C8B-B14F-4D97-AF65-F5344CB8AC3E}">
        <p14:creationId xmlns:p14="http://schemas.microsoft.com/office/powerpoint/2010/main" val="1153513026"/>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C9C7F6C-6267-4AB0-AC35-3CF11DACE5BB}"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8E6FF5B-B10B-4978-8CEB-38DCBDB1E369}" type="slidenum">
              <a:rPr lang="zh-CN" altLang="en-US"/>
              <a:pPr/>
              <a:t>‹#›</a:t>
            </a:fld>
            <a:endParaRPr lang="zh-CN" altLang="en-US"/>
          </a:p>
        </p:txBody>
      </p:sp>
    </p:spTree>
    <p:extLst>
      <p:ext uri="{BB962C8B-B14F-4D97-AF65-F5344CB8AC3E}">
        <p14:creationId xmlns:p14="http://schemas.microsoft.com/office/powerpoint/2010/main" val="149532018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66F8CB-E470-4DD5-8E9E-F5AD164CFE77}"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13FC31C-0B1F-43E6-9EEB-6E399BF49B80}" type="slidenum">
              <a:rPr lang="zh-CN" altLang="en-US"/>
              <a:pPr/>
              <a:t>‹#›</a:t>
            </a:fld>
            <a:endParaRPr lang="zh-CN" altLang="en-US"/>
          </a:p>
        </p:txBody>
      </p:sp>
    </p:spTree>
    <p:extLst>
      <p:ext uri="{BB962C8B-B14F-4D97-AF65-F5344CB8AC3E}">
        <p14:creationId xmlns:p14="http://schemas.microsoft.com/office/powerpoint/2010/main" val="52863660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D9F6CF6-2AA4-4781-A347-1BE8179FE3F5}"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79BEAAE-931C-4DA4-B6D5-F01111050850}" type="slidenum">
              <a:rPr lang="zh-CN" altLang="en-US"/>
              <a:pPr/>
              <a:t>‹#›</a:t>
            </a:fld>
            <a:endParaRPr lang="zh-CN" altLang="en-US"/>
          </a:p>
        </p:txBody>
      </p:sp>
    </p:spTree>
    <p:extLst>
      <p:ext uri="{BB962C8B-B14F-4D97-AF65-F5344CB8AC3E}">
        <p14:creationId xmlns:p14="http://schemas.microsoft.com/office/powerpoint/2010/main" val="789546008"/>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B8D1166-6917-4994-A085-32F53C49D44E}" type="datetimeFigureOut">
              <a:rPr lang="zh-CN" altLang="en-US"/>
              <a:pPr/>
              <a:t>2017/7/27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3BEB5A9-C643-4DE8-9640-ED7E61B6A4E5}" type="slidenum">
              <a:rPr lang="zh-CN" altLang="en-US"/>
              <a:pPr/>
              <a:t>‹#›</a:t>
            </a:fld>
            <a:endParaRPr lang="zh-CN" altLang="en-US"/>
          </a:p>
        </p:txBody>
      </p:sp>
    </p:spTree>
    <p:extLst>
      <p:ext uri="{BB962C8B-B14F-4D97-AF65-F5344CB8AC3E}">
        <p14:creationId xmlns:p14="http://schemas.microsoft.com/office/powerpoint/2010/main" val="308495913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6EAFEB1-5F78-4EBA-BCC9-F531F9487978}" type="datetimeFigureOut">
              <a:rPr lang="zh-CN" altLang="en-US"/>
              <a:pPr/>
              <a:t>2017/7/27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4B8D8EF1-A277-43A2-85F1-DEA45689D2B8}" type="slidenum">
              <a:rPr lang="zh-CN" altLang="en-US"/>
              <a:pPr/>
              <a:t>‹#›</a:t>
            </a:fld>
            <a:endParaRPr lang="zh-CN" altLang="en-US"/>
          </a:p>
        </p:txBody>
      </p:sp>
    </p:spTree>
    <p:extLst>
      <p:ext uri="{BB962C8B-B14F-4D97-AF65-F5344CB8AC3E}">
        <p14:creationId xmlns:p14="http://schemas.microsoft.com/office/powerpoint/2010/main" val="427631055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C121010-864D-4B92-B4A1-76A3D2700565}" type="datetimeFigureOut">
              <a:rPr lang="zh-CN" altLang="en-US"/>
              <a:pPr/>
              <a:t>2017/7/27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F6D52FDD-463F-4F9D-86E8-0FDB629933C5}" type="slidenum">
              <a:rPr lang="zh-CN" altLang="en-US"/>
              <a:pPr/>
              <a:t>‹#›</a:t>
            </a:fld>
            <a:endParaRPr lang="zh-CN" altLang="en-US"/>
          </a:p>
        </p:txBody>
      </p:sp>
    </p:spTree>
    <p:extLst>
      <p:ext uri="{BB962C8B-B14F-4D97-AF65-F5344CB8AC3E}">
        <p14:creationId xmlns:p14="http://schemas.microsoft.com/office/powerpoint/2010/main" val="4215507704"/>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369E21A-130D-42FD-9697-07D659C7EC79}" type="datetimeFigureOut">
              <a:rPr lang="zh-CN" altLang="en-US"/>
              <a:pPr/>
              <a:t>2017/7/27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5F19494-58FC-4431-98B0-02E0686B03C6}" type="slidenum">
              <a:rPr lang="zh-CN" altLang="en-US"/>
              <a:pPr/>
              <a:t>‹#›</a:t>
            </a:fld>
            <a:endParaRPr lang="zh-CN" altLang="en-US"/>
          </a:p>
        </p:txBody>
      </p:sp>
    </p:spTree>
    <p:extLst>
      <p:ext uri="{BB962C8B-B14F-4D97-AF65-F5344CB8AC3E}">
        <p14:creationId xmlns:p14="http://schemas.microsoft.com/office/powerpoint/2010/main" val="323347352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224128626"/>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987E160-974B-4C5E-A3CC-EC73B5258D0A}" type="datetimeFigureOut">
              <a:rPr lang="zh-CN" altLang="en-US"/>
              <a:pPr/>
              <a:t>2017/7/27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3F5A153-63DE-496C-AD57-FEFBD5CC21AF}" type="slidenum">
              <a:rPr lang="zh-CN" altLang="en-US"/>
              <a:pPr/>
              <a:t>‹#›</a:t>
            </a:fld>
            <a:endParaRPr lang="zh-CN" altLang="en-US"/>
          </a:p>
        </p:txBody>
      </p:sp>
    </p:spTree>
    <p:extLst>
      <p:ext uri="{BB962C8B-B14F-4D97-AF65-F5344CB8AC3E}">
        <p14:creationId xmlns:p14="http://schemas.microsoft.com/office/powerpoint/2010/main" val="2081357450"/>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E68FA8F-25A7-4D4B-9830-CAC907E6368B}" type="datetimeFigureOut">
              <a:rPr lang="zh-CN" altLang="en-US"/>
              <a:pPr/>
              <a:t>2017/7/27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81C600C-790A-41A3-AECC-CC1A15993AD2}" type="slidenum">
              <a:rPr lang="zh-CN" altLang="en-US"/>
              <a:pPr/>
              <a:t>‹#›</a:t>
            </a:fld>
            <a:endParaRPr lang="zh-CN" altLang="en-US"/>
          </a:p>
        </p:txBody>
      </p:sp>
    </p:spTree>
    <p:extLst>
      <p:ext uri="{BB962C8B-B14F-4D97-AF65-F5344CB8AC3E}">
        <p14:creationId xmlns:p14="http://schemas.microsoft.com/office/powerpoint/2010/main" val="4054060304"/>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E55432A-8D29-4CB0-B12F-7E36FF29D4F2}"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4D5BE40-BBB7-43AE-BF79-6F04038B87CF}" type="slidenum">
              <a:rPr lang="zh-CN" altLang="en-US"/>
              <a:pPr/>
              <a:t>‹#›</a:t>
            </a:fld>
            <a:endParaRPr lang="zh-CN" altLang="en-US"/>
          </a:p>
        </p:txBody>
      </p:sp>
    </p:spTree>
    <p:extLst>
      <p:ext uri="{BB962C8B-B14F-4D97-AF65-F5344CB8AC3E}">
        <p14:creationId xmlns:p14="http://schemas.microsoft.com/office/powerpoint/2010/main" val="3757282037"/>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929B37-5538-4C25-A498-7244ABE1666D}" type="datetimeFigureOut">
              <a:rPr lang="zh-CN" altLang="en-US"/>
              <a:pPr/>
              <a:t>2017/7/27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F12E4B1-936B-4EF4-8649-FFDB6CA31755}" type="slidenum">
              <a:rPr lang="zh-CN" altLang="en-US"/>
              <a:pPr/>
              <a:t>‹#›</a:t>
            </a:fld>
            <a:endParaRPr lang="zh-CN" altLang="en-US"/>
          </a:p>
        </p:txBody>
      </p:sp>
    </p:spTree>
    <p:extLst>
      <p:ext uri="{BB962C8B-B14F-4D97-AF65-F5344CB8AC3E}">
        <p14:creationId xmlns:p14="http://schemas.microsoft.com/office/powerpoint/2010/main" val="80042963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723585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0093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363612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79232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30179054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876241812"/>
      </p:ext>
    </p:extLst>
  </p:cSld>
  <p:clrMapOvr>
    <a:masterClrMapping/>
  </p:clrMapOvr>
  <p:transitio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8E93BF0C-B002-47E0-A2A5-6B7F299285E5}" type="datetimeFigureOut">
              <a:rPr lang="zh-CN" altLang="en-US"/>
              <a:pPr/>
              <a:t>2017/7/27</a:t>
            </a:fld>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ABF2719-B4B8-4F46-96DB-313CF5A9571C}"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spd="slow"/>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日期占位符 3"/>
          <p:cNvSpPr>
            <a:spLocks noGrp="1" noChangeArrowheads="1"/>
          </p:cNvSpPr>
          <p:nvPr>
            <p:ph type="dt" sz="half" idx="2"/>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solidFill>
                  <a:srgbClr val="898989"/>
                </a:solidFill>
              </a:defRPr>
            </a:lvl1pPr>
          </a:lstStyle>
          <a:p>
            <a:fld id="{EB2C86EF-587D-49B1-B588-7D1597AC2E39}" type="datetimeFigureOut">
              <a:rPr lang="zh-CN" altLang="en-US"/>
              <a:pPr/>
              <a:t>2017/7/27</a:t>
            </a:fld>
            <a:endParaRPr lang="zh-CN" altLang="en-US"/>
          </a:p>
        </p:txBody>
      </p:sp>
      <p:sp>
        <p:nvSpPr>
          <p:cNvPr id="3075" name="页脚占位符 4"/>
          <p:cNvSpPr>
            <a:spLocks noGrp="1" noChangeArrowheads="1"/>
          </p:cNvSpPr>
          <p:nvPr>
            <p:ph type="ftr" sz="quarter" idx="3"/>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3076" name="灯片编号占位符 5"/>
          <p:cNvSpPr>
            <a:spLocks noGrp="1" noChangeArrowheads="1"/>
          </p:cNvSpPr>
          <p:nvPr>
            <p:ph type="sldNum" sz="quarter" idx="4"/>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solidFill>
                  <a:srgbClr val="898989"/>
                </a:solidFill>
              </a:defRPr>
            </a:lvl1pPr>
          </a:lstStyle>
          <a:p>
            <a:fld id="{2E6E54F8-D409-448B-9357-C53FFA241DA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spd="slow"/>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等腰三角形 66"/>
          <p:cNvSpPr>
            <a:spLocks/>
          </p:cNvSpPr>
          <p:nvPr/>
        </p:nvSpPr>
        <p:spPr bwMode="auto">
          <a:xfrm>
            <a:off x="9991725" y="1006475"/>
            <a:ext cx="2200275" cy="5873750"/>
          </a:xfrm>
          <a:custGeom>
            <a:avLst/>
            <a:gdLst>
              <a:gd name="T0" fmla="*/ 182 w 2200383"/>
              <a:gd name="T1" fmla="*/ 5854009 h 5873059"/>
              <a:gd name="T2" fmla="*/ 152392 w 2200383"/>
              <a:gd name="T3" fmla="*/ 0 h 5873059"/>
              <a:gd name="T4" fmla="*/ 2200383 w 2200383"/>
              <a:gd name="T5" fmla="*/ 2479436 h 5873059"/>
              <a:gd name="T6" fmla="*/ 2190551 w 2200383"/>
              <a:gd name="T7" fmla="*/ 5873059 h 5873059"/>
              <a:gd name="T8" fmla="*/ 182 w 2200383"/>
              <a:gd name="T9" fmla="*/ 5854009 h 5873059"/>
            </a:gdLst>
            <a:ahLst/>
            <a:cxnLst>
              <a:cxn ang="0">
                <a:pos x="T0" y="T1"/>
              </a:cxn>
              <a:cxn ang="0">
                <a:pos x="T2" y="T3"/>
              </a:cxn>
              <a:cxn ang="0">
                <a:pos x="T4" y="T5"/>
              </a:cxn>
              <a:cxn ang="0">
                <a:pos x="T6" y="T7"/>
              </a:cxn>
              <a:cxn ang="0">
                <a:pos x="T8" y="T9"/>
              </a:cxn>
            </a:cxnLst>
            <a:rect l="0" t="0" r="r" b="b"/>
            <a:pathLst>
              <a:path w="2200383" h="5873059">
                <a:moveTo>
                  <a:pt x="182" y="5854009"/>
                </a:moveTo>
                <a:cubicBezTo>
                  <a:pt x="-6231" y="3896323"/>
                  <a:pt x="158805" y="1957686"/>
                  <a:pt x="152392" y="0"/>
                </a:cubicBezTo>
                <a:lnTo>
                  <a:pt x="2200383" y="2479436"/>
                </a:lnTo>
                <a:cubicBezTo>
                  <a:pt x="2197106" y="3610644"/>
                  <a:pt x="2193828" y="4741851"/>
                  <a:pt x="2190551" y="5873059"/>
                </a:cubicBezTo>
                <a:lnTo>
                  <a:pt x="182" y="5854009"/>
                </a:lnTo>
                <a:close/>
              </a:path>
            </a:pathLst>
          </a:cu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23" name="等腰三角形 67"/>
          <p:cNvSpPr>
            <a:spLocks/>
          </p:cNvSpPr>
          <p:nvPr/>
        </p:nvSpPr>
        <p:spPr bwMode="auto">
          <a:xfrm>
            <a:off x="7685088" y="-85725"/>
            <a:ext cx="4197350" cy="1422400"/>
          </a:xfrm>
          <a:custGeom>
            <a:avLst/>
            <a:gdLst>
              <a:gd name="T0" fmla="*/ 4197792 w 4197792"/>
              <a:gd name="T1" fmla="*/ 19050 h 1423445"/>
              <a:gd name="T2" fmla="*/ 0 w 4197792"/>
              <a:gd name="T3" fmla="*/ 1423445 h 1423445"/>
              <a:gd name="T4" fmla="*/ 1879157 w 4197792"/>
              <a:gd name="T5" fmla="*/ 0 h 1423445"/>
              <a:gd name="T6" fmla="*/ 4197792 w 4197792"/>
              <a:gd name="T7" fmla="*/ 19050 h 1423445"/>
            </a:gdLst>
            <a:ahLst/>
            <a:cxnLst>
              <a:cxn ang="0">
                <a:pos x="T0" y="T1"/>
              </a:cxn>
              <a:cxn ang="0">
                <a:pos x="T2" y="T3"/>
              </a:cxn>
              <a:cxn ang="0">
                <a:pos x="T4" y="T5"/>
              </a:cxn>
              <a:cxn ang="0">
                <a:pos x="T6" y="T7"/>
              </a:cxn>
            </a:cxnLst>
            <a:rect l="0" t="0" r="r" b="b"/>
            <a:pathLst>
              <a:path w="4197792" h="1423445">
                <a:moveTo>
                  <a:pt x="4197792" y="19050"/>
                </a:moveTo>
                <a:lnTo>
                  <a:pt x="0" y="1423445"/>
                </a:lnTo>
                <a:lnTo>
                  <a:pt x="1879157" y="0"/>
                </a:lnTo>
                <a:lnTo>
                  <a:pt x="4197792" y="19050"/>
                </a:ln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24" name="等腰三角形 64"/>
          <p:cNvSpPr>
            <a:spLocks/>
          </p:cNvSpPr>
          <p:nvPr/>
        </p:nvSpPr>
        <p:spPr bwMode="auto">
          <a:xfrm>
            <a:off x="-11113" y="3062288"/>
            <a:ext cx="6581776" cy="3795712"/>
          </a:xfrm>
          <a:custGeom>
            <a:avLst/>
            <a:gdLst>
              <a:gd name="T0" fmla="*/ 21592 w 8194905"/>
              <a:gd name="T1" fmla="*/ 3383830 h 4726401"/>
              <a:gd name="T2" fmla="*/ 153 w 8194905"/>
              <a:gd name="T3" fmla="*/ 0 h 4726401"/>
              <a:gd name="T4" fmla="*/ 8194905 w 8194905"/>
              <a:gd name="T5" fmla="*/ 4726401 h 4726401"/>
              <a:gd name="T6" fmla="*/ 756863 w 8194905"/>
              <a:gd name="T7" fmla="*/ 4726400 h 4726401"/>
              <a:gd name="T8" fmla="*/ 21592 w 8194905"/>
              <a:gd name="T9" fmla="*/ 3383830 h 4726401"/>
            </a:gdLst>
            <a:ahLst/>
            <a:cxnLst>
              <a:cxn ang="0">
                <a:pos x="T0" y="T1"/>
              </a:cxn>
              <a:cxn ang="0">
                <a:pos x="T2" y="T3"/>
              </a:cxn>
              <a:cxn ang="0">
                <a:pos x="T4" y="T5"/>
              </a:cxn>
              <a:cxn ang="0">
                <a:pos x="T6" y="T7"/>
              </a:cxn>
              <a:cxn ang="0">
                <a:pos x="T8" y="T9"/>
              </a:cxn>
            </a:cxnLst>
            <a:rect l="0" t="0" r="r" b="b"/>
            <a:pathLst>
              <a:path w="8194905" h="4726401">
                <a:moveTo>
                  <a:pt x="21592" y="3383830"/>
                </a:moveTo>
                <a:cubicBezTo>
                  <a:pt x="23971" y="1808363"/>
                  <a:pt x="-2226" y="1575467"/>
                  <a:pt x="153" y="0"/>
                </a:cubicBezTo>
                <a:lnTo>
                  <a:pt x="8194905" y="4726401"/>
                </a:lnTo>
                <a:lnTo>
                  <a:pt x="756863" y="4726400"/>
                </a:lnTo>
                <a:lnTo>
                  <a:pt x="21592" y="3383830"/>
                </a:ln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25" name="椭圆 8"/>
          <p:cNvSpPr>
            <a:spLocks noChangeArrowheads="1"/>
          </p:cNvSpPr>
          <p:nvPr/>
        </p:nvSpPr>
        <p:spPr bwMode="auto">
          <a:xfrm>
            <a:off x="7372350" y="1144588"/>
            <a:ext cx="534988" cy="53657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26" name="椭圆 10"/>
          <p:cNvSpPr>
            <a:spLocks noChangeArrowheads="1"/>
          </p:cNvSpPr>
          <p:nvPr/>
        </p:nvSpPr>
        <p:spPr bwMode="auto">
          <a:xfrm>
            <a:off x="8963025" y="2800350"/>
            <a:ext cx="381000" cy="381000"/>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27" name="椭圆 11"/>
          <p:cNvSpPr>
            <a:spLocks noChangeArrowheads="1"/>
          </p:cNvSpPr>
          <p:nvPr/>
        </p:nvSpPr>
        <p:spPr bwMode="auto">
          <a:xfrm>
            <a:off x="11114088" y="3937000"/>
            <a:ext cx="534987" cy="533400"/>
          </a:xfrm>
          <a:prstGeom prst="ellipse">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28" name="椭圆 12"/>
          <p:cNvSpPr>
            <a:spLocks noChangeArrowheads="1"/>
          </p:cNvSpPr>
          <p:nvPr/>
        </p:nvSpPr>
        <p:spPr bwMode="auto">
          <a:xfrm>
            <a:off x="2197100" y="5580063"/>
            <a:ext cx="339725" cy="338137"/>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29" name="椭圆 13"/>
          <p:cNvSpPr>
            <a:spLocks noChangeArrowheads="1"/>
          </p:cNvSpPr>
          <p:nvPr/>
        </p:nvSpPr>
        <p:spPr bwMode="auto">
          <a:xfrm>
            <a:off x="4068763" y="5078413"/>
            <a:ext cx="338137" cy="33972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30" name="椭圆 14"/>
          <p:cNvSpPr>
            <a:spLocks noChangeArrowheads="1"/>
          </p:cNvSpPr>
          <p:nvPr/>
        </p:nvSpPr>
        <p:spPr bwMode="auto">
          <a:xfrm>
            <a:off x="4518025" y="1681163"/>
            <a:ext cx="536575" cy="53657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cxnSp>
        <p:nvCxnSpPr>
          <p:cNvPr id="5131" name="直接连接符 16"/>
          <p:cNvCxnSpPr>
            <a:cxnSpLocks noChangeShapeType="1"/>
            <a:endCxn id="5125" idx="3"/>
          </p:cNvCxnSpPr>
          <p:nvPr/>
        </p:nvCxnSpPr>
        <p:spPr bwMode="auto">
          <a:xfrm flipV="1">
            <a:off x="0" y="1603375"/>
            <a:ext cx="7450138" cy="4532313"/>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132" name="直接连接符 18"/>
          <p:cNvCxnSpPr>
            <a:cxnSpLocks noChangeShapeType="1"/>
            <a:stCxn id="5154" idx="7"/>
          </p:cNvCxnSpPr>
          <p:nvPr/>
        </p:nvCxnSpPr>
        <p:spPr bwMode="auto">
          <a:xfrm flipV="1">
            <a:off x="1971675" y="0"/>
            <a:ext cx="3273425" cy="2343150"/>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33" name="直接连接符 21"/>
          <p:cNvCxnSpPr>
            <a:cxnSpLocks noChangeShapeType="1"/>
            <a:endCxn id="5154" idx="2"/>
          </p:cNvCxnSpPr>
          <p:nvPr/>
        </p:nvCxnSpPr>
        <p:spPr bwMode="auto">
          <a:xfrm flipV="1">
            <a:off x="-58738" y="2532063"/>
            <a:ext cx="1573213" cy="461962"/>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34" name="直接连接符 23"/>
          <p:cNvCxnSpPr>
            <a:cxnSpLocks noChangeShapeType="1"/>
          </p:cNvCxnSpPr>
          <p:nvPr/>
        </p:nvCxnSpPr>
        <p:spPr bwMode="auto">
          <a:xfrm flipH="1">
            <a:off x="-155575" y="14288"/>
            <a:ext cx="1111250" cy="512603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35" name="直接连接符 25"/>
          <p:cNvCxnSpPr>
            <a:cxnSpLocks noChangeShapeType="1"/>
            <a:stCxn id="5154" idx="5"/>
            <a:endCxn id="5129" idx="1"/>
          </p:cNvCxnSpPr>
          <p:nvPr/>
        </p:nvCxnSpPr>
        <p:spPr bwMode="auto">
          <a:xfrm>
            <a:off x="1971675" y="2722563"/>
            <a:ext cx="2146300" cy="2405062"/>
          </a:xfrm>
          <a:prstGeom prst="line">
            <a:avLst/>
          </a:prstGeom>
          <a:noFill/>
          <a:ln w="76200" cmpd="sng">
            <a:solidFill>
              <a:srgbClr val="FFFF00">
                <a:alpha val="50000"/>
              </a:srgbClr>
            </a:solidFill>
            <a:round/>
            <a:headEnd/>
            <a:tailEnd/>
          </a:ln>
          <a:extLst>
            <a:ext uri="{909E8E84-426E-40DD-AFC4-6F175D3DCCD1}">
              <a14:hiddenFill xmlns:a14="http://schemas.microsoft.com/office/drawing/2010/main">
                <a:noFill/>
              </a14:hiddenFill>
            </a:ext>
          </a:extLst>
        </p:spPr>
      </p:cxnSp>
      <p:cxnSp>
        <p:nvCxnSpPr>
          <p:cNvPr id="5136" name="直接连接符 28"/>
          <p:cNvCxnSpPr>
            <a:cxnSpLocks noChangeShapeType="1"/>
            <a:endCxn id="5129" idx="7"/>
          </p:cNvCxnSpPr>
          <p:nvPr/>
        </p:nvCxnSpPr>
        <p:spPr bwMode="auto">
          <a:xfrm flipH="1">
            <a:off x="4357688" y="1597025"/>
            <a:ext cx="3127375" cy="3530600"/>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137" name="直接连接符 30"/>
          <p:cNvCxnSpPr>
            <a:cxnSpLocks noChangeShapeType="1"/>
          </p:cNvCxnSpPr>
          <p:nvPr/>
        </p:nvCxnSpPr>
        <p:spPr bwMode="auto">
          <a:xfrm>
            <a:off x="1100138" y="-144463"/>
            <a:ext cx="6272212" cy="1468438"/>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138" name="直接连接符 33"/>
          <p:cNvCxnSpPr>
            <a:cxnSpLocks noChangeShapeType="1"/>
            <a:stCxn id="5129" idx="6"/>
          </p:cNvCxnSpPr>
          <p:nvPr/>
        </p:nvCxnSpPr>
        <p:spPr bwMode="auto">
          <a:xfrm flipV="1">
            <a:off x="4406900" y="4230688"/>
            <a:ext cx="6707188" cy="101758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39" name="直接连接符 36"/>
          <p:cNvCxnSpPr>
            <a:cxnSpLocks noChangeShapeType="1"/>
            <a:endCxn id="5125" idx="4"/>
          </p:cNvCxnSpPr>
          <p:nvPr/>
        </p:nvCxnSpPr>
        <p:spPr bwMode="auto">
          <a:xfrm flipH="1" flipV="1">
            <a:off x="7640638" y="1681163"/>
            <a:ext cx="1198562" cy="517683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40" name="直接连接符 40"/>
          <p:cNvCxnSpPr>
            <a:cxnSpLocks noChangeShapeType="1"/>
            <a:endCxn id="5127" idx="3"/>
          </p:cNvCxnSpPr>
          <p:nvPr/>
        </p:nvCxnSpPr>
        <p:spPr bwMode="auto">
          <a:xfrm flipV="1">
            <a:off x="9344025" y="4392613"/>
            <a:ext cx="1849438" cy="246538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41" name="直接连接符 44"/>
          <p:cNvCxnSpPr>
            <a:cxnSpLocks noChangeShapeType="1"/>
          </p:cNvCxnSpPr>
          <p:nvPr/>
        </p:nvCxnSpPr>
        <p:spPr bwMode="auto">
          <a:xfrm flipH="1" flipV="1">
            <a:off x="10163175" y="958850"/>
            <a:ext cx="2028825" cy="2587625"/>
          </a:xfrm>
          <a:prstGeom prst="line">
            <a:avLst/>
          </a:prstGeom>
          <a:noFill/>
          <a:ln w="76200" cmpd="sng">
            <a:solidFill>
              <a:srgbClr val="FFFF00">
                <a:alpha val="50000"/>
              </a:srgbClr>
            </a:solidFill>
            <a:round/>
            <a:headEnd/>
            <a:tailEnd/>
          </a:ln>
          <a:extLst>
            <a:ext uri="{909E8E84-426E-40DD-AFC4-6F175D3DCCD1}">
              <a14:hiddenFill xmlns:a14="http://schemas.microsoft.com/office/drawing/2010/main">
                <a:noFill/>
              </a14:hiddenFill>
            </a:ext>
          </a:extLst>
        </p:spPr>
      </p:cxnSp>
      <p:cxnSp>
        <p:nvCxnSpPr>
          <p:cNvPr id="5142" name="直接连接符 47"/>
          <p:cNvCxnSpPr>
            <a:cxnSpLocks noChangeShapeType="1"/>
            <a:stCxn id="5125" idx="7"/>
          </p:cNvCxnSpPr>
          <p:nvPr/>
        </p:nvCxnSpPr>
        <p:spPr bwMode="auto">
          <a:xfrm flipV="1">
            <a:off x="7829550" y="-136525"/>
            <a:ext cx="1797050" cy="1360488"/>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43" name="直接连接符 50"/>
          <p:cNvCxnSpPr>
            <a:cxnSpLocks noChangeShapeType="1"/>
          </p:cNvCxnSpPr>
          <p:nvPr/>
        </p:nvCxnSpPr>
        <p:spPr bwMode="auto">
          <a:xfrm flipV="1">
            <a:off x="7716838" y="-60325"/>
            <a:ext cx="474662" cy="1384300"/>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144" name="直接连接符 53"/>
          <p:cNvCxnSpPr>
            <a:cxnSpLocks noChangeShapeType="1"/>
          </p:cNvCxnSpPr>
          <p:nvPr/>
        </p:nvCxnSpPr>
        <p:spPr bwMode="auto">
          <a:xfrm flipH="1">
            <a:off x="-136525" y="-60325"/>
            <a:ext cx="946150" cy="650875"/>
          </a:xfrm>
          <a:prstGeom prst="line">
            <a:avLst/>
          </a:prstGeom>
          <a:noFill/>
          <a:ln w="76200" cmpd="sng">
            <a:solidFill>
              <a:srgbClr val="FFFF00">
                <a:alpha val="50000"/>
              </a:srgbClr>
            </a:solidFill>
            <a:round/>
            <a:headEnd/>
            <a:tailEnd/>
          </a:ln>
          <a:extLst>
            <a:ext uri="{909E8E84-426E-40DD-AFC4-6F175D3DCCD1}">
              <a14:hiddenFill xmlns:a14="http://schemas.microsoft.com/office/drawing/2010/main">
                <a:noFill/>
              </a14:hiddenFill>
            </a:ext>
          </a:extLst>
        </p:spPr>
      </p:cxnSp>
      <p:cxnSp>
        <p:nvCxnSpPr>
          <p:cNvPr id="5145" name="直接连接符 56"/>
          <p:cNvCxnSpPr>
            <a:cxnSpLocks noChangeShapeType="1"/>
          </p:cNvCxnSpPr>
          <p:nvPr/>
        </p:nvCxnSpPr>
        <p:spPr bwMode="auto">
          <a:xfrm flipH="1">
            <a:off x="10231438" y="-227013"/>
            <a:ext cx="42862" cy="1082676"/>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146" name="直接连接符 58"/>
          <p:cNvCxnSpPr>
            <a:cxnSpLocks noChangeShapeType="1"/>
          </p:cNvCxnSpPr>
          <p:nvPr/>
        </p:nvCxnSpPr>
        <p:spPr bwMode="auto">
          <a:xfrm flipH="1">
            <a:off x="10085388" y="360363"/>
            <a:ext cx="2270125" cy="474662"/>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147" name="直接连接符 61"/>
          <p:cNvCxnSpPr>
            <a:cxnSpLocks noChangeShapeType="1"/>
            <a:endCxn id="5155" idx="7"/>
          </p:cNvCxnSpPr>
          <p:nvPr/>
        </p:nvCxnSpPr>
        <p:spPr bwMode="auto">
          <a:xfrm flipH="1">
            <a:off x="10328275" y="-144463"/>
            <a:ext cx="820738" cy="852488"/>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sp>
        <p:nvSpPr>
          <p:cNvPr id="5148" name="椭圆 7"/>
          <p:cNvSpPr>
            <a:spLocks noChangeArrowheads="1"/>
          </p:cNvSpPr>
          <p:nvPr/>
        </p:nvSpPr>
        <p:spPr bwMode="auto">
          <a:xfrm>
            <a:off x="3408363" y="850900"/>
            <a:ext cx="5111750" cy="5111750"/>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49" name="文本框 4"/>
          <p:cNvSpPr txBox="1">
            <a:spLocks noChangeArrowheads="1"/>
          </p:cNvSpPr>
          <p:nvPr/>
        </p:nvSpPr>
        <p:spPr bwMode="auto">
          <a:xfrm>
            <a:off x="3416301" y="2132013"/>
            <a:ext cx="49895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3600" dirty="0" smtClean="0">
                <a:solidFill>
                  <a:schemeClr val="bg1"/>
                </a:solidFill>
                <a:cs typeface="Vrinda" panose="020B0502040204020203" pitchFamily="34" charset="0"/>
                <a:sym typeface="Arial" panose="020B0604020202020204" pitchFamily="34" charset="0"/>
              </a:rPr>
              <a:t>中国纪录片知识图谱构建与可</a:t>
            </a:r>
            <a:r>
              <a:rPr lang="zh-CN" altLang="en-US" sz="3600" smtClean="0">
                <a:solidFill>
                  <a:schemeClr val="bg1"/>
                </a:solidFill>
                <a:cs typeface="Vrinda" panose="020B0502040204020203" pitchFamily="34" charset="0"/>
                <a:sym typeface="Arial" panose="020B0604020202020204" pitchFamily="34" charset="0"/>
              </a:rPr>
              <a:t>视化研究与实现</a:t>
            </a:r>
            <a:endParaRPr lang="zh-CN" altLang="en-US" sz="3600" dirty="0">
              <a:solidFill>
                <a:schemeClr val="bg1"/>
              </a:solidFill>
              <a:cs typeface="Vrinda" panose="020B0502040204020203" pitchFamily="34" charset="0"/>
              <a:sym typeface="Arial" panose="020B0604020202020204" pitchFamily="34" charset="0"/>
            </a:endParaRPr>
          </a:p>
        </p:txBody>
      </p:sp>
      <p:sp>
        <p:nvSpPr>
          <p:cNvPr id="5150" name="文本框 5"/>
          <p:cNvSpPr txBox="1">
            <a:spLocks noChangeArrowheads="1"/>
          </p:cNvSpPr>
          <p:nvPr/>
        </p:nvSpPr>
        <p:spPr bwMode="auto">
          <a:xfrm>
            <a:off x="5476875" y="4013200"/>
            <a:ext cx="2403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dist" eaLnBrk="1" hangingPunct="1"/>
            <a:r>
              <a:rPr lang="zh-CN" altLang="en-US" sz="2000" dirty="0" smtClean="0">
                <a:solidFill>
                  <a:schemeClr val="bg1"/>
                </a:solidFill>
                <a:cs typeface="Vrinda" panose="020B0502040204020203" pitchFamily="34" charset="0"/>
                <a:sym typeface="Arial" panose="020B0604020202020204" pitchFamily="34" charset="0"/>
              </a:rPr>
              <a:t>指导老师：尚文倩</a:t>
            </a:r>
            <a:endParaRPr lang="en-US" altLang="zh-CN" sz="2000" dirty="0" smtClean="0">
              <a:solidFill>
                <a:schemeClr val="bg1"/>
              </a:solidFill>
              <a:cs typeface="Vrinda" panose="020B0502040204020203" pitchFamily="34" charset="0"/>
              <a:sym typeface="Arial" panose="020B0604020202020204" pitchFamily="34" charset="0"/>
            </a:endParaRPr>
          </a:p>
          <a:p>
            <a:pPr algn="dist" eaLnBrk="1" hangingPunct="1"/>
            <a:r>
              <a:rPr lang="zh-CN" altLang="en-US" sz="2000" dirty="0" smtClean="0">
                <a:solidFill>
                  <a:schemeClr val="bg1"/>
                </a:solidFill>
                <a:cs typeface="Vrinda" panose="020B0502040204020203" pitchFamily="34" charset="0"/>
                <a:sym typeface="Arial" panose="020B0604020202020204" pitchFamily="34" charset="0"/>
              </a:rPr>
              <a:t>报 告 人：蒋冬冬</a:t>
            </a:r>
            <a:endParaRPr lang="en-US" altLang="zh-CN" sz="2000" dirty="0">
              <a:solidFill>
                <a:schemeClr val="bg1"/>
              </a:solidFill>
              <a:cs typeface="Vrinda" panose="020B0502040204020203" pitchFamily="34" charset="0"/>
              <a:sym typeface="Arial" panose="020B0604020202020204" pitchFamily="34" charset="0"/>
            </a:endParaRPr>
          </a:p>
        </p:txBody>
      </p:sp>
      <p:sp>
        <p:nvSpPr>
          <p:cNvPr id="5151" name="等腰三角形 65"/>
          <p:cNvSpPr>
            <a:spLocks/>
          </p:cNvSpPr>
          <p:nvPr/>
        </p:nvSpPr>
        <p:spPr bwMode="auto">
          <a:xfrm rot="5400000">
            <a:off x="896144" y="32543"/>
            <a:ext cx="2560638" cy="2441575"/>
          </a:xfrm>
          <a:custGeom>
            <a:avLst/>
            <a:gdLst>
              <a:gd name="T0" fmla="*/ 0 w 2561282"/>
              <a:gd name="T1" fmla="*/ 2481088 h 2481088"/>
              <a:gd name="T2" fmla="*/ 40560 w 2561282"/>
              <a:gd name="T3" fmla="*/ 0 h 2481088"/>
              <a:gd name="T4" fmla="*/ 2561282 w 2561282"/>
              <a:gd name="T5" fmla="*/ 1623838 h 2481088"/>
              <a:gd name="T6" fmla="*/ 0 w 2561282"/>
              <a:gd name="T7" fmla="*/ 2481088 h 2481088"/>
            </a:gdLst>
            <a:ahLst/>
            <a:cxnLst>
              <a:cxn ang="0">
                <a:pos x="T0" y="T1"/>
              </a:cxn>
              <a:cxn ang="0">
                <a:pos x="T2" y="T3"/>
              </a:cxn>
              <a:cxn ang="0">
                <a:pos x="T4" y="T5"/>
              </a:cxn>
              <a:cxn ang="0">
                <a:pos x="T6" y="T7"/>
              </a:cxn>
            </a:cxnLst>
            <a:rect l="0" t="0" r="r" b="b"/>
            <a:pathLst>
              <a:path w="2561282" h="2481088">
                <a:moveTo>
                  <a:pt x="0" y="2481088"/>
                </a:moveTo>
                <a:lnTo>
                  <a:pt x="40560" y="0"/>
                </a:lnTo>
                <a:lnTo>
                  <a:pt x="2561282" y="1623838"/>
                </a:lnTo>
                <a:lnTo>
                  <a:pt x="0" y="2481088"/>
                </a:lnTo>
                <a:close/>
              </a:path>
            </a:pathLst>
          </a:cu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52" name="等腰三角形 67"/>
          <p:cNvSpPr>
            <a:spLocks/>
          </p:cNvSpPr>
          <p:nvPr/>
        </p:nvSpPr>
        <p:spPr bwMode="auto">
          <a:xfrm>
            <a:off x="10864850" y="-76200"/>
            <a:ext cx="1365250" cy="6443663"/>
          </a:xfrm>
          <a:custGeom>
            <a:avLst/>
            <a:gdLst>
              <a:gd name="T0" fmla="*/ 1359342 w 1364807"/>
              <a:gd name="T1" fmla="*/ 6444205 h 6444205"/>
              <a:gd name="T2" fmla="*/ 0 w 1364807"/>
              <a:gd name="T3" fmla="*/ 0 h 6444205"/>
              <a:gd name="T4" fmla="*/ 1364807 w 1364807"/>
              <a:gd name="T5" fmla="*/ 43405 h 6444205"/>
              <a:gd name="T6" fmla="*/ 1359342 w 1364807"/>
              <a:gd name="T7" fmla="*/ 6444205 h 6444205"/>
            </a:gdLst>
            <a:ahLst/>
            <a:cxnLst>
              <a:cxn ang="0">
                <a:pos x="T0" y="T1"/>
              </a:cxn>
              <a:cxn ang="0">
                <a:pos x="T2" y="T3"/>
              </a:cxn>
              <a:cxn ang="0">
                <a:pos x="T4" y="T5"/>
              </a:cxn>
              <a:cxn ang="0">
                <a:pos x="T6" y="T7"/>
              </a:cxn>
            </a:cxnLst>
            <a:rect l="0" t="0" r="r" b="b"/>
            <a:pathLst>
              <a:path w="1364807" h="6444205">
                <a:moveTo>
                  <a:pt x="1359342" y="6444205"/>
                </a:moveTo>
                <a:lnTo>
                  <a:pt x="0" y="0"/>
                </a:lnTo>
                <a:lnTo>
                  <a:pt x="1364807" y="43405"/>
                </a:lnTo>
                <a:cubicBezTo>
                  <a:pt x="1362985" y="2177005"/>
                  <a:pt x="1361164" y="4310605"/>
                  <a:pt x="1359342" y="6444205"/>
                </a:cubicBez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53" name="等腰三角形 64"/>
          <p:cNvSpPr>
            <a:spLocks/>
          </p:cNvSpPr>
          <p:nvPr/>
        </p:nvSpPr>
        <p:spPr bwMode="auto">
          <a:xfrm>
            <a:off x="-19050" y="6132513"/>
            <a:ext cx="2835275" cy="754062"/>
          </a:xfrm>
          <a:custGeom>
            <a:avLst/>
            <a:gdLst>
              <a:gd name="T0" fmla="*/ 4689 w 1860627"/>
              <a:gd name="T1" fmla="*/ 738148 h 754476"/>
              <a:gd name="T2" fmla="*/ 0 w 1860627"/>
              <a:gd name="T3" fmla="*/ 0 h 754476"/>
              <a:gd name="T4" fmla="*/ 1860627 w 1860627"/>
              <a:gd name="T5" fmla="*/ 754476 h 754476"/>
              <a:gd name="T6" fmla="*/ 4689 w 1860627"/>
              <a:gd name="T7" fmla="*/ 738148 h 754476"/>
            </a:gdLst>
            <a:ahLst/>
            <a:cxnLst>
              <a:cxn ang="0">
                <a:pos x="T0" y="T1"/>
              </a:cxn>
              <a:cxn ang="0">
                <a:pos x="T2" y="T3"/>
              </a:cxn>
              <a:cxn ang="0">
                <a:pos x="T4" y="T5"/>
              </a:cxn>
              <a:cxn ang="0">
                <a:pos x="T6" y="T7"/>
              </a:cxn>
            </a:cxnLst>
            <a:rect l="0" t="0" r="r" b="b"/>
            <a:pathLst>
              <a:path w="1860627" h="754476">
                <a:moveTo>
                  <a:pt x="4689" y="738148"/>
                </a:moveTo>
                <a:lnTo>
                  <a:pt x="0" y="0"/>
                </a:lnTo>
                <a:lnTo>
                  <a:pt x="1860627" y="754476"/>
                </a:lnTo>
                <a:lnTo>
                  <a:pt x="4689" y="738148"/>
                </a:ln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54" name="椭圆 2"/>
          <p:cNvSpPr>
            <a:spLocks noChangeArrowheads="1"/>
          </p:cNvSpPr>
          <p:nvPr/>
        </p:nvSpPr>
        <p:spPr bwMode="auto">
          <a:xfrm>
            <a:off x="1514475" y="2263775"/>
            <a:ext cx="534988" cy="53657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155" name="椭圆 46"/>
          <p:cNvSpPr>
            <a:spLocks noChangeArrowheads="1"/>
          </p:cNvSpPr>
          <p:nvPr/>
        </p:nvSpPr>
        <p:spPr bwMode="auto">
          <a:xfrm>
            <a:off x="9972675" y="647700"/>
            <a:ext cx="415925" cy="415925"/>
          </a:xfrm>
          <a:prstGeom prst="ellipse">
            <a:avLst/>
          </a:prstGeom>
          <a:solidFill>
            <a:srgbClr val="FFF8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cxnSp>
        <p:nvCxnSpPr>
          <p:cNvPr id="5156" name="直接连接符 72"/>
          <p:cNvCxnSpPr>
            <a:cxnSpLocks noChangeShapeType="1"/>
          </p:cNvCxnSpPr>
          <p:nvPr/>
        </p:nvCxnSpPr>
        <p:spPr bwMode="auto">
          <a:xfrm flipH="1">
            <a:off x="11420475" y="4157663"/>
            <a:ext cx="703263" cy="238125"/>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863" y="1243013"/>
            <a:ext cx="30178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椭圆 7"/>
          <p:cNvSpPr>
            <a:spLocks noChangeArrowheads="1"/>
          </p:cNvSpPr>
          <p:nvPr/>
        </p:nvSpPr>
        <p:spPr bwMode="auto">
          <a:xfrm>
            <a:off x="4613275" y="1243013"/>
            <a:ext cx="3021013" cy="3021012"/>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8916" name="文本框 5"/>
          <p:cNvSpPr txBox="1">
            <a:spLocks noChangeArrowheads="1"/>
          </p:cNvSpPr>
          <p:nvPr/>
        </p:nvSpPr>
        <p:spPr bwMode="auto">
          <a:xfrm>
            <a:off x="4951413" y="1646238"/>
            <a:ext cx="23447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3800" b="1">
                <a:solidFill>
                  <a:schemeClr val="bg1"/>
                </a:solidFill>
                <a:cs typeface="Vrinda" panose="020B0502040204020203" pitchFamily="34" charset="0"/>
                <a:sym typeface="Arial" panose="020B0604020202020204" pitchFamily="34" charset="0"/>
              </a:rPr>
              <a:t>4</a:t>
            </a:r>
            <a:endParaRPr lang="zh-CN" altLang="en-US" sz="13800" b="1">
              <a:solidFill>
                <a:schemeClr val="bg1"/>
              </a:solidFill>
              <a:cs typeface="Vrinda" panose="020B0502040204020203" pitchFamily="34" charset="0"/>
              <a:sym typeface="Arial" panose="020B0604020202020204" pitchFamily="34" charset="0"/>
            </a:endParaRPr>
          </a:p>
        </p:txBody>
      </p:sp>
      <p:sp>
        <p:nvSpPr>
          <p:cNvPr id="38917" name="文本框 9"/>
          <p:cNvSpPr txBox="1">
            <a:spLocks noChangeArrowheads="1"/>
          </p:cNvSpPr>
          <p:nvPr/>
        </p:nvSpPr>
        <p:spPr bwMode="auto">
          <a:xfrm>
            <a:off x="2490788" y="4667250"/>
            <a:ext cx="726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000" b="1" dirty="0" smtClean="0">
                <a:solidFill>
                  <a:srgbClr val="7A8EA9"/>
                </a:solidFill>
                <a:sym typeface="Arial" panose="020B0604020202020204" pitchFamily="34" charset="0"/>
              </a:rPr>
              <a:t>创新点</a:t>
            </a:r>
            <a:endParaRPr lang="zh-CN" altLang="en-US" sz="6000" b="1" dirty="0">
              <a:solidFill>
                <a:srgbClr val="7A8EA9"/>
              </a:solidFill>
              <a:sym typeface="Arial" panose="020B060402020202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0"/>
          <p:cNvPicPr>
            <a:picLocks noChangeAspect="1" noChangeArrowheads="1"/>
          </p:cNvPicPr>
          <p:nvPr/>
        </p:nvPicPr>
        <p:blipFill>
          <a:blip r:embed="rId3">
            <a:extLst>
              <a:ext uri="{28A0092B-C50C-407E-A947-70E740481C1C}">
                <a14:useLocalDpi xmlns:a14="http://schemas.microsoft.com/office/drawing/2010/main" val="0"/>
              </a:ext>
            </a:extLst>
          </a:blip>
          <a:srcRect l="50558" t="14043"/>
          <a:stretch>
            <a:fillRect/>
          </a:stretch>
        </p:blipFill>
        <p:spPr bwMode="auto">
          <a:xfrm>
            <a:off x="0" y="0"/>
            <a:ext cx="5245100"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23"/>
          <p:cNvPicPr>
            <a:picLocks noChangeAspect="1" noChangeArrowheads="1"/>
          </p:cNvPicPr>
          <p:nvPr/>
        </p:nvPicPr>
        <p:blipFill>
          <a:blip r:embed="rId4">
            <a:extLst>
              <a:ext uri="{28A0092B-C50C-407E-A947-70E740481C1C}">
                <a14:useLocalDpi xmlns:a14="http://schemas.microsoft.com/office/drawing/2010/main" val="0"/>
              </a:ext>
            </a:extLst>
          </a:blip>
          <a:srcRect r="50558" b="14043"/>
          <a:stretch>
            <a:fillRect/>
          </a:stretch>
        </p:blipFill>
        <p:spPr bwMode="auto">
          <a:xfrm>
            <a:off x="8474075" y="3446463"/>
            <a:ext cx="3717925"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稻壳儿小白白(http://dwz.cn/Wu2UP)"/>
          <p:cNvSpPr txBox="1">
            <a:spLocks noChangeArrowheads="1"/>
          </p:cNvSpPr>
          <p:nvPr/>
        </p:nvSpPr>
        <p:spPr bwMode="auto">
          <a:xfrm>
            <a:off x="2266122" y="2661633"/>
            <a:ext cx="775252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zh-CN" sz="2400" dirty="0">
                <a:latin typeface="SimSun" charset="-122"/>
                <a:ea typeface="SimSun" charset="-122"/>
                <a:cs typeface="SimSun" charset="-122"/>
              </a:rPr>
              <a:t>目前中国纪录片的发展陷入了低谷，关于中国纪录片相关数据的可视化分析也较少，本选题抓取目前国内纪录片的相关数据，并进行分析之后进行可视化展示，而且致力于建立国内纪录片市场的知识图谱。</a:t>
            </a:r>
          </a:p>
          <a:p>
            <a:pPr eaLnBrk="1" hangingPunct="1"/>
            <a:r>
              <a:rPr lang="zh-CN" altLang="en-US" sz="2400" dirty="0" smtClean="0">
                <a:solidFill>
                  <a:srgbClr val="595959"/>
                </a:solidFill>
                <a:sym typeface="Arial" panose="020B0604020202020204" pitchFamily="34" charset="0"/>
              </a:rPr>
              <a:t>　　　　</a:t>
            </a:r>
            <a:endParaRPr lang="zh-CN" altLang="en-US" sz="2400" dirty="0">
              <a:solidFill>
                <a:srgbClr val="595959"/>
              </a:solidFill>
              <a:sym typeface="Arial" panose="020B0604020202020204" pitchFamily="34" charset="0"/>
            </a:endParaRPr>
          </a:p>
        </p:txBody>
      </p:sp>
    </p:spTree>
    <p:extLst>
      <p:ext uri="{BB962C8B-B14F-4D97-AF65-F5344CB8AC3E}">
        <p14:creationId xmlns:p14="http://schemas.microsoft.com/office/powerpoint/2010/main" val="22956046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863" y="1243013"/>
            <a:ext cx="30178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椭圆 7"/>
          <p:cNvSpPr>
            <a:spLocks noChangeArrowheads="1"/>
          </p:cNvSpPr>
          <p:nvPr/>
        </p:nvSpPr>
        <p:spPr bwMode="auto">
          <a:xfrm>
            <a:off x="4613275" y="1243013"/>
            <a:ext cx="3021013" cy="3021012"/>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48132" name="文本框 5"/>
          <p:cNvSpPr txBox="1">
            <a:spLocks noChangeArrowheads="1"/>
          </p:cNvSpPr>
          <p:nvPr/>
        </p:nvSpPr>
        <p:spPr bwMode="auto">
          <a:xfrm>
            <a:off x="4951413" y="1646238"/>
            <a:ext cx="23447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3800" b="1">
                <a:solidFill>
                  <a:schemeClr val="bg1"/>
                </a:solidFill>
                <a:cs typeface="Vrinda" panose="020B0502040204020203" pitchFamily="34" charset="0"/>
                <a:sym typeface="Arial" panose="020B0604020202020204" pitchFamily="34" charset="0"/>
              </a:rPr>
              <a:t>5</a:t>
            </a:r>
            <a:endParaRPr lang="zh-CN" altLang="en-US" sz="13800" b="1">
              <a:solidFill>
                <a:schemeClr val="bg1"/>
              </a:solidFill>
              <a:cs typeface="Vrinda" panose="020B0502040204020203" pitchFamily="34" charset="0"/>
              <a:sym typeface="Arial" panose="020B0604020202020204" pitchFamily="34" charset="0"/>
            </a:endParaRPr>
          </a:p>
        </p:txBody>
      </p:sp>
      <p:sp>
        <p:nvSpPr>
          <p:cNvPr id="48133" name="文本框 9"/>
          <p:cNvSpPr txBox="1">
            <a:spLocks noChangeArrowheads="1"/>
          </p:cNvSpPr>
          <p:nvPr/>
        </p:nvSpPr>
        <p:spPr bwMode="auto">
          <a:xfrm>
            <a:off x="2490788" y="4667250"/>
            <a:ext cx="726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000" b="1" dirty="0" smtClean="0">
                <a:solidFill>
                  <a:srgbClr val="7A8EA9"/>
                </a:solidFill>
                <a:sym typeface="Arial" panose="020B0604020202020204" pitchFamily="34" charset="0"/>
              </a:rPr>
              <a:t>进度安排</a:t>
            </a:r>
            <a:endParaRPr lang="zh-CN" altLang="en-US" sz="6000" b="1" dirty="0">
              <a:solidFill>
                <a:srgbClr val="7A8EA9"/>
              </a:solidFill>
              <a:sym typeface="Arial" panose="020B0604020202020204"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稻壳儿小白白(http://dwz.cn/Wu2UP)"/>
          <p:cNvSpPr>
            <a:spLocks/>
          </p:cNvSpPr>
          <p:nvPr/>
        </p:nvSpPr>
        <p:spPr bwMode="auto">
          <a:xfrm>
            <a:off x="287338" y="1990725"/>
            <a:ext cx="10140950" cy="4467225"/>
          </a:xfrm>
          <a:custGeom>
            <a:avLst/>
            <a:gdLst>
              <a:gd name="T0" fmla="*/ 1548 w 1735"/>
              <a:gd name="T1" fmla="*/ 674 h 784"/>
              <a:gd name="T2" fmla="*/ 1577 w 1735"/>
              <a:gd name="T3" fmla="*/ 645 h 784"/>
              <a:gd name="T4" fmla="*/ 1735 w 1735"/>
              <a:gd name="T5" fmla="*/ 724 h 784"/>
              <a:gd name="T6" fmla="*/ 1437 w 1735"/>
              <a:gd name="T7" fmla="*/ 784 h 784"/>
              <a:gd name="T8" fmla="*/ 1474 w 1735"/>
              <a:gd name="T9" fmla="*/ 748 h 784"/>
              <a:gd name="T10" fmla="*/ 1328 w 1735"/>
              <a:gd name="T11" fmla="*/ 742 h 784"/>
              <a:gd name="T12" fmla="*/ 930 w 1735"/>
              <a:gd name="T13" fmla="*/ 692 h 784"/>
              <a:gd name="T14" fmla="*/ 571 w 1735"/>
              <a:gd name="T15" fmla="*/ 498 h 784"/>
              <a:gd name="T16" fmla="*/ 702 w 1735"/>
              <a:gd name="T17" fmla="*/ 361 h 784"/>
              <a:gd name="T18" fmla="*/ 948 w 1735"/>
              <a:gd name="T19" fmla="*/ 236 h 784"/>
              <a:gd name="T20" fmla="*/ 0 w 1735"/>
              <a:gd name="T21" fmla="*/ 0 h 784"/>
              <a:gd name="T22" fmla="*/ 993 w 1735"/>
              <a:gd name="T23" fmla="*/ 243 h 784"/>
              <a:gd name="T24" fmla="*/ 777 w 1735"/>
              <a:gd name="T25" fmla="*/ 359 h 784"/>
              <a:gd name="T26" fmla="*/ 678 w 1735"/>
              <a:gd name="T27" fmla="*/ 520 h 784"/>
              <a:gd name="T28" fmla="*/ 1328 w 1735"/>
              <a:gd name="T29" fmla="*/ 670 h 784"/>
              <a:gd name="T30" fmla="*/ 1548 w 1735"/>
              <a:gd name="T31" fmla="*/ 67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pic>
        <p:nvPicPr>
          <p:cNvPr id="15363"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稻壳儿小白白(http://dwz.cn/Wu2UP)"/>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稻壳儿小白白(http://dwz.cn/Wu2U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稻壳儿小白白(http://dwz.cn/Wu2UP)"/>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稻壳儿小白白(http://dwz.cn/Wu2UP)"/>
          <p:cNvSpPr>
            <a:spLocks noEditPoints="1"/>
          </p:cNvSpPr>
          <p:nvPr/>
        </p:nvSpPr>
        <p:spPr bwMode="auto">
          <a:xfrm>
            <a:off x="2068513" y="1258888"/>
            <a:ext cx="384175" cy="309562"/>
          </a:xfrm>
          <a:custGeom>
            <a:avLst/>
            <a:gdLst>
              <a:gd name="T0" fmla="*/ 55 w 57"/>
              <a:gd name="T1" fmla="*/ 27 h 46"/>
              <a:gd name="T2" fmla="*/ 54 w 57"/>
              <a:gd name="T3" fmla="*/ 27 h 46"/>
              <a:gd name="T4" fmla="*/ 54 w 57"/>
              <a:gd name="T5" fmla="*/ 27 h 46"/>
              <a:gd name="T6" fmla="*/ 53 w 57"/>
              <a:gd name="T7" fmla="*/ 27 h 46"/>
              <a:gd name="T8" fmla="*/ 28 w 57"/>
              <a:gd name="T9" fmla="*/ 6 h 46"/>
              <a:gd name="T10" fmla="*/ 4 w 57"/>
              <a:gd name="T11" fmla="*/ 27 h 46"/>
              <a:gd name="T12" fmla="*/ 3 w 57"/>
              <a:gd name="T13" fmla="*/ 27 h 46"/>
              <a:gd name="T14" fmla="*/ 2 w 57"/>
              <a:gd name="T15" fmla="*/ 27 h 46"/>
              <a:gd name="T16" fmla="*/ 0 w 57"/>
              <a:gd name="T17" fmla="*/ 24 h 46"/>
              <a:gd name="T18" fmla="*/ 0 w 57"/>
              <a:gd name="T19" fmla="*/ 23 h 46"/>
              <a:gd name="T20" fmla="*/ 26 w 57"/>
              <a:gd name="T21" fmla="*/ 1 h 46"/>
              <a:gd name="T22" fmla="*/ 31 w 57"/>
              <a:gd name="T23" fmla="*/ 1 h 46"/>
              <a:gd name="T24" fmla="*/ 40 w 57"/>
              <a:gd name="T25" fmla="*/ 8 h 46"/>
              <a:gd name="T26" fmla="*/ 40 w 57"/>
              <a:gd name="T27" fmla="*/ 1 h 46"/>
              <a:gd name="T28" fmla="*/ 41 w 57"/>
              <a:gd name="T29" fmla="*/ 0 h 46"/>
              <a:gd name="T30" fmla="*/ 48 w 57"/>
              <a:gd name="T31" fmla="*/ 0 h 46"/>
              <a:gd name="T32" fmla="*/ 49 w 57"/>
              <a:gd name="T33" fmla="*/ 1 h 46"/>
              <a:gd name="T34" fmla="*/ 49 w 57"/>
              <a:gd name="T35" fmla="*/ 16 h 46"/>
              <a:gd name="T36" fmla="*/ 57 w 57"/>
              <a:gd name="T37" fmla="*/ 23 h 46"/>
              <a:gd name="T38" fmla="*/ 57 w 57"/>
              <a:gd name="T39" fmla="*/ 24 h 46"/>
              <a:gd name="T40" fmla="*/ 55 w 57"/>
              <a:gd name="T41" fmla="*/ 27 h 46"/>
              <a:gd name="T42" fmla="*/ 49 w 57"/>
              <a:gd name="T43" fmla="*/ 44 h 46"/>
              <a:gd name="T44" fmla="*/ 47 w 57"/>
              <a:gd name="T45" fmla="*/ 46 h 46"/>
              <a:gd name="T46" fmla="*/ 33 w 57"/>
              <a:gd name="T47" fmla="*/ 46 h 46"/>
              <a:gd name="T48" fmla="*/ 33 w 57"/>
              <a:gd name="T49" fmla="*/ 32 h 46"/>
              <a:gd name="T50" fmla="*/ 24 w 57"/>
              <a:gd name="T51" fmla="*/ 32 h 46"/>
              <a:gd name="T52" fmla="*/ 24 w 57"/>
              <a:gd name="T53" fmla="*/ 46 h 46"/>
              <a:gd name="T54" fmla="*/ 10 w 57"/>
              <a:gd name="T55" fmla="*/ 46 h 46"/>
              <a:gd name="T56" fmla="*/ 8 w 57"/>
              <a:gd name="T57" fmla="*/ 44 h 46"/>
              <a:gd name="T58" fmla="*/ 8 w 57"/>
              <a:gd name="T59" fmla="*/ 27 h 46"/>
              <a:gd name="T60" fmla="*/ 8 w 57"/>
              <a:gd name="T61" fmla="*/ 26 h 46"/>
              <a:gd name="T62" fmla="*/ 28 w 57"/>
              <a:gd name="T63" fmla="*/ 9 h 46"/>
              <a:gd name="T64" fmla="*/ 49 w 57"/>
              <a:gd name="T65" fmla="*/ 26 h 46"/>
              <a:gd name="T66" fmla="*/ 49 w 57"/>
              <a:gd name="T67" fmla="*/ 27 h 46"/>
              <a:gd name="T68" fmla="*/ 49 w 57"/>
              <a:gd name="T6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15369" name="稻壳儿小白白(http://dwz.cn/Wu2UP)"/>
          <p:cNvSpPr>
            <a:spLocks noEditPoints="1"/>
          </p:cNvSpPr>
          <p:nvPr/>
        </p:nvSpPr>
        <p:spPr bwMode="auto">
          <a:xfrm>
            <a:off x="5865813" y="1539875"/>
            <a:ext cx="419100" cy="411163"/>
          </a:xfrm>
          <a:custGeom>
            <a:avLst/>
            <a:gdLst>
              <a:gd name="T0" fmla="*/ 59 w 64"/>
              <a:gd name="T1" fmla="*/ 63 h 63"/>
              <a:gd name="T2" fmla="*/ 55 w 64"/>
              <a:gd name="T3" fmla="*/ 61 h 63"/>
              <a:gd name="T4" fmla="*/ 42 w 64"/>
              <a:gd name="T5" fmla="*/ 48 h 63"/>
              <a:gd name="T6" fmla="*/ 27 w 64"/>
              <a:gd name="T7" fmla="*/ 53 h 63"/>
              <a:gd name="T8" fmla="*/ 0 w 64"/>
              <a:gd name="T9" fmla="*/ 26 h 63"/>
              <a:gd name="T10" fmla="*/ 27 w 64"/>
              <a:gd name="T11" fmla="*/ 0 h 63"/>
              <a:gd name="T12" fmla="*/ 54 w 64"/>
              <a:gd name="T13" fmla="*/ 26 h 63"/>
              <a:gd name="T14" fmla="*/ 49 w 64"/>
              <a:gd name="T15" fmla="*/ 41 h 63"/>
              <a:gd name="T16" fmla="*/ 62 w 64"/>
              <a:gd name="T17" fmla="*/ 54 h 63"/>
              <a:gd name="T18" fmla="*/ 64 w 64"/>
              <a:gd name="T19" fmla="*/ 58 h 63"/>
              <a:gd name="T20" fmla="*/ 59 w 64"/>
              <a:gd name="T21" fmla="*/ 63 h 63"/>
              <a:gd name="T22" fmla="*/ 27 w 64"/>
              <a:gd name="T23" fmla="*/ 9 h 63"/>
              <a:gd name="T24" fmla="*/ 10 w 64"/>
              <a:gd name="T25" fmla="*/ 26 h 63"/>
              <a:gd name="T26" fmla="*/ 27 w 64"/>
              <a:gd name="T27" fmla="*/ 43 h 63"/>
              <a:gd name="T28" fmla="*/ 44 w 64"/>
              <a:gd name="T29" fmla="*/ 26 h 63"/>
              <a:gd name="T30" fmla="*/ 27 w 64"/>
              <a:gd name="T3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15370" name="稻壳儿小白白(http://dwz.cn/Wu2UP)"/>
          <p:cNvSpPr>
            <a:spLocks noEditPoints="1"/>
          </p:cNvSpPr>
          <p:nvPr/>
        </p:nvSpPr>
        <p:spPr bwMode="auto">
          <a:xfrm>
            <a:off x="3509963" y="3186113"/>
            <a:ext cx="498475" cy="374650"/>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15371" name="稻壳儿小白白(http://dwz.cn/Wu2UP)"/>
          <p:cNvSpPr>
            <a:spLocks noChangeAspect="1" noEditPoints="1"/>
          </p:cNvSpPr>
          <p:nvPr/>
        </p:nvSpPr>
        <p:spPr bwMode="auto">
          <a:xfrm>
            <a:off x="4881563" y="4303713"/>
            <a:ext cx="409575" cy="411162"/>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15372" name="稻壳儿小白白(http://dwz.cn/Wu2UP)"/>
          <p:cNvSpPr>
            <a:spLocks noEditPoints="1"/>
          </p:cNvSpPr>
          <p:nvPr/>
        </p:nvSpPr>
        <p:spPr bwMode="auto">
          <a:xfrm>
            <a:off x="8769350" y="4606925"/>
            <a:ext cx="376238" cy="376238"/>
          </a:xfrm>
          <a:custGeom>
            <a:avLst/>
            <a:gdLst>
              <a:gd name="T0" fmla="*/ 27 w 55"/>
              <a:gd name="T1" fmla="*/ 55 h 55"/>
              <a:gd name="T2" fmla="*/ 0 w 55"/>
              <a:gd name="T3" fmla="*/ 27 h 55"/>
              <a:gd name="T4" fmla="*/ 27 w 55"/>
              <a:gd name="T5" fmla="*/ 0 h 55"/>
              <a:gd name="T6" fmla="*/ 55 w 55"/>
              <a:gd name="T7" fmla="*/ 27 h 55"/>
              <a:gd name="T8" fmla="*/ 27 w 55"/>
              <a:gd name="T9" fmla="*/ 55 h 55"/>
              <a:gd name="T10" fmla="*/ 45 w 55"/>
              <a:gd name="T11" fmla="*/ 20 h 55"/>
              <a:gd name="T12" fmla="*/ 42 w 55"/>
              <a:gd name="T13" fmla="*/ 17 h 55"/>
              <a:gd name="T14" fmla="*/ 40 w 55"/>
              <a:gd name="T15" fmla="*/ 16 h 55"/>
              <a:gd name="T16" fmla="*/ 38 w 55"/>
              <a:gd name="T17" fmla="*/ 17 h 55"/>
              <a:gd name="T18" fmla="*/ 24 w 55"/>
              <a:gd name="T19" fmla="*/ 31 h 55"/>
              <a:gd name="T20" fmla="*/ 16 w 55"/>
              <a:gd name="T21" fmla="*/ 23 h 55"/>
              <a:gd name="T22" fmla="*/ 14 w 55"/>
              <a:gd name="T23" fmla="*/ 22 h 55"/>
              <a:gd name="T24" fmla="*/ 13 w 55"/>
              <a:gd name="T25" fmla="*/ 23 h 55"/>
              <a:gd name="T26" fmla="*/ 9 w 55"/>
              <a:gd name="T27" fmla="*/ 26 h 55"/>
              <a:gd name="T28" fmla="*/ 9 w 55"/>
              <a:gd name="T29" fmla="*/ 28 h 55"/>
              <a:gd name="T30" fmla="*/ 9 w 55"/>
              <a:gd name="T31" fmla="*/ 30 h 55"/>
              <a:gd name="T32" fmla="*/ 22 w 55"/>
              <a:gd name="T33" fmla="*/ 43 h 55"/>
              <a:gd name="T34" fmla="*/ 24 w 55"/>
              <a:gd name="T35" fmla="*/ 43 h 55"/>
              <a:gd name="T36" fmla="*/ 26 w 55"/>
              <a:gd name="T37" fmla="*/ 43 h 55"/>
              <a:gd name="T38" fmla="*/ 45 w 55"/>
              <a:gd name="T39" fmla="*/ 23 h 55"/>
              <a:gd name="T40" fmla="*/ 46 w 55"/>
              <a:gd name="T41" fmla="*/ 22 h 55"/>
              <a:gd name="T42" fmla="*/ 45 w 55"/>
              <a:gd name="T43"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15373" name="稻壳儿小白白(http://dwz.cn/Wu2UP)"/>
          <p:cNvSpPr txBox="1">
            <a:spLocks noChangeArrowheads="1"/>
          </p:cNvSpPr>
          <p:nvPr/>
        </p:nvSpPr>
        <p:spPr bwMode="auto">
          <a:xfrm>
            <a:off x="2860675" y="1112084"/>
            <a:ext cx="2331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2000" dirty="0"/>
              <a:t>2017.07 - 2017.08</a:t>
            </a:r>
            <a:r>
              <a:rPr lang="zh-CN" altLang="zh-CN" sz="2000" dirty="0"/>
              <a:t> </a:t>
            </a:r>
            <a:endParaRPr lang="en-US" altLang="zh-CN" sz="2000" b="1" dirty="0">
              <a:solidFill>
                <a:srgbClr val="445469"/>
              </a:solidFill>
              <a:sym typeface="Arial" panose="020B0604020202020204" pitchFamily="34" charset="0"/>
            </a:endParaRPr>
          </a:p>
        </p:txBody>
      </p:sp>
      <p:sp>
        <p:nvSpPr>
          <p:cNvPr id="15374" name="稻壳儿小白白(http://dwz.cn/Wu2UP)"/>
          <p:cNvSpPr txBox="1">
            <a:spLocks noChangeArrowheads="1"/>
          </p:cNvSpPr>
          <p:nvPr/>
        </p:nvSpPr>
        <p:spPr bwMode="auto">
          <a:xfrm>
            <a:off x="2895600" y="1514475"/>
            <a:ext cx="16446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zh-CN" sz="1600" dirty="0"/>
              <a:t>阅读文献，了解相关理论</a:t>
            </a:r>
            <a:r>
              <a:rPr lang="zh-CN" altLang="zh-CN" sz="1600" dirty="0" smtClean="0"/>
              <a:t>知识</a:t>
            </a:r>
            <a:endParaRPr lang="en-US" altLang="zh-CN" sz="1600" dirty="0">
              <a:solidFill>
                <a:srgbClr val="445469"/>
              </a:solidFill>
              <a:sym typeface="Arial" panose="020B0604020202020204" pitchFamily="34" charset="0"/>
            </a:endParaRPr>
          </a:p>
        </p:txBody>
      </p:sp>
      <p:sp>
        <p:nvSpPr>
          <p:cNvPr id="15375" name="稻壳儿小白白(http://dwz.cn/Wu2UP)"/>
          <p:cNvSpPr txBox="1">
            <a:spLocks noChangeArrowheads="1"/>
          </p:cNvSpPr>
          <p:nvPr/>
        </p:nvSpPr>
        <p:spPr bwMode="auto">
          <a:xfrm>
            <a:off x="6684328" y="1278097"/>
            <a:ext cx="20850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2000" dirty="0"/>
              <a:t>2017.09 - 2017.10</a:t>
            </a:r>
            <a:r>
              <a:rPr lang="zh-CN" altLang="zh-CN" sz="2000" dirty="0"/>
              <a:t> </a:t>
            </a:r>
            <a:endParaRPr lang="en-US" altLang="zh-CN" sz="2000" b="1" dirty="0">
              <a:solidFill>
                <a:srgbClr val="445469"/>
              </a:solidFill>
              <a:sym typeface="Arial" panose="020B0604020202020204" pitchFamily="34" charset="0"/>
            </a:endParaRPr>
          </a:p>
        </p:txBody>
      </p:sp>
      <p:sp>
        <p:nvSpPr>
          <p:cNvPr id="15376" name="稻壳儿小白白(http://dwz.cn/Wu2UP)"/>
          <p:cNvSpPr txBox="1">
            <a:spLocks noChangeArrowheads="1"/>
          </p:cNvSpPr>
          <p:nvPr/>
        </p:nvSpPr>
        <p:spPr bwMode="auto">
          <a:xfrm>
            <a:off x="6665754" y="1730057"/>
            <a:ext cx="23336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zh-CN" sz="1600" dirty="0"/>
              <a:t>爬取数据，根据数据确定系统的功能模块 </a:t>
            </a:r>
            <a:endParaRPr lang="en-US" altLang="zh-CN" sz="1600" dirty="0">
              <a:solidFill>
                <a:srgbClr val="445469"/>
              </a:solidFill>
              <a:sym typeface="Arial" panose="020B0604020202020204" pitchFamily="34" charset="0"/>
            </a:endParaRPr>
          </a:p>
        </p:txBody>
      </p:sp>
      <p:sp>
        <p:nvSpPr>
          <p:cNvPr id="15381" name="稻壳儿小白白(http://dwz.cn/Wu2UP)"/>
          <p:cNvSpPr txBox="1">
            <a:spLocks noChangeArrowheads="1"/>
          </p:cNvSpPr>
          <p:nvPr/>
        </p:nvSpPr>
        <p:spPr bwMode="auto">
          <a:xfrm>
            <a:off x="9779000" y="4608830"/>
            <a:ext cx="13779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zh-CN" sz="1600" dirty="0"/>
              <a:t>中国纪录片知识图谱构建及可视化系统</a:t>
            </a:r>
            <a:endParaRPr lang="zh-CN" altLang="en-US" sz="1600" b="1" dirty="0">
              <a:solidFill>
                <a:srgbClr val="445469"/>
              </a:solidFill>
              <a:sym typeface="Arial" panose="020B0604020202020204" pitchFamily="34" charset="0"/>
            </a:endParaRPr>
          </a:p>
        </p:txBody>
      </p:sp>
      <p:grpSp>
        <p:nvGrpSpPr>
          <p:cNvPr id="15383" name="组合 52"/>
          <p:cNvGrpSpPr>
            <a:grpSpLocks/>
          </p:cNvGrpSpPr>
          <p:nvPr/>
        </p:nvGrpSpPr>
        <p:grpSpPr bwMode="auto">
          <a:xfrm>
            <a:off x="244475" y="111125"/>
            <a:ext cx="4008438" cy="611188"/>
            <a:chOff x="0" y="0"/>
            <a:chExt cx="4008674" cy="611426"/>
          </a:xfrm>
        </p:grpSpPr>
        <p:grpSp>
          <p:nvGrpSpPr>
            <p:cNvPr id="15384" name="组合 54"/>
            <p:cNvGrpSpPr>
              <a:grpSpLocks/>
            </p:cNvGrpSpPr>
            <p:nvPr/>
          </p:nvGrpSpPr>
          <p:grpSpPr bwMode="auto">
            <a:xfrm>
              <a:off x="0" y="0"/>
              <a:ext cx="611426" cy="611426"/>
              <a:chOff x="0" y="0"/>
              <a:chExt cx="3020798" cy="3020798"/>
            </a:xfrm>
          </p:grpSpPr>
          <p:pic>
            <p:nvPicPr>
              <p:cNvPr id="15385" name="Picture 25@|13FFC:16777215|FBC:16777215|LFC:16777215|LBC:167772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0" y="-8320"/>
                <a:ext cx="3011777" cy="304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6" name="Oval 36@|1FFC:15773696|FBC:16777215|LFC:16777215|LBC:16777215"/>
              <p:cNvSpPr>
                <a:spLocks noChangeArrowheads="1"/>
              </p:cNvSpPr>
              <p:nvPr/>
            </p:nvSpPr>
            <p:spPr bwMode="auto">
              <a:xfrm>
                <a:off x="0" y="0"/>
                <a:ext cx="3020798" cy="3020798"/>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300">
                  <a:solidFill>
                    <a:srgbClr val="FFFFFF"/>
                  </a:solidFill>
                  <a:sym typeface="Arial" panose="020B0604020202020204" pitchFamily="34" charset="0"/>
                </a:endParaRPr>
              </a:p>
            </p:txBody>
          </p:sp>
        </p:grpSp>
        <p:sp>
          <p:nvSpPr>
            <p:cNvPr id="15387" name="文本框 55"/>
            <p:cNvSpPr txBox="1">
              <a:spLocks noChangeArrowheads="1"/>
            </p:cNvSpPr>
            <p:nvPr/>
          </p:nvSpPr>
          <p:spPr bwMode="auto">
            <a:xfrm>
              <a:off x="68488" y="13326"/>
              <a:ext cx="4744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dirty="0">
                  <a:solidFill>
                    <a:schemeClr val="bg1"/>
                  </a:solidFill>
                  <a:cs typeface="Vrinda" panose="020B0502040204020203" pitchFamily="34" charset="0"/>
                  <a:sym typeface="Arial" panose="020B0604020202020204" pitchFamily="34" charset="0"/>
                </a:rPr>
                <a:t>5</a:t>
              </a:r>
              <a:endParaRPr lang="zh-CN" altLang="en-US" sz="3200" b="1" dirty="0">
                <a:solidFill>
                  <a:schemeClr val="bg1"/>
                </a:solidFill>
                <a:cs typeface="Vrinda" panose="020B0502040204020203" pitchFamily="34" charset="0"/>
                <a:sym typeface="Arial" panose="020B0604020202020204" pitchFamily="34" charset="0"/>
              </a:endParaRPr>
            </a:p>
          </p:txBody>
        </p:sp>
        <p:sp>
          <p:nvSpPr>
            <p:cNvPr id="15388" name="文本框 56"/>
            <p:cNvSpPr txBox="1">
              <a:spLocks noChangeArrowheads="1"/>
            </p:cNvSpPr>
            <p:nvPr/>
          </p:nvSpPr>
          <p:spPr bwMode="auto">
            <a:xfrm>
              <a:off x="679914" y="26637"/>
              <a:ext cx="3328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dirty="0" smtClean="0">
                  <a:solidFill>
                    <a:srgbClr val="4B5E75"/>
                  </a:solidFill>
                  <a:cs typeface="Vrinda" panose="020B0502040204020203" pitchFamily="34" charset="0"/>
                  <a:sym typeface="Arial" panose="020B0604020202020204" pitchFamily="34" charset="0"/>
                </a:rPr>
                <a:t>进度安排</a:t>
              </a:r>
              <a:endParaRPr lang="zh-CN" altLang="en-US" sz="2800" b="1" dirty="0">
                <a:solidFill>
                  <a:srgbClr val="4B5E75"/>
                </a:solidFill>
                <a:cs typeface="Vrinda" panose="020B0502040204020203" pitchFamily="34" charset="0"/>
                <a:sym typeface="Arial" panose="020B0604020202020204" pitchFamily="34" charset="0"/>
              </a:endParaRPr>
            </a:p>
          </p:txBody>
        </p:sp>
      </p:grpSp>
      <p:sp>
        <p:nvSpPr>
          <p:cNvPr id="29" name="稻壳儿小白白(http://dwz.cn/Wu2UP)"/>
          <p:cNvSpPr txBox="1">
            <a:spLocks noChangeArrowheads="1"/>
          </p:cNvSpPr>
          <p:nvPr/>
        </p:nvSpPr>
        <p:spPr bwMode="auto">
          <a:xfrm>
            <a:off x="683102" y="3135733"/>
            <a:ext cx="20850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2000" dirty="0"/>
              <a:t>2017.11 - 2018.01</a:t>
            </a:r>
            <a:endParaRPr lang="en-US" altLang="zh-CN" sz="2000" b="1" dirty="0">
              <a:solidFill>
                <a:srgbClr val="445469"/>
              </a:solidFill>
              <a:sym typeface="Arial" panose="020B0604020202020204" pitchFamily="34" charset="0"/>
            </a:endParaRPr>
          </a:p>
        </p:txBody>
      </p:sp>
      <p:sp>
        <p:nvSpPr>
          <p:cNvPr id="30" name="稻壳儿小白白(http://dwz.cn/Wu2UP)"/>
          <p:cNvSpPr txBox="1">
            <a:spLocks noChangeArrowheads="1"/>
          </p:cNvSpPr>
          <p:nvPr/>
        </p:nvSpPr>
        <p:spPr bwMode="auto">
          <a:xfrm>
            <a:off x="664528" y="3587693"/>
            <a:ext cx="23336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zh-CN" sz="1600" dirty="0"/>
              <a:t>编码实现系统的功能</a:t>
            </a:r>
            <a:endParaRPr lang="en-US" altLang="zh-CN" sz="1600" dirty="0">
              <a:solidFill>
                <a:srgbClr val="445469"/>
              </a:solidFill>
              <a:sym typeface="Arial" panose="020B0604020202020204" pitchFamily="34" charset="0"/>
            </a:endParaRPr>
          </a:p>
        </p:txBody>
      </p:sp>
      <p:sp>
        <p:nvSpPr>
          <p:cNvPr id="31" name="稻壳儿小白白(http://dwz.cn/Wu2UP)"/>
          <p:cNvSpPr txBox="1">
            <a:spLocks noChangeArrowheads="1"/>
          </p:cNvSpPr>
          <p:nvPr/>
        </p:nvSpPr>
        <p:spPr bwMode="auto">
          <a:xfrm>
            <a:off x="5853589" y="4065796"/>
            <a:ext cx="20850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2000" dirty="0"/>
              <a:t>2018.02 - 2018.03</a:t>
            </a:r>
            <a:endParaRPr lang="en-US" altLang="zh-CN" sz="2000" b="1" dirty="0">
              <a:solidFill>
                <a:srgbClr val="445469"/>
              </a:solidFill>
              <a:sym typeface="Arial" panose="020B0604020202020204" pitchFamily="34" charset="0"/>
            </a:endParaRPr>
          </a:p>
        </p:txBody>
      </p:sp>
      <p:sp>
        <p:nvSpPr>
          <p:cNvPr id="32" name="稻壳儿小白白(http://dwz.cn/Wu2UP)"/>
          <p:cNvSpPr txBox="1">
            <a:spLocks noChangeArrowheads="1"/>
          </p:cNvSpPr>
          <p:nvPr/>
        </p:nvSpPr>
        <p:spPr bwMode="auto">
          <a:xfrm>
            <a:off x="5853589" y="4569302"/>
            <a:ext cx="23336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zh-CN" sz="1600"/>
              <a:t>完善系统并撰写论文</a:t>
            </a:r>
            <a:endParaRPr lang="en-US" altLang="zh-CN" sz="1600" dirty="0">
              <a:solidFill>
                <a:srgbClr val="445469"/>
              </a:solidFill>
              <a:sym typeface="Arial" panose="020B06040202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等腰三角形 66"/>
          <p:cNvSpPr>
            <a:spLocks/>
          </p:cNvSpPr>
          <p:nvPr/>
        </p:nvSpPr>
        <p:spPr bwMode="auto">
          <a:xfrm>
            <a:off x="9991725" y="1006475"/>
            <a:ext cx="2200275" cy="5873750"/>
          </a:xfrm>
          <a:custGeom>
            <a:avLst/>
            <a:gdLst>
              <a:gd name="T0" fmla="*/ 182 w 2200383"/>
              <a:gd name="T1" fmla="*/ 5854009 h 5873059"/>
              <a:gd name="T2" fmla="*/ 152392 w 2200383"/>
              <a:gd name="T3" fmla="*/ 0 h 5873059"/>
              <a:gd name="T4" fmla="*/ 2200383 w 2200383"/>
              <a:gd name="T5" fmla="*/ 2479436 h 5873059"/>
              <a:gd name="T6" fmla="*/ 2190551 w 2200383"/>
              <a:gd name="T7" fmla="*/ 5873059 h 5873059"/>
              <a:gd name="T8" fmla="*/ 182 w 2200383"/>
              <a:gd name="T9" fmla="*/ 5854009 h 5873059"/>
            </a:gdLst>
            <a:ahLst/>
            <a:cxnLst>
              <a:cxn ang="0">
                <a:pos x="T0" y="T1"/>
              </a:cxn>
              <a:cxn ang="0">
                <a:pos x="T2" y="T3"/>
              </a:cxn>
              <a:cxn ang="0">
                <a:pos x="T4" y="T5"/>
              </a:cxn>
              <a:cxn ang="0">
                <a:pos x="T6" y="T7"/>
              </a:cxn>
              <a:cxn ang="0">
                <a:pos x="T8" y="T9"/>
              </a:cxn>
            </a:cxnLst>
            <a:rect l="0" t="0" r="r" b="b"/>
            <a:pathLst>
              <a:path w="2200383" h="5873059">
                <a:moveTo>
                  <a:pt x="182" y="5854009"/>
                </a:moveTo>
                <a:cubicBezTo>
                  <a:pt x="-6231" y="3896323"/>
                  <a:pt x="158805" y="1957686"/>
                  <a:pt x="152392" y="0"/>
                </a:cubicBezTo>
                <a:lnTo>
                  <a:pt x="2200383" y="2479436"/>
                </a:lnTo>
                <a:cubicBezTo>
                  <a:pt x="2197106" y="3610644"/>
                  <a:pt x="2193828" y="4741851"/>
                  <a:pt x="2190551" y="5873059"/>
                </a:cubicBezTo>
                <a:lnTo>
                  <a:pt x="182" y="5854009"/>
                </a:lnTo>
                <a:close/>
              </a:path>
            </a:pathLst>
          </a:cu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347" name="等腰三角形 67"/>
          <p:cNvSpPr>
            <a:spLocks/>
          </p:cNvSpPr>
          <p:nvPr/>
        </p:nvSpPr>
        <p:spPr bwMode="auto">
          <a:xfrm>
            <a:off x="7685088" y="-85725"/>
            <a:ext cx="4197350" cy="1422400"/>
          </a:xfrm>
          <a:custGeom>
            <a:avLst/>
            <a:gdLst>
              <a:gd name="T0" fmla="*/ 4197792 w 4197792"/>
              <a:gd name="T1" fmla="*/ 19050 h 1423445"/>
              <a:gd name="T2" fmla="*/ 0 w 4197792"/>
              <a:gd name="T3" fmla="*/ 1423445 h 1423445"/>
              <a:gd name="T4" fmla="*/ 1879157 w 4197792"/>
              <a:gd name="T5" fmla="*/ 0 h 1423445"/>
              <a:gd name="T6" fmla="*/ 4197792 w 4197792"/>
              <a:gd name="T7" fmla="*/ 19050 h 1423445"/>
            </a:gdLst>
            <a:ahLst/>
            <a:cxnLst>
              <a:cxn ang="0">
                <a:pos x="T0" y="T1"/>
              </a:cxn>
              <a:cxn ang="0">
                <a:pos x="T2" y="T3"/>
              </a:cxn>
              <a:cxn ang="0">
                <a:pos x="T4" y="T5"/>
              </a:cxn>
              <a:cxn ang="0">
                <a:pos x="T6" y="T7"/>
              </a:cxn>
            </a:cxnLst>
            <a:rect l="0" t="0" r="r" b="b"/>
            <a:pathLst>
              <a:path w="4197792" h="1423445">
                <a:moveTo>
                  <a:pt x="4197792" y="19050"/>
                </a:moveTo>
                <a:lnTo>
                  <a:pt x="0" y="1423445"/>
                </a:lnTo>
                <a:lnTo>
                  <a:pt x="1879157" y="0"/>
                </a:lnTo>
                <a:lnTo>
                  <a:pt x="4197792" y="19050"/>
                </a:ln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348" name="等腰三角形 64"/>
          <p:cNvSpPr>
            <a:spLocks/>
          </p:cNvSpPr>
          <p:nvPr/>
        </p:nvSpPr>
        <p:spPr bwMode="auto">
          <a:xfrm>
            <a:off x="-11113" y="3062288"/>
            <a:ext cx="6581776" cy="3795712"/>
          </a:xfrm>
          <a:custGeom>
            <a:avLst/>
            <a:gdLst>
              <a:gd name="T0" fmla="*/ 21592 w 8194905"/>
              <a:gd name="T1" fmla="*/ 3383830 h 4726401"/>
              <a:gd name="T2" fmla="*/ 153 w 8194905"/>
              <a:gd name="T3" fmla="*/ 0 h 4726401"/>
              <a:gd name="T4" fmla="*/ 8194905 w 8194905"/>
              <a:gd name="T5" fmla="*/ 4726401 h 4726401"/>
              <a:gd name="T6" fmla="*/ 756863 w 8194905"/>
              <a:gd name="T7" fmla="*/ 4726400 h 4726401"/>
              <a:gd name="T8" fmla="*/ 21592 w 8194905"/>
              <a:gd name="T9" fmla="*/ 3383830 h 4726401"/>
            </a:gdLst>
            <a:ahLst/>
            <a:cxnLst>
              <a:cxn ang="0">
                <a:pos x="T0" y="T1"/>
              </a:cxn>
              <a:cxn ang="0">
                <a:pos x="T2" y="T3"/>
              </a:cxn>
              <a:cxn ang="0">
                <a:pos x="T4" y="T5"/>
              </a:cxn>
              <a:cxn ang="0">
                <a:pos x="T6" y="T7"/>
              </a:cxn>
              <a:cxn ang="0">
                <a:pos x="T8" y="T9"/>
              </a:cxn>
            </a:cxnLst>
            <a:rect l="0" t="0" r="r" b="b"/>
            <a:pathLst>
              <a:path w="8194905" h="4726401">
                <a:moveTo>
                  <a:pt x="21592" y="3383830"/>
                </a:moveTo>
                <a:cubicBezTo>
                  <a:pt x="23971" y="1808363"/>
                  <a:pt x="-2226" y="1575467"/>
                  <a:pt x="153" y="0"/>
                </a:cubicBezTo>
                <a:lnTo>
                  <a:pt x="8194905" y="4726401"/>
                </a:lnTo>
                <a:lnTo>
                  <a:pt x="756863" y="4726400"/>
                </a:lnTo>
                <a:lnTo>
                  <a:pt x="21592" y="3383830"/>
                </a:ln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349" name="椭圆 6"/>
          <p:cNvSpPr>
            <a:spLocks noChangeArrowheads="1"/>
          </p:cNvSpPr>
          <p:nvPr/>
        </p:nvSpPr>
        <p:spPr bwMode="auto">
          <a:xfrm>
            <a:off x="7372350" y="1144588"/>
            <a:ext cx="534988" cy="53657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50" name="椭圆 7"/>
          <p:cNvSpPr>
            <a:spLocks noChangeArrowheads="1"/>
          </p:cNvSpPr>
          <p:nvPr/>
        </p:nvSpPr>
        <p:spPr bwMode="auto">
          <a:xfrm>
            <a:off x="8963025" y="2800350"/>
            <a:ext cx="381000" cy="381000"/>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51" name="椭圆 8"/>
          <p:cNvSpPr>
            <a:spLocks noChangeArrowheads="1"/>
          </p:cNvSpPr>
          <p:nvPr/>
        </p:nvSpPr>
        <p:spPr bwMode="auto">
          <a:xfrm>
            <a:off x="11114088" y="3937000"/>
            <a:ext cx="534987" cy="533400"/>
          </a:xfrm>
          <a:prstGeom prst="ellipse">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52" name="椭圆 9"/>
          <p:cNvSpPr>
            <a:spLocks noChangeArrowheads="1"/>
          </p:cNvSpPr>
          <p:nvPr/>
        </p:nvSpPr>
        <p:spPr bwMode="auto">
          <a:xfrm>
            <a:off x="2197100" y="5580063"/>
            <a:ext cx="339725" cy="338137"/>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53" name="椭圆 10"/>
          <p:cNvSpPr>
            <a:spLocks noChangeArrowheads="1"/>
          </p:cNvSpPr>
          <p:nvPr/>
        </p:nvSpPr>
        <p:spPr bwMode="auto">
          <a:xfrm>
            <a:off x="4068763" y="5078413"/>
            <a:ext cx="338137" cy="33972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54" name="椭圆 11"/>
          <p:cNvSpPr>
            <a:spLocks noChangeArrowheads="1"/>
          </p:cNvSpPr>
          <p:nvPr/>
        </p:nvSpPr>
        <p:spPr bwMode="auto">
          <a:xfrm>
            <a:off x="4518025" y="1681163"/>
            <a:ext cx="536575" cy="53657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cxnSp>
        <p:nvCxnSpPr>
          <p:cNvPr id="57355" name="直接连接符 12"/>
          <p:cNvCxnSpPr>
            <a:cxnSpLocks noChangeShapeType="1"/>
            <a:endCxn id="57349" idx="3"/>
          </p:cNvCxnSpPr>
          <p:nvPr/>
        </p:nvCxnSpPr>
        <p:spPr bwMode="auto">
          <a:xfrm flipV="1">
            <a:off x="0" y="1603375"/>
            <a:ext cx="7450138" cy="4532313"/>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7356" name="直接连接符 15"/>
          <p:cNvCxnSpPr>
            <a:cxnSpLocks noChangeShapeType="1"/>
            <a:stCxn id="57376" idx="7"/>
          </p:cNvCxnSpPr>
          <p:nvPr/>
        </p:nvCxnSpPr>
        <p:spPr bwMode="auto">
          <a:xfrm flipV="1">
            <a:off x="1971675" y="0"/>
            <a:ext cx="3273425" cy="2343150"/>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57" name="直接连接符 16"/>
          <p:cNvCxnSpPr>
            <a:cxnSpLocks noChangeShapeType="1"/>
            <a:endCxn id="57376" idx="2"/>
          </p:cNvCxnSpPr>
          <p:nvPr/>
        </p:nvCxnSpPr>
        <p:spPr bwMode="auto">
          <a:xfrm flipV="1">
            <a:off x="-58738" y="2532063"/>
            <a:ext cx="1573213" cy="461962"/>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58" name="直接连接符 17"/>
          <p:cNvCxnSpPr>
            <a:cxnSpLocks noChangeShapeType="1"/>
          </p:cNvCxnSpPr>
          <p:nvPr/>
        </p:nvCxnSpPr>
        <p:spPr bwMode="auto">
          <a:xfrm flipH="1">
            <a:off x="-155575" y="14288"/>
            <a:ext cx="1111250" cy="512603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59" name="直接连接符 18"/>
          <p:cNvCxnSpPr>
            <a:cxnSpLocks noChangeShapeType="1"/>
            <a:stCxn id="57376" idx="5"/>
            <a:endCxn id="57353" idx="1"/>
          </p:cNvCxnSpPr>
          <p:nvPr/>
        </p:nvCxnSpPr>
        <p:spPr bwMode="auto">
          <a:xfrm>
            <a:off x="1971675" y="2722563"/>
            <a:ext cx="2146300" cy="2405062"/>
          </a:xfrm>
          <a:prstGeom prst="line">
            <a:avLst/>
          </a:prstGeom>
          <a:noFill/>
          <a:ln w="76200" cmpd="sng">
            <a:solidFill>
              <a:srgbClr val="FFFF00">
                <a:alpha val="50000"/>
              </a:srgbClr>
            </a:solidFill>
            <a:round/>
            <a:headEnd/>
            <a:tailEnd/>
          </a:ln>
          <a:extLst>
            <a:ext uri="{909E8E84-426E-40DD-AFC4-6F175D3DCCD1}">
              <a14:hiddenFill xmlns:a14="http://schemas.microsoft.com/office/drawing/2010/main">
                <a:noFill/>
              </a14:hiddenFill>
            </a:ext>
          </a:extLst>
        </p:spPr>
      </p:cxnSp>
      <p:cxnSp>
        <p:nvCxnSpPr>
          <p:cNvPr id="57360" name="直接连接符 19"/>
          <p:cNvCxnSpPr>
            <a:cxnSpLocks noChangeShapeType="1"/>
            <a:endCxn id="57353" idx="7"/>
          </p:cNvCxnSpPr>
          <p:nvPr/>
        </p:nvCxnSpPr>
        <p:spPr bwMode="auto">
          <a:xfrm flipH="1">
            <a:off x="4357688" y="1597025"/>
            <a:ext cx="3127375" cy="3530600"/>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7361" name="直接连接符 20"/>
          <p:cNvCxnSpPr>
            <a:cxnSpLocks noChangeShapeType="1"/>
          </p:cNvCxnSpPr>
          <p:nvPr/>
        </p:nvCxnSpPr>
        <p:spPr bwMode="auto">
          <a:xfrm>
            <a:off x="1100138" y="-144463"/>
            <a:ext cx="6272212" cy="1468438"/>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7362" name="直接连接符 21"/>
          <p:cNvCxnSpPr>
            <a:cxnSpLocks noChangeShapeType="1"/>
            <a:stCxn id="57353" idx="6"/>
          </p:cNvCxnSpPr>
          <p:nvPr/>
        </p:nvCxnSpPr>
        <p:spPr bwMode="auto">
          <a:xfrm flipV="1">
            <a:off x="4406900" y="4230688"/>
            <a:ext cx="6707188" cy="101758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63" name="直接连接符 22"/>
          <p:cNvCxnSpPr>
            <a:cxnSpLocks noChangeShapeType="1"/>
            <a:endCxn id="57349" idx="4"/>
          </p:cNvCxnSpPr>
          <p:nvPr/>
        </p:nvCxnSpPr>
        <p:spPr bwMode="auto">
          <a:xfrm flipH="1" flipV="1">
            <a:off x="7640638" y="1681163"/>
            <a:ext cx="1198562" cy="517683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64" name="直接连接符 23"/>
          <p:cNvCxnSpPr>
            <a:cxnSpLocks noChangeShapeType="1"/>
            <a:endCxn id="57351" idx="3"/>
          </p:cNvCxnSpPr>
          <p:nvPr/>
        </p:nvCxnSpPr>
        <p:spPr bwMode="auto">
          <a:xfrm flipV="1">
            <a:off x="9344025" y="4392613"/>
            <a:ext cx="1849438" cy="2465387"/>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65" name="直接连接符 24"/>
          <p:cNvCxnSpPr>
            <a:cxnSpLocks noChangeShapeType="1"/>
          </p:cNvCxnSpPr>
          <p:nvPr/>
        </p:nvCxnSpPr>
        <p:spPr bwMode="auto">
          <a:xfrm flipH="1" flipV="1">
            <a:off x="10163175" y="958850"/>
            <a:ext cx="2028825" cy="2587625"/>
          </a:xfrm>
          <a:prstGeom prst="line">
            <a:avLst/>
          </a:prstGeom>
          <a:noFill/>
          <a:ln w="76200" cmpd="sng">
            <a:solidFill>
              <a:srgbClr val="FFFF00">
                <a:alpha val="50000"/>
              </a:srgbClr>
            </a:solidFill>
            <a:round/>
            <a:headEnd/>
            <a:tailEnd/>
          </a:ln>
          <a:extLst>
            <a:ext uri="{909E8E84-426E-40DD-AFC4-6F175D3DCCD1}">
              <a14:hiddenFill xmlns:a14="http://schemas.microsoft.com/office/drawing/2010/main">
                <a:noFill/>
              </a14:hiddenFill>
            </a:ext>
          </a:extLst>
        </p:spPr>
      </p:cxnSp>
      <p:cxnSp>
        <p:nvCxnSpPr>
          <p:cNvPr id="57366" name="直接连接符 25"/>
          <p:cNvCxnSpPr>
            <a:cxnSpLocks noChangeShapeType="1"/>
            <a:stCxn id="57349" idx="7"/>
          </p:cNvCxnSpPr>
          <p:nvPr/>
        </p:nvCxnSpPr>
        <p:spPr bwMode="auto">
          <a:xfrm flipV="1">
            <a:off x="7829550" y="-136525"/>
            <a:ext cx="1797050" cy="1360488"/>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67" name="直接连接符 26"/>
          <p:cNvCxnSpPr>
            <a:cxnSpLocks noChangeShapeType="1"/>
          </p:cNvCxnSpPr>
          <p:nvPr/>
        </p:nvCxnSpPr>
        <p:spPr bwMode="auto">
          <a:xfrm flipV="1">
            <a:off x="7716838" y="-60325"/>
            <a:ext cx="474662" cy="1384300"/>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cxnSp>
        <p:nvCxnSpPr>
          <p:cNvPr id="57368" name="直接连接符 27"/>
          <p:cNvCxnSpPr>
            <a:cxnSpLocks noChangeShapeType="1"/>
          </p:cNvCxnSpPr>
          <p:nvPr/>
        </p:nvCxnSpPr>
        <p:spPr bwMode="auto">
          <a:xfrm flipH="1">
            <a:off x="-136525" y="-60325"/>
            <a:ext cx="946150" cy="650875"/>
          </a:xfrm>
          <a:prstGeom prst="line">
            <a:avLst/>
          </a:prstGeom>
          <a:noFill/>
          <a:ln w="76200" cmpd="sng">
            <a:solidFill>
              <a:srgbClr val="FFFF00">
                <a:alpha val="50000"/>
              </a:srgbClr>
            </a:solidFill>
            <a:round/>
            <a:headEnd/>
            <a:tailEnd/>
          </a:ln>
          <a:extLst>
            <a:ext uri="{909E8E84-426E-40DD-AFC4-6F175D3DCCD1}">
              <a14:hiddenFill xmlns:a14="http://schemas.microsoft.com/office/drawing/2010/main">
                <a:noFill/>
              </a14:hiddenFill>
            </a:ext>
          </a:extLst>
        </p:spPr>
      </p:cxnSp>
      <p:cxnSp>
        <p:nvCxnSpPr>
          <p:cNvPr id="57369" name="直接连接符 28"/>
          <p:cNvCxnSpPr>
            <a:cxnSpLocks noChangeShapeType="1"/>
          </p:cNvCxnSpPr>
          <p:nvPr/>
        </p:nvCxnSpPr>
        <p:spPr bwMode="auto">
          <a:xfrm flipH="1">
            <a:off x="10231438" y="-227013"/>
            <a:ext cx="42862" cy="1082676"/>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7370" name="直接连接符 29"/>
          <p:cNvCxnSpPr>
            <a:cxnSpLocks noChangeShapeType="1"/>
          </p:cNvCxnSpPr>
          <p:nvPr/>
        </p:nvCxnSpPr>
        <p:spPr bwMode="auto">
          <a:xfrm flipH="1">
            <a:off x="10085388" y="360363"/>
            <a:ext cx="2270125" cy="474662"/>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cxnSp>
        <p:nvCxnSpPr>
          <p:cNvPr id="57371" name="直接连接符 30"/>
          <p:cNvCxnSpPr>
            <a:cxnSpLocks noChangeShapeType="1"/>
            <a:endCxn id="57377" idx="7"/>
          </p:cNvCxnSpPr>
          <p:nvPr/>
        </p:nvCxnSpPr>
        <p:spPr bwMode="auto">
          <a:xfrm flipH="1">
            <a:off x="10328275" y="-144463"/>
            <a:ext cx="820738" cy="852488"/>
          </a:xfrm>
          <a:prstGeom prst="line">
            <a:avLst/>
          </a:prstGeom>
          <a:noFill/>
          <a:ln w="76200" cmpd="sng">
            <a:solidFill>
              <a:srgbClr val="F43A74">
                <a:alpha val="17999"/>
              </a:srgbClr>
            </a:solidFill>
            <a:round/>
            <a:headEnd/>
            <a:tailEnd/>
          </a:ln>
          <a:extLst>
            <a:ext uri="{909E8E84-426E-40DD-AFC4-6F175D3DCCD1}">
              <a14:hiddenFill xmlns:a14="http://schemas.microsoft.com/office/drawing/2010/main">
                <a:noFill/>
              </a14:hiddenFill>
            </a:ext>
          </a:extLst>
        </p:spPr>
      </p:cxnSp>
      <p:sp>
        <p:nvSpPr>
          <p:cNvPr id="57372" name="椭圆 31"/>
          <p:cNvSpPr>
            <a:spLocks noChangeArrowheads="1"/>
          </p:cNvSpPr>
          <p:nvPr/>
        </p:nvSpPr>
        <p:spPr bwMode="auto">
          <a:xfrm>
            <a:off x="3408363" y="850900"/>
            <a:ext cx="5111750" cy="5111750"/>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73" name="等腰三角形 65"/>
          <p:cNvSpPr>
            <a:spLocks/>
          </p:cNvSpPr>
          <p:nvPr/>
        </p:nvSpPr>
        <p:spPr bwMode="auto">
          <a:xfrm rot="5400000">
            <a:off x="896144" y="32543"/>
            <a:ext cx="2560638" cy="2441575"/>
          </a:xfrm>
          <a:custGeom>
            <a:avLst/>
            <a:gdLst>
              <a:gd name="T0" fmla="*/ 0 w 2561282"/>
              <a:gd name="T1" fmla="*/ 2481088 h 2481088"/>
              <a:gd name="T2" fmla="*/ 40560 w 2561282"/>
              <a:gd name="T3" fmla="*/ 0 h 2481088"/>
              <a:gd name="T4" fmla="*/ 2561282 w 2561282"/>
              <a:gd name="T5" fmla="*/ 1623838 h 2481088"/>
              <a:gd name="T6" fmla="*/ 0 w 2561282"/>
              <a:gd name="T7" fmla="*/ 2481088 h 2481088"/>
            </a:gdLst>
            <a:ahLst/>
            <a:cxnLst>
              <a:cxn ang="0">
                <a:pos x="T0" y="T1"/>
              </a:cxn>
              <a:cxn ang="0">
                <a:pos x="T2" y="T3"/>
              </a:cxn>
              <a:cxn ang="0">
                <a:pos x="T4" y="T5"/>
              </a:cxn>
              <a:cxn ang="0">
                <a:pos x="T6" y="T7"/>
              </a:cxn>
            </a:cxnLst>
            <a:rect l="0" t="0" r="r" b="b"/>
            <a:pathLst>
              <a:path w="2561282" h="2481088">
                <a:moveTo>
                  <a:pt x="0" y="2481088"/>
                </a:moveTo>
                <a:lnTo>
                  <a:pt x="40560" y="0"/>
                </a:lnTo>
                <a:lnTo>
                  <a:pt x="2561282" y="1623838"/>
                </a:lnTo>
                <a:lnTo>
                  <a:pt x="0" y="2481088"/>
                </a:lnTo>
                <a:close/>
              </a:path>
            </a:pathLst>
          </a:cu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374" name="等腰三角形 67"/>
          <p:cNvSpPr>
            <a:spLocks/>
          </p:cNvSpPr>
          <p:nvPr/>
        </p:nvSpPr>
        <p:spPr bwMode="auto">
          <a:xfrm>
            <a:off x="10864850" y="-76200"/>
            <a:ext cx="1365250" cy="6443663"/>
          </a:xfrm>
          <a:custGeom>
            <a:avLst/>
            <a:gdLst>
              <a:gd name="T0" fmla="*/ 1359342 w 1364807"/>
              <a:gd name="T1" fmla="*/ 6444205 h 6444205"/>
              <a:gd name="T2" fmla="*/ 0 w 1364807"/>
              <a:gd name="T3" fmla="*/ 0 h 6444205"/>
              <a:gd name="T4" fmla="*/ 1364807 w 1364807"/>
              <a:gd name="T5" fmla="*/ 43405 h 6444205"/>
              <a:gd name="T6" fmla="*/ 1359342 w 1364807"/>
              <a:gd name="T7" fmla="*/ 6444205 h 6444205"/>
            </a:gdLst>
            <a:ahLst/>
            <a:cxnLst>
              <a:cxn ang="0">
                <a:pos x="T0" y="T1"/>
              </a:cxn>
              <a:cxn ang="0">
                <a:pos x="T2" y="T3"/>
              </a:cxn>
              <a:cxn ang="0">
                <a:pos x="T4" y="T5"/>
              </a:cxn>
              <a:cxn ang="0">
                <a:pos x="T6" y="T7"/>
              </a:cxn>
            </a:cxnLst>
            <a:rect l="0" t="0" r="r" b="b"/>
            <a:pathLst>
              <a:path w="1364807" h="6444205">
                <a:moveTo>
                  <a:pt x="1359342" y="6444205"/>
                </a:moveTo>
                <a:lnTo>
                  <a:pt x="0" y="0"/>
                </a:lnTo>
                <a:lnTo>
                  <a:pt x="1364807" y="43405"/>
                </a:lnTo>
                <a:cubicBezTo>
                  <a:pt x="1362985" y="2177005"/>
                  <a:pt x="1361164" y="4310605"/>
                  <a:pt x="1359342" y="6444205"/>
                </a:cubicBez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375" name="等腰三角形 64"/>
          <p:cNvSpPr>
            <a:spLocks/>
          </p:cNvSpPr>
          <p:nvPr/>
        </p:nvSpPr>
        <p:spPr bwMode="auto">
          <a:xfrm>
            <a:off x="-19050" y="6132513"/>
            <a:ext cx="2835275" cy="754062"/>
          </a:xfrm>
          <a:custGeom>
            <a:avLst/>
            <a:gdLst>
              <a:gd name="T0" fmla="*/ 4689 w 1860627"/>
              <a:gd name="T1" fmla="*/ 738148 h 754476"/>
              <a:gd name="T2" fmla="*/ 0 w 1860627"/>
              <a:gd name="T3" fmla="*/ 0 h 754476"/>
              <a:gd name="T4" fmla="*/ 1860627 w 1860627"/>
              <a:gd name="T5" fmla="*/ 754476 h 754476"/>
              <a:gd name="T6" fmla="*/ 4689 w 1860627"/>
              <a:gd name="T7" fmla="*/ 738148 h 754476"/>
            </a:gdLst>
            <a:ahLst/>
            <a:cxnLst>
              <a:cxn ang="0">
                <a:pos x="T0" y="T1"/>
              </a:cxn>
              <a:cxn ang="0">
                <a:pos x="T2" y="T3"/>
              </a:cxn>
              <a:cxn ang="0">
                <a:pos x="T4" y="T5"/>
              </a:cxn>
              <a:cxn ang="0">
                <a:pos x="T6" y="T7"/>
              </a:cxn>
            </a:cxnLst>
            <a:rect l="0" t="0" r="r" b="b"/>
            <a:pathLst>
              <a:path w="1860627" h="754476">
                <a:moveTo>
                  <a:pt x="4689" y="738148"/>
                </a:moveTo>
                <a:lnTo>
                  <a:pt x="0" y="0"/>
                </a:lnTo>
                <a:lnTo>
                  <a:pt x="1860627" y="754476"/>
                </a:lnTo>
                <a:lnTo>
                  <a:pt x="4689" y="738148"/>
                </a:lnTo>
                <a:close/>
              </a:path>
            </a:pathLst>
          </a:cu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376" name="椭圆 37"/>
          <p:cNvSpPr>
            <a:spLocks noChangeArrowheads="1"/>
          </p:cNvSpPr>
          <p:nvPr/>
        </p:nvSpPr>
        <p:spPr bwMode="auto">
          <a:xfrm>
            <a:off x="1514475" y="2263775"/>
            <a:ext cx="534988" cy="536575"/>
          </a:xfrm>
          <a:prstGeom prst="ellipse">
            <a:avLst/>
          </a:prstGeom>
          <a:solidFill>
            <a:srgbClr val="F43A74">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57377" name="椭圆 38"/>
          <p:cNvSpPr>
            <a:spLocks noChangeArrowheads="1"/>
          </p:cNvSpPr>
          <p:nvPr/>
        </p:nvSpPr>
        <p:spPr bwMode="auto">
          <a:xfrm>
            <a:off x="9972675" y="647700"/>
            <a:ext cx="415925" cy="415925"/>
          </a:xfrm>
          <a:prstGeom prst="ellipse">
            <a:avLst/>
          </a:prstGeom>
          <a:solidFill>
            <a:srgbClr val="FFF8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cxnSp>
        <p:nvCxnSpPr>
          <p:cNvPr id="57378" name="直接连接符 39"/>
          <p:cNvCxnSpPr>
            <a:cxnSpLocks noChangeShapeType="1"/>
          </p:cNvCxnSpPr>
          <p:nvPr/>
        </p:nvCxnSpPr>
        <p:spPr bwMode="auto">
          <a:xfrm flipH="1">
            <a:off x="11420475" y="4157663"/>
            <a:ext cx="703263" cy="238125"/>
          </a:xfrm>
          <a:prstGeom prst="line">
            <a:avLst/>
          </a:prstGeom>
          <a:noFill/>
          <a:ln w="76200" cmpd="sng">
            <a:solidFill>
              <a:srgbClr val="00B0F0">
                <a:alpha val="17999"/>
              </a:srgbClr>
            </a:solidFill>
            <a:round/>
            <a:headEnd/>
            <a:tailEnd/>
          </a:ln>
          <a:extLst>
            <a:ext uri="{909E8E84-426E-40DD-AFC4-6F175D3DCCD1}">
              <a14:hiddenFill xmlns:a14="http://schemas.microsoft.com/office/drawing/2010/main">
                <a:noFill/>
              </a14:hiddenFill>
            </a:ext>
          </a:extLst>
        </p:spPr>
      </p:cxnSp>
      <p:sp>
        <p:nvSpPr>
          <p:cNvPr id="57379" name="文本框 14"/>
          <p:cNvSpPr txBox="1">
            <a:spLocks noChangeArrowheads="1"/>
          </p:cNvSpPr>
          <p:nvPr/>
        </p:nvSpPr>
        <p:spPr bwMode="auto">
          <a:xfrm>
            <a:off x="3479800" y="2794000"/>
            <a:ext cx="488473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8800" b="1">
                <a:solidFill>
                  <a:srgbClr val="FFFFFF"/>
                </a:solidFill>
                <a:sym typeface="Arial" panose="020B0604020202020204" pitchFamily="34" charset="0"/>
              </a:rPr>
              <a:t>THANKS</a:t>
            </a:r>
            <a:endParaRPr lang="zh-CN" altLang="en-US" sz="8800" b="1">
              <a:solidFill>
                <a:srgbClr val="FFFFFF"/>
              </a:solidFill>
              <a:sym typeface="Arial" panose="020B060402020202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椭圆 31"/>
          <p:cNvSpPr>
            <a:spLocks noChangeArrowheads="1"/>
          </p:cNvSpPr>
          <p:nvPr/>
        </p:nvSpPr>
        <p:spPr bwMode="auto">
          <a:xfrm>
            <a:off x="1487488" y="1860550"/>
            <a:ext cx="3173412" cy="3173413"/>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pic>
        <p:nvPicPr>
          <p:cNvPr id="7171" name="图片 10"/>
          <p:cNvPicPr>
            <a:picLocks noChangeAspect="1" noChangeArrowheads="1"/>
          </p:cNvPicPr>
          <p:nvPr/>
        </p:nvPicPr>
        <p:blipFill>
          <a:blip r:embed="rId3">
            <a:extLst>
              <a:ext uri="{28A0092B-C50C-407E-A947-70E740481C1C}">
                <a14:useLocalDpi xmlns:a14="http://schemas.microsoft.com/office/drawing/2010/main" val="0"/>
              </a:ext>
            </a:extLst>
          </a:blip>
          <a:srcRect l="50558" t="14043"/>
          <a:stretch>
            <a:fillRect/>
          </a:stretch>
        </p:blipFill>
        <p:spPr bwMode="auto">
          <a:xfrm>
            <a:off x="0" y="0"/>
            <a:ext cx="5245100"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23"/>
          <p:cNvPicPr>
            <a:picLocks noChangeAspect="1" noChangeArrowheads="1"/>
          </p:cNvPicPr>
          <p:nvPr/>
        </p:nvPicPr>
        <p:blipFill>
          <a:blip r:embed="rId4">
            <a:extLst>
              <a:ext uri="{28A0092B-C50C-407E-A947-70E740481C1C}">
                <a14:useLocalDpi xmlns:a14="http://schemas.microsoft.com/office/drawing/2010/main" val="0"/>
              </a:ext>
            </a:extLst>
          </a:blip>
          <a:srcRect r="50558" b="14043"/>
          <a:stretch>
            <a:fillRect/>
          </a:stretch>
        </p:blipFill>
        <p:spPr bwMode="auto">
          <a:xfrm>
            <a:off x="8474075" y="3446463"/>
            <a:ext cx="3717925"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椭圆 4"/>
          <p:cNvSpPr>
            <a:spLocks noChangeArrowheads="1"/>
          </p:cNvSpPr>
          <p:nvPr/>
        </p:nvSpPr>
        <p:spPr bwMode="auto">
          <a:xfrm>
            <a:off x="6007100" y="1670050"/>
            <a:ext cx="563563" cy="584200"/>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1400">
              <a:solidFill>
                <a:srgbClr val="FFFFFF"/>
              </a:solidFill>
              <a:sym typeface="Arial" panose="020B0604020202020204" pitchFamily="34" charset="0"/>
            </a:endParaRPr>
          </a:p>
        </p:txBody>
      </p:sp>
      <p:sp>
        <p:nvSpPr>
          <p:cNvPr id="7174" name="文本框 5"/>
          <p:cNvSpPr txBox="1">
            <a:spLocks noChangeArrowheads="1"/>
          </p:cNvSpPr>
          <p:nvPr/>
        </p:nvSpPr>
        <p:spPr bwMode="auto">
          <a:xfrm>
            <a:off x="6007100" y="1670050"/>
            <a:ext cx="563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a:solidFill>
                  <a:schemeClr val="bg1"/>
                </a:solidFill>
                <a:cs typeface="Vrinda" panose="020B0502040204020203" pitchFamily="34" charset="0"/>
                <a:sym typeface="Arial" panose="020B0604020202020204" pitchFamily="34" charset="0"/>
              </a:rPr>
              <a:t>1</a:t>
            </a:r>
            <a:endParaRPr lang="zh-CN" altLang="en-US" sz="3200" b="1">
              <a:solidFill>
                <a:schemeClr val="bg1"/>
              </a:solidFill>
              <a:cs typeface="Vrinda" panose="020B0502040204020203" pitchFamily="34" charset="0"/>
              <a:sym typeface="Arial" panose="020B0604020202020204" pitchFamily="34" charset="0"/>
            </a:endParaRPr>
          </a:p>
        </p:txBody>
      </p:sp>
      <p:sp>
        <p:nvSpPr>
          <p:cNvPr id="7175" name="文本框 21"/>
          <p:cNvSpPr txBox="1">
            <a:spLocks noChangeArrowheads="1"/>
          </p:cNvSpPr>
          <p:nvPr/>
        </p:nvSpPr>
        <p:spPr bwMode="auto">
          <a:xfrm>
            <a:off x="6745288" y="1679575"/>
            <a:ext cx="3448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dirty="0" smtClean="0">
                <a:solidFill>
                  <a:srgbClr val="404040"/>
                </a:solidFill>
                <a:sym typeface="Arial" panose="020B0604020202020204" pitchFamily="34" charset="0"/>
              </a:rPr>
              <a:t>研究背景与意义</a:t>
            </a:r>
            <a:endParaRPr lang="zh-CN" altLang="en-US" sz="2800" dirty="0">
              <a:solidFill>
                <a:srgbClr val="404040"/>
              </a:solidFill>
              <a:sym typeface="Arial" panose="020B0604020202020204" pitchFamily="34" charset="0"/>
            </a:endParaRPr>
          </a:p>
        </p:txBody>
      </p:sp>
      <p:sp>
        <p:nvSpPr>
          <p:cNvPr id="7176" name="椭圆 9"/>
          <p:cNvSpPr>
            <a:spLocks noChangeArrowheads="1"/>
          </p:cNvSpPr>
          <p:nvPr/>
        </p:nvSpPr>
        <p:spPr bwMode="auto">
          <a:xfrm>
            <a:off x="6007100" y="2463800"/>
            <a:ext cx="563563" cy="563563"/>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1400">
              <a:solidFill>
                <a:srgbClr val="FFFFFF"/>
              </a:solidFill>
              <a:sym typeface="Arial" panose="020B0604020202020204" pitchFamily="34" charset="0"/>
            </a:endParaRPr>
          </a:p>
        </p:txBody>
      </p:sp>
      <p:sp>
        <p:nvSpPr>
          <p:cNvPr id="7177" name="文本框 11"/>
          <p:cNvSpPr txBox="1">
            <a:spLocks noChangeArrowheads="1"/>
          </p:cNvSpPr>
          <p:nvPr/>
        </p:nvSpPr>
        <p:spPr bwMode="auto">
          <a:xfrm>
            <a:off x="6007100" y="2463800"/>
            <a:ext cx="563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a:solidFill>
                  <a:schemeClr val="bg1"/>
                </a:solidFill>
                <a:cs typeface="Vrinda" panose="020B0502040204020203" pitchFamily="34" charset="0"/>
                <a:sym typeface="Arial" panose="020B0604020202020204" pitchFamily="34" charset="0"/>
              </a:rPr>
              <a:t>2</a:t>
            </a:r>
            <a:endParaRPr lang="zh-CN" altLang="en-US" sz="3200" b="1">
              <a:solidFill>
                <a:schemeClr val="bg1"/>
              </a:solidFill>
              <a:cs typeface="Vrinda" panose="020B0502040204020203" pitchFamily="34" charset="0"/>
              <a:sym typeface="Arial" panose="020B0604020202020204" pitchFamily="34" charset="0"/>
            </a:endParaRPr>
          </a:p>
        </p:txBody>
      </p:sp>
      <p:sp>
        <p:nvSpPr>
          <p:cNvPr id="7178" name="文本框 22"/>
          <p:cNvSpPr txBox="1">
            <a:spLocks noChangeArrowheads="1"/>
          </p:cNvSpPr>
          <p:nvPr/>
        </p:nvSpPr>
        <p:spPr bwMode="auto">
          <a:xfrm>
            <a:off x="6732588" y="2473325"/>
            <a:ext cx="3448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dirty="0" smtClean="0">
                <a:solidFill>
                  <a:srgbClr val="404040"/>
                </a:solidFill>
                <a:sym typeface="Arial" panose="020B0604020202020204" pitchFamily="34" charset="0"/>
              </a:rPr>
              <a:t>研究内容</a:t>
            </a:r>
            <a:endParaRPr lang="zh-CN" altLang="en-US" sz="2800" dirty="0">
              <a:solidFill>
                <a:srgbClr val="404040"/>
              </a:solidFill>
              <a:sym typeface="Arial" panose="020B0604020202020204" pitchFamily="34" charset="0"/>
            </a:endParaRPr>
          </a:p>
        </p:txBody>
      </p:sp>
      <p:sp>
        <p:nvSpPr>
          <p:cNvPr id="7179" name="椭圆 13"/>
          <p:cNvSpPr>
            <a:spLocks noChangeArrowheads="1"/>
          </p:cNvSpPr>
          <p:nvPr/>
        </p:nvSpPr>
        <p:spPr bwMode="auto">
          <a:xfrm>
            <a:off x="6007100" y="3255963"/>
            <a:ext cx="563563" cy="565150"/>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1400">
              <a:solidFill>
                <a:srgbClr val="FFFFFF"/>
              </a:solidFill>
              <a:sym typeface="Arial" panose="020B0604020202020204" pitchFamily="34" charset="0"/>
            </a:endParaRPr>
          </a:p>
        </p:txBody>
      </p:sp>
      <p:sp>
        <p:nvSpPr>
          <p:cNvPr id="7180" name="文本框 14"/>
          <p:cNvSpPr txBox="1">
            <a:spLocks noChangeArrowheads="1"/>
          </p:cNvSpPr>
          <p:nvPr/>
        </p:nvSpPr>
        <p:spPr bwMode="auto">
          <a:xfrm>
            <a:off x="6007100" y="3255963"/>
            <a:ext cx="5635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a:solidFill>
                  <a:schemeClr val="bg1"/>
                </a:solidFill>
                <a:cs typeface="Vrinda" panose="020B0502040204020203" pitchFamily="34" charset="0"/>
                <a:sym typeface="Arial" panose="020B0604020202020204" pitchFamily="34" charset="0"/>
              </a:rPr>
              <a:t>3</a:t>
            </a:r>
            <a:endParaRPr lang="zh-CN" altLang="en-US" sz="3200" b="1">
              <a:solidFill>
                <a:schemeClr val="bg1"/>
              </a:solidFill>
              <a:cs typeface="Vrinda" panose="020B0502040204020203" pitchFamily="34" charset="0"/>
              <a:sym typeface="Arial" panose="020B0604020202020204" pitchFamily="34" charset="0"/>
            </a:endParaRPr>
          </a:p>
        </p:txBody>
      </p:sp>
      <p:sp>
        <p:nvSpPr>
          <p:cNvPr id="7181" name="文本框 24"/>
          <p:cNvSpPr txBox="1">
            <a:spLocks noChangeArrowheads="1"/>
          </p:cNvSpPr>
          <p:nvPr/>
        </p:nvSpPr>
        <p:spPr bwMode="auto">
          <a:xfrm>
            <a:off x="6732588" y="3265488"/>
            <a:ext cx="3448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dirty="0" smtClean="0">
                <a:solidFill>
                  <a:srgbClr val="404040"/>
                </a:solidFill>
                <a:sym typeface="Arial" panose="020B0604020202020204" pitchFamily="34" charset="0"/>
              </a:rPr>
              <a:t>选题难度及可行性</a:t>
            </a:r>
            <a:endParaRPr lang="zh-CN" altLang="en-US" sz="2800" dirty="0">
              <a:solidFill>
                <a:srgbClr val="404040"/>
              </a:solidFill>
              <a:sym typeface="Arial" panose="020B0604020202020204" pitchFamily="34" charset="0"/>
            </a:endParaRPr>
          </a:p>
        </p:txBody>
      </p:sp>
      <p:sp>
        <p:nvSpPr>
          <p:cNvPr id="7182" name="椭圆 16"/>
          <p:cNvSpPr>
            <a:spLocks noChangeArrowheads="1"/>
          </p:cNvSpPr>
          <p:nvPr/>
        </p:nvSpPr>
        <p:spPr bwMode="auto">
          <a:xfrm>
            <a:off x="6007100" y="4049713"/>
            <a:ext cx="563563" cy="565150"/>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1400">
              <a:solidFill>
                <a:srgbClr val="FFFFFF"/>
              </a:solidFill>
              <a:sym typeface="Arial" panose="020B0604020202020204" pitchFamily="34" charset="0"/>
            </a:endParaRPr>
          </a:p>
        </p:txBody>
      </p:sp>
      <p:sp>
        <p:nvSpPr>
          <p:cNvPr id="7183" name="文本框 17"/>
          <p:cNvSpPr txBox="1">
            <a:spLocks noChangeArrowheads="1"/>
          </p:cNvSpPr>
          <p:nvPr/>
        </p:nvSpPr>
        <p:spPr bwMode="auto">
          <a:xfrm>
            <a:off x="6007100" y="4049713"/>
            <a:ext cx="5635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a:solidFill>
                  <a:schemeClr val="bg1"/>
                </a:solidFill>
                <a:cs typeface="Vrinda" panose="020B0502040204020203" pitchFamily="34" charset="0"/>
                <a:sym typeface="Arial" panose="020B0604020202020204" pitchFamily="34" charset="0"/>
              </a:rPr>
              <a:t>4</a:t>
            </a:r>
            <a:endParaRPr lang="zh-CN" altLang="en-US" sz="3200" b="1">
              <a:solidFill>
                <a:schemeClr val="bg1"/>
              </a:solidFill>
              <a:cs typeface="Vrinda" panose="020B0502040204020203" pitchFamily="34" charset="0"/>
              <a:sym typeface="Arial" panose="020B0604020202020204" pitchFamily="34" charset="0"/>
            </a:endParaRPr>
          </a:p>
        </p:txBody>
      </p:sp>
      <p:sp>
        <p:nvSpPr>
          <p:cNvPr id="7184" name="文本框 25"/>
          <p:cNvSpPr txBox="1">
            <a:spLocks noChangeArrowheads="1"/>
          </p:cNvSpPr>
          <p:nvPr/>
        </p:nvSpPr>
        <p:spPr bwMode="auto">
          <a:xfrm>
            <a:off x="6732588" y="4049713"/>
            <a:ext cx="344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dirty="0" smtClean="0">
                <a:solidFill>
                  <a:srgbClr val="404040"/>
                </a:solidFill>
                <a:sym typeface="Arial" panose="020B0604020202020204" pitchFamily="34" charset="0"/>
              </a:rPr>
              <a:t>创新点</a:t>
            </a:r>
            <a:endParaRPr lang="zh-CN" altLang="en-US" sz="2800" dirty="0">
              <a:solidFill>
                <a:srgbClr val="404040"/>
              </a:solidFill>
              <a:sym typeface="Arial" panose="020B0604020202020204" pitchFamily="34" charset="0"/>
            </a:endParaRPr>
          </a:p>
        </p:txBody>
      </p:sp>
      <p:sp>
        <p:nvSpPr>
          <p:cNvPr id="7185" name="椭圆 19"/>
          <p:cNvSpPr>
            <a:spLocks noChangeArrowheads="1"/>
          </p:cNvSpPr>
          <p:nvPr/>
        </p:nvSpPr>
        <p:spPr bwMode="auto">
          <a:xfrm>
            <a:off x="6007100" y="4843463"/>
            <a:ext cx="563563" cy="563562"/>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1400">
              <a:solidFill>
                <a:srgbClr val="FFFFFF"/>
              </a:solidFill>
              <a:sym typeface="Arial" panose="020B0604020202020204" pitchFamily="34" charset="0"/>
            </a:endParaRPr>
          </a:p>
        </p:txBody>
      </p:sp>
      <p:sp>
        <p:nvSpPr>
          <p:cNvPr id="7186" name="文本框 20"/>
          <p:cNvSpPr txBox="1">
            <a:spLocks noChangeArrowheads="1"/>
          </p:cNvSpPr>
          <p:nvPr/>
        </p:nvSpPr>
        <p:spPr bwMode="auto">
          <a:xfrm>
            <a:off x="6007100" y="4843463"/>
            <a:ext cx="563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a:solidFill>
                  <a:schemeClr val="bg1"/>
                </a:solidFill>
                <a:cs typeface="Vrinda" panose="020B0502040204020203" pitchFamily="34" charset="0"/>
                <a:sym typeface="Arial" panose="020B0604020202020204" pitchFamily="34" charset="0"/>
              </a:rPr>
              <a:t>5</a:t>
            </a:r>
            <a:endParaRPr lang="zh-CN" altLang="en-US" sz="3200" b="1">
              <a:solidFill>
                <a:schemeClr val="bg1"/>
              </a:solidFill>
              <a:cs typeface="Vrinda" panose="020B0502040204020203" pitchFamily="34" charset="0"/>
              <a:sym typeface="Arial" panose="020B0604020202020204" pitchFamily="34" charset="0"/>
            </a:endParaRPr>
          </a:p>
        </p:txBody>
      </p:sp>
      <p:sp>
        <p:nvSpPr>
          <p:cNvPr id="7187" name="文本框 26"/>
          <p:cNvSpPr txBox="1">
            <a:spLocks noChangeArrowheads="1"/>
          </p:cNvSpPr>
          <p:nvPr/>
        </p:nvSpPr>
        <p:spPr bwMode="auto">
          <a:xfrm>
            <a:off x="6732588" y="4864100"/>
            <a:ext cx="3448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dirty="0" smtClean="0">
                <a:solidFill>
                  <a:srgbClr val="404040"/>
                </a:solidFill>
                <a:sym typeface="Arial" panose="020B0604020202020204" pitchFamily="34" charset="0"/>
              </a:rPr>
              <a:t>进度安排</a:t>
            </a:r>
            <a:endParaRPr lang="zh-CN" altLang="en-US" sz="2800" dirty="0">
              <a:solidFill>
                <a:srgbClr val="404040"/>
              </a:solidFill>
              <a:sym typeface="Arial" panose="020B0604020202020204" pitchFamily="34" charset="0"/>
            </a:endParaRPr>
          </a:p>
          <a:p>
            <a:pPr eaLnBrk="1" hangingPunct="1"/>
            <a:endParaRPr lang="zh-CN" altLang="en-US" sz="2800" dirty="0">
              <a:solidFill>
                <a:srgbClr val="404040"/>
              </a:solidFill>
              <a:sym typeface="Arial" panose="020B0604020202020204" pitchFamily="34" charset="0"/>
            </a:endParaRPr>
          </a:p>
        </p:txBody>
      </p:sp>
      <p:grpSp>
        <p:nvGrpSpPr>
          <p:cNvPr id="7188" name="组合 30"/>
          <p:cNvGrpSpPr>
            <a:grpSpLocks/>
          </p:cNvGrpSpPr>
          <p:nvPr/>
        </p:nvGrpSpPr>
        <p:grpSpPr bwMode="auto">
          <a:xfrm>
            <a:off x="1417638" y="2724150"/>
            <a:ext cx="3192462" cy="1570038"/>
            <a:chOff x="0" y="0"/>
            <a:chExt cx="3192424" cy="1569660"/>
          </a:xfrm>
        </p:grpSpPr>
        <p:sp>
          <p:nvSpPr>
            <p:cNvPr id="7189" name="文本框 29"/>
            <p:cNvSpPr txBox="1">
              <a:spLocks noChangeArrowheads="1"/>
            </p:cNvSpPr>
            <p:nvPr/>
          </p:nvSpPr>
          <p:spPr bwMode="auto">
            <a:xfrm>
              <a:off x="0" y="0"/>
              <a:ext cx="31924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9600">
                  <a:solidFill>
                    <a:schemeClr val="bg1"/>
                  </a:solidFill>
                  <a:cs typeface="Vrinda" panose="020B0502040204020203" pitchFamily="34" charset="0"/>
                  <a:sym typeface="Arial" panose="020B0604020202020204" pitchFamily="34" charset="0"/>
                </a:rPr>
                <a:t>C</a:t>
              </a:r>
              <a:r>
                <a:rPr lang="en-US" altLang="zh-CN" sz="2400">
                  <a:solidFill>
                    <a:schemeClr val="bg1"/>
                  </a:solidFill>
                  <a:cs typeface="Vrinda" panose="020B0502040204020203" pitchFamily="34" charset="0"/>
                  <a:sym typeface="Arial" panose="020B0604020202020204" pitchFamily="34" charset="0"/>
                </a:rPr>
                <a:t>ONTENTS</a:t>
              </a:r>
              <a:endParaRPr lang="zh-CN" altLang="en-US" sz="2400">
                <a:solidFill>
                  <a:schemeClr val="bg1"/>
                </a:solidFill>
                <a:cs typeface="Vrinda" panose="020B0502040204020203" pitchFamily="34" charset="0"/>
                <a:sym typeface="Arial" panose="020B0604020202020204" pitchFamily="34" charset="0"/>
              </a:endParaRPr>
            </a:p>
          </p:txBody>
        </p:sp>
        <p:sp>
          <p:nvSpPr>
            <p:cNvPr id="7190" name="文本框 27"/>
            <p:cNvSpPr txBox="1">
              <a:spLocks noChangeArrowheads="1"/>
            </p:cNvSpPr>
            <p:nvPr/>
          </p:nvSpPr>
          <p:spPr bwMode="auto">
            <a:xfrm>
              <a:off x="1252258" y="126874"/>
              <a:ext cx="1648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chemeClr val="bg1"/>
                  </a:solidFill>
                  <a:cs typeface="Vrinda" panose="020B0502040204020203" pitchFamily="34" charset="0"/>
                  <a:sym typeface="Arial" panose="020B0604020202020204" pitchFamily="34" charset="0"/>
                </a:rPr>
                <a:t>目录</a:t>
              </a:r>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863" y="1243013"/>
            <a:ext cx="30178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椭圆 7"/>
          <p:cNvSpPr>
            <a:spLocks noChangeArrowheads="1"/>
          </p:cNvSpPr>
          <p:nvPr/>
        </p:nvSpPr>
        <p:spPr bwMode="auto">
          <a:xfrm>
            <a:off x="4613275" y="1243013"/>
            <a:ext cx="3021013" cy="3021012"/>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8196" name="文本框 5"/>
          <p:cNvSpPr txBox="1">
            <a:spLocks noChangeArrowheads="1"/>
          </p:cNvSpPr>
          <p:nvPr/>
        </p:nvSpPr>
        <p:spPr bwMode="auto">
          <a:xfrm>
            <a:off x="4951413" y="1646238"/>
            <a:ext cx="23447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3800" b="1">
                <a:solidFill>
                  <a:schemeClr val="bg1"/>
                </a:solidFill>
                <a:cs typeface="Vrinda" panose="020B0502040204020203" pitchFamily="34" charset="0"/>
                <a:sym typeface="Arial" panose="020B0604020202020204" pitchFamily="34" charset="0"/>
              </a:rPr>
              <a:t>1</a:t>
            </a:r>
            <a:endParaRPr lang="zh-CN" altLang="en-US" sz="13800" b="1">
              <a:solidFill>
                <a:schemeClr val="bg1"/>
              </a:solidFill>
              <a:cs typeface="Vrinda" panose="020B0502040204020203" pitchFamily="34" charset="0"/>
              <a:sym typeface="Arial" panose="020B0604020202020204" pitchFamily="34" charset="0"/>
            </a:endParaRPr>
          </a:p>
        </p:txBody>
      </p:sp>
      <p:sp>
        <p:nvSpPr>
          <p:cNvPr id="8197" name="文本框 9"/>
          <p:cNvSpPr txBox="1">
            <a:spLocks noChangeArrowheads="1"/>
          </p:cNvSpPr>
          <p:nvPr/>
        </p:nvSpPr>
        <p:spPr bwMode="auto">
          <a:xfrm>
            <a:off x="2490788" y="4667250"/>
            <a:ext cx="726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000" dirty="0" smtClean="0">
                <a:solidFill>
                  <a:srgbClr val="7A8EA9"/>
                </a:solidFill>
                <a:sym typeface="Arial" panose="020B0604020202020204" pitchFamily="34" charset="0"/>
              </a:rPr>
              <a:t>研究背景与意义</a:t>
            </a:r>
            <a:endParaRPr lang="zh-CN" altLang="en-US" sz="6000" dirty="0">
              <a:solidFill>
                <a:srgbClr val="7A8EA9"/>
              </a:solidFill>
              <a:sym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0"/>
          <p:cNvPicPr>
            <a:picLocks noChangeAspect="1" noChangeArrowheads="1"/>
          </p:cNvPicPr>
          <p:nvPr/>
        </p:nvPicPr>
        <p:blipFill>
          <a:blip r:embed="rId3">
            <a:extLst>
              <a:ext uri="{28A0092B-C50C-407E-A947-70E740481C1C}">
                <a14:useLocalDpi xmlns:a14="http://schemas.microsoft.com/office/drawing/2010/main" val="0"/>
              </a:ext>
            </a:extLst>
          </a:blip>
          <a:srcRect l="50558" t="14043"/>
          <a:stretch>
            <a:fillRect/>
          </a:stretch>
        </p:blipFill>
        <p:spPr bwMode="auto">
          <a:xfrm>
            <a:off x="0" y="0"/>
            <a:ext cx="5245100"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23"/>
          <p:cNvPicPr>
            <a:picLocks noChangeAspect="1" noChangeArrowheads="1"/>
          </p:cNvPicPr>
          <p:nvPr/>
        </p:nvPicPr>
        <p:blipFill>
          <a:blip r:embed="rId4">
            <a:extLst>
              <a:ext uri="{28A0092B-C50C-407E-A947-70E740481C1C}">
                <a14:useLocalDpi xmlns:a14="http://schemas.microsoft.com/office/drawing/2010/main" val="0"/>
              </a:ext>
            </a:extLst>
          </a:blip>
          <a:srcRect r="50558" b="14043"/>
          <a:stretch>
            <a:fillRect/>
          </a:stretch>
        </p:blipFill>
        <p:spPr bwMode="auto">
          <a:xfrm>
            <a:off x="8474075" y="3446463"/>
            <a:ext cx="3717925"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稻壳儿小白白(http://dwz.cn/Wu2UP)"/>
          <p:cNvSpPr txBox="1">
            <a:spLocks noChangeArrowheads="1"/>
          </p:cNvSpPr>
          <p:nvPr/>
        </p:nvSpPr>
        <p:spPr bwMode="auto">
          <a:xfrm>
            <a:off x="2087217" y="1451114"/>
            <a:ext cx="6957391"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3600" b="1" dirty="0" smtClean="0">
                <a:solidFill>
                  <a:srgbClr val="60CCFD"/>
                </a:solidFill>
                <a:sym typeface="Arial" panose="020B0604020202020204" pitchFamily="34" charset="0"/>
              </a:rPr>
              <a:t>研究背景与意义：</a:t>
            </a:r>
            <a:endParaRPr lang="en-US" altLang="zh-CN" sz="3600" b="1" dirty="0" smtClean="0">
              <a:solidFill>
                <a:srgbClr val="60CCFD"/>
              </a:solidFill>
              <a:sym typeface="Arial" panose="020B0604020202020204" pitchFamily="34" charset="0"/>
            </a:endParaRPr>
          </a:p>
          <a:p>
            <a:pPr eaLnBrk="1" hangingPunct="1"/>
            <a:r>
              <a:rPr lang="en-US" altLang="zh-CN" sz="2400" b="1" dirty="0" smtClean="0">
                <a:solidFill>
                  <a:srgbClr val="595959"/>
                </a:solidFill>
                <a:latin typeface="SimSun" charset="-122"/>
                <a:ea typeface="SimSun" charset="-122"/>
                <a:cs typeface="SimSun" charset="-122"/>
              </a:rPr>
              <a:t>1</a:t>
            </a:r>
            <a:r>
              <a:rPr lang="zh-CN" altLang="en-US" sz="2400" b="1" dirty="0" smtClean="0">
                <a:solidFill>
                  <a:srgbClr val="595959"/>
                </a:solidFill>
                <a:latin typeface="SimSun" charset="-122"/>
                <a:ea typeface="SimSun" charset="-122"/>
                <a:cs typeface="SimSun" charset="-122"/>
              </a:rPr>
              <a:t>、</a:t>
            </a:r>
            <a:r>
              <a:rPr lang="zh-CN" altLang="zh-CN" sz="2400" b="1" dirty="0" smtClean="0">
                <a:solidFill>
                  <a:srgbClr val="595959"/>
                </a:solidFill>
                <a:latin typeface="SimSun" charset="-122"/>
                <a:ea typeface="SimSun" charset="-122"/>
                <a:cs typeface="SimSun" charset="-122"/>
              </a:rPr>
              <a:t>纪录片</a:t>
            </a:r>
            <a:r>
              <a:rPr lang="zh-CN" altLang="zh-CN" sz="2400" b="1" dirty="0">
                <a:solidFill>
                  <a:srgbClr val="595959"/>
                </a:solidFill>
                <a:latin typeface="SimSun" charset="-122"/>
                <a:ea typeface="SimSun" charset="-122"/>
                <a:cs typeface="SimSun" charset="-122"/>
              </a:rPr>
              <a:t>是文化产业的重要部分，承载着提高国家文化软实力的使命</a:t>
            </a:r>
            <a:r>
              <a:rPr lang="zh-CN" altLang="zh-CN" sz="2400" b="1" dirty="0" smtClean="0">
                <a:solidFill>
                  <a:srgbClr val="595959"/>
                </a:solidFill>
                <a:latin typeface="SimSun" charset="-122"/>
                <a:ea typeface="SimSun" charset="-122"/>
                <a:cs typeface="SimSun" charset="-122"/>
              </a:rPr>
              <a:t>。</a:t>
            </a:r>
            <a:endParaRPr lang="en-US" altLang="zh-CN" sz="2400" b="1" dirty="0" smtClean="0">
              <a:solidFill>
                <a:srgbClr val="595959"/>
              </a:solidFill>
              <a:latin typeface="SimSun" charset="-122"/>
              <a:ea typeface="SimSun" charset="-122"/>
              <a:cs typeface="SimSun" charset="-122"/>
            </a:endParaRPr>
          </a:p>
          <a:p>
            <a:pPr eaLnBrk="1" hangingPunct="1"/>
            <a:r>
              <a:rPr lang="en-US" altLang="zh-CN" sz="2400" b="1" dirty="0" smtClean="0">
                <a:solidFill>
                  <a:srgbClr val="595959"/>
                </a:solidFill>
                <a:latin typeface="SimSun" charset="-122"/>
                <a:ea typeface="SimSun" charset="-122"/>
                <a:cs typeface="SimSun" charset="-122"/>
              </a:rPr>
              <a:t>2</a:t>
            </a:r>
            <a:r>
              <a:rPr lang="zh-CN" altLang="en-US" sz="2400" b="1" dirty="0" smtClean="0">
                <a:solidFill>
                  <a:srgbClr val="595959"/>
                </a:solidFill>
                <a:latin typeface="SimSun" charset="-122"/>
                <a:ea typeface="SimSun" charset="-122"/>
                <a:cs typeface="SimSun" charset="-122"/>
              </a:rPr>
              <a:t>、</a:t>
            </a:r>
            <a:r>
              <a:rPr lang="zh-CN" altLang="zh-CN" sz="2400" b="1" dirty="0" smtClean="0">
                <a:solidFill>
                  <a:srgbClr val="595959"/>
                </a:solidFill>
                <a:latin typeface="SimSun" charset="-122"/>
                <a:ea typeface="SimSun" charset="-122"/>
                <a:cs typeface="SimSun" charset="-122"/>
              </a:rPr>
              <a:t>中国</a:t>
            </a:r>
            <a:r>
              <a:rPr lang="zh-CN" altLang="zh-CN" sz="2400" b="1" dirty="0">
                <a:solidFill>
                  <a:srgbClr val="595959"/>
                </a:solidFill>
                <a:latin typeface="SimSun" charset="-122"/>
                <a:ea typeface="SimSun" charset="-122"/>
                <a:cs typeface="SimSun" charset="-122"/>
              </a:rPr>
              <a:t>纪录片能够对外宣传我们的国家，树立</a:t>
            </a:r>
            <a:r>
              <a:rPr lang="zh-CN" altLang="zh-CN" sz="2400" b="1" dirty="0" smtClean="0">
                <a:solidFill>
                  <a:srgbClr val="595959"/>
                </a:solidFill>
                <a:latin typeface="SimSun" charset="-122"/>
                <a:ea typeface="SimSun" charset="-122"/>
                <a:cs typeface="SimSun" charset="-122"/>
              </a:rPr>
              <a:t>我们</a:t>
            </a:r>
            <a:r>
              <a:rPr lang="en-US" altLang="zh-CN" sz="2400" b="1" dirty="0" smtClean="0">
                <a:solidFill>
                  <a:srgbClr val="595959"/>
                </a:solidFill>
                <a:latin typeface="SimSun" charset="-122"/>
                <a:ea typeface="SimSun" charset="-122"/>
                <a:cs typeface="SimSun" charset="-122"/>
              </a:rPr>
              <a:t>3</a:t>
            </a:r>
            <a:r>
              <a:rPr lang="zh-CN" altLang="en-US" sz="2400" b="1" dirty="0" smtClean="0">
                <a:solidFill>
                  <a:srgbClr val="595959"/>
                </a:solidFill>
                <a:latin typeface="SimSun" charset="-122"/>
                <a:ea typeface="SimSun" charset="-122"/>
                <a:cs typeface="SimSun" charset="-122"/>
              </a:rPr>
              <a:t>、</a:t>
            </a:r>
            <a:r>
              <a:rPr lang="zh-CN" altLang="zh-CN" sz="2400" b="1" dirty="0" smtClean="0">
                <a:solidFill>
                  <a:srgbClr val="595959"/>
                </a:solidFill>
                <a:latin typeface="SimSun" charset="-122"/>
                <a:ea typeface="SimSun" charset="-122"/>
                <a:cs typeface="SimSun" charset="-122"/>
              </a:rPr>
              <a:t>国家</a:t>
            </a:r>
            <a:r>
              <a:rPr lang="zh-CN" altLang="zh-CN" sz="2400" b="1" dirty="0">
                <a:solidFill>
                  <a:srgbClr val="595959"/>
                </a:solidFill>
                <a:latin typeface="SimSun" charset="-122"/>
                <a:ea typeface="SimSun" charset="-122"/>
                <a:cs typeface="SimSun" charset="-122"/>
              </a:rPr>
              <a:t>的美好形象，发展我们国家的旅游业</a:t>
            </a:r>
            <a:r>
              <a:rPr lang="zh-CN" altLang="zh-CN" sz="2400" b="1" dirty="0" smtClean="0">
                <a:solidFill>
                  <a:srgbClr val="595959"/>
                </a:solidFill>
                <a:latin typeface="SimSun" charset="-122"/>
                <a:ea typeface="SimSun" charset="-122"/>
                <a:cs typeface="SimSun" charset="-122"/>
              </a:rPr>
              <a:t>。</a:t>
            </a:r>
            <a:endParaRPr lang="en-US" altLang="zh-CN" sz="2400" b="1" dirty="0" smtClean="0">
              <a:solidFill>
                <a:srgbClr val="595959"/>
              </a:solidFill>
              <a:latin typeface="SimSun" charset="-122"/>
              <a:ea typeface="SimSun" charset="-122"/>
              <a:cs typeface="SimSun" charset="-122"/>
            </a:endParaRPr>
          </a:p>
          <a:p>
            <a:pPr eaLnBrk="1" hangingPunct="1"/>
            <a:r>
              <a:rPr lang="en-US" altLang="zh-CN" sz="2400" b="1" dirty="0" smtClean="0">
                <a:solidFill>
                  <a:srgbClr val="595959"/>
                </a:solidFill>
                <a:latin typeface="SimSun" charset="-122"/>
                <a:ea typeface="SimSun" charset="-122"/>
                <a:cs typeface="SimSun" charset="-122"/>
              </a:rPr>
              <a:t>3</a:t>
            </a:r>
            <a:r>
              <a:rPr lang="zh-CN" altLang="en-US" sz="2400" b="1" dirty="0" smtClean="0">
                <a:solidFill>
                  <a:srgbClr val="595959"/>
                </a:solidFill>
                <a:latin typeface="SimSun" charset="-122"/>
                <a:ea typeface="SimSun" charset="-122"/>
                <a:cs typeface="SimSun" charset="-122"/>
              </a:rPr>
              <a:t>、</a:t>
            </a:r>
            <a:r>
              <a:rPr lang="zh-CN" altLang="zh-CN" sz="2400" b="1" dirty="0" smtClean="0">
                <a:solidFill>
                  <a:srgbClr val="595959"/>
                </a:solidFill>
                <a:latin typeface="SimSun" charset="-122"/>
                <a:ea typeface="SimSun" charset="-122"/>
                <a:cs typeface="SimSun" charset="-122"/>
              </a:rPr>
              <a:t>中国</a:t>
            </a:r>
            <a:r>
              <a:rPr lang="zh-CN" altLang="zh-CN" sz="2400" b="1" dirty="0">
                <a:solidFill>
                  <a:srgbClr val="595959"/>
                </a:solidFill>
                <a:latin typeface="SimSun" charset="-122"/>
                <a:ea typeface="SimSun" charset="-122"/>
                <a:cs typeface="SimSun" charset="-122"/>
              </a:rPr>
              <a:t>纪录片也能记录那些体现我国国民的生存状态、生活习俗、价值观念、行为规范、理想追求等的片段，对我国的文化起到了保存的作用，便于各类学者</a:t>
            </a:r>
            <a:r>
              <a:rPr lang="zh-CN" altLang="zh-CN" sz="2400" b="1" dirty="0" smtClean="0">
                <a:solidFill>
                  <a:srgbClr val="595959"/>
                </a:solidFill>
                <a:latin typeface="SimSun" charset="-122"/>
                <a:ea typeface="SimSun" charset="-122"/>
                <a:cs typeface="SimSun" charset="-122"/>
              </a:rPr>
              <a:t>进行</a:t>
            </a:r>
            <a:r>
              <a:rPr lang="zh-CN" altLang="en-US" sz="2400" b="1" dirty="0" smtClean="0">
                <a:solidFill>
                  <a:srgbClr val="595959"/>
                </a:solidFill>
                <a:latin typeface="SimSun" charset="-122"/>
                <a:ea typeface="SimSun" charset="-122"/>
                <a:cs typeface="SimSun" charset="-122"/>
              </a:rPr>
              <a:t>研究。</a:t>
            </a:r>
            <a:r>
              <a:rPr lang="zh-CN" altLang="zh-CN" sz="2400" b="1" dirty="0" smtClean="0">
                <a:solidFill>
                  <a:srgbClr val="595959"/>
                </a:solidFill>
                <a:latin typeface="SimSun" charset="-122"/>
                <a:ea typeface="SimSun" charset="-122"/>
                <a:cs typeface="SimSun" charset="-122"/>
              </a:rPr>
              <a:t>同时</a:t>
            </a:r>
            <a:r>
              <a:rPr lang="zh-CN" altLang="zh-CN" sz="2400" b="1" dirty="0">
                <a:solidFill>
                  <a:srgbClr val="595959"/>
                </a:solidFill>
                <a:latin typeface="SimSun" charset="-122"/>
                <a:ea typeface="SimSun" charset="-122"/>
                <a:cs typeface="SimSun" charset="-122"/>
              </a:rPr>
              <a:t>对我国国民也具有一定的</a:t>
            </a:r>
            <a:r>
              <a:rPr lang="zh-CN" altLang="en-US" sz="2400" b="1" dirty="0">
                <a:solidFill>
                  <a:srgbClr val="595959"/>
                </a:solidFill>
                <a:latin typeface="SimSun" charset="-122"/>
                <a:ea typeface="SimSun" charset="-122"/>
                <a:cs typeface="SimSun" charset="-122"/>
              </a:rPr>
              <a:t>指导和</a:t>
            </a:r>
            <a:r>
              <a:rPr lang="zh-CN" altLang="zh-CN" sz="2400" b="1" dirty="0">
                <a:solidFill>
                  <a:srgbClr val="595959"/>
                </a:solidFill>
                <a:latin typeface="SimSun" charset="-122"/>
                <a:ea typeface="SimSun" charset="-122"/>
                <a:cs typeface="SimSun" charset="-122"/>
              </a:rPr>
              <a:t>教育意义 </a:t>
            </a:r>
            <a:r>
              <a:rPr lang="zh-CN" altLang="en-US" sz="2400" b="1" dirty="0" smtClean="0">
                <a:solidFill>
                  <a:srgbClr val="595959"/>
                </a:solidFill>
                <a:latin typeface="SimSun" charset="-122"/>
                <a:ea typeface="SimSun" charset="-122"/>
                <a:cs typeface="SimSun" charset="-122"/>
              </a:rPr>
              <a:t>。</a:t>
            </a:r>
            <a:endParaRPr lang="en-US" altLang="zh-CN" sz="2400" b="1" dirty="0" smtClean="0">
              <a:solidFill>
                <a:srgbClr val="595959"/>
              </a:solidFill>
              <a:latin typeface="SimSun" charset="-122"/>
              <a:ea typeface="SimSun" charset="-122"/>
              <a:cs typeface="SimSun" charset="-122"/>
            </a:endParaRPr>
          </a:p>
          <a:p>
            <a:pPr eaLnBrk="1" hangingPunct="1"/>
            <a:r>
              <a:rPr lang="en-US" altLang="zh-CN" sz="2400" b="1" dirty="0" smtClean="0">
                <a:solidFill>
                  <a:srgbClr val="595959"/>
                </a:solidFill>
                <a:latin typeface="SimSun" charset="-122"/>
                <a:ea typeface="SimSun" charset="-122"/>
                <a:cs typeface="SimSun" charset="-122"/>
              </a:rPr>
              <a:t>4</a:t>
            </a:r>
            <a:r>
              <a:rPr lang="zh-CN" altLang="en-US" sz="2400" b="1" dirty="0" smtClean="0">
                <a:solidFill>
                  <a:srgbClr val="595959"/>
                </a:solidFill>
                <a:latin typeface="SimSun" charset="-122"/>
                <a:ea typeface="SimSun" charset="-122"/>
                <a:cs typeface="SimSun" charset="-122"/>
              </a:rPr>
              <a:t>、中国纪录片能够走向世界与世界纪录片发生碰撞，产生不一样的火花，可能会对人类产生影响。</a:t>
            </a:r>
            <a:endParaRPr lang="en-US" altLang="zh-CN" sz="2400" b="1" dirty="0">
              <a:solidFill>
                <a:srgbClr val="595959"/>
              </a:solidFill>
              <a:latin typeface="SimSun" charset="-122"/>
              <a:ea typeface="SimSun" charset="-122"/>
              <a:cs typeface="SimSun" charset="-122"/>
            </a:endParaRPr>
          </a:p>
          <a:p>
            <a:pPr eaLnBrk="1" hangingPunct="1"/>
            <a:endParaRPr lang="zh-CN" altLang="zh-CN" sz="2400" dirty="0">
              <a:solidFill>
                <a:srgbClr val="595959"/>
              </a:solidFill>
            </a:endParaRPr>
          </a:p>
          <a:p>
            <a:pPr eaLnBrk="1" hangingPunct="1"/>
            <a:r>
              <a:rPr lang="zh-CN" altLang="en-US" sz="2400" dirty="0" smtClean="0">
                <a:solidFill>
                  <a:srgbClr val="595959"/>
                </a:solidFill>
                <a:sym typeface="Arial" panose="020B0604020202020204" pitchFamily="34" charset="0"/>
              </a:rPr>
              <a:t>　　　　</a:t>
            </a:r>
            <a:endParaRPr lang="zh-CN" altLang="en-US" sz="2400" dirty="0">
              <a:solidFill>
                <a:srgbClr val="595959"/>
              </a:solidFill>
              <a:sym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0"/>
          <p:cNvPicPr>
            <a:picLocks noChangeAspect="1" noChangeArrowheads="1"/>
          </p:cNvPicPr>
          <p:nvPr/>
        </p:nvPicPr>
        <p:blipFill>
          <a:blip r:embed="rId3">
            <a:extLst>
              <a:ext uri="{28A0092B-C50C-407E-A947-70E740481C1C}">
                <a14:useLocalDpi xmlns:a14="http://schemas.microsoft.com/office/drawing/2010/main" val="0"/>
              </a:ext>
            </a:extLst>
          </a:blip>
          <a:srcRect l="50558" t="14043"/>
          <a:stretch>
            <a:fillRect/>
          </a:stretch>
        </p:blipFill>
        <p:spPr bwMode="auto">
          <a:xfrm>
            <a:off x="0" y="0"/>
            <a:ext cx="5245100"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23"/>
          <p:cNvPicPr>
            <a:picLocks noChangeAspect="1" noChangeArrowheads="1"/>
          </p:cNvPicPr>
          <p:nvPr/>
        </p:nvPicPr>
        <p:blipFill>
          <a:blip r:embed="rId4">
            <a:extLst>
              <a:ext uri="{28A0092B-C50C-407E-A947-70E740481C1C}">
                <a14:useLocalDpi xmlns:a14="http://schemas.microsoft.com/office/drawing/2010/main" val="0"/>
              </a:ext>
            </a:extLst>
          </a:blip>
          <a:srcRect r="50558" b="14043"/>
          <a:stretch>
            <a:fillRect/>
          </a:stretch>
        </p:blipFill>
        <p:spPr bwMode="auto">
          <a:xfrm>
            <a:off x="8474075" y="3446463"/>
            <a:ext cx="3717925"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稻壳儿小白白(http://dwz.cn/Wu2UP)"/>
          <p:cNvSpPr txBox="1">
            <a:spLocks noChangeArrowheads="1"/>
          </p:cNvSpPr>
          <p:nvPr/>
        </p:nvSpPr>
        <p:spPr bwMode="auto">
          <a:xfrm>
            <a:off x="2266122" y="2661633"/>
            <a:ext cx="775252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smtClean="0">
                <a:solidFill>
                  <a:srgbClr val="595959"/>
                </a:solidFill>
                <a:latin typeface="SimSun" charset="-122"/>
                <a:ea typeface="SimSun" charset="-122"/>
                <a:cs typeface="SimSun" charset="-122"/>
              </a:rPr>
              <a:t>在此背景下，</a:t>
            </a:r>
            <a:r>
              <a:rPr lang="zh-CN" altLang="zh-CN" sz="2400" dirty="0">
                <a:latin typeface="SimSun" charset="-122"/>
                <a:ea typeface="SimSun" charset="-122"/>
                <a:cs typeface="SimSun" charset="-122"/>
              </a:rPr>
              <a:t>良好的中国纪录片产业环境显得尤其重要。故本选题致力于建立中国纪录片的知识图谱及可视化展示的系统。 </a:t>
            </a:r>
            <a:endParaRPr lang="zh-CN" altLang="zh-CN" sz="2400" dirty="0">
              <a:solidFill>
                <a:srgbClr val="595959"/>
              </a:solidFill>
              <a:latin typeface="SimSun" charset="-122"/>
              <a:ea typeface="SimSun" charset="-122"/>
              <a:cs typeface="SimSun" charset="-122"/>
            </a:endParaRPr>
          </a:p>
          <a:p>
            <a:pPr eaLnBrk="1" hangingPunct="1"/>
            <a:r>
              <a:rPr lang="zh-CN" altLang="en-US" sz="2400" dirty="0" smtClean="0">
                <a:solidFill>
                  <a:srgbClr val="595959"/>
                </a:solidFill>
                <a:sym typeface="Arial" panose="020B0604020202020204" pitchFamily="34" charset="0"/>
              </a:rPr>
              <a:t>　　　　</a:t>
            </a:r>
            <a:endParaRPr lang="zh-CN" altLang="en-US" sz="2400" dirty="0">
              <a:solidFill>
                <a:srgbClr val="595959"/>
              </a:solidFill>
              <a:sym typeface="Arial" panose="020B0604020202020204" pitchFamily="34" charset="0"/>
            </a:endParaRPr>
          </a:p>
        </p:txBody>
      </p:sp>
    </p:spTree>
    <p:extLst>
      <p:ext uri="{BB962C8B-B14F-4D97-AF65-F5344CB8AC3E}">
        <p14:creationId xmlns:p14="http://schemas.microsoft.com/office/powerpoint/2010/main" val="117099731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863" y="1243013"/>
            <a:ext cx="30178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椭圆 7"/>
          <p:cNvSpPr>
            <a:spLocks noChangeArrowheads="1"/>
          </p:cNvSpPr>
          <p:nvPr/>
        </p:nvSpPr>
        <p:spPr bwMode="auto">
          <a:xfrm>
            <a:off x="4613275" y="1243013"/>
            <a:ext cx="3021013" cy="3021012"/>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9460" name="文本框 5"/>
          <p:cNvSpPr txBox="1">
            <a:spLocks noChangeArrowheads="1"/>
          </p:cNvSpPr>
          <p:nvPr/>
        </p:nvSpPr>
        <p:spPr bwMode="auto">
          <a:xfrm>
            <a:off x="4951413" y="1646238"/>
            <a:ext cx="23447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3800" b="1">
                <a:solidFill>
                  <a:schemeClr val="bg1"/>
                </a:solidFill>
                <a:cs typeface="Vrinda" panose="020B0502040204020203" pitchFamily="34" charset="0"/>
                <a:sym typeface="Arial" panose="020B0604020202020204" pitchFamily="34" charset="0"/>
              </a:rPr>
              <a:t>2</a:t>
            </a:r>
            <a:endParaRPr lang="zh-CN" altLang="en-US" sz="13800" b="1">
              <a:solidFill>
                <a:schemeClr val="bg1"/>
              </a:solidFill>
              <a:cs typeface="Vrinda" panose="020B0502040204020203" pitchFamily="34" charset="0"/>
              <a:sym typeface="Arial" panose="020B0604020202020204" pitchFamily="34" charset="0"/>
            </a:endParaRPr>
          </a:p>
        </p:txBody>
      </p:sp>
      <p:sp>
        <p:nvSpPr>
          <p:cNvPr id="19461" name="文本框 9"/>
          <p:cNvSpPr txBox="1">
            <a:spLocks noChangeArrowheads="1"/>
          </p:cNvSpPr>
          <p:nvPr/>
        </p:nvSpPr>
        <p:spPr bwMode="auto">
          <a:xfrm>
            <a:off x="2490788" y="4667250"/>
            <a:ext cx="726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000" b="1" dirty="0" smtClean="0">
                <a:solidFill>
                  <a:srgbClr val="7A8EA9"/>
                </a:solidFill>
                <a:sym typeface="Arial" panose="020B0604020202020204" pitchFamily="34" charset="0"/>
              </a:rPr>
              <a:t>研究内容</a:t>
            </a:r>
            <a:endParaRPr lang="zh-CN" altLang="en-US" sz="6000" b="1" dirty="0">
              <a:solidFill>
                <a:srgbClr val="7A8EA9"/>
              </a:solidFill>
              <a:sym typeface="Arial" panose="020B0604020202020204" pitchFamily="34" charset="0"/>
            </a:endParaRPr>
          </a:p>
        </p:txBody>
      </p:sp>
    </p:spTree>
    <p:extLst>
      <p:ext uri="{BB962C8B-B14F-4D97-AF65-F5344CB8AC3E}">
        <p14:creationId xmlns:p14="http://schemas.microsoft.com/office/powerpoint/2010/main" val="74476439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rot="20751297">
            <a:off x="4135438" y="2357438"/>
            <a:ext cx="1589087" cy="3178175"/>
          </a:xfrm>
          <a:prstGeom prst="moon">
            <a:avLst>
              <a:gd name="adj" fmla="val 15190"/>
            </a:avLst>
          </a:prstGeom>
          <a:solidFill>
            <a:srgbClr val="FBB9CC"/>
          </a:solidFill>
          <a:ln w="3175" cmpd="sng">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41987" name="稻壳儿小白白(http://dwz.cn/Wu2UP)"/>
          <p:cNvSpPr>
            <a:spLocks noChangeArrowheads="1"/>
          </p:cNvSpPr>
          <p:nvPr/>
        </p:nvSpPr>
        <p:spPr bwMode="auto">
          <a:xfrm rot="4551297">
            <a:off x="4948238" y="1322388"/>
            <a:ext cx="1589087" cy="3176587"/>
          </a:xfrm>
          <a:prstGeom prst="moon">
            <a:avLst>
              <a:gd name="adj" fmla="val 15190"/>
            </a:avLst>
          </a:prstGeom>
          <a:solidFill>
            <a:srgbClr val="63CFF6"/>
          </a:solidFill>
          <a:ln w="3175" cmpd="sng">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41988" name="稻壳儿小白白(http://dwz.cn/Wu2UP)"/>
          <p:cNvSpPr>
            <a:spLocks noChangeArrowheads="1"/>
          </p:cNvSpPr>
          <p:nvPr/>
        </p:nvSpPr>
        <p:spPr bwMode="auto">
          <a:xfrm rot="9951297">
            <a:off x="5984875" y="2136775"/>
            <a:ext cx="1589088" cy="3178175"/>
          </a:xfrm>
          <a:prstGeom prst="moon">
            <a:avLst>
              <a:gd name="adj" fmla="val 15190"/>
            </a:avLst>
          </a:prstGeom>
          <a:solidFill>
            <a:srgbClr val="FBB9CC"/>
          </a:solidFill>
          <a:ln w="3175" cmpd="sng">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41989" name="稻壳儿小白白(http://dwz.cn/Wu2UP)"/>
          <p:cNvSpPr>
            <a:spLocks noChangeArrowheads="1"/>
          </p:cNvSpPr>
          <p:nvPr/>
        </p:nvSpPr>
        <p:spPr bwMode="auto">
          <a:xfrm rot="15351297">
            <a:off x="5184775" y="3160713"/>
            <a:ext cx="1589087" cy="3176588"/>
          </a:xfrm>
          <a:prstGeom prst="moon">
            <a:avLst>
              <a:gd name="adj" fmla="val 15190"/>
            </a:avLst>
          </a:prstGeom>
          <a:solidFill>
            <a:srgbClr val="63CFF6"/>
          </a:solidFill>
          <a:ln w="3175" cmpd="sng">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41990" name="稻壳儿小白白(http://dwz.cn/Wu2UP)"/>
          <p:cNvSpPr>
            <a:spLocks noChangeArrowheads="1"/>
          </p:cNvSpPr>
          <p:nvPr/>
        </p:nvSpPr>
        <p:spPr bwMode="auto">
          <a:xfrm flipH="1">
            <a:off x="4777124" y="3241009"/>
            <a:ext cx="21113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dirty="0" smtClean="0">
                <a:solidFill>
                  <a:srgbClr val="445469"/>
                </a:solidFill>
                <a:sym typeface="Arial" panose="020B0604020202020204" pitchFamily="34" charset="0"/>
              </a:rPr>
              <a:t>中国纪录片知识图谱的</a:t>
            </a:r>
            <a:r>
              <a:rPr lang="zh-CN" altLang="en-US" sz="2400" b="1" smtClean="0">
                <a:solidFill>
                  <a:srgbClr val="445469"/>
                </a:solidFill>
                <a:sym typeface="Arial" panose="020B0604020202020204" pitchFamily="34" charset="0"/>
              </a:rPr>
              <a:t>构建及可视化系统</a:t>
            </a:r>
            <a:endParaRPr lang="zh-CN" altLang="en-US" sz="2400" b="1" dirty="0">
              <a:solidFill>
                <a:srgbClr val="445469"/>
              </a:solidFill>
              <a:sym typeface="Arial" panose="020B0604020202020204" pitchFamily="34" charset="0"/>
            </a:endParaRPr>
          </a:p>
        </p:txBody>
      </p:sp>
      <p:sp>
        <p:nvSpPr>
          <p:cNvPr id="41991" name="稻壳儿小白白(http://dwz.cn/Wu2UP)"/>
          <p:cNvSpPr>
            <a:spLocks noChangeShapeType="1"/>
          </p:cNvSpPr>
          <p:nvPr/>
        </p:nvSpPr>
        <p:spPr bwMode="auto">
          <a:xfrm flipH="1">
            <a:off x="3236913" y="3200400"/>
            <a:ext cx="1049337"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992" name="稻壳儿小白白(http://dwz.cn/Wu2UP)"/>
          <p:cNvSpPr>
            <a:spLocks noChangeShapeType="1"/>
          </p:cNvSpPr>
          <p:nvPr/>
        </p:nvSpPr>
        <p:spPr bwMode="auto">
          <a:xfrm flipH="1">
            <a:off x="3983038" y="5343525"/>
            <a:ext cx="1033462"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993" name="稻壳儿小白白(http://dwz.cn/Wu2UP)"/>
          <p:cNvSpPr txBox="1">
            <a:spLocks noChangeArrowheads="1"/>
          </p:cNvSpPr>
          <p:nvPr/>
        </p:nvSpPr>
        <p:spPr bwMode="auto">
          <a:xfrm>
            <a:off x="1058424" y="2984956"/>
            <a:ext cx="19526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en-US" altLang="zh-CN" sz="2800" b="1" dirty="0" smtClean="0">
                <a:solidFill>
                  <a:srgbClr val="445469"/>
                </a:solidFill>
                <a:sym typeface="Arial" panose="020B0604020202020204" pitchFamily="34" charset="0"/>
              </a:rPr>
              <a:t>1</a:t>
            </a:r>
            <a:r>
              <a:rPr lang="zh-CN" altLang="en-US" sz="2800" b="1" dirty="0" smtClean="0">
                <a:solidFill>
                  <a:srgbClr val="445469"/>
                </a:solidFill>
                <a:sym typeface="Arial" panose="020B0604020202020204" pitchFamily="34" charset="0"/>
              </a:rPr>
              <a:t> 数据获取</a:t>
            </a:r>
            <a:endParaRPr lang="en-US" altLang="zh-CN" sz="2800" b="1" dirty="0">
              <a:solidFill>
                <a:srgbClr val="445469"/>
              </a:solidFill>
              <a:sym typeface="Arial" panose="020B0604020202020204" pitchFamily="34" charset="0"/>
            </a:endParaRPr>
          </a:p>
        </p:txBody>
      </p:sp>
      <p:sp>
        <p:nvSpPr>
          <p:cNvPr id="42001" name="稻壳儿小白白(http://dwz.cn/Wu2UP)"/>
          <p:cNvSpPr>
            <a:spLocks noChangeShapeType="1"/>
          </p:cNvSpPr>
          <p:nvPr/>
        </p:nvSpPr>
        <p:spPr bwMode="auto">
          <a:xfrm flipH="1">
            <a:off x="6427788" y="2241550"/>
            <a:ext cx="1049337"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稻壳儿小白白(http://dwz.cn/Wu2UP)"/>
          <p:cNvSpPr>
            <a:spLocks noChangeShapeType="1"/>
          </p:cNvSpPr>
          <p:nvPr/>
        </p:nvSpPr>
        <p:spPr bwMode="auto">
          <a:xfrm flipH="1">
            <a:off x="7372350" y="4560888"/>
            <a:ext cx="1033463"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03" name="组合 45"/>
          <p:cNvGrpSpPr>
            <a:grpSpLocks/>
          </p:cNvGrpSpPr>
          <p:nvPr/>
        </p:nvGrpSpPr>
        <p:grpSpPr bwMode="auto">
          <a:xfrm>
            <a:off x="244475" y="111125"/>
            <a:ext cx="4008438" cy="611188"/>
            <a:chOff x="0" y="0"/>
            <a:chExt cx="4008674" cy="611426"/>
          </a:xfrm>
        </p:grpSpPr>
        <p:grpSp>
          <p:nvGrpSpPr>
            <p:cNvPr id="42004" name="组合 46"/>
            <p:cNvGrpSpPr>
              <a:grpSpLocks/>
            </p:cNvGrpSpPr>
            <p:nvPr/>
          </p:nvGrpSpPr>
          <p:grpSpPr bwMode="auto">
            <a:xfrm>
              <a:off x="0" y="0"/>
              <a:ext cx="611426" cy="611426"/>
              <a:chOff x="0" y="0"/>
              <a:chExt cx="3020798" cy="3020798"/>
            </a:xfrm>
          </p:grpSpPr>
          <p:pic>
            <p:nvPicPr>
              <p:cNvPr id="42005" name="Picture 25@|13FFC:16777215|FBC:16777215|LFC:16777215|LBC:16777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 y="-8320"/>
                <a:ext cx="3011777" cy="304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Oval 36@|1FFC:15773696|FBC:16777215|LFC:16777215|LBC:16777215"/>
              <p:cNvSpPr>
                <a:spLocks noChangeArrowheads="1"/>
              </p:cNvSpPr>
              <p:nvPr/>
            </p:nvSpPr>
            <p:spPr bwMode="auto">
              <a:xfrm>
                <a:off x="0" y="0"/>
                <a:ext cx="3020798" cy="3020798"/>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300">
                  <a:solidFill>
                    <a:srgbClr val="FFFFFF"/>
                  </a:solidFill>
                  <a:sym typeface="Arial" panose="020B0604020202020204" pitchFamily="34" charset="0"/>
                </a:endParaRPr>
              </a:p>
            </p:txBody>
          </p:sp>
        </p:grpSp>
        <p:sp>
          <p:nvSpPr>
            <p:cNvPr id="42007" name="文本框 47"/>
            <p:cNvSpPr txBox="1">
              <a:spLocks noChangeArrowheads="1"/>
            </p:cNvSpPr>
            <p:nvPr/>
          </p:nvSpPr>
          <p:spPr bwMode="auto">
            <a:xfrm>
              <a:off x="68488" y="13326"/>
              <a:ext cx="4744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dirty="0">
                  <a:solidFill>
                    <a:schemeClr val="bg1"/>
                  </a:solidFill>
                  <a:cs typeface="Vrinda" panose="020B0502040204020203" pitchFamily="34" charset="0"/>
                  <a:sym typeface="Arial" panose="020B0604020202020204" pitchFamily="34" charset="0"/>
                </a:rPr>
                <a:t>2</a:t>
              </a:r>
              <a:endParaRPr lang="zh-CN" altLang="en-US" sz="3200" b="1" dirty="0">
                <a:solidFill>
                  <a:schemeClr val="bg1"/>
                </a:solidFill>
                <a:cs typeface="Vrinda" panose="020B0502040204020203" pitchFamily="34" charset="0"/>
                <a:sym typeface="Arial" panose="020B0604020202020204" pitchFamily="34" charset="0"/>
              </a:endParaRPr>
            </a:p>
          </p:txBody>
        </p:sp>
        <p:sp>
          <p:nvSpPr>
            <p:cNvPr id="42008" name="文本框 48"/>
            <p:cNvSpPr txBox="1">
              <a:spLocks noChangeArrowheads="1"/>
            </p:cNvSpPr>
            <p:nvPr/>
          </p:nvSpPr>
          <p:spPr bwMode="auto">
            <a:xfrm>
              <a:off x="679914" y="26637"/>
              <a:ext cx="3328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dirty="0" smtClean="0">
                  <a:solidFill>
                    <a:srgbClr val="4B5E75"/>
                  </a:solidFill>
                  <a:sym typeface="Arial" panose="020B0604020202020204" pitchFamily="34" charset="0"/>
                </a:rPr>
                <a:t>研究内容</a:t>
              </a:r>
              <a:endParaRPr lang="zh-CN" altLang="en-US" sz="2800" b="1" dirty="0">
                <a:solidFill>
                  <a:srgbClr val="4B5E75"/>
                </a:solidFill>
                <a:sym typeface="Arial" panose="020B0604020202020204" pitchFamily="34" charset="0"/>
              </a:endParaRPr>
            </a:p>
          </p:txBody>
        </p:sp>
      </p:grpSp>
      <p:sp>
        <p:nvSpPr>
          <p:cNvPr id="25" name="稻壳儿小白白(http://dwz.cn/Wu2UP)"/>
          <p:cNvSpPr txBox="1">
            <a:spLocks noChangeArrowheads="1"/>
          </p:cNvSpPr>
          <p:nvPr/>
        </p:nvSpPr>
        <p:spPr bwMode="auto">
          <a:xfrm>
            <a:off x="817151" y="5128081"/>
            <a:ext cx="286757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en-US" altLang="zh-CN" sz="2800" b="1" dirty="0">
                <a:solidFill>
                  <a:srgbClr val="445469"/>
                </a:solidFill>
                <a:sym typeface="Arial" panose="020B0604020202020204" pitchFamily="34" charset="0"/>
              </a:rPr>
              <a:t>2</a:t>
            </a:r>
            <a:r>
              <a:rPr lang="zh-CN" altLang="en-US" sz="2800" b="1" dirty="0" smtClean="0">
                <a:solidFill>
                  <a:srgbClr val="445469"/>
                </a:solidFill>
                <a:sym typeface="Arial" panose="020B0604020202020204" pitchFamily="34" charset="0"/>
              </a:rPr>
              <a:t> 数据处理与分析</a:t>
            </a:r>
            <a:endParaRPr lang="en-US" altLang="zh-CN" sz="2800" b="1" dirty="0">
              <a:solidFill>
                <a:srgbClr val="445469"/>
              </a:solidFill>
              <a:sym typeface="Arial" panose="020B0604020202020204" pitchFamily="34" charset="0"/>
            </a:endParaRPr>
          </a:p>
        </p:txBody>
      </p:sp>
      <p:sp>
        <p:nvSpPr>
          <p:cNvPr id="27" name="稻壳儿小白白(http://dwz.cn/Wu2UP)"/>
          <p:cNvSpPr txBox="1">
            <a:spLocks noChangeArrowheads="1"/>
          </p:cNvSpPr>
          <p:nvPr/>
        </p:nvSpPr>
        <p:spPr bwMode="auto">
          <a:xfrm>
            <a:off x="7547379" y="2026106"/>
            <a:ext cx="3083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en-US" altLang="zh-CN" sz="2800" b="1" dirty="0">
                <a:solidFill>
                  <a:srgbClr val="445469"/>
                </a:solidFill>
                <a:sym typeface="Arial" panose="020B0604020202020204" pitchFamily="34" charset="0"/>
              </a:rPr>
              <a:t>3</a:t>
            </a:r>
            <a:r>
              <a:rPr lang="zh-CN" altLang="en-US" sz="2800" b="1" dirty="0" smtClean="0">
                <a:solidFill>
                  <a:srgbClr val="445469"/>
                </a:solidFill>
                <a:sym typeface="Arial" panose="020B0604020202020204" pitchFamily="34" charset="0"/>
              </a:rPr>
              <a:t> 知识图谱的构建</a:t>
            </a:r>
            <a:endParaRPr lang="en-US" altLang="zh-CN" sz="2800" b="1" dirty="0">
              <a:solidFill>
                <a:srgbClr val="445469"/>
              </a:solidFill>
              <a:sym typeface="Arial" panose="020B0604020202020204" pitchFamily="34" charset="0"/>
            </a:endParaRPr>
          </a:p>
        </p:txBody>
      </p:sp>
      <p:sp>
        <p:nvSpPr>
          <p:cNvPr id="28" name="稻壳儿小白白(http://dwz.cn/Wu2UP)"/>
          <p:cNvSpPr txBox="1">
            <a:spLocks noChangeArrowheads="1"/>
          </p:cNvSpPr>
          <p:nvPr/>
        </p:nvSpPr>
        <p:spPr bwMode="auto">
          <a:xfrm>
            <a:off x="7905372" y="4345444"/>
            <a:ext cx="23093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en-US" altLang="zh-CN" sz="2800" b="1" dirty="0" smtClean="0">
                <a:solidFill>
                  <a:srgbClr val="445469"/>
                </a:solidFill>
                <a:sym typeface="Arial" panose="020B0604020202020204" pitchFamily="34" charset="0"/>
              </a:rPr>
              <a:t>4</a:t>
            </a:r>
            <a:r>
              <a:rPr lang="zh-CN" altLang="en-US" sz="2800" b="1" dirty="0" smtClean="0">
                <a:solidFill>
                  <a:srgbClr val="445469"/>
                </a:solidFill>
                <a:sym typeface="Arial" panose="020B0604020202020204" pitchFamily="34" charset="0"/>
              </a:rPr>
              <a:t> 可视化</a:t>
            </a:r>
            <a:endParaRPr lang="en-US" altLang="zh-CN" sz="2800" b="1" dirty="0">
              <a:solidFill>
                <a:srgbClr val="445469"/>
              </a:solidFill>
              <a:sym typeface="Arial" panose="020B0604020202020204" pitchFamily="34" charset="0"/>
            </a:endParaRPr>
          </a:p>
        </p:txBody>
      </p:sp>
    </p:spTree>
    <p:extLst>
      <p:ext uri="{BB962C8B-B14F-4D97-AF65-F5344CB8AC3E}">
        <p14:creationId xmlns:p14="http://schemas.microsoft.com/office/powerpoint/2010/main" val="69573377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863" y="1243013"/>
            <a:ext cx="30178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椭圆 7"/>
          <p:cNvSpPr>
            <a:spLocks noChangeArrowheads="1"/>
          </p:cNvSpPr>
          <p:nvPr/>
        </p:nvSpPr>
        <p:spPr bwMode="auto">
          <a:xfrm>
            <a:off x="4613275" y="1243013"/>
            <a:ext cx="3021013" cy="3021012"/>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28676" name="文本框 5"/>
          <p:cNvSpPr txBox="1">
            <a:spLocks noChangeArrowheads="1"/>
          </p:cNvSpPr>
          <p:nvPr/>
        </p:nvSpPr>
        <p:spPr bwMode="auto">
          <a:xfrm>
            <a:off x="4951413" y="1646238"/>
            <a:ext cx="23447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3800" b="1">
                <a:solidFill>
                  <a:schemeClr val="bg1"/>
                </a:solidFill>
                <a:cs typeface="Vrinda" panose="020B0502040204020203" pitchFamily="34" charset="0"/>
                <a:sym typeface="Arial" panose="020B0604020202020204" pitchFamily="34" charset="0"/>
              </a:rPr>
              <a:t>3</a:t>
            </a:r>
            <a:endParaRPr lang="zh-CN" altLang="en-US" sz="13800" b="1">
              <a:solidFill>
                <a:schemeClr val="bg1"/>
              </a:solidFill>
              <a:cs typeface="Vrinda" panose="020B0502040204020203" pitchFamily="34" charset="0"/>
              <a:sym typeface="Arial" panose="020B0604020202020204" pitchFamily="34" charset="0"/>
            </a:endParaRPr>
          </a:p>
        </p:txBody>
      </p:sp>
      <p:sp>
        <p:nvSpPr>
          <p:cNvPr id="28677" name="文本框 9"/>
          <p:cNvSpPr txBox="1">
            <a:spLocks noChangeArrowheads="1"/>
          </p:cNvSpPr>
          <p:nvPr/>
        </p:nvSpPr>
        <p:spPr bwMode="auto">
          <a:xfrm>
            <a:off x="2490788" y="4667250"/>
            <a:ext cx="72659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000" b="1" dirty="0" smtClean="0">
                <a:solidFill>
                  <a:srgbClr val="7A8EA9"/>
                </a:solidFill>
                <a:sym typeface="Arial" panose="020B0604020202020204" pitchFamily="34" charset="0"/>
              </a:rPr>
              <a:t>选题难度及可行性</a:t>
            </a:r>
            <a:endParaRPr lang="zh-CN" altLang="en-US" sz="6000" b="1" dirty="0">
              <a:solidFill>
                <a:srgbClr val="7A8EA9"/>
              </a:solidFill>
              <a:sym typeface="Arial" panose="020B060402020202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稻壳儿小白白(http://dwz.cn/Wu2UP)"/>
          <p:cNvSpPr>
            <a:spLocks/>
          </p:cNvSpPr>
          <p:nvPr/>
        </p:nvSpPr>
        <p:spPr bwMode="auto">
          <a:xfrm>
            <a:off x="2139633" y="1449388"/>
            <a:ext cx="2038350" cy="782637"/>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w="3175" cap="flat" cmpd="sng">
            <a:solidFill>
              <a:srgbClr val="002060">
                <a:alpha val="0"/>
              </a:srgbClr>
            </a:solidFill>
            <a:round/>
            <a:headEnd/>
            <a:tailEnd/>
          </a:ln>
        </p:spPr>
        <p:txBody>
          <a:bodyPr lIns="0" tIns="0" rIns="0" bIns="0"/>
          <a:lstStyle/>
          <a:p>
            <a:endParaRPr lang="zh-CN" altLang="en-US"/>
          </a:p>
        </p:txBody>
      </p:sp>
      <p:sp>
        <p:nvSpPr>
          <p:cNvPr id="9219" name="稻壳儿小白白(http://dwz.cn/Wu2UP)"/>
          <p:cNvSpPr>
            <a:spLocks/>
          </p:cNvSpPr>
          <p:nvPr/>
        </p:nvSpPr>
        <p:spPr bwMode="auto">
          <a:xfrm>
            <a:off x="4670108" y="4340226"/>
            <a:ext cx="2085975" cy="766762"/>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220" name="稻壳儿小白白(http://dwz.cn/Wu2UP)"/>
          <p:cNvSpPr txBox="1">
            <a:spLocks noChangeArrowheads="1"/>
          </p:cNvSpPr>
          <p:nvPr/>
        </p:nvSpPr>
        <p:spPr bwMode="auto">
          <a:xfrm>
            <a:off x="2588631" y="1660527"/>
            <a:ext cx="20240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smtClean="0">
                <a:solidFill>
                  <a:schemeClr val="bg1"/>
                </a:solidFill>
                <a:sym typeface="Arial" panose="020B0604020202020204" pitchFamily="34" charset="0"/>
              </a:rPr>
              <a:t>数据抓取</a:t>
            </a:r>
            <a:endParaRPr lang="en-US" altLang="zh-CN" b="1" dirty="0">
              <a:solidFill>
                <a:schemeClr val="bg1"/>
              </a:solidFill>
              <a:sym typeface="Arial" panose="020B0604020202020204" pitchFamily="34" charset="0"/>
            </a:endParaRPr>
          </a:p>
        </p:txBody>
      </p:sp>
      <p:sp>
        <p:nvSpPr>
          <p:cNvPr id="9223" name="稻壳儿小白白(http://dwz.cn/Wu2UP)"/>
          <p:cNvSpPr txBox="1">
            <a:spLocks noChangeArrowheads="1"/>
          </p:cNvSpPr>
          <p:nvPr/>
        </p:nvSpPr>
        <p:spPr bwMode="auto">
          <a:xfrm>
            <a:off x="4990783" y="4551839"/>
            <a:ext cx="2001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bg1"/>
                </a:solidFill>
                <a:sym typeface="Arial" panose="020B0604020202020204" pitchFamily="34" charset="0"/>
              </a:rPr>
              <a:t>知识图谱构建</a:t>
            </a:r>
            <a:endParaRPr lang="en-US" altLang="zh-CN" b="1" dirty="0">
              <a:solidFill>
                <a:schemeClr val="bg1"/>
              </a:solidFill>
              <a:sym typeface="Arial" panose="020B0604020202020204" pitchFamily="34" charset="0"/>
            </a:endParaRPr>
          </a:p>
        </p:txBody>
      </p:sp>
      <p:sp>
        <p:nvSpPr>
          <p:cNvPr id="9224" name="稻壳儿小白白(http://dwz.cn/Wu2UP)"/>
          <p:cNvSpPr>
            <a:spLocks/>
          </p:cNvSpPr>
          <p:nvPr/>
        </p:nvSpPr>
        <p:spPr bwMode="auto">
          <a:xfrm>
            <a:off x="7229158" y="1444626"/>
            <a:ext cx="2084387" cy="782637"/>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w="25400" cap="flat" cmpd="sng">
            <a:solidFill>
              <a:srgbClr val="63CFF6">
                <a:alpha val="0"/>
              </a:srgbClr>
            </a:solidFill>
            <a:round/>
            <a:headEnd/>
            <a:tailEnd/>
          </a:ln>
        </p:spPr>
        <p:txBody>
          <a:bodyPr lIns="0" tIns="0" rIns="0" bIns="0"/>
          <a:lstStyle/>
          <a:p>
            <a:endParaRPr lang="zh-CN" altLang="en-US"/>
          </a:p>
        </p:txBody>
      </p:sp>
      <p:sp>
        <p:nvSpPr>
          <p:cNvPr id="9225" name="稻壳儿小白白(http://dwz.cn/Wu2UP)"/>
          <p:cNvSpPr txBox="1">
            <a:spLocks noChangeArrowheads="1"/>
          </p:cNvSpPr>
          <p:nvPr/>
        </p:nvSpPr>
        <p:spPr bwMode="auto">
          <a:xfrm>
            <a:off x="7799070" y="1660527"/>
            <a:ext cx="198913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smtClean="0">
                <a:solidFill>
                  <a:schemeClr val="bg1"/>
                </a:solidFill>
                <a:sym typeface="Arial" panose="020B0604020202020204" pitchFamily="34" charset="0"/>
              </a:rPr>
              <a:t>可视化</a:t>
            </a:r>
            <a:endParaRPr lang="en-US" altLang="zh-CN" b="1" dirty="0">
              <a:solidFill>
                <a:schemeClr val="bg1"/>
              </a:solidFill>
              <a:sym typeface="Arial" panose="020B0604020202020204" pitchFamily="34" charset="0"/>
            </a:endParaRPr>
          </a:p>
        </p:txBody>
      </p:sp>
      <p:sp>
        <p:nvSpPr>
          <p:cNvPr id="9231" name="稻壳儿小白白(http://dwz.cn/Wu2UP)"/>
          <p:cNvSpPr>
            <a:spLocks noChangeArrowheads="1"/>
          </p:cNvSpPr>
          <p:nvPr/>
        </p:nvSpPr>
        <p:spPr bwMode="auto">
          <a:xfrm>
            <a:off x="2139633" y="2417763"/>
            <a:ext cx="2065337" cy="2681288"/>
          </a:xfrm>
          <a:prstGeom prst="rect">
            <a:avLst/>
          </a:prstGeom>
          <a:solidFill>
            <a:srgbClr val="FBB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smtClean="0">
                <a:solidFill>
                  <a:srgbClr val="FFFFFF"/>
                </a:solidFill>
                <a:sym typeface="Arial" panose="020B0604020202020204" pitchFamily="34" charset="0"/>
              </a:rPr>
              <a:t>用</a:t>
            </a:r>
            <a:r>
              <a:rPr lang="en-US" altLang="zh-CN" dirty="0" smtClean="0">
                <a:solidFill>
                  <a:srgbClr val="FFFFFF"/>
                </a:solidFill>
                <a:sym typeface="Arial" panose="020B0604020202020204" pitchFamily="34" charset="0"/>
              </a:rPr>
              <a:t>python</a:t>
            </a:r>
            <a:r>
              <a:rPr lang="zh-CN" altLang="en-US" dirty="0" smtClean="0">
                <a:solidFill>
                  <a:srgbClr val="FFFFFF"/>
                </a:solidFill>
                <a:sym typeface="Arial" panose="020B0604020202020204" pitchFamily="34" charset="0"/>
              </a:rPr>
              <a:t>的</a:t>
            </a:r>
            <a:r>
              <a:rPr lang="en-US" altLang="zh-CN" dirty="0" smtClean="0">
                <a:solidFill>
                  <a:srgbClr val="FFFFFF"/>
                </a:solidFill>
                <a:sym typeface="Arial" panose="020B0604020202020204" pitchFamily="34" charset="0"/>
              </a:rPr>
              <a:t>urllib2</a:t>
            </a:r>
            <a:r>
              <a:rPr lang="zh-CN" altLang="en-US" dirty="0" smtClean="0">
                <a:solidFill>
                  <a:srgbClr val="FFFFFF"/>
                </a:solidFill>
                <a:sym typeface="Arial" panose="020B0604020202020204" pitchFamily="34" charset="0"/>
              </a:rPr>
              <a:t>库和</a:t>
            </a:r>
            <a:r>
              <a:rPr lang="en-US" altLang="zh-CN" dirty="0" err="1" smtClean="0">
                <a:solidFill>
                  <a:srgbClr val="FFFFFF"/>
                </a:solidFill>
                <a:sym typeface="Arial" panose="020B0604020202020204" pitchFamily="34" charset="0"/>
              </a:rPr>
              <a:t>beautifulSoup</a:t>
            </a:r>
            <a:r>
              <a:rPr lang="zh-CN" altLang="en-US" dirty="0" smtClean="0">
                <a:solidFill>
                  <a:srgbClr val="FFFFFF"/>
                </a:solidFill>
                <a:sym typeface="Arial" panose="020B0604020202020204" pitchFamily="34" charset="0"/>
              </a:rPr>
              <a:t>库</a:t>
            </a:r>
            <a:endParaRPr lang="zh-CN" altLang="en-US" dirty="0">
              <a:solidFill>
                <a:srgbClr val="FFFFFF"/>
              </a:solidFill>
              <a:sym typeface="Arial" panose="020B0604020202020204" pitchFamily="34" charset="0"/>
            </a:endParaRPr>
          </a:p>
        </p:txBody>
      </p:sp>
      <p:sp>
        <p:nvSpPr>
          <p:cNvPr id="9232" name="稻壳儿小白白(http://dwz.cn/Wu2UP)"/>
          <p:cNvSpPr>
            <a:spLocks noChangeArrowheads="1"/>
          </p:cNvSpPr>
          <p:nvPr/>
        </p:nvSpPr>
        <p:spPr bwMode="auto">
          <a:xfrm>
            <a:off x="4670108" y="1449388"/>
            <a:ext cx="2066925" cy="2681288"/>
          </a:xfrm>
          <a:prstGeom prst="rect">
            <a:avLst/>
          </a:prstGeom>
          <a:solidFill>
            <a:srgbClr val="FBB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smtClean="0">
                <a:solidFill>
                  <a:srgbClr val="FFFFFF"/>
                </a:solidFill>
                <a:sym typeface="Arial" panose="020B0604020202020204" pitchFamily="34" charset="0"/>
              </a:rPr>
              <a:t>抓取数据之后对数据进行整理分析，建立联系，在实体和联系的基础上建立知识图谱</a:t>
            </a:r>
            <a:endParaRPr lang="zh-CN" altLang="en-US" dirty="0">
              <a:solidFill>
                <a:srgbClr val="FFFFFF"/>
              </a:solidFill>
              <a:sym typeface="Arial" panose="020B0604020202020204" pitchFamily="34" charset="0"/>
            </a:endParaRPr>
          </a:p>
        </p:txBody>
      </p:sp>
      <p:sp>
        <p:nvSpPr>
          <p:cNvPr id="9233" name="稻壳儿小白白(http://dwz.cn/Wu2UP)"/>
          <p:cNvSpPr>
            <a:spLocks noChangeArrowheads="1"/>
          </p:cNvSpPr>
          <p:nvPr/>
        </p:nvSpPr>
        <p:spPr bwMode="auto">
          <a:xfrm>
            <a:off x="7235508" y="2417763"/>
            <a:ext cx="2065337" cy="2681288"/>
          </a:xfrm>
          <a:prstGeom prst="rect">
            <a:avLst/>
          </a:prstGeom>
          <a:solidFill>
            <a:srgbClr val="FBB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smtClean="0">
                <a:solidFill>
                  <a:srgbClr val="FFFFFF"/>
                </a:solidFill>
                <a:sym typeface="Arial" panose="020B0604020202020204" pitchFamily="34" charset="0"/>
              </a:rPr>
              <a:t>选取关注点，对关注点相关的数据进行可视化展示</a:t>
            </a:r>
            <a:endParaRPr lang="zh-CN" altLang="en-US" dirty="0">
              <a:solidFill>
                <a:srgbClr val="FFFFFF"/>
              </a:solidFill>
              <a:sym typeface="Arial" panose="020B0604020202020204" pitchFamily="34" charset="0"/>
            </a:endParaRPr>
          </a:p>
        </p:txBody>
      </p:sp>
      <p:grpSp>
        <p:nvGrpSpPr>
          <p:cNvPr id="9235" name="组合 2"/>
          <p:cNvGrpSpPr>
            <a:grpSpLocks/>
          </p:cNvGrpSpPr>
          <p:nvPr/>
        </p:nvGrpSpPr>
        <p:grpSpPr bwMode="auto">
          <a:xfrm>
            <a:off x="244475" y="111125"/>
            <a:ext cx="4008438" cy="611188"/>
            <a:chOff x="0" y="0"/>
            <a:chExt cx="4008674" cy="611426"/>
          </a:xfrm>
        </p:grpSpPr>
        <p:grpSp>
          <p:nvGrpSpPr>
            <p:cNvPr id="9236" name="组合 24"/>
            <p:cNvGrpSpPr>
              <a:grpSpLocks/>
            </p:cNvGrpSpPr>
            <p:nvPr/>
          </p:nvGrpSpPr>
          <p:grpSpPr bwMode="auto">
            <a:xfrm>
              <a:off x="0" y="0"/>
              <a:ext cx="611426" cy="611426"/>
              <a:chOff x="0" y="0"/>
              <a:chExt cx="3020798" cy="3020798"/>
            </a:xfrm>
          </p:grpSpPr>
          <p:pic>
            <p:nvPicPr>
              <p:cNvPr id="9237" name="Picture 25@|13FFC:16777215|FBC:16777215|LFC:16777215|LBC:16777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 y="-8320"/>
                <a:ext cx="3011777" cy="304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8" name="Oval 36@|1FFC:15773696|FBC:16777215|LFC:16777215|LBC:16777215"/>
              <p:cNvSpPr>
                <a:spLocks noChangeArrowheads="1"/>
              </p:cNvSpPr>
              <p:nvPr/>
            </p:nvSpPr>
            <p:spPr bwMode="auto">
              <a:xfrm>
                <a:off x="0" y="0"/>
                <a:ext cx="3020798" cy="3020798"/>
              </a:xfrm>
              <a:prstGeom prst="ellipse">
                <a:avLst/>
              </a:prstGeom>
              <a:solidFill>
                <a:srgbClr val="00B0F0">
                  <a:alpha val="6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sz="300">
                  <a:solidFill>
                    <a:srgbClr val="FFFFFF"/>
                  </a:solidFill>
                  <a:sym typeface="Arial" panose="020B0604020202020204" pitchFamily="34" charset="0"/>
                </a:endParaRPr>
              </a:p>
            </p:txBody>
          </p:sp>
        </p:grpSp>
        <p:sp>
          <p:nvSpPr>
            <p:cNvPr id="9239" name="文本框 37"/>
            <p:cNvSpPr txBox="1">
              <a:spLocks noChangeArrowheads="1"/>
            </p:cNvSpPr>
            <p:nvPr/>
          </p:nvSpPr>
          <p:spPr bwMode="auto">
            <a:xfrm>
              <a:off x="68488" y="13326"/>
              <a:ext cx="4744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dirty="0">
                  <a:solidFill>
                    <a:schemeClr val="bg1"/>
                  </a:solidFill>
                  <a:cs typeface="Vrinda" panose="020B0502040204020203" pitchFamily="34" charset="0"/>
                  <a:sym typeface="Arial" panose="020B0604020202020204" pitchFamily="34" charset="0"/>
                </a:rPr>
                <a:t>3</a:t>
              </a:r>
              <a:endParaRPr lang="zh-CN" altLang="en-US" sz="3200" b="1" dirty="0">
                <a:solidFill>
                  <a:schemeClr val="bg1"/>
                </a:solidFill>
                <a:cs typeface="Vrinda" panose="020B0502040204020203" pitchFamily="34" charset="0"/>
                <a:sym typeface="Arial" panose="020B0604020202020204" pitchFamily="34" charset="0"/>
              </a:endParaRPr>
            </a:p>
          </p:txBody>
        </p:sp>
        <p:sp>
          <p:nvSpPr>
            <p:cNvPr id="9240" name="文本框 38"/>
            <p:cNvSpPr txBox="1">
              <a:spLocks noChangeArrowheads="1"/>
            </p:cNvSpPr>
            <p:nvPr/>
          </p:nvSpPr>
          <p:spPr bwMode="auto">
            <a:xfrm>
              <a:off x="679914" y="26637"/>
              <a:ext cx="3328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dirty="0" smtClean="0">
                  <a:solidFill>
                    <a:srgbClr val="4B5E75"/>
                  </a:solidFill>
                  <a:sym typeface="Arial" panose="020B0604020202020204" pitchFamily="34" charset="0"/>
                </a:rPr>
                <a:t>可行性分析</a:t>
              </a:r>
              <a:endParaRPr lang="zh-CN" altLang="en-US" sz="2800" b="1" dirty="0">
                <a:solidFill>
                  <a:srgbClr val="4B5E75"/>
                </a:solidFill>
                <a:sym typeface="Arial" panose="020B0604020202020204" pitchFamily="34" charset="0"/>
              </a:endParaRPr>
            </a:p>
          </p:txBody>
        </p:sp>
      </p:gr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120</TotalTime>
  <Pages>0</Pages>
  <Words>739</Words>
  <Characters>0</Characters>
  <Application>Microsoft Macintosh PowerPoint</Application>
  <DocSecurity>0</DocSecurity>
  <PresentationFormat>宽屏</PresentationFormat>
  <Lines>0</Lines>
  <Paragraphs>93</Paragraphs>
  <Slides>14</Slides>
  <Notes>8</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14</vt:i4>
      </vt:variant>
    </vt:vector>
  </HeadingPairs>
  <TitlesOfParts>
    <vt:vector size="22" baseType="lpstr">
      <vt:lpstr>Arial</vt:lpstr>
      <vt:lpstr>SimSun</vt:lpstr>
      <vt:lpstr>Vrinda</vt:lpstr>
      <vt:lpstr>等线</vt:lpstr>
      <vt:lpstr>微软雅黑</vt:lpstr>
      <vt:lpstr>1_Office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Microsoft Office 用户</cp:lastModifiedBy>
  <cp:revision>568</cp:revision>
  <dcterms:created xsi:type="dcterms:W3CDTF">2015-07-10T05:07:58Z</dcterms:created>
  <dcterms:modified xsi:type="dcterms:W3CDTF">2017-07-27T05:51:35Z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