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9" r:id="rId3"/>
    <p:sldId id="265" r:id="rId4"/>
    <p:sldId id="266" r:id="rId5"/>
    <p:sldId id="273" r:id="rId6"/>
    <p:sldId id="305" r:id="rId7"/>
    <p:sldId id="335" r:id="rId8"/>
    <p:sldId id="274" r:id="rId9"/>
    <p:sldId id="267" r:id="rId11"/>
    <p:sldId id="278" r:id="rId12"/>
    <p:sldId id="336" r:id="rId13"/>
    <p:sldId id="268" r:id="rId14"/>
    <p:sldId id="279" r:id="rId15"/>
    <p:sldId id="303" r:id="rId16"/>
    <p:sldId id="269" r:id="rId17"/>
    <p:sldId id="293" r:id="rId18"/>
    <p:sldId id="270" r:id="rId19"/>
    <p:sldId id="285" r:id="rId20"/>
    <p:sldId id="271" r:id="rId21"/>
    <p:sldId id="288" r:id="rId22"/>
    <p:sldId id="272" r:id="rId23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7d32f47-61e4-4673-9dec-72d4ba1ac103}">
          <p14:sldIdLst>
            <p14:sldId id="259"/>
            <p14:sldId id="265"/>
            <p14:sldId id="266"/>
            <p14:sldId id="267"/>
            <p14:sldId id="278"/>
            <p14:sldId id="336"/>
            <p14:sldId id="268"/>
            <p14:sldId id="279"/>
            <p14:sldId id="303"/>
            <p14:sldId id="269"/>
            <p14:sldId id="293"/>
            <p14:sldId id="270"/>
            <p14:sldId id="285"/>
            <p14:sldId id="271"/>
            <p14:sldId id="288"/>
            <p14:sldId id="272"/>
            <p14:sldId id="305"/>
            <p14:sldId id="335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303" autoAdjust="0"/>
  </p:normalViewPr>
  <p:slideViewPr>
    <p:cSldViewPr snapToGrid="0" snapToObjects="1">
      <p:cViewPr varScale="1">
        <p:scale>
          <a:sx n="109" d="100"/>
          <a:sy n="109" d="100"/>
        </p:scale>
        <p:origin x="594" y="102"/>
      </p:cViewPr>
      <p:guideLst>
        <p:guide pos="3833"/>
        <p:guide orient="horz" pos="2160"/>
        <p:guide orient="horz" pos="232"/>
        <p:guide orient="horz" pos="4089"/>
        <p:guide pos="6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indent="355600" algn="l" fontAlgn="auto"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纵观国内外比特币相关网站，国外有如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fiatleak网站实时显示比特币流入哪些国家的交易数据。能够提供方便、快捷查询服务的系统和网站包括：Blockchain info、insight、Block Reader 等，它们大多数采用分布式的数据存储、全方位的网络拓扑开发，可以通过钱包地址、SHA 哈希值或区块号，搜索到在比特币网络和区块链中对应的等价数据。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304800" algn="l" fontAlgn="auto">
              <a:lnSpc>
                <a:spcPct val="130000"/>
              </a:lnSpc>
              <a:extLst>
                <a:ext uri="{35155182-B16C-46BC-9424-99874614C6A1}">
                  <wpsdc:indentchars xmlns:wpsdc="http://www.wps.cn/officeDocument/2017/drawingmlCustomData" val="200" checksum="1077528236"/>
                </a:ext>
              </a:extLst>
            </a:pPr>
            <a:r>
              <a:rPr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国内最早从事比特币交易的企业是比特币中国，其业务主要包括交易费的收取和比特币挖矿两部分；其后相继成立的比特币金融公司包括</a:t>
            </a:r>
            <a:r>
              <a:rPr lang="en-US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OKCoin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、火币网等。其中 OKcoin 交易网站也可以像 Blockchaininfo 一样为用户提供交易和区块链数据查询等服务。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42162" y="2360410"/>
            <a:ext cx="81076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比特币交易数据可视化的研究</a:t>
            </a:r>
            <a:endParaRPr lang="zh-CN" altLang="en-US" sz="48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07267" y="3330209"/>
            <a:ext cx="2683933" cy="584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指导老师</a:t>
            </a:r>
            <a:endParaRPr lang="en-US" altLang="zh-CN" sz="14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潘耘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3330209"/>
            <a:ext cx="2683933" cy="584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报告人</a:t>
            </a:r>
            <a:endParaRPr lang="en-US" altLang="zh-CN" sz="1400" b="1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程廷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48897"/>
          <a:stretch>
            <a:fillRect/>
          </a:stretch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1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68825" y="432404"/>
            <a:ext cx="7365281" cy="516081"/>
            <a:chOff x="4568825" y="432404"/>
            <a:chExt cx="7365281" cy="516081"/>
          </a:xfrm>
        </p:grpSpPr>
        <p:sp>
          <p:nvSpPr>
            <p:cNvPr id="23" name="矩形 22"/>
            <p:cNvSpPr/>
            <p:nvPr/>
          </p:nvSpPr>
          <p:spPr>
            <a:xfrm>
              <a:off x="6961426" y="432404"/>
              <a:ext cx="4972680" cy="511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倍字间距。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点击此处添加标题</a:t>
              </a:r>
              <a:endPara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568825" y="1520240"/>
            <a:ext cx="7365281" cy="516081"/>
            <a:chOff x="4568825" y="432404"/>
            <a:chExt cx="7365281" cy="516081"/>
          </a:xfrm>
        </p:grpSpPr>
        <p:sp>
          <p:nvSpPr>
            <p:cNvPr id="80" name="矩形 79"/>
            <p:cNvSpPr/>
            <p:nvPr/>
          </p:nvSpPr>
          <p:spPr>
            <a:xfrm>
              <a:off x="6961426" y="432404"/>
              <a:ext cx="4972680" cy="511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倍字间距。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点击此处添加标题</a:t>
              </a:r>
              <a:endPara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568825" y="2625613"/>
            <a:ext cx="7365281" cy="516081"/>
            <a:chOff x="4568825" y="432404"/>
            <a:chExt cx="7365281" cy="516081"/>
          </a:xfrm>
        </p:grpSpPr>
        <p:sp>
          <p:nvSpPr>
            <p:cNvPr id="89" name="矩形 88"/>
            <p:cNvSpPr/>
            <p:nvPr/>
          </p:nvSpPr>
          <p:spPr>
            <a:xfrm>
              <a:off x="6961426" y="432404"/>
              <a:ext cx="4972680" cy="511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倍字间距。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点击此处添加标题</a:t>
              </a:r>
              <a:endPara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68825" y="3721573"/>
            <a:ext cx="7365281" cy="516081"/>
            <a:chOff x="4568825" y="432404"/>
            <a:chExt cx="7365281" cy="516081"/>
          </a:xfrm>
        </p:grpSpPr>
        <p:sp>
          <p:nvSpPr>
            <p:cNvPr id="98" name="矩形 97"/>
            <p:cNvSpPr/>
            <p:nvPr/>
          </p:nvSpPr>
          <p:spPr>
            <a:xfrm>
              <a:off x="6961426" y="432404"/>
              <a:ext cx="4972680" cy="511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倍字间距。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点击此处添加标题</a:t>
              </a:r>
              <a:endPara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68825" y="4809201"/>
            <a:ext cx="7365281" cy="516081"/>
            <a:chOff x="4568825" y="432404"/>
            <a:chExt cx="7365281" cy="516081"/>
          </a:xfrm>
        </p:grpSpPr>
        <p:sp>
          <p:nvSpPr>
            <p:cNvPr id="107" name="矩形 106"/>
            <p:cNvSpPr/>
            <p:nvPr/>
          </p:nvSpPr>
          <p:spPr>
            <a:xfrm>
              <a:off x="6961426" y="432404"/>
              <a:ext cx="4972680" cy="511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倍字间距。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点击此处添加标题</a:t>
              </a:r>
              <a:endPara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68825" y="5889038"/>
            <a:ext cx="7365281" cy="516081"/>
            <a:chOff x="4568825" y="432404"/>
            <a:chExt cx="7365281" cy="516081"/>
          </a:xfrm>
        </p:grpSpPr>
        <p:sp>
          <p:nvSpPr>
            <p:cNvPr id="116" name="矩形 115"/>
            <p:cNvSpPr/>
            <p:nvPr/>
          </p:nvSpPr>
          <p:spPr>
            <a:xfrm>
              <a:off x="6961426" y="432404"/>
              <a:ext cx="4972680" cy="511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倍字间距。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点击此处添加标题</a:t>
              </a:r>
              <a:endPara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007126" y="43425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zh-CN" altLang="en-US" sz="28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013200" y="15240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zh-CN" altLang="en-US" sz="28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4013200" y="261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zh-CN" altLang="en-US" sz="28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4013200" y="3708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endParaRPr lang="zh-CN" altLang="en-US" sz="28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4013200" y="48006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5</a:t>
            </a:r>
            <a:endParaRPr lang="zh-CN" altLang="en-US" sz="28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4013200" y="58928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6</a:t>
            </a:r>
            <a:endParaRPr lang="zh-CN" altLang="en-US" sz="28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49574"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73050" y="137795"/>
            <a:ext cx="1953260" cy="306070"/>
            <a:chOff x="0" y="95"/>
            <a:chExt cx="3076" cy="482"/>
          </a:xfrm>
        </p:grpSpPr>
        <p:sp>
          <p:nvSpPr>
            <p:cNvPr id="7" name="矩形 6"/>
            <p:cNvSpPr/>
            <p:nvPr/>
          </p:nvSpPr>
          <p:spPr>
            <a:xfrm>
              <a:off x="0" y="95"/>
              <a:ext cx="2958" cy="483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en-US" altLang="zh-CN" sz="1400" b="1" dirty="0" smtClean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PART TWO </a:t>
              </a:r>
              <a:r>
                <a:rPr lang="zh-CN" altLang="en-US" sz="1400" b="1" dirty="0" smtClean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研究内容</a:t>
              </a:r>
              <a:endPara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870" y="248"/>
              <a:ext cx="206" cy="17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44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176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</a:t>
            </a:r>
            <a:r>
              <a:rPr lang="zh-CN" altLang="en-US" sz="4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THREE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可行性分析</a:t>
            </a:r>
            <a:endParaRPr lang="zh-CN" altLang="en-US" sz="60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0325"/>
            <a:ext cx="2374900" cy="306070"/>
            <a:chOff x="0" y="95"/>
            <a:chExt cx="3740" cy="482"/>
          </a:xfrm>
        </p:grpSpPr>
        <p:sp>
          <p:nvSpPr>
            <p:cNvPr id="2" name="矩形 1"/>
            <p:cNvSpPr/>
            <p:nvPr/>
          </p:nvSpPr>
          <p:spPr>
            <a:xfrm>
              <a:off x="0" y="95"/>
              <a:ext cx="3534" cy="4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PART THREE </a:t>
              </a:r>
              <a:r>
                <a:rPr lang="zh-CN" altLang="en-US" sz="1400" b="1" dirty="0" smtClean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可行性分析</a:t>
              </a:r>
              <a:endPara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3534" y="248"/>
              <a:ext cx="206" cy="17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4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79780" y="976630"/>
            <a:ext cx="1616710" cy="509905"/>
            <a:chOff x="888096" y="1000203"/>
            <a:chExt cx="4259825" cy="944066"/>
          </a:xfrm>
        </p:grpSpPr>
        <p:sp>
          <p:nvSpPr>
            <p:cNvPr id="12" name="矩形 1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918511" y="1052582"/>
            <a:ext cx="1325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可行性分析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8651" y="1886160"/>
            <a:ext cx="7193779" cy="3725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本文提出的比特币交易数据可视化系统基于B/S架构。</a:t>
            </a:r>
            <a:r>
              <a:rPr 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主要的</a:t>
            </a:r>
            <a:r>
              <a:rPr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技术</a:t>
            </a:r>
            <a:r>
              <a:rPr 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为两方面</a:t>
            </a:r>
            <a:r>
              <a:rPr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：</a:t>
            </a:r>
            <a:endParaRPr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一.比特币相关技术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indent="355600" fontAlgn="auto">
              <a:lnSpc>
                <a:spcPct val="13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比特币相关技术具体包括比特币的交易原理、交易账簿（区块链）的数据结构和交易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数据的获取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。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二.数据可视化相关技术</a:t>
            </a:r>
            <a:endParaRPr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indent="355600" fontAlgn="auto">
              <a:lnSpc>
                <a:spcPct val="13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D3是最流行的可视化库之一，它被很多其他的表格插件所使用。它允许绑定任意数据到DOM，然后将数据驱动转换应用到Document中，可以更自由度的创建惊人的SVG数据可视化图。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indent="355600" fontAlgn="auto">
              <a:lnSpc>
                <a:spcPct val="13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webgl是HTML5中提出的新技术，是一种3D绘图标准，这种绘图技术标准允许把JavaScript和OpenGL ES 2.0结合在一起。three.js是以webgl为基础的库，封装了一些3D渲染需求中重要的工具方法与渲染循环。使用three.js可以轻松的在网页上创建三维图形。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410970" y="1150620"/>
            <a:ext cx="9638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blockchain官网提供数据 API接口，可以获取</a:t>
            </a:r>
            <a:r>
              <a:rPr lang="en-US" altLang="zh-CN"/>
              <a:t>json</a:t>
            </a:r>
            <a:r>
              <a:rPr lang="zh-CN" altLang="en-US"/>
              <a:t>格式数据。如下图，是某次交易的具体数据。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6880" y="1604645"/>
            <a:ext cx="6506845" cy="494411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0" y="60325"/>
            <a:ext cx="2374900" cy="306070"/>
            <a:chOff x="0" y="95"/>
            <a:chExt cx="3740" cy="482"/>
          </a:xfrm>
        </p:grpSpPr>
        <p:sp>
          <p:nvSpPr>
            <p:cNvPr id="2" name="矩形 1"/>
            <p:cNvSpPr/>
            <p:nvPr/>
          </p:nvSpPr>
          <p:spPr>
            <a:xfrm>
              <a:off x="0" y="95"/>
              <a:ext cx="3534" cy="483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en-US" altLang="zh-CN" sz="1400" b="1" dirty="0" smtClean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PART THREE </a:t>
              </a:r>
              <a:r>
                <a:rPr lang="zh-CN" altLang="en-US" sz="1400" b="1" dirty="0" smtClean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可行性分析</a:t>
              </a:r>
              <a:endPara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3534" y="248"/>
              <a:ext cx="206" cy="17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44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13080" y="613410"/>
            <a:ext cx="161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如何获取数据：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FOUR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进度安排</a:t>
            </a:r>
            <a:endParaRPr lang="zh-CN" altLang="en-US" sz="60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833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TWO 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进度安排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431540" y="1390013"/>
            <a:ext cx="2594610" cy="3662682"/>
            <a:chOff x="7557" y="2155"/>
            <a:chExt cx="4086" cy="576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"/>
            <a:srcRect l="68830" t="39363" r="20020" b="39553"/>
            <a:stretch>
              <a:fillRect/>
            </a:stretch>
          </p:blipFill>
          <p:spPr>
            <a:xfrm>
              <a:off x="7604" y="2155"/>
              <a:ext cx="3992" cy="3992"/>
            </a:xfrm>
            <a:prstGeom prst="ellipse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8324" y="6387"/>
              <a:ext cx="2253" cy="4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400" b="1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2017.7-2017.10</a:t>
              </a:r>
              <a:endPara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557" y="6772"/>
              <a:ext cx="4086" cy="1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sz="1600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设计数据可视化系统，包括前端页面</a:t>
              </a:r>
              <a:r>
                <a:rPr lang="zh-CN" sz="1600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、</a:t>
              </a:r>
              <a:r>
                <a:rPr sz="1600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后端程序</a:t>
              </a:r>
              <a:endParaRPr sz="16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14" name="Group 11"/>
            <p:cNvGrpSpPr>
              <a:grpSpLocks noChangeAspect="1"/>
            </p:cNvGrpSpPr>
            <p:nvPr/>
          </p:nvGrpSpPr>
          <p:grpSpPr bwMode="auto">
            <a:xfrm>
              <a:off x="8897" y="3758"/>
              <a:ext cx="1430" cy="1015"/>
              <a:chOff x="1407" y="1098"/>
              <a:chExt cx="800" cy="56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5" name="Freeform 12"/>
              <p:cNvSpPr>
                <a:spLocks noEditPoints="1"/>
              </p:cNvSpPr>
              <p:nvPr/>
            </p:nvSpPr>
            <p:spPr bwMode="auto">
              <a:xfrm>
                <a:off x="1494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3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Freeform 13"/>
              <p:cNvSpPr>
                <a:spLocks noEditPoints="1"/>
              </p:cNvSpPr>
              <p:nvPr/>
            </p:nvSpPr>
            <p:spPr bwMode="auto">
              <a:xfrm>
                <a:off x="1407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Freeform 14"/>
              <p:cNvSpPr>
                <a:spLocks noEditPoints="1"/>
              </p:cNvSpPr>
              <p:nvPr/>
            </p:nvSpPr>
            <p:spPr bwMode="auto">
              <a:xfrm>
                <a:off x="1408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Freeform 15"/>
              <p:cNvSpPr/>
              <p:nvPr/>
            </p:nvSpPr>
            <p:spPr bwMode="auto">
              <a:xfrm>
                <a:off x="1624" y="1386"/>
                <a:ext cx="48" cy="56"/>
              </a:xfrm>
              <a:custGeom>
                <a:avLst/>
                <a:gdLst>
                  <a:gd name="T0" fmla="*/ 48 w 48"/>
                  <a:gd name="T1" fmla="*/ 56 h 56"/>
                  <a:gd name="T2" fmla="*/ 0 w 48"/>
                  <a:gd name="T3" fmla="*/ 56 h 56"/>
                  <a:gd name="T4" fmla="*/ 0 w 48"/>
                  <a:gd name="T5" fmla="*/ 5 h 56"/>
                  <a:gd name="T6" fmla="*/ 2 w 48"/>
                  <a:gd name="T7" fmla="*/ 2 h 56"/>
                  <a:gd name="T8" fmla="*/ 5 w 48"/>
                  <a:gd name="T9" fmla="*/ 0 h 56"/>
                  <a:gd name="T10" fmla="*/ 43 w 48"/>
                  <a:gd name="T11" fmla="*/ 0 h 56"/>
                  <a:gd name="T12" fmla="*/ 47 w 48"/>
                  <a:gd name="T13" fmla="*/ 2 h 56"/>
                  <a:gd name="T14" fmla="*/ 48 w 48"/>
                  <a:gd name="T15" fmla="*/ 5 h 56"/>
                  <a:gd name="T16" fmla="*/ 48 w 48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6">
                    <a:moveTo>
                      <a:pt x="48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6" y="1"/>
                      <a:pt x="47" y="2"/>
                    </a:cubicBezTo>
                    <a:cubicBezTo>
                      <a:pt x="48" y="3"/>
                      <a:pt x="48" y="4"/>
                      <a:pt x="48" y="5"/>
                    </a:cubicBezTo>
                    <a:cubicBezTo>
                      <a:pt x="48" y="56"/>
                      <a:pt x="48" y="56"/>
                      <a:pt x="4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16"/>
              <p:cNvSpPr/>
              <p:nvPr/>
            </p:nvSpPr>
            <p:spPr bwMode="auto">
              <a:xfrm>
                <a:off x="1723" y="1314"/>
                <a:ext cx="47" cy="128"/>
              </a:xfrm>
              <a:custGeom>
                <a:avLst/>
                <a:gdLst>
                  <a:gd name="T0" fmla="*/ 47 w 47"/>
                  <a:gd name="T1" fmla="*/ 128 h 128"/>
                  <a:gd name="T2" fmla="*/ 0 w 47"/>
                  <a:gd name="T3" fmla="*/ 128 h 128"/>
                  <a:gd name="T4" fmla="*/ 0 w 47"/>
                  <a:gd name="T5" fmla="*/ 5 h 128"/>
                  <a:gd name="T6" fmla="*/ 1 w 47"/>
                  <a:gd name="T7" fmla="*/ 2 h 128"/>
                  <a:gd name="T8" fmla="*/ 5 w 47"/>
                  <a:gd name="T9" fmla="*/ 0 h 128"/>
                  <a:gd name="T10" fmla="*/ 42 w 47"/>
                  <a:gd name="T11" fmla="*/ 0 h 128"/>
                  <a:gd name="T12" fmla="*/ 46 w 47"/>
                  <a:gd name="T13" fmla="*/ 2 h 128"/>
                  <a:gd name="T14" fmla="*/ 47 w 47"/>
                  <a:gd name="T15" fmla="*/ 5 h 128"/>
                  <a:gd name="T16" fmla="*/ 47 w 47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28">
                    <a:moveTo>
                      <a:pt x="47" y="128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7" y="4"/>
                      <a:pt x="47" y="5"/>
                    </a:cubicBezTo>
                    <a:lnTo>
                      <a:pt x="47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17"/>
              <p:cNvSpPr/>
              <p:nvPr/>
            </p:nvSpPr>
            <p:spPr bwMode="auto">
              <a:xfrm>
                <a:off x="1821" y="1353"/>
                <a:ext cx="48" cy="89"/>
              </a:xfrm>
              <a:custGeom>
                <a:avLst/>
                <a:gdLst>
                  <a:gd name="T0" fmla="*/ 48 w 48"/>
                  <a:gd name="T1" fmla="*/ 89 h 89"/>
                  <a:gd name="T2" fmla="*/ 0 w 48"/>
                  <a:gd name="T3" fmla="*/ 89 h 89"/>
                  <a:gd name="T4" fmla="*/ 0 w 48"/>
                  <a:gd name="T5" fmla="*/ 6 h 89"/>
                  <a:gd name="T6" fmla="*/ 1 w 48"/>
                  <a:gd name="T7" fmla="*/ 2 h 89"/>
                  <a:gd name="T8" fmla="*/ 5 w 48"/>
                  <a:gd name="T9" fmla="*/ 0 h 89"/>
                  <a:gd name="T10" fmla="*/ 43 w 48"/>
                  <a:gd name="T11" fmla="*/ 0 h 89"/>
                  <a:gd name="T12" fmla="*/ 46 w 48"/>
                  <a:gd name="T13" fmla="*/ 2 h 89"/>
                  <a:gd name="T14" fmla="*/ 48 w 48"/>
                  <a:gd name="T15" fmla="*/ 6 h 89"/>
                  <a:gd name="T16" fmla="*/ 48 w 48"/>
                  <a:gd name="T1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89">
                    <a:moveTo>
                      <a:pt x="4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8" y="4"/>
                      <a:pt x="48" y="6"/>
                    </a:cubicBezTo>
                    <a:cubicBezTo>
                      <a:pt x="48" y="89"/>
                      <a:pt x="48" y="89"/>
                      <a:pt x="4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18"/>
              <p:cNvSpPr/>
              <p:nvPr/>
            </p:nvSpPr>
            <p:spPr bwMode="auto">
              <a:xfrm>
                <a:off x="1901" y="1205"/>
                <a:ext cx="84" cy="237"/>
              </a:xfrm>
              <a:custGeom>
                <a:avLst/>
                <a:gdLst>
                  <a:gd name="T0" fmla="*/ 79 w 84"/>
                  <a:gd name="T1" fmla="*/ 64 h 237"/>
                  <a:gd name="T2" fmla="*/ 84 w 84"/>
                  <a:gd name="T3" fmla="*/ 62 h 237"/>
                  <a:gd name="T4" fmla="*/ 83 w 84"/>
                  <a:gd name="T5" fmla="*/ 56 h 237"/>
                  <a:gd name="T6" fmla="*/ 46 w 84"/>
                  <a:gd name="T7" fmla="*/ 2 h 237"/>
                  <a:gd name="T8" fmla="*/ 42 w 84"/>
                  <a:gd name="T9" fmla="*/ 0 h 237"/>
                  <a:gd name="T10" fmla="*/ 38 w 84"/>
                  <a:gd name="T11" fmla="*/ 2 h 237"/>
                  <a:gd name="T12" fmla="*/ 1 w 84"/>
                  <a:gd name="T13" fmla="*/ 56 h 237"/>
                  <a:gd name="T14" fmla="*/ 1 w 84"/>
                  <a:gd name="T15" fmla="*/ 62 h 237"/>
                  <a:gd name="T16" fmla="*/ 5 w 84"/>
                  <a:gd name="T17" fmla="*/ 64 h 237"/>
                  <a:gd name="T18" fmla="*/ 18 w 84"/>
                  <a:gd name="T19" fmla="*/ 64 h 237"/>
                  <a:gd name="T20" fmla="*/ 18 w 84"/>
                  <a:gd name="T21" fmla="*/ 237 h 237"/>
                  <a:gd name="T22" fmla="*/ 66 w 84"/>
                  <a:gd name="T23" fmla="*/ 237 h 237"/>
                  <a:gd name="T24" fmla="*/ 66 w 84"/>
                  <a:gd name="T25" fmla="*/ 64 h 237"/>
                  <a:gd name="T26" fmla="*/ 79 w 84"/>
                  <a:gd name="T27" fmla="*/ 6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37">
                    <a:moveTo>
                      <a:pt x="79" y="64"/>
                    </a:moveTo>
                    <a:cubicBezTo>
                      <a:pt x="81" y="64"/>
                      <a:pt x="83" y="63"/>
                      <a:pt x="84" y="62"/>
                    </a:cubicBezTo>
                    <a:cubicBezTo>
                      <a:pt x="84" y="60"/>
                      <a:pt x="84" y="58"/>
                      <a:pt x="83" y="56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40" y="0"/>
                      <a:pt x="39" y="1"/>
                      <a:pt x="38" y="2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58"/>
                      <a:pt x="0" y="60"/>
                      <a:pt x="1" y="62"/>
                    </a:cubicBezTo>
                    <a:cubicBezTo>
                      <a:pt x="1" y="63"/>
                      <a:pt x="3" y="64"/>
                      <a:pt x="5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237"/>
                      <a:pt x="18" y="237"/>
                      <a:pt x="18" y="237"/>
                    </a:cubicBezTo>
                    <a:cubicBezTo>
                      <a:pt x="66" y="237"/>
                      <a:pt x="66" y="237"/>
                      <a:pt x="66" y="237"/>
                    </a:cubicBezTo>
                    <a:cubicBezTo>
                      <a:pt x="66" y="64"/>
                      <a:pt x="66" y="64"/>
                      <a:pt x="66" y="64"/>
                    </a:cubicBezTo>
                    <a:lnTo>
                      <a:pt x="7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19"/>
              <p:cNvSpPr/>
              <p:nvPr/>
            </p:nvSpPr>
            <p:spPr bwMode="auto">
              <a:xfrm>
                <a:off x="1552" y="1187"/>
                <a:ext cx="510" cy="276"/>
              </a:xfrm>
              <a:custGeom>
                <a:avLst/>
                <a:gdLst>
                  <a:gd name="T0" fmla="*/ 8 w 512"/>
                  <a:gd name="T1" fmla="*/ 268 h 276"/>
                  <a:gd name="T2" fmla="*/ 8 w 512"/>
                  <a:gd name="T3" fmla="*/ 4 h 276"/>
                  <a:gd name="T4" fmla="*/ 7 w 512"/>
                  <a:gd name="T5" fmla="*/ 1 h 276"/>
                  <a:gd name="T6" fmla="*/ 4 w 512"/>
                  <a:gd name="T7" fmla="*/ 0 h 276"/>
                  <a:gd name="T8" fmla="*/ 4 w 512"/>
                  <a:gd name="T9" fmla="*/ 0 h 276"/>
                  <a:gd name="T10" fmla="*/ 1 w 512"/>
                  <a:gd name="T11" fmla="*/ 1 h 276"/>
                  <a:gd name="T12" fmla="*/ 0 w 512"/>
                  <a:gd name="T13" fmla="*/ 4 h 276"/>
                  <a:gd name="T14" fmla="*/ 0 w 512"/>
                  <a:gd name="T15" fmla="*/ 276 h 276"/>
                  <a:gd name="T16" fmla="*/ 508 w 512"/>
                  <a:gd name="T17" fmla="*/ 276 h 276"/>
                  <a:gd name="T18" fmla="*/ 511 w 512"/>
                  <a:gd name="T19" fmla="*/ 275 h 276"/>
                  <a:gd name="T20" fmla="*/ 512 w 512"/>
                  <a:gd name="T21" fmla="*/ 272 h 276"/>
                  <a:gd name="T22" fmla="*/ 512 w 512"/>
                  <a:gd name="T23" fmla="*/ 272 h 276"/>
                  <a:gd name="T24" fmla="*/ 511 w 512"/>
                  <a:gd name="T25" fmla="*/ 269 h 276"/>
                  <a:gd name="T26" fmla="*/ 508 w 512"/>
                  <a:gd name="T27" fmla="*/ 268 h 276"/>
                  <a:gd name="T28" fmla="*/ 8 w 512"/>
                  <a:gd name="T29" fmla="*/ 26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2" h="276">
                    <a:moveTo>
                      <a:pt x="8" y="268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508" y="276"/>
                      <a:pt x="508" y="276"/>
                      <a:pt x="508" y="276"/>
                    </a:cubicBezTo>
                    <a:cubicBezTo>
                      <a:pt x="509" y="276"/>
                      <a:pt x="510" y="276"/>
                      <a:pt x="511" y="275"/>
                    </a:cubicBezTo>
                    <a:cubicBezTo>
                      <a:pt x="512" y="274"/>
                      <a:pt x="512" y="273"/>
                      <a:pt x="512" y="272"/>
                    </a:cubicBezTo>
                    <a:cubicBezTo>
                      <a:pt x="512" y="272"/>
                      <a:pt x="512" y="272"/>
                      <a:pt x="512" y="272"/>
                    </a:cubicBezTo>
                    <a:cubicBezTo>
                      <a:pt x="512" y="271"/>
                      <a:pt x="512" y="270"/>
                      <a:pt x="511" y="269"/>
                    </a:cubicBezTo>
                    <a:cubicBezTo>
                      <a:pt x="510" y="268"/>
                      <a:pt x="509" y="268"/>
                      <a:pt x="508" y="268"/>
                    </a:cubicBezTo>
                    <a:cubicBezTo>
                      <a:pt x="8" y="268"/>
                      <a:pt x="8" y="268"/>
                      <a:pt x="8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814705" y="1368423"/>
            <a:ext cx="2594610" cy="3982722"/>
            <a:chOff x="1435" y="2155"/>
            <a:chExt cx="4086" cy="627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/>
            <a:srcRect l="68830" t="39363" r="20020" b="39553"/>
            <a:stretch>
              <a:fillRect/>
            </a:stretch>
          </p:blipFill>
          <p:spPr>
            <a:xfrm>
              <a:off x="1476" y="2155"/>
              <a:ext cx="3992" cy="3992"/>
            </a:xfrm>
            <a:prstGeom prst="ellipse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2201" y="6387"/>
              <a:ext cx="2097" cy="4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400" b="1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2017.4-2017.6</a:t>
              </a:r>
              <a:endPara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35" y="6772"/>
              <a:ext cx="4086" cy="16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sz="16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调研比特币相关技术，</a:t>
              </a:r>
              <a:endParaRPr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  <a:p>
              <a:pPr lvl="0" algn="ctr">
                <a:lnSpc>
                  <a:spcPct val="130000"/>
                </a:lnSpc>
              </a:pPr>
              <a:r>
                <a:rPr sz="16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开始进行比特币交易数据提取</a:t>
              </a:r>
              <a:endParaRPr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23" name="Group 121"/>
            <p:cNvGrpSpPr>
              <a:grpSpLocks noChangeAspect="1"/>
            </p:cNvGrpSpPr>
            <p:nvPr/>
          </p:nvGrpSpPr>
          <p:grpSpPr bwMode="auto">
            <a:xfrm>
              <a:off x="2870" y="3765"/>
              <a:ext cx="1189" cy="1012"/>
              <a:chOff x="515" y="3088"/>
              <a:chExt cx="665" cy="56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4" name="Freeform 122"/>
              <p:cNvSpPr/>
              <p:nvPr/>
            </p:nvSpPr>
            <p:spPr bwMode="auto">
              <a:xfrm>
                <a:off x="706" y="3550"/>
                <a:ext cx="283" cy="104"/>
              </a:xfrm>
              <a:custGeom>
                <a:avLst/>
                <a:gdLst>
                  <a:gd name="T0" fmla="*/ 269 w 340"/>
                  <a:gd name="T1" fmla="*/ 71 h 125"/>
                  <a:gd name="T2" fmla="*/ 269 w 340"/>
                  <a:gd name="T3" fmla="*/ 12 h 125"/>
                  <a:gd name="T4" fmla="*/ 266 w 340"/>
                  <a:gd name="T5" fmla="*/ 3 h 125"/>
                  <a:gd name="T6" fmla="*/ 257 w 340"/>
                  <a:gd name="T7" fmla="*/ 0 h 125"/>
                  <a:gd name="T8" fmla="*/ 83 w 340"/>
                  <a:gd name="T9" fmla="*/ 0 h 125"/>
                  <a:gd name="T10" fmla="*/ 74 w 340"/>
                  <a:gd name="T11" fmla="*/ 3 h 125"/>
                  <a:gd name="T12" fmla="*/ 71 w 340"/>
                  <a:gd name="T13" fmla="*/ 12 h 125"/>
                  <a:gd name="T14" fmla="*/ 71 w 340"/>
                  <a:gd name="T15" fmla="*/ 71 h 125"/>
                  <a:gd name="T16" fmla="*/ 2 w 340"/>
                  <a:gd name="T17" fmla="*/ 108 h 125"/>
                  <a:gd name="T18" fmla="*/ 1 w 340"/>
                  <a:gd name="T19" fmla="*/ 110 h 125"/>
                  <a:gd name="T20" fmla="*/ 0 w 340"/>
                  <a:gd name="T21" fmla="*/ 112 h 125"/>
                  <a:gd name="T22" fmla="*/ 0 w 340"/>
                  <a:gd name="T23" fmla="*/ 120 h 125"/>
                  <a:gd name="T24" fmla="*/ 1 w 340"/>
                  <a:gd name="T25" fmla="*/ 124 h 125"/>
                  <a:gd name="T26" fmla="*/ 5 w 340"/>
                  <a:gd name="T27" fmla="*/ 125 h 125"/>
                  <a:gd name="T28" fmla="*/ 335 w 340"/>
                  <a:gd name="T29" fmla="*/ 125 h 125"/>
                  <a:gd name="T30" fmla="*/ 339 w 340"/>
                  <a:gd name="T31" fmla="*/ 124 h 125"/>
                  <a:gd name="T32" fmla="*/ 340 w 340"/>
                  <a:gd name="T33" fmla="*/ 120 h 125"/>
                  <a:gd name="T34" fmla="*/ 340 w 340"/>
                  <a:gd name="T35" fmla="*/ 112 h 125"/>
                  <a:gd name="T36" fmla="*/ 339 w 340"/>
                  <a:gd name="T37" fmla="*/ 110 h 125"/>
                  <a:gd name="T38" fmla="*/ 338 w 340"/>
                  <a:gd name="T39" fmla="*/ 108 h 125"/>
                  <a:gd name="T40" fmla="*/ 269 w 340"/>
                  <a:gd name="T41" fmla="*/ 7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125">
                    <a:moveTo>
                      <a:pt x="269" y="71"/>
                    </a:moveTo>
                    <a:cubicBezTo>
                      <a:pt x="269" y="12"/>
                      <a:pt x="269" y="12"/>
                      <a:pt x="269" y="12"/>
                    </a:cubicBezTo>
                    <a:cubicBezTo>
                      <a:pt x="269" y="9"/>
                      <a:pt x="268" y="6"/>
                      <a:pt x="266" y="3"/>
                    </a:cubicBezTo>
                    <a:cubicBezTo>
                      <a:pt x="263" y="1"/>
                      <a:pt x="260" y="0"/>
                      <a:pt x="257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0" y="0"/>
                      <a:pt x="77" y="1"/>
                      <a:pt x="74" y="3"/>
                    </a:cubicBezTo>
                    <a:cubicBezTo>
                      <a:pt x="72" y="6"/>
                      <a:pt x="71" y="9"/>
                      <a:pt x="71" y="12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2" y="109"/>
                      <a:pt x="1" y="109"/>
                      <a:pt x="1" y="110"/>
                    </a:cubicBezTo>
                    <a:cubicBezTo>
                      <a:pt x="0" y="111"/>
                      <a:pt x="0" y="111"/>
                      <a:pt x="0" y="112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2"/>
                      <a:pt x="1" y="123"/>
                      <a:pt x="1" y="124"/>
                    </a:cubicBezTo>
                    <a:cubicBezTo>
                      <a:pt x="2" y="124"/>
                      <a:pt x="3" y="125"/>
                      <a:pt x="5" y="125"/>
                    </a:cubicBezTo>
                    <a:cubicBezTo>
                      <a:pt x="335" y="125"/>
                      <a:pt x="335" y="125"/>
                      <a:pt x="335" y="125"/>
                    </a:cubicBezTo>
                    <a:cubicBezTo>
                      <a:pt x="337" y="125"/>
                      <a:pt x="338" y="124"/>
                      <a:pt x="339" y="124"/>
                    </a:cubicBezTo>
                    <a:cubicBezTo>
                      <a:pt x="339" y="123"/>
                      <a:pt x="340" y="122"/>
                      <a:pt x="340" y="120"/>
                    </a:cubicBezTo>
                    <a:cubicBezTo>
                      <a:pt x="340" y="112"/>
                      <a:pt x="340" y="112"/>
                      <a:pt x="340" y="112"/>
                    </a:cubicBezTo>
                    <a:cubicBezTo>
                      <a:pt x="340" y="111"/>
                      <a:pt x="340" y="111"/>
                      <a:pt x="339" y="110"/>
                    </a:cubicBezTo>
                    <a:cubicBezTo>
                      <a:pt x="339" y="109"/>
                      <a:pt x="338" y="109"/>
                      <a:pt x="338" y="108"/>
                    </a:cubicBezTo>
                    <a:lnTo>
                      <a:pt x="269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123"/>
              <p:cNvSpPr>
                <a:spLocks noEditPoints="1"/>
              </p:cNvSpPr>
              <p:nvPr/>
            </p:nvSpPr>
            <p:spPr bwMode="auto">
              <a:xfrm>
                <a:off x="515" y="3088"/>
                <a:ext cx="665" cy="449"/>
              </a:xfrm>
              <a:custGeom>
                <a:avLst/>
                <a:gdLst>
                  <a:gd name="T0" fmla="*/ 791 w 800"/>
                  <a:gd name="T1" fmla="*/ 9 h 539"/>
                  <a:gd name="T2" fmla="*/ 770 w 800"/>
                  <a:gd name="T3" fmla="*/ 0 h 539"/>
                  <a:gd name="T4" fmla="*/ 30 w 800"/>
                  <a:gd name="T5" fmla="*/ 0 h 539"/>
                  <a:gd name="T6" fmla="*/ 9 w 800"/>
                  <a:gd name="T7" fmla="*/ 9 h 539"/>
                  <a:gd name="T8" fmla="*/ 0 w 800"/>
                  <a:gd name="T9" fmla="*/ 30 h 539"/>
                  <a:gd name="T10" fmla="*/ 0 w 800"/>
                  <a:gd name="T11" fmla="*/ 509 h 539"/>
                  <a:gd name="T12" fmla="*/ 9 w 800"/>
                  <a:gd name="T13" fmla="*/ 530 h 539"/>
                  <a:gd name="T14" fmla="*/ 30 w 800"/>
                  <a:gd name="T15" fmla="*/ 539 h 539"/>
                  <a:gd name="T16" fmla="*/ 770 w 800"/>
                  <a:gd name="T17" fmla="*/ 539 h 539"/>
                  <a:gd name="T18" fmla="*/ 791 w 800"/>
                  <a:gd name="T19" fmla="*/ 530 h 539"/>
                  <a:gd name="T20" fmla="*/ 800 w 800"/>
                  <a:gd name="T21" fmla="*/ 509 h 539"/>
                  <a:gd name="T22" fmla="*/ 800 w 800"/>
                  <a:gd name="T23" fmla="*/ 30 h 539"/>
                  <a:gd name="T24" fmla="*/ 791 w 800"/>
                  <a:gd name="T25" fmla="*/ 9 h 539"/>
                  <a:gd name="T26" fmla="*/ 400 w 800"/>
                  <a:gd name="T27" fmla="*/ 526 h 539"/>
                  <a:gd name="T28" fmla="*/ 387 w 800"/>
                  <a:gd name="T29" fmla="*/ 513 h 539"/>
                  <a:gd name="T30" fmla="*/ 400 w 800"/>
                  <a:gd name="T31" fmla="*/ 500 h 539"/>
                  <a:gd name="T32" fmla="*/ 413 w 800"/>
                  <a:gd name="T33" fmla="*/ 513 h 539"/>
                  <a:gd name="T34" fmla="*/ 400 w 800"/>
                  <a:gd name="T35" fmla="*/ 526 h 539"/>
                  <a:gd name="T36" fmla="*/ 748 w 800"/>
                  <a:gd name="T37" fmla="*/ 487 h 539"/>
                  <a:gd name="T38" fmla="*/ 52 w 800"/>
                  <a:gd name="T39" fmla="*/ 487 h 539"/>
                  <a:gd name="T40" fmla="*/ 52 w 800"/>
                  <a:gd name="T41" fmla="*/ 52 h 539"/>
                  <a:gd name="T42" fmla="*/ 748 w 800"/>
                  <a:gd name="T43" fmla="*/ 52 h 539"/>
                  <a:gd name="T44" fmla="*/ 748 w 800"/>
                  <a:gd name="T45" fmla="*/ 487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0" h="539">
                    <a:moveTo>
                      <a:pt x="791" y="9"/>
                    </a:moveTo>
                    <a:cubicBezTo>
                      <a:pt x="785" y="3"/>
                      <a:pt x="778" y="0"/>
                      <a:pt x="77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2" y="0"/>
                      <a:pt x="15" y="3"/>
                      <a:pt x="9" y="9"/>
                    </a:cubicBezTo>
                    <a:cubicBezTo>
                      <a:pt x="3" y="15"/>
                      <a:pt x="0" y="23"/>
                      <a:pt x="0" y="30"/>
                    </a:cubicBezTo>
                    <a:cubicBezTo>
                      <a:pt x="0" y="509"/>
                      <a:pt x="0" y="509"/>
                      <a:pt x="0" y="509"/>
                    </a:cubicBezTo>
                    <a:cubicBezTo>
                      <a:pt x="0" y="517"/>
                      <a:pt x="3" y="525"/>
                      <a:pt x="9" y="530"/>
                    </a:cubicBezTo>
                    <a:cubicBezTo>
                      <a:pt x="15" y="536"/>
                      <a:pt x="22" y="539"/>
                      <a:pt x="30" y="539"/>
                    </a:cubicBezTo>
                    <a:cubicBezTo>
                      <a:pt x="770" y="539"/>
                      <a:pt x="770" y="539"/>
                      <a:pt x="770" y="539"/>
                    </a:cubicBezTo>
                    <a:cubicBezTo>
                      <a:pt x="778" y="539"/>
                      <a:pt x="785" y="536"/>
                      <a:pt x="791" y="530"/>
                    </a:cubicBezTo>
                    <a:cubicBezTo>
                      <a:pt x="797" y="525"/>
                      <a:pt x="800" y="517"/>
                      <a:pt x="800" y="509"/>
                    </a:cubicBezTo>
                    <a:cubicBezTo>
                      <a:pt x="800" y="30"/>
                      <a:pt x="800" y="30"/>
                      <a:pt x="800" y="30"/>
                    </a:cubicBezTo>
                    <a:cubicBezTo>
                      <a:pt x="800" y="23"/>
                      <a:pt x="797" y="15"/>
                      <a:pt x="791" y="9"/>
                    </a:cubicBezTo>
                    <a:close/>
                    <a:moveTo>
                      <a:pt x="400" y="526"/>
                    </a:moveTo>
                    <a:cubicBezTo>
                      <a:pt x="393" y="526"/>
                      <a:pt x="387" y="521"/>
                      <a:pt x="387" y="513"/>
                    </a:cubicBezTo>
                    <a:cubicBezTo>
                      <a:pt x="387" y="506"/>
                      <a:pt x="393" y="500"/>
                      <a:pt x="400" y="500"/>
                    </a:cubicBezTo>
                    <a:cubicBezTo>
                      <a:pt x="407" y="500"/>
                      <a:pt x="413" y="506"/>
                      <a:pt x="413" y="513"/>
                    </a:cubicBezTo>
                    <a:cubicBezTo>
                      <a:pt x="413" y="521"/>
                      <a:pt x="407" y="526"/>
                      <a:pt x="400" y="526"/>
                    </a:cubicBezTo>
                    <a:close/>
                    <a:moveTo>
                      <a:pt x="748" y="487"/>
                    </a:moveTo>
                    <a:cubicBezTo>
                      <a:pt x="52" y="487"/>
                      <a:pt x="52" y="487"/>
                      <a:pt x="52" y="487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748" y="52"/>
                      <a:pt x="748" y="52"/>
                      <a:pt x="748" y="52"/>
                    </a:cubicBezTo>
                    <a:lnTo>
                      <a:pt x="748" y="4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124"/>
              <p:cNvSpPr/>
              <p:nvPr/>
            </p:nvSpPr>
            <p:spPr bwMode="auto">
              <a:xfrm>
                <a:off x="646" y="3459"/>
                <a:ext cx="56" cy="9"/>
              </a:xfrm>
              <a:custGeom>
                <a:avLst/>
                <a:gdLst>
                  <a:gd name="T0" fmla="*/ 6 w 67"/>
                  <a:gd name="T1" fmla="*/ 0 h 11"/>
                  <a:gd name="T2" fmla="*/ 2 w 67"/>
                  <a:gd name="T3" fmla="*/ 2 h 11"/>
                  <a:gd name="T4" fmla="*/ 0 w 67"/>
                  <a:gd name="T5" fmla="*/ 6 h 11"/>
                  <a:gd name="T6" fmla="*/ 0 w 67"/>
                  <a:gd name="T7" fmla="*/ 11 h 11"/>
                  <a:gd name="T8" fmla="*/ 67 w 67"/>
                  <a:gd name="T9" fmla="*/ 11 h 11"/>
                  <a:gd name="T10" fmla="*/ 67 w 67"/>
                  <a:gd name="T11" fmla="*/ 6 h 11"/>
                  <a:gd name="T12" fmla="*/ 65 w 67"/>
                  <a:gd name="T13" fmla="*/ 2 h 11"/>
                  <a:gd name="T14" fmla="*/ 61 w 67"/>
                  <a:gd name="T15" fmla="*/ 0 h 11"/>
                  <a:gd name="T16" fmla="*/ 6 w 67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1">
                    <a:moveTo>
                      <a:pt x="6" y="0"/>
                    </a:moveTo>
                    <a:cubicBezTo>
                      <a:pt x="4" y="0"/>
                      <a:pt x="3" y="1"/>
                      <a:pt x="2" y="2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5"/>
                      <a:pt x="66" y="3"/>
                      <a:pt x="65" y="2"/>
                    </a:cubicBezTo>
                    <a:cubicBezTo>
                      <a:pt x="64" y="1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Freeform 125"/>
              <p:cNvSpPr/>
              <p:nvPr/>
            </p:nvSpPr>
            <p:spPr bwMode="auto">
              <a:xfrm>
                <a:off x="715" y="3395"/>
                <a:ext cx="55" cy="73"/>
              </a:xfrm>
              <a:custGeom>
                <a:avLst/>
                <a:gdLst>
                  <a:gd name="T0" fmla="*/ 6 w 67"/>
                  <a:gd name="T1" fmla="*/ 0 h 88"/>
                  <a:gd name="T2" fmla="*/ 2 w 67"/>
                  <a:gd name="T3" fmla="*/ 1 h 88"/>
                  <a:gd name="T4" fmla="*/ 0 w 67"/>
                  <a:gd name="T5" fmla="*/ 6 h 88"/>
                  <a:gd name="T6" fmla="*/ 0 w 67"/>
                  <a:gd name="T7" fmla="*/ 88 h 88"/>
                  <a:gd name="T8" fmla="*/ 67 w 67"/>
                  <a:gd name="T9" fmla="*/ 88 h 88"/>
                  <a:gd name="T10" fmla="*/ 67 w 67"/>
                  <a:gd name="T11" fmla="*/ 6 h 88"/>
                  <a:gd name="T12" fmla="*/ 65 w 67"/>
                  <a:gd name="T13" fmla="*/ 1 h 88"/>
                  <a:gd name="T14" fmla="*/ 61 w 67"/>
                  <a:gd name="T15" fmla="*/ 0 h 88"/>
                  <a:gd name="T16" fmla="*/ 6 w 67"/>
                  <a:gd name="T1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88">
                    <a:moveTo>
                      <a:pt x="6" y="0"/>
                    </a:moveTo>
                    <a:cubicBezTo>
                      <a:pt x="4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126"/>
              <p:cNvSpPr/>
              <p:nvPr/>
            </p:nvSpPr>
            <p:spPr bwMode="auto">
              <a:xfrm>
                <a:off x="783" y="3368"/>
                <a:ext cx="55" cy="100"/>
              </a:xfrm>
              <a:custGeom>
                <a:avLst/>
                <a:gdLst>
                  <a:gd name="T0" fmla="*/ 6 w 67"/>
                  <a:gd name="T1" fmla="*/ 0 h 120"/>
                  <a:gd name="T2" fmla="*/ 2 w 67"/>
                  <a:gd name="T3" fmla="*/ 2 h 120"/>
                  <a:gd name="T4" fmla="*/ 0 w 67"/>
                  <a:gd name="T5" fmla="*/ 6 h 120"/>
                  <a:gd name="T6" fmla="*/ 0 w 67"/>
                  <a:gd name="T7" fmla="*/ 120 h 120"/>
                  <a:gd name="T8" fmla="*/ 67 w 67"/>
                  <a:gd name="T9" fmla="*/ 120 h 120"/>
                  <a:gd name="T10" fmla="*/ 67 w 67"/>
                  <a:gd name="T11" fmla="*/ 6 h 120"/>
                  <a:gd name="T12" fmla="*/ 65 w 67"/>
                  <a:gd name="T13" fmla="*/ 2 h 120"/>
                  <a:gd name="T14" fmla="*/ 61 w 67"/>
                  <a:gd name="T15" fmla="*/ 0 h 120"/>
                  <a:gd name="T16" fmla="*/ 6 w 67"/>
                  <a:gd name="T17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20">
                    <a:moveTo>
                      <a:pt x="6" y="0"/>
                    </a:moveTo>
                    <a:cubicBezTo>
                      <a:pt x="4" y="0"/>
                      <a:pt x="3" y="0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2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Freeform 127"/>
              <p:cNvSpPr/>
              <p:nvPr/>
            </p:nvSpPr>
            <p:spPr bwMode="auto">
              <a:xfrm>
                <a:off x="851" y="3379"/>
                <a:ext cx="56" cy="89"/>
              </a:xfrm>
              <a:custGeom>
                <a:avLst/>
                <a:gdLst>
                  <a:gd name="T0" fmla="*/ 6 w 67"/>
                  <a:gd name="T1" fmla="*/ 0 h 107"/>
                  <a:gd name="T2" fmla="*/ 2 w 67"/>
                  <a:gd name="T3" fmla="*/ 2 h 107"/>
                  <a:gd name="T4" fmla="*/ 0 w 67"/>
                  <a:gd name="T5" fmla="*/ 6 h 107"/>
                  <a:gd name="T6" fmla="*/ 0 w 67"/>
                  <a:gd name="T7" fmla="*/ 107 h 107"/>
                  <a:gd name="T8" fmla="*/ 67 w 67"/>
                  <a:gd name="T9" fmla="*/ 107 h 107"/>
                  <a:gd name="T10" fmla="*/ 67 w 67"/>
                  <a:gd name="T11" fmla="*/ 6 h 107"/>
                  <a:gd name="T12" fmla="*/ 65 w 67"/>
                  <a:gd name="T13" fmla="*/ 2 h 107"/>
                  <a:gd name="T14" fmla="*/ 61 w 67"/>
                  <a:gd name="T15" fmla="*/ 0 h 107"/>
                  <a:gd name="T16" fmla="*/ 6 w 67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07">
                    <a:moveTo>
                      <a:pt x="6" y="0"/>
                    </a:move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5"/>
                      <a:pt x="66" y="3"/>
                      <a:pt x="65" y="2"/>
                    </a:cubicBezTo>
                    <a:cubicBezTo>
                      <a:pt x="64" y="0"/>
                      <a:pt x="62" y="0"/>
                      <a:pt x="6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Freeform 128"/>
              <p:cNvSpPr/>
              <p:nvPr/>
            </p:nvSpPr>
            <p:spPr bwMode="auto">
              <a:xfrm>
                <a:off x="919" y="3337"/>
                <a:ext cx="56" cy="131"/>
              </a:xfrm>
              <a:custGeom>
                <a:avLst/>
                <a:gdLst>
                  <a:gd name="T0" fmla="*/ 6 w 67"/>
                  <a:gd name="T1" fmla="*/ 0 h 158"/>
                  <a:gd name="T2" fmla="*/ 2 w 67"/>
                  <a:gd name="T3" fmla="*/ 1 h 158"/>
                  <a:gd name="T4" fmla="*/ 0 w 67"/>
                  <a:gd name="T5" fmla="*/ 6 h 158"/>
                  <a:gd name="T6" fmla="*/ 0 w 67"/>
                  <a:gd name="T7" fmla="*/ 158 h 158"/>
                  <a:gd name="T8" fmla="*/ 67 w 67"/>
                  <a:gd name="T9" fmla="*/ 158 h 158"/>
                  <a:gd name="T10" fmla="*/ 67 w 67"/>
                  <a:gd name="T11" fmla="*/ 6 h 158"/>
                  <a:gd name="T12" fmla="*/ 65 w 67"/>
                  <a:gd name="T13" fmla="*/ 1 h 158"/>
                  <a:gd name="T14" fmla="*/ 61 w 67"/>
                  <a:gd name="T15" fmla="*/ 0 h 158"/>
                  <a:gd name="T16" fmla="*/ 6 w 67"/>
                  <a:gd name="T17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58">
                    <a:moveTo>
                      <a:pt x="6" y="0"/>
                    </a:moveTo>
                    <a:cubicBezTo>
                      <a:pt x="5" y="0"/>
                      <a:pt x="3" y="0"/>
                      <a:pt x="2" y="1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67" y="158"/>
                      <a:pt x="67" y="158"/>
                      <a:pt x="67" y="158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Freeform 129"/>
              <p:cNvSpPr/>
              <p:nvPr/>
            </p:nvSpPr>
            <p:spPr bwMode="auto">
              <a:xfrm>
                <a:off x="987" y="3284"/>
                <a:ext cx="56" cy="184"/>
              </a:xfrm>
              <a:custGeom>
                <a:avLst/>
                <a:gdLst>
                  <a:gd name="T0" fmla="*/ 6 w 67"/>
                  <a:gd name="T1" fmla="*/ 0 h 222"/>
                  <a:gd name="T2" fmla="*/ 2 w 67"/>
                  <a:gd name="T3" fmla="*/ 1 h 222"/>
                  <a:gd name="T4" fmla="*/ 0 w 67"/>
                  <a:gd name="T5" fmla="*/ 6 h 222"/>
                  <a:gd name="T6" fmla="*/ 0 w 67"/>
                  <a:gd name="T7" fmla="*/ 222 h 222"/>
                  <a:gd name="T8" fmla="*/ 67 w 67"/>
                  <a:gd name="T9" fmla="*/ 222 h 222"/>
                  <a:gd name="T10" fmla="*/ 67 w 67"/>
                  <a:gd name="T11" fmla="*/ 6 h 222"/>
                  <a:gd name="T12" fmla="*/ 65 w 67"/>
                  <a:gd name="T13" fmla="*/ 1 h 222"/>
                  <a:gd name="T14" fmla="*/ 61 w 67"/>
                  <a:gd name="T15" fmla="*/ 0 h 222"/>
                  <a:gd name="T16" fmla="*/ 6 w 67"/>
                  <a:gd name="T17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222">
                    <a:moveTo>
                      <a:pt x="6" y="0"/>
                    </a:move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67" y="222"/>
                      <a:pt x="67" y="222"/>
                      <a:pt x="67" y="222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4"/>
                      <a:pt x="66" y="3"/>
                      <a:pt x="65" y="1"/>
                    </a:cubicBezTo>
                    <a:cubicBezTo>
                      <a:pt x="64" y="0"/>
                      <a:pt x="62" y="0"/>
                      <a:pt x="61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130"/>
              <p:cNvSpPr/>
              <p:nvPr/>
            </p:nvSpPr>
            <p:spPr bwMode="auto">
              <a:xfrm>
                <a:off x="610" y="3178"/>
                <a:ext cx="475" cy="289"/>
              </a:xfrm>
              <a:custGeom>
                <a:avLst/>
                <a:gdLst>
                  <a:gd name="T0" fmla="*/ 572 w 572"/>
                  <a:gd name="T1" fmla="*/ 7 h 347"/>
                  <a:gd name="T2" fmla="*/ 571 w 572"/>
                  <a:gd name="T3" fmla="*/ 2 h 347"/>
                  <a:gd name="T4" fmla="*/ 567 w 572"/>
                  <a:gd name="T5" fmla="*/ 1 h 347"/>
                  <a:gd name="T6" fmla="*/ 500 w 572"/>
                  <a:gd name="T7" fmla="*/ 20 h 347"/>
                  <a:gd name="T8" fmla="*/ 497 w 572"/>
                  <a:gd name="T9" fmla="*/ 23 h 347"/>
                  <a:gd name="T10" fmla="*/ 498 w 572"/>
                  <a:gd name="T11" fmla="*/ 27 h 347"/>
                  <a:gd name="T12" fmla="*/ 506 w 572"/>
                  <a:gd name="T13" fmla="*/ 37 h 347"/>
                  <a:gd name="T14" fmla="*/ 302 w 572"/>
                  <a:gd name="T15" fmla="*/ 196 h 347"/>
                  <a:gd name="T16" fmla="*/ 190 w 572"/>
                  <a:gd name="T17" fmla="*/ 148 h 347"/>
                  <a:gd name="T18" fmla="*/ 2 w 572"/>
                  <a:gd name="T19" fmla="*/ 327 h 347"/>
                  <a:gd name="T20" fmla="*/ 0 w 572"/>
                  <a:gd name="T21" fmla="*/ 331 h 347"/>
                  <a:gd name="T22" fmla="*/ 2 w 572"/>
                  <a:gd name="T23" fmla="*/ 336 h 347"/>
                  <a:gd name="T24" fmla="*/ 10 w 572"/>
                  <a:gd name="T25" fmla="*/ 345 h 347"/>
                  <a:gd name="T26" fmla="*/ 15 w 572"/>
                  <a:gd name="T27" fmla="*/ 347 h 347"/>
                  <a:gd name="T28" fmla="*/ 19 w 572"/>
                  <a:gd name="T29" fmla="*/ 345 h 347"/>
                  <a:gd name="T30" fmla="*/ 195 w 572"/>
                  <a:gd name="T31" fmla="*/ 178 h 347"/>
                  <a:gd name="T32" fmla="*/ 306 w 572"/>
                  <a:gd name="T33" fmla="*/ 225 h 347"/>
                  <a:gd name="T34" fmla="*/ 521 w 572"/>
                  <a:gd name="T35" fmla="*/ 57 h 347"/>
                  <a:gd name="T36" fmla="*/ 529 w 572"/>
                  <a:gd name="T37" fmla="*/ 68 h 347"/>
                  <a:gd name="T38" fmla="*/ 533 w 572"/>
                  <a:gd name="T39" fmla="*/ 69 h 347"/>
                  <a:gd name="T40" fmla="*/ 536 w 572"/>
                  <a:gd name="T41" fmla="*/ 67 h 347"/>
                  <a:gd name="T42" fmla="*/ 572 w 572"/>
                  <a:gd name="T43" fmla="*/ 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72" h="347">
                    <a:moveTo>
                      <a:pt x="572" y="7"/>
                    </a:moveTo>
                    <a:cubicBezTo>
                      <a:pt x="572" y="5"/>
                      <a:pt x="572" y="4"/>
                      <a:pt x="571" y="2"/>
                    </a:cubicBezTo>
                    <a:cubicBezTo>
                      <a:pt x="570" y="1"/>
                      <a:pt x="568" y="0"/>
                      <a:pt x="567" y="1"/>
                    </a:cubicBezTo>
                    <a:cubicBezTo>
                      <a:pt x="500" y="20"/>
                      <a:pt x="500" y="20"/>
                      <a:pt x="500" y="20"/>
                    </a:cubicBezTo>
                    <a:cubicBezTo>
                      <a:pt x="498" y="21"/>
                      <a:pt x="497" y="22"/>
                      <a:pt x="497" y="23"/>
                    </a:cubicBezTo>
                    <a:cubicBezTo>
                      <a:pt x="496" y="25"/>
                      <a:pt x="497" y="26"/>
                      <a:pt x="498" y="27"/>
                    </a:cubicBezTo>
                    <a:cubicBezTo>
                      <a:pt x="506" y="37"/>
                      <a:pt x="506" y="37"/>
                      <a:pt x="506" y="37"/>
                    </a:cubicBezTo>
                    <a:cubicBezTo>
                      <a:pt x="302" y="196"/>
                      <a:pt x="302" y="196"/>
                      <a:pt x="302" y="196"/>
                    </a:cubicBezTo>
                    <a:cubicBezTo>
                      <a:pt x="190" y="148"/>
                      <a:pt x="190" y="148"/>
                      <a:pt x="190" y="148"/>
                    </a:cubicBezTo>
                    <a:cubicBezTo>
                      <a:pt x="2" y="327"/>
                      <a:pt x="2" y="327"/>
                      <a:pt x="2" y="327"/>
                    </a:cubicBezTo>
                    <a:cubicBezTo>
                      <a:pt x="1" y="328"/>
                      <a:pt x="0" y="329"/>
                      <a:pt x="0" y="331"/>
                    </a:cubicBezTo>
                    <a:cubicBezTo>
                      <a:pt x="0" y="333"/>
                      <a:pt x="0" y="334"/>
                      <a:pt x="2" y="336"/>
                    </a:cubicBezTo>
                    <a:cubicBezTo>
                      <a:pt x="10" y="345"/>
                      <a:pt x="10" y="345"/>
                      <a:pt x="10" y="345"/>
                    </a:cubicBezTo>
                    <a:cubicBezTo>
                      <a:pt x="11" y="346"/>
                      <a:pt x="13" y="347"/>
                      <a:pt x="15" y="347"/>
                    </a:cubicBezTo>
                    <a:cubicBezTo>
                      <a:pt x="16" y="347"/>
                      <a:pt x="18" y="346"/>
                      <a:pt x="19" y="345"/>
                    </a:cubicBezTo>
                    <a:cubicBezTo>
                      <a:pt x="195" y="178"/>
                      <a:pt x="195" y="178"/>
                      <a:pt x="195" y="178"/>
                    </a:cubicBezTo>
                    <a:cubicBezTo>
                      <a:pt x="306" y="225"/>
                      <a:pt x="306" y="225"/>
                      <a:pt x="306" y="225"/>
                    </a:cubicBezTo>
                    <a:cubicBezTo>
                      <a:pt x="521" y="57"/>
                      <a:pt x="521" y="57"/>
                      <a:pt x="521" y="57"/>
                    </a:cubicBezTo>
                    <a:cubicBezTo>
                      <a:pt x="529" y="68"/>
                      <a:pt x="529" y="68"/>
                      <a:pt x="529" y="68"/>
                    </a:cubicBezTo>
                    <a:cubicBezTo>
                      <a:pt x="530" y="69"/>
                      <a:pt x="531" y="69"/>
                      <a:pt x="533" y="69"/>
                    </a:cubicBezTo>
                    <a:cubicBezTo>
                      <a:pt x="534" y="69"/>
                      <a:pt x="535" y="68"/>
                      <a:pt x="536" y="67"/>
                    </a:cubicBezTo>
                    <a:lnTo>
                      <a:pt x="57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6082030" y="1429383"/>
            <a:ext cx="2594610" cy="3662682"/>
            <a:chOff x="13679" y="2155"/>
            <a:chExt cx="4086" cy="576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1"/>
            <a:srcRect l="68830" t="39363" r="20020" b="39553"/>
            <a:stretch>
              <a:fillRect/>
            </a:stretch>
          </p:blipFill>
          <p:spPr>
            <a:xfrm>
              <a:off x="13732" y="2155"/>
              <a:ext cx="3992" cy="3992"/>
            </a:xfrm>
            <a:prstGeom prst="ellipse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14446" y="6387"/>
              <a:ext cx="2393" cy="4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400" b="1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2017.11-2017.12</a:t>
              </a:r>
              <a:endPara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3679" y="6772"/>
              <a:ext cx="4086" cy="1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sz="1600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系统的优化，包括数据库的优化</a:t>
              </a:r>
              <a:endParaRPr sz="16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>
              <a:grpSpLocks noChangeAspect="1"/>
            </p:cNvGrpSpPr>
            <p:nvPr/>
          </p:nvGrpSpPr>
          <p:grpSpPr bwMode="auto">
            <a:xfrm>
              <a:off x="15063" y="3669"/>
              <a:ext cx="1430" cy="1015"/>
              <a:chOff x="4354" y="1098"/>
              <a:chExt cx="800" cy="56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4" name="Freeform 33"/>
              <p:cNvSpPr>
                <a:spLocks noEditPoints="1"/>
              </p:cNvSpPr>
              <p:nvPr/>
            </p:nvSpPr>
            <p:spPr bwMode="auto">
              <a:xfrm>
                <a:off x="4441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4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4354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4355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 bwMode="auto">
              <a:xfrm>
                <a:off x="4702" y="1225"/>
                <a:ext cx="50" cy="48"/>
              </a:xfrm>
              <a:custGeom>
                <a:avLst/>
                <a:gdLst>
                  <a:gd name="T0" fmla="*/ 50 w 50"/>
                  <a:gd name="T1" fmla="*/ 24 h 48"/>
                  <a:gd name="T2" fmla="*/ 47 w 50"/>
                  <a:gd name="T3" fmla="*/ 36 h 48"/>
                  <a:gd name="T4" fmla="*/ 40 w 50"/>
                  <a:gd name="T5" fmla="*/ 30 h 48"/>
                  <a:gd name="T6" fmla="*/ 41 w 50"/>
                  <a:gd name="T7" fmla="*/ 24 h 48"/>
                  <a:gd name="T8" fmla="*/ 25 w 50"/>
                  <a:gd name="T9" fmla="*/ 8 h 48"/>
                  <a:gd name="T10" fmla="*/ 9 w 50"/>
                  <a:gd name="T11" fmla="*/ 24 h 48"/>
                  <a:gd name="T12" fmla="*/ 19 w 50"/>
                  <a:gd name="T13" fmla="*/ 40 h 48"/>
                  <a:gd name="T14" fmla="*/ 19 w 50"/>
                  <a:gd name="T15" fmla="*/ 48 h 48"/>
                  <a:gd name="T16" fmla="*/ 0 w 50"/>
                  <a:gd name="T17" fmla="*/ 24 h 48"/>
                  <a:gd name="T18" fmla="*/ 25 w 50"/>
                  <a:gd name="T19" fmla="*/ 0 h 48"/>
                  <a:gd name="T20" fmla="*/ 50 w 50"/>
                  <a:gd name="T2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48">
                    <a:moveTo>
                      <a:pt x="50" y="24"/>
                    </a:moveTo>
                    <a:cubicBezTo>
                      <a:pt x="50" y="29"/>
                      <a:pt x="48" y="33"/>
                      <a:pt x="47" y="36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1" y="28"/>
                      <a:pt x="41" y="26"/>
                      <a:pt x="41" y="24"/>
                    </a:cubicBezTo>
                    <a:cubicBezTo>
                      <a:pt x="41" y="15"/>
                      <a:pt x="34" y="8"/>
                      <a:pt x="25" y="8"/>
                    </a:cubicBezTo>
                    <a:cubicBezTo>
                      <a:pt x="16" y="8"/>
                      <a:pt x="9" y="15"/>
                      <a:pt x="9" y="24"/>
                    </a:cubicBezTo>
                    <a:cubicBezTo>
                      <a:pt x="9" y="31"/>
                      <a:pt x="13" y="37"/>
                      <a:pt x="19" y="40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8" y="45"/>
                      <a:pt x="0" y="36"/>
                      <a:pt x="0" y="24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0" y="11"/>
                      <a:pt x="5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 bwMode="auto">
              <a:xfrm>
                <a:off x="4682" y="1204"/>
                <a:ext cx="90" cy="90"/>
              </a:xfrm>
              <a:custGeom>
                <a:avLst/>
                <a:gdLst>
                  <a:gd name="T0" fmla="*/ 45 w 90"/>
                  <a:gd name="T1" fmla="*/ 0 h 90"/>
                  <a:gd name="T2" fmla="*/ 0 w 90"/>
                  <a:gd name="T3" fmla="*/ 45 h 90"/>
                  <a:gd name="T4" fmla="*/ 39 w 90"/>
                  <a:gd name="T5" fmla="*/ 90 h 90"/>
                  <a:gd name="T6" fmla="*/ 39 w 90"/>
                  <a:gd name="T7" fmla="*/ 82 h 90"/>
                  <a:gd name="T8" fmla="*/ 8 w 90"/>
                  <a:gd name="T9" fmla="*/ 45 h 90"/>
                  <a:gd name="T10" fmla="*/ 45 w 90"/>
                  <a:gd name="T11" fmla="*/ 9 h 90"/>
                  <a:gd name="T12" fmla="*/ 82 w 90"/>
                  <a:gd name="T13" fmla="*/ 45 h 90"/>
                  <a:gd name="T14" fmla="*/ 75 w 90"/>
                  <a:gd name="T15" fmla="*/ 66 h 90"/>
                  <a:gd name="T16" fmla="*/ 81 w 90"/>
                  <a:gd name="T17" fmla="*/ 72 h 90"/>
                  <a:gd name="T18" fmla="*/ 90 w 90"/>
                  <a:gd name="T19" fmla="*/ 45 h 90"/>
                  <a:gd name="T20" fmla="*/ 45 w 90"/>
                  <a:gd name="T2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" h="90">
                    <a:moveTo>
                      <a:pt x="45" y="0"/>
                    </a:moveTo>
                    <a:cubicBezTo>
                      <a:pt x="20" y="0"/>
                      <a:pt x="0" y="21"/>
                      <a:pt x="0" y="45"/>
                    </a:cubicBezTo>
                    <a:cubicBezTo>
                      <a:pt x="0" y="68"/>
                      <a:pt x="17" y="87"/>
                      <a:pt x="39" y="90"/>
                    </a:cubicBezTo>
                    <a:cubicBezTo>
                      <a:pt x="39" y="82"/>
                      <a:pt x="39" y="82"/>
                      <a:pt x="39" y="82"/>
                    </a:cubicBezTo>
                    <a:cubicBezTo>
                      <a:pt x="21" y="79"/>
                      <a:pt x="8" y="64"/>
                      <a:pt x="8" y="45"/>
                    </a:cubicBezTo>
                    <a:cubicBezTo>
                      <a:pt x="8" y="25"/>
                      <a:pt x="25" y="9"/>
                      <a:pt x="45" y="9"/>
                    </a:cubicBezTo>
                    <a:cubicBezTo>
                      <a:pt x="65" y="9"/>
                      <a:pt x="82" y="25"/>
                      <a:pt x="82" y="45"/>
                    </a:cubicBezTo>
                    <a:cubicBezTo>
                      <a:pt x="82" y="53"/>
                      <a:pt x="79" y="60"/>
                      <a:pt x="75" y="66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87" y="65"/>
                      <a:pt x="90" y="55"/>
                      <a:pt x="90" y="45"/>
                    </a:cubicBezTo>
                    <a:cubicBezTo>
                      <a:pt x="90" y="21"/>
                      <a:pt x="70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 bwMode="auto">
              <a:xfrm>
                <a:off x="4727" y="1248"/>
                <a:ext cx="99" cy="167"/>
              </a:xfrm>
              <a:custGeom>
                <a:avLst/>
                <a:gdLst>
                  <a:gd name="T0" fmla="*/ 0 w 99"/>
                  <a:gd name="T1" fmla="*/ 1 h 167"/>
                  <a:gd name="T2" fmla="*/ 0 w 99"/>
                  <a:gd name="T3" fmla="*/ 1 h 167"/>
                  <a:gd name="T4" fmla="*/ 0 w 99"/>
                  <a:gd name="T5" fmla="*/ 143 h 167"/>
                  <a:gd name="T6" fmla="*/ 0 w 99"/>
                  <a:gd name="T7" fmla="*/ 143 h 167"/>
                  <a:gd name="T8" fmla="*/ 1 w 99"/>
                  <a:gd name="T9" fmla="*/ 143 h 167"/>
                  <a:gd name="T10" fmla="*/ 1 w 99"/>
                  <a:gd name="T11" fmla="*/ 143 h 167"/>
                  <a:gd name="T12" fmla="*/ 29 w 99"/>
                  <a:gd name="T13" fmla="*/ 119 h 167"/>
                  <a:gd name="T14" fmla="*/ 29 w 99"/>
                  <a:gd name="T15" fmla="*/ 119 h 167"/>
                  <a:gd name="T16" fmla="*/ 29 w 99"/>
                  <a:gd name="T17" fmla="*/ 119 h 167"/>
                  <a:gd name="T18" fmla="*/ 30 w 99"/>
                  <a:gd name="T19" fmla="*/ 119 h 167"/>
                  <a:gd name="T20" fmla="*/ 47 w 99"/>
                  <a:gd name="T21" fmla="*/ 163 h 167"/>
                  <a:gd name="T22" fmla="*/ 50 w 99"/>
                  <a:gd name="T23" fmla="*/ 166 h 167"/>
                  <a:gd name="T24" fmla="*/ 54 w 99"/>
                  <a:gd name="T25" fmla="*/ 166 h 167"/>
                  <a:gd name="T26" fmla="*/ 76 w 99"/>
                  <a:gd name="T27" fmla="*/ 157 h 167"/>
                  <a:gd name="T28" fmla="*/ 79 w 99"/>
                  <a:gd name="T29" fmla="*/ 155 h 167"/>
                  <a:gd name="T30" fmla="*/ 79 w 99"/>
                  <a:gd name="T31" fmla="*/ 151 h 167"/>
                  <a:gd name="T32" fmla="*/ 61 w 99"/>
                  <a:gd name="T33" fmla="*/ 107 h 167"/>
                  <a:gd name="T34" fmla="*/ 61 w 99"/>
                  <a:gd name="T35" fmla="*/ 106 h 167"/>
                  <a:gd name="T36" fmla="*/ 61 w 99"/>
                  <a:gd name="T37" fmla="*/ 106 h 167"/>
                  <a:gd name="T38" fmla="*/ 62 w 99"/>
                  <a:gd name="T39" fmla="*/ 106 h 167"/>
                  <a:gd name="T40" fmla="*/ 98 w 99"/>
                  <a:gd name="T41" fmla="*/ 104 h 167"/>
                  <a:gd name="T42" fmla="*/ 99 w 99"/>
                  <a:gd name="T43" fmla="*/ 104 h 167"/>
                  <a:gd name="T44" fmla="*/ 99 w 99"/>
                  <a:gd name="T45" fmla="*/ 104 h 167"/>
                  <a:gd name="T46" fmla="*/ 99 w 99"/>
                  <a:gd name="T47" fmla="*/ 103 h 167"/>
                  <a:gd name="T48" fmla="*/ 1 w 99"/>
                  <a:gd name="T49" fmla="*/ 1 h 167"/>
                  <a:gd name="T50" fmla="*/ 0 w 99"/>
                  <a:gd name="T51" fmla="*/ 1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9" h="167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1" y="143"/>
                      <a:pt x="1" y="143"/>
                      <a:pt x="1" y="143"/>
                    </a:cubicBezTo>
                    <a:cubicBezTo>
                      <a:pt x="1" y="143"/>
                      <a:pt x="1" y="143"/>
                      <a:pt x="1" y="143"/>
                    </a:cubicBezTo>
                    <a:cubicBezTo>
                      <a:pt x="29" y="119"/>
                      <a:pt x="29" y="119"/>
                      <a:pt x="29" y="119"/>
                    </a:cubicBezTo>
                    <a:cubicBezTo>
                      <a:pt x="29" y="119"/>
                      <a:pt x="29" y="119"/>
                      <a:pt x="29" y="119"/>
                    </a:cubicBezTo>
                    <a:cubicBezTo>
                      <a:pt x="29" y="119"/>
                      <a:pt x="29" y="119"/>
                      <a:pt x="29" y="119"/>
                    </a:cubicBezTo>
                    <a:cubicBezTo>
                      <a:pt x="29" y="119"/>
                      <a:pt x="30" y="119"/>
                      <a:pt x="30" y="119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8" y="164"/>
                      <a:pt x="49" y="165"/>
                      <a:pt x="50" y="166"/>
                    </a:cubicBezTo>
                    <a:cubicBezTo>
                      <a:pt x="52" y="167"/>
                      <a:pt x="53" y="167"/>
                      <a:pt x="54" y="166"/>
                    </a:cubicBezTo>
                    <a:cubicBezTo>
                      <a:pt x="76" y="157"/>
                      <a:pt x="76" y="157"/>
                      <a:pt x="76" y="157"/>
                    </a:cubicBezTo>
                    <a:cubicBezTo>
                      <a:pt x="77" y="157"/>
                      <a:pt x="78" y="156"/>
                      <a:pt x="79" y="155"/>
                    </a:cubicBezTo>
                    <a:cubicBezTo>
                      <a:pt x="79" y="153"/>
                      <a:pt x="79" y="152"/>
                      <a:pt x="79" y="151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6"/>
                      <a:pt x="62" y="106"/>
                      <a:pt x="62" y="106"/>
                    </a:cubicBezTo>
                    <a:cubicBezTo>
                      <a:pt x="98" y="104"/>
                      <a:pt x="98" y="104"/>
                      <a:pt x="98" y="104"/>
                    </a:cubicBezTo>
                    <a:cubicBezTo>
                      <a:pt x="98" y="104"/>
                      <a:pt x="98" y="104"/>
                      <a:pt x="99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104"/>
                      <a:pt x="99" y="103"/>
                      <a:pt x="99" y="103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8757285" y="1367155"/>
            <a:ext cx="2594610" cy="3342640"/>
            <a:chOff x="7557" y="2155"/>
            <a:chExt cx="4086" cy="5264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1"/>
            <a:srcRect l="68830" t="39363" r="20020" b="39553"/>
            <a:stretch>
              <a:fillRect/>
            </a:stretch>
          </p:blipFill>
          <p:spPr>
            <a:xfrm>
              <a:off x="7604" y="2155"/>
              <a:ext cx="3992" cy="3992"/>
            </a:xfrm>
            <a:prstGeom prst="ellipse">
              <a:avLst/>
            </a:prstGeom>
          </p:spPr>
        </p:pic>
        <p:sp>
          <p:nvSpPr>
            <p:cNvPr id="44" name="矩形 43"/>
            <p:cNvSpPr/>
            <p:nvPr/>
          </p:nvSpPr>
          <p:spPr>
            <a:xfrm>
              <a:off x="8324" y="6387"/>
              <a:ext cx="2097" cy="48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l"/>
              <a:r>
                <a:rPr lang="zh-CN" altLang="en-US" sz="1400" b="1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2018.1-2018.2</a:t>
              </a:r>
              <a:endPara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557" y="6772"/>
              <a:ext cx="4086" cy="6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lnSpc>
                  <a:spcPct val="130000"/>
                </a:lnSpc>
              </a:pPr>
              <a:r>
                <a:rPr sz="1600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论文撰写</a:t>
              </a:r>
              <a:endParaRPr sz="16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46" name="Group 11"/>
            <p:cNvGrpSpPr>
              <a:grpSpLocks noChangeAspect="1"/>
            </p:cNvGrpSpPr>
            <p:nvPr/>
          </p:nvGrpSpPr>
          <p:grpSpPr bwMode="auto">
            <a:xfrm>
              <a:off x="8897" y="3758"/>
              <a:ext cx="1430" cy="1015"/>
              <a:chOff x="1407" y="1098"/>
              <a:chExt cx="800" cy="56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7" name="Freeform 12"/>
              <p:cNvSpPr>
                <a:spLocks noEditPoints="1"/>
              </p:cNvSpPr>
              <p:nvPr/>
            </p:nvSpPr>
            <p:spPr bwMode="auto">
              <a:xfrm>
                <a:off x="1494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3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13"/>
              <p:cNvSpPr>
                <a:spLocks noEditPoints="1"/>
              </p:cNvSpPr>
              <p:nvPr/>
            </p:nvSpPr>
            <p:spPr bwMode="auto">
              <a:xfrm>
                <a:off x="1407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9" name="Freeform 14"/>
              <p:cNvSpPr>
                <a:spLocks noEditPoints="1"/>
              </p:cNvSpPr>
              <p:nvPr/>
            </p:nvSpPr>
            <p:spPr bwMode="auto">
              <a:xfrm>
                <a:off x="1408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0" name="Freeform 15"/>
              <p:cNvSpPr/>
              <p:nvPr/>
            </p:nvSpPr>
            <p:spPr bwMode="auto">
              <a:xfrm>
                <a:off x="1624" y="1386"/>
                <a:ext cx="48" cy="56"/>
              </a:xfrm>
              <a:custGeom>
                <a:avLst/>
                <a:gdLst>
                  <a:gd name="T0" fmla="*/ 48 w 48"/>
                  <a:gd name="T1" fmla="*/ 56 h 56"/>
                  <a:gd name="T2" fmla="*/ 0 w 48"/>
                  <a:gd name="T3" fmla="*/ 56 h 56"/>
                  <a:gd name="T4" fmla="*/ 0 w 48"/>
                  <a:gd name="T5" fmla="*/ 5 h 56"/>
                  <a:gd name="T6" fmla="*/ 2 w 48"/>
                  <a:gd name="T7" fmla="*/ 2 h 56"/>
                  <a:gd name="T8" fmla="*/ 5 w 48"/>
                  <a:gd name="T9" fmla="*/ 0 h 56"/>
                  <a:gd name="T10" fmla="*/ 43 w 48"/>
                  <a:gd name="T11" fmla="*/ 0 h 56"/>
                  <a:gd name="T12" fmla="*/ 47 w 48"/>
                  <a:gd name="T13" fmla="*/ 2 h 56"/>
                  <a:gd name="T14" fmla="*/ 48 w 48"/>
                  <a:gd name="T15" fmla="*/ 5 h 56"/>
                  <a:gd name="T16" fmla="*/ 48 w 48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6">
                    <a:moveTo>
                      <a:pt x="48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6" y="1"/>
                      <a:pt x="47" y="2"/>
                    </a:cubicBezTo>
                    <a:cubicBezTo>
                      <a:pt x="48" y="3"/>
                      <a:pt x="48" y="4"/>
                      <a:pt x="48" y="5"/>
                    </a:cubicBezTo>
                    <a:cubicBezTo>
                      <a:pt x="48" y="56"/>
                      <a:pt x="48" y="56"/>
                      <a:pt x="4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1" name="Freeform 16"/>
              <p:cNvSpPr/>
              <p:nvPr/>
            </p:nvSpPr>
            <p:spPr bwMode="auto">
              <a:xfrm>
                <a:off x="1723" y="1314"/>
                <a:ext cx="47" cy="128"/>
              </a:xfrm>
              <a:custGeom>
                <a:avLst/>
                <a:gdLst>
                  <a:gd name="T0" fmla="*/ 47 w 47"/>
                  <a:gd name="T1" fmla="*/ 128 h 128"/>
                  <a:gd name="T2" fmla="*/ 0 w 47"/>
                  <a:gd name="T3" fmla="*/ 128 h 128"/>
                  <a:gd name="T4" fmla="*/ 0 w 47"/>
                  <a:gd name="T5" fmla="*/ 5 h 128"/>
                  <a:gd name="T6" fmla="*/ 1 w 47"/>
                  <a:gd name="T7" fmla="*/ 2 h 128"/>
                  <a:gd name="T8" fmla="*/ 5 w 47"/>
                  <a:gd name="T9" fmla="*/ 0 h 128"/>
                  <a:gd name="T10" fmla="*/ 42 w 47"/>
                  <a:gd name="T11" fmla="*/ 0 h 128"/>
                  <a:gd name="T12" fmla="*/ 46 w 47"/>
                  <a:gd name="T13" fmla="*/ 2 h 128"/>
                  <a:gd name="T14" fmla="*/ 47 w 47"/>
                  <a:gd name="T15" fmla="*/ 5 h 128"/>
                  <a:gd name="T16" fmla="*/ 47 w 47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28">
                    <a:moveTo>
                      <a:pt x="47" y="128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7" y="4"/>
                      <a:pt x="47" y="5"/>
                    </a:cubicBezTo>
                    <a:lnTo>
                      <a:pt x="47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2" name="Freeform 17"/>
              <p:cNvSpPr/>
              <p:nvPr/>
            </p:nvSpPr>
            <p:spPr bwMode="auto">
              <a:xfrm>
                <a:off x="1821" y="1353"/>
                <a:ext cx="48" cy="89"/>
              </a:xfrm>
              <a:custGeom>
                <a:avLst/>
                <a:gdLst>
                  <a:gd name="T0" fmla="*/ 48 w 48"/>
                  <a:gd name="T1" fmla="*/ 89 h 89"/>
                  <a:gd name="T2" fmla="*/ 0 w 48"/>
                  <a:gd name="T3" fmla="*/ 89 h 89"/>
                  <a:gd name="T4" fmla="*/ 0 w 48"/>
                  <a:gd name="T5" fmla="*/ 6 h 89"/>
                  <a:gd name="T6" fmla="*/ 1 w 48"/>
                  <a:gd name="T7" fmla="*/ 2 h 89"/>
                  <a:gd name="T8" fmla="*/ 5 w 48"/>
                  <a:gd name="T9" fmla="*/ 0 h 89"/>
                  <a:gd name="T10" fmla="*/ 43 w 48"/>
                  <a:gd name="T11" fmla="*/ 0 h 89"/>
                  <a:gd name="T12" fmla="*/ 46 w 48"/>
                  <a:gd name="T13" fmla="*/ 2 h 89"/>
                  <a:gd name="T14" fmla="*/ 48 w 48"/>
                  <a:gd name="T15" fmla="*/ 6 h 89"/>
                  <a:gd name="T16" fmla="*/ 48 w 48"/>
                  <a:gd name="T1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89">
                    <a:moveTo>
                      <a:pt x="4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8" y="4"/>
                      <a:pt x="48" y="6"/>
                    </a:cubicBezTo>
                    <a:cubicBezTo>
                      <a:pt x="48" y="89"/>
                      <a:pt x="48" y="89"/>
                      <a:pt x="4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3" name="Freeform 18"/>
              <p:cNvSpPr/>
              <p:nvPr/>
            </p:nvSpPr>
            <p:spPr bwMode="auto">
              <a:xfrm>
                <a:off x="1901" y="1205"/>
                <a:ext cx="84" cy="237"/>
              </a:xfrm>
              <a:custGeom>
                <a:avLst/>
                <a:gdLst>
                  <a:gd name="T0" fmla="*/ 79 w 84"/>
                  <a:gd name="T1" fmla="*/ 64 h 237"/>
                  <a:gd name="T2" fmla="*/ 84 w 84"/>
                  <a:gd name="T3" fmla="*/ 62 h 237"/>
                  <a:gd name="T4" fmla="*/ 83 w 84"/>
                  <a:gd name="T5" fmla="*/ 56 h 237"/>
                  <a:gd name="T6" fmla="*/ 46 w 84"/>
                  <a:gd name="T7" fmla="*/ 2 h 237"/>
                  <a:gd name="T8" fmla="*/ 42 w 84"/>
                  <a:gd name="T9" fmla="*/ 0 h 237"/>
                  <a:gd name="T10" fmla="*/ 38 w 84"/>
                  <a:gd name="T11" fmla="*/ 2 h 237"/>
                  <a:gd name="T12" fmla="*/ 1 w 84"/>
                  <a:gd name="T13" fmla="*/ 56 h 237"/>
                  <a:gd name="T14" fmla="*/ 1 w 84"/>
                  <a:gd name="T15" fmla="*/ 62 h 237"/>
                  <a:gd name="T16" fmla="*/ 5 w 84"/>
                  <a:gd name="T17" fmla="*/ 64 h 237"/>
                  <a:gd name="T18" fmla="*/ 18 w 84"/>
                  <a:gd name="T19" fmla="*/ 64 h 237"/>
                  <a:gd name="T20" fmla="*/ 18 w 84"/>
                  <a:gd name="T21" fmla="*/ 237 h 237"/>
                  <a:gd name="T22" fmla="*/ 66 w 84"/>
                  <a:gd name="T23" fmla="*/ 237 h 237"/>
                  <a:gd name="T24" fmla="*/ 66 w 84"/>
                  <a:gd name="T25" fmla="*/ 64 h 237"/>
                  <a:gd name="T26" fmla="*/ 79 w 84"/>
                  <a:gd name="T27" fmla="*/ 6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37">
                    <a:moveTo>
                      <a:pt x="79" y="64"/>
                    </a:moveTo>
                    <a:cubicBezTo>
                      <a:pt x="81" y="64"/>
                      <a:pt x="83" y="63"/>
                      <a:pt x="84" y="62"/>
                    </a:cubicBezTo>
                    <a:cubicBezTo>
                      <a:pt x="84" y="60"/>
                      <a:pt x="84" y="58"/>
                      <a:pt x="83" y="56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40" y="0"/>
                      <a:pt x="39" y="1"/>
                      <a:pt x="38" y="2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58"/>
                      <a:pt x="0" y="60"/>
                      <a:pt x="1" y="62"/>
                    </a:cubicBezTo>
                    <a:cubicBezTo>
                      <a:pt x="1" y="63"/>
                      <a:pt x="3" y="64"/>
                      <a:pt x="5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237"/>
                      <a:pt x="18" y="237"/>
                      <a:pt x="18" y="237"/>
                    </a:cubicBezTo>
                    <a:cubicBezTo>
                      <a:pt x="66" y="237"/>
                      <a:pt x="66" y="237"/>
                      <a:pt x="66" y="237"/>
                    </a:cubicBezTo>
                    <a:cubicBezTo>
                      <a:pt x="66" y="64"/>
                      <a:pt x="66" y="64"/>
                      <a:pt x="66" y="64"/>
                    </a:cubicBezTo>
                    <a:lnTo>
                      <a:pt x="7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4" name="Freeform 19"/>
              <p:cNvSpPr/>
              <p:nvPr/>
            </p:nvSpPr>
            <p:spPr bwMode="auto">
              <a:xfrm>
                <a:off x="1552" y="1187"/>
                <a:ext cx="510" cy="276"/>
              </a:xfrm>
              <a:custGeom>
                <a:avLst/>
                <a:gdLst>
                  <a:gd name="T0" fmla="*/ 8 w 512"/>
                  <a:gd name="T1" fmla="*/ 268 h 276"/>
                  <a:gd name="T2" fmla="*/ 8 w 512"/>
                  <a:gd name="T3" fmla="*/ 4 h 276"/>
                  <a:gd name="T4" fmla="*/ 7 w 512"/>
                  <a:gd name="T5" fmla="*/ 1 h 276"/>
                  <a:gd name="T6" fmla="*/ 4 w 512"/>
                  <a:gd name="T7" fmla="*/ 0 h 276"/>
                  <a:gd name="T8" fmla="*/ 4 w 512"/>
                  <a:gd name="T9" fmla="*/ 0 h 276"/>
                  <a:gd name="T10" fmla="*/ 1 w 512"/>
                  <a:gd name="T11" fmla="*/ 1 h 276"/>
                  <a:gd name="T12" fmla="*/ 0 w 512"/>
                  <a:gd name="T13" fmla="*/ 4 h 276"/>
                  <a:gd name="T14" fmla="*/ 0 w 512"/>
                  <a:gd name="T15" fmla="*/ 276 h 276"/>
                  <a:gd name="T16" fmla="*/ 508 w 512"/>
                  <a:gd name="T17" fmla="*/ 276 h 276"/>
                  <a:gd name="T18" fmla="*/ 511 w 512"/>
                  <a:gd name="T19" fmla="*/ 275 h 276"/>
                  <a:gd name="T20" fmla="*/ 512 w 512"/>
                  <a:gd name="T21" fmla="*/ 272 h 276"/>
                  <a:gd name="T22" fmla="*/ 512 w 512"/>
                  <a:gd name="T23" fmla="*/ 272 h 276"/>
                  <a:gd name="T24" fmla="*/ 511 w 512"/>
                  <a:gd name="T25" fmla="*/ 269 h 276"/>
                  <a:gd name="T26" fmla="*/ 508 w 512"/>
                  <a:gd name="T27" fmla="*/ 268 h 276"/>
                  <a:gd name="T28" fmla="*/ 8 w 512"/>
                  <a:gd name="T29" fmla="*/ 26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2" h="276">
                    <a:moveTo>
                      <a:pt x="8" y="268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508" y="276"/>
                      <a:pt x="508" y="276"/>
                      <a:pt x="508" y="276"/>
                    </a:cubicBezTo>
                    <a:cubicBezTo>
                      <a:pt x="509" y="276"/>
                      <a:pt x="510" y="276"/>
                      <a:pt x="511" y="275"/>
                    </a:cubicBezTo>
                    <a:cubicBezTo>
                      <a:pt x="512" y="274"/>
                      <a:pt x="512" y="273"/>
                      <a:pt x="512" y="272"/>
                    </a:cubicBezTo>
                    <a:cubicBezTo>
                      <a:pt x="512" y="272"/>
                      <a:pt x="512" y="272"/>
                      <a:pt x="512" y="272"/>
                    </a:cubicBezTo>
                    <a:cubicBezTo>
                      <a:pt x="512" y="271"/>
                      <a:pt x="512" y="270"/>
                      <a:pt x="511" y="269"/>
                    </a:cubicBezTo>
                    <a:cubicBezTo>
                      <a:pt x="510" y="268"/>
                      <a:pt x="509" y="268"/>
                      <a:pt x="508" y="268"/>
                    </a:cubicBezTo>
                    <a:cubicBezTo>
                      <a:pt x="8" y="268"/>
                      <a:pt x="8" y="268"/>
                      <a:pt x="8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FIVE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预期成果</a:t>
            </a:r>
            <a:endParaRPr lang="zh-CN" altLang="en-US" sz="60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592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FIVE 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预期成果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48897"/>
          <a:stretch>
            <a:fillRect/>
          </a:stretch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49574"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" y="1221740"/>
            <a:ext cx="11026140" cy="487807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120140" y="552450"/>
            <a:ext cx="1048893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搭建一个</a:t>
            </a:r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B/S</a:t>
            </a: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架构的比特币交易数据可视化系统，</a:t>
            </a:r>
            <a:endParaRPr lang="zh-CN" altLang="en-US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包括对比特币节点在地球上的分布进行三维可视化，利用</a:t>
            </a:r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D3.js</a:t>
            </a: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对交易数据进行多方面的分析，以图表形式呈现。</a:t>
            </a:r>
            <a:endParaRPr lang="zh-CN" altLang="en-US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595" y="1221740"/>
            <a:ext cx="6838315" cy="4878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SIX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参考文献</a:t>
            </a:r>
            <a:endParaRPr lang="zh-CN" altLang="en-US" sz="60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767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SIX 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参考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文献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71033" y="157740"/>
            <a:ext cx="130917" cy="11334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6935" y="526557"/>
            <a:ext cx="10438801" cy="6206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[1] 沈浩老师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 </a:t>
            </a:r>
            <a:r>
              <a:rPr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用Python侦测比特币交易的网络可视化分析[EB/OL]</a:t>
            </a:r>
            <a:r>
              <a:rPr 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 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http://www.36dsj.com/archives/69888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,2016-11-28.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[2] 孙威.基于Django和数据库优化策略的比特币信息查询系统[D].东华大学.2016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[3] 贾丽平. 比特币的理论、实践与影响[J]. 国际金融研究,2013,(12):14-25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[4] 滕达. 基于个人电脑的比特币数据统计系统滕达[D]. 山东大学,2016 .</a:t>
            </a:r>
            <a:endParaRPr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5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] </a:t>
            </a:r>
            <a:r>
              <a:rPr lang="zh-CN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清华大学五道口金融学院，互联网金融实验室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2014——2016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全球比特币发展研究报告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J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]. 2016 .</a:t>
            </a:r>
            <a:endParaRPr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6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] 张嘉洺. 电子货币系统研究及比特币挖矿优化[D]. 吉林大学, 2015.  </a:t>
            </a:r>
            <a:endParaRPr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7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] 于江.  新型货币“比特币”：产生、原理和发展[J].  吉林金融研究, 2013, 12(5):17. </a:t>
            </a:r>
            <a:endParaRPr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] 孙启明，王浩宇，潘智涓.  比特币的世界货币特征探索[J].  北京邮电大学学报, 2014, 16(1): 31-37.  </a:t>
            </a:r>
            <a:endParaRPr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9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] 温小郑.  比特币对金融体系影响的探索与思考[J].  西安邮电大学学报,  2013, 18(5): 104-105.</a:t>
            </a:r>
            <a:endParaRPr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] 杨晓晨.比特币:运行原理、典型特征与前景展望[J].  金融评论,  2014,  34(1): 38-53. </a:t>
            </a:r>
            <a:endParaRPr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] 杜士贤. 匿名 P2P 网络中资源发现与拓扑测量研究[D].  北京邮电大学, 2015.</a:t>
            </a:r>
            <a:endParaRPr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2] 赵利庆. Java Web 框架中数据库优化模型的研究与实现[D].  北京邮电大学, 2015. </a:t>
            </a:r>
            <a:endParaRPr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3] Chehw.  比特币系统的脚本 (Script) —交易生成和验证的原理 [EB/OL]. </a:t>
            </a:r>
            <a:endParaRPr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http://www.8btc.com/bitcoin_script-concept, 2015-5-12/2016-4-22. </a:t>
            </a:r>
            <a:endParaRPr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14</a:t>
            </a:r>
            <a:r>
              <a:rPr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] 壹比特技研团队. Block 头部解析[EB/OL]. http://zl.yibite.com/point/2014/.shtml, 2014-7-22/2016-3-24. 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目录</a:t>
            </a:r>
            <a:endParaRPr lang="en-US" altLang="zh-CN" sz="6000" dirty="0" smtClean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CONTENT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6327" y="3383280"/>
            <a:ext cx="9221718" cy="1053392"/>
            <a:chOff x="2420" y="5251"/>
            <a:chExt cx="14522" cy="1659"/>
          </a:xfrm>
        </p:grpSpPr>
        <p:sp>
          <p:nvSpPr>
            <p:cNvPr id="16" name="文本框 15"/>
            <p:cNvSpPr txBox="1"/>
            <p:nvPr/>
          </p:nvSpPr>
          <p:spPr>
            <a:xfrm>
              <a:off x="2648" y="5983"/>
              <a:ext cx="2301" cy="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PART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 </a:t>
              </a:r>
              <a:r>
                <a:rPr lang="en-US" altLang="zh-CN" dirty="0" smtClean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ONE</a:t>
              </a:r>
              <a:endPara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418" y="5983"/>
              <a:ext cx="2499" cy="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PART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 </a:t>
              </a:r>
              <a:r>
                <a:rPr lang="en-US" altLang="zh-CN" dirty="0" smtClean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TWO</a:t>
              </a:r>
              <a:endPara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290" y="5983"/>
              <a:ext cx="2696" cy="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PART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 </a:t>
              </a:r>
              <a:r>
                <a:rPr lang="en-US" altLang="zh-CN" dirty="0" smtClean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THREE</a:t>
              </a:r>
              <a:endPara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339" y="5983"/>
              <a:ext cx="2580" cy="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PART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 </a:t>
              </a:r>
              <a:r>
                <a:rPr lang="en-US" altLang="zh-CN" dirty="0" smtClean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FOUR</a:t>
              </a:r>
              <a:endParaRPr kumimoji="1"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4273" y="5983"/>
              <a:ext cx="2579" cy="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dirty="0" smtClean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PART</a:t>
              </a:r>
              <a:r>
                <a:rPr lang="zh-CN" altLang="en-US" dirty="0" smtClean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 </a:t>
              </a:r>
              <a:r>
                <a:rPr lang="en-US" altLang="zh-CN" dirty="0" smtClean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FIVE</a:t>
              </a:r>
              <a:endParaRPr kumimoji="1"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420" y="5251"/>
              <a:ext cx="2759" cy="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2800" b="1" dirty="0" smtClean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选题背景</a:t>
              </a:r>
              <a:endParaRPr lang="zh-CN" altLang="en-US" sz="28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88" y="5251"/>
              <a:ext cx="2759" cy="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2800" b="1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研究内容</a:t>
              </a:r>
              <a:endParaRPr lang="zh-CN" altLang="en-US" sz="28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985" y="5251"/>
              <a:ext cx="3422" cy="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2800" b="1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可行性分析</a:t>
              </a:r>
              <a:endParaRPr lang="zh-CN" altLang="en-US" sz="28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250" y="5251"/>
              <a:ext cx="2759" cy="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kumimoji="1" lang="zh-CN" altLang="en-US" sz="2800" b="1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进度安排</a:t>
              </a:r>
              <a:endParaRPr kumimoji="1" lang="zh-CN" altLang="en-US" sz="28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183" y="5251"/>
              <a:ext cx="2759" cy="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kumimoji="1" lang="zh-CN" altLang="en-US" sz="2800" b="1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预期成果</a:t>
              </a:r>
              <a:endParaRPr kumimoji="1" lang="zh-CN" altLang="en-US" sz="28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546" y="6731"/>
              <a:ext cx="2580" cy="17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476" y="6731"/>
              <a:ext cx="2580" cy="17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406" y="6731"/>
              <a:ext cx="2580" cy="17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339" y="6731"/>
              <a:ext cx="2580" cy="17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4272" y="6731"/>
              <a:ext cx="2580" cy="17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818370" y="3359150"/>
            <a:ext cx="1751965" cy="1080770"/>
            <a:chOff x="15522" y="6391"/>
            <a:chExt cx="2759" cy="1702"/>
          </a:xfrm>
        </p:grpSpPr>
        <p:sp>
          <p:nvSpPr>
            <p:cNvPr id="2" name="文本框 1"/>
            <p:cNvSpPr txBox="1"/>
            <p:nvPr/>
          </p:nvSpPr>
          <p:spPr>
            <a:xfrm>
              <a:off x="15522" y="6391"/>
              <a:ext cx="2759" cy="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 defTabSz="608965">
                <a:lnSpc>
                  <a:spcPct val="130000"/>
                </a:lnSpc>
              </a:pPr>
              <a:r>
                <a:rPr lang="zh-CN" altLang="en-US" sz="2800" b="1" dirty="0" smtClean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参考文献</a:t>
              </a:r>
              <a:endParaRPr kumimoji="1" lang="zh-CN" altLang="en-US" sz="28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5701" y="7167"/>
              <a:ext cx="2580" cy="926"/>
              <a:chOff x="15701" y="7167"/>
              <a:chExt cx="2580" cy="926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5945" y="7167"/>
                <a:ext cx="1923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 defTabSz="608965">
                  <a:lnSpc>
                    <a:spcPct val="130000"/>
                  </a:lnSpc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charset="-122"/>
                    <a:sym typeface="Arial" panose="020B0604020202020204" pitchFamily="34" charset="0"/>
                  </a:rPr>
                  <a:t>PART</a:t>
                </a:r>
                <a:r>
                  <a:rPr lang="zh-CN" altLang="en-US" dirty="0">
                    <a:latin typeface="Arial" panose="020B0604020202020204" pitchFamily="34" charset="0"/>
                    <a:ea typeface="微软雅黑" panose="020B0503020204020204" charset="-122"/>
                    <a:sym typeface="Arial" panose="020B0604020202020204" pitchFamily="34" charset="0"/>
                  </a:rPr>
                  <a:t> </a:t>
                </a:r>
                <a:r>
                  <a:rPr lang="en-US" altLang="zh-CN" dirty="0" smtClean="0">
                    <a:latin typeface="Arial" panose="020B0604020202020204" pitchFamily="34" charset="0"/>
                    <a:ea typeface="微软雅黑" panose="020B0503020204020204" charset="-122"/>
                    <a:sym typeface="Arial" panose="020B0604020202020204" pitchFamily="34" charset="0"/>
                  </a:rPr>
                  <a:t>SIX</a:t>
                </a:r>
                <a:endParaRPr kumimoji="1" lang="zh-CN" altLang="en-US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5701" y="7915"/>
                <a:ext cx="2580" cy="17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06529" y="2360410"/>
            <a:ext cx="87789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THANK </a:t>
            </a:r>
            <a:r>
              <a:rPr lang="en-US" altLang="zh-CN" sz="4800" b="1" dirty="0" smtClean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YOU FOR </a:t>
            </a:r>
            <a:r>
              <a:rPr lang="en-US" altLang="zh-CN" sz="48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WATCHING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</a:t>
            </a:r>
            <a:r>
              <a:rPr lang="zh-CN" altLang="en-US" sz="4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4400" b="1" dirty="0" smtClean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ONE</a:t>
            </a:r>
            <a:endParaRPr lang="zh-CN" altLang="en-US" sz="4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选题背景</a:t>
            </a:r>
            <a:endParaRPr lang="zh-CN" altLang="en-US" sz="60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67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ONE 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选题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背景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0794" y="928946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去中心化电子货币</a:t>
            </a:r>
            <a:endParaRPr lang="zh-CN" altLang="zh-CN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9621" y="1481030"/>
            <a:ext cx="6550312" cy="92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没有发行主体，不通过中央银行或第三方机构发行和交易。</a:t>
            </a:r>
            <a:endParaRPr lang="zh-CN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货币发行和系统安全基于数学原理。</a:t>
            </a:r>
            <a:endParaRPr lang="zh-CN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依托互联网可以全球范围内使用。</a:t>
            </a:r>
            <a:endParaRPr lang="zh-CN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10794" y="2819976"/>
            <a:ext cx="2300757" cy="509896"/>
            <a:chOff x="888096" y="1000203"/>
            <a:chExt cx="4259825" cy="944066"/>
          </a:xfrm>
        </p:grpSpPr>
        <p:sp>
          <p:nvSpPr>
            <p:cNvPr id="43" name="矩形 4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1041701" y="2895987"/>
            <a:ext cx="868680" cy="36830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比特币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10726" y="3403810"/>
            <a:ext cx="6550312" cy="9296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比特币（BitCoin）</a:t>
            </a:r>
            <a:r>
              <a:rPr 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是最早的去中心化电子货币。</a:t>
            </a:r>
            <a:endParaRPr lang="zh-CN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其</a:t>
            </a:r>
            <a:r>
              <a:rPr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概念最初由中本聪在2009年提出，是根据中本聪的思路设计发布的开源软件以及建构其上的P2P网络。</a:t>
            </a:r>
            <a:endParaRPr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46921" y="5383502"/>
            <a:ext cx="6550312" cy="6502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交易记录一笔交易的具体信息。包括付款人地址，收款人地址，付款金额，付款人签字，收款人公钥，付款人资金来源交易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ID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等。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946989" y="4763711"/>
            <a:ext cx="2300757" cy="509896"/>
            <a:chOff x="888096" y="1000203"/>
            <a:chExt cx="4259825" cy="944066"/>
          </a:xfrm>
        </p:grpSpPr>
        <p:sp>
          <p:nvSpPr>
            <p:cNvPr id="52" name="矩形 5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7" name="矩形 56"/>
          <p:cNvSpPr/>
          <p:nvPr/>
        </p:nvSpPr>
        <p:spPr>
          <a:xfrm>
            <a:off x="1041701" y="4839722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比特币交易数据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4912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ONE 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选题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背景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17195" y="484505"/>
            <a:ext cx="988949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08000" algn="l" fontAlgn="auto">
              <a:lnSpc>
                <a:spcPct val="13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charset="-122"/>
              </a:rPr>
              <a:t>国外研究现状：      </a:t>
            </a:r>
            <a:endParaRPr lang="zh-CN" altLang="en-US" sz="20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085" y="1785620"/>
            <a:ext cx="4493260" cy="24809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9860" y="1284605"/>
            <a:ext cx="568071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508000" algn="l" fontAlgn="auto"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http://fiatleak.com/    实时显示哪些国家的居民正在购买比特币</a:t>
            </a:r>
            <a:endParaRPr lang="zh-CN" altLang="en-US" sz="140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630" y="1774190"/>
            <a:ext cx="4329430" cy="2492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85205" y="1209040"/>
            <a:ext cx="6050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blockchain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网站，可以通过钱包地址、SHA 哈希值或区块号，</a:t>
            </a:r>
            <a:endParaRPr lang="zh-CN" altLang="en-US" sz="140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搜索到在比特币网络和区块链中对应的等价数据。包括相关数据图表呈现。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4912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ONE 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选题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背景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17195" y="484505"/>
            <a:ext cx="988949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08000" algn="l" fontAlgn="auto">
              <a:lnSpc>
                <a:spcPct val="13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charset="-122"/>
              </a:rPr>
              <a:t>国内研究现状：      </a:t>
            </a:r>
            <a:endParaRPr lang="zh-CN" altLang="en-US" sz="20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45665" y="1284605"/>
            <a:ext cx="1698625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508000" algn="l" fontAlgn="auto"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火币网</a:t>
            </a:r>
            <a:endParaRPr lang="zh-CN" altLang="en-US" sz="140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53450" y="1348740"/>
            <a:ext cx="80581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OKCoin</a:t>
            </a:r>
            <a:endParaRPr 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55" y="1774190"/>
            <a:ext cx="4958080" cy="28568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945" y="1774190"/>
            <a:ext cx="4569460" cy="2827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67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</a:t>
            </a:r>
            <a:r>
              <a:rPr lang="en-US" altLang="zh-CN" sz="1400" b="1" dirty="0" smtClean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ONE </a:t>
            </a: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选题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背景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40460" y="1224280"/>
            <a:ext cx="5353050" cy="3725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55600" algn="l" fontAlgn="auto">
              <a:lnSpc>
                <a:spcPct val="13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 b="0" dirty="0">
                <a:latin typeface="Arial" panose="020B0604020202020204" pitchFamily="34" charset="0"/>
                <a:ea typeface="微软雅黑" panose="020B0503020204020204" charset="-122"/>
              </a:rPr>
              <a:t>比特币的出现引入了对传统网络具有颠覆性的区块链技术，而区块链技术的迅猛发展更是提高了比特币的关注度，促进其被越来越多的人接触和使用。</a:t>
            </a:r>
            <a:endParaRPr lang="zh-CN" altLang="en-US" sz="1400" b="0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355600" algn="l" fontAlgn="auto">
              <a:lnSpc>
                <a:spcPct val="13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endParaRPr lang="zh-CN" altLang="en-US" sz="1400" b="0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355600" algn="l" fontAlgn="auto">
              <a:lnSpc>
                <a:spcPct val="13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en-US" altLang="zh-CN" sz="1400" b="0" dirty="0">
                <a:latin typeface="Arial" panose="020B0604020202020204" pitchFamily="34" charset="0"/>
                <a:ea typeface="微软雅黑" panose="020B0503020204020204" charset="-122"/>
              </a:rPr>
              <a:t>2017</a:t>
            </a:r>
            <a:r>
              <a:rPr lang="zh-CN" altLang="en-US" sz="1400" b="0" dirty="0">
                <a:latin typeface="Arial" panose="020B0604020202020204" pitchFamily="34" charset="0"/>
                <a:ea typeface="微软雅黑" panose="020B0503020204020204" charset="-122"/>
              </a:rPr>
              <a:t>年</a:t>
            </a:r>
            <a:r>
              <a:rPr lang="en-US" altLang="zh-CN" sz="1400" b="0" dirty="0">
                <a:latin typeface="Arial" panose="020B0604020202020204" pitchFamily="34" charset="0"/>
                <a:ea typeface="微软雅黑" panose="020B0503020204020204" charset="-122"/>
              </a:rPr>
              <a:t>5</a:t>
            </a:r>
            <a:r>
              <a:rPr lang="zh-CN" altLang="en-US" sz="1400" b="0" dirty="0">
                <a:latin typeface="Arial" panose="020B0604020202020204" pitchFamily="34" charset="0"/>
                <a:ea typeface="微软雅黑" panose="020B0503020204020204" charset="-122"/>
              </a:rPr>
              <a:t>月</a:t>
            </a:r>
            <a:r>
              <a:rPr lang="en-US" altLang="zh-CN" sz="1400" b="0" dirty="0">
                <a:latin typeface="Arial" panose="020B0604020202020204" pitchFamily="34" charset="0"/>
                <a:ea typeface="微软雅黑" panose="020B0503020204020204" charset="-122"/>
              </a:rPr>
              <a:t>12</a:t>
            </a:r>
            <a:r>
              <a:rPr lang="zh-CN" altLang="en-US" sz="1400" b="0" dirty="0">
                <a:latin typeface="Arial" panose="020B0604020202020204" pitchFamily="34" charset="0"/>
                <a:ea typeface="微软雅黑" panose="020B0503020204020204" charset="-122"/>
              </a:rPr>
              <a:t>日，全球爆发大规模比特币勒索病毒感染事件，将比特币推向了风口浪尖。比特币一度中止了近期涨势，随后又震荡回升，到北京时间</a:t>
            </a:r>
            <a:r>
              <a:rPr lang="en-US" altLang="zh-CN" sz="1400" b="0" dirty="0">
                <a:latin typeface="Arial" panose="020B0604020202020204" pitchFamily="34" charset="0"/>
                <a:ea typeface="微软雅黑" panose="020B0503020204020204" charset="-122"/>
              </a:rPr>
              <a:t>7</a:t>
            </a:r>
            <a:r>
              <a:rPr lang="zh-CN" altLang="en-US" sz="1400" b="0" dirty="0">
                <a:latin typeface="Arial" panose="020B0604020202020204" pitchFamily="34" charset="0"/>
                <a:ea typeface="微软雅黑" panose="020B0503020204020204" charset="-122"/>
              </a:rPr>
              <a:t>月</a:t>
            </a:r>
            <a:r>
              <a:rPr lang="en-US" altLang="zh-CN" sz="1400" b="0" dirty="0">
                <a:latin typeface="Arial" panose="020B0604020202020204" pitchFamily="34" charset="0"/>
                <a:ea typeface="微软雅黑" panose="020B0503020204020204" charset="-122"/>
              </a:rPr>
              <a:t>6</a:t>
            </a:r>
            <a:r>
              <a:rPr lang="zh-CN" altLang="en-US" sz="1400" b="0" dirty="0">
                <a:latin typeface="Arial" panose="020B0604020202020204" pitchFamily="34" charset="0"/>
                <a:ea typeface="微软雅黑" panose="020B0503020204020204" charset="-122"/>
              </a:rPr>
              <a:t>日</a:t>
            </a:r>
            <a:r>
              <a:rPr lang="en-US" altLang="zh-CN" sz="1400" b="0" dirty="0">
                <a:latin typeface="Arial" panose="020B0604020202020204" pitchFamily="34" charset="0"/>
                <a:ea typeface="微软雅黑" panose="020B0503020204020204" charset="-122"/>
              </a:rPr>
              <a:t>21</a:t>
            </a:r>
            <a:r>
              <a:rPr lang="zh-CN" altLang="en-US" sz="1400" b="0" dirty="0">
                <a:latin typeface="Arial" panose="020B0604020202020204" pitchFamily="34" charset="0"/>
                <a:ea typeface="微软雅黑" panose="020B0503020204020204" charset="-122"/>
              </a:rPr>
              <a:t>点</a:t>
            </a:r>
            <a:r>
              <a:rPr lang="zh-CN" altLang="en-US" sz="1400" b="0" dirty="0">
                <a:latin typeface="Arial" panose="020B0604020202020204" pitchFamily="34" charset="0"/>
                <a:ea typeface="微软雅黑" panose="020B0503020204020204" charset="-122"/>
              </a:rPr>
              <a:t>，1个比特币的价值升至18130元。可见市场对比特币的狂热程度。</a:t>
            </a:r>
            <a:endParaRPr lang="zh-CN" altLang="en-US" sz="1400" b="0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355600" algn="l" fontAlgn="auto">
              <a:lnSpc>
                <a:spcPct val="13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endParaRPr lang="zh-CN" altLang="en-US" sz="1400" b="0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355600" algn="l" fontAlgn="auto">
              <a:lnSpc>
                <a:spcPct val="13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 b="0" dirty="0">
                <a:latin typeface="Arial" panose="020B0604020202020204" pitchFamily="34" charset="0"/>
                <a:ea typeface="微软雅黑" panose="020B0503020204020204" charset="-122"/>
              </a:rPr>
              <a:t>在此背景下，设计一个比特币交易数据全方位可视化及分析的网站，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将数据以更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美观、直观、易懂、甚至是三维立体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的形式呈现，</a:t>
            </a:r>
            <a:r>
              <a:rPr lang="zh-CN" altLang="en-US" sz="1400" b="0" dirty="0">
                <a:latin typeface="Arial" panose="020B0604020202020204" pitchFamily="34" charset="0"/>
                <a:ea typeface="微软雅黑" panose="020B0503020204020204" charset="-122"/>
              </a:rPr>
              <a:t>希望可以为相关研究和从业人员提供少许的参考价值，也让更多业余感兴趣的人士能够了解比特币交易的相关内容，紧贴时下热点。</a:t>
            </a:r>
            <a:endParaRPr lang="zh-CN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TWO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研究内容</a:t>
            </a:r>
            <a:endParaRPr lang="zh-CN" altLang="en-US" sz="60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0325"/>
            <a:ext cx="1953260" cy="306070"/>
            <a:chOff x="0" y="95"/>
            <a:chExt cx="3076" cy="482"/>
          </a:xfrm>
        </p:grpSpPr>
        <p:sp>
          <p:nvSpPr>
            <p:cNvPr id="2" name="矩形 1"/>
            <p:cNvSpPr/>
            <p:nvPr/>
          </p:nvSpPr>
          <p:spPr>
            <a:xfrm>
              <a:off x="0" y="95"/>
              <a:ext cx="2958" cy="4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PART TWO </a:t>
              </a:r>
              <a:r>
                <a:rPr lang="zh-CN" altLang="en-US" sz="1400" b="1" dirty="0" smtClean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研究内容</a:t>
              </a:r>
              <a:endPara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2870" y="248"/>
              <a:ext cx="206" cy="17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44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0" name="矩形 99"/>
          <p:cNvSpPr/>
          <p:nvPr/>
        </p:nvSpPr>
        <p:spPr>
          <a:xfrm>
            <a:off x="3885619" y="964540"/>
            <a:ext cx="24180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研究内容</a:t>
            </a:r>
            <a:endParaRPr lang="zh-CN" altLang="en-US" sz="44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885341" y="2125434"/>
            <a:ext cx="6550312" cy="2607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本文以比特币这一前沿课题为研究对象，设计基于D3、three.js等技术的比特币交易数据可视化系统。具体研究内容如下：</a:t>
            </a:r>
            <a:endParaRPr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1、学习和研究比特币区块链中包含用户公钥地址信息、签名等交易信息的交易脚本语言，从技术层面对输入、输出脚本进行分析，完成区块链的解析和数据提取。</a:t>
            </a:r>
            <a:endParaRPr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2、系统的设计。系统前端框架借助于Bootstrap，后端采用JavaWeb。系统对区块链新生成的block进行动态解析和数据提取，将最新的交易信息利用D3、three.js等技术可视化呈现到前端</a:t>
            </a:r>
            <a:r>
              <a:rPr 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页面</a:t>
            </a:r>
            <a:r>
              <a:rPr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。 </a:t>
            </a:r>
            <a:endParaRPr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清风素材 https://12sc.taobao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3183</Words>
  <Application>WPS 演示</Application>
  <PresentationFormat>宽屏</PresentationFormat>
  <Paragraphs>212</Paragraphs>
  <Slides>20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Segoe UI Light</vt:lpstr>
      <vt:lpstr>Segoe UI Light</vt:lpstr>
      <vt:lpstr>微软雅黑</vt:lpstr>
      <vt:lpstr>Arial Unicode MS</vt:lpstr>
      <vt:lpstr>Calibri</vt:lpstr>
      <vt:lpstr>Segoe UI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清风素材; 12sc.taobao.com</dc:creator>
  <cp:keywords>12sc.taobao.com</cp:keywords>
  <dc:description>12sc.taobao.com</dc:description>
  <dc:subject>12sc.taobao.com</dc:subject>
  <cp:category>12sc.taobao.com</cp:category>
  <cp:lastModifiedBy>Administrator</cp:lastModifiedBy>
  <cp:revision>62</cp:revision>
  <dcterms:created xsi:type="dcterms:W3CDTF">2015-08-18T02:51:00Z</dcterms:created>
  <dcterms:modified xsi:type="dcterms:W3CDTF">2017-07-06T14:19:43Z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