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083917-01F8-47AD-A687-F8FFAF14F69F}">
  <a:tblStyle styleId="{D1083917-01F8-47AD-A687-F8FFAF14F69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7b9ff663fe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7b9ff663fe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7b9ff663fe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7b9ff663fe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7b9ff663fe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7b9ff663fe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7b9ff663fe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7b9ff663fe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7b9ff663fe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7b9ff663fe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7b9ff663fe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7b9ff663fe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7b9ff663fe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7b9ff663fe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7b9ff663fe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7b9ff663fe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7b9ff663fe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7b9ff663fe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7b9ff663fe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7b9ff663fe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b9ff663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b9ff663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7b9ff663fe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7b9ff663fe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7b9ff663fe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7b9ff663fe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7b9ff663fe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7b9ff663fe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7b9ff663fe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7b9ff663fe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7b9ff663fe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7b9ff663fe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7b9ff663fe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7b9ff663fe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b9ff663f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7b9ff663f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7b9ff663f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7b9ff663f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7b9ff663f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7b9ff663f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b9ff663f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7b9ff663f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7b9ff663fe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7b9ff663f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7b9ff663f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7b9ff663f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7b9ff663fe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7b9ff663fe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jdeans289.github.io/icg2/namespaceDataTypeAlgorithm.html" TargetMode="External"/><Relationship Id="rId4" Type="http://schemas.openxmlformats.org/officeDocument/2006/relationships/hyperlink" Target="https://github.com/jdeans289/icg2/blob/main/DataTypes/include/Algorithm/DataTypeAlgorithm.hpp" TargetMode="External"/><Relationship Id="rId11" Type="http://schemas.openxmlformats.org/officeDocument/2006/relationships/hyperlink" Target="https://github.com/jdeans289/icg2/blob/main/DataTypes/src/Algorithm/ResizeSequence.cpp" TargetMode="External"/><Relationship Id="rId10" Type="http://schemas.openxmlformats.org/officeDocument/2006/relationships/hyperlink" Target="https://github.com/jdeans289/icg2/blob/main/DataTypes/src/Algorithm/AssignValue.cpp" TargetMode="External"/><Relationship Id="rId9" Type="http://schemas.openxmlformats.org/officeDocument/2006/relationships/hyperlink" Target="https://github.com/jdeans289/icg2/blob/main/DataTypes/src/Algorithm/GetValue.cpp" TargetMode="External"/><Relationship Id="rId5" Type="http://schemas.openxmlformats.org/officeDocument/2006/relationships/hyperlink" Target="https://github.com/jdeans289/icg2/blob/main/DataTypes/src/Algorithm/LookupNameByAddressAndType.cpp" TargetMode="External"/><Relationship Id="rId6" Type="http://schemas.openxmlformats.org/officeDocument/2006/relationships/hyperlink" Target="https://github.com/jdeans289/icg2/blob/main/DataTypes/src/Algorithm/LookupAddressAndTypeByName.cpp" TargetMode="External"/><Relationship Id="rId7" Type="http://schemas.openxmlformats.org/officeDocument/2006/relationships/hyperlink" Target="https://github.com/jdeans289/icg2/blob/main/DataTypes/src/Algorithm/FindLeaves.cpp" TargetMode="External"/><Relationship Id="rId8" Type="http://schemas.openxmlformats.org/officeDocument/2006/relationships/hyperlink" Target="https://github.com/jdeans289/icg2/blob/main/DataTypes/src/Algorithm/PrintValue.cp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hyperlink" Target="https://github.com/jdeans289/icg2/blob/main/DataTypes/include/Type/SpecifiedSequenceDataType.hpp#L49" TargetMode="External"/><Relationship Id="rId10" Type="http://schemas.openxmlformats.org/officeDocument/2006/relationships/hyperlink" Target="https://github.com/jdeans289/icg2/blob/main/DataTypes/include/Type/SpecifiedPrimitiveDataType.hpp#L45" TargetMode="External"/><Relationship Id="rId9" Type="http://schemas.openxmlformats.org/officeDocument/2006/relationships/hyperlink" Target="https://github.com/jdeans289/icg2/blob/main/DataTypes/include/Type/SpecifiedPrimitiveDataType.hpp#L45" TargetMode="External"/><Relationship Id="rId5" Type="http://schemas.openxmlformats.org/officeDocument/2006/relationships/hyperlink" Target="https://github.com/jdeans289/icg2/blob/main/DataTypes/include/Type/SpecifiedSequenceDataType.hpp#L49" TargetMode="External"/><Relationship Id="rId6" Type="http://schemas.openxmlformats.org/officeDocument/2006/relationships/hyperlink" Target="https://github.com/jdeans289/icg2/blob/main/DataTypes/include/Type/SpecifiedSequenceDataType.hpp#L49" TargetMode="External"/><Relationship Id="rId7" Type="http://schemas.openxmlformats.org/officeDocument/2006/relationships/image" Target="../media/image3.png"/><Relationship Id="rId8" Type="http://schemas.openxmlformats.org/officeDocument/2006/relationships/hyperlink" Target="https://github.com/jdeans289/icg2/blob/main/DataTypes/include/Type/SpecifiedPrimitiveDataType.hpp#L45"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hyperlink" Target="https://github.com/jdeans289/icg2/blob/main/ICG/src/ASTFilter/ASTFilter.cpp#L66" TargetMode="External"/><Relationship Id="rId5" Type="http://schemas.openxmlformats.org/officeDocument/2006/relationships/hyperlink" Target="https://github.com/jdeans289/icg2/blob/main/ICG/src/ASTFilter/ASTFilter.cpp#L66"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thub.com/jdeans289/icg2/blob/main/ICG/src/ASTFilter/ASTFilter.cpp#L33" TargetMode="External"/><Relationship Id="rId4" Type="http://schemas.openxmlformats.org/officeDocument/2006/relationships/hyperlink" Target="https://github.com/jdeans289/icg2/blob/main/ICG/src/ASTFilter/ASTFilter.cpp#L89" TargetMode="External"/><Relationship Id="rId5" Type="http://schemas.openxmlformats.org/officeDocument/2006/relationships/hyperlink" Target="https://github.com/jdeans289/ast-filte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jdeans289.github.io/icg2/namespaceJClang.html" TargetMode="External"/><Relationship Id="rId4" Type="http://schemas.openxmlformats.org/officeDocument/2006/relationships/hyperlink" Target="https://github.com/jdeans289/icg2/tree/main/ICG/include/JClang" TargetMode="External"/><Relationship Id="rId5"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hub.com/jdeans289/icg2/tree/main/ICG/include/IntermediateRepresentation" TargetMode="External"/><Relationship Id="rId4" Type="http://schemas.openxmlformats.org/officeDocument/2006/relationships/hyperlink" Target="https://github.com/jdeans289/icg2/blob/main/ICG/include/IntermediateRepresentation/ClassInfo.hpp" TargetMode="External"/><Relationship Id="rId5" Type="http://schemas.openxmlformats.org/officeDocument/2006/relationships/hyperlink" Target="https://github.com/jdeans289/icg2/blob/main/ICG/include/IntermediateRepresentation/FieldInfo.hpp" TargetMode="External"/><Relationship Id="rId6" Type="http://schemas.openxmlformats.org/officeDocument/2006/relationships/hyperlink" Target="https://github.com/jdeans289/icg2/blob/main/ICG/include/IntermediateRepresentation/TypedefInfo.hpp" TargetMode="External"/><Relationship Id="rId7" Type="http://schemas.openxmlformats.org/officeDocument/2006/relationships/hyperlink" Target="https://github.com/jdeans289/icg2/blob/main/ICG/include/IntermediateRepresentation/STLDeclInfo.hpp" TargetMode="External"/><Relationship Id="rId8"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github.com/jdeans289/icg2/blob/main/ICG/include/ICGTemplateEngine/ICGTemplateEngine.hpp" TargetMode="External"/><Relationship Id="rId4" Type="http://schemas.openxmlformats.org/officeDocument/2006/relationships/hyperlink" Target="https://mustache.github.io/" TargetMode="External"/><Relationship Id="rId5" Type="http://schemas.openxmlformats.org/officeDocument/2006/relationships/hyperlink" Target="https://github.com/jdeans289/icg2/blob/main/ICG/include/ICGTemplateEngine/ICGTemplateEngine.hpp" TargetMode="External"/><Relationship Id="rId6" Type="http://schemas.openxmlformats.org/officeDocument/2006/relationships/image" Target="../media/image9.png"/><Relationship Id="rId7"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github.com/jdeans289/icg2/tree/main/test/inheritance" TargetMode="Externa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hyperlink" Target="https://github.com/jdeans289/icg2/blob/main/DataTypes/include/Type/SpecifiedSequenceDataType.hpp#L32" TargetMode="External"/><Relationship Id="rId5"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hyperlink" Target="https://github.com/jdeans289/icg2/blob/main/DataTypes/include/TypeDefDictionary.hpp" TargetMode="External"/><Relationship Id="rId5" Type="http://schemas.openxmlformats.org/officeDocument/2006/relationships/hyperlink" Target="https://jdeans289.github.io/icg2/classTypeDefDictionary.html" TargetMode="External"/><Relationship Id="rId6" Type="http://schemas.openxmlformats.org/officeDocument/2006/relationships/hyperlink" Target="https://github.com/jdeans289/icg2/blob/main/DataTypes/src/DataTypeInator.cpp#L31C69-L31C69"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jdeans289.github.io/icg2/classDataType.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jdeans289.github.io/icg2/classDataType.html" TargetMode="External"/><Relationship Id="rId4" Type="http://schemas.openxmlformats.org/officeDocument/2006/relationships/hyperlink" Target="https://jdeans289.github.io/icg2/classCompositeDataType.html" TargetMode="External"/><Relationship Id="rId5" Type="http://schemas.openxmlformats.org/officeDocument/2006/relationships/hyperlink" Target="https://jdeans289.github.io/icg2/classArrayDataType.html" TargetMode="External"/><Relationship Id="rId6" Type="http://schemas.openxmlformats.org/officeDocument/2006/relationships/hyperlink" Target="https://jdeans289.github.io/icg2/classPrimitiveDataType.html" TargetMode="External"/><Relationship Id="rId7" Type="http://schemas.openxmlformats.org/officeDocument/2006/relationships/hyperlink" Target="https://jdeans289.github.io/icg2/classStringDataType.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jdeans289.github.io/icg2/classDataTypeInator.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jdeans289.github.io/icg2/classMemoryManager.html" TargetMode="External"/><Relationship Id="rId4" Type="http://schemas.openxmlformats.org/officeDocument/2006/relationships/hyperlink" Target="https://github.com/jdeans289/icg2/blob/main/DataTypes/include/MemoryManagement/MemoryManager.hp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thub.com/jdeans289/icg2/blob/main/DataTypes/src/CheckpointAgent/J_CheckpointAgent.cpp#L220C53-L220C53" TargetMode="External"/><Relationship Id="rId4" Type="http://schemas.openxmlformats.org/officeDocument/2006/relationships/hyperlink" Target="https://github.com/jdeans289/icg2/blob/main/DataTypes/src/Utils/ParsedAssignment.cpp#L50C27-L50C27" TargetMode="External"/><Relationship Id="rId5" Type="http://schemas.openxmlformats.org/officeDocument/2006/relationships/hyperlink" Target="https://github.com/jdeans289/icg2/blob/main/DataTypes/src/CheckpointAgent/J_CheckpointAgent.cpp#L180" TargetMode="External"/><Relationship Id="rId6" Type="http://schemas.openxmlformats.org/officeDocument/2006/relationships/hyperlink" Target="https://github.com/jdeans289/icg2/blob/main/DataTypes/src/Algorithm/LookupAddressAndTypeByName.cpp" TargetMode="External"/><Relationship Id="rId7" Type="http://schemas.openxmlformats.org/officeDocument/2006/relationships/hyperlink" Target="https://github.com/jdeans289/icg2/blob/main/DataTypes/src/Algorithm/AssignValue.cpp#L37C3-L37C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refactoring.guru/design-patterns/visitor-double-dispatch" TargetMode="Externa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hyperlink" Target="https://jdeans289.github.io/icg2/classDataTypeVisitor.html" TargetMode="External"/><Relationship Id="rId7" Type="http://schemas.openxmlformats.org/officeDocument/2006/relationships/hyperlink" Target="https://github.com/jdeans289/icg2/blob/main/DataTypes/include/Algorithm/DataTypeVisitor.hp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ICG 2</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Electric Boogaloo</a:t>
            </a:r>
            <a:endParaRPr/>
          </a:p>
          <a:p>
            <a:pPr indent="0" lvl="0" marL="0" rtl="0" algn="ctr">
              <a:spcBef>
                <a:spcPts val="0"/>
              </a:spcBef>
              <a:spcAft>
                <a:spcPts val="0"/>
              </a:spcAft>
              <a:buNone/>
            </a:pPr>
            <a:r>
              <a:rPr lang="en"/>
              <a:t>Design Review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Implementing </a:t>
            </a:r>
            <a:r>
              <a:rPr b="1" lang="en">
                <a:solidFill>
                  <a:srgbClr val="8064A2"/>
                </a:solidFill>
                <a:latin typeface="Courier New"/>
                <a:ea typeface="Courier New"/>
                <a:cs typeface="Courier New"/>
                <a:sym typeface="Courier New"/>
              </a:rPr>
              <a:t>DataType</a:t>
            </a:r>
            <a:r>
              <a:rPr lang="en"/>
              <a:t> Algorithms</a:t>
            </a:r>
            <a:endParaRPr b="1">
              <a:solidFill>
                <a:srgbClr val="8064A2"/>
              </a:solidFill>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202" name="Google Shape;202;p22"/>
          <p:cNvSpPr txBox="1"/>
          <p:nvPr>
            <p:ph idx="1" type="body"/>
          </p:nvPr>
        </p:nvSpPr>
        <p:spPr>
          <a:xfrm>
            <a:off x="311700" y="1017725"/>
            <a:ext cx="8520600" cy="4061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Entry points are in </a:t>
            </a:r>
            <a:r>
              <a:rPr lang="en" sz="2000">
                <a:latin typeface="Courier New"/>
                <a:ea typeface="Courier New"/>
                <a:cs typeface="Courier New"/>
                <a:sym typeface="Courier New"/>
              </a:rPr>
              <a:t>DataTypeAlgorithms.hpp </a:t>
            </a:r>
            <a:r>
              <a:rPr lang="en" sz="2000" u="sng">
                <a:solidFill>
                  <a:schemeClr val="hlink"/>
                </a:solidFill>
                <a:hlinkClick r:id="rId3"/>
              </a:rPr>
              <a:t>doxygen</a:t>
            </a:r>
            <a:r>
              <a:rPr lang="en" sz="2000"/>
              <a:t> </a:t>
            </a:r>
            <a:r>
              <a:rPr lang="en" sz="2000" u="sng">
                <a:solidFill>
                  <a:schemeClr val="hlink"/>
                </a:solidFill>
                <a:hlinkClick r:id="rId4"/>
              </a:rPr>
              <a:t>code</a:t>
            </a:r>
            <a:endParaRPr sz="2000"/>
          </a:p>
          <a:p>
            <a:pPr indent="-355600" lvl="0" marL="457200" rtl="0" algn="l">
              <a:spcBef>
                <a:spcPts val="0"/>
              </a:spcBef>
              <a:spcAft>
                <a:spcPts val="0"/>
              </a:spcAft>
              <a:buSzPts val="2000"/>
              <a:buChar char="-"/>
            </a:pPr>
            <a:r>
              <a:rPr lang="en" sz="2000"/>
              <a:t>Visitor algorithms can do many things - </a:t>
            </a:r>
            <a:endParaRPr sz="2000"/>
          </a:p>
          <a:p>
            <a:pPr indent="-342900" lvl="1" marL="914400" rtl="0" algn="l">
              <a:spcBef>
                <a:spcPts val="0"/>
              </a:spcBef>
              <a:spcAft>
                <a:spcPts val="0"/>
              </a:spcAft>
              <a:buSzPts val="1800"/>
              <a:buChar char="-"/>
            </a:pPr>
            <a:r>
              <a:rPr lang="en" sz="1800"/>
              <a:t>Search the tree</a:t>
            </a:r>
            <a:endParaRPr sz="1800"/>
          </a:p>
          <a:p>
            <a:pPr indent="-330200" lvl="2" marL="1371600" rtl="0" algn="l">
              <a:spcBef>
                <a:spcPts val="0"/>
              </a:spcBef>
              <a:spcAft>
                <a:spcPts val="0"/>
              </a:spcAft>
              <a:buSzPts val="1600"/>
              <a:buChar char="-"/>
            </a:pPr>
            <a:r>
              <a:rPr lang="en" sz="1600" u="sng">
                <a:solidFill>
                  <a:schemeClr val="hlink"/>
                </a:solidFill>
                <a:hlinkClick r:id="rId5"/>
              </a:rPr>
              <a:t>LookupNameByAddress</a:t>
            </a:r>
            <a:endParaRPr sz="1600"/>
          </a:p>
          <a:p>
            <a:pPr indent="-330200" lvl="2" marL="1371600" rtl="0" algn="l">
              <a:spcBef>
                <a:spcPts val="0"/>
              </a:spcBef>
              <a:spcAft>
                <a:spcPts val="0"/>
              </a:spcAft>
              <a:buSzPts val="1600"/>
              <a:buChar char="-"/>
            </a:pPr>
            <a:r>
              <a:rPr lang="en" sz="1600" u="sng">
                <a:solidFill>
                  <a:schemeClr val="hlink"/>
                </a:solidFill>
                <a:hlinkClick r:id="rId6"/>
              </a:rPr>
              <a:t>LookupAddressByName</a:t>
            </a:r>
            <a:endParaRPr sz="1600"/>
          </a:p>
          <a:p>
            <a:pPr indent="-342900" lvl="1" marL="914400" rtl="0" algn="l">
              <a:spcBef>
                <a:spcPts val="0"/>
              </a:spcBef>
              <a:spcAft>
                <a:spcPts val="0"/>
              </a:spcAft>
              <a:buSzPts val="1800"/>
              <a:buChar char="-"/>
            </a:pPr>
            <a:r>
              <a:rPr lang="en" sz="1800"/>
              <a:t>Traverse the entire tree </a:t>
            </a:r>
            <a:endParaRPr sz="1800"/>
          </a:p>
          <a:p>
            <a:pPr indent="-330200" lvl="2" marL="1371600" rtl="0" algn="l">
              <a:spcBef>
                <a:spcPts val="0"/>
              </a:spcBef>
              <a:spcAft>
                <a:spcPts val="0"/>
              </a:spcAft>
              <a:buSzPts val="1600"/>
              <a:buChar char="-"/>
            </a:pPr>
            <a:r>
              <a:rPr lang="en" sz="1600" u="sng">
                <a:solidFill>
                  <a:schemeClr val="hlink"/>
                </a:solidFill>
                <a:hlinkClick r:id="rId7"/>
              </a:rPr>
              <a:t>FindLeaves</a:t>
            </a:r>
            <a:endParaRPr sz="1600"/>
          </a:p>
          <a:p>
            <a:pPr indent="-330200" lvl="2" marL="1371600" rtl="0" algn="l">
              <a:spcBef>
                <a:spcPts val="0"/>
              </a:spcBef>
              <a:spcAft>
                <a:spcPts val="0"/>
              </a:spcAft>
              <a:buSzPts val="1600"/>
              <a:buChar char="-"/>
            </a:pPr>
            <a:r>
              <a:rPr lang="en" sz="1600" u="sng">
                <a:solidFill>
                  <a:schemeClr val="hlink"/>
                </a:solidFill>
                <a:hlinkClick r:id="rId8"/>
              </a:rPr>
              <a:t>PrintValue</a:t>
            </a:r>
            <a:endParaRPr sz="1600"/>
          </a:p>
          <a:p>
            <a:pPr indent="-342900" lvl="1" marL="914400" rtl="0" algn="l">
              <a:spcBef>
                <a:spcPts val="0"/>
              </a:spcBef>
              <a:spcAft>
                <a:spcPts val="0"/>
              </a:spcAft>
              <a:buSzPts val="1800"/>
              <a:buChar char="-"/>
            </a:pPr>
            <a:r>
              <a:rPr lang="en" sz="1800"/>
              <a:t>Apply an operation to target type(s) and ignore all others</a:t>
            </a:r>
            <a:endParaRPr sz="1800"/>
          </a:p>
          <a:p>
            <a:pPr indent="-330200" lvl="2" marL="1371600" rtl="0" algn="l">
              <a:spcBef>
                <a:spcPts val="0"/>
              </a:spcBef>
              <a:spcAft>
                <a:spcPts val="0"/>
              </a:spcAft>
              <a:buSzPts val="1600"/>
              <a:buChar char="-"/>
            </a:pPr>
            <a:r>
              <a:rPr lang="en" sz="1600" u="sng">
                <a:solidFill>
                  <a:schemeClr val="hlink"/>
                </a:solidFill>
                <a:hlinkClick r:id="rId9"/>
              </a:rPr>
              <a:t>GetValue</a:t>
            </a:r>
            <a:endParaRPr sz="1600"/>
          </a:p>
          <a:p>
            <a:pPr indent="-330200" lvl="2" marL="1371600" rtl="0" algn="l">
              <a:spcBef>
                <a:spcPts val="0"/>
              </a:spcBef>
              <a:spcAft>
                <a:spcPts val="0"/>
              </a:spcAft>
              <a:buSzPts val="1600"/>
              <a:buChar char="-"/>
            </a:pPr>
            <a:r>
              <a:rPr lang="en" sz="1600" u="sng">
                <a:solidFill>
                  <a:schemeClr val="hlink"/>
                </a:solidFill>
                <a:hlinkClick r:id="rId10"/>
              </a:rPr>
              <a:t>AssignValue</a:t>
            </a:r>
            <a:endParaRPr sz="1600"/>
          </a:p>
          <a:p>
            <a:pPr indent="-330200" lvl="2" marL="1371600" rtl="0" algn="l">
              <a:spcBef>
                <a:spcPts val="0"/>
              </a:spcBef>
              <a:spcAft>
                <a:spcPts val="0"/>
              </a:spcAft>
              <a:buSzPts val="1600"/>
              <a:buChar char="-"/>
            </a:pPr>
            <a:r>
              <a:rPr lang="en" sz="1600" u="sng">
                <a:solidFill>
                  <a:schemeClr val="hlink"/>
                </a:solidFill>
                <a:hlinkClick r:id="rId11"/>
              </a:rPr>
              <a:t>ResizeSequence</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 representation with Templates</a:t>
            </a:r>
            <a:endParaRPr/>
          </a:p>
        </p:txBody>
      </p:sp>
      <p:sp>
        <p:nvSpPr>
          <p:cNvPr id="208" name="Google Shape;208;p23"/>
          <p:cNvSpPr txBox="1"/>
          <p:nvPr>
            <p:ph idx="1" type="body"/>
          </p:nvPr>
        </p:nvSpPr>
        <p:spPr>
          <a:xfrm>
            <a:off x="311700" y="1152475"/>
            <a:ext cx="8520600" cy="1314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Some </a:t>
            </a:r>
            <a:r>
              <a:rPr b="1" lang="en">
                <a:solidFill>
                  <a:srgbClr val="8064A2"/>
                </a:solidFill>
                <a:latin typeface="Courier New"/>
                <a:ea typeface="Courier New"/>
                <a:cs typeface="Courier New"/>
                <a:sym typeface="Courier New"/>
              </a:rPr>
              <a:t>DataTypes</a:t>
            </a:r>
            <a:r>
              <a:rPr lang="en"/>
              <a:t> must take the class that is being represented as a template parameter to implement some operations. C++ does not allow for a virtual templated function, so they must inherit from a non-templated class that defines the specialized interface. </a:t>
            </a:r>
            <a:endParaRPr/>
          </a:p>
        </p:txBody>
      </p:sp>
      <p:sp>
        <p:nvSpPr>
          <p:cNvPr id="209" name="Google Shape;209;p23"/>
          <p:cNvSpPr/>
          <p:nvPr/>
        </p:nvSpPr>
        <p:spPr>
          <a:xfrm>
            <a:off x="1135400" y="4063511"/>
            <a:ext cx="1665300" cy="332100"/>
          </a:xfrm>
          <a:prstGeom prst="rect">
            <a:avLst/>
          </a:prstGeom>
          <a:solidFill>
            <a:srgbClr val="D9D2E9"/>
          </a:solidFill>
          <a:ln cap="flat" cmpd="sng" w="9525">
            <a:solidFill>
              <a:srgbClr val="595959"/>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urier New"/>
                <a:ea typeface="Courier New"/>
                <a:cs typeface="Courier New"/>
                <a:sym typeface="Courier New"/>
              </a:rPr>
              <a:t>PrimitiveType</a:t>
            </a:r>
            <a:endParaRPr>
              <a:latin typeface="Courier New"/>
              <a:ea typeface="Courier New"/>
              <a:cs typeface="Courier New"/>
              <a:sym typeface="Courier New"/>
            </a:endParaRPr>
          </a:p>
        </p:txBody>
      </p:sp>
      <p:sp>
        <p:nvSpPr>
          <p:cNvPr id="210" name="Google Shape;210;p23"/>
          <p:cNvSpPr/>
          <p:nvPr/>
        </p:nvSpPr>
        <p:spPr>
          <a:xfrm>
            <a:off x="717350" y="4664475"/>
            <a:ext cx="2501400" cy="233100"/>
          </a:xfrm>
          <a:prstGeom prst="rect">
            <a:avLst/>
          </a:prstGeom>
          <a:solidFill>
            <a:srgbClr val="FCE5C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urier New"/>
                <a:ea typeface="Courier New"/>
                <a:cs typeface="Courier New"/>
                <a:sym typeface="Courier New"/>
              </a:rPr>
              <a:t>SpecifiedPrimitiveType&lt;T&gt;</a:t>
            </a:r>
            <a:endParaRPr sz="1200">
              <a:latin typeface="Courier New"/>
              <a:ea typeface="Courier New"/>
              <a:cs typeface="Courier New"/>
              <a:sym typeface="Courier New"/>
            </a:endParaRPr>
          </a:p>
        </p:txBody>
      </p:sp>
      <p:cxnSp>
        <p:nvCxnSpPr>
          <p:cNvPr id="211" name="Google Shape;211;p23"/>
          <p:cNvCxnSpPr/>
          <p:nvPr/>
        </p:nvCxnSpPr>
        <p:spPr>
          <a:xfrm flipH="1" rot="-5400000">
            <a:off x="2334075" y="4405452"/>
            <a:ext cx="600" cy="600"/>
          </a:xfrm>
          <a:prstGeom prst="bentConnector3">
            <a:avLst>
              <a:gd fmla="val 50000" name="adj1"/>
            </a:avLst>
          </a:prstGeom>
          <a:noFill/>
          <a:ln cap="flat" cmpd="sng" w="9525">
            <a:solidFill>
              <a:srgbClr val="595959"/>
            </a:solidFill>
            <a:prstDash val="solid"/>
            <a:round/>
            <a:headEnd len="med" w="med" type="none"/>
            <a:tailEnd len="med" w="med" type="none"/>
          </a:ln>
        </p:spPr>
      </p:cxnSp>
      <p:cxnSp>
        <p:nvCxnSpPr>
          <p:cNvPr id="212" name="Google Shape;212;p23"/>
          <p:cNvCxnSpPr>
            <a:stCxn id="209" idx="2"/>
            <a:endCxn id="210" idx="0"/>
          </p:cNvCxnSpPr>
          <p:nvPr/>
        </p:nvCxnSpPr>
        <p:spPr>
          <a:xfrm flipH="1" rot="-5400000">
            <a:off x="1833950" y="4529711"/>
            <a:ext cx="268800" cy="600"/>
          </a:xfrm>
          <a:prstGeom prst="bentConnector3">
            <a:avLst>
              <a:gd fmla="val 50012" name="adj1"/>
            </a:avLst>
          </a:prstGeom>
          <a:noFill/>
          <a:ln cap="flat" cmpd="sng" w="9525">
            <a:solidFill>
              <a:srgbClr val="595959"/>
            </a:solidFill>
            <a:prstDash val="solid"/>
            <a:round/>
            <a:headEnd len="med" w="med" type="none"/>
            <a:tailEnd len="med" w="med" type="none"/>
          </a:ln>
        </p:spPr>
      </p:cxnSp>
      <p:sp>
        <p:nvSpPr>
          <p:cNvPr id="213" name="Google Shape;213;p23"/>
          <p:cNvSpPr/>
          <p:nvPr/>
        </p:nvSpPr>
        <p:spPr>
          <a:xfrm>
            <a:off x="3758244" y="4051651"/>
            <a:ext cx="1588200" cy="355800"/>
          </a:xfrm>
          <a:prstGeom prst="rect">
            <a:avLst/>
          </a:prstGeom>
          <a:solidFill>
            <a:srgbClr val="D9D2E9"/>
          </a:solidFill>
          <a:ln cap="flat" cmpd="sng" w="9525">
            <a:solidFill>
              <a:srgbClr val="595959"/>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urier New"/>
                <a:ea typeface="Courier New"/>
                <a:cs typeface="Courier New"/>
                <a:sym typeface="Courier New"/>
              </a:rPr>
              <a:t>SequenceType</a:t>
            </a:r>
            <a:endParaRPr>
              <a:latin typeface="Courier New"/>
              <a:ea typeface="Courier New"/>
              <a:cs typeface="Courier New"/>
              <a:sym typeface="Courier New"/>
            </a:endParaRPr>
          </a:p>
        </p:txBody>
      </p:sp>
      <p:sp>
        <p:nvSpPr>
          <p:cNvPr id="214" name="Google Shape;214;p23"/>
          <p:cNvSpPr/>
          <p:nvPr/>
        </p:nvSpPr>
        <p:spPr>
          <a:xfrm>
            <a:off x="3333150" y="4664475"/>
            <a:ext cx="2438400" cy="233100"/>
          </a:xfrm>
          <a:prstGeom prst="rect">
            <a:avLst/>
          </a:prstGeom>
          <a:solidFill>
            <a:srgbClr val="FCE5C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urier New"/>
                <a:ea typeface="Courier New"/>
                <a:cs typeface="Courier New"/>
                <a:sym typeface="Courier New"/>
              </a:rPr>
              <a:t>SpecifiedSequenceType&lt;T&gt;</a:t>
            </a:r>
            <a:endParaRPr sz="1200">
              <a:latin typeface="Courier New"/>
              <a:ea typeface="Courier New"/>
              <a:cs typeface="Courier New"/>
              <a:sym typeface="Courier New"/>
            </a:endParaRPr>
          </a:p>
        </p:txBody>
      </p:sp>
      <p:cxnSp>
        <p:nvCxnSpPr>
          <p:cNvPr id="215" name="Google Shape;215;p23"/>
          <p:cNvCxnSpPr>
            <a:stCxn id="213" idx="2"/>
            <a:endCxn id="214" idx="0"/>
          </p:cNvCxnSpPr>
          <p:nvPr/>
        </p:nvCxnSpPr>
        <p:spPr>
          <a:xfrm flipH="1" rot="-5400000">
            <a:off x="4424094" y="4535701"/>
            <a:ext cx="257100" cy="600"/>
          </a:xfrm>
          <a:prstGeom prst="bentConnector3">
            <a:avLst>
              <a:gd fmla="val 49985" name="adj1"/>
            </a:avLst>
          </a:prstGeom>
          <a:noFill/>
          <a:ln cap="flat" cmpd="sng" w="9525">
            <a:solidFill>
              <a:srgbClr val="595959"/>
            </a:solidFill>
            <a:prstDash val="solid"/>
            <a:round/>
            <a:headEnd len="med" w="med" type="none"/>
            <a:tailEnd len="med" w="med" type="none"/>
          </a:ln>
        </p:spPr>
      </p:cxnSp>
      <p:sp>
        <p:nvSpPr>
          <p:cNvPr id="216" name="Google Shape;216;p23"/>
          <p:cNvSpPr/>
          <p:nvPr/>
        </p:nvSpPr>
        <p:spPr>
          <a:xfrm>
            <a:off x="3719700" y="3462536"/>
            <a:ext cx="1665300" cy="332100"/>
          </a:xfrm>
          <a:prstGeom prst="rect">
            <a:avLst/>
          </a:prstGeom>
          <a:solidFill>
            <a:srgbClr val="D9D2E9"/>
          </a:solidFill>
          <a:ln cap="flat" cmpd="sng" w="9525">
            <a:solidFill>
              <a:srgbClr val="595959"/>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urier New"/>
                <a:ea typeface="Courier New"/>
                <a:cs typeface="Courier New"/>
                <a:sym typeface="Courier New"/>
              </a:rPr>
              <a:t>DataType</a:t>
            </a:r>
            <a:endParaRPr>
              <a:latin typeface="Courier New"/>
              <a:ea typeface="Courier New"/>
              <a:cs typeface="Courier New"/>
              <a:sym typeface="Courier New"/>
            </a:endParaRPr>
          </a:p>
        </p:txBody>
      </p:sp>
      <p:cxnSp>
        <p:nvCxnSpPr>
          <p:cNvPr id="217" name="Google Shape;217;p23"/>
          <p:cNvCxnSpPr>
            <a:stCxn id="209" idx="0"/>
            <a:endCxn id="216" idx="2"/>
          </p:cNvCxnSpPr>
          <p:nvPr/>
        </p:nvCxnSpPr>
        <p:spPr>
          <a:xfrm rot="-5400000">
            <a:off x="3125750" y="2637011"/>
            <a:ext cx="268800" cy="2584200"/>
          </a:xfrm>
          <a:prstGeom prst="bentConnector3">
            <a:avLst>
              <a:gd fmla="val 50014" name="adj1"/>
            </a:avLst>
          </a:prstGeom>
          <a:noFill/>
          <a:ln cap="flat" cmpd="sng" w="9525">
            <a:solidFill>
              <a:srgbClr val="595959"/>
            </a:solidFill>
            <a:prstDash val="solid"/>
            <a:round/>
            <a:headEnd len="med" w="med" type="none"/>
            <a:tailEnd len="med" w="med" type="none"/>
          </a:ln>
        </p:spPr>
      </p:cxnSp>
      <p:cxnSp>
        <p:nvCxnSpPr>
          <p:cNvPr id="218" name="Google Shape;218;p23"/>
          <p:cNvCxnSpPr>
            <a:stCxn id="216" idx="2"/>
            <a:endCxn id="213" idx="0"/>
          </p:cNvCxnSpPr>
          <p:nvPr/>
        </p:nvCxnSpPr>
        <p:spPr>
          <a:xfrm flipH="1" rot="-5400000">
            <a:off x="4424100" y="3922886"/>
            <a:ext cx="257100" cy="600"/>
          </a:xfrm>
          <a:prstGeom prst="bentConnector3">
            <a:avLst>
              <a:gd fmla="val 49983" name="adj1"/>
            </a:avLst>
          </a:prstGeom>
          <a:noFill/>
          <a:ln cap="flat" cmpd="sng" w="9525">
            <a:solidFill>
              <a:srgbClr val="595959"/>
            </a:solidFill>
            <a:prstDash val="solid"/>
            <a:round/>
            <a:headEnd len="med" w="med" type="none"/>
            <a:tailEnd len="med" w="med" type="none"/>
          </a:ln>
        </p:spPr>
      </p:cxnSp>
      <p:pic>
        <p:nvPicPr>
          <p:cNvPr id="219" name="Google Shape;219;p23"/>
          <p:cNvPicPr preferRelativeResize="0"/>
          <p:nvPr/>
        </p:nvPicPr>
        <p:blipFill>
          <a:blip r:embed="rId3">
            <a:alphaModFix/>
          </a:blip>
          <a:stretch>
            <a:fillRect/>
          </a:stretch>
        </p:blipFill>
        <p:spPr>
          <a:xfrm>
            <a:off x="102138" y="2452947"/>
            <a:ext cx="4022674" cy="776300"/>
          </a:xfrm>
          <a:prstGeom prst="rect">
            <a:avLst/>
          </a:prstGeom>
          <a:noFill/>
          <a:ln>
            <a:noFill/>
          </a:ln>
        </p:spPr>
      </p:pic>
      <p:sp>
        <p:nvSpPr>
          <p:cNvPr id="220" name="Google Shape;220;p23"/>
          <p:cNvSpPr/>
          <p:nvPr/>
        </p:nvSpPr>
        <p:spPr>
          <a:xfrm>
            <a:off x="6381844" y="4063489"/>
            <a:ext cx="1588200" cy="355800"/>
          </a:xfrm>
          <a:prstGeom prst="rect">
            <a:avLst/>
          </a:prstGeom>
          <a:solidFill>
            <a:srgbClr val="D9D2E9"/>
          </a:solidFill>
          <a:ln cap="flat" cmpd="sng" w="9525">
            <a:solidFill>
              <a:srgbClr val="595959"/>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urier New"/>
                <a:ea typeface="Courier New"/>
                <a:cs typeface="Courier New"/>
                <a:sym typeface="Courier New"/>
              </a:rPr>
              <a:t>CompositeType</a:t>
            </a:r>
            <a:endParaRPr>
              <a:latin typeface="Courier New"/>
              <a:ea typeface="Courier New"/>
              <a:cs typeface="Courier New"/>
              <a:sym typeface="Courier New"/>
            </a:endParaRPr>
          </a:p>
        </p:txBody>
      </p:sp>
      <p:sp>
        <p:nvSpPr>
          <p:cNvPr id="221" name="Google Shape;221;p23"/>
          <p:cNvSpPr/>
          <p:nvPr/>
        </p:nvSpPr>
        <p:spPr>
          <a:xfrm>
            <a:off x="5925250" y="4664625"/>
            <a:ext cx="2501400" cy="233100"/>
          </a:xfrm>
          <a:prstGeom prst="rect">
            <a:avLst/>
          </a:prstGeom>
          <a:solidFill>
            <a:srgbClr val="FCE5C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urier New"/>
                <a:ea typeface="Courier New"/>
                <a:cs typeface="Courier New"/>
                <a:sym typeface="Courier New"/>
              </a:rPr>
              <a:t>SpecifiedCompositeType</a:t>
            </a:r>
            <a:r>
              <a:rPr lang="en" sz="1200">
                <a:latin typeface="Courier New"/>
                <a:ea typeface="Courier New"/>
                <a:cs typeface="Courier New"/>
                <a:sym typeface="Courier New"/>
              </a:rPr>
              <a:t>&lt;T&gt;</a:t>
            </a:r>
            <a:endParaRPr sz="1200">
              <a:latin typeface="Courier New"/>
              <a:ea typeface="Courier New"/>
              <a:cs typeface="Courier New"/>
              <a:sym typeface="Courier New"/>
            </a:endParaRPr>
          </a:p>
        </p:txBody>
      </p:sp>
      <p:cxnSp>
        <p:nvCxnSpPr>
          <p:cNvPr id="222" name="Google Shape;222;p23"/>
          <p:cNvCxnSpPr>
            <a:stCxn id="220" idx="2"/>
            <a:endCxn id="221" idx="0"/>
          </p:cNvCxnSpPr>
          <p:nvPr/>
        </p:nvCxnSpPr>
        <p:spPr>
          <a:xfrm flipH="1" rot="-5400000">
            <a:off x="7053544" y="4541689"/>
            <a:ext cx="245400" cy="600"/>
          </a:xfrm>
          <a:prstGeom prst="bentConnector3">
            <a:avLst>
              <a:gd fmla="val 49987" name="adj1"/>
            </a:avLst>
          </a:prstGeom>
          <a:noFill/>
          <a:ln cap="flat" cmpd="sng" w="9525">
            <a:solidFill>
              <a:srgbClr val="595959"/>
            </a:solidFill>
            <a:prstDash val="solid"/>
            <a:round/>
            <a:headEnd len="med" w="med" type="none"/>
            <a:tailEnd len="med" w="med" type="none"/>
          </a:ln>
        </p:spPr>
      </p:cxnSp>
      <p:cxnSp>
        <p:nvCxnSpPr>
          <p:cNvPr id="223" name="Google Shape;223;p23"/>
          <p:cNvCxnSpPr>
            <a:stCxn id="213" idx="0"/>
            <a:endCxn id="220" idx="0"/>
          </p:cNvCxnSpPr>
          <p:nvPr/>
        </p:nvCxnSpPr>
        <p:spPr>
          <a:xfrm flipH="1" rot="-5400000">
            <a:off x="5858244" y="2745751"/>
            <a:ext cx="11700" cy="2623500"/>
          </a:xfrm>
          <a:prstGeom prst="bentConnector3">
            <a:avLst>
              <a:gd fmla="val -1036335" name="adj1"/>
            </a:avLst>
          </a:prstGeom>
          <a:noFill/>
          <a:ln cap="flat" cmpd="sng" w="9525">
            <a:solidFill>
              <a:srgbClr val="595959"/>
            </a:solidFill>
            <a:prstDash val="solid"/>
            <a:round/>
            <a:headEnd len="med" w="med" type="none"/>
            <a:tailEnd len="med" w="med" type="none"/>
          </a:ln>
        </p:spPr>
      </p:cxnSp>
      <p:sp>
        <p:nvSpPr>
          <p:cNvPr id="224" name="Google Shape;224;p23"/>
          <p:cNvSpPr txBox="1"/>
          <p:nvPr/>
        </p:nvSpPr>
        <p:spPr>
          <a:xfrm>
            <a:off x="533750" y="3179025"/>
            <a:ext cx="330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u="sng">
                <a:solidFill>
                  <a:schemeClr val="hlink"/>
                </a:solidFill>
                <a:latin typeface="Courier New"/>
                <a:ea typeface="Courier New"/>
                <a:cs typeface="Courier New"/>
                <a:sym typeface="Courier New"/>
                <a:hlinkClick r:id="rId4"/>
              </a:rPr>
              <a:t>getNumElements</a:t>
            </a:r>
            <a:r>
              <a:rPr b="1" lang="en" sz="1000" u="sng">
                <a:solidFill>
                  <a:schemeClr val="hlink"/>
                </a:solidFill>
                <a:hlinkClick r:id="rId5"/>
              </a:rPr>
              <a:t> in </a:t>
            </a:r>
            <a:r>
              <a:rPr b="1" lang="en" sz="1000" u="sng">
                <a:solidFill>
                  <a:schemeClr val="hlink"/>
                </a:solidFill>
                <a:latin typeface="Courier New"/>
                <a:ea typeface="Courier New"/>
                <a:cs typeface="Courier New"/>
                <a:sym typeface="Courier New"/>
                <a:hlinkClick r:id="rId6"/>
              </a:rPr>
              <a:t>SpecifiedSequenceType&lt;T&gt;</a:t>
            </a:r>
            <a:endParaRPr b="1" sz="1000">
              <a:latin typeface="Courier New"/>
              <a:ea typeface="Courier New"/>
              <a:cs typeface="Courier New"/>
              <a:sym typeface="Courier New"/>
            </a:endParaRPr>
          </a:p>
        </p:txBody>
      </p:sp>
      <p:pic>
        <p:nvPicPr>
          <p:cNvPr id="225" name="Google Shape;225;p23"/>
          <p:cNvPicPr preferRelativeResize="0"/>
          <p:nvPr/>
        </p:nvPicPr>
        <p:blipFill>
          <a:blip r:embed="rId7">
            <a:alphaModFix/>
          </a:blip>
          <a:stretch>
            <a:fillRect/>
          </a:stretch>
        </p:blipFill>
        <p:spPr>
          <a:xfrm>
            <a:off x="4461475" y="2179838"/>
            <a:ext cx="4483051" cy="1065500"/>
          </a:xfrm>
          <a:prstGeom prst="rect">
            <a:avLst/>
          </a:prstGeom>
          <a:noFill/>
          <a:ln>
            <a:noFill/>
          </a:ln>
        </p:spPr>
      </p:pic>
      <p:sp>
        <p:nvSpPr>
          <p:cNvPr id="226" name="Google Shape;226;p23"/>
          <p:cNvSpPr txBox="1"/>
          <p:nvPr/>
        </p:nvSpPr>
        <p:spPr>
          <a:xfrm>
            <a:off x="5346450" y="3229250"/>
            <a:ext cx="3486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u="sng">
                <a:solidFill>
                  <a:schemeClr val="hlink"/>
                </a:solidFill>
                <a:latin typeface="Courier New"/>
                <a:ea typeface="Courier New"/>
                <a:cs typeface="Courier New"/>
                <a:sym typeface="Courier New"/>
                <a:hlinkClick r:id="rId8"/>
              </a:rPr>
              <a:t>createInstance</a:t>
            </a:r>
            <a:r>
              <a:rPr b="1" lang="en" sz="1000" u="sng">
                <a:solidFill>
                  <a:schemeClr val="hlink"/>
                </a:solidFill>
                <a:hlinkClick r:id="rId9"/>
              </a:rPr>
              <a:t> in </a:t>
            </a:r>
            <a:r>
              <a:rPr b="1" lang="en" sz="1000" u="sng">
                <a:solidFill>
                  <a:schemeClr val="hlink"/>
                </a:solidFill>
                <a:latin typeface="Courier New"/>
                <a:ea typeface="Courier New"/>
                <a:cs typeface="Courier New"/>
                <a:sym typeface="Courier New"/>
                <a:hlinkClick r:id="rId10"/>
              </a:rPr>
              <a:t>SpecifiedPrimitiveType&lt;T&gt;</a:t>
            </a:r>
            <a:endParaRPr b="1" sz="1000">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cxnSp>
        <p:nvCxnSpPr>
          <p:cNvPr id="231" name="Google Shape;231;p24"/>
          <p:cNvCxnSpPr/>
          <p:nvPr/>
        </p:nvCxnSpPr>
        <p:spPr>
          <a:xfrm>
            <a:off x="5619925" y="3052575"/>
            <a:ext cx="2692500" cy="928500"/>
          </a:xfrm>
          <a:prstGeom prst="straightConnector1">
            <a:avLst/>
          </a:prstGeom>
          <a:noFill/>
          <a:ln cap="flat" cmpd="sng" w="28575">
            <a:solidFill>
              <a:schemeClr val="dk2"/>
            </a:solidFill>
            <a:prstDash val="dash"/>
            <a:round/>
            <a:headEnd len="med" w="med" type="none"/>
            <a:tailEnd len="med" w="med" type="none"/>
          </a:ln>
        </p:spPr>
      </p:cxnSp>
      <p:cxnSp>
        <p:nvCxnSpPr>
          <p:cNvPr id="232" name="Google Shape;232;p24"/>
          <p:cNvCxnSpPr/>
          <p:nvPr/>
        </p:nvCxnSpPr>
        <p:spPr>
          <a:xfrm flipH="1">
            <a:off x="899725" y="3034950"/>
            <a:ext cx="2646900" cy="898200"/>
          </a:xfrm>
          <a:prstGeom prst="straightConnector1">
            <a:avLst/>
          </a:prstGeom>
          <a:noFill/>
          <a:ln cap="flat" cmpd="sng" w="28575">
            <a:solidFill>
              <a:schemeClr val="dk2"/>
            </a:solidFill>
            <a:prstDash val="dash"/>
            <a:round/>
            <a:headEnd len="med" w="med" type="none"/>
            <a:tailEnd len="med" w="med" type="none"/>
          </a:ln>
        </p:spPr>
      </p:cxnSp>
      <p:sp>
        <p:nvSpPr>
          <p:cNvPr id="233" name="Google Shape;233;p24"/>
          <p:cNvSpPr/>
          <p:nvPr/>
        </p:nvSpPr>
        <p:spPr>
          <a:xfrm>
            <a:off x="176450" y="1923750"/>
            <a:ext cx="2523300" cy="12108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4"/>
          <p:cNvSpPr/>
          <p:nvPr/>
        </p:nvSpPr>
        <p:spPr>
          <a:xfrm>
            <a:off x="352300" y="3873050"/>
            <a:ext cx="8338500" cy="1064700"/>
          </a:xfrm>
          <a:prstGeom prst="roundRect">
            <a:avLst>
              <a:gd fmla="val 16667" name="adj"/>
            </a:avLst>
          </a:prstGeom>
          <a:solidFill>
            <a:srgbClr val="93A7D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Interface Code Generator</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36" name="Google Shape;236;p24"/>
          <p:cNvSpPr txBox="1"/>
          <p:nvPr>
            <p:ph idx="1" type="body"/>
          </p:nvPr>
        </p:nvSpPr>
        <p:spPr>
          <a:xfrm>
            <a:off x="311700" y="1152475"/>
            <a:ext cx="8520600" cy="204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This overarching structure is the same as Alex’s current ICG</a:t>
            </a:r>
            <a:endParaRPr>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37" name="Google Shape;237;p24"/>
          <p:cNvSpPr/>
          <p:nvPr/>
        </p:nvSpPr>
        <p:spPr>
          <a:xfrm>
            <a:off x="3538188" y="2248498"/>
            <a:ext cx="2067600" cy="807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D578C"/>
                </a:solidFill>
              </a:rPr>
              <a:t>Interface Code Generator</a:t>
            </a:r>
            <a:endParaRPr b="1">
              <a:solidFill>
                <a:srgbClr val="3D578C"/>
              </a:solidFill>
            </a:endParaRPr>
          </a:p>
        </p:txBody>
      </p:sp>
      <p:sp>
        <p:nvSpPr>
          <p:cNvPr id="238" name="Google Shape;238;p24"/>
          <p:cNvSpPr/>
          <p:nvPr/>
        </p:nvSpPr>
        <p:spPr>
          <a:xfrm>
            <a:off x="665575" y="4141500"/>
            <a:ext cx="1517700" cy="572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Generate AST</a:t>
            </a:r>
            <a:endParaRPr b="1"/>
          </a:p>
        </p:txBody>
      </p:sp>
      <p:sp>
        <p:nvSpPr>
          <p:cNvPr id="239" name="Google Shape;239;p24"/>
          <p:cNvSpPr/>
          <p:nvPr/>
        </p:nvSpPr>
        <p:spPr>
          <a:xfrm>
            <a:off x="2752177" y="4141500"/>
            <a:ext cx="1517700" cy="572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Traverse AST</a:t>
            </a:r>
            <a:endParaRPr b="1"/>
          </a:p>
        </p:txBody>
      </p:sp>
      <p:sp>
        <p:nvSpPr>
          <p:cNvPr id="240" name="Google Shape;240;p24"/>
          <p:cNvSpPr/>
          <p:nvPr/>
        </p:nvSpPr>
        <p:spPr>
          <a:xfrm>
            <a:off x="4838780" y="4141500"/>
            <a:ext cx="1517700" cy="572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Intermediate Representation</a:t>
            </a:r>
            <a:endParaRPr b="1"/>
          </a:p>
        </p:txBody>
      </p:sp>
      <p:sp>
        <p:nvSpPr>
          <p:cNvPr id="241" name="Google Shape;241;p24"/>
          <p:cNvSpPr/>
          <p:nvPr/>
        </p:nvSpPr>
        <p:spPr>
          <a:xfrm>
            <a:off x="6925382" y="4141500"/>
            <a:ext cx="1517700" cy="572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Code Generation</a:t>
            </a:r>
            <a:endParaRPr b="1"/>
          </a:p>
        </p:txBody>
      </p:sp>
      <p:sp>
        <p:nvSpPr>
          <p:cNvPr id="242" name="Google Shape;242;p24"/>
          <p:cNvSpPr/>
          <p:nvPr/>
        </p:nvSpPr>
        <p:spPr>
          <a:xfrm>
            <a:off x="525413" y="2248500"/>
            <a:ext cx="2067600" cy="807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urier New"/>
                <a:ea typeface="Courier New"/>
                <a:cs typeface="Courier New"/>
                <a:sym typeface="Courier New"/>
              </a:rPr>
              <a:t>DataStructures.hh</a:t>
            </a:r>
            <a:endParaRPr>
              <a:latin typeface="Courier New"/>
              <a:ea typeface="Courier New"/>
              <a:cs typeface="Courier New"/>
              <a:sym typeface="Courier New"/>
            </a:endParaRPr>
          </a:p>
        </p:txBody>
      </p:sp>
      <p:sp>
        <p:nvSpPr>
          <p:cNvPr id="243" name="Google Shape;243;p24"/>
          <p:cNvSpPr/>
          <p:nvPr/>
        </p:nvSpPr>
        <p:spPr>
          <a:xfrm>
            <a:off x="6261788" y="2248500"/>
            <a:ext cx="2356800" cy="807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urier New"/>
                <a:ea typeface="Courier New"/>
                <a:cs typeface="Courier New"/>
                <a:sym typeface="Courier New"/>
              </a:rPr>
              <a:t>io_DataStructures.hh</a:t>
            </a:r>
            <a:endParaRPr>
              <a:latin typeface="Courier New"/>
              <a:ea typeface="Courier New"/>
              <a:cs typeface="Courier New"/>
              <a:sym typeface="Courier New"/>
            </a:endParaRPr>
          </a:p>
        </p:txBody>
      </p:sp>
      <p:cxnSp>
        <p:nvCxnSpPr>
          <p:cNvPr id="244" name="Google Shape;244;p24"/>
          <p:cNvCxnSpPr>
            <a:stCxn id="238" idx="3"/>
            <a:endCxn id="239" idx="1"/>
          </p:cNvCxnSpPr>
          <p:nvPr/>
        </p:nvCxnSpPr>
        <p:spPr>
          <a:xfrm>
            <a:off x="2183275" y="4427850"/>
            <a:ext cx="568800" cy="0"/>
          </a:xfrm>
          <a:prstGeom prst="straightConnector1">
            <a:avLst/>
          </a:prstGeom>
          <a:noFill/>
          <a:ln cap="flat" cmpd="sng" w="19050">
            <a:solidFill>
              <a:schemeClr val="dk2"/>
            </a:solidFill>
            <a:prstDash val="solid"/>
            <a:round/>
            <a:headEnd len="med" w="med" type="none"/>
            <a:tailEnd len="med" w="med" type="triangle"/>
          </a:ln>
        </p:spPr>
      </p:cxnSp>
      <p:cxnSp>
        <p:nvCxnSpPr>
          <p:cNvPr id="245" name="Google Shape;245;p24"/>
          <p:cNvCxnSpPr>
            <a:stCxn id="239" idx="3"/>
            <a:endCxn id="240" idx="1"/>
          </p:cNvCxnSpPr>
          <p:nvPr/>
        </p:nvCxnSpPr>
        <p:spPr>
          <a:xfrm>
            <a:off x="4269877" y="4427850"/>
            <a:ext cx="568800" cy="0"/>
          </a:xfrm>
          <a:prstGeom prst="straightConnector1">
            <a:avLst/>
          </a:prstGeom>
          <a:noFill/>
          <a:ln cap="flat" cmpd="sng" w="19050">
            <a:solidFill>
              <a:schemeClr val="dk2"/>
            </a:solidFill>
            <a:prstDash val="solid"/>
            <a:round/>
            <a:headEnd len="med" w="med" type="none"/>
            <a:tailEnd len="med" w="med" type="triangle"/>
          </a:ln>
        </p:spPr>
      </p:cxnSp>
      <p:cxnSp>
        <p:nvCxnSpPr>
          <p:cNvPr id="246" name="Google Shape;246;p24"/>
          <p:cNvCxnSpPr>
            <a:stCxn id="240" idx="3"/>
            <a:endCxn id="241" idx="1"/>
          </p:cNvCxnSpPr>
          <p:nvPr/>
        </p:nvCxnSpPr>
        <p:spPr>
          <a:xfrm>
            <a:off x="6356480" y="4427850"/>
            <a:ext cx="568800" cy="0"/>
          </a:xfrm>
          <a:prstGeom prst="straightConnector1">
            <a:avLst/>
          </a:prstGeom>
          <a:noFill/>
          <a:ln cap="flat" cmpd="sng" w="19050">
            <a:solidFill>
              <a:schemeClr val="dk2"/>
            </a:solidFill>
            <a:prstDash val="solid"/>
            <a:round/>
            <a:headEnd len="med" w="med" type="none"/>
            <a:tailEnd len="med" w="med" type="triangle"/>
          </a:ln>
        </p:spPr>
      </p:cxnSp>
      <p:cxnSp>
        <p:nvCxnSpPr>
          <p:cNvPr id="247" name="Google Shape;247;p24"/>
          <p:cNvCxnSpPr>
            <a:stCxn id="242" idx="3"/>
            <a:endCxn id="237" idx="1"/>
          </p:cNvCxnSpPr>
          <p:nvPr/>
        </p:nvCxnSpPr>
        <p:spPr>
          <a:xfrm>
            <a:off x="2593013" y="2652150"/>
            <a:ext cx="945300" cy="0"/>
          </a:xfrm>
          <a:prstGeom prst="straightConnector1">
            <a:avLst/>
          </a:prstGeom>
          <a:noFill/>
          <a:ln cap="flat" cmpd="sng" w="19050">
            <a:solidFill>
              <a:schemeClr val="dk2"/>
            </a:solidFill>
            <a:prstDash val="solid"/>
            <a:round/>
            <a:headEnd len="med" w="med" type="none"/>
            <a:tailEnd len="med" w="med" type="triangle"/>
          </a:ln>
        </p:spPr>
      </p:cxnSp>
      <p:cxnSp>
        <p:nvCxnSpPr>
          <p:cNvPr id="248" name="Google Shape;248;p24"/>
          <p:cNvCxnSpPr>
            <a:stCxn id="237" idx="3"/>
            <a:endCxn id="243" idx="1"/>
          </p:cNvCxnSpPr>
          <p:nvPr/>
        </p:nvCxnSpPr>
        <p:spPr>
          <a:xfrm>
            <a:off x="5605788" y="2652148"/>
            <a:ext cx="656100" cy="0"/>
          </a:xfrm>
          <a:prstGeom prst="straightConnector1">
            <a:avLst/>
          </a:prstGeom>
          <a:noFill/>
          <a:ln cap="flat" cmpd="sng" w="19050">
            <a:solidFill>
              <a:schemeClr val="dk2"/>
            </a:solidFill>
            <a:prstDash val="solid"/>
            <a:round/>
            <a:headEnd len="med" w="med" type="none"/>
            <a:tailEnd len="med" w="med" type="triangle"/>
          </a:ln>
        </p:spPr>
      </p:cxnSp>
      <p:cxnSp>
        <p:nvCxnSpPr>
          <p:cNvPr id="249" name="Google Shape;249;p24"/>
          <p:cNvCxnSpPr>
            <a:stCxn id="242" idx="2"/>
            <a:endCxn id="238" idx="1"/>
          </p:cNvCxnSpPr>
          <p:nvPr/>
        </p:nvCxnSpPr>
        <p:spPr>
          <a:xfrm rot="5400000">
            <a:off x="426263" y="3295050"/>
            <a:ext cx="1372200" cy="893700"/>
          </a:xfrm>
          <a:prstGeom prst="curvedConnector4">
            <a:avLst>
              <a:gd fmla="val 37470" name="adj1"/>
              <a:gd fmla="val 116637" name="adj2"/>
            </a:avLst>
          </a:prstGeom>
          <a:noFill/>
          <a:ln cap="flat" cmpd="sng" w="19050">
            <a:solidFill>
              <a:schemeClr val="dk2"/>
            </a:solidFill>
            <a:prstDash val="solid"/>
            <a:round/>
            <a:headEnd len="med" w="med" type="none"/>
            <a:tailEnd len="med" w="med" type="triangle"/>
          </a:ln>
        </p:spPr>
      </p:cxnSp>
      <p:cxnSp>
        <p:nvCxnSpPr>
          <p:cNvPr id="250" name="Google Shape;250;p24"/>
          <p:cNvCxnSpPr>
            <a:stCxn id="241" idx="3"/>
            <a:endCxn id="243" idx="2"/>
          </p:cNvCxnSpPr>
          <p:nvPr/>
        </p:nvCxnSpPr>
        <p:spPr>
          <a:xfrm rot="10800000">
            <a:off x="7440182" y="3055950"/>
            <a:ext cx="1002900" cy="1371900"/>
          </a:xfrm>
          <a:prstGeom prst="curvedConnector4">
            <a:avLst>
              <a:gd fmla="val -5670" name="adj1"/>
              <a:gd fmla="val 62530" name="adj2"/>
            </a:avLst>
          </a:prstGeom>
          <a:noFill/>
          <a:ln cap="flat" cmpd="sng" w="19050">
            <a:solidFill>
              <a:schemeClr val="dk2"/>
            </a:solidFill>
            <a:prstDash val="solid"/>
            <a:round/>
            <a:headEnd len="med" w="med" type="none"/>
            <a:tailEnd len="med" w="med" type="triangle"/>
          </a:ln>
        </p:spPr>
      </p:cxnSp>
      <p:sp>
        <p:nvSpPr>
          <p:cNvPr id="251" name="Google Shape;251;p24"/>
          <p:cNvSpPr txBox="1"/>
          <p:nvPr/>
        </p:nvSpPr>
        <p:spPr>
          <a:xfrm>
            <a:off x="176450" y="1923750"/>
            <a:ext cx="202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User-Provided Inputs</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AST Generation</a:t>
            </a:r>
            <a:endParaRPr/>
          </a:p>
        </p:txBody>
      </p:sp>
      <p:sp>
        <p:nvSpPr>
          <p:cNvPr id="257" name="Google Shape;25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LibClang has been ditched! </a:t>
            </a:r>
            <a:endParaRPr/>
          </a:p>
          <a:p>
            <a:pPr indent="-342900" lvl="0" marL="457200" rtl="0" algn="l">
              <a:spcBef>
                <a:spcPts val="0"/>
              </a:spcBef>
              <a:spcAft>
                <a:spcPts val="0"/>
              </a:spcAft>
              <a:buSzPts val="1800"/>
              <a:buChar char="-"/>
            </a:pPr>
            <a:r>
              <a:rPr lang="en"/>
              <a:t>Instead, use normal Clang to dump an AST to json</a:t>
            </a:r>
            <a:endParaRPr/>
          </a:p>
          <a:p>
            <a:pPr indent="-342900" lvl="0" marL="457200" rtl="0" algn="l">
              <a:spcBef>
                <a:spcPts val="0"/>
              </a:spcBef>
              <a:spcAft>
                <a:spcPts val="0"/>
              </a:spcAft>
              <a:buSzPts val="1800"/>
              <a:buChar char="-"/>
            </a:pPr>
            <a:r>
              <a:rPr lang="en"/>
              <a:t>This is somewhat experimental and hacky </a:t>
            </a:r>
            <a:endParaRPr/>
          </a:p>
        </p:txBody>
      </p:sp>
      <p:pic>
        <p:nvPicPr>
          <p:cNvPr id="258" name="Google Shape;258;p25"/>
          <p:cNvPicPr preferRelativeResize="0"/>
          <p:nvPr/>
        </p:nvPicPr>
        <p:blipFill>
          <a:blip r:embed="rId3">
            <a:alphaModFix/>
          </a:blip>
          <a:stretch>
            <a:fillRect/>
          </a:stretch>
        </p:blipFill>
        <p:spPr>
          <a:xfrm>
            <a:off x="311700" y="2343353"/>
            <a:ext cx="8520601" cy="2225522"/>
          </a:xfrm>
          <a:prstGeom prst="rect">
            <a:avLst/>
          </a:prstGeom>
          <a:noFill/>
          <a:ln>
            <a:noFill/>
          </a:ln>
        </p:spPr>
      </p:pic>
      <p:sp>
        <p:nvSpPr>
          <p:cNvPr id="259" name="Google Shape;259;p25"/>
          <p:cNvSpPr txBox="1"/>
          <p:nvPr/>
        </p:nvSpPr>
        <p:spPr>
          <a:xfrm>
            <a:off x="3647350" y="4650175"/>
            <a:ext cx="62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C</a:t>
            </a:r>
            <a:r>
              <a:rPr lang="en" u="sng">
                <a:solidFill>
                  <a:schemeClr val="hlink"/>
                </a:solidFill>
                <a:hlinkClick r:id="rId5"/>
              </a:rPr>
              <a:t>ode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AST Filtering</a:t>
            </a:r>
            <a:endParaRPr/>
          </a:p>
        </p:txBody>
      </p:sp>
      <p:sp>
        <p:nvSpPr>
          <p:cNvPr id="265" name="Google Shape;265;p26"/>
          <p:cNvSpPr txBox="1"/>
          <p:nvPr>
            <p:ph idx="1" type="body"/>
          </p:nvPr>
        </p:nvSpPr>
        <p:spPr>
          <a:xfrm>
            <a:off x="311700" y="1156475"/>
            <a:ext cx="8520600" cy="36792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SzPts val="2000"/>
              <a:buChar char="-"/>
            </a:pPr>
            <a:r>
              <a:rPr lang="en" sz="2000"/>
              <a:t>This AST includes all system headers</a:t>
            </a:r>
            <a:endParaRPr sz="2000"/>
          </a:p>
          <a:p>
            <a:pPr indent="-355600" lvl="0" marL="457200" rtl="0" algn="l">
              <a:spcBef>
                <a:spcPts val="0"/>
              </a:spcBef>
              <a:spcAft>
                <a:spcPts val="0"/>
              </a:spcAft>
              <a:buSzPts val="2000"/>
              <a:buChar char="-"/>
            </a:pPr>
            <a:r>
              <a:rPr lang="en" sz="2000"/>
              <a:t>Filter it manually</a:t>
            </a:r>
            <a:endParaRPr sz="2000"/>
          </a:p>
          <a:p>
            <a:pPr indent="-330200" lvl="1" marL="914400" rtl="0" algn="l">
              <a:spcBef>
                <a:spcPts val="0"/>
              </a:spcBef>
              <a:spcAft>
                <a:spcPts val="0"/>
              </a:spcAft>
              <a:buSzPts val="1600"/>
              <a:buChar char="-"/>
            </a:pPr>
            <a:r>
              <a:rPr lang="en" sz="1600"/>
              <a:t>Get the system header paths by </a:t>
            </a:r>
            <a:r>
              <a:rPr lang="en" sz="1600"/>
              <a:t>running</a:t>
            </a:r>
            <a:r>
              <a:rPr lang="en" sz="1600"/>
              <a:t> </a:t>
            </a:r>
            <a:r>
              <a:rPr b="1" lang="en" sz="1600">
                <a:latin typeface="Courier New"/>
                <a:ea typeface="Courier New"/>
                <a:cs typeface="Courier New"/>
                <a:sym typeface="Courier New"/>
              </a:rPr>
              <a:t>clang -### &lt;filename&gt; </a:t>
            </a:r>
            <a:r>
              <a:rPr lang="en" sz="1600" u="sng">
                <a:solidFill>
                  <a:schemeClr val="hlink"/>
                </a:solidFill>
                <a:hlinkClick r:id="rId3"/>
              </a:rPr>
              <a:t>code</a:t>
            </a:r>
            <a:endParaRPr sz="1600"/>
          </a:p>
          <a:p>
            <a:pPr indent="-330200" lvl="1" marL="914400" rtl="0" algn="l">
              <a:spcBef>
                <a:spcPts val="0"/>
              </a:spcBef>
              <a:spcAft>
                <a:spcPts val="0"/>
              </a:spcAft>
              <a:buSzPts val="1600"/>
              <a:buChar char="-"/>
            </a:pPr>
            <a:r>
              <a:rPr lang="en" sz="1600"/>
              <a:t>Prune AST json tree by chopping off branches that are located in those paths </a:t>
            </a:r>
            <a:r>
              <a:rPr lang="en" sz="1600" u="sng">
                <a:solidFill>
                  <a:schemeClr val="hlink"/>
                </a:solidFill>
                <a:hlinkClick r:id="rId4"/>
              </a:rPr>
              <a:t>code</a:t>
            </a:r>
            <a:endParaRPr sz="1600"/>
          </a:p>
          <a:p>
            <a:pPr indent="0" lvl="0" marL="0" rtl="0" algn="l">
              <a:spcBef>
                <a:spcPts val="1200"/>
              </a:spcBef>
              <a:spcAft>
                <a:spcPts val="0"/>
              </a:spcAft>
              <a:buNone/>
            </a:pPr>
            <a:r>
              <a:rPr lang="en"/>
              <a:t>Note - the existence of the SourceManager class means that </a:t>
            </a:r>
            <a:r>
              <a:rPr lang="en"/>
              <a:t>maybe instead of doing the filtering upfront, we could just prune the traversal like LibClang and Alex’s code does. I don’t think it matters much.</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Filtering utility is available as a standalone tool </a:t>
            </a:r>
            <a:r>
              <a:rPr lang="en" u="sng">
                <a:solidFill>
                  <a:schemeClr val="hlink"/>
                </a:solidFill>
                <a:hlinkClick r:id="rId5"/>
              </a:rPr>
              <a:t>here</a:t>
            </a:r>
            <a:r>
              <a:rPr lang="en"/>
              <a:t>. It is useful for debugging.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7"/>
          <p:cNvSpPr txBox="1"/>
          <p:nvPr>
            <p:ph type="title"/>
          </p:nvPr>
        </p:nvSpPr>
        <p:spPr>
          <a:xfrm>
            <a:off x="311700" y="315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Traversing the Abstract Syntax Tree</a:t>
            </a:r>
            <a:endParaRPr/>
          </a:p>
          <a:p>
            <a:pPr indent="0" lvl="0" marL="0" rtl="0" algn="l">
              <a:spcBef>
                <a:spcPts val="0"/>
              </a:spcBef>
              <a:spcAft>
                <a:spcPts val="0"/>
              </a:spcAft>
              <a:buNone/>
            </a:pPr>
            <a:r>
              <a:t/>
            </a:r>
            <a:endParaRPr/>
          </a:p>
        </p:txBody>
      </p:sp>
      <p:sp>
        <p:nvSpPr>
          <p:cNvPr id="271" name="Google Shape;271;p27"/>
          <p:cNvSpPr txBox="1"/>
          <p:nvPr>
            <p:ph idx="1" type="body"/>
          </p:nvPr>
        </p:nvSpPr>
        <p:spPr>
          <a:xfrm>
            <a:off x="311700" y="966575"/>
            <a:ext cx="8622600" cy="124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this stage of compilation, the compiler has already done things that are hard, like pulled in all includes, resolved macros, figured out fully qualified names, and generated class template instantiations</a:t>
            </a:r>
            <a:endParaRPr/>
          </a:p>
        </p:txBody>
      </p:sp>
      <p:pic>
        <p:nvPicPr>
          <p:cNvPr id="272" name="Google Shape;272;p27"/>
          <p:cNvPicPr preferRelativeResize="0"/>
          <p:nvPr/>
        </p:nvPicPr>
        <p:blipFill rotWithShape="1">
          <a:blip r:embed="rId3">
            <a:alphaModFix/>
          </a:blip>
          <a:srcRect b="0" l="0" r="-3530" t="-3530"/>
          <a:stretch/>
        </p:blipFill>
        <p:spPr>
          <a:xfrm>
            <a:off x="617513" y="2410000"/>
            <a:ext cx="7908975" cy="2065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AST Traversal</a:t>
            </a:r>
            <a:endParaRPr/>
          </a:p>
        </p:txBody>
      </p:sp>
      <p:sp>
        <p:nvSpPr>
          <p:cNvPr id="278" name="Google Shape;278;p28"/>
          <p:cNvSpPr txBox="1"/>
          <p:nvPr>
            <p:ph idx="1" type="body"/>
          </p:nvPr>
        </p:nvSpPr>
        <p:spPr>
          <a:xfrm>
            <a:off x="311700" y="10554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JClang </a:t>
            </a:r>
            <a:r>
              <a:rPr lang="en" u="sng">
                <a:solidFill>
                  <a:schemeClr val="hlink"/>
                </a:solidFill>
                <a:hlinkClick r:id="rId3"/>
              </a:rPr>
              <a:t>doxygen</a:t>
            </a:r>
            <a:r>
              <a:rPr lang="en"/>
              <a:t> </a:t>
            </a:r>
            <a:r>
              <a:rPr lang="en" u="sng">
                <a:solidFill>
                  <a:schemeClr val="hlink"/>
                </a:solidFill>
                <a:hlinkClick r:id="rId4"/>
              </a:rPr>
              <a:t>code</a:t>
            </a:r>
            <a:endParaRPr/>
          </a:p>
          <a:p>
            <a:pPr indent="-342900" lvl="0" marL="457200" rtl="0" algn="l">
              <a:spcBef>
                <a:spcPts val="1200"/>
              </a:spcBef>
              <a:spcAft>
                <a:spcPts val="0"/>
              </a:spcAft>
              <a:buSzPts val="1800"/>
              <a:buChar char="-"/>
            </a:pPr>
            <a:r>
              <a:rPr lang="en"/>
              <a:t>I’ve written some utilities to make interacting with the Json AST easier</a:t>
            </a:r>
            <a:endParaRPr/>
          </a:p>
          <a:p>
            <a:pPr indent="-342900" lvl="0" marL="457200" rtl="0" algn="l">
              <a:spcBef>
                <a:spcPts val="0"/>
              </a:spcBef>
              <a:spcAft>
                <a:spcPts val="0"/>
              </a:spcAft>
              <a:buSzPts val="1800"/>
              <a:buChar char="-"/>
            </a:pPr>
            <a:r>
              <a:rPr lang="en"/>
              <a:t>I want to ensure that the entire Json AST is exposed, to prevent issues like the LibClang and template specialization problem from happening</a:t>
            </a:r>
            <a:endParaRPr/>
          </a:p>
          <a:p>
            <a:pPr indent="-342900" lvl="0" marL="457200" rtl="0" algn="l">
              <a:spcBef>
                <a:spcPts val="0"/>
              </a:spcBef>
              <a:spcAft>
                <a:spcPts val="0"/>
              </a:spcAft>
              <a:buSzPts val="1800"/>
              <a:buChar char="-"/>
            </a:pPr>
            <a:r>
              <a:rPr lang="en"/>
              <a:t>Implements a traversal model close to what LibClang supports</a:t>
            </a:r>
            <a:endParaRPr/>
          </a:p>
          <a:p>
            <a:pPr indent="0" lvl="0" marL="0" rtl="0" algn="l">
              <a:spcBef>
                <a:spcPts val="1200"/>
              </a:spcBef>
              <a:spcAft>
                <a:spcPts val="1200"/>
              </a:spcAft>
              <a:buNone/>
            </a:pPr>
            <a:r>
              <a:t/>
            </a:r>
            <a:endParaRPr/>
          </a:p>
        </p:txBody>
      </p:sp>
      <p:pic>
        <p:nvPicPr>
          <p:cNvPr id="279" name="Google Shape;279;p28"/>
          <p:cNvPicPr preferRelativeResize="0"/>
          <p:nvPr/>
        </p:nvPicPr>
        <p:blipFill>
          <a:blip r:embed="rId5">
            <a:alphaModFix/>
          </a:blip>
          <a:stretch>
            <a:fillRect/>
          </a:stretch>
        </p:blipFill>
        <p:spPr>
          <a:xfrm>
            <a:off x="381438" y="3120725"/>
            <a:ext cx="8381123" cy="1691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Intermediate Representation</a:t>
            </a:r>
            <a:endParaRPr/>
          </a:p>
        </p:txBody>
      </p:sp>
      <p:sp>
        <p:nvSpPr>
          <p:cNvPr id="285" name="Google Shape;285;p29"/>
          <p:cNvSpPr txBox="1"/>
          <p:nvPr>
            <p:ph idx="1" type="body"/>
          </p:nvPr>
        </p:nvSpPr>
        <p:spPr>
          <a:xfrm>
            <a:off x="311700" y="1152475"/>
            <a:ext cx="4605300" cy="37323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Traverse the AST to scrape </a:t>
            </a:r>
            <a:r>
              <a:rPr lang="en" u="sng">
                <a:solidFill>
                  <a:schemeClr val="hlink"/>
                </a:solidFill>
                <a:hlinkClick r:id="rId3"/>
              </a:rPr>
              <a:t>intermediate representations</a:t>
            </a:r>
            <a:r>
              <a:rPr lang="en"/>
              <a:t> of:</a:t>
            </a:r>
            <a:endParaRPr/>
          </a:p>
          <a:p>
            <a:pPr indent="-334327" lvl="0" marL="457200" rtl="0" algn="l">
              <a:spcBef>
                <a:spcPts val="1200"/>
              </a:spcBef>
              <a:spcAft>
                <a:spcPts val="0"/>
              </a:spcAft>
              <a:buSzPct val="100000"/>
              <a:buChar char="-"/>
            </a:pPr>
            <a:r>
              <a:rPr lang="en" u="sng">
                <a:solidFill>
                  <a:schemeClr val="hlink"/>
                </a:solidFill>
                <a:hlinkClick r:id="rId4"/>
              </a:rPr>
              <a:t>Classes</a:t>
            </a:r>
            <a:endParaRPr/>
          </a:p>
          <a:p>
            <a:pPr indent="-310832" lvl="1" marL="914400" rtl="0" algn="l">
              <a:spcBef>
                <a:spcPts val="0"/>
              </a:spcBef>
              <a:spcAft>
                <a:spcPts val="0"/>
              </a:spcAft>
              <a:buSzPct val="100000"/>
              <a:buChar char="-"/>
            </a:pPr>
            <a:r>
              <a:rPr lang="en"/>
              <a:t>Includes field and base classes</a:t>
            </a:r>
            <a:endParaRPr/>
          </a:p>
          <a:p>
            <a:pPr indent="-334327" lvl="0" marL="457200" rtl="0" algn="l">
              <a:spcBef>
                <a:spcPts val="0"/>
              </a:spcBef>
              <a:spcAft>
                <a:spcPts val="0"/>
              </a:spcAft>
              <a:buSzPct val="100000"/>
              <a:buChar char="-"/>
            </a:pPr>
            <a:r>
              <a:rPr lang="en" u="sng">
                <a:solidFill>
                  <a:schemeClr val="hlink"/>
                </a:solidFill>
                <a:hlinkClick r:id="rId5"/>
              </a:rPr>
              <a:t>Field</a:t>
            </a:r>
            <a:endParaRPr/>
          </a:p>
          <a:p>
            <a:pPr indent="-310832" lvl="1" marL="914400" rtl="0" algn="l">
              <a:spcBef>
                <a:spcPts val="0"/>
              </a:spcBef>
              <a:spcAft>
                <a:spcPts val="0"/>
              </a:spcAft>
              <a:buSzPct val="100000"/>
              <a:buChar char="-"/>
            </a:pPr>
            <a:r>
              <a:rPr lang="en"/>
              <a:t>Save name and type</a:t>
            </a:r>
            <a:endParaRPr/>
          </a:p>
          <a:p>
            <a:pPr indent="-334327" lvl="0" marL="457200" rtl="0" algn="l">
              <a:spcBef>
                <a:spcPts val="0"/>
              </a:spcBef>
              <a:spcAft>
                <a:spcPts val="0"/>
              </a:spcAft>
              <a:buSzPct val="100000"/>
              <a:buChar char="-"/>
            </a:pPr>
            <a:r>
              <a:rPr lang="en"/>
              <a:t>Class Templates</a:t>
            </a:r>
            <a:endParaRPr/>
          </a:p>
          <a:p>
            <a:pPr indent="-304958" lvl="1" marL="914400" rtl="0" algn="l">
              <a:spcBef>
                <a:spcPts val="0"/>
              </a:spcBef>
              <a:spcAft>
                <a:spcPts val="0"/>
              </a:spcAft>
              <a:buSzPct val="100000"/>
              <a:buChar char="-"/>
            </a:pPr>
            <a:r>
              <a:rPr lang="en" sz="1300"/>
              <a:t>Only pay attention to specializations, so really just treat these as normal classes </a:t>
            </a:r>
            <a:r>
              <a:rPr lang="en" sz="1300"/>
              <a:t>with</a:t>
            </a:r>
            <a:r>
              <a:rPr lang="en" sz="1300"/>
              <a:t> funky names</a:t>
            </a:r>
            <a:endParaRPr sz="1300"/>
          </a:p>
          <a:p>
            <a:pPr indent="-334327" lvl="0" marL="457200" rtl="0" algn="l">
              <a:spcBef>
                <a:spcPts val="0"/>
              </a:spcBef>
              <a:spcAft>
                <a:spcPts val="0"/>
              </a:spcAft>
              <a:buSzPct val="100000"/>
              <a:buChar char="-"/>
            </a:pPr>
            <a:r>
              <a:rPr lang="en" u="sng">
                <a:solidFill>
                  <a:schemeClr val="hlink"/>
                </a:solidFill>
                <a:hlinkClick r:id="rId6"/>
              </a:rPr>
              <a:t>TypeDefs</a:t>
            </a:r>
            <a:endParaRPr/>
          </a:p>
          <a:p>
            <a:pPr indent="-310832" lvl="1" marL="914400" rtl="0" algn="l">
              <a:spcBef>
                <a:spcPts val="0"/>
              </a:spcBef>
              <a:spcAft>
                <a:spcPts val="0"/>
              </a:spcAft>
              <a:buSzPct val="100000"/>
              <a:buChar char="-"/>
            </a:pPr>
            <a:r>
              <a:rPr lang="en"/>
              <a:t>Need alias name -&gt; full canonical name</a:t>
            </a:r>
            <a:endParaRPr/>
          </a:p>
          <a:p>
            <a:pPr indent="-334327" lvl="0" marL="457200" rtl="0" algn="l">
              <a:spcBef>
                <a:spcPts val="0"/>
              </a:spcBef>
              <a:spcAft>
                <a:spcPts val="0"/>
              </a:spcAft>
              <a:buSzPct val="100000"/>
              <a:buChar char="-"/>
            </a:pPr>
            <a:r>
              <a:rPr lang="en" u="sng">
                <a:solidFill>
                  <a:schemeClr val="hlink"/>
                </a:solidFill>
                <a:hlinkClick r:id="rId7"/>
              </a:rPr>
              <a:t>STL</a:t>
            </a:r>
            <a:endParaRPr/>
          </a:p>
          <a:p>
            <a:pPr indent="-310832" lvl="1" marL="914400" rtl="0" algn="l">
              <a:spcBef>
                <a:spcPts val="0"/>
              </a:spcBef>
              <a:spcAft>
                <a:spcPts val="0"/>
              </a:spcAft>
              <a:buSzPct val="100000"/>
              <a:buChar char="-"/>
            </a:pPr>
            <a:r>
              <a:rPr lang="en"/>
              <a:t>STLs must be defined specially, so we need to </a:t>
            </a:r>
            <a:r>
              <a:rPr lang="en"/>
              <a:t>scrape</a:t>
            </a:r>
            <a:r>
              <a:rPr lang="en"/>
              <a:t> all types of STLs used</a:t>
            </a:r>
            <a:endParaRPr/>
          </a:p>
        </p:txBody>
      </p:sp>
      <p:pic>
        <p:nvPicPr>
          <p:cNvPr id="286" name="Google Shape;286;p29"/>
          <p:cNvPicPr preferRelativeResize="0"/>
          <p:nvPr/>
        </p:nvPicPr>
        <p:blipFill>
          <a:blip r:embed="rId8">
            <a:alphaModFix/>
          </a:blip>
          <a:stretch>
            <a:fillRect/>
          </a:stretch>
        </p:blipFill>
        <p:spPr>
          <a:xfrm>
            <a:off x="5153750" y="1463425"/>
            <a:ext cx="3772530" cy="2774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0"/>
          <p:cNvSpPr txBox="1"/>
          <p:nvPr>
            <p:ph type="title"/>
          </p:nvPr>
        </p:nvSpPr>
        <p:spPr>
          <a:xfrm>
            <a:off x="311700" y="186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Code generation method</a:t>
            </a:r>
            <a:endParaRPr/>
          </a:p>
          <a:p>
            <a:pPr indent="0" lvl="0" marL="0" rtl="0" algn="l">
              <a:spcBef>
                <a:spcPts val="0"/>
              </a:spcBef>
              <a:spcAft>
                <a:spcPts val="0"/>
              </a:spcAft>
              <a:buNone/>
            </a:pPr>
            <a:r>
              <a:t/>
            </a:r>
            <a:endParaRPr/>
          </a:p>
        </p:txBody>
      </p:sp>
      <p:sp>
        <p:nvSpPr>
          <p:cNvPr id="292" name="Google Shape;292;p30"/>
          <p:cNvSpPr txBox="1"/>
          <p:nvPr>
            <p:ph idx="1" type="body"/>
          </p:nvPr>
        </p:nvSpPr>
        <p:spPr>
          <a:xfrm>
            <a:off x="311700" y="758925"/>
            <a:ext cx="8520600" cy="1198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Use </a:t>
            </a:r>
            <a:r>
              <a:rPr lang="en" u="sng">
                <a:solidFill>
                  <a:schemeClr val="hlink"/>
                </a:solidFill>
                <a:hlinkClick r:id="rId3"/>
              </a:rPr>
              <a:t>template engine</a:t>
            </a:r>
            <a:r>
              <a:rPr lang="en"/>
              <a:t> (similar in concept to </a:t>
            </a:r>
            <a:r>
              <a:rPr lang="en" u="sng">
                <a:solidFill>
                  <a:schemeClr val="accent5"/>
                </a:solidFill>
                <a:hlinkClick r:id="rId4">
                  <a:extLst>
                    <a:ext uri="{A12FA001-AC4F-418D-AE19-62706E023703}">
                      <ahyp:hlinkClr val="tx"/>
                    </a:ext>
                  </a:extLst>
                </a:hlinkClick>
              </a:rPr>
              <a:t>mustache</a:t>
            </a:r>
            <a:r>
              <a:rPr lang="en"/>
              <a:t>, not C++ templates) to perform source code generation. </a:t>
            </a:r>
            <a:r>
              <a:rPr lang="en" u="sng">
                <a:solidFill>
                  <a:schemeClr val="hlink"/>
                </a:solidFill>
                <a:hlinkClick r:id="rId5"/>
              </a:rPr>
              <a:t>Hardcoded strings</a:t>
            </a:r>
            <a:r>
              <a:rPr lang="en"/>
              <a:t> have the expected structure, and they are filled in by the information scraped from the AST</a:t>
            </a:r>
            <a:endParaRPr/>
          </a:p>
        </p:txBody>
      </p:sp>
      <p:pic>
        <p:nvPicPr>
          <p:cNvPr id="293" name="Google Shape;293;p30"/>
          <p:cNvPicPr preferRelativeResize="0"/>
          <p:nvPr/>
        </p:nvPicPr>
        <p:blipFill>
          <a:blip r:embed="rId6">
            <a:alphaModFix/>
          </a:blip>
          <a:stretch>
            <a:fillRect/>
          </a:stretch>
        </p:blipFill>
        <p:spPr>
          <a:xfrm>
            <a:off x="2717375" y="1989750"/>
            <a:ext cx="3291449" cy="1325750"/>
          </a:xfrm>
          <a:prstGeom prst="rect">
            <a:avLst/>
          </a:prstGeom>
          <a:noFill/>
          <a:ln>
            <a:noFill/>
          </a:ln>
        </p:spPr>
      </p:pic>
      <p:pic>
        <p:nvPicPr>
          <p:cNvPr id="294" name="Google Shape;294;p30"/>
          <p:cNvPicPr preferRelativeResize="0"/>
          <p:nvPr/>
        </p:nvPicPr>
        <p:blipFill>
          <a:blip r:embed="rId7">
            <a:alphaModFix/>
          </a:blip>
          <a:stretch>
            <a:fillRect/>
          </a:stretch>
        </p:blipFill>
        <p:spPr>
          <a:xfrm>
            <a:off x="401650" y="3471050"/>
            <a:ext cx="8591376" cy="1500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1"/>
          <p:cNvSpPr txBox="1"/>
          <p:nvPr>
            <p:ph type="title"/>
          </p:nvPr>
        </p:nvSpPr>
        <p:spPr>
          <a:xfrm>
            <a:off x="311700" y="2208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420"/>
              <a:t>Special Considerations</a:t>
            </a:r>
            <a:endParaRPr sz="34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p:nvPr/>
        </p:nvSpPr>
        <p:spPr>
          <a:xfrm>
            <a:off x="648000" y="1240200"/>
            <a:ext cx="2499000" cy="3765600"/>
          </a:xfrm>
          <a:prstGeom prst="rect">
            <a:avLst/>
          </a:prstGeom>
          <a:solidFill>
            <a:srgbClr val="B6D7A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3268450" y="1240200"/>
            <a:ext cx="2658600" cy="2626800"/>
          </a:xfrm>
          <a:prstGeom prst="rect">
            <a:avLst/>
          </a:prstGeom>
          <a:solidFill>
            <a:srgbClr val="A2C4C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solidFill>
                  <a:srgbClr val="000000"/>
                </a:solidFill>
              </a:rPr>
              <a:t>High Level Architecture</a:t>
            </a:r>
            <a:endParaRPr sz="2800">
              <a:solidFill>
                <a:srgbClr val="000000"/>
              </a:solidFill>
            </a:endParaRPr>
          </a:p>
        </p:txBody>
      </p:sp>
      <p:sp>
        <p:nvSpPr>
          <p:cNvPr id="63" name="Google Shape;63;p14"/>
          <p:cNvSpPr/>
          <p:nvPr/>
        </p:nvSpPr>
        <p:spPr>
          <a:xfrm>
            <a:off x="3477750" y="1860298"/>
            <a:ext cx="2067600" cy="8073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3D578C"/>
                </a:solidFill>
              </a:rPr>
              <a:t>Interface Code Generator</a:t>
            </a:r>
            <a:endParaRPr b="1">
              <a:solidFill>
                <a:srgbClr val="3D578C"/>
              </a:solidFill>
            </a:endParaRPr>
          </a:p>
        </p:txBody>
      </p:sp>
      <p:sp>
        <p:nvSpPr>
          <p:cNvPr id="64" name="Google Shape;64;p14"/>
          <p:cNvSpPr/>
          <p:nvPr/>
        </p:nvSpPr>
        <p:spPr>
          <a:xfrm>
            <a:off x="6334350" y="3676813"/>
            <a:ext cx="2356800" cy="9018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Executable</a:t>
            </a:r>
            <a:endParaRPr/>
          </a:p>
        </p:txBody>
      </p:sp>
      <p:sp>
        <p:nvSpPr>
          <p:cNvPr id="65" name="Google Shape;65;p14"/>
          <p:cNvSpPr/>
          <p:nvPr/>
        </p:nvSpPr>
        <p:spPr>
          <a:xfrm>
            <a:off x="863700" y="1860300"/>
            <a:ext cx="2067600" cy="8073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urier New"/>
                <a:ea typeface="Courier New"/>
                <a:cs typeface="Courier New"/>
                <a:sym typeface="Courier New"/>
              </a:rPr>
              <a:t>DataStructures.hh</a:t>
            </a:r>
            <a:endParaRPr>
              <a:latin typeface="Courier New"/>
              <a:ea typeface="Courier New"/>
              <a:cs typeface="Courier New"/>
              <a:sym typeface="Courier New"/>
            </a:endParaRPr>
          </a:p>
        </p:txBody>
      </p:sp>
      <p:sp>
        <p:nvSpPr>
          <p:cNvPr id="66" name="Google Shape;66;p14"/>
          <p:cNvSpPr/>
          <p:nvPr/>
        </p:nvSpPr>
        <p:spPr>
          <a:xfrm>
            <a:off x="6334350" y="1860288"/>
            <a:ext cx="2356800" cy="8073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urier New"/>
                <a:ea typeface="Courier New"/>
                <a:cs typeface="Courier New"/>
                <a:sym typeface="Courier New"/>
              </a:rPr>
              <a:t>io_DataStructures.hh</a:t>
            </a:r>
            <a:endParaRPr>
              <a:latin typeface="Courier New"/>
              <a:ea typeface="Courier New"/>
              <a:cs typeface="Courier New"/>
              <a:sym typeface="Courier New"/>
            </a:endParaRPr>
          </a:p>
        </p:txBody>
      </p:sp>
      <p:sp>
        <p:nvSpPr>
          <p:cNvPr id="67" name="Google Shape;67;p14"/>
          <p:cNvSpPr/>
          <p:nvPr/>
        </p:nvSpPr>
        <p:spPr>
          <a:xfrm>
            <a:off x="3477750" y="2849075"/>
            <a:ext cx="2067600" cy="8073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8064A2"/>
                </a:solidFill>
                <a:latin typeface="Courier New"/>
                <a:ea typeface="Courier New"/>
                <a:cs typeface="Courier New"/>
                <a:sym typeface="Courier New"/>
              </a:rPr>
              <a:t>DataType</a:t>
            </a:r>
            <a:r>
              <a:rPr lang="en"/>
              <a:t> Library</a:t>
            </a:r>
            <a:endParaRPr/>
          </a:p>
        </p:txBody>
      </p:sp>
      <p:sp>
        <p:nvSpPr>
          <p:cNvPr id="68" name="Google Shape;68;p14"/>
          <p:cNvSpPr/>
          <p:nvPr/>
        </p:nvSpPr>
        <p:spPr>
          <a:xfrm>
            <a:off x="809000" y="3656375"/>
            <a:ext cx="2175600" cy="8073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urier New"/>
                <a:ea typeface="Courier New"/>
                <a:cs typeface="Courier New"/>
                <a:sym typeface="Courier New"/>
              </a:rPr>
              <a:t>SimulationCode.cpp</a:t>
            </a:r>
            <a:endParaRPr>
              <a:latin typeface="Courier New"/>
              <a:ea typeface="Courier New"/>
              <a:cs typeface="Courier New"/>
              <a:sym typeface="Courier New"/>
            </a:endParaRPr>
          </a:p>
        </p:txBody>
      </p:sp>
      <p:sp>
        <p:nvSpPr>
          <p:cNvPr id="69" name="Google Shape;69;p14"/>
          <p:cNvSpPr txBox="1"/>
          <p:nvPr/>
        </p:nvSpPr>
        <p:spPr>
          <a:xfrm>
            <a:off x="863700" y="2667600"/>
            <a:ext cx="2067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Input Header File </a:t>
            </a:r>
            <a:endParaRPr/>
          </a:p>
        </p:txBody>
      </p:sp>
      <p:sp>
        <p:nvSpPr>
          <p:cNvPr id="70" name="Google Shape;70;p14"/>
          <p:cNvSpPr txBox="1"/>
          <p:nvPr/>
        </p:nvSpPr>
        <p:spPr>
          <a:xfrm>
            <a:off x="6638550" y="1526525"/>
            <a:ext cx="174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Output Header File</a:t>
            </a:r>
            <a:endParaRPr/>
          </a:p>
        </p:txBody>
      </p:sp>
      <p:sp>
        <p:nvSpPr>
          <p:cNvPr id="71" name="Google Shape;71;p14"/>
          <p:cNvSpPr txBox="1"/>
          <p:nvPr/>
        </p:nvSpPr>
        <p:spPr>
          <a:xfrm>
            <a:off x="6638550" y="4578713"/>
            <a:ext cx="174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Final result</a:t>
            </a:r>
            <a:endParaRPr/>
          </a:p>
        </p:txBody>
      </p:sp>
      <p:sp>
        <p:nvSpPr>
          <p:cNvPr id="72" name="Google Shape;72;p14"/>
          <p:cNvSpPr txBox="1"/>
          <p:nvPr/>
        </p:nvSpPr>
        <p:spPr>
          <a:xfrm>
            <a:off x="863700" y="4463663"/>
            <a:ext cx="2067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User-provided program</a:t>
            </a:r>
            <a:endParaRPr/>
          </a:p>
        </p:txBody>
      </p:sp>
      <p:cxnSp>
        <p:nvCxnSpPr>
          <p:cNvPr id="73" name="Google Shape;73;p14"/>
          <p:cNvCxnSpPr>
            <a:stCxn id="68" idx="3"/>
            <a:endCxn id="64" idx="1"/>
          </p:cNvCxnSpPr>
          <p:nvPr/>
        </p:nvCxnSpPr>
        <p:spPr>
          <a:xfrm>
            <a:off x="2984600" y="4060025"/>
            <a:ext cx="3349800" cy="67800"/>
          </a:xfrm>
          <a:prstGeom prst="straightConnector1">
            <a:avLst/>
          </a:prstGeom>
          <a:noFill/>
          <a:ln cap="flat" cmpd="sng" w="28575">
            <a:solidFill>
              <a:srgbClr val="595959"/>
            </a:solidFill>
            <a:prstDash val="solid"/>
            <a:round/>
            <a:headEnd len="med" w="med" type="none"/>
            <a:tailEnd len="med" w="med" type="triangle"/>
          </a:ln>
        </p:spPr>
      </p:cxnSp>
      <p:cxnSp>
        <p:nvCxnSpPr>
          <p:cNvPr id="74" name="Google Shape;74;p14"/>
          <p:cNvCxnSpPr>
            <a:stCxn id="67" idx="3"/>
            <a:endCxn id="64" idx="1"/>
          </p:cNvCxnSpPr>
          <p:nvPr/>
        </p:nvCxnSpPr>
        <p:spPr>
          <a:xfrm>
            <a:off x="5545350" y="3252725"/>
            <a:ext cx="789000" cy="875100"/>
          </a:xfrm>
          <a:prstGeom prst="straightConnector1">
            <a:avLst/>
          </a:prstGeom>
          <a:noFill/>
          <a:ln cap="flat" cmpd="sng" w="28575">
            <a:solidFill>
              <a:srgbClr val="595959"/>
            </a:solidFill>
            <a:prstDash val="solid"/>
            <a:round/>
            <a:headEnd len="med" w="med" type="none"/>
            <a:tailEnd len="med" w="med" type="triangle"/>
          </a:ln>
        </p:spPr>
      </p:cxnSp>
      <p:cxnSp>
        <p:nvCxnSpPr>
          <p:cNvPr id="75" name="Google Shape;75;p14"/>
          <p:cNvCxnSpPr>
            <a:stCxn id="65" idx="3"/>
            <a:endCxn id="63" idx="1"/>
          </p:cNvCxnSpPr>
          <p:nvPr/>
        </p:nvCxnSpPr>
        <p:spPr>
          <a:xfrm>
            <a:off x="2931300" y="2263950"/>
            <a:ext cx="546600" cy="0"/>
          </a:xfrm>
          <a:prstGeom prst="straightConnector1">
            <a:avLst/>
          </a:prstGeom>
          <a:noFill/>
          <a:ln cap="flat" cmpd="sng" w="28575">
            <a:solidFill>
              <a:srgbClr val="595959"/>
            </a:solidFill>
            <a:prstDash val="solid"/>
            <a:round/>
            <a:headEnd len="med" w="med" type="none"/>
            <a:tailEnd len="med" w="med" type="triangle"/>
          </a:ln>
        </p:spPr>
      </p:cxnSp>
      <p:cxnSp>
        <p:nvCxnSpPr>
          <p:cNvPr id="76" name="Google Shape;76;p14"/>
          <p:cNvCxnSpPr/>
          <p:nvPr/>
        </p:nvCxnSpPr>
        <p:spPr>
          <a:xfrm>
            <a:off x="3053400" y="2262100"/>
            <a:ext cx="0" cy="1058100"/>
          </a:xfrm>
          <a:prstGeom prst="straightConnector1">
            <a:avLst/>
          </a:prstGeom>
          <a:noFill/>
          <a:ln cap="flat" cmpd="sng" w="28575">
            <a:solidFill>
              <a:srgbClr val="595959"/>
            </a:solidFill>
            <a:prstDash val="solid"/>
            <a:round/>
            <a:headEnd len="med" w="med" type="none"/>
            <a:tailEnd len="med" w="med" type="stealth"/>
          </a:ln>
        </p:spPr>
      </p:cxnSp>
      <p:cxnSp>
        <p:nvCxnSpPr>
          <p:cNvPr id="77" name="Google Shape;77;p14"/>
          <p:cNvCxnSpPr/>
          <p:nvPr/>
        </p:nvCxnSpPr>
        <p:spPr>
          <a:xfrm>
            <a:off x="3053400" y="3285650"/>
            <a:ext cx="0" cy="774300"/>
          </a:xfrm>
          <a:prstGeom prst="straightConnector1">
            <a:avLst/>
          </a:prstGeom>
          <a:noFill/>
          <a:ln cap="flat" cmpd="sng" w="28575">
            <a:solidFill>
              <a:srgbClr val="595959"/>
            </a:solidFill>
            <a:prstDash val="solid"/>
            <a:round/>
            <a:headEnd len="med" w="med" type="none"/>
            <a:tailEnd len="med" w="med" type="none"/>
          </a:ln>
        </p:spPr>
      </p:cxnSp>
      <p:cxnSp>
        <p:nvCxnSpPr>
          <p:cNvPr id="78" name="Google Shape;78;p14"/>
          <p:cNvCxnSpPr>
            <a:stCxn id="63" idx="3"/>
            <a:endCxn id="66" idx="1"/>
          </p:cNvCxnSpPr>
          <p:nvPr/>
        </p:nvCxnSpPr>
        <p:spPr>
          <a:xfrm>
            <a:off x="5545350" y="2263948"/>
            <a:ext cx="789000" cy="0"/>
          </a:xfrm>
          <a:prstGeom prst="straightConnector1">
            <a:avLst/>
          </a:prstGeom>
          <a:noFill/>
          <a:ln cap="flat" cmpd="sng" w="28575">
            <a:solidFill>
              <a:srgbClr val="595959"/>
            </a:solidFill>
            <a:prstDash val="solid"/>
            <a:round/>
            <a:headEnd len="med" w="med" type="none"/>
            <a:tailEnd len="med" w="med" type="triangle"/>
          </a:ln>
        </p:spPr>
      </p:cxnSp>
      <p:cxnSp>
        <p:nvCxnSpPr>
          <p:cNvPr id="79" name="Google Shape;79;p14"/>
          <p:cNvCxnSpPr>
            <a:stCxn id="66" idx="2"/>
            <a:endCxn id="64" idx="0"/>
          </p:cNvCxnSpPr>
          <p:nvPr/>
        </p:nvCxnSpPr>
        <p:spPr>
          <a:xfrm>
            <a:off x="7512750" y="2667588"/>
            <a:ext cx="0" cy="1009200"/>
          </a:xfrm>
          <a:prstGeom prst="straightConnector1">
            <a:avLst/>
          </a:prstGeom>
          <a:noFill/>
          <a:ln cap="flat" cmpd="sng" w="28575">
            <a:solidFill>
              <a:srgbClr val="595959"/>
            </a:solidFill>
            <a:prstDash val="solid"/>
            <a:round/>
            <a:headEnd len="med" w="med" type="none"/>
            <a:tailEnd len="med" w="med" type="triangle"/>
          </a:ln>
        </p:spPr>
      </p:cxnSp>
      <p:sp>
        <p:nvSpPr>
          <p:cNvPr id="80" name="Google Shape;80;p14"/>
          <p:cNvSpPr txBox="1"/>
          <p:nvPr/>
        </p:nvSpPr>
        <p:spPr>
          <a:xfrm>
            <a:off x="648000" y="1238925"/>
            <a:ext cx="202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User-Provided Inputs</a:t>
            </a:r>
            <a:endParaRPr b="1"/>
          </a:p>
        </p:txBody>
      </p:sp>
      <p:sp>
        <p:nvSpPr>
          <p:cNvPr id="81" name="Google Shape;81;p14"/>
          <p:cNvSpPr txBox="1"/>
          <p:nvPr/>
        </p:nvSpPr>
        <p:spPr>
          <a:xfrm>
            <a:off x="3268450" y="1238900"/>
            <a:ext cx="271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My Reflection Implementation</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2"/>
          <p:cNvSpPr/>
          <p:nvPr/>
        </p:nvSpPr>
        <p:spPr>
          <a:xfrm>
            <a:off x="1000500" y="3243050"/>
            <a:ext cx="7134000" cy="1746900"/>
          </a:xfrm>
          <a:prstGeom prst="rect">
            <a:avLst/>
          </a:prstGeom>
          <a:solidFill>
            <a:schemeClr val="lt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highlight>
                <a:schemeClr val="lt1"/>
              </a:highlight>
            </a:endParaRPr>
          </a:p>
        </p:txBody>
      </p:sp>
      <p:sp>
        <p:nvSpPr>
          <p:cNvPr id="305" name="Google Shape;305;p32"/>
          <p:cNvSpPr/>
          <p:nvPr/>
        </p:nvSpPr>
        <p:spPr>
          <a:xfrm>
            <a:off x="928975" y="1403175"/>
            <a:ext cx="2463900" cy="14775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6" name="Google Shape;306;p32"/>
          <p:cNvSpPr txBox="1"/>
          <p:nvPr>
            <p:ph type="title"/>
          </p:nvPr>
        </p:nvSpPr>
        <p:spPr>
          <a:xfrm>
            <a:off x="311700" y="194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CompositeTypes</a:t>
            </a:r>
            <a:endParaRPr/>
          </a:p>
        </p:txBody>
      </p:sp>
      <p:sp>
        <p:nvSpPr>
          <p:cNvPr id="307" name="Google Shape;307;p32"/>
          <p:cNvSpPr txBox="1"/>
          <p:nvPr>
            <p:ph idx="1" type="body"/>
          </p:nvPr>
        </p:nvSpPr>
        <p:spPr>
          <a:xfrm>
            <a:off x="311700" y="767025"/>
            <a:ext cx="8520600" cy="48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Composite types use a new design that takes advantage of template specialization!</a:t>
            </a:r>
            <a:endParaRPr sz="1700"/>
          </a:p>
        </p:txBody>
      </p:sp>
      <p:sp>
        <p:nvSpPr>
          <p:cNvPr id="308" name="Google Shape;308;p32"/>
          <p:cNvSpPr txBox="1"/>
          <p:nvPr/>
        </p:nvSpPr>
        <p:spPr>
          <a:xfrm>
            <a:off x="1111075" y="1455050"/>
            <a:ext cx="2434200" cy="150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800">
                <a:solidFill>
                  <a:schemeClr val="dk1"/>
                </a:solidFill>
                <a:latin typeface="Courier New"/>
                <a:ea typeface="Courier New"/>
                <a:cs typeface="Courier New"/>
                <a:sym typeface="Courier New"/>
              </a:rPr>
              <a:t>class </a:t>
            </a:r>
            <a:r>
              <a:rPr b="1" lang="en" sz="1800">
                <a:solidFill>
                  <a:srgbClr val="ED8E00"/>
                </a:solidFill>
                <a:latin typeface="Courier New"/>
                <a:ea typeface="Courier New"/>
                <a:cs typeface="Courier New"/>
                <a:sym typeface="Courier New"/>
              </a:rPr>
              <a:t>Foo</a:t>
            </a:r>
            <a:r>
              <a:rPr b="1" lang="en" sz="1800">
                <a:solidFill>
                  <a:schemeClr val="dk1"/>
                </a:solidFill>
                <a:latin typeface="Courier New"/>
                <a:ea typeface="Courier New"/>
                <a:cs typeface="Courier New"/>
                <a:sym typeface="Courier New"/>
              </a:rPr>
              <a:t> {</a:t>
            </a:r>
            <a:endParaRPr b="1" sz="18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800">
                <a:solidFill>
                  <a:schemeClr val="dk1"/>
                </a:solidFill>
                <a:latin typeface="Courier New"/>
                <a:ea typeface="Courier New"/>
                <a:cs typeface="Courier New"/>
                <a:sym typeface="Courier New"/>
              </a:rPr>
              <a:t>	</a:t>
            </a:r>
            <a:r>
              <a:rPr b="1" lang="en" sz="1800">
                <a:solidFill>
                  <a:srgbClr val="93A7D0"/>
                </a:solidFill>
                <a:latin typeface="Courier New"/>
                <a:ea typeface="Courier New"/>
                <a:cs typeface="Courier New"/>
                <a:sym typeface="Courier New"/>
              </a:rPr>
              <a:t>int</a:t>
            </a:r>
            <a:r>
              <a:rPr b="1" lang="en" sz="1800">
                <a:solidFill>
                  <a:schemeClr val="dk1"/>
                </a:solidFill>
                <a:latin typeface="Courier New"/>
                <a:ea typeface="Courier New"/>
                <a:cs typeface="Courier New"/>
                <a:sym typeface="Courier New"/>
              </a:rPr>
              <a:t> </a:t>
            </a:r>
            <a:r>
              <a:rPr b="1" lang="en" sz="1800">
                <a:solidFill>
                  <a:srgbClr val="9BBB59"/>
                </a:solidFill>
                <a:latin typeface="Courier New"/>
                <a:ea typeface="Courier New"/>
                <a:cs typeface="Courier New"/>
                <a:sym typeface="Courier New"/>
              </a:rPr>
              <a:t>a</a:t>
            </a:r>
            <a:r>
              <a:rPr b="1" lang="en" sz="1800">
                <a:solidFill>
                  <a:srgbClr val="93A7D0"/>
                </a:solidFill>
                <a:latin typeface="Courier New"/>
                <a:ea typeface="Courier New"/>
                <a:cs typeface="Courier New"/>
                <a:sym typeface="Courier New"/>
              </a:rPr>
              <a:t>[5][4]</a:t>
            </a:r>
            <a:r>
              <a:rPr b="1" lang="en" sz="1800">
                <a:solidFill>
                  <a:schemeClr val="dk1"/>
                </a:solidFill>
                <a:latin typeface="Courier New"/>
                <a:ea typeface="Courier New"/>
                <a:cs typeface="Courier New"/>
                <a:sym typeface="Courier New"/>
              </a:rPr>
              <a:t>;</a:t>
            </a:r>
            <a:endParaRPr b="1" sz="18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800">
                <a:solidFill>
                  <a:schemeClr val="dk1"/>
                </a:solidFill>
                <a:latin typeface="Courier New"/>
                <a:ea typeface="Courier New"/>
                <a:cs typeface="Courier New"/>
                <a:sym typeface="Courier New"/>
              </a:rPr>
              <a:t>	Bar b;</a:t>
            </a:r>
            <a:endParaRPr b="1" sz="18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800">
                <a:solidFill>
                  <a:schemeClr val="dk1"/>
                </a:solidFill>
                <a:latin typeface="Courier New"/>
                <a:ea typeface="Courier New"/>
                <a:cs typeface="Courier New"/>
                <a:sym typeface="Courier New"/>
              </a:rPr>
              <a:t>};</a:t>
            </a:r>
            <a:endParaRPr b="1" sz="18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endParaRPr>
          </a:p>
        </p:txBody>
      </p:sp>
      <p:sp>
        <p:nvSpPr>
          <p:cNvPr id="309" name="Google Shape;309;p32"/>
          <p:cNvSpPr txBox="1"/>
          <p:nvPr/>
        </p:nvSpPr>
        <p:spPr>
          <a:xfrm>
            <a:off x="1108825" y="3243050"/>
            <a:ext cx="8919300" cy="200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latin typeface="Courier New"/>
                <a:ea typeface="Courier New"/>
                <a:cs typeface="Courier New"/>
                <a:sym typeface="Courier New"/>
              </a:rPr>
              <a:t>class SpecifiedCompositeType&lt;</a:t>
            </a:r>
            <a:r>
              <a:rPr b="1" lang="en" sz="1300">
                <a:solidFill>
                  <a:srgbClr val="ED8E00"/>
                </a:solidFill>
                <a:latin typeface="Courier New"/>
                <a:ea typeface="Courier New"/>
                <a:cs typeface="Courier New"/>
                <a:sym typeface="Courier New"/>
              </a:rPr>
              <a:t>Foo</a:t>
            </a:r>
            <a:r>
              <a:rPr b="1" lang="en" sz="1300">
                <a:solidFill>
                  <a:schemeClr val="dk1"/>
                </a:solidFill>
                <a:latin typeface="Courier New"/>
                <a:ea typeface="Courier New"/>
                <a:cs typeface="Courier New"/>
                <a:sym typeface="Courier New"/>
              </a:rPr>
              <a:t>&gt; : public CompositeType {</a:t>
            </a:r>
            <a:endParaRPr b="1" sz="1300">
              <a:solidFill>
                <a:schemeClr val="dk1"/>
              </a:solidFill>
              <a:latin typeface="Courier New"/>
              <a:ea typeface="Courier New"/>
              <a:cs typeface="Courier New"/>
              <a:sym typeface="Courier New"/>
            </a:endParaRPr>
          </a:p>
          <a:p>
            <a:pPr indent="457200" lvl="0" marL="0" rtl="0" algn="l">
              <a:spcBef>
                <a:spcPts val="0"/>
              </a:spcBef>
              <a:spcAft>
                <a:spcPts val="0"/>
              </a:spcAft>
              <a:buNone/>
            </a:pPr>
            <a:r>
              <a:rPr b="1" lang="en" sz="1300">
                <a:solidFill>
                  <a:schemeClr val="dk1"/>
                </a:solidFill>
                <a:latin typeface="Courier New"/>
                <a:ea typeface="Courier New"/>
                <a:cs typeface="Courier New"/>
                <a:sym typeface="Courier New"/>
              </a:rPr>
              <a:t>MemberMap&amp; getMemberMap () {</a:t>
            </a:r>
            <a:endParaRPr b="1" sz="13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300">
                <a:solidFill>
                  <a:schemeClr val="dk1"/>
                </a:solidFill>
                <a:latin typeface="Courier New"/>
                <a:ea typeface="Courier New"/>
                <a:cs typeface="Courier New"/>
                <a:sym typeface="Courier New"/>
              </a:rPr>
              <a:t>        static MemberMap member_map = {</a:t>
            </a:r>
            <a:endParaRPr b="1" sz="13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300">
                <a:solidFill>
                  <a:schemeClr val="dk1"/>
                </a:solidFill>
                <a:latin typeface="Courier New"/>
                <a:ea typeface="Courier New"/>
                <a:cs typeface="Courier New"/>
                <a:sym typeface="Courier New"/>
              </a:rPr>
              <a:t>            {"</a:t>
            </a:r>
            <a:r>
              <a:rPr b="1" lang="en" sz="1300">
                <a:solidFill>
                  <a:srgbClr val="9BBB59"/>
                </a:solidFill>
                <a:latin typeface="Courier New"/>
                <a:ea typeface="Courier New"/>
                <a:cs typeface="Courier New"/>
                <a:sym typeface="Courier New"/>
              </a:rPr>
              <a:t>a</a:t>
            </a:r>
            <a:r>
              <a:rPr b="1" lang="en" sz="1300">
                <a:solidFill>
                  <a:schemeClr val="dk1"/>
                </a:solidFill>
                <a:latin typeface="Courier New"/>
                <a:ea typeface="Courier New"/>
                <a:cs typeface="Courier New"/>
                <a:sym typeface="Courier New"/>
              </a:rPr>
              <a:t>", StructMember("</a:t>
            </a:r>
            <a:r>
              <a:rPr b="1" lang="en" sz="1300">
                <a:solidFill>
                  <a:srgbClr val="9BBB59"/>
                </a:solidFill>
                <a:latin typeface="Courier New"/>
                <a:ea typeface="Courier New"/>
                <a:cs typeface="Courier New"/>
                <a:sym typeface="Courier New"/>
              </a:rPr>
              <a:t>a</a:t>
            </a:r>
            <a:r>
              <a:rPr b="1" lang="en" sz="1300">
                <a:solidFill>
                  <a:schemeClr val="dk1"/>
                </a:solidFill>
                <a:latin typeface="Courier New"/>
                <a:ea typeface="Courier New"/>
                <a:cs typeface="Courier New"/>
                <a:sym typeface="Courier New"/>
              </a:rPr>
              <a:t>", "</a:t>
            </a:r>
            <a:r>
              <a:rPr b="1" lang="en" sz="1300">
                <a:solidFill>
                  <a:srgbClr val="93A7D0"/>
                </a:solidFill>
                <a:latin typeface="Courier New"/>
                <a:ea typeface="Courier New"/>
                <a:cs typeface="Courier New"/>
                <a:sym typeface="Courier New"/>
              </a:rPr>
              <a:t>int[5][4]</a:t>
            </a:r>
            <a:r>
              <a:rPr b="1" lang="en" sz="1300">
                <a:solidFill>
                  <a:schemeClr val="dk1"/>
                </a:solidFill>
                <a:latin typeface="Courier New"/>
                <a:ea typeface="Courier New"/>
                <a:cs typeface="Courier New"/>
                <a:sym typeface="Courier New"/>
              </a:rPr>
              <a:t>", </a:t>
            </a:r>
            <a:r>
              <a:rPr b="1" lang="en" sz="1300">
                <a:solidFill>
                  <a:srgbClr val="DE006F"/>
                </a:solidFill>
                <a:latin typeface="Courier New"/>
                <a:ea typeface="Courier New"/>
                <a:cs typeface="Courier New"/>
                <a:sym typeface="Courier New"/>
              </a:rPr>
              <a:t>offsetof(</a:t>
            </a:r>
            <a:r>
              <a:rPr b="1" lang="en" sz="1300">
                <a:solidFill>
                  <a:srgbClr val="DE006F"/>
                </a:solidFill>
                <a:latin typeface="Courier New"/>
                <a:ea typeface="Courier New"/>
                <a:cs typeface="Courier New"/>
                <a:sym typeface="Courier New"/>
              </a:rPr>
              <a:t>Foo</a:t>
            </a:r>
            <a:r>
              <a:rPr b="1" lang="en" sz="1300">
                <a:solidFill>
                  <a:srgbClr val="DE006F"/>
                </a:solidFill>
                <a:latin typeface="Courier New"/>
                <a:ea typeface="Courier New"/>
                <a:cs typeface="Courier New"/>
                <a:sym typeface="Courier New"/>
              </a:rPr>
              <a:t>, a)</a:t>
            </a:r>
            <a:r>
              <a:rPr b="1" lang="en" sz="1300">
                <a:solidFill>
                  <a:schemeClr val="dk1"/>
                </a:solidFill>
                <a:latin typeface="Courier New"/>
                <a:ea typeface="Courier New"/>
                <a:cs typeface="Courier New"/>
                <a:sym typeface="Courier New"/>
              </a:rPr>
              <a:t>)},</a:t>
            </a:r>
            <a:endParaRPr b="1" sz="13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300">
                <a:solidFill>
                  <a:schemeClr val="dk1"/>
                </a:solidFill>
                <a:latin typeface="Courier New"/>
                <a:ea typeface="Courier New"/>
                <a:cs typeface="Courier New"/>
                <a:sym typeface="Courier New"/>
              </a:rPr>
              <a:t>            {"b", StructMember("b", "Bar", offsetof(</a:t>
            </a:r>
            <a:r>
              <a:rPr b="1" lang="en" sz="1300">
                <a:solidFill>
                  <a:schemeClr val="dk1"/>
                </a:solidFill>
                <a:latin typeface="Courier New"/>
                <a:ea typeface="Courier New"/>
                <a:cs typeface="Courier New"/>
                <a:sym typeface="Courier New"/>
              </a:rPr>
              <a:t>Foo</a:t>
            </a:r>
            <a:r>
              <a:rPr b="1" lang="en" sz="1300">
                <a:solidFill>
                  <a:schemeClr val="dk1"/>
                </a:solidFill>
                <a:latin typeface="Courier New"/>
                <a:ea typeface="Courier New"/>
                <a:cs typeface="Courier New"/>
                <a:sym typeface="Courier New"/>
              </a:rPr>
              <a:t>, b))} };</a:t>
            </a:r>
            <a:endParaRPr b="1" sz="13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300">
                <a:solidFill>
                  <a:schemeClr val="dk1"/>
                </a:solidFill>
                <a:latin typeface="Courier New"/>
                <a:ea typeface="Courier New"/>
                <a:cs typeface="Courier New"/>
                <a:sym typeface="Courier New"/>
              </a:rPr>
              <a:t>        return member_map;</a:t>
            </a:r>
            <a:endParaRPr b="1" sz="13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300">
                <a:solidFill>
                  <a:schemeClr val="dk1"/>
                </a:solidFill>
                <a:latin typeface="Courier New"/>
                <a:ea typeface="Courier New"/>
                <a:cs typeface="Courier New"/>
                <a:sym typeface="Courier New"/>
              </a:rPr>
              <a:t>     }</a:t>
            </a:r>
            <a:endParaRPr b="1" sz="13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300">
                <a:solidFill>
                  <a:schemeClr val="dk1"/>
                </a:solidFill>
                <a:latin typeface="Courier New"/>
                <a:ea typeface="Courier New"/>
                <a:cs typeface="Courier New"/>
                <a:sym typeface="Courier New"/>
              </a:rPr>
              <a:t>};</a:t>
            </a:r>
            <a:endParaRPr b="1" sz="13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endParaRPr>
          </a:p>
        </p:txBody>
      </p:sp>
      <p:sp>
        <p:nvSpPr>
          <p:cNvPr id="310" name="Google Shape;310;p32"/>
          <p:cNvSpPr/>
          <p:nvPr/>
        </p:nvSpPr>
        <p:spPr>
          <a:xfrm>
            <a:off x="5287125" y="1280138"/>
            <a:ext cx="1595400" cy="4977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ED8E00"/>
                </a:solidFill>
              </a:rPr>
              <a:t>Foo</a:t>
            </a:r>
            <a:endParaRPr b="1">
              <a:solidFill>
                <a:srgbClr val="ED8E00"/>
              </a:solidFill>
            </a:endParaRPr>
          </a:p>
          <a:p>
            <a:pPr indent="0" lvl="0" marL="0" rtl="0" algn="ctr">
              <a:spcBef>
                <a:spcPts val="0"/>
              </a:spcBef>
              <a:spcAft>
                <a:spcPts val="0"/>
              </a:spcAft>
              <a:buNone/>
            </a:pPr>
            <a:r>
              <a:rPr lang="en">
                <a:latin typeface="Courier New"/>
                <a:ea typeface="Courier New"/>
                <a:cs typeface="Courier New"/>
                <a:sym typeface="Courier New"/>
              </a:rPr>
              <a:t>MemberMap</a:t>
            </a:r>
            <a:endParaRPr>
              <a:latin typeface="Courier New"/>
              <a:ea typeface="Courier New"/>
              <a:cs typeface="Courier New"/>
              <a:sym typeface="Courier New"/>
            </a:endParaRPr>
          </a:p>
        </p:txBody>
      </p:sp>
      <p:graphicFrame>
        <p:nvGraphicFramePr>
          <p:cNvPr id="311" name="Google Shape;311;p32"/>
          <p:cNvGraphicFramePr/>
          <p:nvPr/>
        </p:nvGraphicFramePr>
        <p:xfrm>
          <a:off x="4035038" y="1954238"/>
          <a:ext cx="3000000" cy="3000000"/>
        </p:xfrm>
        <a:graphic>
          <a:graphicData uri="http://schemas.openxmlformats.org/drawingml/2006/table">
            <a:tbl>
              <a:tblPr>
                <a:noFill/>
                <a:tableStyleId>{D1083917-01F8-47AD-A687-F8FFAF14F69F}</a:tableStyleId>
              </a:tblPr>
              <a:tblGrid>
                <a:gridCol w="1130100"/>
                <a:gridCol w="1921375"/>
                <a:gridCol w="1048100"/>
              </a:tblGrid>
              <a:tr h="221450">
                <a:tc>
                  <a:txBody>
                    <a:bodyPr/>
                    <a:lstStyle/>
                    <a:p>
                      <a:pPr indent="0" lvl="0" marL="0" rtl="0" algn="l">
                        <a:spcBef>
                          <a:spcPts val="0"/>
                        </a:spcBef>
                        <a:spcAft>
                          <a:spcPts val="0"/>
                        </a:spcAft>
                        <a:buNone/>
                      </a:pPr>
                      <a:r>
                        <a:rPr b="1" lang="en" sz="1100"/>
                        <a:t>Name</a:t>
                      </a:r>
                      <a:endParaRPr b="1" sz="1100"/>
                    </a:p>
                  </a:txBody>
                  <a:tcPr marT="91425" marB="91425" marR="91425" marL="91425">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rgbClr val="1F1F1F"/>
                          </a:solidFill>
                          <a:latin typeface="Courier New"/>
                          <a:ea typeface="Courier New"/>
                          <a:cs typeface="Courier New"/>
                          <a:sym typeface="Courier New"/>
                        </a:rPr>
                        <a:t>DataType</a:t>
                      </a:r>
                      <a:endParaRPr sz="1100">
                        <a:solidFill>
                          <a:srgbClr val="1F1F1F"/>
                        </a:solidFill>
                        <a:latin typeface="Courier New"/>
                        <a:ea typeface="Courier New"/>
                        <a:cs typeface="Courier New"/>
                        <a:sym typeface="Courier New"/>
                      </a:endParaRPr>
                    </a:p>
                  </a:txBody>
                  <a:tcPr marT="91425" marB="91425" marR="91425" marL="91425">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l">
                        <a:spcBef>
                          <a:spcPts val="0"/>
                        </a:spcBef>
                        <a:spcAft>
                          <a:spcPts val="0"/>
                        </a:spcAft>
                        <a:buNone/>
                      </a:pPr>
                      <a:r>
                        <a:rPr b="1" lang="en" sz="1100"/>
                        <a:t>Offset</a:t>
                      </a:r>
                      <a:endParaRPr b="1" sz="1100"/>
                    </a:p>
                  </a:txBody>
                  <a:tcPr marT="91425" marB="91425" marR="91425" marL="91425">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239900">
                <a:tc>
                  <a:txBody>
                    <a:bodyPr/>
                    <a:lstStyle/>
                    <a:p>
                      <a:pPr indent="0" lvl="0" marL="0" rtl="0" algn="l">
                        <a:spcBef>
                          <a:spcPts val="0"/>
                        </a:spcBef>
                        <a:spcAft>
                          <a:spcPts val="0"/>
                        </a:spcAft>
                        <a:buNone/>
                      </a:pPr>
                      <a:r>
                        <a:rPr b="1" lang="en" sz="1300">
                          <a:solidFill>
                            <a:srgbClr val="9BBB59"/>
                          </a:solidFill>
                          <a:latin typeface="Courier New"/>
                          <a:ea typeface="Courier New"/>
                          <a:cs typeface="Courier New"/>
                          <a:sym typeface="Courier New"/>
                        </a:rPr>
                        <a:t>a</a:t>
                      </a:r>
                      <a:endParaRPr b="1" sz="1300">
                        <a:solidFill>
                          <a:srgbClr val="9BBB59"/>
                        </a:solidFill>
                        <a:latin typeface="Courier New"/>
                        <a:ea typeface="Courier New"/>
                        <a:cs typeface="Courier New"/>
                        <a:sym typeface="Courier New"/>
                      </a:endParaRPr>
                    </a:p>
                  </a:txBody>
                  <a:tcPr marT="91425" marB="91425" marR="91425" marL="91425">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rgbClr val="93A7D0"/>
                          </a:solidFill>
                          <a:latin typeface="Courier New"/>
                          <a:ea typeface="Courier New"/>
                          <a:cs typeface="Courier New"/>
                          <a:sym typeface="Courier New"/>
                        </a:rPr>
                        <a:t>int[5][4]</a:t>
                      </a:r>
                      <a:endParaRPr b="1" sz="1200">
                        <a:solidFill>
                          <a:srgbClr val="93A7D0"/>
                        </a:solidFill>
                        <a:latin typeface="Courier New"/>
                        <a:ea typeface="Courier New"/>
                        <a:cs typeface="Courier New"/>
                        <a:sym typeface="Courier New"/>
                      </a:endParaRPr>
                    </a:p>
                  </a:txBody>
                  <a:tcPr marT="91425" marB="91425" marR="91425" marL="91425">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l">
                        <a:spcBef>
                          <a:spcPts val="0"/>
                        </a:spcBef>
                        <a:spcAft>
                          <a:spcPts val="0"/>
                        </a:spcAft>
                        <a:buNone/>
                      </a:pPr>
                      <a:r>
                        <a:rPr b="1" lang="en" sz="1300">
                          <a:solidFill>
                            <a:srgbClr val="DE006F"/>
                          </a:solidFill>
                          <a:latin typeface="Courier New"/>
                          <a:ea typeface="Courier New"/>
                          <a:cs typeface="Courier New"/>
                          <a:sym typeface="Courier New"/>
                        </a:rPr>
                        <a:t>0x0</a:t>
                      </a:r>
                      <a:endParaRPr b="1" sz="1300">
                        <a:solidFill>
                          <a:srgbClr val="DE006F"/>
                        </a:solidFill>
                        <a:latin typeface="Courier New"/>
                        <a:ea typeface="Courier New"/>
                        <a:cs typeface="Courier New"/>
                        <a:sym typeface="Courier New"/>
                      </a:endParaRPr>
                    </a:p>
                  </a:txBody>
                  <a:tcPr marT="91425" marB="91425" marR="91425" marL="91425">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239900">
                <a:tc>
                  <a:txBody>
                    <a:bodyPr/>
                    <a:lstStyle/>
                    <a:p>
                      <a:pPr indent="0" lvl="0" marL="0" rtl="0" algn="l">
                        <a:spcBef>
                          <a:spcPts val="0"/>
                        </a:spcBef>
                        <a:spcAft>
                          <a:spcPts val="0"/>
                        </a:spcAft>
                        <a:buNone/>
                      </a:pPr>
                      <a:r>
                        <a:rPr lang="en" sz="1300">
                          <a:latin typeface="Courier New"/>
                          <a:ea typeface="Courier New"/>
                          <a:cs typeface="Courier New"/>
                          <a:sym typeface="Courier New"/>
                        </a:rPr>
                        <a:t>b</a:t>
                      </a:r>
                      <a:endParaRPr sz="1300">
                        <a:latin typeface="Courier New"/>
                        <a:ea typeface="Courier New"/>
                        <a:cs typeface="Courier New"/>
                        <a:sym typeface="Courier New"/>
                      </a:endParaRPr>
                    </a:p>
                  </a:txBody>
                  <a:tcPr marT="91425" marB="91425" marR="91425" marL="91425">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ourier New"/>
                          <a:ea typeface="Courier New"/>
                          <a:cs typeface="Courier New"/>
                          <a:sym typeface="Courier New"/>
                        </a:rPr>
                        <a:t>Bar</a:t>
                      </a:r>
                      <a:endParaRPr sz="1200">
                        <a:latin typeface="Courier New"/>
                        <a:ea typeface="Courier New"/>
                        <a:cs typeface="Courier New"/>
                        <a:sym typeface="Courier New"/>
                      </a:endParaRPr>
                    </a:p>
                  </a:txBody>
                  <a:tcPr marT="91425" marB="91425" marR="91425" marL="91425">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Courier New"/>
                          <a:ea typeface="Courier New"/>
                          <a:cs typeface="Courier New"/>
                          <a:sym typeface="Courier New"/>
                        </a:rPr>
                        <a:t>0x50</a:t>
                      </a:r>
                      <a:endParaRPr sz="1300">
                        <a:latin typeface="Courier New"/>
                        <a:ea typeface="Courier New"/>
                        <a:cs typeface="Courier New"/>
                        <a:sym typeface="Courier New"/>
                      </a:endParaRPr>
                    </a:p>
                  </a:txBody>
                  <a:tcPr marT="91425" marB="91425" marR="91425" marL="91425">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bl>
          </a:graphicData>
        </a:graphic>
      </p:graphicFrame>
      <p:sp>
        <p:nvSpPr>
          <p:cNvPr id="312" name="Google Shape;312;p32"/>
          <p:cNvSpPr txBox="1"/>
          <p:nvPr/>
        </p:nvSpPr>
        <p:spPr>
          <a:xfrm>
            <a:off x="0" y="1777850"/>
            <a:ext cx="1083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Class </a:t>
            </a:r>
            <a:endParaRPr/>
          </a:p>
          <a:p>
            <a:pPr indent="0" lvl="0" marL="0" rtl="0" algn="l">
              <a:spcBef>
                <a:spcPts val="0"/>
              </a:spcBef>
              <a:spcAft>
                <a:spcPts val="0"/>
              </a:spcAft>
              <a:buNone/>
            </a:pPr>
            <a:r>
              <a:rPr lang="en"/>
              <a:t>Definition</a:t>
            </a:r>
            <a:endParaRPr/>
          </a:p>
          <a:p>
            <a:pPr indent="0" lvl="0" marL="0" rtl="0" algn="l">
              <a:spcBef>
                <a:spcPts val="0"/>
              </a:spcBef>
              <a:spcAft>
                <a:spcPts val="0"/>
              </a:spcAft>
              <a:buNone/>
            </a:pPr>
            <a:r>
              <a:rPr lang="en"/>
              <a:t>(user provided)</a:t>
            </a:r>
            <a:endParaRPr/>
          </a:p>
        </p:txBody>
      </p:sp>
      <p:sp>
        <p:nvSpPr>
          <p:cNvPr id="313" name="Google Shape;313;p32"/>
          <p:cNvSpPr txBox="1"/>
          <p:nvPr/>
        </p:nvSpPr>
        <p:spPr>
          <a:xfrm>
            <a:off x="0" y="3644750"/>
            <a:ext cx="1083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Type Definition (ICG generated)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a:t>
            </a:r>
            <a:endParaRPr/>
          </a:p>
        </p:txBody>
      </p:sp>
      <p:sp>
        <p:nvSpPr>
          <p:cNvPr id="319" name="Google Shape;319;p33"/>
          <p:cNvSpPr txBox="1"/>
          <p:nvPr>
            <p:ph idx="1" type="body"/>
          </p:nvPr>
        </p:nvSpPr>
        <p:spPr>
          <a:xfrm>
            <a:off x="311700" y="1152475"/>
            <a:ext cx="8520600" cy="16539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sz="1917"/>
              <a:t>Accessible inherited members are included in the MemberMap as a normal member. They are assembled using the </a:t>
            </a:r>
            <a:r>
              <a:rPr b="1" lang="en" sz="1917">
                <a:latin typeface="Courier New"/>
                <a:ea typeface="Courier New"/>
                <a:cs typeface="Courier New"/>
                <a:sym typeface="Courier New"/>
              </a:rPr>
              <a:t>applyMembersToDerived()</a:t>
            </a:r>
            <a:r>
              <a:rPr lang="en" sz="1917"/>
              <a:t> function, which is generated as part of the </a:t>
            </a:r>
            <a:r>
              <a:rPr b="1" lang="en" sz="1917">
                <a:latin typeface="Courier New"/>
                <a:ea typeface="Courier New"/>
                <a:cs typeface="Courier New"/>
                <a:sym typeface="Courier New"/>
              </a:rPr>
              <a:t>SpecifiedCompositeType&lt;T&gt; </a:t>
            </a:r>
            <a:r>
              <a:rPr lang="en" sz="1917"/>
              <a:t>class. </a:t>
            </a:r>
            <a:endParaRPr sz="1917"/>
          </a:p>
          <a:p>
            <a:pPr indent="0" lvl="0" marL="0" rtl="0" algn="l">
              <a:spcBef>
                <a:spcPts val="1200"/>
              </a:spcBef>
              <a:spcAft>
                <a:spcPts val="0"/>
              </a:spcAft>
              <a:buNone/>
            </a:pPr>
            <a:r>
              <a:t/>
            </a:r>
            <a:endParaRPr sz="1917"/>
          </a:p>
          <a:p>
            <a:pPr indent="0" lvl="0" marL="0" rtl="0" algn="l">
              <a:spcBef>
                <a:spcPts val="1200"/>
              </a:spcBef>
              <a:spcAft>
                <a:spcPts val="1200"/>
              </a:spcAft>
              <a:buNone/>
            </a:pPr>
            <a:r>
              <a:rPr lang="en"/>
              <a:t>Note - this is complex, I’ll write better docs for it. Look at the </a:t>
            </a:r>
            <a:r>
              <a:rPr lang="en" u="sng">
                <a:solidFill>
                  <a:schemeClr val="hlink"/>
                </a:solidFill>
                <a:hlinkClick r:id="rId3"/>
              </a:rPr>
              <a:t>inheritance test</a:t>
            </a:r>
            <a:r>
              <a:rPr lang="en"/>
              <a:t> to see a working example.</a:t>
            </a:r>
            <a:endParaRPr/>
          </a:p>
        </p:txBody>
      </p:sp>
      <p:pic>
        <p:nvPicPr>
          <p:cNvPr id="320" name="Google Shape;320;p33"/>
          <p:cNvPicPr preferRelativeResize="0"/>
          <p:nvPr/>
        </p:nvPicPr>
        <p:blipFill>
          <a:blip r:embed="rId4">
            <a:alphaModFix/>
          </a:blip>
          <a:stretch>
            <a:fillRect/>
          </a:stretch>
        </p:blipFill>
        <p:spPr>
          <a:xfrm>
            <a:off x="421888" y="3134599"/>
            <a:ext cx="8300225" cy="1547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4"/>
          <p:cNvSpPr txBox="1"/>
          <p:nvPr>
            <p:ph type="title"/>
          </p:nvPr>
        </p:nvSpPr>
        <p:spPr>
          <a:xfrm>
            <a:off x="311700" y="226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STL Types</a:t>
            </a:r>
            <a:endParaRPr/>
          </a:p>
        </p:txBody>
      </p:sp>
      <p:sp>
        <p:nvSpPr>
          <p:cNvPr id="326" name="Google Shape;326;p34"/>
          <p:cNvSpPr txBox="1"/>
          <p:nvPr>
            <p:ph idx="1" type="body"/>
          </p:nvPr>
        </p:nvSpPr>
        <p:spPr>
          <a:xfrm>
            <a:off x="311700" y="861625"/>
            <a:ext cx="8520600" cy="99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STL sequence types (vector, deque, list) are supported. They must be specifically registered with the </a:t>
            </a:r>
            <a:r>
              <a:rPr b="1" lang="en">
                <a:latin typeface="Courier New"/>
                <a:ea typeface="Courier New"/>
                <a:cs typeface="Courier New"/>
                <a:sym typeface="Courier New"/>
              </a:rPr>
              <a:t>DataTypeInator</a:t>
            </a:r>
            <a:r>
              <a:rPr lang="en"/>
              <a:t> by ICG generated code.</a:t>
            </a:r>
            <a:endParaRPr/>
          </a:p>
        </p:txBody>
      </p:sp>
      <p:pic>
        <p:nvPicPr>
          <p:cNvPr id="327" name="Google Shape;327;p34"/>
          <p:cNvPicPr preferRelativeResize="0"/>
          <p:nvPr/>
        </p:nvPicPr>
        <p:blipFill>
          <a:blip r:embed="rId3">
            <a:alphaModFix/>
          </a:blip>
          <a:stretch>
            <a:fillRect/>
          </a:stretch>
        </p:blipFill>
        <p:spPr>
          <a:xfrm>
            <a:off x="0" y="1704237"/>
            <a:ext cx="9144002" cy="389713"/>
          </a:xfrm>
          <a:prstGeom prst="rect">
            <a:avLst/>
          </a:prstGeom>
          <a:noFill/>
          <a:ln>
            <a:noFill/>
          </a:ln>
        </p:spPr>
      </p:pic>
      <p:sp>
        <p:nvSpPr>
          <p:cNvPr id="328" name="Google Shape;328;p34"/>
          <p:cNvSpPr txBox="1"/>
          <p:nvPr>
            <p:ph idx="1" type="body"/>
          </p:nvPr>
        </p:nvSpPr>
        <p:spPr>
          <a:xfrm>
            <a:off x="311700" y="2076450"/>
            <a:ext cx="8520600" cy="53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key method that makes this work is the </a:t>
            </a:r>
            <a:r>
              <a:rPr b="1" lang="en" u="sng">
                <a:solidFill>
                  <a:schemeClr val="hlink"/>
                </a:solidFill>
                <a:latin typeface="Courier New"/>
                <a:ea typeface="Courier New"/>
                <a:cs typeface="Courier New"/>
                <a:sym typeface="Courier New"/>
                <a:hlinkClick r:id="rId4"/>
              </a:rPr>
              <a:t>getElementAddresses()</a:t>
            </a:r>
            <a:r>
              <a:rPr lang="en"/>
              <a:t> method </a:t>
            </a:r>
            <a:endParaRPr/>
          </a:p>
        </p:txBody>
      </p:sp>
      <p:pic>
        <p:nvPicPr>
          <p:cNvPr id="329" name="Google Shape;329;p34"/>
          <p:cNvPicPr preferRelativeResize="0"/>
          <p:nvPr/>
        </p:nvPicPr>
        <p:blipFill>
          <a:blip r:embed="rId5">
            <a:alphaModFix/>
          </a:blip>
          <a:stretch>
            <a:fillRect/>
          </a:stretch>
        </p:blipFill>
        <p:spPr>
          <a:xfrm>
            <a:off x="4363175" y="2612175"/>
            <a:ext cx="4469125" cy="2226525"/>
          </a:xfrm>
          <a:prstGeom prst="rect">
            <a:avLst/>
          </a:prstGeom>
          <a:noFill/>
          <a:ln>
            <a:noFill/>
          </a:ln>
        </p:spPr>
      </p:pic>
      <p:sp>
        <p:nvSpPr>
          <p:cNvPr id="330" name="Google Shape;330;p34"/>
          <p:cNvSpPr txBox="1"/>
          <p:nvPr>
            <p:ph idx="1" type="body"/>
          </p:nvPr>
        </p:nvSpPr>
        <p:spPr>
          <a:xfrm>
            <a:off x="221375" y="2466625"/>
            <a:ext cx="4141800" cy="297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a:t>
            </a:r>
            <a:r>
              <a:rPr b="1" lang="en">
                <a:latin typeface="Courier New"/>
                <a:ea typeface="Courier New"/>
                <a:cs typeface="Courier New"/>
                <a:sym typeface="Courier New"/>
              </a:rPr>
              <a:t>SpecifiedPrimitiveType&lt;T&gt;</a:t>
            </a:r>
            <a:r>
              <a:rPr b="1" lang="en"/>
              <a:t>. </a:t>
            </a:r>
            <a:endParaRPr b="1"/>
          </a:p>
          <a:p>
            <a:pPr indent="0" lvl="0" marL="0" rtl="0" algn="l">
              <a:spcBef>
                <a:spcPts val="1200"/>
              </a:spcBef>
              <a:spcAft>
                <a:spcPts val="0"/>
              </a:spcAft>
              <a:buNone/>
            </a:pPr>
            <a:r>
              <a:rPr lang="en"/>
              <a:t>Since STLs can reallocate themselves, this method must be called EVERY TIME a traversal is done, and pointers to elements should never be stored. </a:t>
            </a:r>
            <a:endParaRPr/>
          </a:p>
          <a:p>
            <a:pPr indent="0" lvl="0" marL="0" rtl="0" algn="l">
              <a:spcBef>
                <a:spcPts val="1200"/>
              </a:spcBef>
              <a:spcAft>
                <a:spcPts val="1200"/>
              </a:spcAft>
              <a:buNone/>
            </a:pPr>
            <a:r>
              <a:rPr lang="en"/>
              <a:t>This is used by visitors.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Dealing with Pointers</a:t>
            </a:r>
            <a:endParaRPr/>
          </a:p>
        </p:txBody>
      </p:sp>
      <p:sp>
        <p:nvSpPr>
          <p:cNvPr id="336" name="Google Shape;336;p35"/>
          <p:cNvSpPr txBox="1"/>
          <p:nvPr>
            <p:ph idx="1" type="body"/>
          </p:nvPr>
        </p:nvSpPr>
        <p:spPr>
          <a:xfrm>
            <a:off x="311700" y="1152475"/>
            <a:ext cx="8520600" cy="70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Data structures may have pointers to one another! These connections should be included in the state checkpoint functionality.</a:t>
            </a:r>
            <a:endParaRPr/>
          </a:p>
        </p:txBody>
      </p:sp>
      <p:sp>
        <p:nvSpPr>
          <p:cNvPr id="337" name="Google Shape;337;p35"/>
          <p:cNvSpPr/>
          <p:nvPr/>
        </p:nvSpPr>
        <p:spPr>
          <a:xfrm>
            <a:off x="311700" y="1995213"/>
            <a:ext cx="5065200" cy="8496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8" name="Google Shape;338;p35"/>
          <p:cNvSpPr/>
          <p:nvPr/>
        </p:nvSpPr>
        <p:spPr>
          <a:xfrm>
            <a:off x="1682750" y="2106438"/>
            <a:ext cx="1458000" cy="585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Name: </a:t>
            </a:r>
            <a:r>
              <a:rPr b="1" lang="en" sz="1000">
                <a:solidFill>
                  <a:srgbClr val="DE006F"/>
                </a:solidFill>
                <a:latin typeface="Courier New"/>
                <a:ea typeface="Courier New"/>
                <a:cs typeface="Courier New"/>
                <a:sym typeface="Courier New"/>
              </a:rPr>
              <a:t>bar</a:t>
            </a:r>
            <a:endParaRPr b="1" sz="1000">
              <a:solidFill>
                <a:srgbClr val="DE006F"/>
              </a:solidFill>
              <a:latin typeface="Courier New"/>
              <a:ea typeface="Courier New"/>
              <a:cs typeface="Courier New"/>
              <a:sym typeface="Courier New"/>
            </a:endParaRPr>
          </a:p>
          <a:p>
            <a:pPr indent="0" lvl="0" marL="0" rtl="0" algn="ctr">
              <a:spcBef>
                <a:spcPts val="0"/>
              </a:spcBef>
              <a:spcAft>
                <a:spcPts val="0"/>
              </a:spcAft>
              <a:buNone/>
            </a:pPr>
            <a:r>
              <a:rPr lang="en" sz="1000"/>
              <a:t>Type: “int *”</a:t>
            </a:r>
            <a:endParaRPr sz="1000"/>
          </a:p>
          <a:p>
            <a:pPr indent="0" lvl="0" marL="0" rtl="0" algn="ctr">
              <a:spcBef>
                <a:spcPts val="0"/>
              </a:spcBef>
              <a:spcAft>
                <a:spcPts val="0"/>
              </a:spcAft>
              <a:buNone/>
            </a:pPr>
            <a:r>
              <a:rPr lang="en" sz="1000"/>
              <a:t>Address: </a:t>
            </a:r>
            <a:r>
              <a:rPr lang="en" sz="1000">
                <a:latin typeface="Courier New"/>
                <a:ea typeface="Courier New"/>
                <a:cs typeface="Courier New"/>
                <a:sym typeface="Courier New"/>
              </a:rPr>
              <a:t>0xc0ffee</a:t>
            </a:r>
            <a:endParaRPr sz="1000">
              <a:latin typeface="Courier New"/>
              <a:ea typeface="Courier New"/>
              <a:cs typeface="Courier New"/>
              <a:sym typeface="Courier New"/>
            </a:endParaRPr>
          </a:p>
        </p:txBody>
      </p:sp>
      <p:sp>
        <p:nvSpPr>
          <p:cNvPr id="339" name="Google Shape;339;p35"/>
          <p:cNvSpPr txBox="1"/>
          <p:nvPr/>
        </p:nvSpPr>
        <p:spPr>
          <a:xfrm>
            <a:off x="311700" y="2091550"/>
            <a:ext cx="10848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t>Memory</a:t>
            </a:r>
            <a:endParaRPr sz="1300"/>
          </a:p>
          <a:p>
            <a:pPr indent="0" lvl="0" marL="0" rtl="0" algn="ctr">
              <a:spcBef>
                <a:spcPts val="0"/>
              </a:spcBef>
              <a:spcAft>
                <a:spcPts val="0"/>
              </a:spcAft>
              <a:buNone/>
            </a:pPr>
            <a:r>
              <a:rPr lang="en" sz="1300"/>
              <a:t>Manager</a:t>
            </a:r>
            <a:endParaRPr sz="1300"/>
          </a:p>
        </p:txBody>
      </p:sp>
      <p:sp>
        <p:nvSpPr>
          <p:cNvPr id="340" name="Google Shape;340;p35"/>
          <p:cNvSpPr/>
          <p:nvPr/>
        </p:nvSpPr>
        <p:spPr>
          <a:xfrm>
            <a:off x="3473700" y="2112588"/>
            <a:ext cx="1556700" cy="572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Name: </a:t>
            </a:r>
            <a:r>
              <a:rPr b="1" lang="en" sz="1000">
                <a:solidFill>
                  <a:srgbClr val="9BBB59"/>
                </a:solidFill>
                <a:latin typeface="Courier New"/>
                <a:ea typeface="Courier New"/>
                <a:cs typeface="Courier New"/>
                <a:sym typeface="Courier New"/>
              </a:rPr>
              <a:t>x</a:t>
            </a:r>
            <a:endParaRPr b="1" sz="1000">
              <a:solidFill>
                <a:srgbClr val="9BBB59"/>
              </a:solidFill>
              <a:latin typeface="Courier New"/>
              <a:ea typeface="Courier New"/>
              <a:cs typeface="Courier New"/>
              <a:sym typeface="Courier New"/>
            </a:endParaRPr>
          </a:p>
          <a:p>
            <a:pPr indent="0" lvl="0" marL="0" rtl="0" algn="ctr">
              <a:spcBef>
                <a:spcPts val="0"/>
              </a:spcBef>
              <a:spcAft>
                <a:spcPts val="0"/>
              </a:spcAft>
              <a:buNone/>
            </a:pPr>
            <a:r>
              <a:rPr lang="en" sz="1000"/>
              <a:t>Type: “int[5]”</a:t>
            </a:r>
            <a:endParaRPr sz="1000"/>
          </a:p>
          <a:p>
            <a:pPr indent="0" lvl="0" marL="0" rtl="0" algn="ctr">
              <a:spcBef>
                <a:spcPts val="0"/>
              </a:spcBef>
              <a:spcAft>
                <a:spcPts val="0"/>
              </a:spcAft>
              <a:buNone/>
            </a:pPr>
            <a:r>
              <a:rPr lang="en" sz="1000"/>
              <a:t>Address: </a:t>
            </a:r>
            <a:r>
              <a:rPr lang="en" sz="1000">
                <a:latin typeface="Courier New"/>
                <a:ea typeface="Courier New"/>
                <a:cs typeface="Courier New"/>
                <a:sym typeface="Courier New"/>
              </a:rPr>
              <a:t>0xdeadbeef</a:t>
            </a:r>
            <a:endParaRPr sz="1000">
              <a:latin typeface="Courier New"/>
              <a:ea typeface="Courier New"/>
              <a:cs typeface="Courier New"/>
              <a:sym typeface="Courier New"/>
            </a:endParaRPr>
          </a:p>
        </p:txBody>
      </p:sp>
      <p:sp>
        <p:nvSpPr>
          <p:cNvPr id="341" name="Google Shape;341;p35"/>
          <p:cNvSpPr txBox="1"/>
          <p:nvPr>
            <p:ph idx="1" type="body"/>
          </p:nvPr>
        </p:nvSpPr>
        <p:spPr>
          <a:xfrm>
            <a:off x="311700" y="3953700"/>
            <a:ext cx="8520600" cy="11898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We cannot save literal addresses in a checkpoint, since the memory may not always be allocated in the same way. Instead, save the name of the variable that is being pointed to, which can be looked up at restore time as long as it is in managed memory.</a:t>
            </a:r>
            <a:endParaRPr/>
          </a:p>
        </p:txBody>
      </p:sp>
      <p:graphicFrame>
        <p:nvGraphicFramePr>
          <p:cNvPr id="342" name="Google Shape;342;p35"/>
          <p:cNvGraphicFramePr/>
          <p:nvPr/>
        </p:nvGraphicFramePr>
        <p:xfrm>
          <a:off x="3140750" y="3391450"/>
          <a:ext cx="3000000" cy="3000000"/>
        </p:xfrm>
        <a:graphic>
          <a:graphicData uri="http://schemas.openxmlformats.org/drawingml/2006/table">
            <a:tbl>
              <a:tblPr>
                <a:noFill/>
                <a:tableStyleId>{D1083917-01F8-47AD-A687-F8FFAF14F69F}</a:tableStyleId>
              </a:tblPr>
              <a:tblGrid>
                <a:gridCol w="424925"/>
                <a:gridCol w="424925"/>
                <a:gridCol w="424925"/>
                <a:gridCol w="424925"/>
                <a:gridCol w="424925"/>
              </a:tblGrid>
              <a:tr h="385950">
                <a:tc>
                  <a:txBody>
                    <a:bodyPr/>
                    <a:lstStyle/>
                    <a:p>
                      <a:pPr indent="0" lvl="0" marL="0" rtl="0" algn="l">
                        <a:spcBef>
                          <a:spcPts val="0"/>
                        </a:spcBef>
                        <a:spcAft>
                          <a:spcPts val="0"/>
                        </a:spcAft>
                        <a:buNone/>
                      </a:pPr>
                      <a:r>
                        <a:rPr lang="en" sz="1000">
                          <a:latin typeface="Courier New"/>
                          <a:ea typeface="Courier New"/>
                          <a:cs typeface="Courier New"/>
                          <a:sym typeface="Courier New"/>
                        </a:rPr>
                        <a:t>100</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200</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solidFill>
                            <a:schemeClr val="dk2"/>
                          </a:solidFill>
                          <a:latin typeface="Courier New"/>
                          <a:ea typeface="Courier New"/>
                          <a:cs typeface="Courier New"/>
                          <a:sym typeface="Courier New"/>
                        </a:rPr>
                        <a:t>300</a:t>
                      </a:r>
                      <a:endParaRPr sz="1000">
                        <a:solidFill>
                          <a:schemeClr val="dk2"/>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400</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000">
                          <a:latin typeface="Courier New"/>
                          <a:ea typeface="Courier New"/>
                          <a:cs typeface="Courier New"/>
                          <a:sym typeface="Courier New"/>
                        </a:rPr>
                        <a:t>500</a:t>
                      </a:r>
                      <a:endParaRPr sz="1000">
                        <a:latin typeface="Courier New"/>
                        <a:ea typeface="Courier New"/>
                        <a:cs typeface="Courier New"/>
                        <a:sym typeface="Courier New"/>
                      </a:endParaRPr>
                    </a:p>
                  </a:txBody>
                  <a:tcPr marT="91425" marB="91425" marR="91425" marL="91425"/>
                </a:tc>
              </a:tr>
            </a:tbl>
          </a:graphicData>
        </a:graphic>
      </p:graphicFrame>
      <p:sp>
        <p:nvSpPr>
          <p:cNvPr id="343" name="Google Shape;343;p35"/>
          <p:cNvSpPr txBox="1"/>
          <p:nvPr/>
        </p:nvSpPr>
        <p:spPr>
          <a:xfrm>
            <a:off x="6261625" y="2676238"/>
            <a:ext cx="272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DE006F"/>
                </a:solidFill>
                <a:latin typeface="Courier New"/>
                <a:ea typeface="Courier New"/>
                <a:cs typeface="Courier New"/>
                <a:sym typeface="Courier New"/>
              </a:rPr>
              <a:t>bar</a:t>
            </a:r>
            <a:r>
              <a:rPr b="1" lang="en" sz="1800">
                <a:latin typeface="Courier New"/>
                <a:ea typeface="Courier New"/>
                <a:cs typeface="Courier New"/>
                <a:sym typeface="Courier New"/>
              </a:rPr>
              <a:t> = &amp;</a:t>
            </a:r>
            <a:r>
              <a:rPr b="1" lang="en" sz="1800">
                <a:solidFill>
                  <a:srgbClr val="9BBB59"/>
                </a:solidFill>
                <a:latin typeface="Courier New"/>
                <a:ea typeface="Courier New"/>
                <a:cs typeface="Courier New"/>
                <a:sym typeface="Courier New"/>
              </a:rPr>
              <a:t>x</a:t>
            </a:r>
            <a:r>
              <a:rPr b="1" lang="en" sz="1800">
                <a:solidFill>
                  <a:srgbClr val="ED8E00"/>
                </a:solidFill>
                <a:latin typeface="Courier New"/>
                <a:ea typeface="Courier New"/>
                <a:cs typeface="Courier New"/>
                <a:sym typeface="Courier New"/>
              </a:rPr>
              <a:t>[2]</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p:txBody>
      </p:sp>
      <p:cxnSp>
        <p:nvCxnSpPr>
          <p:cNvPr id="344" name="Google Shape;344;p35"/>
          <p:cNvCxnSpPr/>
          <p:nvPr/>
        </p:nvCxnSpPr>
        <p:spPr>
          <a:xfrm flipH="1">
            <a:off x="3153225" y="2672375"/>
            <a:ext cx="335400" cy="726900"/>
          </a:xfrm>
          <a:prstGeom prst="straightConnector1">
            <a:avLst/>
          </a:prstGeom>
          <a:noFill/>
          <a:ln cap="flat" cmpd="sng" w="9525">
            <a:solidFill>
              <a:schemeClr val="dk2"/>
            </a:solidFill>
            <a:prstDash val="solid"/>
            <a:round/>
            <a:headEnd len="med" w="med" type="none"/>
            <a:tailEnd len="med" w="med" type="none"/>
          </a:ln>
        </p:spPr>
      </p:cxnSp>
      <p:cxnSp>
        <p:nvCxnSpPr>
          <p:cNvPr id="345" name="Google Shape;345;p35"/>
          <p:cNvCxnSpPr/>
          <p:nvPr/>
        </p:nvCxnSpPr>
        <p:spPr>
          <a:xfrm>
            <a:off x="5042875" y="2694750"/>
            <a:ext cx="234900" cy="715500"/>
          </a:xfrm>
          <a:prstGeom prst="straightConnector1">
            <a:avLst/>
          </a:prstGeom>
          <a:noFill/>
          <a:ln cap="flat" cmpd="sng" w="9525">
            <a:solidFill>
              <a:schemeClr val="dk2"/>
            </a:solidFill>
            <a:prstDash val="solid"/>
            <a:round/>
            <a:headEnd len="med" w="med" type="none"/>
            <a:tailEnd len="med" w="med" type="none"/>
          </a:ln>
        </p:spPr>
      </p:cxnSp>
      <p:sp>
        <p:nvSpPr>
          <p:cNvPr id="346" name="Google Shape;346;p35"/>
          <p:cNvSpPr/>
          <p:nvPr/>
        </p:nvSpPr>
        <p:spPr>
          <a:xfrm>
            <a:off x="1898150" y="3391375"/>
            <a:ext cx="1027200" cy="386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urier New"/>
                <a:ea typeface="Courier New"/>
                <a:cs typeface="Courier New"/>
                <a:sym typeface="Courier New"/>
              </a:rPr>
              <a:t>0xdeadbef7</a:t>
            </a:r>
            <a:endParaRPr sz="1000">
              <a:latin typeface="Courier New"/>
              <a:ea typeface="Courier New"/>
              <a:cs typeface="Courier New"/>
              <a:sym typeface="Courier New"/>
            </a:endParaRPr>
          </a:p>
        </p:txBody>
      </p:sp>
      <p:cxnSp>
        <p:nvCxnSpPr>
          <p:cNvPr id="347" name="Google Shape;347;p35"/>
          <p:cNvCxnSpPr>
            <a:stCxn id="338" idx="2"/>
            <a:endCxn id="346" idx="0"/>
          </p:cNvCxnSpPr>
          <p:nvPr/>
        </p:nvCxnSpPr>
        <p:spPr>
          <a:xfrm>
            <a:off x="2411750" y="2691438"/>
            <a:ext cx="0" cy="699900"/>
          </a:xfrm>
          <a:prstGeom prst="straightConnector1">
            <a:avLst/>
          </a:prstGeom>
          <a:noFill/>
          <a:ln cap="flat" cmpd="sng" w="9525">
            <a:solidFill>
              <a:schemeClr val="dk2"/>
            </a:solidFill>
            <a:prstDash val="solid"/>
            <a:round/>
            <a:headEnd len="med" w="med" type="none"/>
            <a:tailEnd len="med" w="med" type="none"/>
          </a:ln>
        </p:spPr>
      </p:cxnSp>
      <p:cxnSp>
        <p:nvCxnSpPr>
          <p:cNvPr id="348" name="Google Shape;348;p35"/>
          <p:cNvCxnSpPr>
            <a:stCxn id="346" idx="2"/>
          </p:cNvCxnSpPr>
          <p:nvPr/>
        </p:nvCxnSpPr>
        <p:spPr>
          <a:xfrm rot="-5400000">
            <a:off x="3308900" y="2871025"/>
            <a:ext cx="9300" cy="1803600"/>
          </a:xfrm>
          <a:prstGeom prst="curvedConnector4">
            <a:avLst>
              <a:gd fmla="val -2560484" name="adj1"/>
              <a:gd fmla="val 90705" name="adj2"/>
            </a:avLst>
          </a:prstGeom>
          <a:noFill/>
          <a:ln cap="flat" cmpd="sng" w="19050">
            <a:solidFill>
              <a:schemeClr val="dk2"/>
            </a:solidFill>
            <a:prstDash val="dashDot"/>
            <a:round/>
            <a:headEnd len="med" w="med" type="none"/>
            <a:tailEnd len="med" w="med" type="stealth"/>
          </a:ln>
        </p:spPr>
      </p:cxnSp>
      <p:sp>
        <p:nvSpPr>
          <p:cNvPr id="349" name="Google Shape;349;p35"/>
          <p:cNvSpPr txBox="1"/>
          <p:nvPr>
            <p:ph idx="1" type="body"/>
          </p:nvPr>
        </p:nvSpPr>
        <p:spPr>
          <a:xfrm>
            <a:off x="6148700" y="2209863"/>
            <a:ext cx="2047500" cy="5517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Checkpoint String:</a:t>
            </a:r>
            <a:endParaRPr/>
          </a:p>
        </p:txBody>
      </p:sp>
      <p:sp>
        <p:nvSpPr>
          <p:cNvPr id="350" name="Google Shape;350;p35"/>
          <p:cNvSpPr txBox="1"/>
          <p:nvPr/>
        </p:nvSpPr>
        <p:spPr>
          <a:xfrm>
            <a:off x="3140750" y="3121838"/>
            <a:ext cx="613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urier New"/>
                <a:ea typeface="Courier New"/>
                <a:cs typeface="Courier New"/>
                <a:sym typeface="Courier New"/>
              </a:rPr>
              <a:t>[0]</a:t>
            </a:r>
            <a:endParaRPr sz="1200">
              <a:latin typeface="Courier New"/>
              <a:ea typeface="Courier New"/>
              <a:cs typeface="Courier New"/>
              <a:sym typeface="Courier New"/>
            </a:endParaRPr>
          </a:p>
        </p:txBody>
      </p:sp>
      <p:sp>
        <p:nvSpPr>
          <p:cNvPr id="351" name="Google Shape;351;p35"/>
          <p:cNvSpPr txBox="1"/>
          <p:nvPr/>
        </p:nvSpPr>
        <p:spPr>
          <a:xfrm>
            <a:off x="3565675" y="3121850"/>
            <a:ext cx="461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urier New"/>
                <a:ea typeface="Courier New"/>
                <a:cs typeface="Courier New"/>
                <a:sym typeface="Courier New"/>
              </a:rPr>
              <a:t>[1]</a:t>
            </a:r>
            <a:endParaRPr sz="1200">
              <a:latin typeface="Courier New"/>
              <a:ea typeface="Courier New"/>
              <a:cs typeface="Courier New"/>
              <a:sym typeface="Courier New"/>
            </a:endParaRPr>
          </a:p>
        </p:txBody>
      </p:sp>
      <p:sp>
        <p:nvSpPr>
          <p:cNvPr id="352" name="Google Shape;352;p35"/>
          <p:cNvSpPr txBox="1"/>
          <p:nvPr/>
        </p:nvSpPr>
        <p:spPr>
          <a:xfrm>
            <a:off x="3969950" y="3121850"/>
            <a:ext cx="461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ED8E00"/>
                </a:solidFill>
                <a:latin typeface="Courier New"/>
                <a:ea typeface="Courier New"/>
                <a:cs typeface="Courier New"/>
                <a:sym typeface="Courier New"/>
              </a:rPr>
              <a:t>[2]</a:t>
            </a:r>
            <a:endParaRPr b="1" sz="1200">
              <a:solidFill>
                <a:srgbClr val="ED8E00"/>
              </a:solidFill>
              <a:latin typeface="Courier New"/>
              <a:ea typeface="Courier New"/>
              <a:cs typeface="Courier New"/>
              <a:sym typeface="Courier New"/>
            </a:endParaRPr>
          </a:p>
        </p:txBody>
      </p:sp>
      <p:sp>
        <p:nvSpPr>
          <p:cNvPr id="353" name="Google Shape;353;p35"/>
          <p:cNvSpPr txBox="1"/>
          <p:nvPr/>
        </p:nvSpPr>
        <p:spPr>
          <a:xfrm>
            <a:off x="4431350" y="3121850"/>
            <a:ext cx="461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urier New"/>
                <a:ea typeface="Courier New"/>
                <a:cs typeface="Courier New"/>
                <a:sym typeface="Courier New"/>
              </a:rPr>
              <a:t>[3]</a:t>
            </a:r>
            <a:endParaRPr sz="1200">
              <a:latin typeface="Courier New"/>
              <a:ea typeface="Courier New"/>
              <a:cs typeface="Courier New"/>
              <a:sym typeface="Courier New"/>
            </a:endParaRPr>
          </a:p>
        </p:txBody>
      </p:sp>
      <p:sp>
        <p:nvSpPr>
          <p:cNvPr id="354" name="Google Shape;354;p35"/>
          <p:cNvSpPr txBox="1"/>
          <p:nvPr/>
        </p:nvSpPr>
        <p:spPr>
          <a:xfrm>
            <a:off x="4840450" y="3134850"/>
            <a:ext cx="461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urier New"/>
                <a:ea typeface="Courier New"/>
                <a:cs typeface="Courier New"/>
                <a:sym typeface="Courier New"/>
              </a:rPr>
              <a:t>[4]</a:t>
            </a:r>
            <a:endParaRPr sz="1200">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TypeDef Statements</a:t>
            </a:r>
            <a:endParaRPr/>
          </a:p>
        </p:txBody>
      </p:sp>
      <p:sp>
        <p:nvSpPr>
          <p:cNvPr id="360" name="Google Shape;360;p36"/>
          <p:cNvSpPr txBox="1"/>
          <p:nvPr>
            <p:ph idx="1" type="body"/>
          </p:nvPr>
        </p:nvSpPr>
        <p:spPr>
          <a:xfrm>
            <a:off x="311700" y="1152475"/>
            <a:ext cx="8520600" cy="49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TypeDef statements are scraped by ICG and registered with the DataTypeInator.</a:t>
            </a:r>
            <a:endParaRPr/>
          </a:p>
        </p:txBody>
      </p:sp>
      <p:pic>
        <p:nvPicPr>
          <p:cNvPr id="361" name="Google Shape;361;p36"/>
          <p:cNvPicPr preferRelativeResize="0"/>
          <p:nvPr/>
        </p:nvPicPr>
        <p:blipFill>
          <a:blip r:embed="rId3">
            <a:alphaModFix/>
          </a:blip>
          <a:stretch>
            <a:fillRect/>
          </a:stretch>
        </p:blipFill>
        <p:spPr>
          <a:xfrm>
            <a:off x="0" y="1649884"/>
            <a:ext cx="9144000" cy="608532"/>
          </a:xfrm>
          <a:prstGeom prst="rect">
            <a:avLst/>
          </a:prstGeom>
          <a:noFill/>
          <a:ln>
            <a:noFill/>
          </a:ln>
        </p:spPr>
      </p:pic>
      <p:sp>
        <p:nvSpPr>
          <p:cNvPr id="362" name="Google Shape;362;p36"/>
          <p:cNvSpPr txBox="1"/>
          <p:nvPr>
            <p:ph idx="1" type="body"/>
          </p:nvPr>
        </p:nvSpPr>
        <p:spPr>
          <a:xfrm>
            <a:off x="391300" y="2323050"/>
            <a:ext cx="8520600" cy="1437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DataTypeInator uses a </a:t>
            </a:r>
            <a:r>
              <a:rPr b="1" lang="en">
                <a:latin typeface="Courier New"/>
                <a:ea typeface="Courier New"/>
                <a:cs typeface="Courier New"/>
                <a:sym typeface="Courier New"/>
              </a:rPr>
              <a:t>TypeDefDictionary</a:t>
            </a:r>
            <a:r>
              <a:rPr lang="en"/>
              <a:t> (</a:t>
            </a:r>
            <a:r>
              <a:rPr lang="en" u="sng">
                <a:solidFill>
                  <a:schemeClr val="hlink"/>
                </a:solidFill>
                <a:hlinkClick r:id="rId4"/>
              </a:rPr>
              <a:t>code</a:t>
            </a:r>
            <a:r>
              <a:rPr lang="en"/>
              <a:t>, </a:t>
            </a:r>
            <a:r>
              <a:rPr lang="en" u="sng">
                <a:solidFill>
                  <a:schemeClr val="hlink"/>
                </a:solidFill>
                <a:hlinkClick r:id="rId5"/>
              </a:rPr>
              <a:t>doxygen</a:t>
            </a:r>
            <a:r>
              <a:rPr lang="en"/>
              <a:t>) to track these things. </a:t>
            </a:r>
            <a:r>
              <a:rPr lang="en" u="sng">
                <a:solidFill>
                  <a:schemeClr val="hlink"/>
                </a:solidFill>
                <a:hlinkClick r:id="rId6"/>
              </a:rPr>
              <a:t>One step</a:t>
            </a:r>
            <a:r>
              <a:rPr lang="en"/>
              <a:t> in the </a:t>
            </a:r>
            <a:r>
              <a:rPr b="1" lang="en">
                <a:latin typeface="Courier New"/>
                <a:ea typeface="Courier New"/>
                <a:cs typeface="Courier New"/>
                <a:sym typeface="Courier New"/>
              </a:rPr>
              <a:t>resolve</a:t>
            </a:r>
            <a:r>
              <a:rPr lang="en"/>
              <a:t> function is to look up the type name in this dictionary. This allows the user to use their typedef’d names with the memory manager.</a:t>
            </a:r>
            <a:endParaRPr/>
          </a:p>
        </p:txBody>
      </p:sp>
      <p:sp>
        <p:nvSpPr>
          <p:cNvPr id="363" name="Google Shape;363;p36"/>
          <p:cNvSpPr txBox="1"/>
          <p:nvPr/>
        </p:nvSpPr>
        <p:spPr>
          <a:xfrm>
            <a:off x="1701000" y="4035525"/>
            <a:ext cx="5742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Courier New"/>
                <a:ea typeface="Courier New"/>
                <a:cs typeface="Courier New"/>
                <a:sym typeface="Courier New"/>
              </a:rPr>
              <a:t>memoryManager.declare_var(“MyString s”);</a:t>
            </a:r>
            <a:endParaRPr b="1" sz="1800">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Namespaces/Nested classes</a:t>
            </a:r>
            <a:endParaRPr/>
          </a:p>
        </p:txBody>
      </p:sp>
      <p:sp>
        <p:nvSpPr>
          <p:cNvPr id="369" name="Google Shape;36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Namespaces and nested classes are transparent to DataTypes, just treated as funky names. </a:t>
            </a:r>
            <a:endParaRPr/>
          </a:p>
          <a:p>
            <a:pPr indent="0" lvl="0" marL="0" rtl="0" algn="l">
              <a:spcBef>
                <a:spcPts val="1200"/>
              </a:spcBef>
              <a:spcAft>
                <a:spcPts val="1200"/>
              </a:spcAft>
              <a:buNone/>
            </a:pPr>
            <a:r>
              <a:rPr lang="en"/>
              <a:t>They are handled by ICG. Types of fields are fully qualified in the AST, and tracking the scope allows class definitions to be correctly qualified.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 Representation</a:t>
            </a:r>
            <a:endParaRPr/>
          </a:p>
        </p:txBody>
      </p:sp>
      <p:sp>
        <p:nvSpPr>
          <p:cNvPr id="87" name="Google Shape;87;p15"/>
          <p:cNvSpPr txBox="1"/>
          <p:nvPr/>
        </p:nvSpPr>
        <p:spPr>
          <a:xfrm>
            <a:off x="311700" y="1152475"/>
            <a:ext cx="8520600" cy="788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1700">
                <a:solidFill>
                  <a:srgbClr val="8064A2"/>
                </a:solidFill>
                <a:latin typeface="Courier New"/>
                <a:ea typeface="Courier New"/>
                <a:cs typeface="Courier New"/>
                <a:sym typeface="Courier New"/>
              </a:rPr>
              <a:t>DataType</a:t>
            </a:r>
            <a:r>
              <a:rPr lang="en" sz="1700">
                <a:solidFill>
                  <a:srgbClr val="595959"/>
                </a:solidFill>
              </a:rPr>
              <a:t> is the base class of a hierarchy of types that can be used to represent all supported types. This allows the arbitrary composition of types. </a:t>
            </a:r>
            <a:r>
              <a:rPr lang="en" sz="1700" u="sng">
                <a:solidFill>
                  <a:schemeClr val="hlink"/>
                </a:solidFill>
                <a:hlinkClick r:id="rId3"/>
              </a:rPr>
              <a:t>Doxygen</a:t>
            </a:r>
            <a:endParaRPr sz="1800">
              <a:solidFill>
                <a:srgbClr val="595959"/>
              </a:solidFill>
            </a:endParaRPr>
          </a:p>
        </p:txBody>
      </p:sp>
      <p:sp>
        <p:nvSpPr>
          <p:cNvPr id="88" name="Google Shape;88;p15"/>
          <p:cNvSpPr/>
          <p:nvPr/>
        </p:nvSpPr>
        <p:spPr>
          <a:xfrm>
            <a:off x="3921150" y="2049200"/>
            <a:ext cx="1301700" cy="331500"/>
          </a:xfrm>
          <a:prstGeom prst="rect">
            <a:avLst/>
          </a:prstGeom>
          <a:solidFill>
            <a:srgbClr val="D9D2E9"/>
          </a:solidFill>
          <a:ln cap="flat" cmpd="sng" w="9525">
            <a:solidFill>
              <a:srgbClr val="595959"/>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00000"/>
                </a:solidFill>
                <a:latin typeface="Courier New"/>
                <a:ea typeface="Courier New"/>
                <a:cs typeface="Courier New"/>
                <a:sym typeface="Courier New"/>
              </a:rPr>
              <a:t>DataType</a:t>
            </a:r>
            <a:endParaRPr b="1">
              <a:solidFill>
                <a:srgbClr val="000000"/>
              </a:solidFill>
              <a:latin typeface="Courier New"/>
              <a:ea typeface="Courier New"/>
              <a:cs typeface="Courier New"/>
              <a:sym typeface="Courier New"/>
            </a:endParaRPr>
          </a:p>
        </p:txBody>
      </p:sp>
      <p:sp>
        <p:nvSpPr>
          <p:cNvPr id="89" name="Google Shape;89;p15"/>
          <p:cNvSpPr/>
          <p:nvPr/>
        </p:nvSpPr>
        <p:spPr>
          <a:xfrm>
            <a:off x="311700" y="2809400"/>
            <a:ext cx="1712700" cy="408300"/>
          </a:xfrm>
          <a:prstGeom prst="rect">
            <a:avLst/>
          </a:prstGeom>
          <a:solidFill>
            <a:srgbClr val="FCE5C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urier New"/>
                <a:ea typeface="Courier New"/>
                <a:cs typeface="Courier New"/>
                <a:sym typeface="Courier New"/>
              </a:rPr>
              <a:t>ArrayType</a:t>
            </a:r>
            <a:endParaRPr>
              <a:latin typeface="Courier New"/>
              <a:ea typeface="Courier New"/>
              <a:cs typeface="Courier New"/>
              <a:sym typeface="Courier New"/>
            </a:endParaRPr>
          </a:p>
        </p:txBody>
      </p:sp>
      <p:sp>
        <p:nvSpPr>
          <p:cNvPr id="90" name="Google Shape;90;p15"/>
          <p:cNvSpPr/>
          <p:nvPr/>
        </p:nvSpPr>
        <p:spPr>
          <a:xfrm>
            <a:off x="2899250" y="2809432"/>
            <a:ext cx="1121700" cy="331500"/>
          </a:xfrm>
          <a:prstGeom prst="rect">
            <a:avLst/>
          </a:prstGeom>
          <a:solidFill>
            <a:srgbClr val="FCE5C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urier New"/>
                <a:ea typeface="Courier New"/>
                <a:cs typeface="Courier New"/>
                <a:sym typeface="Courier New"/>
              </a:rPr>
              <a:t>EnumType</a:t>
            </a:r>
            <a:endParaRPr>
              <a:latin typeface="Courier New"/>
              <a:ea typeface="Courier New"/>
              <a:cs typeface="Courier New"/>
              <a:sym typeface="Courier New"/>
            </a:endParaRPr>
          </a:p>
        </p:txBody>
      </p:sp>
      <p:sp>
        <p:nvSpPr>
          <p:cNvPr id="91" name="Google Shape;91;p15"/>
          <p:cNvSpPr/>
          <p:nvPr/>
        </p:nvSpPr>
        <p:spPr>
          <a:xfrm>
            <a:off x="1662800" y="3316368"/>
            <a:ext cx="1665300" cy="331500"/>
          </a:xfrm>
          <a:prstGeom prst="rect">
            <a:avLst/>
          </a:prstGeom>
          <a:solidFill>
            <a:srgbClr val="D9D2E9"/>
          </a:solidFill>
          <a:ln cap="flat" cmpd="sng" w="9525">
            <a:solidFill>
              <a:srgbClr val="595959"/>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urier New"/>
                <a:ea typeface="Courier New"/>
                <a:cs typeface="Courier New"/>
                <a:sym typeface="Courier New"/>
              </a:rPr>
              <a:t>PrimitiveType</a:t>
            </a:r>
            <a:endParaRPr>
              <a:latin typeface="Courier New"/>
              <a:ea typeface="Courier New"/>
              <a:cs typeface="Courier New"/>
              <a:sym typeface="Courier New"/>
            </a:endParaRPr>
          </a:p>
        </p:txBody>
      </p:sp>
      <p:sp>
        <p:nvSpPr>
          <p:cNvPr id="92" name="Google Shape;92;p15"/>
          <p:cNvSpPr/>
          <p:nvPr/>
        </p:nvSpPr>
        <p:spPr>
          <a:xfrm>
            <a:off x="5951850" y="3357867"/>
            <a:ext cx="1803300" cy="331500"/>
          </a:xfrm>
          <a:prstGeom prst="rect">
            <a:avLst/>
          </a:prstGeom>
          <a:solidFill>
            <a:srgbClr val="D9D2E9"/>
          </a:solidFill>
          <a:ln cap="flat" cmpd="sng" w="9525">
            <a:solidFill>
              <a:srgbClr val="595959"/>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urier New"/>
                <a:ea typeface="Courier New"/>
                <a:cs typeface="Courier New"/>
                <a:sym typeface="Courier New"/>
              </a:rPr>
              <a:t>SequenceType</a:t>
            </a:r>
            <a:endParaRPr>
              <a:latin typeface="Courier New"/>
              <a:ea typeface="Courier New"/>
              <a:cs typeface="Courier New"/>
              <a:sym typeface="Courier New"/>
            </a:endParaRPr>
          </a:p>
        </p:txBody>
      </p:sp>
      <p:sp>
        <p:nvSpPr>
          <p:cNvPr id="93" name="Google Shape;93;p15"/>
          <p:cNvSpPr/>
          <p:nvPr/>
        </p:nvSpPr>
        <p:spPr>
          <a:xfrm>
            <a:off x="3774300" y="3316375"/>
            <a:ext cx="1595400" cy="331500"/>
          </a:xfrm>
          <a:prstGeom prst="rect">
            <a:avLst/>
          </a:prstGeom>
          <a:solidFill>
            <a:srgbClr val="D9D2E9"/>
          </a:solidFill>
          <a:ln cap="flat" cmpd="sng" w="9525">
            <a:solidFill>
              <a:srgbClr val="595959"/>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urier New"/>
                <a:ea typeface="Courier New"/>
                <a:cs typeface="Courier New"/>
                <a:sym typeface="Courier New"/>
              </a:rPr>
              <a:t>CompositeType</a:t>
            </a:r>
            <a:endParaRPr>
              <a:latin typeface="Courier New"/>
              <a:ea typeface="Courier New"/>
              <a:cs typeface="Courier New"/>
              <a:sym typeface="Courier New"/>
            </a:endParaRPr>
          </a:p>
        </p:txBody>
      </p:sp>
      <p:sp>
        <p:nvSpPr>
          <p:cNvPr id="94" name="Google Shape;94;p15"/>
          <p:cNvSpPr/>
          <p:nvPr/>
        </p:nvSpPr>
        <p:spPr>
          <a:xfrm>
            <a:off x="5002175" y="2809432"/>
            <a:ext cx="1403400" cy="331500"/>
          </a:xfrm>
          <a:prstGeom prst="rect">
            <a:avLst/>
          </a:prstGeom>
          <a:solidFill>
            <a:srgbClr val="FCE5C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urier New"/>
                <a:ea typeface="Courier New"/>
                <a:cs typeface="Courier New"/>
                <a:sym typeface="Courier New"/>
              </a:rPr>
              <a:t>PointerType</a:t>
            </a:r>
            <a:endParaRPr>
              <a:latin typeface="Courier New"/>
              <a:ea typeface="Courier New"/>
              <a:cs typeface="Courier New"/>
              <a:sym typeface="Courier New"/>
            </a:endParaRPr>
          </a:p>
        </p:txBody>
      </p:sp>
      <p:sp>
        <p:nvSpPr>
          <p:cNvPr id="95" name="Google Shape;95;p15"/>
          <p:cNvSpPr/>
          <p:nvPr/>
        </p:nvSpPr>
        <p:spPr>
          <a:xfrm>
            <a:off x="7267600" y="2809432"/>
            <a:ext cx="1403400" cy="331500"/>
          </a:xfrm>
          <a:prstGeom prst="rect">
            <a:avLst/>
          </a:prstGeom>
          <a:solidFill>
            <a:srgbClr val="FCE5C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urier New"/>
                <a:ea typeface="Courier New"/>
                <a:cs typeface="Courier New"/>
                <a:sym typeface="Courier New"/>
              </a:rPr>
              <a:t>StringType</a:t>
            </a:r>
            <a:endParaRPr>
              <a:latin typeface="Courier New"/>
              <a:ea typeface="Courier New"/>
              <a:cs typeface="Courier New"/>
              <a:sym typeface="Courier New"/>
            </a:endParaRPr>
          </a:p>
        </p:txBody>
      </p:sp>
      <p:sp>
        <p:nvSpPr>
          <p:cNvPr id="96" name="Google Shape;96;p15"/>
          <p:cNvSpPr/>
          <p:nvPr/>
        </p:nvSpPr>
        <p:spPr>
          <a:xfrm>
            <a:off x="878750" y="3906302"/>
            <a:ext cx="3233400" cy="331500"/>
          </a:xfrm>
          <a:prstGeom prst="rect">
            <a:avLst/>
          </a:prstGeom>
          <a:solidFill>
            <a:srgbClr val="FCE5C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urier New"/>
                <a:ea typeface="Courier New"/>
                <a:cs typeface="Courier New"/>
                <a:sym typeface="Courier New"/>
              </a:rPr>
              <a:t>SpecifiedPrimitiveType&lt;T&gt;</a:t>
            </a:r>
            <a:endParaRPr>
              <a:latin typeface="Courier New"/>
              <a:ea typeface="Courier New"/>
              <a:cs typeface="Courier New"/>
              <a:sym typeface="Courier New"/>
            </a:endParaRPr>
          </a:p>
        </p:txBody>
      </p:sp>
      <p:sp>
        <p:nvSpPr>
          <p:cNvPr id="97" name="Google Shape;97;p15"/>
          <p:cNvSpPr/>
          <p:nvPr/>
        </p:nvSpPr>
        <p:spPr>
          <a:xfrm>
            <a:off x="5465804" y="3906302"/>
            <a:ext cx="2775300" cy="331500"/>
          </a:xfrm>
          <a:prstGeom prst="rect">
            <a:avLst/>
          </a:prstGeom>
          <a:solidFill>
            <a:srgbClr val="FCE5C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urier New"/>
                <a:ea typeface="Courier New"/>
                <a:cs typeface="Courier New"/>
                <a:sym typeface="Courier New"/>
              </a:rPr>
              <a:t>SpecifiedSequenceType&lt;T&gt;</a:t>
            </a:r>
            <a:endParaRPr>
              <a:latin typeface="Courier New"/>
              <a:ea typeface="Courier New"/>
              <a:cs typeface="Courier New"/>
              <a:sym typeface="Courier New"/>
            </a:endParaRPr>
          </a:p>
        </p:txBody>
      </p:sp>
      <p:cxnSp>
        <p:nvCxnSpPr>
          <p:cNvPr id="98" name="Google Shape;98;p15"/>
          <p:cNvCxnSpPr>
            <a:stCxn id="88" idx="2"/>
            <a:endCxn id="90" idx="0"/>
          </p:cNvCxnSpPr>
          <p:nvPr/>
        </p:nvCxnSpPr>
        <p:spPr>
          <a:xfrm rot="5400000">
            <a:off x="3801750" y="2039150"/>
            <a:ext cx="428700" cy="1111800"/>
          </a:xfrm>
          <a:prstGeom prst="bentConnector3">
            <a:avLst>
              <a:gd fmla="val 49998" name="adj1"/>
            </a:avLst>
          </a:prstGeom>
          <a:noFill/>
          <a:ln cap="flat" cmpd="sng" w="9525">
            <a:solidFill>
              <a:srgbClr val="595959"/>
            </a:solidFill>
            <a:prstDash val="solid"/>
            <a:round/>
            <a:headEnd len="med" w="med" type="none"/>
            <a:tailEnd len="med" w="med" type="none"/>
          </a:ln>
        </p:spPr>
      </p:cxnSp>
      <p:cxnSp>
        <p:nvCxnSpPr>
          <p:cNvPr id="99" name="Google Shape;99;p15"/>
          <p:cNvCxnSpPr>
            <a:stCxn id="88" idx="2"/>
            <a:endCxn id="89" idx="0"/>
          </p:cNvCxnSpPr>
          <p:nvPr/>
        </p:nvCxnSpPr>
        <p:spPr>
          <a:xfrm rot="5400000">
            <a:off x="2655600" y="893000"/>
            <a:ext cx="428700" cy="3404100"/>
          </a:xfrm>
          <a:prstGeom prst="bentConnector3">
            <a:avLst>
              <a:gd fmla="val 50000" name="adj1"/>
            </a:avLst>
          </a:prstGeom>
          <a:noFill/>
          <a:ln cap="flat" cmpd="sng" w="9525">
            <a:solidFill>
              <a:srgbClr val="595959"/>
            </a:solidFill>
            <a:prstDash val="solid"/>
            <a:round/>
            <a:headEnd len="med" w="med" type="none"/>
            <a:tailEnd len="med" w="med" type="none"/>
          </a:ln>
        </p:spPr>
      </p:cxnSp>
      <p:cxnSp>
        <p:nvCxnSpPr>
          <p:cNvPr id="100" name="Google Shape;100;p15"/>
          <p:cNvCxnSpPr>
            <a:stCxn id="88" idx="2"/>
            <a:endCxn id="94" idx="0"/>
          </p:cNvCxnSpPr>
          <p:nvPr/>
        </p:nvCxnSpPr>
        <p:spPr>
          <a:xfrm flipH="1" rot="-5400000">
            <a:off x="4923600" y="2029100"/>
            <a:ext cx="428700" cy="1131900"/>
          </a:xfrm>
          <a:prstGeom prst="bentConnector3">
            <a:avLst>
              <a:gd fmla="val 49998" name="adj1"/>
            </a:avLst>
          </a:prstGeom>
          <a:noFill/>
          <a:ln cap="flat" cmpd="sng" w="9525">
            <a:solidFill>
              <a:srgbClr val="595959"/>
            </a:solidFill>
            <a:prstDash val="solid"/>
            <a:round/>
            <a:headEnd len="med" w="med" type="none"/>
            <a:tailEnd len="med" w="med" type="none"/>
          </a:ln>
        </p:spPr>
      </p:cxnSp>
      <p:cxnSp>
        <p:nvCxnSpPr>
          <p:cNvPr id="101" name="Google Shape;101;p15"/>
          <p:cNvCxnSpPr>
            <a:stCxn id="88" idx="2"/>
            <a:endCxn id="95" idx="0"/>
          </p:cNvCxnSpPr>
          <p:nvPr/>
        </p:nvCxnSpPr>
        <p:spPr>
          <a:xfrm flipH="1" rot="-5400000">
            <a:off x="6056250" y="896450"/>
            <a:ext cx="428700" cy="3397200"/>
          </a:xfrm>
          <a:prstGeom prst="bentConnector3">
            <a:avLst>
              <a:gd fmla="val 49998" name="adj1"/>
            </a:avLst>
          </a:prstGeom>
          <a:noFill/>
          <a:ln cap="flat" cmpd="sng" w="9525">
            <a:solidFill>
              <a:srgbClr val="595959"/>
            </a:solidFill>
            <a:prstDash val="solid"/>
            <a:round/>
            <a:headEnd len="med" w="med" type="none"/>
            <a:tailEnd len="med" w="med" type="none"/>
          </a:ln>
        </p:spPr>
      </p:cxnSp>
      <p:cxnSp>
        <p:nvCxnSpPr>
          <p:cNvPr id="102" name="Google Shape;102;p15"/>
          <p:cNvCxnSpPr>
            <a:stCxn id="88" idx="2"/>
            <a:endCxn id="91" idx="0"/>
          </p:cNvCxnSpPr>
          <p:nvPr/>
        </p:nvCxnSpPr>
        <p:spPr>
          <a:xfrm rot="5400000">
            <a:off x="3065850" y="1810250"/>
            <a:ext cx="935700" cy="2076600"/>
          </a:xfrm>
          <a:prstGeom prst="bentConnector3">
            <a:avLst>
              <a:gd fmla="val 23237" name="adj1"/>
            </a:avLst>
          </a:prstGeom>
          <a:noFill/>
          <a:ln cap="flat" cmpd="sng" w="9525">
            <a:solidFill>
              <a:srgbClr val="595959"/>
            </a:solidFill>
            <a:prstDash val="solid"/>
            <a:round/>
            <a:headEnd len="med" w="med" type="none"/>
            <a:tailEnd len="med" w="med" type="none"/>
          </a:ln>
        </p:spPr>
      </p:cxnSp>
      <p:cxnSp>
        <p:nvCxnSpPr>
          <p:cNvPr id="103" name="Google Shape;103;p15"/>
          <p:cNvCxnSpPr>
            <a:stCxn id="88" idx="2"/>
            <a:endCxn id="93" idx="0"/>
          </p:cNvCxnSpPr>
          <p:nvPr/>
        </p:nvCxnSpPr>
        <p:spPr>
          <a:xfrm flipH="1" rot="-5400000">
            <a:off x="4104450" y="2848250"/>
            <a:ext cx="935700" cy="600"/>
          </a:xfrm>
          <a:prstGeom prst="bentConnector3">
            <a:avLst>
              <a:gd fmla="val 49999" name="adj1"/>
            </a:avLst>
          </a:prstGeom>
          <a:noFill/>
          <a:ln cap="flat" cmpd="sng" w="9525">
            <a:solidFill>
              <a:srgbClr val="595959"/>
            </a:solidFill>
            <a:prstDash val="solid"/>
            <a:round/>
            <a:headEnd len="med" w="med" type="none"/>
            <a:tailEnd len="med" w="med" type="none"/>
          </a:ln>
        </p:spPr>
      </p:cxnSp>
      <p:cxnSp>
        <p:nvCxnSpPr>
          <p:cNvPr id="104" name="Google Shape;104;p15"/>
          <p:cNvCxnSpPr>
            <a:stCxn id="88" idx="2"/>
            <a:endCxn id="92" idx="0"/>
          </p:cNvCxnSpPr>
          <p:nvPr/>
        </p:nvCxnSpPr>
        <p:spPr>
          <a:xfrm flipH="1" rot="-5400000">
            <a:off x="5224200" y="1728500"/>
            <a:ext cx="977100" cy="2281500"/>
          </a:xfrm>
          <a:prstGeom prst="bentConnector3">
            <a:avLst>
              <a:gd fmla="val 22253" name="adj1"/>
            </a:avLst>
          </a:prstGeom>
          <a:noFill/>
          <a:ln cap="flat" cmpd="sng" w="9525">
            <a:solidFill>
              <a:srgbClr val="595959"/>
            </a:solidFill>
            <a:prstDash val="solid"/>
            <a:round/>
            <a:headEnd len="med" w="med" type="none"/>
            <a:tailEnd len="med" w="med" type="none"/>
          </a:ln>
        </p:spPr>
      </p:cxnSp>
      <p:cxnSp>
        <p:nvCxnSpPr>
          <p:cNvPr id="105" name="Google Shape;105;p15"/>
          <p:cNvCxnSpPr/>
          <p:nvPr/>
        </p:nvCxnSpPr>
        <p:spPr>
          <a:xfrm flipH="1" rot="-5400000">
            <a:off x="2495475" y="3647791"/>
            <a:ext cx="600" cy="600"/>
          </a:xfrm>
          <a:prstGeom prst="bentConnector3">
            <a:avLst>
              <a:gd fmla="val 50000" name="adj1"/>
            </a:avLst>
          </a:prstGeom>
          <a:noFill/>
          <a:ln cap="flat" cmpd="sng" w="9525">
            <a:solidFill>
              <a:srgbClr val="595959"/>
            </a:solidFill>
            <a:prstDash val="solid"/>
            <a:round/>
            <a:headEnd len="med" w="med" type="none"/>
            <a:tailEnd len="med" w="med" type="none"/>
          </a:ln>
        </p:spPr>
      </p:cxnSp>
      <p:cxnSp>
        <p:nvCxnSpPr>
          <p:cNvPr id="106" name="Google Shape;106;p15"/>
          <p:cNvCxnSpPr>
            <a:stCxn id="91" idx="2"/>
            <a:endCxn id="96" idx="0"/>
          </p:cNvCxnSpPr>
          <p:nvPr/>
        </p:nvCxnSpPr>
        <p:spPr>
          <a:xfrm flipH="1" rot="-5400000">
            <a:off x="2366600" y="3776718"/>
            <a:ext cx="258300" cy="600"/>
          </a:xfrm>
          <a:prstGeom prst="bentConnector3">
            <a:avLst>
              <a:gd fmla="val 49980" name="adj1"/>
            </a:avLst>
          </a:prstGeom>
          <a:noFill/>
          <a:ln cap="flat" cmpd="sng" w="9525">
            <a:solidFill>
              <a:srgbClr val="595959"/>
            </a:solidFill>
            <a:prstDash val="solid"/>
            <a:round/>
            <a:headEnd len="med" w="med" type="none"/>
            <a:tailEnd len="med" w="med" type="none"/>
          </a:ln>
        </p:spPr>
      </p:cxnSp>
      <p:cxnSp>
        <p:nvCxnSpPr>
          <p:cNvPr id="107" name="Google Shape;107;p15"/>
          <p:cNvCxnSpPr>
            <a:stCxn id="92" idx="2"/>
            <a:endCxn id="97" idx="0"/>
          </p:cNvCxnSpPr>
          <p:nvPr/>
        </p:nvCxnSpPr>
        <p:spPr>
          <a:xfrm flipH="1" rot="-5400000">
            <a:off x="6745350" y="3797517"/>
            <a:ext cx="216900" cy="600"/>
          </a:xfrm>
          <a:prstGeom prst="bentConnector3">
            <a:avLst>
              <a:gd fmla="val 50009" name="adj1"/>
            </a:avLst>
          </a:prstGeom>
          <a:noFill/>
          <a:ln cap="flat" cmpd="sng" w="9525">
            <a:solidFill>
              <a:srgbClr val="595959"/>
            </a:solidFill>
            <a:prstDash val="solid"/>
            <a:round/>
            <a:headEnd len="med" w="med" type="none"/>
            <a:tailEnd len="med" w="med" type="none"/>
          </a:ln>
        </p:spPr>
      </p:cxnSp>
      <p:sp>
        <p:nvSpPr>
          <p:cNvPr id="108" name="Google Shape;108;p15"/>
          <p:cNvSpPr/>
          <p:nvPr/>
        </p:nvSpPr>
        <p:spPr>
          <a:xfrm>
            <a:off x="8167200" y="1744850"/>
            <a:ext cx="778800" cy="196200"/>
          </a:xfrm>
          <a:prstGeom prst="rect">
            <a:avLst/>
          </a:prstGeom>
          <a:solidFill>
            <a:srgbClr val="D9D2E9"/>
          </a:solidFill>
          <a:ln cap="flat" cmpd="sng" w="9525">
            <a:solidFill>
              <a:srgbClr val="595959"/>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000000"/>
                </a:solidFill>
              </a:rPr>
              <a:t>abstract</a:t>
            </a:r>
            <a:endParaRPr sz="1100">
              <a:solidFill>
                <a:srgbClr val="000000"/>
              </a:solidFill>
            </a:endParaRPr>
          </a:p>
        </p:txBody>
      </p:sp>
      <p:sp>
        <p:nvSpPr>
          <p:cNvPr id="109" name="Google Shape;109;p15"/>
          <p:cNvSpPr/>
          <p:nvPr/>
        </p:nvSpPr>
        <p:spPr>
          <a:xfrm>
            <a:off x="8167200" y="1982150"/>
            <a:ext cx="778800" cy="196200"/>
          </a:xfrm>
          <a:prstGeom prst="rect">
            <a:avLst/>
          </a:prstGeom>
          <a:solidFill>
            <a:srgbClr val="FCE5C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000000"/>
                </a:solidFill>
              </a:rPr>
              <a:t>concrete</a:t>
            </a:r>
            <a:endParaRPr sz="1100">
              <a:solidFill>
                <a:srgbClr val="000000"/>
              </a:solidFill>
            </a:endParaRPr>
          </a:p>
        </p:txBody>
      </p:sp>
      <p:sp>
        <p:nvSpPr>
          <p:cNvPr id="110" name="Google Shape;110;p15"/>
          <p:cNvSpPr/>
          <p:nvPr/>
        </p:nvSpPr>
        <p:spPr>
          <a:xfrm>
            <a:off x="3087450" y="4496225"/>
            <a:ext cx="2969700" cy="331500"/>
          </a:xfrm>
          <a:prstGeom prst="rect">
            <a:avLst/>
          </a:prstGeom>
          <a:solidFill>
            <a:srgbClr val="FCE5C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urier New"/>
                <a:ea typeface="Courier New"/>
                <a:cs typeface="Courier New"/>
                <a:sym typeface="Courier New"/>
              </a:rPr>
              <a:t>SpecifiedCompositeType&lt;T&gt;</a:t>
            </a:r>
            <a:endParaRPr>
              <a:latin typeface="Courier New"/>
              <a:ea typeface="Courier New"/>
              <a:cs typeface="Courier New"/>
              <a:sym typeface="Courier New"/>
            </a:endParaRPr>
          </a:p>
        </p:txBody>
      </p:sp>
      <p:cxnSp>
        <p:nvCxnSpPr>
          <p:cNvPr id="111" name="Google Shape;111;p15"/>
          <p:cNvCxnSpPr>
            <a:stCxn id="93" idx="2"/>
            <a:endCxn id="110" idx="0"/>
          </p:cNvCxnSpPr>
          <p:nvPr/>
        </p:nvCxnSpPr>
        <p:spPr>
          <a:xfrm>
            <a:off x="4572000" y="3647875"/>
            <a:ext cx="300" cy="848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20">
                <a:solidFill>
                  <a:srgbClr val="000000"/>
                </a:solidFill>
              </a:rPr>
              <a:t>Type representation with composition</a:t>
            </a:r>
            <a:endParaRPr sz="2520">
              <a:solidFill>
                <a:srgbClr val="000000"/>
              </a:solidFill>
            </a:endParaRPr>
          </a:p>
        </p:txBody>
      </p:sp>
      <p:sp>
        <p:nvSpPr>
          <p:cNvPr id="117" name="Google Shape;117;p16"/>
          <p:cNvSpPr txBox="1"/>
          <p:nvPr/>
        </p:nvSpPr>
        <p:spPr>
          <a:xfrm>
            <a:off x="175500" y="1555725"/>
            <a:ext cx="31599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Courier New"/>
                <a:ea typeface="Courier New"/>
                <a:cs typeface="Courier New"/>
                <a:sym typeface="Courier New"/>
              </a:rPr>
              <a:t>class </a:t>
            </a:r>
            <a:r>
              <a:rPr b="1" lang="en" sz="1800">
                <a:solidFill>
                  <a:srgbClr val="ED8E00"/>
                </a:solidFill>
                <a:latin typeface="Courier New"/>
                <a:ea typeface="Courier New"/>
                <a:cs typeface="Courier New"/>
                <a:sym typeface="Courier New"/>
              </a:rPr>
              <a:t>Foo</a:t>
            </a:r>
            <a:r>
              <a:rPr b="1" lang="en" sz="1800">
                <a:latin typeface="Courier New"/>
                <a:ea typeface="Courier New"/>
                <a:cs typeface="Courier New"/>
                <a:sym typeface="Courier New"/>
              </a:rPr>
              <a:t> {</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	int a</a:t>
            </a:r>
            <a:r>
              <a:rPr b="1" lang="en" sz="1800">
                <a:solidFill>
                  <a:srgbClr val="9BBB59"/>
                </a:solidFill>
                <a:latin typeface="Courier New"/>
                <a:ea typeface="Courier New"/>
                <a:cs typeface="Courier New"/>
                <a:sym typeface="Courier New"/>
              </a:rPr>
              <a:t>[5]</a:t>
            </a:r>
            <a:r>
              <a:rPr b="1" lang="en" sz="1800">
                <a:solidFill>
                  <a:srgbClr val="8064A2"/>
                </a:solidFill>
                <a:latin typeface="Courier New"/>
                <a:ea typeface="Courier New"/>
                <a:cs typeface="Courier New"/>
                <a:sym typeface="Courier New"/>
              </a:rPr>
              <a:t>[4]</a:t>
            </a: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	</a:t>
            </a:r>
            <a:r>
              <a:rPr b="1" lang="en" sz="1800">
                <a:solidFill>
                  <a:srgbClr val="DE006F"/>
                </a:solidFill>
                <a:latin typeface="Courier New"/>
                <a:ea typeface="Courier New"/>
                <a:cs typeface="Courier New"/>
                <a:sym typeface="Courier New"/>
              </a:rPr>
              <a:t>Bar</a:t>
            </a:r>
            <a:r>
              <a:rPr b="1" lang="en" sz="1800">
                <a:latin typeface="Courier New"/>
                <a:ea typeface="Courier New"/>
                <a:cs typeface="Courier New"/>
                <a:sym typeface="Courier New"/>
              </a:rPr>
              <a:t> b;</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0"/>
              </a:spcBef>
              <a:spcAft>
                <a:spcPts val="0"/>
              </a:spcAft>
              <a:buNone/>
            </a:pPr>
            <a:r>
              <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class </a:t>
            </a:r>
            <a:r>
              <a:rPr b="1" lang="en" sz="1800">
                <a:solidFill>
                  <a:srgbClr val="DE006F"/>
                </a:solidFill>
                <a:latin typeface="Courier New"/>
                <a:ea typeface="Courier New"/>
                <a:cs typeface="Courier New"/>
                <a:sym typeface="Courier New"/>
              </a:rPr>
              <a:t>Bar</a:t>
            </a:r>
            <a:r>
              <a:rPr b="1" lang="en" sz="1800">
                <a:latin typeface="Courier New"/>
                <a:ea typeface="Courier New"/>
                <a:cs typeface="Courier New"/>
                <a:sym typeface="Courier New"/>
              </a:rPr>
              <a:t> {</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	vector&lt;string&gt; c;</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	unsigned long d;</a:t>
            </a:r>
            <a:endParaRPr b="1" sz="1800">
              <a:latin typeface="Courier New"/>
              <a:ea typeface="Courier New"/>
              <a:cs typeface="Courier New"/>
              <a:sym typeface="Courier New"/>
            </a:endParaRPr>
          </a:p>
          <a:p>
            <a:pPr indent="0" lvl="0" marL="0" rtl="0" algn="l">
              <a:spcBef>
                <a:spcPts val="0"/>
              </a:spcBef>
              <a:spcAft>
                <a:spcPts val="0"/>
              </a:spcAft>
              <a:buNone/>
            </a:pPr>
            <a:r>
              <a:rPr b="1" lang="en" sz="1800">
                <a:latin typeface="Courier New"/>
                <a:ea typeface="Courier New"/>
                <a:cs typeface="Courier New"/>
                <a:sym typeface="Courier New"/>
              </a:rPr>
              <a:t>};</a:t>
            </a:r>
            <a:endParaRPr b="1" sz="1800">
              <a:latin typeface="Courier New"/>
              <a:ea typeface="Courier New"/>
              <a:cs typeface="Courier New"/>
              <a:sym typeface="Courier New"/>
            </a:endParaRPr>
          </a:p>
        </p:txBody>
      </p:sp>
      <p:sp>
        <p:nvSpPr>
          <p:cNvPr id="118" name="Google Shape;118;p16"/>
          <p:cNvSpPr/>
          <p:nvPr/>
        </p:nvSpPr>
        <p:spPr>
          <a:xfrm>
            <a:off x="4843050" y="1138550"/>
            <a:ext cx="1595400" cy="4977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ED8E00"/>
                </a:solidFill>
              </a:rPr>
              <a:t>Foo</a:t>
            </a:r>
            <a:endParaRPr b="1">
              <a:solidFill>
                <a:srgbClr val="ED8E00"/>
              </a:solidFill>
            </a:endParaRPr>
          </a:p>
          <a:p>
            <a:pPr indent="0" lvl="0" marL="0" rtl="0" algn="ctr">
              <a:spcBef>
                <a:spcPts val="0"/>
              </a:spcBef>
              <a:spcAft>
                <a:spcPts val="0"/>
              </a:spcAft>
              <a:buNone/>
            </a:pPr>
            <a:r>
              <a:rPr lang="en">
                <a:latin typeface="Courier New"/>
                <a:ea typeface="Courier New"/>
                <a:cs typeface="Courier New"/>
                <a:sym typeface="Courier New"/>
              </a:rPr>
              <a:t>CompositeType</a:t>
            </a:r>
            <a:endParaRPr>
              <a:latin typeface="Courier New"/>
              <a:ea typeface="Courier New"/>
              <a:cs typeface="Courier New"/>
              <a:sym typeface="Courier New"/>
            </a:endParaRPr>
          </a:p>
        </p:txBody>
      </p:sp>
      <p:sp>
        <p:nvSpPr>
          <p:cNvPr id="119" name="Google Shape;119;p16"/>
          <p:cNvSpPr/>
          <p:nvPr/>
        </p:nvSpPr>
        <p:spPr>
          <a:xfrm>
            <a:off x="3819100" y="2308025"/>
            <a:ext cx="1595400" cy="4977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9BBB59"/>
                </a:solidFill>
              </a:rPr>
              <a:t>[5]</a:t>
            </a:r>
            <a:endParaRPr b="1">
              <a:solidFill>
                <a:srgbClr val="9BBB59"/>
              </a:solidFill>
            </a:endParaRPr>
          </a:p>
          <a:p>
            <a:pPr indent="0" lvl="0" marL="0" rtl="0" algn="ctr">
              <a:spcBef>
                <a:spcPts val="0"/>
              </a:spcBef>
              <a:spcAft>
                <a:spcPts val="0"/>
              </a:spcAft>
              <a:buNone/>
            </a:pPr>
            <a:r>
              <a:rPr lang="en">
                <a:latin typeface="Courier New"/>
                <a:ea typeface="Courier New"/>
                <a:cs typeface="Courier New"/>
                <a:sym typeface="Courier New"/>
              </a:rPr>
              <a:t>ArrayType</a:t>
            </a:r>
            <a:endParaRPr>
              <a:latin typeface="Courier New"/>
              <a:ea typeface="Courier New"/>
              <a:cs typeface="Courier New"/>
              <a:sym typeface="Courier New"/>
            </a:endParaRPr>
          </a:p>
        </p:txBody>
      </p:sp>
      <p:sp>
        <p:nvSpPr>
          <p:cNvPr id="120" name="Google Shape;120;p16"/>
          <p:cNvSpPr/>
          <p:nvPr/>
        </p:nvSpPr>
        <p:spPr>
          <a:xfrm>
            <a:off x="6396375" y="2324500"/>
            <a:ext cx="1595400" cy="4977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DE006F"/>
                </a:solidFill>
              </a:rPr>
              <a:t>Bar</a:t>
            </a:r>
            <a:endParaRPr b="1">
              <a:solidFill>
                <a:srgbClr val="DE006F"/>
              </a:solidFill>
            </a:endParaRPr>
          </a:p>
          <a:p>
            <a:pPr indent="0" lvl="0" marL="0" rtl="0" algn="ctr">
              <a:spcBef>
                <a:spcPts val="0"/>
              </a:spcBef>
              <a:spcAft>
                <a:spcPts val="0"/>
              </a:spcAft>
              <a:buNone/>
            </a:pPr>
            <a:r>
              <a:rPr lang="en">
                <a:latin typeface="Courier New"/>
                <a:ea typeface="Courier New"/>
                <a:cs typeface="Courier New"/>
                <a:sym typeface="Courier New"/>
              </a:rPr>
              <a:t>CompositeType</a:t>
            </a:r>
            <a:endParaRPr>
              <a:latin typeface="Courier New"/>
              <a:ea typeface="Courier New"/>
              <a:cs typeface="Courier New"/>
              <a:sym typeface="Courier New"/>
            </a:endParaRPr>
          </a:p>
        </p:txBody>
      </p:sp>
      <p:sp>
        <p:nvSpPr>
          <p:cNvPr id="121" name="Google Shape;121;p16"/>
          <p:cNvSpPr/>
          <p:nvPr/>
        </p:nvSpPr>
        <p:spPr>
          <a:xfrm>
            <a:off x="5666375" y="3264650"/>
            <a:ext cx="1595400" cy="4977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vector</a:t>
            </a:r>
            <a:endParaRPr/>
          </a:p>
          <a:p>
            <a:pPr indent="0" lvl="0" marL="0" rtl="0" algn="ctr">
              <a:spcBef>
                <a:spcPts val="0"/>
              </a:spcBef>
              <a:spcAft>
                <a:spcPts val="0"/>
              </a:spcAft>
              <a:buNone/>
            </a:pPr>
            <a:r>
              <a:rPr lang="en">
                <a:latin typeface="Courier New"/>
                <a:ea typeface="Courier New"/>
                <a:cs typeface="Courier New"/>
                <a:sym typeface="Courier New"/>
              </a:rPr>
              <a:t>SequenceType</a:t>
            </a:r>
            <a:endParaRPr>
              <a:latin typeface="Courier New"/>
              <a:ea typeface="Courier New"/>
              <a:cs typeface="Courier New"/>
              <a:sym typeface="Courier New"/>
            </a:endParaRPr>
          </a:p>
        </p:txBody>
      </p:sp>
      <p:sp>
        <p:nvSpPr>
          <p:cNvPr id="122" name="Google Shape;122;p16"/>
          <p:cNvSpPr/>
          <p:nvPr/>
        </p:nvSpPr>
        <p:spPr>
          <a:xfrm>
            <a:off x="5666375" y="4221100"/>
            <a:ext cx="1595400" cy="4977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string</a:t>
            </a:r>
            <a:endParaRPr/>
          </a:p>
          <a:p>
            <a:pPr indent="0" lvl="0" marL="0" rtl="0" algn="ctr">
              <a:spcBef>
                <a:spcPts val="0"/>
              </a:spcBef>
              <a:spcAft>
                <a:spcPts val="0"/>
              </a:spcAft>
              <a:buNone/>
            </a:pPr>
            <a:r>
              <a:rPr lang="en">
                <a:latin typeface="Courier New"/>
                <a:ea typeface="Courier New"/>
                <a:cs typeface="Courier New"/>
                <a:sym typeface="Courier New"/>
              </a:rPr>
              <a:t>StringType</a:t>
            </a:r>
            <a:endParaRPr>
              <a:latin typeface="Courier New"/>
              <a:ea typeface="Courier New"/>
              <a:cs typeface="Courier New"/>
              <a:sym typeface="Courier New"/>
            </a:endParaRPr>
          </a:p>
        </p:txBody>
      </p:sp>
      <p:cxnSp>
        <p:nvCxnSpPr>
          <p:cNvPr id="123" name="Google Shape;123;p16"/>
          <p:cNvCxnSpPr>
            <a:stCxn id="118" idx="2"/>
            <a:endCxn id="119" idx="0"/>
          </p:cNvCxnSpPr>
          <p:nvPr/>
        </p:nvCxnSpPr>
        <p:spPr>
          <a:xfrm rot="5400000">
            <a:off x="4792950" y="1460150"/>
            <a:ext cx="671700" cy="1023900"/>
          </a:xfrm>
          <a:prstGeom prst="bentConnector3">
            <a:avLst>
              <a:gd fmla="val 50006" name="adj1"/>
            </a:avLst>
          </a:prstGeom>
          <a:noFill/>
          <a:ln cap="flat" cmpd="sng" w="9525">
            <a:solidFill>
              <a:srgbClr val="595959"/>
            </a:solidFill>
            <a:prstDash val="solid"/>
            <a:round/>
            <a:headEnd len="med" w="med" type="none"/>
            <a:tailEnd len="med" w="med" type="none"/>
          </a:ln>
        </p:spPr>
      </p:cxnSp>
      <p:cxnSp>
        <p:nvCxnSpPr>
          <p:cNvPr id="124" name="Google Shape;124;p16"/>
          <p:cNvCxnSpPr>
            <a:stCxn id="118" idx="2"/>
            <a:endCxn id="120" idx="0"/>
          </p:cNvCxnSpPr>
          <p:nvPr/>
        </p:nvCxnSpPr>
        <p:spPr>
          <a:xfrm flipH="1" rot="-5400000">
            <a:off x="6073350" y="1203650"/>
            <a:ext cx="688200" cy="1553400"/>
          </a:xfrm>
          <a:prstGeom prst="bentConnector3">
            <a:avLst>
              <a:gd fmla="val 50004" name="adj1"/>
            </a:avLst>
          </a:prstGeom>
          <a:noFill/>
          <a:ln cap="flat" cmpd="sng" w="9525">
            <a:solidFill>
              <a:srgbClr val="595959"/>
            </a:solidFill>
            <a:prstDash val="solid"/>
            <a:round/>
            <a:headEnd len="med" w="med" type="none"/>
            <a:tailEnd len="med" w="med" type="none"/>
          </a:ln>
        </p:spPr>
      </p:cxnSp>
      <p:cxnSp>
        <p:nvCxnSpPr>
          <p:cNvPr id="125" name="Google Shape;125;p16"/>
          <p:cNvCxnSpPr>
            <a:stCxn id="119" idx="2"/>
          </p:cNvCxnSpPr>
          <p:nvPr/>
        </p:nvCxnSpPr>
        <p:spPr>
          <a:xfrm flipH="1" rot="-5400000">
            <a:off x="4387750" y="3034775"/>
            <a:ext cx="458700" cy="600"/>
          </a:xfrm>
          <a:prstGeom prst="bentConnector3">
            <a:avLst>
              <a:gd fmla="val 50000" name="adj1"/>
            </a:avLst>
          </a:prstGeom>
          <a:noFill/>
          <a:ln cap="flat" cmpd="sng" w="9525">
            <a:solidFill>
              <a:srgbClr val="595959"/>
            </a:solidFill>
            <a:prstDash val="solid"/>
            <a:round/>
            <a:headEnd len="med" w="med" type="none"/>
            <a:tailEnd len="med" w="med" type="none"/>
          </a:ln>
        </p:spPr>
      </p:cxnSp>
      <p:cxnSp>
        <p:nvCxnSpPr>
          <p:cNvPr id="126" name="Google Shape;126;p16"/>
          <p:cNvCxnSpPr>
            <a:stCxn id="120" idx="2"/>
            <a:endCxn id="121" idx="0"/>
          </p:cNvCxnSpPr>
          <p:nvPr/>
        </p:nvCxnSpPr>
        <p:spPr>
          <a:xfrm rot="5400000">
            <a:off x="6607875" y="2678500"/>
            <a:ext cx="442500" cy="729900"/>
          </a:xfrm>
          <a:prstGeom prst="bentConnector3">
            <a:avLst>
              <a:gd fmla="val 49994" name="adj1"/>
            </a:avLst>
          </a:prstGeom>
          <a:noFill/>
          <a:ln cap="flat" cmpd="sng" w="9525">
            <a:solidFill>
              <a:srgbClr val="595959"/>
            </a:solidFill>
            <a:prstDash val="solid"/>
            <a:round/>
            <a:headEnd len="med" w="med" type="none"/>
            <a:tailEnd len="med" w="med" type="none"/>
          </a:ln>
        </p:spPr>
      </p:cxnSp>
      <p:cxnSp>
        <p:nvCxnSpPr>
          <p:cNvPr id="127" name="Google Shape;127;p16"/>
          <p:cNvCxnSpPr>
            <a:stCxn id="121" idx="2"/>
            <a:endCxn id="122" idx="0"/>
          </p:cNvCxnSpPr>
          <p:nvPr/>
        </p:nvCxnSpPr>
        <p:spPr>
          <a:xfrm flipH="1" rot="-5400000">
            <a:off x="6235025" y="3991400"/>
            <a:ext cx="458700" cy="600"/>
          </a:xfrm>
          <a:prstGeom prst="bentConnector3">
            <a:avLst>
              <a:gd fmla="val 50005" name="adj1"/>
            </a:avLst>
          </a:prstGeom>
          <a:noFill/>
          <a:ln cap="flat" cmpd="sng" w="9525">
            <a:solidFill>
              <a:srgbClr val="595959"/>
            </a:solidFill>
            <a:prstDash val="solid"/>
            <a:round/>
            <a:headEnd len="med" w="med" type="none"/>
            <a:tailEnd len="med" w="med" type="none"/>
          </a:ln>
        </p:spPr>
      </p:cxnSp>
      <p:sp>
        <p:nvSpPr>
          <p:cNvPr id="128" name="Google Shape;128;p16"/>
          <p:cNvSpPr txBox="1"/>
          <p:nvPr/>
        </p:nvSpPr>
        <p:spPr>
          <a:xfrm>
            <a:off x="4421850" y="1590050"/>
            <a:ext cx="300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Courier New"/>
                <a:ea typeface="Courier New"/>
                <a:cs typeface="Courier New"/>
                <a:sym typeface="Courier New"/>
              </a:rPr>
              <a:t>a</a:t>
            </a:r>
            <a:endParaRPr b="1" sz="2000">
              <a:latin typeface="Courier New"/>
              <a:ea typeface="Courier New"/>
              <a:cs typeface="Courier New"/>
              <a:sym typeface="Courier New"/>
            </a:endParaRPr>
          </a:p>
        </p:txBody>
      </p:sp>
      <p:sp>
        <p:nvSpPr>
          <p:cNvPr id="129" name="Google Shape;129;p16"/>
          <p:cNvSpPr txBox="1"/>
          <p:nvPr/>
        </p:nvSpPr>
        <p:spPr>
          <a:xfrm>
            <a:off x="7043925" y="1590038"/>
            <a:ext cx="300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2000">
                <a:latin typeface="Courier New"/>
                <a:ea typeface="Courier New"/>
                <a:cs typeface="Courier New"/>
                <a:sym typeface="Courier New"/>
              </a:rPr>
              <a:t>b</a:t>
            </a:r>
            <a:endParaRPr b="1" sz="2000">
              <a:latin typeface="Courier New"/>
              <a:ea typeface="Courier New"/>
              <a:cs typeface="Courier New"/>
              <a:sym typeface="Courier New"/>
            </a:endParaRPr>
          </a:p>
        </p:txBody>
      </p:sp>
      <p:sp>
        <p:nvSpPr>
          <p:cNvPr id="130" name="Google Shape;130;p16"/>
          <p:cNvSpPr txBox="1"/>
          <p:nvPr/>
        </p:nvSpPr>
        <p:spPr>
          <a:xfrm>
            <a:off x="3335400" y="2835000"/>
            <a:ext cx="134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Element Type</a:t>
            </a:r>
            <a:endParaRPr/>
          </a:p>
        </p:txBody>
      </p:sp>
      <p:sp>
        <p:nvSpPr>
          <p:cNvPr id="131" name="Google Shape;131;p16"/>
          <p:cNvSpPr txBox="1"/>
          <p:nvPr/>
        </p:nvSpPr>
        <p:spPr>
          <a:xfrm>
            <a:off x="6154138" y="2742775"/>
            <a:ext cx="300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2000">
                <a:latin typeface="Courier New"/>
                <a:ea typeface="Courier New"/>
                <a:cs typeface="Courier New"/>
                <a:sym typeface="Courier New"/>
              </a:rPr>
              <a:t>c</a:t>
            </a:r>
            <a:endParaRPr b="1">
              <a:latin typeface="Courier New"/>
              <a:ea typeface="Courier New"/>
              <a:cs typeface="Courier New"/>
              <a:sym typeface="Courier New"/>
            </a:endParaRPr>
          </a:p>
        </p:txBody>
      </p:sp>
      <p:sp>
        <p:nvSpPr>
          <p:cNvPr id="132" name="Google Shape;132;p16"/>
          <p:cNvSpPr txBox="1"/>
          <p:nvPr/>
        </p:nvSpPr>
        <p:spPr>
          <a:xfrm>
            <a:off x="5180350" y="3791625"/>
            <a:ext cx="134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Element Type</a:t>
            </a:r>
            <a:endParaRPr/>
          </a:p>
        </p:txBody>
      </p:sp>
      <p:sp>
        <p:nvSpPr>
          <p:cNvPr id="133" name="Google Shape;133;p16"/>
          <p:cNvSpPr/>
          <p:nvPr/>
        </p:nvSpPr>
        <p:spPr>
          <a:xfrm>
            <a:off x="3819400" y="4220925"/>
            <a:ext cx="1595400" cy="4977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int</a:t>
            </a:r>
            <a:endParaRPr/>
          </a:p>
          <a:p>
            <a:pPr indent="0" lvl="0" marL="0" rtl="0" algn="ctr">
              <a:spcBef>
                <a:spcPts val="0"/>
              </a:spcBef>
              <a:spcAft>
                <a:spcPts val="0"/>
              </a:spcAft>
              <a:buNone/>
            </a:pPr>
            <a:r>
              <a:rPr lang="en">
                <a:latin typeface="Courier New"/>
                <a:ea typeface="Courier New"/>
                <a:cs typeface="Courier New"/>
                <a:sym typeface="Courier New"/>
              </a:rPr>
              <a:t>PrimitiveType</a:t>
            </a:r>
            <a:endParaRPr>
              <a:latin typeface="Courier New"/>
              <a:ea typeface="Courier New"/>
              <a:cs typeface="Courier New"/>
              <a:sym typeface="Courier New"/>
            </a:endParaRPr>
          </a:p>
        </p:txBody>
      </p:sp>
      <p:sp>
        <p:nvSpPr>
          <p:cNvPr id="134" name="Google Shape;134;p16"/>
          <p:cNvSpPr/>
          <p:nvPr/>
        </p:nvSpPr>
        <p:spPr>
          <a:xfrm>
            <a:off x="3819400" y="3264475"/>
            <a:ext cx="1595400" cy="4977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8064A2"/>
                </a:solidFill>
              </a:rPr>
              <a:t>[4]</a:t>
            </a:r>
            <a:endParaRPr b="1">
              <a:solidFill>
                <a:srgbClr val="8064A2"/>
              </a:solidFill>
            </a:endParaRPr>
          </a:p>
          <a:p>
            <a:pPr indent="0" lvl="0" marL="0" rtl="0" algn="ctr">
              <a:spcBef>
                <a:spcPts val="0"/>
              </a:spcBef>
              <a:spcAft>
                <a:spcPts val="0"/>
              </a:spcAft>
              <a:buNone/>
            </a:pPr>
            <a:r>
              <a:rPr lang="en">
                <a:latin typeface="Courier New"/>
                <a:ea typeface="Courier New"/>
                <a:cs typeface="Courier New"/>
                <a:sym typeface="Courier New"/>
              </a:rPr>
              <a:t>ArrayType</a:t>
            </a:r>
            <a:endParaRPr>
              <a:latin typeface="Courier New"/>
              <a:ea typeface="Courier New"/>
              <a:cs typeface="Courier New"/>
              <a:sym typeface="Courier New"/>
            </a:endParaRPr>
          </a:p>
        </p:txBody>
      </p:sp>
      <p:sp>
        <p:nvSpPr>
          <p:cNvPr id="135" name="Google Shape;135;p16"/>
          <p:cNvSpPr txBox="1"/>
          <p:nvPr/>
        </p:nvSpPr>
        <p:spPr>
          <a:xfrm>
            <a:off x="3335400" y="3791450"/>
            <a:ext cx="134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Element Type</a:t>
            </a:r>
            <a:endParaRPr/>
          </a:p>
        </p:txBody>
      </p:sp>
      <p:cxnSp>
        <p:nvCxnSpPr>
          <p:cNvPr id="136" name="Google Shape;136;p16"/>
          <p:cNvCxnSpPr>
            <a:stCxn id="134" idx="2"/>
            <a:endCxn id="133" idx="0"/>
          </p:cNvCxnSpPr>
          <p:nvPr/>
        </p:nvCxnSpPr>
        <p:spPr>
          <a:xfrm flipH="1" rot="-5400000">
            <a:off x="4388050" y="3991225"/>
            <a:ext cx="458700" cy="600"/>
          </a:xfrm>
          <a:prstGeom prst="bentConnector3">
            <a:avLst>
              <a:gd fmla="val 50005" name="adj1"/>
            </a:avLst>
          </a:prstGeom>
          <a:noFill/>
          <a:ln cap="flat" cmpd="sng" w="9525">
            <a:solidFill>
              <a:srgbClr val="595959"/>
            </a:solidFill>
            <a:prstDash val="solid"/>
            <a:round/>
            <a:headEnd len="med" w="med" type="none"/>
            <a:tailEnd len="med" w="med" type="none"/>
          </a:ln>
        </p:spPr>
      </p:cxnSp>
      <p:sp>
        <p:nvSpPr>
          <p:cNvPr id="137" name="Google Shape;137;p16"/>
          <p:cNvSpPr/>
          <p:nvPr/>
        </p:nvSpPr>
        <p:spPr>
          <a:xfrm>
            <a:off x="7453875" y="3248300"/>
            <a:ext cx="1595400" cy="4977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unsigned long</a:t>
            </a:r>
            <a:endParaRPr/>
          </a:p>
          <a:p>
            <a:pPr indent="0" lvl="0" marL="0" rtl="0" algn="ctr">
              <a:spcBef>
                <a:spcPts val="0"/>
              </a:spcBef>
              <a:spcAft>
                <a:spcPts val="0"/>
              </a:spcAft>
              <a:buNone/>
            </a:pPr>
            <a:r>
              <a:rPr lang="en">
                <a:latin typeface="Courier New"/>
                <a:ea typeface="Courier New"/>
                <a:cs typeface="Courier New"/>
                <a:sym typeface="Courier New"/>
              </a:rPr>
              <a:t>PrimitiveType</a:t>
            </a:r>
            <a:endParaRPr>
              <a:latin typeface="Courier New"/>
              <a:ea typeface="Courier New"/>
              <a:cs typeface="Courier New"/>
              <a:sym typeface="Courier New"/>
            </a:endParaRPr>
          </a:p>
        </p:txBody>
      </p:sp>
      <p:cxnSp>
        <p:nvCxnSpPr>
          <p:cNvPr id="138" name="Google Shape;138;p16"/>
          <p:cNvCxnSpPr>
            <a:stCxn id="120" idx="2"/>
            <a:endCxn id="137" idx="0"/>
          </p:cNvCxnSpPr>
          <p:nvPr/>
        </p:nvCxnSpPr>
        <p:spPr>
          <a:xfrm flipH="1" rot="-5400000">
            <a:off x="7509825" y="2506450"/>
            <a:ext cx="426000" cy="1057500"/>
          </a:xfrm>
          <a:prstGeom prst="bentConnector3">
            <a:avLst>
              <a:gd fmla="val 50012" name="adj1"/>
            </a:avLst>
          </a:prstGeom>
          <a:noFill/>
          <a:ln cap="flat" cmpd="sng" w="9525">
            <a:solidFill>
              <a:srgbClr val="595959"/>
            </a:solidFill>
            <a:prstDash val="solid"/>
            <a:round/>
            <a:headEnd len="med" w="med" type="none"/>
            <a:tailEnd len="med" w="med" type="none"/>
          </a:ln>
        </p:spPr>
      </p:cxnSp>
      <p:sp>
        <p:nvSpPr>
          <p:cNvPr id="139" name="Google Shape;139;p16"/>
          <p:cNvSpPr txBox="1"/>
          <p:nvPr/>
        </p:nvSpPr>
        <p:spPr>
          <a:xfrm>
            <a:off x="8190775" y="2742775"/>
            <a:ext cx="300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2000">
                <a:latin typeface="Courier New"/>
                <a:ea typeface="Courier New"/>
                <a:cs typeface="Courier New"/>
                <a:sym typeface="Courier New"/>
              </a:rPr>
              <a:t>d</a:t>
            </a:r>
            <a:endParaRPr b="1">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7"/>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solidFill>
                  <a:srgbClr val="000000"/>
                </a:solidFill>
              </a:rPr>
              <a:t>What’s in a </a:t>
            </a:r>
            <a:r>
              <a:rPr b="1" lang="en" sz="2800">
                <a:solidFill>
                  <a:srgbClr val="8064A2"/>
                </a:solidFill>
                <a:latin typeface="Courier New"/>
                <a:ea typeface="Courier New"/>
                <a:cs typeface="Courier New"/>
                <a:sym typeface="Courier New"/>
              </a:rPr>
              <a:t>DataType</a:t>
            </a:r>
            <a:r>
              <a:rPr lang="en" sz="2800">
                <a:solidFill>
                  <a:srgbClr val="000000"/>
                </a:solidFill>
              </a:rPr>
              <a:t>?</a:t>
            </a:r>
            <a:endParaRPr sz="2800">
              <a:solidFill>
                <a:srgbClr val="000000"/>
              </a:solidFill>
            </a:endParaRPr>
          </a:p>
        </p:txBody>
      </p:sp>
      <p:sp>
        <p:nvSpPr>
          <p:cNvPr id="145" name="Google Shape;145;p17"/>
          <p:cNvSpPr txBox="1"/>
          <p:nvPr/>
        </p:nvSpPr>
        <p:spPr>
          <a:xfrm>
            <a:off x="0" y="1152600"/>
            <a:ext cx="5891100" cy="3990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900">
                <a:solidFill>
                  <a:srgbClr val="595959"/>
                </a:solidFill>
              </a:rPr>
              <a:t>Each </a:t>
            </a:r>
            <a:r>
              <a:rPr b="1" lang="en" sz="1900" u="sng">
                <a:solidFill>
                  <a:schemeClr val="hlink"/>
                </a:solidFill>
                <a:latin typeface="Courier New"/>
                <a:ea typeface="Courier New"/>
                <a:cs typeface="Courier New"/>
                <a:sym typeface="Courier New"/>
                <a:hlinkClick r:id="rId3"/>
              </a:rPr>
              <a:t>DataType</a:t>
            </a:r>
            <a:r>
              <a:rPr lang="en" sz="1900">
                <a:solidFill>
                  <a:srgbClr val="595959"/>
                </a:solidFill>
              </a:rPr>
              <a:t> class has:</a:t>
            </a:r>
            <a:endParaRPr sz="1900">
              <a:solidFill>
                <a:srgbClr val="595959"/>
              </a:solidFill>
            </a:endParaRPr>
          </a:p>
          <a:p>
            <a:pPr indent="-330200" lvl="0" marL="457200" rtl="0" algn="l">
              <a:lnSpc>
                <a:spcPct val="115000"/>
              </a:lnSpc>
              <a:spcBef>
                <a:spcPts val="1200"/>
              </a:spcBef>
              <a:spcAft>
                <a:spcPts val="0"/>
              </a:spcAft>
              <a:buClr>
                <a:srgbClr val="595959"/>
              </a:buClr>
              <a:buSzPts val="1600"/>
              <a:buChar char="-"/>
            </a:pPr>
            <a:r>
              <a:rPr lang="en" sz="1600">
                <a:solidFill>
                  <a:srgbClr val="595959"/>
                </a:solidFill>
              </a:rPr>
              <a:t>Total size of type in bytes</a:t>
            </a:r>
            <a:endParaRPr sz="1600">
              <a:solidFill>
                <a:srgbClr val="595959"/>
              </a:solidFill>
            </a:endParaRPr>
          </a:p>
          <a:p>
            <a:pPr indent="-330200" lvl="0" marL="457200" rtl="0" algn="l">
              <a:lnSpc>
                <a:spcPct val="115000"/>
              </a:lnSpc>
              <a:spcBef>
                <a:spcPts val="0"/>
              </a:spcBef>
              <a:spcAft>
                <a:spcPts val="0"/>
              </a:spcAft>
              <a:buClr>
                <a:srgbClr val="595959"/>
              </a:buClr>
              <a:buSzPts val="1600"/>
              <a:buChar char="-"/>
            </a:pPr>
            <a:r>
              <a:rPr lang="en" sz="1600">
                <a:solidFill>
                  <a:srgbClr val="595959"/>
                </a:solidFill>
              </a:rPr>
              <a:t>String representation of the type name</a:t>
            </a:r>
            <a:endParaRPr sz="1600">
              <a:solidFill>
                <a:srgbClr val="595959"/>
              </a:solidFill>
            </a:endParaRPr>
          </a:p>
          <a:p>
            <a:pPr indent="-330200" lvl="0" marL="457200" rtl="0" algn="l">
              <a:lnSpc>
                <a:spcPct val="115000"/>
              </a:lnSpc>
              <a:spcBef>
                <a:spcPts val="0"/>
              </a:spcBef>
              <a:spcAft>
                <a:spcPts val="0"/>
              </a:spcAft>
              <a:buClr>
                <a:srgbClr val="595959"/>
              </a:buClr>
              <a:buSzPts val="1600"/>
              <a:buChar char="-"/>
            </a:pPr>
            <a:r>
              <a:rPr lang="en" sz="1600">
                <a:solidFill>
                  <a:srgbClr val="595959"/>
                </a:solidFill>
              </a:rPr>
              <a:t>Allocator and deallocator</a:t>
            </a:r>
            <a:endParaRPr sz="1600">
              <a:solidFill>
                <a:srgbClr val="595959"/>
              </a:solidFill>
            </a:endParaRPr>
          </a:p>
          <a:p>
            <a:pPr indent="0" lvl="0" marL="0" rtl="0" algn="l">
              <a:lnSpc>
                <a:spcPct val="115000"/>
              </a:lnSpc>
              <a:spcBef>
                <a:spcPts val="1200"/>
              </a:spcBef>
              <a:spcAft>
                <a:spcPts val="0"/>
              </a:spcAft>
              <a:buNone/>
            </a:pPr>
            <a:r>
              <a:rPr lang="en" sz="1900">
                <a:solidFill>
                  <a:srgbClr val="595959"/>
                </a:solidFill>
              </a:rPr>
              <a:t>Subclasses hold specific information about their own structure</a:t>
            </a:r>
            <a:endParaRPr sz="1900">
              <a:solidFill>
                <a:srgbClr val="595959"/>
              </a:solidFill>
            </a:endParaRPr>
          </a:p>
          <a:p>
            <a:pPr indent="-330200" lvl="0" marL="457200" rtl="0" algn="l">
              <a:lnSpc>
                <a:spcPct val="115000"/>
              </a:lnSpc>
              <a:spcBef>
                <a:spcPts val="1200"/>
              </a:spcBef>
              <a:spcAft>
                <a:spcPts val="0"/>
              </a:spcAft>
              <a:buClr>
                <a:srgbClr val="595959"/>
              </a:buClr>
              <a:buSzPts val="1600"/>
              <a:buChar char="-"/>
            </a:pPr>
            <a:r>
              <a:rPr lang="en" sz="1600" u="sng">
                <a:solidFill>
                  <a:schemeClr val="hlink"/>
                </a:solidFill>
                <a:latin typeface="Courier New"/>
                <a:ea typeface="Courier New"/>
                <a:cs typeface="Courier New"/>
                <a:sym typeface="Courier New"/>
                <a:hlinkClick r:id="rId4"/>
              </a:rPr>
              <a:t>CompositeDataType</a:t>
            </a:r>
            <a:r>
              <a:rPr lang="en" sz="1600">
                <a:solidFill>
                  <a:srgbClr val="595959"/>
                </a:solidFill>
              </a:rPr>
              <a:t> has a map of its members</a:t>
            </a:r>
            <a:endParaRPr sz="1600">
              <a:solidFill>
                <a:srgbClr val="595959"/>
              </a:solidFill>
            </a:endParaRPr>
          </a:p>
          <a:p>
            <a:pPr indent="-330200" lvl="0" marL="457200" rtl="0" algn="l">
              <a:lnSpc>
                <a:spcPct val="115000"/>
              </a:lnSpc>
              <a:spcBef>
                <a:spcPts val="0"/>
              </a:spcBef>
              <a:spcAft>
                <a:spcPts val="0"/>
              </a:spcAft>
              <a:buClr>
                <a:srgbClr val="595959"/>
              </a:buClr>
              <a:buSzPts val="1600"/>
              <a:buChar char="-"/>
            </a:pPr>
            <a:r>
              <a:rPr lang="en" sz="1600" u="sng">
                <a:solidFill>
                  <a:schemeClr val="hlink"/>
                </a:solidFill>
                <a:latin typeface="Courier New"/>
                <a:ea typeface="Courier New"/>
                <a:cs typeface="Courier New"/>
                <a:sym typeface="Courier New"/>
                <a:hlinkClick r:id="rId5"/>
              </a:rPr>
              <a:t>ArrayDataType</a:t>
            </a:r>
            <a:r>
              <a:rPr lang="en" sz="1600">
                <a:solidFill>
                  <a:srgbClr val="595959"/>
                </a:solidFill>
              </a:rPr>
              <a:t> has information about its elements</a:t>
            </a:r>
            <a:endParaRPr sz="1600">
              <a:solidFill>
                <a:srgbClr val="595959"/>
              </a:solidFill>
            </a:endParaRPr>
          </a:p>
          <a:p>
            <a:pPr indent="-330200" lvl="0" marL="457200" rtl="0" algn="l">
              <a:lnSpc>
                <a:spcPct val="115000"/>
              </a:lnSpc>
              <a:spcBef>
                <a:spcPts val="0"/>
              </a:spcBef>
              <a:spcAft>
                <a:spcPts val="0"/>
              </a:spcAft>
              <a:buClr>
                <a:srgbClr val="595959"/>
              </a:buClr>
              <a:buSzPts val="1600"/>
              <a:buChar char="-"/>
            </a:pPr>
            <a:r>
              <a:rPr lang="en" sz="1600">
                <a:solidFill>
                  <a:srgbClr val="595959"/>
                </a:solidFill>
              </a:rPr>
              <a:t>Types that represent a literal (</a:t>
            </a:r>
            <a:r>
              <a:rPr lang="en" sz="1600" u="sng">
                <a:solidFill>
                  <a:schemeClr val="hlink"/>
                </a:solidFill>
                <a:hlinkClick r:id="rId6"/>
              </a:rPr>
              <a:t>primitives</a:t>
            </a:r>
            <a:r>
              <a:rPr lang="en" sz="1600">
                <a:solidFill>
                  <a:srgbClr val="595959"/>
                </a:solidFill>
              </a:rPr>
              <a:t>, </a:t>
            </a:r>
            <a:r>
              <a:rPr lang="en" sz="1600" u="sng">
                <a:solidFill>
                  <a:schemeClr val="hlink"/>
                </a:solidFill>
                <a:hlinkClick r:id="rId7"/>
              </a:rPr>
              <a:t>strings</a:t>
            </a:r>
            <a:r>
              <a:rPr lang="en" sz="1600">
                <a:solidFill>
                  <a:srgbClr val="595959"/>
                </a:solidFill>
              </a:rPr>
              <a:t>) have the ability to get or set a value at a given address </a:t>
            </a:r>
            <a:endParaRPr sz="1600">
              <a:solidFill>
                <a:srgbClr val="595959"/>
              </a:solidFill>
            </a:endParaRPr>
          </a:p>
        </p:txBody>
      </p:sp>
      <p:sp>
        <p:nvSpPr>
          <p:cNvPr id="146" name="Google Shape;146;p17"/>
          <p:cNvSpPr/>
          <p:nvPr/>
        </p:nvSpPr>
        <p:spPr>
          <a:xfrm>
            <a:off x="6540350" y="1318625"/>
            <a:ext cx="1595400" cy="4977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ED8E00"/>
                </a:solidFill>
              </a:rPr>
              <a:t>Foo</a:t>
            </a:r>
            <a:endParaRPr b="1">
              <a:solidFill>
                <a:srgbClr val="ED8E00"/>
              </a:solidFill>
            </a:endParaRPr>
          </a:p>
          <a:p>
            <a:pPr indent="0" lvl="0" marL="0" rtl="0" algn="ctr">
              <a:spcBef>
                <a:spcPts val="0"/>
              </a:spcBef>
              <a:spcAft>
                <a:spcPts val="0"/>
              </a:spcAft>
              <a:buNone/>
            </a:pPr>
            <a:r>
              <a:rPr lang="en">
                <a:latin typeface="Courier New"/>
                <a:ea typeface="Courier New"/>
                <a:cs typeface="Courier New"/>
                <a:sym typeface="Courier New"/>
              </a:rPr>
              <a:t>CompositeType</a:t>
            </a:r>
            <a:endParaRPr>
              <a:latin typeface="Courier New"/>
              <a:ea typeface="Courier New"/>
              <a:cs typeface="Courier New"/>
              <a:sym typeface="Courier New"/>
            </a:endParaRPr>
          </a:p>
        </p:txBody>
      </p:sp>
      <p:graphicFrame>
        <p:nvGraphicFramePr>
          <p:cNvPr id="147" name="Google Shape;147;p17"/>
          <p:cNvGraphicFramePr/>
          <p:nvPr/>
        </p:nvGraphicFramePr>
        <p:xfrm>
          <a:off x="6034850" y="2636238"/>
          <a:ext cx="3000000" cy="3000000"/>
        </p:xfrm>
        <a:graphic>
          <a:graphicData uri="http://schemas.openxmlformats.org/drawingml/2006/table">
            <a:tbl>
              <a:tblPr>
                <a:noFill/>
                <a:tableStyleId>{D1083917-01F8-47AD-A687-F8FFAF14F69F}</a:tableStyleId>
              </a:tblPr>
              <a:tblGrid>
                <a:gridCol w="671225"/>
                <a:gridCol w="1506050"/>
                <a:gridCol w="747825"/>
              </a:tblGrid>
              <a:tr h="317500">
                <a:tc>
                  <a:txBody>
                    <a:bodyPr/>
                    <a:lstStyle/>
                    <a:p>
                      <a:pPr indent="0" lvl="0" marL="0" rtl="0" algn="l">
                        <a:spcBef>
                          <a:spcPts val="0"/>
                        </a:spcBef>
                        <a:spcAft>
                          <a:spcPts val="0"/>
                        </a:spcAft>
                        <a:buNone/>
                      </a:pPr>
                      <a:r>
                        <a:rPr b="1" lang="en"/>
                        <a:t>Name</a:t>
                      </a:r>
                      <a:endParaRPr b="1"/>
                    </a:p>
                  </a:txBody>
                  <a:tcPr marT="91425" marB="91425" marR="91425" marL="91425">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l">
                        <a:spcBef>
                          <a:spcPts val="0"/>
                        </a:spcBef>
                        <a:spcAft>
                          <a:spcPts val="0"/>
                        </a:spcAft>
                        <a:buNone/>
                      </a:pPr>
                      <a:r>
                        <a:rPr b="1" lang="en">
                          <a:solidFill>
                            <a:srgbClr val="8064A2"/>
                          </a:solidFill>
                          <a:latin typeface="Courier New"/>
                          <a:ea typeface="Courier New"/>
                          <a:cs typeface="Courier New"/>
                          <a:sym typeface="Courier New"/>
                        </a:rPr>
                        <a:t>DataType</a:t>
                      </a:r>
                      <a:r>
                        <a:rPr lang="en">
                          <a:latin typeface="Courier New"/>
                          <a:ea typeface="Courier New"/>
                          <a:cs typeface="Courier New"/>
                          <a:sym typeface="Courier New"/>
                        </a:rPr>
                        <a:t>*</a:t>
                      </a:r>
                      <a:endParaRPr>
                        <a:latin typeface="Courier New"/>
                        <a:ea typeface="Courier New"/>
                        <a:cs typeface="Courier New"/>
                        <a:sym typeface="Courier New"/>
                      </a:endParaRPr>
                    </a:p>
                  </a:txBody>
                  <a:tcPr marT="91425" marB="91425" marR="91425" marL="91425">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l">
                        <a:spcBef>
                          <a:spcPts val="0"/>
                        </a:spcBef>
                        <a:spcAft>
                          <a:spcPts val="0"/>
                        </a:spcAft>
                        <a:buNone/>
                      </a:pPr>
                      <a:r>
                        <a:rPr b="1" lang="en"/>
                        <a:t>Offset</a:t>
                      </a:r>
                      <a:endParaRPr b="1"/>
                    </a:p>
                  </a:txBody>
                  <a:tcPr marT="91425" marB="91425" marR="91425" marL="91425">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317500">
                <a:tc>
                  <a:txBody>
                    <a:bodyPr/>
                    <a:lstStyle/>
                    <a:p>
                      <a:pPr indent="0" lvl="0" marL="0" rtl="0" algn="l">
                        <a:spcBef>
                          <a:spcPts val="0"/>
                        </a:spcBef>
                        <a:spcAft>
                          <a:spcPts val="0"/>
                        </a:spcAft>
                        <a:buNone/>
                      </a:pPr>
                      <a:r>
                        <a:rPr lang="en">
                          <a:latin typeface="Courier New"/>
                          <a:ea typeface="Courier New"/>
                          <a:cs typeface="Courier New"/>
                          <a:sym typeface="Courier New"/>
                        </a:rPr>
                        <a:t>a</a:t>
                      </a:r>
                      <a:endParaRPr>
                        <a:latin typeface="Courier New"/>
                        <a:ea typeface="Courier New"/>
                        <a:cs typeface="Courier New"/>
                        <a:sym typeface="Courier New"/>
                      </a:endParaRPr>
                    </a:p>
                  </a:txBody>
                  <a:tcPr marT="91425" marB="91425" marR="91425" marL="91425">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Courier New"/>
                          <a:ea typeface="Courier New"/>
                          <a:cs typeface="Courier New"/>
                          <a:sym typeface="Courier New"/>
                        </a:rPr>
                        <a:t>ArrayType </a:t>
                      </a:r>
                      <a:endParaRPr sz="1300">
                        <a:latin typeface="Courier New"/>
                        <a:ea typeface="Courier New"/>
                        <a:cs typeface="Courier New"/>
                        <a:sym typeface="Courier New"/>
                      </a:endParaRPr>
                    </a:p>
                  </a:txBody>
                  <a:tcPr marT="91425" marB="91425" marR="91425" marL="91425">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ourier New"/>
                          <a:ea typeface="Courier New"/>
                          <a:cs typeface="Courier New"/>
                          <a:sym typeface="Courier New"/>
                        </a:rPr>
                        <a:t>0x0</a:t>
                      </a:r>
                      <a:endParaRPr>
                        <a:latin typeface="Courier New"/>
                        <a:ea typeface="Courier New"/>
                        <a:cs typeface="Courier New"/>
                        <a:sym typeface="Courier New"/>
                      </a:endParaRPr>
                    </a:p>
                  </a:txBody>
                  <a:tcPr marT="91425" marB="91425" marR="91425" marL="91425">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r h="317500">
                <a:tc>
                  <a:txBody>
                    <a:bodyPr/>
                    <a:lstStyle/>
                    <a:p>
                      <a:pPr indent="0" lvl="0" marL="0" rtl="0" algn="l">
                        <a:spcBef>
                          <a:spcPts val="0"/>
                        </a:spcBef>
                        <a:spcAft>
                          <a:spcPts val="0"/>
                        </a:spcAft>
                        <a:buNone/>
                      </a:pPr>
                      <a:r>
                        <a:rPr lang="en">
                          <a:latin typeface="Courier New"/>
                          <a:ea typeface="Courier New"/>
                          <a:cs typeface="Courier New"/>
                          <a:sym typeface="Courier New"/>
                        </a:rPr>
                        <a:t>b</a:t>
                      </a:r>
                      <a:endParaRPr>
                        <a:latin typeface="Courier New"/>
                        <a:ea typeface="Courier New"/>
                        <a:cs typeface="Courier New"/>
                        <a:sym typeface="Courier New"/>
                      </a:endParaRPr>
                    </a:p>
                  </a:txBody>
                  <a:tcPr marT="91425" marB="91425" marR="91425" marL="91425">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Courier New"/>
                          <a:ea typeface="Courier New"/>
                          <a:cs typeface="Courier New"/>
                          <a:sym typeface="Courier New"/>
                        </a:rPr>
                        <a:t>CompositeType</a:t>
                      </a:r>
                      <a:endParaRPr sz="1300">
                        <a:latin typeface="Courier New"/>
                        <a:ea typeface="Courier New"/>
                        <a:cs typeface="Courier New"/>
                        <a:sym typeface="Courier New"/>
                      </a:endParaRPr>
                    </a:p>
                  </a:txBody>
                  <a:tcPr marT="91425" marB="91425" marR="91425" marL="91425">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c>
                  <a:txBody>
                    <a:bodyPr/>
                    <a:lstStyle/>
                    <a:p>
                      <a:pPr indent="0" lvl="0" marL="0" rtl="0" algn="l">
                        <a:spcBef>
                          <a:spcPts val="0"/>
                        </a:spcBef>
                        <a:spcAft>
                          <a:spcPts val="0"/>
                        </a:spcAft>
                        <a:buNone/>
                      </a:pPr>
                      <a:r>
                        <a:rPr lang="en">
                          <a:latin typeface="Courier New"/>
                          <a:ea typeface="Courier New"/>
                          <a:cs typeface="Courier New"/>
                          <a:sym typeface="Courier New"/>
                        </a:rPr>
                        <a:t>0x50</a:t>
                      </a:r>
                      <a:endParaRPr>
                        <a:latin typeface="Courier New"/>
                        <a:ea typeface="Courier New"/>
                        <a:cs typeface="Courier New"/>
                        <a:sym typeface="Courier New"/>
                      </a:endParaRPr>
                    </a:p>
                  </a:txBody>
                  <a:tcPr marT="91425" marB="91425" marR="91425" marL="91425">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9525">
                      <a:solidFill>
                        <a:srgbClr val="595959"/>
                      </a:solidFill>
                      <a:prstDash val="solid"/>
                      <a:round/>
                      <a:headEnd len="sm" w="sm" type="none"/>
                      <a:tailEnd len="sm" w="sm" type="none"/>
                    </a:lnT>
                    <a:lnB cap="flat" cmpd="sng" w="9525">
                      <a:solidFill>
                        <a:srgbClr val="595959"/>
                      </a:solidFill>
                      <a:prstDash val="solid"/>
                      <a:round/>
                      <a:headEnd len="sm" w="sm" type="none"/>
                      <a:tailEnd len="sm" w="sm" type="none"/>
                    </a:lnB>
                  </a:tcPr>
                </a:tc>
              </a:tr>
            </a:tbl>
          </a:graphicData>
        </a:graphic>
      </p:graphicFrame>
      <p:sp>
        <p:nvSpPr>
          <p:cNvPr id="148" name="Google Shape;148;p17"/>
          <p:cNvSpPr/>
          <p:nvPr/>
        </p:nvSpPr>
        <p:spPr>
          <a:xfrm>
            <a:off x="6849350" y="2290938"/>
            <a:ext cx="978000" cy="3453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595959"/>
                </a:solidFill>
              </a:rPr>
              <a:t>Members</a:t>
            </a:r>
            <a:endParaRPr>
              <a:solidFill>
                <a:srgbClr val="595959"/>
              </a:solidFill>
              <a:latin typeface="Courier New"/>
              <a:ea typeface="Courier New"/>
              <a:cs typeface="Courier New"/>
              <a:sym typeface="Courier New"/>
            </a:endParaRPr>
          </a:p>
        </p:txBody>
      </p:sp>
      <p:cxnSp>
        <p:nvCxnSpPr>
          <p:cNvPr id="149" name="Google Shape;149;p17"/>
          <p:cNvCxnSpPr>
            <a:stCxn id="146" idx="2"/>
            <a:endCxn id="148" idx="0"/>
          </p:cNvCxnSpPr>
          <p:nvPr/>
        </p:nvCxnSpPr>
        <p:spPr>
          <a:xfrm flipH="1" rot="-5400000">
            <a:off x="7101050" y="2053325"/>
            <a:ext cx="474600" cy="600"/>
          </a:xfrm>
          <a:prstGeom prst="bentConnector3">
            <a:avLst>
              <a:gd fmla="val 50001" name="adj1"/>
            </a:avLst>
          </a:prstGeom>
          <a:noFill/>
          <a:ln cap="flat" cmpd="sng" w="9525">
            <a:solidFill>
              <a:srgbClr val="595959"/>
            </a:solidFill>
            <a:prstDash val="solid"/>
            <a:round/>
            <a:headEnd len="med" w="med" type="none"/>
            <a:tailEnd len="med" w="med" type="none"/>
          </a:ln>
        </p:spPr>
      </p:cxnSp>
      <p:cxnSp>
        <p:nvCxnSpPr>
          <p:cNvPr id="150" name="Google Shape;150;p17"/>
          <p:cNvCxnSpPr>
            <a:stCxn id="146" idx="2"/>
            <a:endCxn id="148" idx="0"/>
          </p:cNvCxnSpPr>
          <p:nvPr/>
        </p:nvCxnSpPr>
        <p:spPr>
          <a:xfrm>
            <a:off x="7338050" y="1816325"/>
            <a:ext cx="300" cy="474600"/>
          </a:xfrm>
          <a:prstGeom prst="straightConnector1">
            <a:avLst/>
          </a:prstGeom>
          <a:noFill/>
          <a:ln cap="flat" cmpd="sng" w="9525">
            <a:solidFill>
              <a:srgbClr val="595959"/>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8"/>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solidFill>
                  <a:srgbClr val="000000"/>
                </a:solidFill>
              </a:rPr>
              <a:t>Managing </a:t>
            </a:r>
            <a:r>
              <a:rPr b="1" lang="en" sz="2800">
                <a:solidFill>
                  <a:srgbClr val="8064A2"/>
                </a:solidFill>
                <a:latin typeface="Courier New"/>
                <a:ea typeface="Courier New"/>
                <a:cs typeface="Courier New"/>
                <a:sym typeface="Courier New"/>
              </a:rPr>
              <a:t>DataTypes</a:t>
            </a:r>
            <a:r>
              <a:rPr lang="en" sz="2800">
                <a:solidFill>
                  <a:srgbClr val="000000"/>
                </a:solidFill>
              </a:rPr>
              <a:t> at runtime</a:t>
            </a:r>
            <a:endParaRPr sz="2800">
              <a:solidFill>
                <a:srgbClr val="000000"/>
              </a:solidFill>
            </a:endParaRPr>
          </a:p>
        </p:txBody>
      </p:sp>
      <p:sp>
        <p:nvSpPr>
          <p:cNvPr id="156" name="Google Shape;156;p18"/>
          <p:cNvSpPr txBox="1"/>
          <p:nvPr/>
        </p:nvSpPr>
        <p:spPr>
          <a:xfrm>
            <a:off x="311700" y="10177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800">
                <a:solidFill>
                  <a:srgbClr val="595959"/>
                </a:solidFill>
              </a:rPr>
              <a:t>The </a:t>
            </a:r>
            <a:r>
              <a:rPr b="1" lang="en" sz="1800" u="sng">
                <a:solidFill>
                  <a:schemeClr val="hlink"/>
                </a:solidFill>
                <a:latin typeface="Courier New"/>
                <a:ea typeface="Courier New"/>
                <a:cs typeface="Courier New"/>
                <a:sym typeface="Courier New"/>
                <a:hlinkClick r:id="rId3"/>
              </a:rPr>
              <a:t>DataTypeInator</a:t>
            </a:r>
            <a:r>
              <a:rPr lang="en" sz="1800">
                <a:solidFill>
                  <a:srgbClr val="595959"/>
                </a:solidFill>
              </a:rPr>
              <a:t> keeps track of types at runtime</a:t>
            </a:r>
            <a:endParaRPr sz="1800">
              <a:solidFill>
                <a:srgbClr val="595959"/>
              </a:solidFill>
            </a:endParaRPr>
          </a:p>
          <a:p>
            <a:pPr indent="-330200" lvl="0" marL="457200" rtl="0" algn="l">
              <a:lnSpc>
                <a:spcPct val="115000"/>
              </a:lnSpc>
              <a:spcBef>
                <a:spcPts val="1200"/>
              </a:spcBef>
              <a:spcAft>
                <a:spcPts val="0"/>
              </a:spcAft>
              <a:buClr>
                <a:srgbClr val="595959"/>
              </a:buClr>
              <a:buSzPts val="1600"/>
              <a:buChar char="-"/>
            </a:pPr>
            <a:r>
              <a:rPr b="1" lang="en" sz="1600">
                <a:solidFill>
                  <a:srgbClr val="8064A2"/>
                </a:solidFill>
                <a:latin typeface="Courier New"/>
                <a:ea typeface="Courier New"/>
                <a:cs typeface="Courier New"/>
                <a:sym typeface="Courier New"/>
              </a:rPr>
              <a:t>DataTypes</a:t>
            </a:r>
            <a:r>
              <a:rPr lang="en" sz="1600">
                <a:solidFill>
                  <a:srgbClr val="595959"/>
                </a:solidFill>
              </a:rPr>
              <a:t> are registered and validated at initialization time </a:t>
            </a:r>
            <a:endParaRPr sz="1600">
              <a:solidFill>
                <a:srgbClr val="595959"/>
              </a:solidFill>
            </a:endParaRPr>
          </a:p>
          <a:p>
            <a:pPr indent="-330200" lvl="1" marL="914400" rtl="0" algn="l">
              <a:lnSpc>
                <a:spcPct val="115000"/>
              </a:lnSpc>
              <a:spcBef>
                <a:spcPts val="0"/>
              </a:spcBef>
              <a:spcAft>
                <a:spcPts val="0"/>
              </a:spcAft>
              <a:buClr>
                <a:srgbClr val="595959"/>
              </a:buClr>
              <a:buSzPts val="1600"/>
              <a:buChar char="-"/>
            </a:pPr>
            <a:r>
              <a:rPr lang="en" sz="1600">
                <a:solidFill>
                  <a:srgbClr val="595959"/>
                </a:solidFill>
              </a:rPr>
              <a:t>New pointer and array types can be created during runtime</a:t>
            </a:r>
            <a:endParaRPr sz="1600">
              <a:solidFill>
                <a:srgbClr val="595959"/>
              </a:solidFill>
            </a:endParaRPr>
          </a:p>
          <a:p>
            <a:pPr indent="-330200" lvl="0" marL="457200" rtl="0" algn="l">
              <a:lnSpc>
                <a:spcPct val="115000"/>
              </a:lnSpc>
              <a:spcBef>
                <a:spcPts val="0"/>
              </a:spcBef>
              <a:spcAft>
                <a:spcPts val="0"/>
              </a:spcAft>
              <a:buClr>
                <a:srgbClr val="595959"/>
              </a:buClr>
              <a:buSzPts val="1600"/>
              <a:buChar char="-"/>
            </a:pPr>
            <a:r>
              <a:rPr lang="en" sz="1600">
                <a:solidFill>
                  <a:srgbClr val="595959"/>
                </a:solidFill>
              </a:rPr>
              <a:t>provide the transformation from </a:t>
            </a:r>
            <a:r>
              <a:rPr b="1" lang="en" sz="1600">
                <a:solidFill>
                  <a:srgbClr val="595959"/>
                </a:solidFill>
                <a:latin typeface="Courier New"/>
                <a:ea typeface="Courier New"/>
                <a:cs typeface="Courier New"/>
                <a:sym typeface="Courier New"/>
              </a:rPr>
              <a:t>string -&gt; </a:t>
            </a:r>
            <a:r>
              <a:rPr b="1" lang="en" sz="1600">
                <a:solidFill>
                  <a:srgbClr val="8064A2"/>
                </a:solidFill>
                <a:latin typeface="Courier New"/>
                <a:ea typeface="Courier New"/>
                <a:cs typeface="Courier New"/>
                <a:sym typeface="Courier New"/>
              </a:rPr>
              <a:t>DataType</a:t>
            </a:r>
            <a:r>
              <a:rPr b="1" lang="en" sz="1600">
                <a:solidFill>
                  <a:srgbClr val="595959"/>
                </a:solidFill>
                <a:latin typeface="Courier New"/>
                <a:ea typeface="Courier New"/>
                <a:cs typeface="Courier New"/>
                <a:sym typeface="Courier New"/>
              </a:rPr>
              <a:t>*</a:t>
            </a:r>
            <a:r>
              <a:rPr lang="en" sz="1600">
                <a:solidFill>
                  <a:srgbClr val="595959"/>
                </a:solidFill>
              </a:rPr>
              <a:t> at runtime</a:t>
            </a:r>
            <a:endParaRPr sz="1600">
              <a:solidFill>
                <a:srgbClr val="595959"/>
              </a:solidFill>
            </a:endParaRPr>
          </a:p>
          <a:p>
            <a:pPr indent="-330200" lvl="0" marL="457200" rtl="0" algn="l">
              <a:lnSpc>
                <a:spcPct val="115000"/>
              </a:lnSpc>
              <a:spcBef>
                <a:spcPts val="0"/>
              </a:spcBef>
              <a:spcAft>
                <a:spcPts val="0"/>
              </a:spcAft>
              <a:buClr>
                <a:srgbClr val="595959"/>
              </a:buClr>
              <a:buSzPts val="1600"/>
              <a:buChar char="-"/>
            </a:pPr>
            <a:r>
              <a:rPr lang="en" sz="1600">
                <a:solidFill>
                  <a:srgbClr val="595959"/>
                </a:solidFill>
              </a:rPr>
              <a:t>Handles parsing, namespaces, typedef statements</a:t>
            </a:r>
            <a:endParaRPr sz="1600">
              <a:solidFill>
                <a:srgbClr val="595959"/>
              </a:solidFill>
            </a:endParaRPr>
          </a:p>
          <a:p>
            <a:pPr indent="0" lvl="0" marL="0" rtl="0" algn="l">
              <a:lnSpc>
                <a:spcPct val="115000"/>
              </a:lnSpc>
              <a:spcBef>
                <a:spcPts val="1200"/>
              </a:spcBef>
              <a:spcAft>
                <a:spcPts val="0"/>
              </a:spcAft>
              <a:buNone/>
            </a:pPr>
            <a:r>
              <a:t/>
            </a:r>
            <a:endParaRPr sz="1800">
              <a:solidFill>
                <a:srgbClr val="595959"/>
              </a:solidFill>
            </a:endParaRPr>
          </a:p>
          <a:p>
            <a:pPr indent="0" lvl="0" marL="0" rtl="0" algn="l">
              <a:lnSpc>
                <a:spcPct val="115000"/>
              </a:lnSpc>
              <a:spcBef>
                <a:spcPts val="1200"/>
              </a:spcBef>
              <a:spcAft>
                <a:spcPts val="1200"/>
              </a:spcAft>
              <a:buNone/>
            </a:pPr>
            <a:r>
              <a:t/>
            </a:r>
            <a:endParaRPr sz="1800">
              <a:solidFill>
                <a:srgbClr val="595959"/>
              </a:solidFill>
            </a:endParaRPr>
          </a:p>
        </p:txBody>
      </p:sp>
      <p:graphicFrame>
        <p:nvGraphicFramePr>
          <p:cNvPr id="157" name="Google Shape;157;p18"/>
          <p:cNvGraphicFramePr/>
          <p:nvPr/>
        </p:nvGraphicFramePr>
        <p:xfrm>
          <a:off x="1691463" y="2874375"/>
          <a:ext cx="3000000" cy="3000000"/>
        </p:xfrm>
        <a:graphic>
          <a:graphicData uri="http://schemas.openxmlformats.org/drawingml/2006/table">
            <a:tbl>
              <a:tblPr>
                <a:noFill/>
                <a:tableStyleId>{D1083917-01F8-47AD-A687-F8FFAF14F69F}</a:tableStyleId>
              </a:tblPr>
              <a:tblGrid>
                <a:gridCol w="1496125"/>
                <a:gridCol w="4264925"/>
              </a:tblGrid>
              <a:tr h="316275">
                <a:tc>
                  <a:txBody>
                    <a:bodyPr/>
                    <a:lstStyle/>
                    <a:p>
                      <a:pPr indent="0" lvl="0" marL="0" rtl="0" algn="l">
                        <a:spcBef>
                          <a:spcPts val="0"/>
                        </a:spcBef>
                        <a:spcAft>
                          <a:spcPts val="0"/>
                        </a:spcAft>
                        <a:buNone/>
                      </a:pPr>
                      <a:r>
                        <a:rPr lang="en" sz="1300"/>
                        <a:t>“int”</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300">
                          <a:latin typeface="Courier New"/>
                          <a:ea typeface="Courier New"/>
                          <a:cs typeface="Courier New"/>
                          <a:sym typeface="Courier New"/>
                        </a:rPr>
                        <a:t>SpecifiedPrimitiveType&lt;int&gt;</a:t>
                      </a:r>
                      <a:endParaRPr b="1" sz="13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10200">
                <a:tc>
                  <a:txBody>
                    <a:bodyPr/>
                    <a:lstStyle/>
                    <a:p>
                      <a:pPr indent="0" lvl="0" marL="0" rtl="0" algn="l">
                        <a:spcBef>
                          <a:spcPts val="0"/>
                        </a:spcBef>
                        <a:spcAft>
                          <a:spcPts val="0"/>
                        </a:spcAft>
                        <a:buNone/>
                      </a:pPr>
                      <a:r>
                        <a:rPr lang="en" sz="1300"/>
                        <a:t>“unsigned long”</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300">
                          <a:latin typeface="Courier New"/>
                          <a:ea typeface="Courier New"/>
                          <a:cs typeface="Courier New"/>
                          <a:sym typeface="Courier New"/>
                        </a:rPr>
                        <a:t>SpecifiedPrimitiveType&lt;unsigned long&gt;</a:t>
                      </a:r>
                      <a:endParaRPr b="1" sz="13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10200">
                <a:tc>
                  <a:txBody>
                    <a:bodyPr/>
                    <a:lstStyle/>
                    <a:p>
                      <a:pPr indent="0" lvl="0" marL="0" rtl="0" algn="l">
                        <a:spcBef>
                          <a:spcPts val="0"/>
                        </a:spcBef>
                        <a:spcAft>
                          <a:spcPts val="0"/>
                        </a:spcAft>
                        <a:buNone/>
                      </a:pPr>
                      <a:r>
                        <a:rPr lang="en" sz="1300"/>
                        <a:t>“std::string”</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300">
                          <a:latin typeface="Courier New"/>
                          <a:ea typeface="Courier New"/>
                          <a:cs typeface="Courier New"/>
                          <a:sym typeface="Courier New"/>
                        </a:rPr>
                        <a:t>StringType</a:t>
                      </a:r>
                      <a:endParaRPr b="1" sz="13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10200">
                <a:tc>
                  <a:txBody>
                    <a:bodyPr/>
                    <a:lstStyle/>
                    <a:p>
                      <a:pPr indent="0" lvl="0" marL="0" rtl="0" algn="l">
                        <a:spcBef>
                          <a:spcPts val="0"/>
                        </a:spcBef>
                        <a:spcAft>
                          <a:spcPts val="0"/>
                        </a:spcAft>
                        <a:buNone/>
                      </a:pPr>
                      <a:r>
                        <a:rPr lang="en" sz="1300"/>
                        <a:t>“Foo”</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300">
                          <a:latin typeface="Courier New"/>
                          <a:ea typeface="Courier New"/>
                          <a:cs typeface="Courier New"/>
                          <a:sym typeface="Courier New"/>
                        </a:rPr>
                        <a:t>SpecifiedCompositeType&lt;Foo&gt;</a:t>
                      </a:r>
                      <a:endParaRPr b="1" sz="13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10200">
                <a:tc>
                  <a:txBody>
                    <a:bodyPr/>
                    <a:lstStyle/>
                    <a:p>
                      <a:pPr indent="0" lvl="0" marL="0" rtl="0" algn="l">
                        <a:spcBef>
                          <a:spcPts val="0"/>
                        </a:spcBef>
                        <a:spcAft>
                          <a:spcPts val="0"/>
                        </a:spcAft>
                        <a:buNone/>
                      </a:pPr>
                      <a:r>
                        <a:rPr lang="en" sz="1300"/>
                        <a:t>“Bar[5]”</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300">
                          <a:latin typeface="Courier New"/>
                          <a:ea typeface="Courier New"/>
                          <a:cs typeface="Courier New"/>
                          <a:sym typeface="Courier New"/>
                        </a:rPr>
                        <a:t>ArrayType</a:t>
                      </a:r>
                      <a:endParaRPr b="1" sz="13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10200">
                <a:tc>
                  <a:txBody>
                    <a:bodyPr/>
                    <a:lstStyle/>
                    <a:p>
                      <a:pPr indent="0" lvl="0" marL="0" rtl="0" algn="l">
                        <a:spcBef>
                          <a:spcPts val="0"/>
                        </a:spcBef>
                        <a:spcAft>
                          <a:spcPts val="0"/>
                        </a:spcAft>
                        <a:buNone/>
                      </a:pPr>
                      <a:r>
                        <a:rPr lang="en" sz="1300"/>
                        <a:t>“vector&lt;string&gt;”</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300">
                          <a:latin typeface="Courier New"/>
                          <a:ea typeface="Courier New"/>
                          <a:cs typeface="Courier New"/>
                          <a:sym typeface="Courier New"/>
                        </a:rPr>
                        <a:t>SpecifiedSequenceType&lt;vector&lt;string&gt;&gt;</a:t>
                      </a:r>
                      <a:endParaRPr b="1" sz="13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p:nvPr/>
        </p:nvSpPr>
        <p:spPr>
          <a:xfrm>
            <a:off x="699600" y="3316700"/>
            <a:ext cx="7744800" cy="1290900"/>
          </a:xfrm>
          <a:prstGeom prst="rect">
            <a:avLst/>
          </a:prstGeom>
          <a:solidFill>
            <a:srgbClr val="EAD1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3" name="Google Shape;163;p19"/>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solidFill>
                  <a:srgbClr val="000000"/>
                </a:solidFill>
              </a:rPr>
              <a:t>Memory Management</a:t>
            </a:r>
            <a:endParaRPr sz="2800">
              <a:solidFill>
                <a:srgbClr val="000000"/>
              </a:solidFill>
            </a:endParaRPr>
          </a:p>
        </p:txBody>
      </p:sp>
      <p:sp>
        <p:nvSpPr>
          <p:cNvPr id="164" name="Google Shape;164;p19"/>
          <p:cNvSpPr txBox="1"/>
          <p:nvPr/>
        </p:nvSpPr>
        <p:spPr>
          <a:xfrm>
            <a:off x="311700" y="1151888"/>
            <a:ext cx="8520600" cy="21648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This is as similar to the current Trick interface that I can manage</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Keep track of all allocated data structures’ location, type, and name</a:t>
            </a:r>
            <a:endParaRPr sz="1800">
              <a:solidFill>
                <a:srgbClr val="595959"/>
              </a:solidFill>
            </a:endParaRPr>
          </a:p>
          <a:p>
            <a:pPr indent="-342900" lvl="1" marL="914400" rtl="0" algn="l">
              <a:lnSpc>
                <a:spcPct val="115000"/>
              </a:lnSpc>
              <a:spcBef>
                <a:spcPts val="0"/>
              </a:spcBef>
              <a:spcAft>
                <a:spcPts val="0"/>
              </a:spcAft>
              <a:buClr>
                <a:srgbClr val="595959"/>
              </a:buClr>
              <a:buSzPts val="1800"/>
              <a:buChar char="-"/>
            </a:pPr>
            <a:r>
              <a:rPr lang="en" sz="1800">
                <a:solidFill>
                  <a:srgbClr val="595959"/>
                </a:solidFill>
              </a:rPr>
              <a:t>Use the </a:t>
            </a:r>
            <a:r>
              <a:rPr b="1" lang="en" sz="1800">
                <a:solidFill>
                  <a:srgbClr val="595959"/>
                </a:solidFill>
                <a:latin typeface="Courier New"/>
                <a:ea typeface="Courier New"/>
                <a:cs typeface="Courier New"/>
                <a:sym typeface="Courier New"/>
              </a:rPr>
              <a:t>DataTypeInator</a:t>
            </a:r>
            <a:r>
              <a:rPr lang="en" sz="1800">
                <a:solidFill>
                  <a:srgbClr val="595959"/>
                </a:solidFill>
              </a:rPr>
              <a:t> to get </a:t>
            </a:r>
            <a:r>
              <a:rPr b="1" lang="en" sz="1800">
                <a:solidFill>
                  <a:srgbClr val="8064A2"/>
                </a:solidFill>
                <a:latin typeface="Courier New"/>
                <a:ea typeface="Courier New"/>
                <a:cs typeface="Courier New"/>
                <a:sym typeface="Courier New"/>
              </a:rPr>
              <a:t>DataType</a:t>
            </a:r>
            <a:r>
              <a:rPr lang="en" sz="1800">
                <a:solidFill>
                  <a:srgbClr val="595959"/>
                </a:solidFill>
              </a:rPr>
              <a:t> from user provided string</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Delete local allocs in destructor, leave extern allocs alone</a:t>
            </a:r>
            <a:endParaRPr sz="1800">
              <a:solidFill>
                <a:srgbClr val="595959"/>
              </a:solidFill>
            </a:endParaRPr>
          </a:p>
          <a:p>
            <a:pPr indent="0" lvl="0" marL="457200" rtl="0" algn="l">
              <a:lnSpc>
                <a:spcPct val="115000"/>
              </a:lnSpc>
              <a:spcBef>
                <a:spcPts val="1200"/>
              </a:spcBef>
              <a:spcAft>
                <a:spcPts val="0"/>
              </a:spcAft>
              <a:buNone/>
            </a:pPr>
            <a:r>
              <a:rPr b="1" lang="en" sz="1800">
                <a:solidFill>
                  <a:srgbClr val="595959"/>
                </a:solidFill>
                <a:latin typeface="Courier New"/>
                <a:ea typeface="Courier New"/>
                <a:cs typeface="Courier New"/>
                <a:sym typeface="Courier New"/>
              </a:rPr>
              <a:t>Foo * </a:t>
            </a:r>
            <a:r>
              <a:rPr b="1" lang="en" sz="1800">
                <a:solidFill>
                  <a:srgbClr val="DE006F"/>
                </a:solidFill>
                <a:latin typeface="Courier New"/>
                <a:ea typeface="Courier New"/>
                <a:cs typeface="Courier New"/>
                <a:sym typeface="Courier New"/>
              </a:rPr>
              <a:t>f_ptr</a:t>
            </a:r>
            <a:r>
              <a:rPr b="1" lang="en" sz="1800">
                <a:solidFill>
                  <a:srgbClr val="595959"/>
                </a:solidFill>
                <a:latin typeface="Courier New"/>
                <a:ea typeface="Courier New"/>
                <a:cs typeface="Courier New"/>
                <a:sym typeface="Courier New"/>
              </a:rPr>
              <a:t> = </a:t>
            </a:r>
            <a:r>
              <a:rPr b="1" lang="en" sz="1800">
                <a:solidFill>
                  <a:srgbClr val="595959"/>
                </a:solidFill>
                <a:latin typeface="Courier New"/>
                <a:ea typeface="Courier New"/>
                <a:cs typeface="Courier New"/>
                <a:sym typeface="Courier New"/>
              </a:rPr>
              <a:t>memoryManager-&gt;declare_var(“</a:t>
            </a:r>
            <a:r>
              <a:rPr b="1" lang="en" sz="1800">
                <a:solidFill>
                  <a:srgbClr val="ED8E00"/>
                </a:solidFill>
                <a:latin typeface="Courier New"/>
                <a:ea typeface="Courier New"/>
                <a:cs typeface="Courier New"/>
                <a:sym typeface="Courier New"/>
              </a:rPr>
              <a:t>Foo</a:t>
            </a:r>
            <a:r>
              <a:rPr b="1" lang="en" sz="1800">
                <a:solidFill>
                  <a:srgbClr val="595959"/>
                </a:solidFill>
                <a:latin typeface="Courier New"/>
                <a:ea typeface="Courier New"/>
                <a:cs typeface="Courier New"/>
                <a:sym typeface="Courier New"/>
              </a:rPr>
              <a:t> </a:t>
            </a:r>
            <a:r>
              <a:rPr b="1" lang="en" sz="1800">
                <a:solidFill>
                  <a:srgbClr val="93A7D0"/>
                </a:solidFill>
                <a:latin typeface="Courier New"/>
                <a:ea typeface="Courier New"/>
                <a:cs typeface="Courier New"/>
                <a:sym typeface="Courier New"/>
              </a:rPr>
              <a:t>foo</a:t>
            </a:r>
            <a:r>
              <a:rPr b="1" lang="en" sz="1800">
                <a:solidFill>
                  <a:srgbClr val="595959"/>
                </a:solidFill>
                <a:latin typeface="Courier New"/>
                <a:ea typeface="Courier New"/>
                <a:cs typeface="Courier New"/>
                <a:sym typeface="Courier New"/>
              </a:rPr>
              <a:t>”);</a:t>
            </a:r>
            <a:endParaRPr b="1" sz="1800">
              <a:solidFill>
                <a:srgbClr val="595959"/>
              </a:solidFill>
              <a:latin typeface="Courier New"/>
              <a:ea typeface="Courier New"/>
              <a:cs typeface="Courier New"/>
              <a:sym typeface="Courier New"/>
            </a:endParaRPr>
          </a:p>
          <a:p>
            <a:pPr indent="0" lvl="0" marL="457200" rtl="0" algn="l">
              <a:lnSpc>
                <a:spcPct val="115000"/>
              </a:lnSpc>
              <a:spcBef>
                <a:spcPts val="1200"/>
              </a:spcBef>
              <a:spcAft>
                <a:spcPts val="1200"/>
              </a:spcAft>
              <a:buNone/>
            </a:pPr>
            <a:r>
              <a:rPr b="1" lang="en" sz="1800">
                <a:solidFill>
                  <a:srgbClr val="595959"/>
                </a:solidFill>
                <a:latin typeface="Courier New"/>
                <a:ea typeface="Courier New"/>
                <a:cs typeface="Courier New"/>
                <a:sym typeface="Courier New"/>
              </a:rPr>
              <a:t>memoryManager-&gt;declare_var(“std::vector&lt;int&gt; x”, &amp;</a:t>
            </a:r>
            <a:r>
              <a:rPr b="1" lang="en" sz="1800">
                <a:solidFill>
                  <a:srgbClr val="9BBB59"/>
                </a:solidFill>
                <a:latin typeface="Courier New"/>
                <a:ea typeface="Courier New"/>
                <a:cs typeface="Courier New"/>
                <a:sym typeface="Courier New"/>
              </a:rPr>
              <a:t>x</a:t>
            </a:r>
            <a:r>
              <a:rPr b="1" lang="en" sz="1800">
                <a:solidFill>
                  <a:srgbClr val="595959"/>
                </a:solidFill>
                <a:latin typeface="Courier New"/>
                <a:ea typeface="Courier New"/>
                <a:cs typeface="Courier New"/>
                <a:sym typeface="Courier New"/>
              </a:rPr>
              <a:t>);</a:t>
            </a:r>
            <a:endParaRPr b="1" sz="1800">
              <a:solidFill>
                <a:srgbClr val="595959"/>
              </a:solidFill>
              <a:latin typeface="Courier New"/>
              <a:ea typeface="Courier New"/>
              <a:cs typeface="Courier New"/>
              <a:sym typeface="Courier New"/>
            </a:endParaRPr>
          </a:p>
        </p:txBody>
      </p:sp>
      <p:sp>
        <p:nvSpPr>
          <p:cNvPr id="165" name="Google Shape;165;p19"/>
          <p:cNvSpPr/>
          <p:nvPr/>
        </p:nvSpPr>
        <p:spPr>
          <a:xfrm>
            <a:off x="2838925" y="3547850"/>
            <a:ext cx="2142300" cy="8760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Name: </a:t>
            </a:r>
            <a:r>
              <a:rPr lang="en">
                <a:solidFill>
                  <a:srgbClr val="93A7D0"/>
                </a:solidFill>
              </a:rPr>
              <a:t>foo</a:t>
            </a:r>
            <a:endParaRPr>
              <a:solidFill>
                <a:srgbClr val="93A7D0"/>
              </a:solidFill>
            </a:endParaRPr>
          </a:p>
          <a:p>
            <a:pPr indent="0" lvl="0" marL="0" rtl="0" algn="ctr">
              <a:spcBef>
                <a:spcPts val="0"/>
              </a:spcBef>
              <a:spcAft>
                <a:spcPts val="0"/>
              </a:spcAft>
              <a:buNone/>
            </a:pPr>
            <a:r>
              <a:rPr lang="en"/>
              <a:t>Type: “</a:t>
            </a:r>
            <a:r>
              <a:rPr lang="en">
                <a:solidFill>
                  <a:srgbClr val="FF9900"/>
                </a:solidFill>
              </a:rPr>
              <a:t>Foo</a:t>
            </a:r>
            <a:r>
              <a:rPr lang="en"/>
              <a:t>”</a:t>
            </a:r>
            <a:endParaRPr/>
          </a:p>
          <a:p>
            <a:pPr indent="0" lvl="0" marL="0" rtl="0" algn="ctr">
              <a:spcBef>
                <a:spcPts val="0"/>
              </a:spcBef>
              <a:spcAft>
                <a:spcPts val="0"/>
              </a:spcAft>
              <a:buNone/>
            </a:pPr>
            <a:r>
              <a:rPr lang="en"/>
              <a:t>Address: </a:t>
            </a:r>
            <a:r>
              <a:rPr b="1" lang="en">
                <a:solidFill>
                  <a:srgbClr val="DE006F"/>
                </a:solidFill>
                <a:latin typeface="Courier New"/>
                <a:ea typeface="Courier New"/>
                <a:cs typeface="Courier New"/>
                <a:sym typeface="Courier New"/>
              </a:rPr>
              <a:t>0xc0ffee</a:t>
            </a:r>
            <a:endParaRPr b="1">
              <a:solidFill>
                <a:srgbClr val="DE006F"/>
              </a:solidFill>
              <a:latin typeface="Courier New"/>
              <a:ea typeface="Courier New"/>
              <a:cs typeface="Courier New"/>
              <a:sym typeface="Courier New"/>
            </a:endParaRPr>
          </a:p>
          <a:p>
            <a:pPr indent="0" lvl="0" marL="0" rtl="0" algn="ctr">
              <a:spcBef>
                <a:spcPts val="0"/>
              </a:spcBef>
              <a:spcAft>
                <a:spcPts val="0"/>
              </a:spcAft>
              <a:buNone/>
            </a:pPr>
            <a:r>
              <a:rPr lang="en"/>
              <a:t>Storage: local</a:t>
            </a:r>
            <a:endParaRPr/>
          </a:p>
        </p:txBody>
      </p:sp>
      <p:sp>
        <p:nvSpPr>
          <p:cNvPr id="166" name="Google Shape;166;p19"/>
          <p:cNvSpPr txBox="1"/>
          <p:nvPr/>
        </p:nvSpPr>
        <p:spPr>
          <a:xfrm>
            <a:off x="1023850" y="3608150"/>
            <a:ext cx="10848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t>Memory</a:t>
            </a:r>
            <a:endParaRPr sz="1700"/>
          </a:p>
          <a:p>
            <a:pPr indent="0" lvl="0" marL="0" rtl="0" algn="ctr">
              <a:spcBef>
                <a:spcPts val="0"/>
              </a:spcBef>
              <a:spcAft>
                <a:spcPts val="0"/>
              </a:spcAft>
              <a:buNone/>
            </a:pPr>
            <a:r>
              <a:rPr lang="en" sz="1700"/>
              <a:t>Manager</a:t>
            </a:r>
            <a:endParaRPr sz="1700"/>
          </a:p>
        </p:txBody>
      </p:sp>
      <p:sp>
        <p:nvSpPr>
          <p:cNvPr id="167" name="Google Shape;167;p19"/>
          <p:cNvSpPr/>
          <p:nvPr/>
        </p:nvSpPr>
        <p:spPr>
          <a:xfrm>
            <a:off x="5476575" y="3547850"/>
            <a:ext cx="2440500" cy="8760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Name: x</a:t>
            </a:r>
            <a:endParaRPr/>
          </a:p>
          <a:p>
            <a:pPr indent="0" lvl="0" marL="0" rtl="0" algn="ctr">
              <a:spcBef>
                <a:spcPts val="0"/>
              </a:spcBef>
              <a:spcAft>
                <a:spcPts val="0"/>
              </a:spcAft>
              <a:buNone/>
            </a:pPr>
            <a:r>
              <a:rPr lang="en"/>
              <a:t>Type: “std::vector&lt;int&gt;”</a:t>
            </a:r>
            <a:endParaRPr/>
          </a:p>
          <a:p>
            <a:pPr indent="0" lvl="0" marL="0" rtl="0" algn="ctr">
              <a:spcBef>
                <a:spcPts val="0"/>
              </a:spcBef>
              <a:spcAft>
                <a:spcPts val="0"/>
              </a:spcAft>
              <a:buNone/>
            </a:pPr>
            <a:r>
              <a:rPr lang="en"/>
              <a:t>Address: </a:t>
            </a:r>
            <a:r>
              <a:rPr b="1" lang="en">
                <a:solidFill>
                  <a:srgbClr val="9BBB59"/>
                </a:solidFill>
                <a:latin typeface="Courier New"/>
                <a:ea typeface="Courier New"/>
                <a:cs typeface="Courier New"/>
                <a:sym typeface="Courier New"/>
              </a:rPr>
              <a:t>0xdeadbeef</a:t>
            </a:r>
            <a:endParaRPr b="1">
              <a:solidFill>
                <a:srgbClr val="9BBB59"/>
              </a:solidFill>
              <a:latin typeface="Courier New"/>
              <a:ea typeface="Courier New"/>
              <a:cs typeface="Courier New"/>
              <a:sym typeface="Courier New"/>
            </a:endParaRPr>
          </a:p>
          <a:p>
            <a:pPr indent="0" lvl="0" marL="0" rtl="0" algn="ctr">
              <a:spcBef>
                <a:spcPts val="0"/>
              </a:spcBef>
              <a:spcAft>
                <a:spcPts val="0"/>
              </a:spcAft>
              <a:buNone/>
            </a:pPr>
            <a:r>
              <a:rPr lang="en"/>
              <a:t>Storage: extern</a:t>
            </a:r>
            <a:endParaRPr/>
          </a:p>
        </p:txBody>
      </p:sp>
      <p:sp>
        <p:nvSpPr>
          <p:cNvPr id="168" name="Google Shape;168;p19"/>
          <p:cNvSpPr txBox="1"/>
          <p:nvPr/>
        </p:nvSpPr>
        <p:spPr>
          <a:xfrm>
            <a:off x="3500850" y="4743300"/>
            <a:ext cx="214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hlink"/>
                </a:solidFill>
                <a:hlinkClick r:id="rId3"/>
              </a:rPr>
              <a:t>doxygen</a:t>
            </a:r>
            <a:r>
              <a:rPr lang="en"/>
              <a:t> </a:t>
            </a:r>
            <a:r>
              <a:rPr lang="en" u="sng">
                <a:solidFill>
                  <a:schemeClr val="hlink"/>
                </a:solidFill>
                <a:hlinkClick r:id="rId4"/>
              </a:rPr>
              <a:t>code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t>Assignment from string using </a:t>
            </a:r>
            <a:r>
              <a:rPr b="1" lang="en" sz="2800">
                <a:solidFill>
                  <a:srgbClr val="8064A2"/>
                </a:solidFill>
                <a:latin typeface="Courier New"/>
                <a:ea typeface="Courier New"/>
                <a:cs typeface="Courier New"/>
                <a:sym typeface="Courier New"/>
              </a:rPr>
              <a:t>DataTypes</a:t>
            </a:r>
            <a:endParaRPr sz="2800">
              <a:solidFill>
                <a:srgbClr val="000000"/>
              </a:solidFill>
            </a:endParaRPr>
          </a:p>
        </p:txBody>
      </p:sp>
      <p:sp>
        <p:nvSpPr>
          <p:cNvPr id="174" name="Google Shape;174;p20"/>
          <p:cNvSpPr txBox="1"/>
          <p:nvPr/>
        </p:nvSpPr>
        <p:spPr>
          <a:xfrm>
            <a:off x="2334000" y="1171175"/>
            <a:ext cx="4476000" cy="554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1800">
                <a:solidFill>
                  <a:srgbClr val="595959"/>
                </a:solidFill>
                <a:latin typeface="Courier New"/>
                <a:ea typeface="Courier New"/>
                <a:cs typeface="Courier New"/>
                <a:sym typeface="Courier New"/>
              </a:rPr>
              <a:t>“</a:t>
            </a:r>
            <a:r>
              <a:rPr b="1" lang="en" sz="1800">
                <a:solidFill>
                  <a:srgbClr val="ED8E00"/>
                </a:solidFill>
                <a:latin typeface="Courier New"/>
                <a:ea typeface="Courier New"/>
                <a:cs typeface="Courier New"/>
                <a:sym typeface="Courier New"/>
              </a:rPr>
              <a:t>foo</a:t>
            </a:r>
            <a:r>
              <a:rPr b="1" lang="en" sz="1800">
                <a:solidFill>
                  <a:srgbClr val="595959"/>
                </a:solidFill>
                <a:latin typeface="Courier New"/>
                <a:ea typeface="Courier New"/>
                <a:cs typeface="Courier New"/>
                <a:sym typeface="Courier New"/>
              </a:rPr>
              <a:t>.</a:t>
            </a:r>
            <a:r>
              <a:rPr b="1" lang="en" sz="1800">
                <a:solidFill>
                  <a:srgbClr val="9BBB59"/>
                </a:solidFill>
                <a:latin typeface="Courier New"/>
                <a:ea typeface="Courier New"/>
                <a:cs typeface="Courier New"/>
                <a:sym typeface="Courier New"/>
              </a:rPr>
              <a:t>b</a:t>
            </a:r>
            <a:r>
              <a:rPr b="1" lang="en" sz="1800">
                <a:solidFill>
                  <a:srgbClr val="595959"/>
                </a:solidFill>
                <a:latin typeface="Courier New"/>
                <a:ea typeface="Courier New"/>
                <a:cs typeface="Courier New"/>
                <a:sym typeface="Courier New"/>
              </a:rPr>
              <a:t>.</a:t>
            </a:r>
            <a:r>
              <a:rPr b="1" lang="en" sz="1800">
                <a:solidFill>
                  <a:srgbClr val="93A7D0"/>
                </a:solidFill>
                <a:latin typeface="Courier New"/>
                <a:ea typeface="Courier New"/>
                <a:cs typeface="Courier New"/>
                <a:sym typeface="Courier New"/>
              </a:rPr>
              <a:t>c</a:t>
            </a:r>
            <a:r>
              <a:rPr b="1" lang="en" sz="1800">
                <a:solidFill>
                  <a:srgbClr val="595959"/>
                </a:solidFill>
                <a:latin typeface="Courier New"/>
                <a:ea typeface="Courier New"/>
                <a:cs typeface="Courier New"/>
                <a:sym typeface="Courier New"/>
              </a:rPr>
              <a:t>[5] = </a:t>
            </a:r>
            <a:r>
              <a:rPr b="1" lang="en" sz="1800">
                <a:solidFill>
                  <a:srgbClr val="DE006F"/>
                </a:solidFill>
                <a:latin typeface="Courier New"/>
                <a:ea typeface="Courier New"/>
                <a:cs typeface="Courier New"/>
                <a:sym typeface="Courier New"/>
              </a:rPr>
              <a:t>\“Hello Trick!\”</a:t>
            </a:r>
            <a:r>
              <a:rPr b="1" lang="en" sz="1800">
                <a:solidFill>
                  <a:srgbClr val="595959"/>
                </a:solidFill>
                <a:latin typeface="Courier New"/>
                <a:ea typeface="Courier New"/>
                <a:cs typeface="Courier New"/>
                <a:sym typeface="Courier New"/>
              </a:rPr>
              <a:t>”</a:t>
            </a:r>
            <a:endParaRPr sz="1800">
              <a:solidFill>
                <a:srgbClr val="595959"/>
              </a:solidFill>
            </a:endParaRPr>
          </a:p>
        </p:txBody>
      </p:sp>
      <p:grpSp>
        <p:nvGrpSpPr>
          <p:cNvPr id="175" name="Google Shape;175;p20"/>
          <p:cNvGrpSpPr/>
          <p:nvPr/>
        </p:nvGrpSpPr>
        <p:grpSpPr>
          <a:xfrm>
            <a:off x="75875" y="2091125"/>
            <a:ext cx="2463900" cy="1477500"/>
            <a:chOff x="-64500" y="2465400"/>
            <a:chExt cx="2463900" cy="1477500"/>
          </a:xfrm>
        </p:grpSpPr>
        <p:sp>
          <p:nvSpPr>
            <p:cNvPr id="176" name="Google Shape;176;p20"/>
            <p:cNvSpPr/>
            <p:nvPr/>
          </p:nvSpPr>
          <p:spPr>
            <a:xfrm>
              <a:off x="-64500" y="2465400"/>
              <a:ext cx="2463900" cy="14775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7" name="Google Shape;177;p20"/>
            <p:cNvSpPr txBox="1"/>
            <p:nvPr/>
          </p:nvSpPr>
          <p:spPr>
            <a:xfrm>
              <a:off x="-64500" y="2649900"/>
              <a:ext cx="24639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000000"/>
                  </a:solidFill>
                  <a:latin typeface="Courier New"/>
                  <a:ea typeface="Courier New"/>
                  <a:cs typeface="Courier New"/>
                  <a:sym typeface="Courier New"/>
                </a:rPr>
                <a:t>class Foo {</a:t>
              </a:r>
              <a:endParaRPr b="1"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200">
                  <a:solidFill>
                    <a:srgbClr val="000000"/>
                  </a:solidFill>
                  <a:latin typeface="Courier New"/>
                  <a:ea typeface="Courier New"/>
                  <a:cs typeface="Courier New"/>
                  <a:sym typeface="Courier New"/>
                </a:rPr>
                <a:t>	Bar </a:t>
              </a:r>
              <a:r>
                <a:rPr b="1" lang="en" sz="1200">
                  <a:solidFill>
                    <a:srgbClr val="9BBB59"/>
                  </a:solidFill>
                  <a:latin typeface="Courier New"/>
                  <a:ea typeface="Courier New"/>
                  <a:cs typeface="Courier New"/>
                  <a:sym typeface="Courier New"/>
                </a:rPr>
                <a:t>b</a:t>
              </a:r>
              <a:r>
                <a:rPr b="1" lang="en" sz="1200">
                  <a:solidFill>
                    <a:srgbClr val="000000"/>
                  </a:solidFill>
                  <a:latin typeface="Courier New"/>
                  <a:ea typeface="Courier New"/>
                  <a:cs typeface="Courier New"/>
                  <a:sym typeface="Courier New"/>
                </a:rPr>
                <a:t>;</a:t>
              </a:r>
              <a:endParaRPr b="1"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200">
                  <a:solidFill>
                    <a:srgbClr val="000000"/>
                  </a:solidFill>
                  <a:latin typeface="Courier New"/>
                  <a:ea typeface="Courier New"/>
                  <a:cs typeface="Courier New"/>
                  <a:sym typeface="Courier New"/>
                </a:rPr>
                <a:t>};</a:t>
              </a:r>
              <a:endParaRPr b="1"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200">
                  <a:solidFill>
                    <a:srgbClr val="000000"/>
                  </a:solidFill>
                  <a:latin typeface="Courier New"/>
                  <a:ea typeface="Courier New"/>
                  <a:cs typeface="Courier New"/>
                  <a:sym typeface="Courier New"/>
                </a:rPr>
                <a:t>class Bar {</a:t>
              </a:r>
              <a:endParaRPr b="1"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200">
                  <a:solidFill>
                    <a:srgbClr val="000000"/>
                  </a:solidFill>
                  <a:latin typeface="Courier New"/>
                  <a:ea typeface="Courier New"/>
                  <a:cs typeface="Courier New"/>
                  <a:sym typeface="Courier New"/>
                </a:rPr>
                <a:t>	vector&lt;string&gt; </a:t>
              </a:r>
              <a:r>
                <a:rPr b="1" lang="en" sz="1200">
                  <a:solidFill>
                    <a:srgbClr val="93A7D0"/>
                  </a:solidFill>
                  <a:latin typeface="Courier New"/>
                  <a:ea typeface="Courier New"/>
                  <a:cs typeface="Courier New"/>
                  <a:sym typeface="Courier New"/>
                </a:rPr>
                <a:t>c</a:t>
              </a:r>
              <a:r>
                <a:rPr b="1" lang="en" sz="1200">
                  <a:solidFill>
                    <a:srgbClr val="000000"/>
                  </a:solidFill>
                  <a:latin typeface="Courier New"/>
                  <a:ea typeface="Courier New"/>
                  <a:cs typeface="Courier New"/>
                  <a:sym typeface="Courier New"/>
                </a:rPr>
                <a:t>;</a:t>
              </a:r>
              <a:endParaRPr b="1" sz="1200">
                <a:solidFill>
                  <a:srgbClr val="000000"/>
                </a:solidFill>
                <a:latin typeface="Courier New"/>
                <a:ea typeface="Courier New"/>
                <a:cs typeface="Courier New"/>
                <a:sym typeface="Courier New"/>
              </a:endParaRPr>
            </a:p>
            <a:p>
              <a:pPr indent="0" lvl="0" marL="0" rtl="0" algn="l">
                <a:spcBef>
                  <a:spcPts val="0"/>
                </a:spcBef>
                <a:spcAft>
                  <a:spcPts val="0"/>
                </a:spcAft>
                <a:buNone/>
              </a:pPr>
              <a:r>
                <a:rPr b="1" lang="en" sz="1200">
                  <a:solidFill>
                    <a:srgbClr val="000000"/>
                  </a:solidFill>
                  <a:latin typeface="Courier New"/>
                  <a:ea typeface="Courier New"/>
                  <a:cs typeface="Courier New"/>
                  <a:sym typeface="Courier New"/>
                </a:rPr>
                <a:t>};</a:t>
              </a:r>
              <a:endParaRPr sz="800"/>
            </a:p>
          </p:txBody>
        </p:sp>
      </p:grpSp>
      <p:sp>
        <p:nvSpPr>
          <p:cNvPr id="178" name="Google Shape;178;p20"/>
          <p:cNvSpPr/>
          <p:nvPr/>
        </p:nvSpPr>
        <p:spPr>
          <a:xfrm>
            <a:off x="75875" y="3568625"/>
            <a:ext cx="2463900" cy="988200"/>
          </a:xfrm>
          <a:prstGeom prst="rect">
            <a:avLst/>
          </a:prstGeom>
          <a:solidFill>
            <a:srgbClr val="EAD1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9" name="Google Shape;179;p20"/>
          <p:cNvSpPr/>
          <p:nvPr/>
        </p:nvSpPr>
        <p:spPr>
          <a:xfrm>
            <a:off x="819550" y="3648425"/>
            <a:ext cx="1605300" cy="8286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Name: </a:t>
            </a:r>
            <a:r>
              <a:rPr b="1" lang="en" sz="1200">
                <a:solidFill>
                  <a:srgbClr val="ED8E00"/>
                </a:solidFill>
                <a:latin typeface="Courier New"/>
                <a:ea typeface="Courier New"/>
                <a:cs typeface="Courier New"/>
                <a:sym typeface="Courier New"/>
              </a:rPr>
              <a:t>foo</a:t>
            </a:r>
            <a:endParaRPr b="1" sz="1200">
              <a:solidFill>
                <a:srgbClr val="ED8E00"/>
              </a:solidFill>
              <a:latin typeface="Courier New"/>
              <a:ea typeface="Courier New"/>
              <a:cs typeface="Courier New"/>
              <a:sym typeface="Courier New"/>
            </a:endParaRPr>
          </a:p>
          <a:p>
            <a:pPr indent="0" lvl="0" marL="0" rtl="0" algn="ctr">
              <a:spcBef>
                <a:spcPts val="0"/>
              </a:spcBef>
              <a:spcAft>
                <a:spcPts val="0"/>
              </a:spcAft>
              <a:buNone/>
            </a:pPr>
            <a:r>
              <a:rPr lang="en" sz="1200"/>
              <a:t>Type: “</a:t>
            </a:r>
            <a:r>
              <a:rPr lang="en" sz="1200">
                <a:solidFill>
                  <a:srgbClr val="000000"/>
                </a:solidFill>
              </a:rPr>
              <a:t>Foo</a:t>
            </a:r>
            <a:r>
              <a:rPr lang="en" sz="1200"/>
              <a:t>”</a:t>
            </a:r>
            <a:endParaRPr sz="1200"/>
          </a:p>
          <a:p>
            <a:pPr indent="0" lvl="0" marL="0" rtl="0" algn="ctr">
              <a:spcBef>
                <a:spcPts val="0"/>
              </a:spcBef>
              <a:spcAft>
                <a:spcPts val="0"/>
              </a:spcAft>
              <a:buNone/>
            </a:pPr>
            <a:r>
              <a:rPr lang="en" sz="1200"/>
              <a:t>Address: </a:t>
            </a:r>
            <a:r>
              <a:rPr lang="en" sz="1200">
                <a:latin typeface="Courier New"/>
                <a:ea typeface="Courier New"/>
                <a:cs typeface="Courier New"/>
                <a:sym typeface="Courier New"/>
              </a:rPr>
              <a:t>0xc0ffee</a:t>
            </a:r>
            <a:endParaRPr sz="1200">
              <a:latin typeface="Courier New"/>
              <a:ea typeface="Courier New"/>
              <a:cs typeface="Courier New"/>
              <a:sym typeface="Courier New"/>
            </a:endParaRPr>
          </a:p>
        </p:txBody>
      </p:sp>
      <p:sp>
        <p:nvSpPr>
          <p:cNvPr id="180" name="Google Shape;180;p20"/>
          <p:cNvSpPr txBox="1"/>
          <p:nvPr/>
        </p:nvSpPr>
        <p:spPr>
          <a:xfrm>
            <a:off x="-76575" y="3785675"/>
            <a:ext cx="1084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Memory</a:t>
            </a:r>
            <a:endParaRPr sz="1200"/>
          </a:p>
          <a:p>
            <a:pPr indent="0" lvl="0" marL="0" rtl="0" algn="ctr">
              <a:spcBef>
                <a:spcPts val="0"/>
              </a:spcBef>
              <a:spcAft>
                <a:spcPts val="0"/>
              </a:spcAft>
              <a:buNone/>
            </a:pPr>
            <a:r>
              <a:rPr lang="en" sz="1200"/>
              <a:t>Manager</a:t>
            </a:r>
            <a:endParaRPr sz="1200"/>
          </a:p>
        </p:txBody>
      </p:sp>
      <p:sp>
        <p:nvSpPr>
          <p:cNvPr id="181" name="Google Shape;181;p20"/>
          <p:cNvSpPr txBox="1"/>
          <p:nvPr/>
        </p:nvSpPr>
        <p:spPr>
          <a:xfrm>
            <a:off x="2743200" y="1878725"/>
            <a:ext cx="64008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595959"/>
                </a:solidFill>
              </a:rPr>
              <a:t>Steps:</a:t>
            </a:r>
            <a:endParaRPr sz="1800">
              <a:solidFill>
                <a:srgbClr val="595959"/>
              </a:solidFill>
            </a:endParaRPr>
          </a:p>
          <a:p>
            <a:pPr indent="-342900" lvl="0" marL="457200" rtl="0" algn="l">
              <a:spcBef>
                <a:spcPts val="0"/>
              </a:spcBef>
              <a:spcAft>
                <a:spcPts val="0"/>
              </a:spcAft>
              <a:buClr>
                <a:srgbClr val="595959"/>
              </a:buClr>
              <a:buSzPts val="1800"/>
              <a:buAutoNum type="arabicPeriod"/>
            </a:pPr>
            <a:r>
              <a:rPr lang="en" sz="1800">
                <a:solidFill>
                  <a:srgbClr val="595959"/>
                </a:solidFill>
              </a:rPr>
              <a:t>Parse assignment string</a:t>
            </a:r>
            <a:endParaRPr sz="1800">
              <a:solidFill>
                <a:srgbClr val="595959"/>
              </a:solidFill>
            </a:endParaRPr>
          </a:p>
          <a:p>
            <a:pPr indent="-342900" lvl="0" marL="457200" rtl="0" algn="l">
              <a:spcBef>
                <a:spcPts val="0"/>
              </a:spcBef>
              <a:spcAft>
                <a:spcPts val="0"/>
              </a:spcAft>
              <a:buClr>
                <a:srgbClr val="595959"/>
              </a:buClr>
              <a:buSzPts val="1800"/>
              <a:buAutoNum type="arabicPeriod"/>
            </a:pPr>
            <a:r>
              <a:rPr lang="en" sz="1800">
                <a:solidFill>
                  <a:srgbClr val="595959"/>
                </a:solidFill>
              </a:rPr>
              <a:t>Get the allocation named “</a:t>
            </a:r>
            <a:r>
              <a:rPr b="1" lang="en" sz="1800">
                <a:solidFill>
                  <a:srgbClr val="ED8E00"/>
                </a:solidFill>
                <a:latin typeface="Courier New"/>
                <a:ea typeface="Courier New"/>
                <a:cs typeface="Courier New"/>
                <a:sym typeface="Courier New"/>
              </a:rPr>
              <a:t>foo</a:t>
            </a:r>
            <a:r>
              <a:rPr lang="en" sz="1800">
                <a:solidFill>
                  <a:srgbClr val="595959"/>
                </a:solidFill>
              </a:rPr>
              <a:t>” from the memory manager, along with its starting address and </a:t>
            </a:r>
            <a:r>
              <a:rPr lang="en" sz="1800">
                <a:solidFill>
                  <a:srgbClr val="595959"/>
                </a:solidFill>
                <a:latin typeface="Courier New"/>
                <a:ea typeface="Courier New"/>
                <a:cs typeface="Courier New"/>
                <a:sym typeface="Courier New"/>
              </a:rPr>
              <a:t>DataType</a:t>
            </a:r>
            <a:endParaRPr sz="1800">
              <a:solidFill>
                <a:srgbClr val="595959"/>
              </a:solidFill>
              <a:latin typeface="Courier New"/>
              <a:ea typeface="Courier New"/>
              <a:cs typeface="Courier New"/>
              <a:sym typeface="Courier New"/>
            </a:endParaRPr>
          </a:p>
          <a:p>
            <a:pPr indent="-342900" lvl="0" marL="457200" rtl="0" algn="l">
              <a:spcBef>
                <a:spcPts val="0"/>
              </a:spcBef>
              <a:spcAft>
                <a:spcPts val="0"/>
              </a:spcAft>
              <a:buClr>
                <a:srgbClr val="595959"/>
              </a:buClr>
              <a:buSzPts val="1800"/>
              <a:buAutoNum type="arabicPeriod"/>
            </a:pPr>
            <a:r>
              <a:rPr lang="en" sz="1800">
                <a:solidFill>
                  <a:srgbClr val="595959"/>
                </a:solidFill>
              </a:rPr>
              <a:t>Traverse the composite tree of the </a:t>
            </a:r>
            <a:r>
              <a:rPr b="1" lang="en" sz="1800">
                <a:solidFill>
                  <a:srgbClr val="595959"/>
                </a:solidFill>
                <a:latin typeface="Courier New"/>
                <a:ea typeface="Courier New"/>
                <a:cs typeface="Courier New"/>
                <a:sym typeface="Courier New"/>
              </a:rPr>
              <a:t>Foo</a:t>
            </a:r>
            <a:r>
              <a:rPr lang="en" sz="1800">
                <a:solidFill>
                  <a:srgbClr val="595959"/>
                </a:solidFill>
              </a:rPr>
              <a:t> </a:t>
            </a:r>
            <a:r>
              <a:rPr lang="en" sz="1800">
                <a:solidFill>
                  <a:srgbClr val="595959"/>
                </a:solidFill>
                <a:latin typeface="Courier New"/>
                <a:ea typeface="Courier New"/>
                <a:cs typeface="Courier New"/>
                <a:sym typeface="Courier New"/>
              </a:rPr>
              <a:t>DataType</a:t>
            </a:r>
            <a:r>
              <a:rPr lang="en" sz="1800">
                <a:solidFill>
                  <a:srgbClr val="595959"/>
                </a:solidFill>
              </a:rPr>
              <a:t> using remaining name parts </a:t>
            </a:r>
            <a:r>
              <a:rPr b="1" lang="en" sz="1800">
                <a:solidFill>
                  <a:srgbClr val="595959"/>
                </a:solidFill>
                <a:latin typeface="Courier New"/>
                <a:ea typeface="Courier New"/>
                <a:cs typeface="Courier New"/>
                <a:sym typeface="Courier New"/>
              </a:rPr>
              <a:t>“</a:t>
            </a:r>
            <a:r>
              <a:rPr b="1" lang="en" sz="1800">
                <a:solidFill>
                  <a:srgbClr val="9BBB59"/>
                </a:solidFill>
                <a:latin typeface="Courier New"/>
                <a:ea typeface="Courier New"/>
                <a:cs typeface="Courier New"/>
                <a:sym typeface="Courier New"/>
              </a:rPr>
              <a:t>b</a:t>
            </a:r>
            <a:r>
              <a:rPr b="1" lang="en" sz="1800">
                <a:solidFill>
                  <a:srgbClr val="595959"/>
                </a:solidFill>
                <a:latin typeface="Courier New"/>
                <a:ea typeface="Courier New"/>
                <a:cs typeface="Courier New"/>
                <a:sym typeface="Courier New"/>
              </a:rPr>
              <a:t>”, “</a:t>
            </a:r>
            <a:r>
              <a:rPr b="1" lang="en" sz="1800">
                <a:solidFill>
                  <a:srgbClr val="93A7D0"/>
                </a:solidFill>
                <a:latin typeface="Courier New"/>
                <a:ea typeface="Courier New"/>
                <a:cs typeface="Courier New"/>
                <a:sym typeface="Courier New"/>
              </a:rPr>
              <a:t>c</a:t>
            </a:r>
            <a:r>
              <a:rPr b="1" lang="en" sz="1800">
                <a:solidFill>
                  <a:srgbClr val="595959"/>
                </a:solidFill>
                <a:latin typeface="Courier New"/>
                <a:ea typeface="Courier New"/>
                <a:cs typeface="Courier New"/>
                <a:sym typeface="Courier New"/>
              </a:rPr>
              <a:t>”, “[5]”</a:t>
            </a:r>
            <a:r>
              <a:rPr b="1" lang="en" sz="1800">
                <a:solidFill>
                  <a:srgbClr val="595959"/>
                </a:solidFill>
              </a:rPr>
              <a:t> </a:t>
            </a:r>
            <a:r>
              <a:rPr lang="en" sz="1800">
                <a:solidFill>
                  <a:srgbClr val="595959"/>
                </a:solidFill>
              </a:rPr>
              <a:t>to calculate the address of </a:t>
            </a:r>
            <a:r>
              <a:rPr b="1" lang="en" sz="1800">
                <a:solidFill>
                  <a:srgbClr val="ED8E00"/>
                </a:solidFill>
                <a:latin typeface="Courier New"/>
                <a:ea typeface="Courier New"/>
                <a:cs typeface="Courier New"/>
                <a:sym typeface="Courier New"/>
              </a:rPr>
              <a:t>foo</a:t>
            </a:r>
            <a:r>
              <a:rPr b="1" lang="en" sz="1800">
                <a:solidFill>
                  <a:srgbClr val="595959"/>
                </a:solidFill>
                <a:latin typeface="Courier New"/>
                <a:ea typeface="Courier New"/>
                <a:cs typeface="Courier New"/>
                <a:sym typeface="Courier New"/>
              </a:rPr>
              <a:t>.</a:t>
            </a:r>
            <a:r>
              <a:rPr b="1" lang="en" sz="1800">
                <a:solidFill>
                  <a:srgbClr val="9BBB59"/>
                </a:solidFill>
                <a:latin typeface="Courier New"/>
                <a:ea typeface="Courier New"/>
                <a:cs typeface="Courier New"/>
                <a:sym typeface="Courier New"/>
              </a:rPr>
              <a:t>b</a:t>
            </a:r>
            <a:r>
              <a:rPr b="1" lang="en" sz="1800">
                <a:solidFill>
                  <a:srgbClr val="595959"/>
                </a:solidFill>
                <a:latin typeface="Courier New"/>
                <a:ea typeface="Courier New"/>
                <a:cs typeface="Courier New"/>
                <a:sym typeface="Courier New"/>
              </a:rPr>
              <a:t>.</a:t>
            </a:r>
            <a:r>
              <a:rPr b="1" lang="en" sz="1800">
                <a:solidFill>
                  <a:srgbClr val="93A7D0"/>
                </a:solidFill>
                <a:latin typeface="Courier New"/>
                <a:ea typeface="Courier New"/>
                <a:cs typeface="Courier New"/>
                <a:sym typeface="Courier New"/>
              </a:rPr>
              <a:t>c</a:t>
            </a:r>
            <a:r>
              <a:rPr b="1" lang="en" sz="1800">
                <a:solidFill>
                  <a:srgbClr val="595959"/>
                </a:solidFill>
                <a:latin typeface="Courier New"/>
                <a:ea typeface="Courier New"/>
                <a:cs typeface="Courier New"/>
                <a:sym typeface="Courier New"/>
              </a:rPr>
              <a:t>[5]</a:t>
            </a:r>
            <a:endParaRPr b="1" sz="1800">
              <a:solidFill>
                <a:srgbClr val="595959"/>
              </a:solidFill>
              <a:latin typeface="Courier New"/>
              <a:ea typeface="Courier New"/>
              <a:cs typeface="Courier New"/>
              <a:sym typeface="Courier New"/>
            </a:endParaRPr>
          </a:p>
          <a:p>
            <a:pPr indent="-342900" lvl="0" marL="457200" rtl="0" algn="l">
              <a:spcBef>
                <a:spcPts val="0"/>
              </a:spcBef>
              <a:spcAft>
                <a:spcPts val="0"/>
              </a:spcAft>
              <a:buClr>
                <a:srgbClr val="595959"/>
              </a:buClr>
              <a:buSzPts val="1800"/>
              <a:buAutoNum type="arabicPeriod"/>
            </a:pPr>
            <a:r>
              <a:rPr lang="en" sz="1800">
                <a:solidFill>
                  <a:srgbClr val="595959"/>
                </a:solidFill>
              </a:rPr>
              <a:t>Assign the string literal </a:t>
            </a:r>
            <a:r>
              <a:rPr lang="en" sz="1800">
                <a:solidFill>
                  <a:srgbClr val="DE006F"/>
                </a:solidFill>
                <a:latin typeface="Courier New"/>
                <a:ea typeface="Courier New"/>
                <a:cs typeface="Courier New"/>
                <a:sym typeface="Courier New"/>
              </a:rPr>
              <a:t>“</a:t>
            </a:r>
            <a:r>
              <a:rPr b="1" lang="en" sz="1800">
                <a:solidFill>
                  <a:srgbClr val="DE006F"/>
                </a:solidFill>
                <a:latin typeface="Courier New"/>
                <a:ea typeface="Courier New"/>
                <a:cs typeface="Courier New"/>
                <a:sym typeface="Courier New"/>
              </a:rPr>
              <a:t>Hello Trick!</a:t>
            </a:r>
            <a:r>
              <a:rPr lang="en" sz="1800">
                <a:solidFill>
                  <a:srgbClr val="DE006F"/>
                </a:solidFill>
                <a:latin typeface="Courier New"/>
                <a:ea typeface="Courier New"/>
                <a:cs typeface="Courier New"/>
                <a:sym typeface="Courier New"/>
              </a:rPr>
              <a:t>”</a:t>
            </a:r>
            <a:r>
              <a:rPr lang="en" sz="1800">
                <a:solidFill>
                  <a:srgbClr val="595959"/>
                </a:solidFill>
              </a:rPr>
              <a:t> to the string object at that calculated address</a:t>
            </a:r>
            <a:endParaRPr sz="1800">
              <a:solidFill>
                <a:srgbClr val="595959"/>
              </a:solidFill>
            </a:endParaRPr>
          </a:p>
        </p:txBody>
      </p:sp>
      <p:sp>
        <p:nvSpPr>
          <p:cNvPr id="182" name="Google Shape;182;p20"/>
          <p:cNvSpPr txBox="1"/>
          <p:nvPr/>
        </p:nvSpPr>
        <p:spPr>
          <a:xfrm>
            <a:off x="3517975" y="1928950"/>
            <a:ext cx="68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code</a:t>
            </a:r>
            <a:endParaRPr/>
          </a:p>
        </p:txBody>
      </p:sp>
      <p:sp>
        <p:nvSpPr>
          <p:cNvPr id="183" name="Google Shape;183;p20"/>
          <p:cNvSpPr txBox="1"/>
          <p:nvPr/>
        </p:nvSpPr>
        <p:spPr>
          <a:xfrm>
            <a:off x="5798575" y="2171550"/>
            <a:ext cx="80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code</a:t>
            </a:r>
            <a:endParaRPr/>
          </a:p>
        </p:txBody>
      </p:sp>
      <p:sp>
        <p:nvSpPr>
          <p:cNvPr id="184" name="Google Shape;184;p20"/>
          <p:cNvSpPr txBox="1"/>
          <p:nvPr/>
        </p:nvSpPr>
        <p:spPr>
          <a:xfrm>
            <a:off x="8289475" y="2466600"/>
            <a:ext cx="9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5"/>
              </a:rPr>
              <a:t>code</a:t>
            </a:r>
            <a:endParaRPr/>
          </a:p>
        </p:txBody>
      </p:sp>
      <p:sp>
        <p:nvSpPr>
          <p:cNvPr id="185" name="Google Shape;185;p20"/>
          <p:cNvSpPr txBox="1"/>
          <p:nvPr/>
        </p:nvSpPr>
        <p:spPr>
          <a:xfrm>
            <a:off x="6202925" y="3568625"/>
            <a:ext cx="80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6"/>
              </a:rPr>
              <a:t>code</a:t>
            </a:r>
            <a:endParaRPr/>
          </a:p>
        </p:txBody>
      </p:sp>
      <p:sp>
        <p:nvSpPr>
          <p:cNvPr id="186" name="Google Shape;186;p20"/>
          <p:cNvSpPr txBox="1"/>
          <p:nvPr/>
        </p:nvSpPr>
        <p:spPr>
          <a:xfrm>
            <a:off x="6607375" y="4076825"/>
            <a:ext cx="58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7"/>
              </a:rPr>
              <a:t>code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Traversing </a:t>
            </a:r>
            <a:r>
              <a:rPr b="1" lang="en">
                <a:solidFill>
                  <a:srgbClr val="8064A2"/>
                </a:solidFill>
                <a:latin typeface="Courier New"/>
                <a:ea typeface="Courier New"/>
                <a:cs typeface="Courier New"/>
                <a:sym typeface="Courier New"/>
              </a:rPr>
              <a:t>DataTypes</a:t>
            </a:r>
            <a:r>
              <a:rPr lang="en"/>
              <a:t> without </a:t>
            </a:r>
            <a:r>
              <a:rPr lang="en">
                <a:latin typeface="Courier New"/>
                <a:ea typeface="Courier New"/>
                <a:cs typeface="Courier New"/>
                <a:sym typeface="Courier New"/>
              </a:rPr>
              <a:t>dynamic_cast</a:t>
            </a:r>
            <a:endParaRPr b="1">
              <a:solidFill>
                <a:srgbClr val="8064A2"/>
              </a:solidFill>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192" name="Google Shape;192;p21"/>
          <p:cNvSpPr txBox="1"/>
          <p:nvPr>
            <p:ph idx="1" type="body"/>
          </p:nvPr>
        </p:nvSpPr>
        <p:spPr>
          <a:xfrm>
            <a:off x="311700" y="1017725"/>
            <a:ext cx="8520600" cy="149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Use a </a:t>
            </a:r>
            <a:r>
              <a:rPr lang="en" u="sng">
                <a:solidFill>
                  <a:schemeClr val="hlink"/>
                </a:solidFill>
                <a:hlinkClick r:id="rId3"/>
              </a:rPr>
              <a:t>visitor pattern with double dispatch</a:t>
            </a:r>
            <a:r>
              <a:rPr lang="en"/>
              <a:t> to:</a:t>
            </a:r>
            <a:endParaRPr/>
          </a:p>
          <a:p>
            <a:pPr indent="-342900" lvl="0" marL="457200" rtl="0" algn="l">
              <a:spcBef>
                <a:spcPts val="1200"/>
              </a:spcBef>
              <a:spcAft>
                <a:spcPts val="0"/>
              </a:spcAft>
              <a:buSzPts val="1800"/>
              <a:buChar char="-"/>
            </a:pPr>
            <a:r>
              <a:rPr lang="en"/>
              <a:t>Avoid bloating the </a:t>
            </a:r>
            <a:r>
              <a:rPr b="1" lang="en">
                <a:solidFill>
                  <a:srgbClr val="8064A2"/>
                </a:solidFill>
                <a:latin typeface="Courier New"/>
                <a:ea typeface="Courier New"/>
                <a:cs typeface="Courier New"/>
                <a:sym typeface="Courier New"/>
              </a:rPr>
              <a:t>DataType</a:t>
            </a:r>
            <a:r>
              <a:rPr lang="en"/>
              <a:t> classes and/or using slow dynamic casting</a:t>
            </a:r>
            <a:endParaRPr/>
          </a:p>
          <a:p>
            <a:pPr indent="-342900" lvl="0" marL="457200" rtl="0" algn="l">
              <a:spcBef>
                <a:spcPts val="0"/>
              </a:spcBef>
              <a:spcAft>
                <a:spcPts val="0"/>
              </a:spcAft>
              <a:buSzPts val="1800"/>
              <a:buChar char="-"/>
            </a:pPr>
            <a:r>
              <a:rPr lang="en"/>
              <a:t>Provide a way to write arbitrary algorithms with awareness of which subclass of </a:t>
            </a:r>
            <a:r>
              <a:rPr b="1" lang="en">
                <a:solidFill>
                  <a:srgbClr val="8064A2"/>
                </a:solidFill>
                <a:latin typeface="Courier New"/>
                <a:ea typeface="Courier New"/>
                <a:cs typeface="Courier New"/>
                <a:sym typeface="Courier New"/>
              </a:rPr>
              <a:t>DataType</a:t>
            </a:r>
            <a:r>
              <a:rPr lang="en"/>
              <a:t> they are operating on</a:t>
            </a:r>
            <a:endParaRPr/>
          </a:p>
        </p:txBody>
      </p:sp>
      <p:pic>
        <p:nvPicPr>
          <p:cNvPr id="193" name="Google Shape;193;p21"/>
          <p:cNvPicPr preferRelativeResize="0"/>
          <p:nvPr/>
        </p:nvPicPr>
        <p:blipFill>
          <a:blip r:embed="rId4">
            <a:alphaModFix/>
          </a:blip>
          <a:stretch>
            <a:fillRect/>
          </a:stretch>
        </p:blipFill>
        <p:spPr>
          <a:xfrm>
            <a:off x="76575" y="2952263"/>
            <a:ext cx="4399900" cy="1656437"/>
          </a:xfrm>
          <a:prstGeom prst="rect">
            <a:avLst/>
          </a:prstGeom>
          <a:noFill/>
          <a:ln>
            <a:noFill/>
          </a:ln>
        </p:spPr>
      </p:pic>
      <p:pic>
        <p:nvPicPr>
          <p:cNvPr id="194" name="Google Shape;194;p21"/>
          <p:cNvPicPr preferRelativeResize="0"/>
          <p:nvPr/>
        </p:nvPicPr>
        <p:blipFill>
          <a:blip r:embed="rId5">
            <a:alphaModFix/>
          </a:blip>
          <a:stretch>
            <a:fillRect/>
          </a:stretch>
        </p:blipFill>
        <p:spPr>
          <a:xfrm>
            <a:off x="4572000" y="3323050"/>
            <a:ext cx="4499925" cy="914875"/>
          </a:xfrm>
          <a:prstGeom prst="rect">
            <a:avLst/>
          </a:prstGeom>
          <a:noFill/>
          <a:ln>
            <a:noFill/>
          </a:ln>
        </p:spPr>
      </p:pic>
      <p:sp>
        <p:nvSpPr>
          <p:cNvPr id="195" name="Google Shape;195;p21"/>
          <p:cNvSpPr txBox="1"/>
          <p:nvPr/>
        </p:nvSpPr>
        <p:spPr>
          <a:xfrm>
            <a:off x="4826463" y="2922850"/>
            <a:ext cx="387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In </a:t>
            </a:r>
            <a:r>
              <a:rPr b="1" lang="en">
                <a:solidFill>
                  <a:srgbClr val="8064A2"/>
                </a:solidFill>
                <a:latin typeface="Courier New"/>
                <a:ea typeface="Courier New"/>
                <a:cs typeface="Courier New"/>
                <a:sym typeface="Courier New"/>
              </a:rPr>
              <a:t>DataType</a:t>
            </a:r>
            <a:r>
              <a:rPr lang="en"/>
              <a:t> base class</a:t>
            </a:r>
            <a:endParaRPr/>
          </a:p>
        </p:txBody>
      </p:sp>
      <p:sp>
        <p:nvSpPr>
          <p:cNvPr id="196" name="Google Shape;196;p21"/>
          <p:cNvSpPr txBox="1"/>
          <p:nvPr/>
        </p:nvSpPr>
        <p:spPr>
          <a:xfrm>
            <a:off x="385288" y="4608700"/>
            <a:ext cx="387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solidFill>
                  <a:schemeClr val="hlink"/>
                </a:solidFill>
                <a:hlinkClick r:id="rId6"/>
              </a:rPr>
              <a:t>Doxygen</a:t>
            </a:r>
            <a:r>
              <a:rPr lang="en"/>
              <a:t>, </a:t>
            </a:r>
            <a:r>
              <a:rPr lang="en" u="sng">
                <a:solidFill>
                  <a:schemeClr val="hlink"/>
                </a:solidFill>
                <a:hlinkClick r:id="rId7"/>
              </a:rPr>
              <a:t>code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