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DC09-5492-42AF-9332-02F3C0E5AFD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788D-2AFC-4C3D-BC63-D37D0D6B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95" y="2450776"/>
            <a:ext cx="1219200" cy="1219200"/>
            <a:chOff x="725864" y="603314"/>
            <a:chExt cx="1219200" cy="1219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Internal Storage 4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Internal Storage 5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4775" y="5547360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7109" y="5929034"/>
            <a:ext cx="1369221" cy="744047"/>
            <a:chOff x="610814" y="413250"/>
            <a:chExt cx="1874300" cy="841490"/>
          </a:xfrm>
        </p:grpSpPr>
        <p:sp>
          <p:nvSpPr>
            <p:cNvPr id="9" name="Rectangle 8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472" y="5547360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948" y="3911160"/>
            <a:ext cx="28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Function Input: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 “</a:t>
            </a:r>
            <a:r>
              <a:rPr lang="en-US" dirty="0" err="1" smtClean="0">
                <a:latin typeface="Consolas" panose="020B0609020204030204" pitchFamily="49" charset="0"/>
              </a:rPr>
              <a:t>datatable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_i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data.tables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942649" y="962200"/>
            <a:ext cx="3484999" cy="3872290"/>
            <a:chOff x="2942649" y="962200"/>
            <a:chExt cx="3484999" cy="3872290"/>
          </a:xfrm>
        </p:grpSpPr>
        <p:grpSp>
          <p:nvGrpSpPr>
            <p:cNvPr id="23" name="Group 22"/>
            <p:cNvGrpSpPr/>
            <p:nvPr/>
          </p:nvGrpSpPr>
          <p:grpSpPr>
            <a:xfrm>
              <a:off x="3753943" y="962200"/>
              <a:ext cx="1912731" cy="1158240"/>
              <a:chOff x="5220270" y="132080"/>
              <a:chExt cx="1912731" cy="1158240"/>
            </a:xfrm>
          </p:grpSpPr>
          <p:sp>
            <p:nvSpPr>
              <p:cNvPr id="21" name="Flowchart: Decision 20"/>
              <p:cNvSpPr/>
              <p:nvPr/>
            </p:nvSpPr>
            <p:spPr>
              <a:xfrm>
                <a:off x="5290175" y="132080"/>
                <a:ext cx="1772920" cy="1158240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20270" y="526534"/>
                <a:ext cx="1912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$user1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42649" y="3911160"/>
              <a:ext cx="16225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c</a:t>
              </a:r>
              <a:r>
                <a:rPr lang="en-US" dirty="0" err="1" smtClean="0">
                  <a:latin typeface="Consolas" panose="020B0609020204030204" pitchFamily="49" charset="0"/>
                </a:rPr>
                <a:t>olnames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(list)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Vertical Scroll 30"/>
            <p:cNvSpPr/>
            <p:nvPr/>
          </p:nvSpPr>
          <p:spPr>
            <a:xfrm>
              <a:off x="3245485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ol.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57516" y="3911160"/>
              <a:ext cx="16701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ndatatable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</a:t>
              </a:r>
              <a:r>
                <a:rPr lang="en-US" dirty="0" err="1" smtClean="0"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Vertical Scroll 34"/>
            <p:cNvSpPr/>
            <p:nvPr/>
          </p:nvSpPr>
          <p:spPr>
            <a:xfrm>
              <a:off x="5084124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ndt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36" name="Flowchart: Predefined Process 35"/>
          <p:cNvSpPr/>
          <p:nvPr/>
        </p:nvSpPr>
        <p:spPr>
          <a:xfrm>
            <a:off x="975895" y="1074656"/>
            <a:ext cx="1355502" cy="95084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7280" y="1356654"/>
            <a:ext cx="19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$fun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8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95" y="2450776"/>
            <a:ext cx="1219200" cy="1219200"/>
            <a:chOff x="725864" y="603314"/>
            <a:chExt cx="1219200" cy="1219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Internal Storage 4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Internal Storage 5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4775" y="5547360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7109" y="5929034"/>
            <a:ext cx="1369221" cy="744047"/>
            <a:chOff x="610814" y="413250"/>
            <a:chExt cx="1874300" cy="841490"/>
          </a:xfrm>
        </p:grpSpPr>
        <p:sp>
          <p:nvSpPr>
            <p:cNvPr id="9" name="Rectangle 8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472" y="5547360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948" y="3911160"/>
            <a:ext cx="28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Function Input: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 “</a:t>
            </a:r>
            <a:r>
              <a:rPr lang="en-US" dirty="0" err="1" smtClean="0">
                <a:latin typeface="Consolas" panose="020B0609020204030204" pitchFamily="49" charset="0"/>
              </a:rPr>
              <a:t>datatable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_i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data.tables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60443" y="962200"/>
            <a:ext cx="3484999" cy="3872290"/>
            <a:chOff x="2942649" y="962200"/>
            <a:chExt cx="3484999" cy="3872290"/>
          </a:xfrm>
        </p:grpSpPr>
        <p:grpSp>
          <p:nvGrpSpPr>
            <p:cNvPr id="23" name="Group 22"/>
            <p:cNvGrpSpPr/>
            <p:nvPr/>
          </p:nvGrpSpPr>
          <p:grpSpPr>
            <a:xfrm>
              <a:off x="3753943" y="962200"/>
              <a:ext cx="1912731" cy="1158240"/>
              <a:chOff x="5220270" y="132080"/>
              <a:chExt cx="1912731" cy="1158240"/>
            </a:xfrm>
          </p:grpSpPr>
          <p:sp>
            <p:nvSpPr>
              <p:cNvPr id="21" name="Flowchart: Decision 20"/>
              <p:cNvSpPr/>
              <p:nvPr/>
            </p:nvSpPr>
            <p:spPr>
              <a:xfrm>
                <a:off x="5290175" y="132080"/>
                <a:ext cx="1772920" cy="1158240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20270" y="526534"/>
                <a:ext cx="1912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$user1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42649" y="3911160"/>
              <a:ext cx="16225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c</a:t>
              </a:r>
              <a:r>
                <a:rPr lang="en-US" dirty="0" err="1" smtClean="0">
                  <a:latin typeface="Consolas" panose="020B0609020204030204" pitchFamily="49" charset="0"/>
                </a:rPr>
                <a:t>olnames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(list)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Vertical Scroll 30"/>
            <p:cNvSpPr/>
            <p:nvPr/>
          </p:nvSpPr>
          <p:spPr>
            <a:xfrm>
              <a:off x="3245485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ol.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57516" y="3911160"/>
              <a:ext cx="16701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User Input:</a:t>
              </a:r>
            </a:p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ndatatable</a:t>
              </a:r>
              <a:endParaRPr lang="en-US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(</a:t>
              </a:r>
              <a:r>
                <a:rPr lang="en-US" dirty="0" err="1" smtClean="0"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latin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Vertical Scroll 34"/>
            <p:cNvSpPr/>
            <p:nvPr/>
          </p:nvSpPr>
          <p:spPr>
            <a:xfrm>
              <a:off x="5084124" y="2704273"/>
              <a:ext cx="1016917" cy="1017005"/>
            </a:xfrm>
            <a:prstGeom prst="verticalScroll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ndt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36" name="Flowchart: Predefined Process 35"/>
          <p:cNvSpPr/>
          <p:nvPr/>
        </p:nvSpPr>
        <p:spPr>
          <a:xfrm>
            <a:off x="975895" y="1074656"/>
            <a:ext cx="1355502" cy="950843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7280" y="1356654"/>
            <a:ext cx="19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$fun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6252" y="272157"/>
            <a:ext cx="6088734" cy="48642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85699" y="2198984"/>
            <a:ext cx="824625" cy="839179"/>
            <a:chOff x="725864" y="603314"/>
            <a:chExt cx="1219200" cy="1219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Internal Storage 4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Internal Storage 5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838280" y="58383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10614" y="440057"/>
            <a:ext cx="1369221" cy="744047"/>
            <a:chOff x="610814" y="413250"/>
            <a:chExt cx="1874300" cy="841490"/>
          </a:xfrm>
        </p:grpSpPr>
        <p:sp>
          <p:nvSpPr>
            <p:cNvPr id="9" name="Rectangle 8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983977" y="58383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7764" y="2391832"/>
            <a:ext cx="195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Function Input: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“SQL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r>
              <a:rPr lang="en-US" sz="1200" dirty="0" smtClean="0">
                <a:latin typeface="Consolas" panose="020B0609020204030204" pitchFamily="49" charset="0"/>
              </a:rPr>
              <a:t>”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data.tables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4748" y="3509003"/>
            <a:ext cx="11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User Input:</a:t>
            </a:r>
          </a:p>
          <a:p>
            <a:pPr algn="ctr"/>
            <a:r>
              <a:rPr lang="en-US" sz="1200" dirty="0" err="1">
                <a:latin typeface="Consolas" panose="020B0609020204030204" pitchFamily="49" charset="0"/>
              </a:rPr>
              <a:t>c</a:t>
            </a:r>
            <a:r>
              <a:rPr lang="en-US" sz="1200" dirty="0" err="1" smtClean="0">
                <a:latin typeface="Consolas" panose="020B0609020204030204" pitchFamily="49" charset="0"/>
              </a:rPr>
              <a:t>olnames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(list)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Vertical Scroll 30"/>
          <p:cNvSpPr/>
          <p:nvPr/>
        </p:nvSpPr>
        <p:spPr>
          <a:xfrm>
            <a:off x="1088777" y="3509003"/>
            <a:ext cx="654233" cy="566335"/>
          </a:xfrm>
          <a:prstGeom prst="verticalScrol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6381" y="4546178"/>
            <a:ext cx="125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User Input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sz="1200" dirty="0" err="1" smtClean="0">
                <a:latin typeface="Consolas" panose="020B0609020204030204" pitchFamily="49" charset="0"/>
              </a:rPr>
              <a:t>ndatatable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(int.)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Vertical Scroll 34"/>
          <p:cNvSpPr/>
          <p:nvPr/>
        </p:nvSpPr>
        <p:spPr>
          <a:xfrm>
            <a:off x="1019561" y="4546178"/>
            <a:ext cx="750754" cy="566336"/>
          </a:xfrm>
          <a:prstGeom prst="verticalScrol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ndt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9144" y="1293419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4518726" y="1293421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8398308" y="1293420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6" name="Straight Arrow Connector 15"/>
          <p:cNvCxnSpPr>
            <a:stCxn id="2" idx="3"/>
            <a:endCxn id="32" idx="1"/>
          </p:cNvCxnSpPr>
          <p:nvPr/>
        </p:nvCxnSpPr>
        <p:spPr>
          <a:xfrm>
            <a:off x="3863112" y="3936999"/>
            <a:ext cx="655614" cy="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3"/>
            <a:endCxn id="33" idx="1"/>
          </p:cNvCxnSpPr>
          <p:nvPr/>
        </p:nvCxnSpPr>
        <p:spPr>
          <a:xfrm flipV="1">
            <a:off x="7742694" y="3937000"/>
            <a:ext cx="655614" cy="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4774350" y="2249324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89973" y="2387740"/>
            <a:ext cx="163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Generate </a:t>
            </a:r>
            <a:r>
              <a:rPr lang="en-US" sz="1200" dirty="0" err="1" smtClean="0">
                <a:latin typeface="Consolas" panose="020B0609020204030204" pitchFamily="49" charset="0"/>
              </a:rPr>
              <a:t>Datatable</a:t>
            </a:r>
            <a:r>
              <a:rPr lang="en-US" sz="1200" dirty="0" smtClean="0">
                <a:latin typeface="Consolas" panose="020B0609020204030204" pitchFamily="49" charset="0"/>
              </a:rPr>
              <a:t>(s)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34528" y="94480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Input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4110" y="94480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Function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93692" y="944809"/>
            <a:ext cx="16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Output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4774350" y="3433551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92103" y="3452019"/>
            <a:ext cx="163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Add Column Names to  new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6" name="Flowchart: Predefined Process 45"/>
          <p:cNvSpPr/>
          <p:nvPr/>
        </p:nvSpPr>
        <p:spPr>
          <a:xfrm>
            <a:off x="4774350" y="4617777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92103" y="4636581"/>
            <a:ext cx="163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Select data to add to new </a:t>
            </a:r>
            <a:r>
              <a:rPr lang="en-US" sz="1200" dirty="0" err="1" smtClean="0">
                <a:latin typeface="Consolas" panose="020B0609020204030204" pitchFamily="49" charset="0"/>
              </a:rPr>
              <a:t>d</a:t>
            </a:r>
            <a:r>
              <a:rPr lang="en-US" sz="1200" dirty="0" err="1" smtClean="0">
                <a:latin typeface="Consolas" panose="020B0609020204030204" pitchFamily="49" charset="0"/>
              </a:rPr>
              <a:t>atatables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747939" y="3507495"/>
            <a:ext cx="824625" cy="839179"/>
            <a:chOff x="725864" y="603314"/>
            <a:chExt cx="1219200" cy="1219200"/>
          </a:xfrm>
        </p:grpSpPr>
        <p:sp>
          <p:nvSpPr>
            <p:cNvPr id="49" name="Flowchart: Internal Storage 48"/>
            <p:cNvSpPr/>
            <p:nvPr/>
          </p:nvSpPr>
          <p:spPr>
            <a:xfrm>
              <a:off x="725864" y="6033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Internal Storage 49"/>
            <p:cNvSpPr/>
            <p:nvPr/>
          </p:nvSpPr>
          <p:spPr>
            <a:xfrm>
              <a:off x="878264" y="7557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Internal Storage 50"/>
            <p:cNvSpPr/>
            <p:nvPr/>
          </p:nvSpPr>
          <p:spPr>
            <a:xfrm>
              <a:off x="1030664" y="908114"/>
              <a:ext cx="914400" cy="914400"/>
            </a:xfrm>
            <a:prstGeom prst="flowChartInternalStorag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527183" y="3624194"/>
            <a:ext cx="203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 “Formatted </a:t>
            </a:r>
            <a:r>
              <a:rPr lang="en-US" sz="1200" dirty="0" err="1" smtClean="0">
                <a:latin typeface="Consolas" panose="020B0609020204030204" pitchFamily="49" charset="0"/>
              </a:rPr>
              <a:t>Datatables</a:t>
            </a:r>
            <a:r>
              <a:rPr lang="en-US" sz="1200" dirty="0" smtClean="0">
                <a:latin typeface="Consolas" panose="020B0609020204030204" pitchFamily="49" charset="0"/>
              </a:rPr>
              <a:t> with SQL Data”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data.tables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79116" y="48175"/>
            <a:ext cx="40943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Format Data Tab: </a:t>
            </a:r>
            <a:br>
              <a:rPr lang="en-US" sz="2800" dirty="0" smtClean="0">
                <a:latin typeface="Arial Narrow" panose="020B0606020202030204" pitchFamily="34" charset="0"/>
              </a:rPr>
            </a:br>
            <a:r>
              <a:rPr lang="en-US" sz="2800" dirty="0" smtClean="0">
                <a:latin typeface="Arial Narrow" panose="020B0606020202030204" pitchFamily="34" charset="0"/>
              </a:rPr>
              <a:t>Medium-level Representation 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4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142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15</cp:revision>
  <dcterms:created xsi:type="dcterms:W3CDTF">2018-06-13T00:37:47Z</dcterms:created>
  <dcterms:modified xsi:type="dcterms:W3CDTF">2018-06-14T02:38:04Z</dcterms:modified>
</cp:coreProperties>
</file>