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B024-815A-46A1-8B38-B3E1EF1FB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7456-3376-4FB8-A6CF-CCC0BB5F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kcave.files.wordpress.com/2015/03/group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23"/>
          <a:stretch/>
        </p:blipFill>
        <p:spPr bwMode="auto">
          <a:xfrm>
            <a:off x="2983616" y="546755"/>
            <a:ext cx="5676900" cy="334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8668" y="4012992"/>
            <a:ext cx="10105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373737"/>
                </a:solidFill>
                <a:effectLst/>
                <a:latin typeface="inherit"/>
              </a:rPr>
              <a:t>CREATE ROLE admins;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  — create group “admins"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373737"/>
                </a:solidFill>
                <a:effectLst/>
                <a:latin typeface="inherit"/>
              </a:rPr>
              <a:t>CREATE USER admin1 LOGIN INHERIT;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  — create user account “admin1″ that will inherit 					rights from the group it member of, and it is able to 					login the database.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373737"/>
                </a:solidFill>
                <a:effectLst/>
                <a:latin typeface="inherit"/>
              </a:rPr>
              <a:t>GRANT admins to admin1;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 — set “admin1″ as a member of “admins"</a:t>
            </a:r>
            <a:endParaRPr lang="en-US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9143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925" y="47289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373737"/>
                </a:solidFill>
                <a:effectLst/>
                <a:latin typeface="inherit"/>
              </a:rPr>
              <a:t>GRANT SELECT ON TABLE test TO GROUP admins;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 — allow group “</a:t>
            </a:r>
            <a:r>
              <a:rPr lang="en-US" b="0" i="1" dirty="0" smtClean="0">
                <a:solidFill>
                  <a:srgbClr val="373737"/>
                </a:solidFill>
                <a:effectLst/>
                <a:latin typeface="inherit"/>
              </a:rPr>
              <a:t>admins" 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to use </a:t>
            </a:r>
            <a:r>
              <a:rPr lang="en-US" b="0" i="1" dirty="0" smtClean="0">
                <a:solidFill>
                  <a:srgbClr val="373737"/>
                </a:solidFill>
                <a:effectLst/>
                <a:latin typeface="inherit"/>
              </a:rPr>
              <a:t>SELECT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 on table “</a:t>
            </a:r>
            <a:r>
              <a:rPr lang="en-US" b="0" i="1" dirty="0" smtClean="0">
                <a:solidFill>
                  <a:srgbClr val="373737"/>
                </a:solidFill>
                <a:effectLst/>
                <a:latin typeface="inherit"/>
              </a:rPr>
              <a:t>test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“.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373737"/>
                </a:solidFill>
                <a:effectLst/>
                <a:latin typeface="inherit"/>
              </a:rPr>
              <a:t>GRANT ALL ON DATABASE </a:t>
            </a:r>
            <a:r>
              <a:rPr lang="en-US" b="1" i="0" dirty="0" err="1" smtClean="0">
                <a:solidFill>
                  <a:srgbClr val="373737"/>
                </a:solidFill>
                <a:effectLst/>
                <a:latin typeface="inherit"/>
              </a:rPr>
              <a:t>testdb</a:t>
            </a:r>
            <a:r>
              <a:rPr lang="en-US" b="1" i="0" dirty="0" smtClean="0">
                <a:solidFill>
                  <a:srgbClr val="373737"/>
                </a:solidFill>
                <a:effectLst/>
                <a:latin typeface="inherit"/>
              </a:rPr>
              <a:t> to admin1;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 — allow user “</a:t>
            </a:r>
            <a:r>
              <a:rPr lang="en-US" b="0" i="1" dirty="0" smtClean="0">
                <a:solidFill>
                  <a:srgbClr val="373737"/>
                </a:solidFill>
                <a:effectLst/>
                <a:latin typeface="inherit"/>
              </a:rPr>
              <a:t>admin1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" to have all rights to use the database “</a:t>
            </a:r>
            <a:r>
              <a:rPr lang="en-US" b="0" i="1" dirty="0" err="1" smtClean="0">
                <a:solidFill>
                  <a:srgbClr val="373737"/>
                </a:solidFill>
                <a:effectLst/>
                <a:latin typeface="inherit"/>
              </a:rPr>
              <a:t>testdb</a:t>
            </a:r>
            <a:r>
              <a:rPr lang="en-US" b="0" i="0" dirty="0" smtClean="0">
                <a:solidFill>
                  <a:srgbClr val="373737"/>
                </a:solidFill>
                <a:effectLst/>
                <a:latin typeface="inherit"/>
              </a:rPr>
              <a:t>“.</a:t>
            </a:r>
            <a:endParaRPr lang="en-US" b="0" i="0" dirty="0">
              <a:solidFill>
                <a:srgbClr val="373737"/>
              </a:solidFill>
              <a:effectLst/>
              <a:latin typeface="inherit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5578679" y="261256"/>
            <a:ext cx="1132514" cy="20133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/>
          <p:cNvSpPr/>
          <p:nvPr/>
        </p:nvSpPr>
        <p:spPr>
          <a:xfrm>
            <a:off x="3924650" y="2801921"/>
            <a:ext cx="1132514" cy="1090569"/>
          </a:xfrm>
          <a:prstGeom prst="flowChartInternalStorag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578679" y="2801922"/>
            <a:ext cx="1132514" cy="1090569"/>
          </a:xfrm>
          <a:prstGeom prst="flowChartInternalStorag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Internal Storage 7"/>
          <p:cNvSpPr/>
          <p:nvPr/>
        </p:nvSpPr>
        <p:spPr>
          <a:xfrm>
            <a:off x="7232708" y="2801922"/>
            <a:ext cx="1132514" cy="1090569"/>
          </a:xfrm>
          <a:prstGeom prst="flowChartInternalStorag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4650" y="3959604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8679" y="3959604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2708" y="3932042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8679" y="123706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testdb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4490907" y="2274614"/>
            <a:ext cx="1654029" cy="52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0"/>
          </p:cNvCxnSpPr>
          <p:nvPr/>
        </p:nvCxnSpPr>
        <p:spPr>
          <a:xfrm>
            <a:off x="6144936" y="2274614"/>
            <a:ext cx="0" cy="52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>
            <a:off x="6144936" y="2274614"/>
            <a:ext cx="1654029" cy="52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3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</cp:revision>
  <dcterms:created xsi:type="dcterms:W3CDTF">2018-06-06T19:37:34Z</dcterms:created>
  <dcterms:modified xsi:type="dcterms:W3CDTF">2018-06-06T19:45:54Z</dcterms:modified>
</cp:coreProperties>
</file>