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0" r:id="rId4"/>
    <p:sldId id="271" r:id="rId5"/>
    <p:sldId id="272" r:id="rId6"/>
    <p:sldId id="273" r:id="rId7"/>
    <p:sldId id="257" r:id="rId8"/>
    <p:sldId id="262" r:id="rId9"/>
    <p:sldId id="263" r:id="rId10"/>
    <p:sldId id="274" r:id="rId11"/>
    <p:sldId id="275" r:id="rId12"/>
    <p:sldId id="265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" y="-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1E045-CB39-43DD-884B-36838C16DFC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73141-5A5E-4FE5-9918-0E25110B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5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CAF4-04D4-47E8-AB29-588EA39456DE}" type="datetime1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9CD0-31DA-4EFC-AD70-0EB2A2589E0F}" type="datetime1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6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6D8-0084-4580-81D5-198D7AB620CB}" type="datetime1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1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C869-69E4-4C19-A982-A1D1871B54D3}" type="datetime1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0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142B-0912-4E26-BEC9-B078738FD9C4}" type="datetime1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5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DD9C-EE74-43B5-A75C-60C021A9D221}" type="datetime1">
              <a:rPr lang="en-US" smtClean="0"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735C-F5C7-4604-8C53-45B8ECAC3C75}" type="datetime1">
              <a:rPr lang="en-US" smtClean="0"/>
              <a:t>1/22/2013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9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DDAB-25F2-41CC-B45B-D5B9987EF6C4}" type="datetime1">
              <a:rPr lang="en-US" smtClean="0"/>
              <a:t>1/22/2013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8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0B95-C375-4214-97F5-0912289C24DC}" type="datetime1">
              <a:rPr lang="en-US" smtClean="0"/>
              <a:t>1/22/2013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5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5B9E-F618-4A37-A2B8-29FAD46CDE4F}" type="datetime1">
              <a:rPr lang="en-US" smtClean="0"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7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0C8F-084E-460D-809E-312D00C1CD14}" type="datetime1">
              <a:rPr lang="en-US" smtClean="0"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5431A-413C-4548-AFAA-1DC6F5E82C0E}" type="datetime1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9A9BC-D84F-49C0-B8D2-218574BFA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7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8600" cy="26701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PHYS100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Computational Physics &amp; Engineering</a:t>
            </a:r>
            <a:br>
              <a:rPr lang="en-US" sz="3600" dirty="0" smtClean="0"/>
            </a:br>
            <a:r>
              <a:rPr lang="en-US" sz="3600" dirty="0" smtClean="0"/>
              <a:t>Wednesday 01/23/2013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4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077200" cy="5745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Now integrate in </a:t>
            </a:r>
            <a:r>
              <a:rPr lang="en-US" dirty="0" err="1" smtClean="0"/>
              <a:t>Mathematica</a:t>
            </a:r>
            <a:endParaRPr lang="en-US" dirty="0" smtClean="0"/>
          </a:p>
          <a:p>
            <a:pPr marL="0" indent="0">
              <a:buNone/>
            </a:pPr>
            <a:r>
              <a:rPr lang="en-US" sz="3300" b="1" dirty="0" smtClean="0"/>
              <a:t>In(17)         = </a:t>
            </a:r>
            <a:r>
              <a:rPr lang="en-US" sz="3300" b="1" dirty="0"/>
              <a:t>Integrate[</a:t>
            </a:r>
            <a:r>
              <a:rPr lang="en-US" sz="3300" b="1" dirty="0" err="1"/>
              <a:t>x^x</a:t>
            </a:r>
            <a:r>
              <a:rPr lang="en-US" sz="3300" b="1" dirty="0"/>
              <a:t>, x</a:t>
            </a:r>
            <a:r>
              <a:rPr lang="en-US" sz="3300" b="1" dirty="0" smtClean="0"/>
              <a:t>]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In(18)         = Integrate[Sin[Sin[x</a:t>
            </a:r>
            <a:r>
              <a:rPr lang="en-US" b="1" dirty="0"/>
              <a:t>]], x</a:t>
            </a:r>
            <a:r>
              <a:rPr lang="en-US" b="1" dirty="0" smtClean="0"/>
              <a:t>]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Try computationally: 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In(19)        = </a:t>
            </a:r>
            <a:r>
              <a:rPr lang="en-US" b="1" dirty="0" err="1" smtClean="0"/>
              <a:t>NIntegrate</a:t>
            </a:r>
            <a:r>
              <a:rPr lang="en-US" b="1" dirty="0" smtClean="0"/>
              <a:t>[</a:t>
            </a:r>
            <a:r>
              <a:rPr lang="en-US" b="1" dirty="0" err="1" smtClean="0"/>
              <a:t>x^x</a:t>
            </a:r>
            <a:r>
              <a:rPr lang="en-US" b="1" dirty="0"/>
              <a:t>, {x, 0, 1</a:t>
            </a:r>
            <a:r>
              <a:rPr lang="en-US" b="1" dirty="0" smtClean="0"/>
              <a:t>}]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Out(19)    = 0.783431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629103"/>
              </p:ext>
            </p:extLst>
          </p:nvPr>
        </p:nvGraphicFramePr>
        <p:xfrm>
          <a:off x="457200" y="1066800"/>
          <a:ext cx="3200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1371600" imgH="304560" progId="Equation.DSMT4">
                  <p:embed/>
                </p:oleObj>
              </mc:Choice>
              <mc:Fallback>
                <p:oleObj name="Equation" r:id="rId3" imgW="1371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066800"/>
                        <a:ext cx="32004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868012"/>
              </p:ext>
            </p:extLst>
          </p:nvPr>
        </p:nvGraphicFramePr>
        <p:xfrm>
          <a:off x="533400" y="2514600"/>
          <a:ext cx="45148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5" imgW="2006280" imgH="304560" progId="Equation.DSMT4">
                  <p:embed/>
                </p:oleObj>
              </mc:Choice>
              <mc:Fallback>
                <p:oleObj name="Equation" r:id="rId5" imgW="20062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2514600"/>
                        <a:ext cx="45148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121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In(20)    = </a:t>
            </a:r>
            <a:r>
              <a:rPr lang="en-US" b="1" dirty="0" smtClean="0"/>
              <a:t> </a:t>
            </a:r>
            <a:r>
              <a:rPr lang="en-US" b="1" dirty="0" err="1"/>
              <a:t>NIntegrate</a:t>
            </a:r>
            <a:r>
              <a:rPr lang="en-US" b="1" dirty="0"/>
              <a:t>[Sin[Sin[x]], {x, 0, 1</a:t>
            </a:r>
            <a:r>
              <a:rPr lang="en-US" b="1" dirty="0" smtClean="0"/>
              <a:t>}]</a:t>
            </a:r>
          </a:p>
          <a:p>
            <a:pPr marL="0" indent="0">
              <a:buNone/>
            </a:pPr>
            <a:r>
              <a:rPr lang="en-US" dirty="0" smtClean="0"/>
              <a:t>Out(20) = 0.430606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5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4582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cs typeface="Courier New" pitchFamily="49" charset="0"/>
              </a:rPr>
              <a:t>If you are sure of an answer calculate with a different algorithm as a check!</a:t>
            </a: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Integrate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these functions 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numerically in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MATLAB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quadgk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(g, 0.0, 1.0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SAME values as 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Mathematica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8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0.430606103120691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quadgk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(h, 0.0, 1.0)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0.783430510712433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Now look at function 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which can be integrated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symbolically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ES" sz="1800" b="1" dirty="0">
                <a:latin typeface="Courier New" pitchFamily="49" charset="0"/>
                <a:cs typeface="Courier New" pitchFamily="49" charset="0"/>
              </a:rPr>
              <a:t>&gt; f = @(x) </a:t>
            </a:r>
            <a:r>
              <a:rPr lang="es-ES" sz="1800" b="1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(-x) .*</a:t>
            </a:r>
            <a:r>
              <a:rPr lang="es-ES" sz="1800" b="1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(6.0*x).^5 .*sin(5.0*x).^6;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(f, [-1, 1],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n_points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Look at next page</a:t>
            </a:r>
            <a:endParaRPr lang="en-US" sz="18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800" b="1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sz="1800" b="1" dirty="0" err="1">
                <a:latin typeface="Courier New" pitchFamily="49" charset="0"/>
                <a:cs typeface="Courier New" pitchFamily="49" charset="0"/>
              </a:rPr>
              <a:t>quadgk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(f, -1.0, 1.0)</a:t>
            </a:r>
          </a:p>
          <a:p>
            <a:pPr marL="0" indent="0">
              <a:buNone/>
            </a:pPr>
            <a:r>
              <a:rPr lang="fr-FR" sz="1800" b="1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0.087147365543234</a:t>
            </a:r>
          </a:p>
          <a:p>
            <a:pPr marL="0" indent="0">
              <a:buNone/>
            </a:pPr>
            <a:endParaRPr lang="fr-FR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Mathematica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 - </a:t>
            </a:r>
            <a:endParaRPr lang="fr-F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ES" sz="1800" b="1" dirty="0"/>
              <a:t> </a:t>
            </a:r>
            <a:r>
              <a:rPr lang="es-ES" sz="1800" b="1" dirty="0" err="1"/>
              <a:t>Integrate</a:t>
            </a:r>
            <a:r>
              <a:rPr lang="es-ES" sz="1800" b="1" dirty="0"/>
              <a:t>[ </a:t>
            </a:r>
            <a:r>
              <a:rPr lang="es-ES" sz="1800" b="1" dirty="0" err="1"/>
              <a:t>Exp</a:t>
            </a:r>
            <a:r>
              <a:rPr lang="es-ES" sz="1800" b="1" dirty="0"/>
              <a:t>[-x]* </a:t>
            </a:r>
            <a:r>
              <a:rPr lang="es-ES" sz="1800" b="1" dirty="0" err="1"/>
              <a:t>Cos</a:t>
            </a:r>
            <a:r>
              <a:rPr lang="es-ES" sz="1800" b="1" dirty="0"/>
              <a:t>[6*x]^5 * Sin[5*x]^6, x]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ES" sz="1800" b="1" dirty="0" smtClean="0"/>
              <a:t> </a:t>
            </a:r>
            <a:r>
              <a:rPr lang="es-ES" sz="1800" b="1" dirty="0" err="1" smtClean="0"/>
              <a:t>NIntegrate</a:t>
            </a:r>
            <a:r>
              <a:rPr lang="es-ES" sz="1800" b="1" dirty="0"/>
              <a:t>[ </a:t>
            </a:r>
            <a:r>
              <a:rPr lang="es-ES" sz="1800" b="1" dirty="0" err="1"/>
              <a:t>Exp</a:t>
            </a:r>
            <a:r>
              <a:rPr lang="es-ES" sz="1800" b="1" dirty="0"/>
              <a:t>[-x]* </a:t>
            </a:r>
            <a:r>
              <a:rPr lang="es-ES" sz="1800" b="1" dirty="0" err="1"/>
              <a:t>Cos</a:t>
            </a:r>
            <a:r>
              <a:rPr lang="es-ES" sz="1800" b="1" dirty="0"/>
              <a:t>[6*x]^5 * Sin[5*x]^6, </a:t>
            </a:r>
            <a:r>
              <a:rPr lang="es-ES" sz="1800" b="1" dirty="0" smtClean="0"/>
              <a:t>{x], -1, 1}]</a:t>
            </a:r>
          </a:p>
          <a:p>
            <a:pPr marL="0" indent="0">
              <a:buNone/>
            </a:pPr>
            <a:r>
              <a:rPr lang="en-US" sz="1800" dirty="0"/>
              <a:t> 0.0871474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6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801160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43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Previous concrete examples illustrate why computational algorithms are </a:t>
            </a:r>
            <a:r>
              <a:rPr lang="en-US" sz="2400" dirty="0" smtClean="0"/>
              <a:t>employed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Instead </a:t>
            </a:r>
            <a:r>
              <a:rPr lang="en-US" sz="2400" dirty="0" smtClean="0"/>
              <a:t>of symbolic </a:t>
            </a:r>
            <a:r>
              <a:rPr lang="en-US" sz="2400" dirty="0" smtClean="0"/>
              <a:t>algorithms</a:t>
            </a:r>
            <a:r>
              <a:rPr lang="en-US" sz="2400" dirty="0"/>
              <a:t> </a:t>
            </a:r>
            <a:r>
              <a:rPr lang="en-US" sz="2400" dirty="0" smtClean="0"/>
              <a:t>we employ computational algorithms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400" i="1" dirty="0" smtClean="0"/>
              <a:t>“Central mission of numerical analysis is to compute quantities that are typically </a:t>
            </a:r>
            <a:r>
              <a:rPr lang="en-US" sz="2400" i="1" dirty="0" err="1" smtClean="0"/>
              <a:t>uncomputable</a:t>
            </a:r>
            <a:r>
              <a:rPr lang="en-US" sz="2400" i="1" dirty="0" smtClean="0"/>
              <a:t> from an analytic point of view, and do it with lightning speed”  </a:t>
            </a:r>
            <a:r>
              <a:rPr lang="en-US" sz="2400" dirty="0" smtClean="0"/>
              <a:t> (</a:t>
            </a:r>
            <a:r>
              <a:rPr lang="en-US" sz="2400" dirty="0" err="1" smtClean="0"/>
              <a:t>Trefethen</a:t>
            </a:r>
            <a:r>
              <a:rPr lang="en-US" sz="2400" dirty="0" smtClean="0"/>
              <a:t> 1992).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7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 smtClean="0"/>
              <a:t>Computational physics &amp; engineering is my term for what is now termed “</a:t>
            </a:r>
            <a:r>
              <a:rPr lang="en-US" sz="2000" i="1" dirty="0" smtClean="0"/>
              <a:t>computational science &amp; engineering” or what was often called  in past in numerical analysis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i="1" dirty="0" smtClean="0"/>
              <a:t>“Computational </a:t>
            </a:r>
            <a:r>
              <a:rPr lang="en-US" sz="2000" i="1" dirty="0"/>
              <a:t>science and engineering (CSE) is a rapidly growing multidisciplinary area with connections to the sciences, engineering, </a:t>
            </a:r>
            <a:r>
              <a:rPr lang="en-US" sz="2000" i="1" dirty="0" smtClean="0"/>
              <a:t>mathematics</a:t>
            </a:r>
            <a:r>
              <a:rPr lang="en-US" sz="2000" i="1" dirty="0"/>
              <a:t>, and computer </a:t>
            </a:r>
            <a:r>
              <a:rPr lang="en-US" sz="2000" i="1" dirty="0" smtClean="0"/>
              <a:t>science”  (</a:t>
            </a:r>
            <a:r>
              <a:rPr lang="en-US" sz="2000" i="1" dirty="0" err="1" smtClean="0"/>
              <a:t>Petzold</a:t>
            </a:r>
            <a:r>
              <a:rPr lang="en-US" sz="2000" i="1" dirty="0" smtClean="0"/>
              <a:t> 2001). </a:t>
            </a:r>
          </a:p>
          <a:p>
            <a:pPr marL="0" indent="0" algn="just">
              <a:buNone/>
            </a:pPr>
            <a:endParaRPr lang="en-US" sz="2000" i="1" dirty="0"/>
          </a:p>
          <a:p>
            <a:pPr marL="0" indent="0" algn="just">
              <a:buNone/>
            </a:pPr>
            <a:r>
              <a:rPr lang="en-US" sz="2000" i="1" dirty="0" err="1" smtClean="0"/>
              <a:t>Strang</a:t>
            </a:r>
            <a:r>
              <a:rPr lang="en-US" sz="2000" i="1" dirty="0" smtClean="0"/>
              <a:t> at MIT also uses the term CSE</a:t>
            </a:r>
          </a:p>
          <a:p>
            <a:pPr marL="0" indent="0" algn="just">
              <a:buNone/>
            </a:pPr>
            <a:endParaRPr lang="en-US" sz="2000" i="1" dirty="0"/>
          </a:p>
          <a:p>
            <a:pPr marL="0" indent="0" algn="just">
              <a:buNone/>
            </a:pPr>
            <a:r>
              <a:rPr lang="en-US" sz="2000" i="1" dirty="0" smtClean="0"/>
              <a:t>“Computation </a:t>
            </a:r>
            <a:r>
              <a:rPr lang="en-US" sz="2000" i="1" dirty="0"/>
              <a:t>is now regarded as an equal and indispensable partner, along with theory and experiment, in the advance of scientific knowledge and engineering practice</a:t>
            </a:r>
            <a:r>
              <a:rPr lang="en-US" sz="2000" i="1" dirty="0" smtClean="0"/>
              <a:t>.” </a:t>
            </a:r>
            <a:r>
              <a:rPr lang="en-US" sz="2000" i="1" dirty="0" smtClean="0">
                <a:latin typeface="Calibri"/>
              </a:rPr>
              <a:t>↔ </a:t>
            </a:r>
            <a:r>
              <a:rPr lang="en-US" sz="1800" i="1" dirty="0" smtClean="0">
                <a:latin typeface="Calibri"/>
              </a:rPr>
              <a:t>Hence </a:t>
            </a:r>
            <a:r>
              <a:rPr lang="en-US" sz="1800" i="1" dirty="0" err="1" smtClean="0">
                <a:latin typeface="Calibri"/>
              </a:rPr>
              <a:t>Trefethen’s</a:t>
            </a:r>
            <a:r>
              <a:rPr lang="en-US" sz="1800" i="1" dirty="0" smtClean="0">
                <a:latin typeface="Calibri"/>
              </a:rPr>
              <a:t> statement on syllabus!	(P 01)</a:t>
            </a:r>
            <a:endParaRPr lang="en-US" sz="1800" i="1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i="1" dirty="0" smtClean="0"/>
              <a:t>“Numerical </a:t>
            </a:r>
            <a:r>
              <a:rPr lang="en-US" sz="2000" i="1" dirty="0"/>
              <a:t>simulation enables the study of complex systems and natural phenomena that would be too expensive or dangerous, or even impossible, to study by direct experimentation</a:t>
            </a:r>
            <a:r>
              <a:rPr lang="en-US" sz="2000" i="1" dirty="0" smtClean="0"/>
              <a:t>.” (P 01)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55370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5592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i="1" dirty="0" smtClean="0"/>
              <a:t>“CSE </a:t>
            </a:r>
            <a:r>
              <a:rPr lang="en-US" sz="2000" i="1" dirty="0"/>
              <a:t>is a broad multidisciplinary area that encompasses </a:t>
            </a:r>
            <a:r>
              <a:rPr lang="en-US" sz="2000" i="1" dirty="0" smtClean="0"/>
              <a:t>application </a:t>
            </a:r>
            <a:r>
              <a:rPr lang="en-US" sz="2000" i="1" dirty="0"/>
              <a:t>(</a:t>
            </a:r>
            <a:r>
              <a:rPr lang="en-US" sz="2000" i="1" dirty="0" smtClean="0"/>
              <a:t>science /</a:t>
            </a:r>
            <a:r>
              <a:rPr lang="en-US" sz="2000" i="1" dirty="0"/>
              <a:t>engineering), applied mathematics, numerical analysis, and computer science and engineering (see Figure 1</a:t>
            </a:r>
            <a:r>
              <a:rPr lang="en-US" sz="2000" i="1" dirty="0" smtClean="0"/>
              <a:t>).”				                 (P 01)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i="1" dirty="0" smtClean="0"/>
          </a:p>
          <a:p>
            <a:pPr marL="0" indent="0" algn="just">
              <a:buNone/>
            </a:pPr>
            <a:endParaRPr lang="en-US" sz="2000" i="1" dirty="0"/>
          </a:p>
          <a:p>
            <a:pPr marL="0" indent="0" algn="just">
              <a:buNone/>
            </a:pP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560" y="1600200"/>
            <a:ext cx="5005203" cy="495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70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i="1" dirty="0" smtClean="0"/>
              <a:t>“Computer </a:t>
            </a:r>
            <a:r>
              <a:rPr lang="en-US" sz="2000" i="1" dirty="0"/>
              <a:t>models and computer simulations have become an important part of the research repertoire, supplementing (and in some cases replacing) experimentation</a:t>
            </a:r>
            <a:r>
              <a:rPr lang="en-US" sz="2000" i="1" dirty="0" smtClean="0"/>
              <a:t>.”						(P 01)</a:t>
            </a:r>
          </a:p>
          <a:p>
            <a:pPr marL="0" indent="0" algn="just">
              <a:buNone/>
            </a:pPr>
            <a:endParaRPr lang="en-US" sz="2000" i="1" dirty="0"/>
          </a:p>
          <a:p>
            <a:pPr marL="0" indent="0" algn="just">
              <a:buNone/>
            </a:pPr>
            <a:r>
              <a:rPr lang="en-US" sz="2000" dirty="0" smtClean="0"/>
              <a:t>“</a:t>
            </a:r>
            <a:r>
              <a:rPr lang="en-US" sz="2000" i="1" dirty="0" smtClean="0"/>
              <a:t>It </a:t>
            </a:r>
            <a:r>
              <a:rPr lang="en-US" sz="2000" i="1" dirty="0"/>
              <a:t>differs from mathematics or </a:t>
            </a:r>
            <a:r>
              <a:rPr lang="en-US" sz="2000" i="1" dirty="0" smtClean="0"/>
              <a:t>computer </a:t>
            </a:r>
            <a:r>
              <a:rPr lang="en-US" sz="2000" i="1" dirty="0"/>
              <a:t>science in that analysis and methodologies are directed specifically at the solution of problem classes from science and engineering and will </a:t>
            </a:r>
            <a:r>
              <a:rPr lang="en-US" sz="2000" i="1" dirty="0" smtClean="0"/>
              <a:t>generally </a:t>
            </a:r>
            <a:r>
              <a:rPr lang="en-US" sz="2000" i="1" dirty="0"/>
              <a:t>require a detailed knowledge or substantial collaboration from those disciplines</a:t>
            </a:r>
            <a:r>
              <a:rPr lang="en-US" sz="2000" dirty="0"/>
              <a:t>. </a:t>
            </a:r>
            <a:r>
              <a:rPr lang="en-US" sz="2000" dirty="0" smtClean="0"/>
              <a:t>“                                  </a:t>
            </a:r>
            <a:r>
              <a:rPr lang="en-US" sz="2000" i="1" dirty="0" smtClean="0"/>
              <a:t>      (P 01)</a:t>
            </a:r>
          </a:p>
          <a:p>
            <a:pPr marL="0" indent="0" algn="just">
              <a:buNone/>
            </a:pPr>
            <a:endParaRPr lang="en-US" sz="2000" i="1" dirty="0"/>
          </a:p>
          <a:p>
            <a:pPr marL="0" indent="0" algn="just">
              <a:buNone/>
            </a:pPr>
            <a:r>
              <a:rPr lang="en-US" sz="2000" i="1" dirty="0" smtClean="0"/>
              <a:t>“It </a:t>
            </a:r>
            <a:r>
              <a:rPr lang="en-US" sz="2000" i="1" dirty="0"/>
              <a:t>is more than a scientist or engineer using a canned code to generate and visualize </a:t>
            </a:r>
            <a:r>
              <a:rPr lang="en-US" sz="2000" i="1" dirty="0" smtClean="0"/>
              <a:t>results </a:t>
            </a:r>
            <a:r>
              <a:rPr lang="en-US" sz="2000" i="1" dirty="0"/>
              <a:t>(skipping all of the intermediate steps). </a:t>
            </a:r>
            <a:r>
              <a:rPr lang="en-US" sz="2000" i="1" dirty="0" smtClean="0"/>
              <a:t>“		(P01)</a:t>
            </a:r>
          </a:p>
          <a:p>
            <a:pPr marL="0" indent="0" algn="just">
              <a:buNone/>
            </a:pPr>
            <a:endParaRPr lang="en-US" sz="2000" i="1" dirty="0"/>
          </a:p>
          <a:p>
            <a:pPr marL="0" indent="0" algn="just">
              <a:buNone/>
            </a:pPr>
            <a:r>
              <a:rPr lang="en-US" sz="2000" i="1" dirty="0" smtClean="0"/>
              <a:t>Gilbert </a:t>
            </a:r>
            <a:r>
              <a:rPr lang="en-US" sz="2000" i="1" dirty="0" err="1" smtClean="0"/>
              <a:t>Strang</a:t>
            </a:r>
            <a:r>
              <a:rPr lang="en-US" sz="2000" i="1" dirty="0" smtClean="0"/>
              <a:t> (07) describing “the old method, separation of responsibilities, between math and engineering  departments, no longer works” -</a:t>
            </a:r>
          </a:p>
          <a:p>
            <a:pPr marL="0" indent="0" algn="ctr">
              <a:buNone/>
            </a:pPr>
            <a:r>
              <a:rPr lang="en-US" sz="2000" i="1" dirty="0" smtClean="0"/>
              <a:t>“Mathematics courses  teach analytic techniques.”</a:t>
            </a:r>
          </a:p>
          <a:p>
            <a:pPr marL="0" indent="0" algn="ctr">
              <a:buNone/>
            </a:pPr>
            <a:r>
              <a:rPr lang="en-US" sz="2000" i="1" dirty="0" smtClean="0"/>
              <a:t>“Engineering courses work on real problems. “</a:t>
            </a: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3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534400" cy="6096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 smtClean="0"/>
              <a:t>Petzold</a:t>
            </a:r>
            <a:r>
              <a:rPr lang="en-US" sz="2000" dirty="0" smtClean="0"/>
              <a:t> (2001) as well as a critique of mathematics versus computing by a giant in the field, George Forsythe, from 1969 is included in notes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What I want to focus on now is fundamental </a:t>
            </a:r>
            <a:r>
              <a:rPr lang="en-US" sz="2000" b="1" i="1" dirty="0" smtClean="0"/>
              <a:t>differences</a:t>
            </a:r>
            <a:r>
              <a:rPr lang="en-US" sz="2000" dirty="0" smtClean="0"/>
              <a:t> between </a:t>
            </a:r>
            <a:r>
              <a:rPr lang="en-US" sz="2000" dirty="0"/>
              <a:t>computation </a:t>
            </a:r>
            <a:r>
              <a:rPr lang="en-US" sz="2000" dirty="0" smtClean="0"/>
              <a:t>and  symbolic computing (e.g. </a:t>
            </a:r>
            <a:r>
              <a:rPr lang="en-US" sz="2000" dirty="0" err="1" smtClean="0"/>
              <a:t>Mathematica</a:t>
            </a:r>
            <a:r>
              <a:rPr lang="en-US" sz="2000" dirty="0" smtClean="0"/>
              <a:t> &amp; Maple)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Symbolic computation also termed computer algebra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manipulates mathematical expressions   (</a:t>
            </a:r>
            <a:r>
              <a:rPr lang="en-US" sz="1800" dirty="0" smtClean="0"/>
              <a:t>Manipulates </a:t>
            </a:r>
            <a:r>
              <a:rPr lang="en-US" sz="1800" dirty="0"/>
              <a:t>formulas</a:t>
            </a:r>
            <a:r>
              <a:rPr lang="en-US" sz="1800" i="1" dirty="0">
                <a:solidFill>
                  <a:srgbClr val="FF0000"/>
                </a:solidFill>
              </a:rPr>
              <a:t> </a:t>
            </a:r>
            <a:r>
              <a:rPr lang="en-US" sz="1800" i="1" dirty="0" smtClean="0">
                <a:solidFill>
                  <a:srgbClr val="FF0000"/>
                </a:solidFill>
              </a:rPr>
              <a:t>exactly) 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similar to manipulations you learned in calculus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Mathematica</a:t>
            </a:r>
            <a:r>
              <a:rPr lang="en-US" sz="2000" dirty="0" smtClean="0"/>
              <a:t> 8.0: </a:t>
            </a:r>
          </a:p>
          <a:p>
            <a:pPr marL="0" indent="0" algn="just">
              <a:buNone/>
            </a:pPr>
            <a:r>
              <a:rPr lang="en-US" sz="2000" b="1" dirty="0" smtClean="0"/>
              <a:t>In(1) =   Integrate[Cos[x</a:t>
            </a:r>
            <a:r>
              <a:rPr lang="en-US" sz="2000" b="1" dirty="0"/>
              <a:t>], x</a:t>
            </a:r>
            <a:r>
              <a:rPr lang="en-US" sz="2000" b="1" dirty="0" smtClean="0"/>
              <a:t>]</a:t>
            </a:r>
          </a:p>
          <a:p>
            <a:pPr marL="0" indent="0" algn="just">
              <a:buNone/>
            </a:pPr>
            <a:r>
              <a:rPr lang="en-US" sz="2000" b="1" dirty="0" smtClean="0"/>
              <a:t>Out(1)= Sin[x] 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pt-BR" sz="2000" b="1" dirty="0" smtClean="0"/>
              <a:t>In(2) = Solve</a:t>
            </a:r>
            <a:r>
              <a:rPr lang="pt-BR" sz="2000" b="1" dirty="0"/>
              <a:t>[ a*x^2 + b*x + </a:t>
            </a:r>
            <a:r>
              <a:rPr lang="pt-BR" sz="2000" b="1" dirty="0" smtClean="0"/>
              <a:t>c == 0</a:t>
            </a:r>
            <a:r>
              <a:rPr lang="pt-BR" sz="2000" b="1" dirty="0"/>
              <a:t>, x</a:t>
            </a:r>
            <a:r>
              <a:rPr lang="pt-BR" sz="2000" b="1" dirty="0" smtClean="0"/>
              <a:t>]  </a:t>
            </a:r>
          </a:p>
          <a:p>
            <a:pPr marL="0" indent="0">
              <a:buNone/>
            </a:pPr>
            <a:endParaRPr lang="pt-BR" sz="2000" b="1" dirty="0" smtClean="0"/>
          </a:p>
          <a:p>
            <a:pPr marL="0" indent="0">
              <a:buNone/>
            </a:pPr>
            <a:endParaRPr lang="en-US" sz="20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013148"/>
              </p:ext>
            </p:extLst>
          </p:nvPr>
        </p:nvGraphicFramePr>
        <p:xfrm>
          <a:off x="762000" y="5715000"/>
          <a:ext cx="4800600" cy="62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3" imgW="3517560" imgH="457200" progId="Equation.DSMT4">
                  <p:embed/>
                </p:oleObj>
              </mc:Choice>
              <mc:Fallback>
                <p:oleObj name="Equation" r:id="rId3" imgW="3517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5715000"/>
                        <a:ext cx="4800600" cy="62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20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058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Note what happens with quartic polynomial:</a:t>
            </a:r>
            <a:endParaRPr lang="pt-BR" dirty="0"/>
          </a:p>
          <a:p>
            <a:pPr marL="0" indent="0">
              <a:buNone/>
            </a:pPr>
            <a:r>
              <a:rPr lang="pt-BR" sz="2400" b="1" dirty="0" smtClean="0"/>
              <a:t>Clear[x</a:t>
            </a:r>
            <a:r>
              <a:rPr lang="pt-BR" sz="2400" b="1" dirty="0"/>
              <a:t>, a, b, c, d, e]</a:t>
            </a:r>
            <a:endParaRPr lang="pt-BR" sz="2400" b="1" dirty="0" smtClean="0"/>
          </a:p>
          <a:p>
            <a:pPr marL="0" indent="0">
              <a:buNone/>
            </a:pPr>
            <a:r>
              <a:rPr lang="pt-BR" sz="2400" b="1" dirty="0" smtClean="0"/>
              <a:t>Solve[a*x^4 </a:t>
            </a:r>
            <a:r>
              <a:rPr lang="pt-BR" sz="2400" b="1" dirty="0"/>
              <a:t>+ b*x^3 + c*x^2 + d*x + e  </a:t>
            </a:r>
            <a:r>
              <a:rPr lang="pt-BR" sz="2400" b="1" dirty="0" smtClean="0"/>
              <a:t>== </a:t>
            </a:r>
            <a:r>
              <a:rPr lang="pt-BR" sz="2400" b="1" dirty="0"/>
              <a:t>0, x</a:t>
            </a:r>
            <a:r>
              <a:rPr lang="pt-BR" sz="2400" b="1" dirty="0" smtClean="0"/>
              <a:t>]</a:t>
            </a:r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r>
              <a:rPr lang="pt-BR" sz="2400" dirty="0" smtClean="0"/>
              <a:t>Replace coefficents by numbers: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Solve</a:t>
            </a:r>
            <a:r>
              <a:rPr lang="en-US" sz="2400" b="1" dirty="0"/>
              <a:t>[ x^4 + 2*x^3 + 5*x^2 + 3*x + 7 </a:t>
            </a:r>
            <a:r>
              <a:rPr lang="en-US" sz="2400" b="1" dirty="0" smtClean="0"/>
              <a:t>== </a:t>
            </a:r>
            <a:r>
              <a:rPr lang="en-US" sz="2400" b="1" dirty="0"/>
              <a:t>0, x]</a:t>
            </a:r>
            <a:endParaRPr lang="pt-BR" sz="2400" b="1" dirty="0"/>
          </a:p>
          <a:p>
            <a:pPr marL="0" indent="0">
              <a:buNone/>
            </a:pPr>
            <a:r>
              <a:rPr lang="en-US" sz="2400" dirty="0" smtClean="0"/>
              <a:t>To get actual numbers you must </a:t>
            </a:r>
            <a:r>
              <a:rPr lang="en-US" sz="2400" i="1" dirty="0" smtClean="0"/>
              <a:t>evaluate</a:t>
            </a:r>
            <a:r>
              <a:rPr lang="en-US" sz="2400" dirty="0" smtClean="0"/>
              <a:t> expression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N[%]     (* OR *)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err="1" smtClean="0"/>
              <a:t>NSolve</a:t>
            </a:r>
            <a:r>
              <a:rPr lang="en-US" sz="2400" b="1" dirty="0"/>
              <a:t>[ x^4 + 2*x^3 + 5*x^2 + 3*x + 7 == 0, x</a:t>
            </a:r>
            <a:r>
              <a:rPr lang="en-US" sz="2400" b="1" dirty="0" smtClean="0"/>
              <a:t>]    </a:t>
            </a:r>
            <a:endParaRPr lang="pt-BR" sz="2400" b="1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Note what</a:t>
            </a:r>
            <a:r>
              <a:rPr lang="pt-BR" sz="2400" i="1" dirty="0" smtClean="0">
                <a:solidFill>
                  <a:srgbClr val="FF0000"/>
                </a:solidFill>
              </a:rPr>
              <a:t> different </a:t>
            </a:r>
            <a:r>
              <a:rPr lang="pt-BR" sz="2400" dirty="0"/>
              <a:t>happens with quartic polynomial</a:t>
            </a:r>
            <a:r>
              <a:rPr lang="pt-BR" sz="2400" dirty="0" smtClean="0"/>
              <a:t>:</a:t>
            </a:r>
            <a:endParaRPr lang="en-US" sz="2400" dirty="0" smtClean="0"/>
          </a:p>
          <a:p>
            <a:pPr marL="0" indent="0">
              <a:buNone/>
            </a:pPr>
            <a:r>
              <a:rPr lang="pt-BR" sz="2400" b="1" dirty="0"/>
              <a:t>Clear[x, a, b, c, d, </a:t>
            </a:r>
            <a:r>
              <a:rPr lang="pt-BR" sz="2400" b="1" dirty="0" smtClean="0"/>
              <a:t>e, f]</a:t>
            </a:r>
            <a:endParaRPr lang="pt-BR" sz="2400" b="1" dirty="0"/>
          </a:p>
          <a:p>
            <a:pPr marL="0" indent="0">
              <a:buNone/>
            </a:pPr>
            <a:r>
              <a:rPr lang="pt-BR" sz="2400" b="1" dirty="0" smtClean="0"/>
              <a:t>Solve[a*x^5 </a:t>
            </a:r>
            <a:r>
              <a:rPr lang="pt-BR" sz="2400" b="1" dirty="0"/>
              <a:t>+ </a:t>
            </a:r>
            <a:r>
              <a:rPr lang="pt-BR" sz="2400" b="1" dirty="0" smtClean="0"/>
              <a:t>b*x^4 </a:t>
            </a:r>
            <a:r>
              <a:rPr lang="pt-BR" sz="2400" b="1" dirty="0"/>
              <a:t>+ </a:t>
            </a:r>
            <a:r>
              <a:rPr lang="pt-BR" sz="2400" b="1" dirty="0" smtClean="0"/>
              <a:t>c*x^3 </a:t>
            </a:r>
            <a:r>
              <a:rPr lang="pt-BR" sz="2400" b="1" dirty="0"/>
              <a:t>+ </a:t>
            </a:r>
            <a:r>
              <a:rPr lang="pt-BR" sz="2400" b="1" dirty="0" smtClean="0"/>
              <a:t>d*x^2 </a:t>
            </a:r>
            <a:r>
              <a:rPr lang="pt-BR" sz="2400" b="1" dirty="0"/>
              <a:t>+ </a:t>
            </a:r>
            <a:r>
              <a:rPr lang="pt-BR" sz="2400" b="1" dirty="0" smtClean="0"/>
              <a:t>e*x + f  </a:t>
            </a:r>
            <a:r>
              <a:rPr lang="pt-BR" sz="2400" b="1" dirty="0"/>
              <a:t>== 0, x]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2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FUNDAMENTAL ISSUES :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Many/ Most </a:t>
            </a:r>
            <a:r>
              <a:rPr lang="en-US" sz="2400" dirty="0" smtClean="0"/>
              <a:t>problems of technical interest cannot be solved symbolically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When they can, symbolic expressions tend to grow exponentially!  </a:t>
            </a:r>
            <a:endParaRPr lang="en-US" sz="24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400" dirty="0" smtClean="0">
                <a:latin typeface="+mj-lt"/>
                <a:cs typeface="Times New Roman"/>
              </a:rPr>
              <a:t> </a:t>
            </a:r>
            <a:endParaRPr lang="en-US" sz="2400" dirty="0" smtClean="0">
              <a:latin typeface="+mj-lt"/>
            </a:endParaRP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4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58213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dirty="0" smtClean="0"/>
              <a:t>Concrete example – consider following (seemingly straightforward) one-dimensional integrations -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3300" b="1" dirty="0">
                <a:latin typeface="Courier New" pitchFamily="49" charset="0"/>
                <a:cs typeface="Courier New" pitchFamily="49" charset="0"/>
              </a:rPr>
              <a:t>g = @(x) sin(sin(x</a:t>
            </a: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));  </a:t>
            </a:r>
            <a:r>
              <a:rPr lang="en-US" sz="3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examine in MATLAB</a:t>
            </a: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33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300" b="1" dirty="0">
                <a:latin typeface="Courier New" pitchFamily="49" charset="0"/>
                <a:cs typeface="Courier New" pitchFamily="49" charset="0"/>
              </a:rPr>
              <a:t>&gt;&gt; h = @(x) </a:t>
            </a:r>
            <a:r>
              <a:rPr lang="en-US" sz="3300" b="1" dirty="0" err="1">
                <a:latin typeface="Courier New" pitchFamily="49" charset="0"/>
                <a:cs typeface="Courier New" pitchFamily="49" charset="0"/>
              </a:rPr>
              <a:t>x.^x</a:t>
            </a: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;                </a:t>
            </a:r>
            <a:r>
              <a:rPr lang="en-US" sz="3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MATLAB </a:t>
            </a:r>
            <a:r>
              <a:rPr lang="en-US" sz="33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commands </a:t>
            </a:r>
            <a:endParaRPr lang="en-US" sz="33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300" b="1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3300" b="1" dirty="0" err="1">
                <a:latin typeface="Courier New" pitchFamily="49" charset="0"/>
                <a:cs typeface="Courier New" pitchFamily="49" charset="0"/>
              </a:rPr>
              <a:t>n_points</a:t>
            </a:r>
            <a:r>
              <a:rPr lang="en-US" sz="3300" b="1" dirty="0">
                <a:latin typeface="Courier New" pitchFamily="49" charset="0"/>
                <a:cs typeface="Courier New" pitchFamily="49" charset="0"/>
              </a:rPr>
              <a:t> = 2500</a:t>
            </a: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33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300" b="1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3300" b="1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US" sz="3300" b="1" dirty="0">
                <a:latin typeface="Courier New" pitchFamily="49" charset="0"/>
                <a:cs typeface="Courier New" pitchFamily="49" charset="0"/>
              </a:rPr>
              <a:t>(g, [0, 1], </a:t>
            </a:r>
            <a:r>
              <a:rPr lang="en-US" sz="3300" b="1" dirty="0" err="1">
                <a:latin typeface="Courier New" pitchFamily="49" charset="0"/>
                <a:cs typeface="Courier New" pitchFamily="49" charset="0"/>
              </a:rPr>
              <a:t>n_points</a:t>
            </a: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);  </a:t>
            </a:r>
            <a:r>
              <a:rPr lang="en-US" sz="3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% MATLAB commands </a:t>
            </a:r>
            <a:endParaRPr lang="en-US" sz="33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300" b="1" dirty="0">
                <a:latin typeface="Courier New" pitchFamily="49" charset="0"/>
                <a:cs typeface="Courier New" pitchFamily="49" charset="0"/>
              </a:rPr>
              <a:t>&gt;&gt; hold on;</a:t>
            </a:r>
          </a:p>
          <a:p>
            <a:pPr marL="0" indent="0">
              <a:buNone/>
            </a:pPr>
            <a:r>
              <a:rPr lang="en-US" sz="3300" b="1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3300" b="1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US" sz="3300" b="1" dirty="0">
                <a:latin typeface="Courier New" pitchFamily="49" charset="0"/>
                <a:cs typeface="Courier New" pitchFamily="49" charset="0"/>
              </a:rPr>
              <a:t>(h, [0, 1], </a:t>
            </a:r>
            <a:r>
              <a:rPr lang="en-US" sz="3300" b="1" dirty="0" err="1">
                <a:latin typeface="Courier New" pitchFamily="49" charset="0"/>
                <a:cs typeface="Courier New" pitchFamily="49" charset="0"/>
              </a:rPr>
              <a:t>n_points</a:t>
            </a:r>
            <a:r>
              <a:rPr lang="en-US" sz="3300" b="1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33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3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cs typeface="Courier New" pitchFamily="49" charset="0"/>
              </a:rPr>
              <a:t>Will a</a:t>
            </a:r>
            <a:r>
              <a:rPr lang="en-US" sz="4400" dirty="0" smtClean="0">
                <a:cs typeface="Courier New" pitchFamily="49" charset="0"/>
              </a:rPr>
              <a:t>ttempt </a:t>
            </a:r>
            <a:r>
              <a:rPr lang="en-US" sz="4400" dirty="0" smtClean="0">
                <a:cs typeface="Courier New" pitchFamily="49" charset="0"/>
              </a:rPr>
              <a:t>to integrate symbolically in </a:t>
            </a:r>
            <a:r>
              <a:rPr lang="en-US" sz="4400" dirty="0" err="1" smtClean="0">
                <a:cs typeface="Courier New" pitchFamily="49" charset="0"/>
              </a:rPr>
              <a:t>Mathematica</a:t>
            </a: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200" dirty="0" smtClean="0">
                <a:cs typeface="Courier New" pitchFamily="49" charset="0"/>
              </a:rPr>
              <a:t>once plotted </a:t>
            </a:r>
            <a:endParaRPr lang="en-US" sz="4200" dirty="0"/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400" dirty="0" smtClean="0">
                <a:latin typeface="+mj-lt"/>
                <a:cs typeface="Times New Roman"/>
              </a:rPr>
              <a:t> </a:t>
            </a:r>
            <a:endParaRPr lang="en-US" sz="2400" dirty="0" smtClean="0">
              <a:latin typeface="+mj-lt"/>
            </a:endParaRP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7364"/>
              </p:ext>
            </p:extLst>
          </p:nvPr>
        </p:nvGraphicFramePr>
        <p:xfrm>
          <a:off x="2209800" y="990600"/>
          <a:ext cx="24018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1130040" imgH="609480" progId="Equation.DSMT4">
                  <p:embed/>
                </p:oleObj>
              </mc:Choice>
              <mc:Fallback>
                <p:oleObj name="Equation" r:id="rId3" imgW="1130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990600"/>
                        <a:ext cx="2401888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84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latin typeface="+mn-lt"/>
              </a:rPr>
              <a:t>P</a:t>
            </a:r>
            <a:r>
              <a:rPr lang="en-US" sz="2800" dirty="0" smtClean="0">
                <a:latin typeface="+mn-lt"/>
              </a:rPr>
              <a:t>lot shows these </a:t>
            </a:r>
            <a:r>
              <a:rPr lang="en-US" sz="2800" dirty="0" smtClean="0">
                <a:latin typeface="+mn-lt"/>
              </a:rPr>
              <a:t>functions continuous  0 </a:t>
            </a:r>
            <a:r>
              <a:rPr lang="en-US" sz="2800" dirty="0" smtClean="0">
                <a:latin typeface="+mn-lt"/>
                <a:cs typeface="Times New Roman"/>
              </a:rPr>
              <a:t>≤ x ≤ </a:t>
            </a:r>
            <a:r>
              <a:rPr lang="en-US" sz="2800" dirty="0" smtClean="0">
                <a:latin typeface="+mn-lt"/>
                <a:cs typeface="Times New Roman"/>
              </a:rPr>
              <a:t>1  </a:t>
            </a:r>
            <a:endParaRPr lang="en-US" sz="28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9BC-D84F-49C0-B8D2-218574BFAB58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99" y="1600200"/>
            <a:ext cx="801160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19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725</Words>
  <Application>Microsoft Office PowerPoint</Application>
  <PresentationFormat>On-screen Show (4:3)</PresentationFormat>
  <Paragraphs>135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Equation</vt:lpstr>
      <vt:lpstr>MathType 6.0 Equation</vt:lpstr>
      <vt:lpstr>PHYS100  Computational Physics &amp; Engineering Wednesday 01/23/2013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Plot shows these functions continuous  0 ≤ x ≤ 1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PHYS100</dc:title>
  <dc:creator>jimh</dc:creator>
  <cp:lastModifiedBy>jimh</cp:lastModifiedBy>
  <cp:revision>49</cp:revision>
  <cp:lastPrinted>2012-10-29T01:36:41Z</cp:lastPrinted>
  <dcterms:created xsi:type="dcterms:W3CDTF">2012-01-19T18:51:02Z</dcterms:created>
  <dcterms:modified xsi:type="dcterms:W3CDTF">2013-01-23T01:56:44Z</dcterms:modified>
</cp:coreProperties>
</file>