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9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6F42D-BF06-49B9-B552-461889774E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9/9/2015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45720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fml-dev.org/tutorials/2.1/start-vc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5.onthehub.com/WebStore/ProductsByMajorVersionList.aspx?cmi_cs=1&amp;cmi_mnuMain=bdba23cf-e05e-e011-971f-0030487d8897&amp;ws=0c08c3d0-f86f-e011-971f-0030487d8897&amp;vsro=8" TargetMode="External"/><Relationship Id="rId2" Type="http://schemas.openxmlformats.org/officeDocument/2006/relationships/hyperlink" Target="http://facweb.cs.depaul.edu/andre/gam372/Perforce%20Client%20Setu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 372: Object Oriented Game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r>
              <a:rPr lang="en-US" dirty="0"/>
              <a:t> </a:t>
            </a:r>
            <a:r>
              <a:rPr lang="en-US" dirty="0" smtClean="0"/>
              <a:t>&amp;</a:t>
            </a:r>
          </a:p>
          <a:p>
            <a:r>
              <a:rPr lang="en-US" dirty="0" smtClean="0"/>
              <a:t>Project set-up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Project:</a:t>
            </a:r>
            <a:br>
              <a:rPr lang="en-US" dirty="0"/>
            </a:br>
            <a:r>
              <a:rPr lang="en-US" dirty="0"/>
              <a:t>Option </a:t>
            </a:r>
            <a:r>
              <a:rPr lang="en-US" dirty="0" smtClean="0"/>
              <a:t>2</a:t>
            </a:r>
            <a:r>
              <a:rPr lang="en-US" dirty="0"/>
              <a:t>: Jiggering the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43" y="1676400"/>
            <a:ext cx="376167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22" y="2133600"/>
            <a:ext cx="376167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" y="1676400"/>
            <a:ext cx="376167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0" y="2133600"/>
            <a:ext cx="376167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7848600" y="3429000"/>
            <a:ext cx="498021" cy="4572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1874" y="3352800"/>
            <a:ext cx="995326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24" idx="1"/>
          </p:cNvCxnSpPr>
          <p:nvPr/>
        </p:nvCxnSpPr>
        <p:spPr>
          <a:xfrm>
            <a:off x="4267200" y="3962400"/>
            <a:ext cx="3733800" cy="5773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3458" y="377159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19984" y="5410200"/>
            <a:ext cx="3595416" cy="1066800"/>
          </a:xfrm>
          <a:prstGeom prst="round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Note: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>
                <a:solidFill>
                  <a:schemeClr val="tx1"/>
                </a:solidFill>
              </a:rPr>
              <a:t>before, you may need to uncheck the read-only flags on those copied file and folders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944" y="1295400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Locate the project source files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57800" y="1296797"/>
            <a:ext cx="30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Locate the project destination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1000" y="435506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COPY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2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8" grpId="0"/>
      <p:bldP spid="21" grpId="0" animBg="1"/>
      <p:bldP spid="9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5181600"/>
            <a:ext cx="8610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Open in Visual Studio and fix all the configuration paths as before.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3828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Rename all three file with the project name</a:t>
            </a:r>
          </a:p>
          <a:p>
            <a:pPr algn="ctr"/>
            <a:r>
              <a:rPr lang="en-US" dirty="0" smtClean="0"/>
              <a:t>(‘</a:t>
            </a:r>
            <a:r>
              <a:rPr lang="en-US" dirty="0" err="1" smtClean="0"/>
              <a:t>MyGreatProject</a:t>
            </a:r>
            <a:r>
              <a:rPr lang="en-US" dirty="0" smtClean="0"/>
              <a:t>’ in this case)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Project:</a:t>
            </a:r>
            <a:br>
              <a:rPr lang="en-US" dirty="0"/>
            </a:br>
            <a:r>
              <a:rPr lang="en-US" dirty="0"/>
              <a:t>Option </a:t>
            </a:r>
            <a:r>
              <a:rPr lang="en-US" dirty="0" smtClean="0"/>
              <a:t>2</a:t>
            </a:r>
            <a:r>
              <a:rPr lang="en-US" dirty="0"/>
              <a:t>: Jiggering the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42" y="1219200"/>
            <a:ext cx="3757916" cy="304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3757916" cy="304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5486400" y="3059668"/>
            <a:ext cx="533400" cy="1755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95800" y="2930434"/>
            <a:ext cx="990600" cy="609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019800" y="2754868"/>
            <a:ext cx="1295400" cy="609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9943" y="33375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Rename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4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Project:</a:t>
            </a:r>
            <a:br>
              <a:rPr lang="en-US" dirty="0"/>
            </a:br>
            <a:r>
              <a:rPr lang="en-US" dirty="0"/>
              <a:t>Option </a:t>
            </a:r>
            <a:r>
              <a:rPr lang="en-US" dirty="0" smtClean="0"/>
              <a:t>3: From scratch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understand the previous two options, this shouldn’t be too complicated.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Follow the </a:t>
            </a:r>
            <a:r>
              <a:rPr lang="en-US" dirty="0" smtClean="0">
                <a:hlinkClick r:id="rId2"/>
              </a:rPr>
              <a:t>Creating and Configuring a SFML project</a:t>
            </a:r>
            <a:endParaRPr lang="en-US" dirty="0"/>
          </a:p>
          <a:p>
            <a:pPr marL="800100" lvl="1" indent="-342900"/>
            <a:r>
              <a:rPr lang="en-US" dirty="0" smtClean="0"/>
              <a:t>Use the SFML folder in your workspace</a:t>
            </a:r>
          </a:p>
          <a:p>
            <a:pPr marL="800100" lvl="1" indent="-342900"/>
            <a:r>
              <a:rPr lang="en-US" dirty="0" smtClean="0"/>
              <a:t>Stick to using dynamic libraries</a:t>
            </a:r>
          </a:p>
          <a:p>
            <a:pPr marL="800100" lvl="1" indent="-342900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shown in the ‘</a:t>
            </a:r>
            <a:r>
              <a:rPr lang="en-US" dirty="0" err="1"/>
              <a:t>TEALDemo</a:t>
            </a:r>
            <a:r>
              <a:rPr lang="en-US" dirty="0"/>
              <a:t>’ and ‘Empty Game’ </a:t>
            </a:r>
            <a:r>
              <a:rPr lang="en-US" dirty="0" smtClean="0"/>
              <a:t>examples, your project will need to have </a:t>
            </a:r>
          </a:p>
          <a:p>
            <a:pPr marL="1440180" lvl="4" indent="-342900"/>
            <a:r>
              <a:rPr lang="en-US" sz="2000" dirty="0" smtClean="0"/>
              <a:t>the ‘Game Components/TEAL’ subfolder and</a:t>
            </a:r>
          </a:p>
          <a:p>
            <a:pPr marL="1440180" lvl="4" indent="-342900"/>
            <a:r>
              <a:rPr lang="en-US" sz="2000" dirty="0" smtClean="0"/>
              <a:t>main.cpp that starts the game as shown in these projects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50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Perforce: </a:t>
            </a:r>
          </a:p>
          <a:p>
            <a:pPr marL="457200" lvl="1" indent="0">
              <a:buNone/>
            </a:pPr>
            <a:r>
              <a:rPr lang="en-US" dirty="0" smtClean="0"/>
              <a:t>Follow the instructions for </a:t>
            </a:r>
            <a:r>
              <a:rPr lang="en-US" dirty="0" smtClean="0">
                <a:hlinkClick r:id="rId2"/>
              </a:rPr>
              <a:t>Perforce Client Setup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Many documents to read and tutorials to watch!</a:t>
            </a:r>
          </a:p>
          <a:p>
            <a:pPr marL="800100" lvl="1" indent="-342900"/>
            <a:r>
              <a:rPr lang="en-US" i="1" dirty="0" smtClean="0"/>
              <a:t>Read them and watch them!</a:t>
            </a:r>
          </a:p>
          <a:p>
            <a:pPr marL="800100" lvl="1" indent="-342900"/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Note: For those more familiar with SVN:</a:t>
            </a:r>
          </a:p>
          <a:p>
            <a:pPr marL="891540" lvl="2" indent="-342900"/>
            <a:r>
              <a:rPr lang="en-US" dirty="0" smtClean="0"/>
              <a:t>Perforce is much more automated than SVN, but </a:t>
            </a:r>
          </a:p>
          <a:p>
            <a:pPr marL="891540" lvl="2" indent="-342900"/>
            <a:r>
              <a:rPr lang="en-US" dirty="0" smtClean="0"/>
              <a:t>It has a tighter binding between the repository and the local copy (called a ‘workspace’)</a:t>
            </a:r>
          </a:p>
          <a:p>
            <a:pPr marL="891540" lvl="2" indent="-342900"/>
            <a:r>
              <a:rPr lang="en-US" dirty="0" smtClean="0"/>
              <a:t>A lot easier to copy/paste within a workspace (not need for </a:t>
            </a:r>
            <a:r>
              <a:rPr lang="en-US" dirty="0" err="1" smtClean="0"/>
              <a:t>svn</a:t>
            </a:r>
            <a:r>
              <a:rPr lang="en-US" dirty="0" smtClean="0"/>
              <a:t>/export)</a:t>
            </a:r>
          </a:p>
          <a:p>
            <a:pPr marL="891540" lvl="2" indent="-342900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Visual Studio: </a:t>
            </a:r>
          </a:p>
          <a:p>
            <a:pPr marL="457200" lvl="1" indent="0">
              <a:buNone/>
            </a:pPr>
            <a:r>
              <a:rPr lang="en-US" dirty="0" smtClean="0"/>
              <a:t>We’ll </a:t>
            </a:r>
            <a:r>
              <a:rPr lang="en-US" dirty="0"/>
              <a:t>be using </a:t>
            </a:r>
            <a:r>
              <a:rPr lang="en-US" dirty="0" smtClean="0">
                <a:hlinkClick r:id="rId3"/>
              </a:rPr>
              <a:t>Visual </a:t>
            </a:r>
            <a:r>
              <a:rPr lang="en-US" dirty="0" smtClean="0">
                <a:hlinkClick r:id="rId3"/>
              </a:rPr>
              <a:t>Studio Ultimate </a:t>
            </a:r>
            <a:r>
              <a:rPr lang="en-US" dirty="0" smtClean="0">
                <a:hlinkClick r:id="rId3"/>
              </a:rPr>
              <a:t>(2013)  C</a:t>
            </a:r>
            <a:r>
              <a:rPr lang="en-US" dirty="0" smtClean="0">
                <a:hlinkClick r:id="rId3"/>
              </a:rPr>
              <a:t>++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Search for ‘VS Ultimate’ and get ‘Update 4’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96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8" y="2640649"/>
            <a:ext cx="2418610" cy="120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you setup your local workspace you should see the following folders: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2362200"/>
            <a:ext cx="369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exchange folder: </a:t>
            </a:r>
          </a:p>
          <a:p>
            <a:pPr lvl="1"/>
            <a:r>
              <a:rPr lang="en-US" dirty="0" smtClean="0"/>
              <a:t>Everyone has Read/Write access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1600" y="3261534"/>
            <a:ext cx="2749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Lectures, Libraries, etc.:</a:t>
            </a:r>
          </a:p>
          <a:p>
            <a:pPr lvl="1"/>
            <a:r>
              <a:rPr lang="en-US" dirty="0" smtClean="0"/>
              <a:t>Read only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2008" y="4378302"/>
            <a:ext cx="4965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folders:</a:t>
            </a:r>
          </a:p>
          <a:p>
            <a:pPr lvl="1"/>
            <a:r>
              <a:rPr lang="en-US" dirty="0" smtClean="0"/>
              <a:t>You only see yours and have read/write access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1926454" y="2685366"/>
            <a:ext cx="2112146" cy="2975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2068497" y="3195961"/>
            <a:ext cx="1993103" cy="38873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1"/>
          </p:cNvCxnSpPr>
          <p:nvPr/>
        </p:nvCxnSpPr>
        <p:spPr>
          <a:xfrm>
            <a:off x="2441359" y="3666478"/>
            <a:ext cx="1590649" cy="10349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67452"/>
            <a:ext cx="1304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Project:</a:t>
            </a:r>
            <a:br>
              <a:rPr lang="en-US" dirty="0" smtClean="0"/>
            </a:br>
            <a:r>
              <a:rPr lang="en-US" dirty="0" smtClean="0"/>
              <a:t>Option 1: Copying from existing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‘</a:t>
            </a:r>
            <a:r>
              <a:rPr lang="en-US" dirty="0" err="1" smtClean="0"/>
              <a:t>TEALDemo</a:t>
            </a:r>
            <a:r>
              <a:rPr lang="en-US" dirty="0" smtClean="0"/>
              <a:t>’ into your own folder.</a:t>
            </a:r>
          </a:p>
          <a:p>
            <a:pPr marL="457200" lvl="1" indent="0">
              <a:buNone/>
            </a:pPr>
            <a:r>
              <a:rPr lang="en-US" i="1" dirty="0" smtClean="0"/>
              <a:t>The original is in ‘</a:t>
            </a:r>
            <a:r>
              <a:rPr lang="en-US" i="1" dirty="0"/>
              <a:t>Reference/Projects’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Right-click the new folder and select ‘properties’</a:t>
            </a:r>
          </a:p>
          <a:p>
            <a:pPr marL="457200" lvl="1" indent="0">
              <a:buNone/>
            </a:pPr>
            <a:r>
              <a:rPr lang="en-US" i="1" dirty="0"/>
              <a:t>Make sure to </a:t>
            </a:r>
            <a:r>
              <a:rPr lang="en-US" i="1" u="sng" dirty="0"/>
              <a:t>un</a:t>
            </a:r>
            <a:r>
              <a:rPr lang="en-US" i="1" dirty="0"/>
              <a:t>check ‘Read Only</a:t>
            </a:r>
            <a:r>
              <a:rPr lang="en-US" i="1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the solution (.</a:t>
            </a:r>
            <a:r>
              <a:rPr lang="en-US" dirty="0" err="1" smtClean="0"/>
              <a:t>sln</a:t>
            </a:r>
            <a:r>
              <a:rPr lang="en-US" dirty="0" smtClean="0"/>
              <a:t>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and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96" y="1219200"/>
            <a:ext cx="1951842" cy="252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181600" y="2660693"/>
            <a:ext cx="2438400" cy="1587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686800" cy="13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057400" y="5791200"/>
            <a:ext cx="4876800" cy="609600"/>
          </a:xfrm>
          <a:prstGeom prst="round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need to tell the IDE where to find the libraries for this project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3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Right-click on the project (‘Demo’ in this case) and select properties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064724" cy="282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800600"/>
            <a:ext cx="8292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change 3 entries: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Compilation stage: To find the various headers from SFML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Linking stage: To find the various SFML library files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Execution stage: To find the various SFML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Configuration:</a:t>
            </a:r>
            <a:br>
              <a:rPr lang="en-US" dirty="0" smtClean="0"/>
            </a:br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18288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Always start the folder with the macro</a:t>
            </a:r>
            <a:r>
              <a:rPr lang="en-US" dirty="0" smtClean="0"/>
              <a:t> ‘$(</a:t>
            </a:r>
            <a:r>
              <a:rPr lang="en-US" dirty="0" err="1" smtClean="0"/>
              <a:t>SolutionDir</a:t>
            </a:r>
            <a:r>
              <a:rPr lang="en-US" dirty="0" smtClean="0"/>
              <a:t>)’</a:t>
            </a:r>
          </a:p>
          <a:p>
            <a:pPr marL="457200" lvl="1" indent="0">
              <a:buNone/>
            </a:pPr>
            <a:r>
              <a:rPr lang="en-US" i="1" dirty="0" smtClean="0"/>
              <a:t>This is the folder where the .</a:t>
            </a:r>
            <a:r>
              <a:rPr lang="en-US" i="1" dirty="0" err="1" smtClean="0"/>
              <a:t>sln</a:t>
            </a:r>
            <a:r>
              <a:rPr lang="en-US" i="1" dirty="0" smtClean="0"/>
              <a:t> file is located. </a:t>
            </a:r>
          </a:p>
          <a:p>
            <a:pPr marL="0" indent="0">
              <a:buNone/>
            </a:pPr>
            <a:r>
              <a:rPr lang="en-US" dirty="0" smtClean="0"/>
              <a:t>Write up the relative path to ‘reference\include’ in your workspace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23" y="2941932"/>
            <a:ext cx="5634037" cy="391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981200" y="4038600"/>
            <a:ext cx="762000" cy="3048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70216" y="3363685"/>
            <a:ext cx="4097384" cy="2177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Configuration:</a:t>
            </a:r>
            <a:br>
              <a:rPr lang="en-US" dirty="0"/>
            </a:br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Always start the folder with the macro</a:t>
            </a:r>
            <a:r>
              <a:rPr lang="en-US" dirty="0"/>
              <a:t> ‘$(</a:t>
            </a:r>
            <a:r>
              <a:rPr lang="en-US" dirty="0" err="1"/>
              <a:t>SolutionDir</a:t>
            </a:r>
            <a:r>
              <a:rPr lang="en-US" dirty="0"/>
              <a:t>)’</a:t>
            </a:r>
          </a:p>
          <a:p>
            <a:pPr marL="457200" lvl="1" indent="0">
              <a:buNone/>
            </a:pPr>
            <a:r>
              <a:rPr lang="en-US" i="1" dirty="0"/>
              <a:t>This is the folder where the .</a:t>
            </a:r>
            <a:r>
              <a:rPr lang="en-US" i="1" dirty="0" err="1"/>
              <a:t>sln</a:t>
            </a:r>
            <a:r>
              <a:rPr lang="en-US" i="1" dirty="0"/>
              <a:t> file is located. </a:t>
            </a:r>
          </a:p>
          <a:p>
            <a:pPr marL="0" indent="0">
              <a:buNone/>
            </a:pPr>
            <a:r>
              <a:rPr lang="en-US" dirty="0"/>
              <a:t>Write up the relative path to ‘</a:t>
            </a:r>
            <a:r>
              <a:rPr lang="en-US" dirty="0" smtClean="0"/>
              <a:t>reference\lib’ </a:t>
            </a:r>
            <a:r>
              <a:rPr lang="en-US" dirty="0"/>
              <a:t>in your workspace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44368"/>
            <a:ext cx="5616510" cy="391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981200" y="5087982"/>
            <a:ext cx="762000" cy="3048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70216" y="4413067"/>
            <a:ext cx="4097384" cy="2177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44368"/>
            <a:ext cx="5616510" cy="391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Configuration:</a:t>
            </a:r>
            <a:br>
              <a:rPr lang="en-US" dirty="0"/>
            </a:b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 the </a:t>
            </a:r>
            <a:r>
              <a:rPr lang="en-US" dirty="0"/>
              <a:t>execution </a:t>
            </a:r>
            <a:r>
              <a:rPr lang="en-US" dirty="0" smtClean="0"/>
              <a:t>shell’s ‘PATH’ environment variable to include the ‘reference\lib’ folder</a:t>
            </a:r>
          </a:p>
          <a:p>
            <a:pPr marL="457200" lvl="1" indent="0">
              <a:buNone/>
            </a:pPr>
            <a:r>
              <a:rPr lang="en-US" i="1" dirty="0" smtClean="0"/>
              <a:t>Again, use a relative path from ‘$(</a:t>
            </a:r>
            <a:r>
              <a:rPr lang="en-US" i="1" dirty="0" err="1"/>
              <a:t>SolutionDir</a:t>
            </a:r>
            <a:r>
              <a:rPr lang="en-US" i="1" dirty="0"/>
              <a:t>)’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05000" y="3570514"/>
            <a:ext cx="990600" cy="3918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016" y="4430485"/>
            <a:ext cx="4097384" cy="2177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Project:</a:t>
            </a:r>
            <a:br>
              <a:rPr lang="en-US" dirty="0"/>
            </a:br>
            <a:r>
              <a:rPr lang="en-US" dirty="0"/>
              <a:t>Option </a:t>
            </a:r>
            <a:r>
              <a:rPr lang="en-US" dirty="0" smtClean="0"/>
              <a:t>2: Jiggering the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Option 1: leaves you with a new project having the same old name.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Option 2 fixes that:</a:t>
            </a:r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In Visual Studio: File/New/Project</a:t>
            </a:r>
          </a:p>
          <a:p>
            <a:pPr lvl="1"/>
            <a:r>
              <a:rPr lang="en-US" dirty="0" smtClean="0"/>
              <a:t>Select a Visual C++ and Win32 Project</a:t>
            </a:r>
          </a:p>
          <a:p>
            <a:pPr lvl="1"/>
            <a:r>
              <a:rPr lang="en-US" dirty="0" smtClean="0"/>
              <a:t>Enter the name and location for the project</a:t>
            </a:r>
          </a:p>
          <a:p>
            <a:r>
              <a:rPr lang="en-US" dirty="0" smtClean="0"/>
              <a:t>In the next window, press ‘Next’</a:t>
            </a:r>
          </a:p>
          <a:p>
            <a:pPr lvl="1"/>
            <a:r>
              <a:rPr lang="en-US" dirty="0" smtClean="0"/>
              <a:t>Check ‘Empty Project’ and ‘finish’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gives is an empty project with the correct name,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Close Visual Studio and now we’ll ‘jigger’ the project.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3239589" cy="272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781800" y="3690257"/>
            <a:ext cx="705394" cy="1959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001000" y="4987836"/>
            <a:ext cx="705394" cy="1959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2498</TotalTime>
  <Words>602</Words>
  <Application>Microsoft Office PowerPoint</Application>
  <PresentationFormat>On-screen Show (4:3)</PresentationFormat>
  <Paragraphs>98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GAM 372: Object Oriented Game Development</vt:lpstr>
      <vt:lpstr>Software</vt:lpstr>
      <vt:lpstr>Folder Structure</vt:lpstr>
      <vt:lpstr>Creating a Project: Option 1: Copying from existing</vt:lpstr>
      <vt:lpstr>Project Configuration</vt:lpstr>
      <vt:lpstr>Project Configuration: Compilation</vt:lpstr>
      <vt:lpstr>Project Configuration: Linking</vt:lpstr>
      <vt:lpstr>Project Configuration: Execution</vt:lpstr>
      <vt:lpstr>Creating a Project: Option 2: Jiggering the Files</vt:lpstr>
      <vt:lpstr>Creating a Project: Option 2: Jiggering the Files</vt:lpstr>
      <vt:lpstr>Creating a Project: Option 2: Jiggering the Files</vt:lpstr>
      <vt:lpstr>Creating a Project: Option 3: From scratch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120</cp:revision>
  <dcterms:created xsi:type="dcterms:W3CDTF">2013-03-17T23:02:21Z</dcterms:created>
  <dcterms:modified xsi:type="dcterms:W3CDTF">2015-09-09T16:00:09Z</dcterms:modified>
</cp:coreProperties>
</file>