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2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262" r:id="rId6"/>
    <p:sldId id="331" r:id="rId7"/>
    <p:sldId id="263" r:id="rId8"/>
    <p:sldId id="321" r:id="rId9"/>
    <p:sldId id="265" r:id="rId10"/>
    <p:sldId id="275" r:id="rId11"/>
    <p:sldId id="276" r:id="rId12"/>
    <p:sldId id="277" r:id="rId13"/>
    <p:sldId id="280" r:id="rId14"/>
    <p:sldId id="279" r:id="rId15"/>
    <p:sldId id="323" r:id="rId16"/>
    <p:sldId id="324" r:id="rId17"/>
    <p:sldId id="325" r:id="rId18"/>
    <p:sldId id="330" r:id="rId19"/>
    <p:sldId id="326" r:id="rId20"/>
    <p:sldId id="327" r:id="rId21"/>
    <p:sldId id="328" r:id="rId22"/>
  </p:sldIdLst>
  <p:sldSz cx="9144000" cy="6858000" type="screen4x3"/>
  <p:notesSz cx="6858000" cy="9144000"/>
  <p:defaultTextStyle>
    <a:defPPr>
      <a:defRPr lang="es-E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22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8C5189-8678-4989-9DF0-30A3E41F0B6F}" type="datetimeFigureOut">
              <a:rPr lang="es-ES"/>
              <a:pPr/>
              <a:t>26/07/2016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B3B804-2D25-4163-883B-6D835BC21023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340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6387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258CD07D-4432-42E8-BFB0-AFD66D13B6E4}" type="slidenum">
              <a:rPr lang="es-ES" sz="1200"/>
              <a:pPr eaLnBrk="1" hangingPunct="1"/>
              <a:t>1</a:t>
            </a:fld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169116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9251A2E8-EEFA-45CC-AF09-53ECD26E80A9}" type="slidenum">
              <a:rPr lang="es-ES" sz="1200"/>
              <a:pPr eaLnBrk="1" hangingPunct="1"/>
              <a:t>12</a:t>
            </a:fld>
            <a:endParaRPr lang="es-ES" sz="1200"/>
          </a:p>
        </p:txBody>
      </p:sp>
      <p:sp>
        <p:nvSpPr>
          <p:cNvPr id="21505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92391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EAF34CB4-D920-488F-8B86-1EA843DC4978}" type="slidenum">
              <a:rPr lang="es-ES" sz="1200"/>
              <a:pPr eaLnBrk="1" hangingPunct="1"/>
              <a:t>13</a:t>
            </a:fld>
            <a:endParaRPr lang="es-ES" sz="1200"/>
          </a:p>
        </p:txBody>
      </p:sp>
      <p:sp>
        <p:nvSpPr>
          <p:cNvPr id="21505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928739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399EB970-E948-4CC1-AF3F-041546735EA8}" type="slidenum">
              <a:rPr lang="es-ES" sz="1200"/>
              <a:pPr eaLnBrk="1" hangingPunct="1"/>
              <a:t>14</a:t>
            </a:fld>
            <a:endParaRPr lang="es-ES" sz="1200"/>
          </a:p>
        </p:txBody>
      </p:sp>
      <p:sp>
        <p:nvSpPr>
          <p:cNvPr id="21505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923187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399EB970-E948-4CC1-AF3F-041546735EA8}" type="slidenum">
              <a:rPr lang="es-ES" sz="1200"/>
              <a:pPr eaLnBrk="1" hangingPunct="1"/>
              <a:t>15</a:t>
            </a:fld>
            <a:endParaRPr lang="es-ES" sz="1200"/>
          </a:p>
        </p:txBody>
      </p:sp>
      <p:sp>
        <p:nvSpPr>
          <p:cNvPr id="21505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685916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399EB970-E948-4CC1-AF3F-041546735EA8}" type="slidenum">
              <a:rPr lang="es-ES" sz="1200"/>
              <a:pPr eaLnBrk="1" hangingPunct="1"/>
              <a:t>16</a:t>
            </a:fld>
            <a:endParaRPr lang="es-ES" sz="1200"/>
          </a:p>
        </p:txBody>
      </p:sp>
      <p:sp>
        <p:nvSpPr>
          <p:cNvPr id="21505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108674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399EB970-E948-4CC1-AF3F-041546735EA8}" type="slidenum">
              <a:rPr lang="es-ES" sz="1200"/>
              <a:pPr eaLnBrk="1" hangingPunct="1"/>
              <a:t>17</a:t>
            </a:fld>
            <a:endParaRPr lang="es-ES" sz="1200"/>
          </a:p>
        </p:txBody>
      </p:sp>
      <p:sp>
        <p:nvSpPr>
          <p:cNvPr id="21505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597303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399EB970-E948-4CC1-AF3F-041546735EA8}" type="slidenum">
              <a:rPr lang="es-ES" sz="1200"/>
              <a:pPr eaLnBrk="1" hangingPunct="1"/>
              <a:t>18</a:t>
            </a:fld>
            <a:endParaRPr lang="es-ES" sz="1200"/>
          </a:p>
        </p:txBody>
      </p:sp>
      <p:sp>
        <p:nvSpPr>
          <p:cNvPr id="21505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142104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399EB970-E948-4CC1-AF3F-041546735EA8}" type="slidenum">
              <a:rPr lang="es-ES" sz="1200"/>
              <a:pPr eaLnBrk="1" hangingPunct="1"/>
              <a:t>19</a:t>
            </a:fld>
            <a:endParaRPr lang="es-ES" sz="1200"/>
          </a:p>
        </p:txBody>
      </p:sp>
      <p:sp>
        <p:nvSpPr>
          <p:cNvPr id="21505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779657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399EB970-E948-4CC1-AF3F-041546735EA8}" type="slidenum">
              <a:rPr lang="es-ES" sz="1200"/>
              <a:pPr eaLnBrk="1" hangingPunct="1"/>
              <a:t>20</a:t>
            </a:fld>
            <a:endParaRPr lang="es-ES" sz="1200"/>
          </a:p>
        </p:txBody>
      </p:sp>
      <p:sp>
        <p:nvSpPr>
          <p:cNvPr id="21505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190550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399EB970-E948-4CC1-AF3F-041546735EA8}" type="slidenum">
              <a:rPr lang="es-ES" sz="1200"/>
              <a:pPr eaLnBrk="1" hangingPunct="1"/>
              <a:t>21</a:t>
            </a:fld>
            <a:endParaRPr lang="es-ES" sz="1200"/>
          </a:p>
        </p:txBody>
      </p:sp>
      <p:sp>
        <p:nvSpPr>
          <p:cNvPr id="21505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26852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0EFBB19C-7F2C-48F2-9CB5-AF640770D94C}" type="slidenum">
              <a:rPr lang="es-ES" sz="1200"/>
              <a:pPr eaLnBrk="1" hangingPunct="1"/>
              <a:t>4</a:t>
            </a:fld>
            <a:endParaRPr lang="es-ES" sz="1200"/>
          </a:p>
        </p:txBody>
      </p:sp>
      <p:sp>
        <p:nvSpPr>
          <p:cNvPr id="17409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7456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9227C945-4532-451E-80FD-2E44CA21FED7}" type="slidenum">
              <a:rPr lang="es-ES" sz="1200"/>
              <a:pPr eaLnBrk="1" hangingPunct="1"/>
              <a:t>5</a:t>
            </a:fld>
            <a:endParaRPr lang="es-ES" sz="1200"/>
          </a:p>
        </p:txBody>
      </p:sp>
      <p:sp>
        <p:nvSpPr>
          <p:cNvPr id="18433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018239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9227C945-4532-451E-80FD-2E44CA21FED7}" type="slidenum">
              <a:rPr lang="es-ES" sz="1200"/>
              <a:pPr eaLnBrk="1" hangingPunct="1"/>
              <a:t>6</a:t>
            </a:fld>
            <a:endParaRPr lang="es-ES" sz="1200"/>
          </a:p>
        </p:txBody>
      </p:sp>
      <p:sp>
        <p:nvSpPr>
          <p:cNvPr id="18433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353068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48A050CF-B4A9-4F6A-A8CD-C32905522570}" type="slidenum">
              <a:rPr lang="es-ES" sz="1200"/>
              <a:pPr eaLnBrk="1" hangingPunct="1"/>
              <a:t>7</a:t>
            </a:fld>
            <a:endParaRPr lang="es-ES" sz="1200"/>
          </a:p>
        </p:txBody>
      </p:sp>
      <p:sp>
        <p:nvSpPr>
          <p:cNvPr id="19457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9458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66570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48A050CF-B4A9-4F6A-A8CD-C32905522570}" type="slidenum">
              <a:rPr lang="es-ES" sz="1200"/>
              <a:pPr eaLnBrk="1" hangingPunct="1"/>
              <a:t>8</a:t>
            </a:fld>
            <a:endParaRPr lang="es-ES" sz="1200"/>
          </a:p>
        </p:txBody>
      </p:sp>
      <p:sp>
        <p:nvSpPr>
          <p:cNvPr id="19457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9458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22420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AA9B6B0B-02DC-46A6-AC8E-7E5E116B417C}" type="slidenum">
              <a:rPr lang="es-ES" sz="1200"/>
              <a:pPr eaLnBrk="1" hangingPunct="1"/>
              <a:t>9</a:t>
            </a:fld>
            <a:endParaRPr lang="es-ES" sz="1200"/>
          </a:p>
        </p:txBody>
      </p:sp>
      <p:sp>
        <p:nvSpPr>
          <p:cNvPr id="21505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57062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FF00D158-8612-4900-BD51-70F962FFBCB0}" type="slidenum">
              <a:rPr lang="es-ES" sz="1200"/>
              <a:pPr eaLnBrk="1" hangingPunct="1"/>
              <a:t>10</a:t>
            </a:fld>
            <a:endParaRPr lang="es-ES" sz="1200"/>
          </a:p>
        </p:txBody>
      </p:sp>
      <p:sp>
        <p:nvSpPr>
          <p:cNvPr id="21505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114048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503AE76B-D9F6-4FA0-A5A2-A401965A87FC}" type="slidenum">
              <a:rPr lang="es-ES" sz="1200"/>
              <a:pPr eaLnBrk="1" hangingPunct="1"/>
              <a:t>11</a:t>
            </a:fld>
            <a:endParaRPr lang="es-ES" sz="1200"/>
          </a:p>
        </p:txBody>
      </p:sp>
      <p:sp>
        <p:nvSpPr>
          <p:cNvPr id="21505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91951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E49060-4395-44F7-B249-B4427C738396}" type="datetimeFigureOut">
              <a:rPr lang="en-US"/>
              <a:pPr/>
              <a:t>7/26/2016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5C56F-D074-4A2A-813B-9292CD60654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A7CEE4-DEBA-4C37-B90A-942883017D56}" type="datetimeFigureOut">
              <a:rPr lang="es-ES"/>
              <a:pPr/>
              <a:t>26/07/2016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3B426-4F42-4C5D-83FC-44199E657F6C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55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D5BFB2-4735-4E69-9DDF-2FE3AFDEB068}" type="datetimeFigureOut">
              <a:rPr lang="es-ES"/>
              <a:pPr/>
              <a:t>26/07/2016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63F10-6641-4CBC-8889-6210B0AF2DB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312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2400" cy="113916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0"/>
          </p:nvPr>
        </p:nvSpPr>
        <p:spPr>
          <a:xfrm>
            <a:off x="457200" y="6246813"/>
            <a:ext cx="2122488" cy="466725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idx="11"/>
          </p:nvPr>
        </p:nvSpPr>
        <p:spPr>
          <a:xfrm>
            <a:off x="3127375" y="6246813"/>
            <a:ext cx="2894013" cy="466725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>
          <a:xfrm>
            <a:off x="6556375" y="6246813"/>
            <a:ext cx="2124075" cy="466725"/>
          </a:xfrm>
        </p:spPr>
        <p:txBody>
          <a:bodyPr/>
          <a:lstStyle>
            <a:lvl1pPr>
              <a:defRPr/>
            </a:lvl1pPr>
          </a:lstStyle>
          <a:p>
            <a:fld id="{15193758-2F0D-4DDF-9ACE-9F27251F97E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37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4228AE-BD78-4577-8972-53331A4DA3B8}" type="datetimeFigureOut">
              <a:rPr lang="es-ES"/>
              <a:pPr/>
              <a:t>26/07/2016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351C3-6685-4EE1-AA91-5377162930FE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2AB094-57FD-42E0-9625-47E6B336B96C}" type="datetimeFigureOut">
              <a:rPr lang="en-US"/>
              <a:pPr/>
              <a:t>7/26/2016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71F7D-BFA2-4A4F-BDE8-B108FF156D4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2CC5F3-9BFA-4C45-9AC9-5DD5EE8B2129}" type="datetimeFigureOut">
              <a:rPr lang="es-ES"/>
              <a:pPr/>
              <a:t>26/07/2016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697F6-7ECC-403A-A13B-BDC8A91F595F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45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0D745D-784F-462E-BF0A-F8672F524747}" type="datetimeFigureOut">
              <a:rPr lang="es-ES"/>
              <a:pPr/>
              <a:t>26/07/2016</a:t>
            </a:fld>
            <a:endParaRPr lang="es-E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94350-6F9A-4B17-9572-70C0363F887E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28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28A9FD-4817-4C1E-912E-1648D360AF99}" type="datetimeFigureOut">
              <a:rPr lang="es-ES"/>
              <a:pPr/>
              <a:t>26/07/2016</a:t>
            </a:fld>
            <a:endParaRPr lang="es-E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1B3F4-878C-4571-B785-36AF9E979E90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42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DECD39-37A3-49D5-8921-0909340502D1}" type="datetimeFigureOut">
              <a:rPr lang="es-ES"/>
              <a:pPr/>
              <a:t>26/07/2016</a:t>
            </a:fld>
            <a:endParaRPr lang="es-ES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497DE-9437-4848-B5C2-829FDA4296C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2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E2923-E553-4346-BB92-7809AD443E0A}" type="datetimeFigureOut">
              <a:rPr lang="es-ES"/>
              <a:pPr/>
              <a:t>26/07/2016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8BC4B-F683-4707-8993-FFD2B0A3FD52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61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C28A0B-B898-4016-87D8-D3EC184EA7F3}" type="datetimeFigureOut">
              <a:rPr lang="es-ES"/>
              <a:pPr/>
              <a:t>26/07/2016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E17C5-5CA5-4005-90F4-0D90EB0C45B4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07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  <a:endParaRPr lang="es-ES" smtClean="0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36F13EA5-B91C-47BE-A030-736AE66D5028}" type="datetimeFigureOut">
              <a:rPr lang="es-ES"/>
              <a:pPr/>
              <a:t>26/07/2016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D78C71-236E-4C80-AA02-9FE1FA49DEC1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28" r:id="rId2"/>
    <p:sldLayoutId id="214748443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  <p:sldLayoutId id="2147484439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japon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3707" y="1626922"/>
            <a:ext cx="8151812" cy="3162300"/>
          </a:xfrm>
        </p:spPr>
        <p:txBody>
          <a:bodyPr>
            <a:normAutofit/>
          </a:bodyPr>
          <a:lstStyle/>
          <a:p>
            <a:pPr eaLnBrk="1" hangingPunct="1"/>
            <a:r>
              <a:rPr lang="es-ES" sz="2200" dirty="0" smtClean="0">
                <a:solidFill>
                  <a:srgbClr val="404040"/>
                </a:solidFill>
              </a:rPr>
              <a:t/>
            </a:r>
            <a:br>
              <a:rPr lang="es-ES" sz="2200" dirty="0" smtClean="0">
                <a:solidFill>
                  <a:srgbClr val="404040"/>
                </a:solidFill>
              </a:rPr>
            </a:br>
            <a:r>
              <a:rPr lang="es-ES" sz="2200" dirty="0" smtClean="0">
                <a:solidFill>
                  <a:srgbClr val="404040"/>
                </a:solidFill>
              </a:rPr>
              <a:t/>
            </a:r>
            <a:br>
              <a:rPr lang="es-ES" sz="2200" dirty="0" smtClean="0">
                <a:solidFill>
                  <a:srgbClr val="404040"/>
                </a:solidFill>
              </a:rPr>
            </a:br>
            <a:endParaRPr lang="es-ES" sz="2200" b="1" dirty="0" smtClean="0">
              <a:solidFill>
                <a:srgbClr val="40404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27388" y="3732213"/>
            <a:ext cx="2692400" cy="687387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s-ES" sz="1200" dirty="0" smtClean="0">
                <a:solidFill>
                  <a:srgbClr val="898989"/>
                </a:solidFill>
              </a:rPr>
              <a:t>Trabajo de fin de grado presentado por</a:t>
            </a:r>
            <a:r>
              <a:rPr lang="es-ES" sz="2800" dirty="0" smtClean="0">
                <a:solidFill>
                  <a:srgbClr val="898989"/>
                </a:solidFill>
              </a:rPr>
              <a:t/>
            </a:r>
            <a:br>
              <a:rPr lang="es-ES" sz="2800" dirty="0" smtClean="0">
                <a:solidFill>
                  <a:srgbClr val="898989"/>
                </a:solidFill>
              </a:rPr>
            </a:br>
            <a:r>
              <a:rPr lang="es-ES" sz="1600" dirty="0" smtClean="0">
                <a:solidFill>
                  <a:srgbClr val="898989"/>
                </a:solidFill>
              </a:rPr>
              <a:t>Jorge de Castro Cabello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447925" y="4579938"/>
            <a:ext cx="4251325" cy="12128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s-ES" sz="1500" dirty="0" smtClean="0">
                <a:solidFill>
                  <a:schemeClr val="bg1">
                    <a:lumMod val="50000"/>
                  </a:schemeClr>
                </a:solidFill>
              </a:rPr>
              <a:t>Dirigido por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s-ES" sz="1700" dirty="0" smtClean="0">
                <a:solidFill>
                  <a:schemeClr val="bg1">
                    <a:lumMod val="50000"/>
                  </a:schemeClr>
                </a:solidFill>
              </a:rPr>
              <a:t>Dr. Enrique Puertas Sanz</a:t>
            </a:r>
          </a:p>
        </p:txBody>
      </p:sp>
      <p:sp>
        <p:nvSpPr>
          <p:cNvPr id="15364" name="Subtítulo 2"/>
          <p:cNvSpPr txBox="1">
            <a:spLocks/>
          </p:cNvSpPr>
          <p:nvPr/>
        </p:nvSpPr>
        <p:spPr bwMode="auto">
          <a:xfrm>
            <a:off x="3427413" y="6303963"/>
            <a:ext cx="2184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s-ES" sz="1400" smtClean="0">
                <a:solidFill>
                  <a:srgbClr val="898989"/>
                </a:solidFill>
              </a:rPr>
              <a:t>26</a:t>
            </a:r>
            <a:r>
              <a:rPr lang="es-ES" sz="1400" smtClean="0">
                <a:solidFill>
                  <a:srgbClr val="898989"/>
                </a:solidFill>
              </a:rPr>
              <a:t>/07/2016</a:t>
            </a:r>
            <a:endParaRPr lang="es-ES" sz="1400" dirty="0">
              <a:solidFill>
                <a:srgbClr val="898989"/>
              </a:solidFill>
            </a:endParaRPr>
          </a:p>
        </p:txBody>
      </p:sp>
      <p:cxnSp>
        <p:nvCxnSpPr>
          <p:cNvPr id="8" name="Conector recto 7"/>
          <p:cNvCxnSpPr>
            <a:cxnSpLocks noChangeShapeType="1"/>
          </p:cNvCxnSpPr>
          <p:nvPr/>
        </p:nvCxnSpPr>
        <p:spPr bwMode="auto">
          <a:xfrm>
            <a:off x="730250" y="3345636"/>
            <a:ext cx="7578725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cxnSpLocks noChangeShapeType="1"/>
          </p:cNvCxnSpPr>
          <p:nvPr/>
        </p:nvCxnSpPr>
        <p:spPr bwMode="auto">
          <a:xfrm>
            <a:off x="2822575" y="5984875"/>
            <a:ext cx="3519488" cy="0"/>
          </a:xfrm>
          <a:prstGeom prst="line">
            <a:avLst/>
          </a:prstGeom>
          <a:noFill/>
          <a:ln w="25400">
            <a:solidFill>
              <a:srgbClr val="F2F2F2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644" y="1072354"/>
            <a:ext cx="1701349" cy="1952145"/>
          </a:xfrm>
          <a:prstGeom prst="rect">
            <a:avLst/>
          </a:prstGeom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90584"/>
            <a:ext cx="25527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 txBox="1">
            <a:spLocks/>
          </p:cNvSpPr>
          <p:nvPr/>
        </p:nvSpPr>
        <p:spPr bwMode="auto">
          <a:xfrm>
            <a:off x="0" y="-77788"/>
            <a:ext cx="9144000" cy="1065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ES" sz="3200" dirty="0" smtClean="0">
                <a:solidFill>
                  <a:srgbClr val="FFFFFF"/>
                </a:solidFill>
              </a:rPr>
              <a:t>Desarrollo del sistema – Consultas/visualización artículos</a:t>
            </a:r>
            <a:endParaRPr lang="es-ES" sz="2000" dirty="0">
              <a:solidFill>
                <a:srgbClr val="FFFFFF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678854"/>
            <a:ext cx="7981950" cy="209304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50" y="4265981"/>
            <a:ext cx="4805362" cy="218947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19150" y="1238250"/>
            <a:ext cx="374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Búsqueda sobre índice de artículos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19150" y="3886200"/>
            <a:ext cx="663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Obtención de lista de artículos en orden cronológico descendente</a:t>
            </a:r>
            <a:endParaRPr lang="es-E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 txBox="1">
            <a:spLocks/>
          </p:cNvSpPr>
          <p:nvPr/>
        </p:nvSpPr>
        <p:spPr bwMode="auto">
          <a:xfrm>
            <a:off x="0" y="-77788"/>
            <a:ext cx="9144000" cy="852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ES" sz="3200" dirty="0" smtClean="0">
                <a:solidFill>
                  <a:srgbClr val="FFFFFF"/>
                </a:solidFill>
              </a:rPr>
              <a:t>Desarrollo del sistema – Procesos web </a:t>
            </a:r>
            <a:r>
              <a:rPr lang="es-ES" sz="3200" dirty="0" err="1" smtClean="0">
                <a:solidFill>
                  <a:srgbClr val="FFFFFF"/>
                </a:solidFill>
              </a:rPr>
              <a:t>crawling</a:t>
            </a:r>
            <a:endParaRPr lang="es-ES" sz="2000" dirty="0">
              <a:solidFill>
                <a:srgbClr val="FFFFFF"/>
              </a:solidFill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0" y="882032"/>
            <a:ext cx="8870178" cy="229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7" y="3172078"/>
            <a:ext cx="8549909" cy="33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 txBox="1">
            <a:spLocks/>
          </p:cNvSpPr>
          <p:nvPr/>
        </p:nvSpPr>
        <p:spPr bwMode="auto">
          <a:xfrm>
            <a:off x="0" y="-77788"/>
            <a:ext cx="9144000" cy="852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ES" sz="3200" dirty="0" smtClean="0">
                <a:solidFill>
                  <a:srgbClr val="FFFFFF"/>
                </a:solidFill>
              </a:rPr>
              <a:t>Pruebas</a:t>
            </a:r>
            <a:endParaRPr lang="es-ES" sz="3200" dirty="0">
              <a:solidFill>
                <a:srgbClr val="FFFFFF"/>
              </a:solidFill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3" y="1458507"/>
            <a:ext cx="8520155" cy="167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9" name="Picture 5" descr="https://svn.apache.org/repos/asf/jmeter/tags/v2_13/docs/images/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83" y="4648044"/>
            <a:ext cx="17335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29" y="3597991"/>
            <a:ext cx="5791140" cy="305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62003" y="1089175"/>
            <a:ext cx="314780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Pruebas de procesos </a:t>
            </a:r>
            <a:r>
              <a:rPr lang="es-ES" dirty="0" err="1" smtClean="0"/>
              <a:t>crawling</a:t>
            </a:r>
            <a:endParaRPr lang="es-ES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462002" y="3228659"/>
            <a:ext cx="774332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Pruebas de rendimiento y de disponibilidad de la API REST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 txBox="1">
            <a:spLocks/>
          </p:cNvSpPr>
          <p:nvPr/>
        </p:nvSpPr>
        <p:spPr bwMode="auto">
          <a:xfrm>
            <a:off x="0" y="-77788"/>
            <a:ext cx="9144000" cy="852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ES" sz="3200" dirty="0" smtClean="0">
                <a:solidFill>
                  <a:srgbClr val="FFFFFF"/>
                </a:solidFill>
              </a:rPr>
              <a:t>Despliegue</a:t>
            </a:r>
            <a:endParaRPr lang="es-ES" sz="3200" dirty="0">
              <a:solidFill>
                <a:srgbClr val="FFFFFF"/>
              </a:solidFill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4" y="849664"/>
            <a:ext cx="5779394" cy="547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5919328" y="1212456"/>
            <a:ext cx="3106817" cy="14012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Capa de seguridad OVH: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s-ES" dirty="0" smtClean="0"/>
              <a:t>CEPH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s-ES" dirty="0" smtClean="0"/>
              <a:t>Anti </a:t>
            </a:r>
            <a:r>
              <a:rPr lang="es-ES" dirty="0" err="1" smtClean="0"/>
              <a:t>DDoS</a:t>
            </a:r>
            <a:endParaRPr lang="es-ES" dirty="0" smtClean="0"/>
          </a:p>
          <a:p>
            <a:pPr marL="285750" indent="-285750" algn="ctr">
              <a:buFont typeface="Arial" pitchFamily="34" charset="0"/>
              <a:buChar char="•"/>
            </a:pPr>
            <a:r>
              <a:rPr lang="es-ES" dirty="0" smtClean="0"/>
              <a:t>IP </a:t>
            </a:r>
            <a:r>
              <a:rPr lang="es-ES" dirty="0" err="1" smtClean="0"/>
              <a:t>Failover</a:t>
            </a:r>
            <a:endParaRPr lang="es-ES" dirty="0" smtClean="0"/>
          </a:p>
          <a:p>
            <a:pPr marL="285750" indent="-285750" algn="ctr">
              <a:buFont typeface="Arial" pitchFamily="34" charset="0"/>
              <a:buChar char="•"/>
            </a:pPr>
            <a:r>
              <a:rPr lang="es-ES" dirty="0" smtClean="0"/>
              <a:t>Balanceo de carga 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5919328" y="3008889"/>
            <a:ext cx="3106817" cy="14012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Capa de seguridad servidor: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s-ES" dirty="0" smtClean="0"/>
              <a:t>Firewall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s-ES" dirty="0" smtClean="0"/>
              <a:t>Monitorización </a:t>
            </a:r>
            <a:r>
              <a:rPr lang="es-ES" dirty="0" err="1" smtClean="0"/>
              <a:t>logWatch</a:t>
            </a:r>
            <a:endParaRPr lang="es-ES" dirty="0" smtClean="0"/>
          </a:p>
          <a:p>
            <a:pPr marL="285750" indent="-285750" algn="ctr">
              <a:buFont typeface="Arial" pitchFamily="34" charset="0"/>
              <a:buChar char="•"/>
            </a:pPr>
            <a:r>
              <a:rPr lang="es-ES" dirty="0" smtClean="0"/>
              <a:t>Limite de peticiones API REST  (Google </a:t>
            </a:r>
            <a:r>
              <a:rPr lang="es-ES" dirty="0" err="1" smtClean="0"/>
              <a:t>Guava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 txBox="1">
            <a:spLocks/>
          </p:cNvSpPr>
          <p:nvPr/>
        </p:nvSpPr>
        <p:spPr bwMode="auto">
          <a:xfrm>
            <a:off x="0" y="-77788"/>
            <a:ext cx="9144000" cy="852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ES" sz="3200" dirty="0" smtClean="0">
                <a:solidFill>
                  <a:srgbClr val="FFFFFF"/>
                </a:solidFill>
              </a:rPr>
              <a:t>Resultados y conclusiones</a:t>
            </a:r>
            <a:endParaRPr lang="es-ES" sz="3200" dirty="0">
              <a:solidFill>
                <a:srgbClr val="FFFFFF"/>
              </a:solidFill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28" y="1872465"/>
            <a:ext cx="8420943" cy="155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61528" y="1229927"/>
            <a:ext cx="774332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Resultados de la aplicación tras una semana desplegada (Google </a:t>
            </a:r>
            <a:r>
              <a:rPr lang="es-ES" dirty="0" err="1" smtClean="0"/>
              <a:t>analytics</a:t>
            </a:r>
            <a:r>
              <a:rPr lang="es-ES" dirty="0" smtClean="0"/>
              <a:t>)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481" y="3617898"/>
            <a:ext cx="21717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 txBox="1">
            <a:spLocks/>
          </p:cNvSpPr>
          <p:nvPr/>
        </p:nvSpPr>
        <p:spPr bwMode="auto">
          <a:xfrm>
            <a:off x="0" y="-77788"/>
            <a:ext cx="9144000" cy="852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ES" sz="3200" dirty="0" smtClean="0">
                <a:solidFill>
                  <a:srgbClr val="FFFFFF"/>
                </a:solidFill>
              </a:rPr>
              <a:t>Resultados y conclusiones</a:t>
            </a:r>
            <a:endParaRPr lang="es-ES" sz="3200" dirty="0">
              <a:solidFill>
                <a:srgbClr val="FFFF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61528" y="1229927"/>
            <a:ext cx="774332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Resultados tras una semana desplegada (Análisis del log)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28" y="2856277"/>
            <a:ext cx="8474148" cy="188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483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 txBox="1">
            <a:spLocks/>
          </p:cNvSpPr>
          <p:nvPr/>
        </p:nvSpPr>
        <p:spPr bwMode="auto">
          <a:xfrm>
            <a:off x="0" y="-77788"/>
            <a:ext cx="9144000" cy="852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ES" sz="3200" dirty="0" smtClean="0">
                <a:solidFill>
                  <a:srgbClr val="FFFFFF"/>
                </a:solidFill>
              </a:rPr>
              <a:t>Resultados y conclusiones</a:t>
            </a:r>
            <a:endParaRPr lang="es-ES" sz="3200" dirty="0">
              <a:solidFill>
                <a:srgbClr val="FFFF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61528" y="1229927"/>
            <a:ext cx="774332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Resultados tras una semana desplegada (Análisis del log)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93" y="1761100"/>
            <a:ext cx="79533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482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 txBox="1">
            <a:spLocks/>
          </p:cNvSpPr>
          <p:nvPr/>
        </p:nvSpPr>
        <p:spPr bwMode="auto">
          <a:xfrm>
            <a:off x="0" y="-77788"/>
            <a:ext cx="9144000" cy="852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ES" sz="3200" dirty="0" smtClean="0">
                <a:solidFill>
                  <a:srgbClr val="FFFFFF"/>
                </a:solidFill>
              </a:rPr>
              <a:t>Resultados y conclusiones</a:t>
            </a:r>
            <a:endParaRPr lang="es-ES" sz="3200" dirty="0">
              <a:solidFill>
                <a:srgbClr val="FFFFFF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472735" y="1536137"/>
            <a:ext cx="6133763" cy="7525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Plataforma modular para la centralización de información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472734" y="2643397"/>
            <a:ext cx="6133763" cy="7525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Solución escalable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472733" y="3808651"/>
            <a:ext cx="6133763" cy="7525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Resultados satisfactorios en despliegue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472732" y="4956372"/>
            <a:ext cx="6133763" cy="7525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 de tecnologías modernas</a:t>
            </a:r>
          </a:p>
        </p:txBody>
      </p:sp>
    </p:spTree>
    <p:extLst>
      <p:ext uri="{BB962C8B-B14F-4D97-AF65-F5344CB8AC3E}">
        <p14:creationId xmlns:p14="http://schemas.microsoft.com/office/powerpoint/2010/main" val="1733038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 txBox="1">
            <a:spLocks/>
          </p:cNvSpPr>
          <p:nvPr/>
        </p:nvSpPr>
        <p:spPr bwMode="auto">
          <a:xfrm>
            <a:off x="0" y="-77788"/>
            <a:ext cx="9144000" cy="852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ES" sz="3200" dirty="0" smtClean="0">
                <a:solidFill>
                  <a:srgbClr val="FFFFFF"/>
                </a:solidFill>
              </a:rPr>
              <a:t>Futuras líneas de trabajo</a:t>
            </a:r>
            <a:endParaRPr lang="es-ES" sz="3200" dirty="0">
              <a:solidFill>
                <a:srgbClr val="FFFFFF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472740" y="1487585"/>
            <a:ext cx="6133763" cy="7525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Incremento de fuentes para la búsqueda de información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472739" y="2594845"/>
            <a:ext cx="6133763" cy="7525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Creación de módulo para la indexación y visualización de </a:t>
            </a:r>
            <a:r>
              <a:rPr lang="es-ES" dirty="0" err="1" smtClean="0"/>
              <a:t>vBlogs</a:t>
            </a:r>
            <a:endParaRPr lang="es-ES" dirty="0" smtClean="0"/>
          </a:p>
        </p:txBody>
      </p:sp>
      <p:sp>
        <p:nvSpPr>
          <p:cNvPr id="6" name="5 Rectángulo"/>
          <p:cNvSpPr/>
          <p:nvPr/>
        </p:nvSpPr>
        <p:spPr>
          <a:xfrm>
            <a:off x="1472738" y="3760099"/>
            <a:ext cx="6133763" cy="7525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Creación de </a:t>
            </a:r>
            <a:r>
              <a:rPr lang="es-ES" dirty="0" err="1" smtClean="0"/>
              <a:t>crawlers</a:t>
            </a:r>
            <a:r>
              <a:rPr lang="es-ES" dirty="0" smtClean="0"/>
              <a:t> para la indexación completa de blogs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472737" y="4907820"/>
            <a:ext cx="6133763" cy="7525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Implementación de apartado para gestión de encuentros </a:t>
            </a:r>
            <a:r>
              <a:rPr lang="es-ES" dirty="0" err="1" smtClean="0"/>
              <a:t>multi</a:t>
            </a:r>
            <a:r>
              <a:rPr lang="es-ES" dirty="0" smtClean="0"/>
              <a:t>-región mediante el uso de la API de </a:t>
            </a:r>
            <a:r>
              <a:rPr lang="es-ES" dirty="0" err="1" smtClean="0"/>
              <a:t>meetup</a:t>
            </a:r>
            <a:r>
              <a:rPr lang="es-E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004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 txBox="1">
            <a:spLocks/>
          </p:cNvSpPr>
          <p:nvPr/>
        </p:nvSpPr>
        <p:spPr bwMode="auto">
          <a:xfrm>
            <a:off x="0" y="-77788"/>
            <a:ext cx="9144000" cy="852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ES" sz="3200" dirty="0" smtClean="0">
                <a:solidFill>
                  <a:srgbClr val="FFFFFF"/>
                </a:solidFill>
              </a:rPr>
              <a:t>Agradecimientos</a:t>
            </a:r>
            <a:endParaRPr lang="es-ES" sz="3200" dirty="0">
              <a:solidFill>
                <a:srgbClr val="FFFFFF"/>
              </a:solidFill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" y="1610315"/>
            <a:ext cx="9066631" cy="4029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830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/>
          </p:nvPr>
        </p:nvSpPr>
        <p:spPr>
          <a:xfrm>
            <a:off x="0" y="-61913"/>
            <a:ext cx="9144000" cy="854076"/>
          </a:xfrm>
          <a:solidFill>
            <a:schemeClr val="accent6"/>
          </a:solidFill>
        </p:spPr>
        <p:txBody>
          <a:bodyPr/>
          <a:lstStyle/>
          <a:p>
            <a:pPr eaLnBrk="1" hangingPunct="1"/>
            <a:r>
              <a:rPr lang="es-ES" dirty="0" smtClean="0">
                <a:solidFill>
                  <a:schemeClr val="bg1"/>
                </a:solidFill>
              </a:rPr>
              <a:t>Índice de contenidos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0550" y="126937"/>
            <a:ext cx="7578725" cy="674030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200000"/>
              </a:lnSpc>
            </a:pPr>
            <a:endParaRPr lang="es-ES" sz="1800" dirty="0"/>
          </a:p>
          <a:p>
            <a:pPr eaLnBrk="1" hangingPunct="1">
              <a:lnSpc>
                <a:spcPct val="200000"/>
              </a:lnSpc>
              <a:buFontTx/>
              <a:buAutoNum type="arabicPeriod"/>
            </a:pPr>
            <a:r>
              <a:rPr lang="es-ES" sz="1800" dirty="0" smtClean="0"/>
              <a:t> Descripción del problema</a:t>
            </a:r>
            <a:endParaRPr lang="es-ES" sz="1800" dirty="0"/>
          </a:p>
          <a:p>
            <a:pPr eaLnBrk="1" hangingPunct="1">
              <a:lnSpc>
                <a:spcPct val="200000"/>
              </a:lnSpc>
              <a:buFontTx/>
              <a:buAutoNum type="arabicPeriod"/>
            </a:pPr>
            <a:r>
              <a:rPr lang="es-ES" sz="1800" dirty="0" smtClean="0"/>
              <a:t> Objetivos del proyecto</a:t>
            </a:r>
          </a:p>
          <a:p>
            <a:pPr eaLnBrk="1" hangingPunct="1">
              <a:lnSpc>
                <a:spcPct val="200000"/>
              </a:lnSpc>
              <a:buFontTx/>
              <a:buAutoNum type="arabicPeriod"/>
            </a:pPr>
            <a:r>
              <a:rPr lang="es-ES" sz="1800" dirty="0"/>
              <a:t> </a:t>
            </a:r>
            <a:r>
              <a:rPr lang="es-ES" sz="1800" dirty="0" smtClean="0"/>
              <a:t>Metodología</a:t>
            </a:r>
            <a:endParaRPr lang="es-ES" sz="1800" dirty="0"/>
          </a:p>
          <a:p>
            <a:pPr eaLnBrk="1" hangingPunct="1">
              <a:lnSpc>
                <a:spcPct val="200000"/>
              </a:lnSpc>
              <a:buFontTx/>
              <a:buAutoNum type="arabicPeriod"/>
            </a:pPr>
            <a:r>
              <a:rPr lang="es-ES" sz="1800" dirty="0" smtClean="0"/>
              <a:t> Planteamiento del sistema</a:t>
            </a:r>
            <a:endParaRPr lang="es-ES" sz="1800" dirty="0"/>
          </a:p>
          <a:p>
            <a:pPr eaLnBrk="1" hangingPunct="1">
              <a:lnSpc>
                <a:spcPct val="200000"/>
              </a:lnSpc>
              <a:buFontTx/>
              <a:buAutoNum type="arabicPeriod"/>
            </a:pPr>
            <a:r>
              <a:rPr lang="es-ES" sz="1800" dirty="0" smtClean="0"/>
              <a:t> Desarrollo del sistema</a:t>
            </a:r>
            <a:endParaRPr lang="es-ES" sz="1800" dirty="0"/>
          </a:p>
          <a:p>
            <a:pPr eaLnBrk="1" hangingPunct="1">
              <a:lnSpc>
                <a:spcPct val="200000"/>
              </a:lnSpc>
              <a:buFontTx/>
              <a:buAutoNum type="arabicPeriod"/>
            </a:pPr>
            <a:r>
              <a:rPr lang="es-ES" sz="1800" dirty="0" smtClean="0"/>
              <a:t> Pruebas</a:t>
            </a:r>
          </a:p>
          <a:p>
            <a:pPr eaLnBrk="1" hangingPunct="1">
              <a:lnSpc>
                <a:spcPct val="200000"/>
              </a:lnSpc>
              <a:buFontTx/>
              <a:buAutoNum type="arabicPeriod"/>
            </a:pPr>
            <a:r>
              <a:rPr lang="es-ES" sz="1800" dirty="0" smtClean="0"/>
              <a:t> Despliegue</a:t>
            </a:r>
            <a:endParaRPr lang="es-ES" sz="1800" dirty="0"/>
          </a:p>
          <a:p>
            <a:pPr eaLnBrk="1" hangingPunct="1">
              <a:lnSpc>
                <a:spcPct val="200000"/>
              </a:lnSpc>
              <a:buFontTx/>
              <a:buAutoNum type="arabicPeriod"/>
            </a:pPr>
            <a:r>
              <a:rPr lang="es-ES" sz="1800" dirty="0" smtClean="0"/>
              <a:t> Resultados y conclusiones</a:t>
            </a:r>
          </a:p>
          <a:p>
            <a:pPr eaLnBrk="1" hangingPunct="1">
              <a:lnSpc>
                <a:spcPct val="200000"/>
              </a:lnSpc>
              <a:buFontTx/>
              <a:buAutoNum type="arabicPeriod"/>
            </a:pPr>
            <a:r>
              <a:rPr lang="es-ES" sz="1800" dirty="0" smtClean="0"/>
              <a:t> Futuras líneas de trabajo</a:t>
            </a:r>
          </a:p>
          <a:p>
            <a:pPr eaLnBrk="1" hangingPunct="1">
              <a:lnSpc>
                <a:spcPct val="200000"/>
              </a:lnSpc>
              <a:buFontTx/>
              <a:buAutoNum type="arabicPeriod"/>
            </a:pPr>
            <a:r>
              <a:rPr lang="es-ES" sz="1800" dirty="0"/>
              <a:t> </a:t>
            </a:r>
            <a:r>
              <a:rPr lang="es-ES" sz="1800" dirty="0" smtClean="0"/>
              <a:t>Demo</a:t>
            </a:r>
          </a:p>
          <a:p>
            <a:pPr eaLnBrk="1" hangingPunct="1">
              <a:lnSpc>
                <a:spcPct val="200000"/>
              </a:lnSpc>
              <a:buFontTx/>
              <a:buAutoNum type="arabicPeriod"/>
            </a:pPr>
            <a:r>
              <a:rPr lang="es-ES" sz="1800" dirty="0"/>
              <a:t> </a:t>
            </a:r>
            <a:r>
              <a:rPr lang="es-ES" sz="1800" dirty="0" smtClean="0"/>
              <a:t>Preguntas</a:t>
            </a:r>
            <a:endParaRPr lang="es-E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 txBox="1">
            <a:spLocks/>
          </p:cNvSpPr>
          <p:nvPr/>
        </p:nvSpPr>
        <p:spPr bwMode="auto">
          <a:xfrm>
            <a:off x="0" y="-77788"/>
            <a:ext cx="9144000" cy="852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ES" sz="3200" dirty="0" smtClean="0">
                <a:solidFill>
                  <a:srgbClr val="FFFFFF"/>
                </a:solidFill>
              </a:rPr>
              <a:t>Demo</a:t>
            </a:r>
            <a:endParaRPr lang="es-ES" sz="3200" dirty="0">
              <a:solidFill>
                <a:srgbClr val="FFFFFF"/>
              </a:solidFill>
            </a:endParaRPr>
          </a:p>
        </p:txBody>
      </p:sp>
      <p:pic>
        <p:nvPicPr>
          <p:cNvPr id="2" name="1 Imagen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2" y="2057400"/>
            <a:ext cx="23907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95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 txBox="1">
            <a:spLocks/>
          </p:cNvSpPr>
          <p:nvPr/>
        </p:nvSpPr>
        <p:spPr bwMode="auto">
          <a:xfrm>
            <a:off x="0" y="-77788"/>
            <a:ext cx="9144000" cy="852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ES" sz="3200" dirty="0" smtClean="0">
                <a:solidFill>
                  <a:srgbClr val="FFFFFF"/>
                </a:solidFill>
              </a:rPr>
              <a:t>Preguntas</a:t>
            </a:r>
            <a:endParaRPr lang="es-ES" sz="3200" dirty="0">
              <a:solidFill>
                <a:srgbClr val="FFFFFF"/>
              </a:solidFill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05" y="1923881"/>
            <a:ext cx="2743790" cy="306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746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0" y="-77788"/>
            <a:ext cx="9144000" cy="852488"/>
          </a:xfrm>
          <a:solidFill>
            <a:schemeClr val="accent6"/>
          </a:solidFill>
        </p:spPr>
        <p:txBody>
          <a:bodyPr/>
          <a:lstStyle/>
          <a:p>
            <a:pPr eaLnBrk="1" hangingPunct="1"/>
            <a:r>
              <a:rPr lang="es-ES" dirty="0" smtClean="0">
                <a:solidFill>
                  <a:srgbClr val="FFFFFF"/>
                </a:solidFill>
              </a:rPr>
              <a:t>Descripción del problema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13844" y="896443"/>
            <a:ext cx="7578725" cy="6463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285750" indent="-285750" eaLnBrk="1" hangingPunct="1">
              <a:buFont typeface="Arial" pitchFamily="34" charset="0"/>
              <a:buChar char="•"/>
            </a:pPr>
            <a:r>
              <a:rPr lang="es-ES" sz="1800" dirty="0" smtClean="0"/>
              <a:t>Análisis de búsquedas en </a:t>
            </a:r>
            <a:r>
              <a:rPr lang="es-ES" sz="1800" dirty="0"/>
              <a:t>G</a:t>
            </a:r>
            <a:r>
              <a:rPr lang="es-ES" sz="1800" dirty="0" smtClean="0"/>
              <a:t>oogle los últimos 6 meses de los términos «Vivir en Japón» y «Estudiar en </a:t>
            </a:r>
            <a:r>
              <a:rPr lang="es-ES" sz="1800" dirty="0"/>
              <a:t>J</a:t>
            </a:r>
            <a:r>
              <a:rPr lang="es-ES" sz="1800" dirty="0" smtClean="0"/>
              <a:t>apón». Más de 45000 búsquedas realizadas. </a:t>
            </a:r>
            <a:endParaRPr lang="es-ES" sz="1800" dirty="0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981" y="1621595"/>
            <a:ext cx="4271800" cy="505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01" y="1621596"/>
            <a:ext cx="4253755" cy="505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ítulo 1"/>
          <p:cNvSpPr txBox="1">
            <a:spLocks/>
          </p:cNvSpPr>
          <p:nvPr/>
        </p:nvSpPr>
        <p:spPr bwMode="auto">
          <a:xfrm>
            <a:off x="0" y="-77788"/>
            <a:ext cx="9144000" cy="852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ES" sz="4400" dirty="0" smtClean="0">
                <a:solidFill>
                  <a:srgbClr val="FFFFFF"/>
                </a:solidFill>
                <a:latin typeface="+mj-lt"/>
              </a:rPr>
              <a:t>Descripción del problema</a:t>
            </a:r>
            <a:endParaRPr lang="es-ES" sz="3200" dirty="0">
              <a:solidFill>
                <a:srgbClr val="FFFFFF"/>
              </a:solidFill>
            </a:endParaRP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" y="930584"/>
            <a:ext cx="4315533" cy="522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47" y="923342"/>
            <a:ext cx="4232196" cy="523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derecha"/>
          <p:cNvSpPr/>
          <p:nvPr/>
        </p:nvSpPr>
        <p:spPr>
          <a:xfrm>
            <a:off x="4312993" y="3066881"/>
            <a:ext cx="453154" cy="44506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ruz"/>
          <p:cNvSpPr/>
          <p:nvPr/>
        </p:nvSpPr>
        <p:spPr>
          <a:xfrm>
            <a:off x="3390563" y="5810248"/>
            <a:ext cx="420783" cy="405106"/>
          </a:xfrm>
          <a:prstGeom prst="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3965096" y="5551136"/>
            <a:ext cx="1731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Precisión</a:t>
            </a:r>
          </a:p>
          <a:p>
            <a:r>
              <a:rPr lang="es-ES" dirty="0" smtClean="0"/>
              <a:t>Posicionamiento</a:t>
            </a:r>
          </a:p>
          <a:p>
            <a:r>
              <a:rPr lang="es-ES" dirty="0" smtClean="0"/>
              <a:t>Priorización</a:t>
            </a:r>
          </a:p>
        </p:txBody>
      </p:sp>
      <p:sp>
        <p:nvSpPr>
          <p:cNvPr id="10" name="Rectángulo redondeado 2"/>
          <p:cNvSpPr>
            <a:spLocks noChangeArrowheads="1"/>
          </p:cNvSpPr>
          <p:nvPr/>
        </p:nvSpPr>
        <p:spPr bwMode="auto">
          <a:xfrm>
            <a:off x="3287327" y="5551136"/>
            <a:ext cx="2409465" cy="92333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34925" algn="just">
              <a:lnSpc>
                <a:spcPct val="150000"/>
              </a:lnSpc>
              <a:tabLst>
                <a:tab pos="309563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endParaRPr lang="en-US" dirty="0">
              <a:solidFill>
                <a:srgbClr val="40404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ítulo 1"/>
          <p:cNvSpPr txBox="1">
            <a:spLocks/>
          </p:cNvSpPr>
          <p:nvPr/>
        </p:nvSpPr>
        <p:spPr bwMode="auto">
          <a:xfrm>
            <a:off x="0" y="-77788"/>
            <a:ext cx="9144000" cy="852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ES" sz="3200" dirty="0" smtClean="0">
                <a:solidFill>
                  <a:srgbClr val="FFFFFF"/>
                </a:solidFill>
              </a:rPr>
              <a:t>Objetivos del proyecto</a:t>
            </a: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428247" y="2484253"/>
            <a:ext cx="6287507" cy="84157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Sistema de búsqueda de información sobre Japón trabajando sobre índice de blogs hispanohablantes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428248" y="3729080"/>
            <a:ext cx="6287510" cy="8429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Búsqueda de información relativa a estudiar, trabajar y vivir en Japón provista mediante formularios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428247" y="1212455"/>
            <a:ext cx="6287505" cy="85101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Mostrar al usuario los últimos artículos del índice de blogs hispanohablantes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428248" y="4941537"/>
            <a:ext cx="6287503" cy="86854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Creación de una plataforma centralizadora de información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ítulo 1"/>
          <p:cNvSpPr txBox="1">
            <a:spLocks/>
          </p:cNvSpPr>
          <p:nvPr/>
        </p:nvSpPr>
        <p:spPr bwMode="auto">
          <a:xfrm>
            <a:off x="0" y="-77788"/>
            <a:ext cx="9144000" cy="852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ES" sz="3200" dirty="0" smtClean="0">
                <a:solidFill>
                  <a:srgbClr val="FFFFFF"/>
                </a:solidFill>
              </a:rPr>
              <a:t>Metodología</a:t>
            </a:r>
            <a:endParaRPr lang="es-ES" sz="2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upload.wikimedia.org/wikipedia/commons/thumb/e/e8/Modelo_Iterativo_Incremental.svg/1024px-Modelo_Iterativo_Incrementa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8" y="2330198"/>
            <a:ext cx="8996692" cy="362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10178" y="1229989"/>
            <a:ext cx="792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Modelo incremental basado en entregas funcionales de los diferentes módulos.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8427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ítulo 1"/>
          <p:cNvSpPr txBox="1">
            <a:spLocks/>
          </p:cNvSpPr>
          <p:nvPr/>
        </p:nvSpPr>
        <p:spPr bwMode="auto">
          <a:xfrm>
            <a:off x="0" y="-77788"/>
            <a:ext cx="9144000" cy="852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ES" sz="3200" dirty="0" smtClean="0">
                <a:solidFill>
                  <a:srgbClr val="FFFFFF"/>
                </a:solidFill>
              </a:rPr>
              <a:t>Planteamiento del sistema</a:t>
            </a:r>
            <a:endParaRPr lang="es-ES" sz="2000" dirty="0">
              <a:solidFill>
                <a:srgbClr val="FFFFFF"/>
              </a:solidFill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2" y="890125"/>
            <a:ext cx="8875693" cy="574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ítulo 1"/>
          <p:cNvSpPr txBox="1">
            <a:spLocks/>
          </p:cNvSpPr>
          <p:nvPr/>
        </p:nvSpPr>
        <p:spPr bwMode="auto">
          <a:xfrm>
            <a:off x="0" y="-77788"/>
            <a:ext cx="9144000" cy="852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ES" sz="3200" dirty="0" smtClean="0">
                <a:solidFill>
                  <a:srgbClr val="FFFFFF"/>
                </a:solidFill>
              </a:rPr>
              <a:t>Planteamiento del sistema</a:t>
            </a:r>
            <a:endParaRPr lang="es-ES" sz="2000" dirty="0">
              <a:solidFill>
                <a:srgbClr val="FFFFFF"/>
              </a:solidFill>
            </a:endParaRP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76" y="3590125"/>
            <a:ext cx="22669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005" y="3695258"/>
            <a:ext cx="1465670" cy="78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541" y="3695258"/>
            <a:ext cx="2317114" cy="78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76" y="1263369"/>
            <a:ext cx="10953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547" y="1707202"/>
            <a:ext cx="1663672" cy="94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545" y="1855593"/>
            <a:ext cx="3342011" cy="92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9" name="Picture 7" descr="https://lh3.googleusercontent.com/BKWy2V8dpPQMPbn8vAVBlvh6Pil69MKzuvn0RPswoU08dyiVezwhrDWqFEx8Lz21pcQ7ISgMwoJQ9G8w6lOdRj-HgrMDEQyhxhlUgUxsktX46sKN8HYCD9PVFvK54Halgq71S_vaEi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32" y="1687182"/>
            <a:ext cx="1090070" cy="109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41" name="Picture 9" descr="http://www.brandsoftheworld.com/sites/default/files/styles/logo-thumbnail/public/052013/google_analytics_oficial.png?itok=PDW-zq0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52" y="5203178"/>
            <a:ext cx="1147048" cy="114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43" name="Picture 11" descr="http://logz.io/wp-content/uploads/2015/12/logstash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17" y="5366291"/>
            <a:ext cx="2164376" cy="82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44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70" y="5326046"/>
            <a:ext cx="2422469" cy="86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46" name="Picture 14" descr="http://www.webat25.org/images/uploads/sponsor_intel_2_216x13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08" y="3665967"/>
            <a:ext cx="132484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94152" y="894037"/>
            <a:ext cx="314780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Modelo y controlador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94152" y="3013916"/>
            <a:ext cx="314780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Clientes web y móvil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94152" y="4736170"/>
            <a:ext cx="314780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Análisis de métricas</a:t>
            </a:r>
          </a:p>
        </p:txBody>
      </p:sp>
    </p:spTree>
    <p:extLst>
      <p:ext uri="{BB962C8B-B14F-4D97-AF65-F5344CB8AC3E}">
        <p14:creationId xmlns:p14="http://schemas.microsoft.com/office/powerpoint/2010/main" val="1892368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 txBox="1">
            <a:spLocks/>
          </p:cNvSpPr>
          <p:nvPr/>
        </p:nvSpPr>
        <p:spPr bwMode="auto">
          <a:xfrm>
            <a:off x="457200" y="47625"/>
            <a:ext cx="8229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s-ES" sz="3200"/>
              <a:t>3. Propósito</a:t>
            </a:r>
          </a:p>
        </p:txBody>
      </p:sp>
      <p:sp>
        <p:nvSpPr>
          <p:cNvPr id="25604" name="Título 1"/>
          <p:cNvSpPr txBox="1">
            <a:spLocks/>
          </p:cNvSpPr>
          <p:nvPr/>
        </p:nvSpPr>
        <p:spPr bwMode="auto">
          <a:xfrm>
            <a:off x="0" y="-77788"/>
            <a:ext cx="9144000" cy="852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s-ES" sz="3200" dirty="0" smtClean="0">
                <a:solidFill>
                  <a:srgbClr val="FFFFFF"/>
                </a:solidFill>
              </a:rPr>
              <a:t>Desarrollo del sistema – Proceso ETL de artículos</a:t>
            </a: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58350" y="979136"/>
            <a:ext cx="812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Proceso ETL del servidor para la obtención de artículos realizado con </a:t>
            </a:r>
            <a:r>
              <a:rPr lang="es-ES" dirty="0" err="1" smtClean="0"/>
              <a:t>Pentaho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1876425"/>
            <a:ext cx="8877300" cy="31051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3447</TotalTime>
  <Words>395</Words>
  <Application>Microsoft Office PowerPoint</Application>
  <PresentationFormat>Presentación en pantalla (4:3)</PresentationFormat>
  <Paragraphs>94</Paragraphs>
  <Slides>21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ＭＳ Ｐゴシック</vt:lpstr>
      <vt:lpstr>ＭＳ Ｐゴシック</vt:lpstr>
      <vt:lpstr>Arial</vt:lpstr>
      <vt:lpstr>Calibri</vt:lpstr>
      <vt:lpstr>Tema de Office</vt:lpstr>
      <vt:lpstr>  </vt:lpstr>
      <vt:lpstr>Índice de contenidos</vt:lpstr>
      <vt:lpstr>Descripción del problema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TFG InfoJapon - Defensa - Jorge de Castro</dc:title>
  <dc:creator>Jorge de Castro</dc:creator>
  <cp:lastModifiedBy>profesoresi</cp:lastModifiedBy>
  <cp:revision>259</cp:revision>
  <dcterms:created xsi:type="dcterms:W3CDTF">2013-03-02T09:47:12Z</dcterms:created>
  <dcterms:modified xsi:type="dcterms:W3CDTF">2016-07-26T07:52:09Z</dcterms:modified>
</cp:coreProperties>
</file>