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71" r:id="rId4"/>
    <p:sldId id="263" r:id="rId5"/>
    <p:sldId id="272" r:id="rId6"/>
    <p:sldId id="273" r:id="rId7"/>
    <p:sldId id="264" r:id="rId8"/>
    <p:sldId id="270" r:id="rId9"/>
    <p:sldId id="262" r:id="rId10"/>
    <p:sldId id="265" r:id="rId11"/>
    <p:sldId id="266" r:id="rId12"/>
    <p:sldId id="267" r:id="rId13"/>
    <p:sldId id="268" r:id="rId14"/>
    <p:sldId id="269" r:id="rId15"/>
    <p:sldId id="274" r:id="rId16"/>
    <p:sldId id="275" r:id="rId17"/>
    <p:sldId id="276" r:id="rId18"/>
    <p:sldId id="277" r:id="rId19"/>
    <p:sldId id="26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37125881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8028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307687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0134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141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t>2017/7/18</a:t>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t>‹#›</a:t>
            </a:fld>
            <a:endParaRPr lang="zh-CN" altLang="en-US"/>
          </a:p>
        </p:txBody>
      </p:sp>
      <p:pic>
        <p:nvPicPr>
          <p:cNvPr id="5" name="Picture 10" descr="pasted-image.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48200" y="3417466"/>
            <a:ext cx="2895600" cy="582947"/>
          </a:xfrm>
          <a:prstGeom prst="rect">
            <a:avLst/>
          </a:prstGeom>
          <a:noFill/>
          <a:ln>
            <a:noFill/>
          </a:ln>
          <a:effectLst/>
          <a:extLst>
            <a:ext uri="{909E8E84-426E-40DD-AFC4-6F175D3DCCD1}">
              <a14:hiddenFill xmlns:a14="http://schemas.microsoft.com/office/drawing/2010/main">
                <a:solidFill>
                  <a:srgbClr val="FFFFFF">
                    <a:alpha val="9804"/>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extLst>
      <p:ext uri="{BB962C8B-B14F-4D97-AF65-F5344CB8AC3E}">
        <p14:creationId xmlns:p14="http://schemas.microsoft.com/office/powerpoint/2010/main" val="34340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t>2017/7/18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t>‹#›</a:t>
            </a:fld>
            <a:endParaRPr lang="zh-CN" altLang="en-US"/>
          </a:p>
        </p:txBody>
      </p:sp>
      <p:pic>
        <p:nvPicPr>
          <p:cNvPr id="8" name="图片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76300" y="6374175"/>
            <a:ext cx="1789585" cy="360000"/>
          </a:xfrm>
          <a:prstGeom prst="rect">
            <a:avLst/>
          </a:prstGeom>
        </p:spPr>
      </p:pic>
    </p:spTree>
    <p:extLst>
      <p:ext uri="{BB962C8B-B14F-4D97-AF65-F5344CB8AC3E}">
        <p14:creationId xmlns:p14="http://schemas.microsoft.com/office/powerpoint/2010/main" val="381380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lib.csdn.net/base/docker"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lib.csdn.net/base/linu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60865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49515"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smtClean="0"/>
              <a:t>Docker</a:t>
            </a:r>
            <a:r>
              <a:rPr lang="zh-CN" altLang="en-US" dirty="0" smtClean="0"/>
              <a:t>安装</a:t>
            </a:r>
            <a:endParaRPr lang="zh-CN" altLang="en-US" dirty="0"/>
          </a:p>
        </p:txBody>
      </p:sp>
      <p:sp>
        <p:nvSpPr>
          <p:cNvPr id="5" name="TextBox 4"/>
          <p:cNvSpPr txBox="1"/>
          <p:nvPr/>
        </p:nvSpPr>
        <p:spPr>
          <a:xfrm>
            <a:off x="999672" y="1690687"/>
            <a:ext cx="9815286" cy="3385542"/>
          </a:xfrm>
          <a:prstGeom prst="rect">
            <a:avLst/>
          </a:prstGeom>
          <a:noFill/>
        </p:spPr>
        <p:txBody>
          <a:bodyPr wrap="square" rtlCol="0">
            <a:spAutoFit/>
          </a:bodyPr>
          <a:lstStyle/>
          <a:p>
            <a:r>
              <a:rPr lang="en-US" altLang="zh-CN" sz="2800" dirty="0" smtClean="0"/>
              <a:t>1</a:t>
            </a:r>
            <a:r>
              <a:rPr lang="zh-CN" altLang="en-US" sz="2800" dirty="0" smtClean="0"/>
              <a:t>、先决条件</a:t>
            </a:r>
            <a:endParaRPr lang="en-US" altLang="zh-CN" sz="2800" dirty="0" smtClean="0"/>
          </a:p>
          <a:p>
            <a:r>
              <a:rPr lang="en-US" altLang="zh-CN" sz="2800" dirty="0" smtClean="0"/>
              <a:t>     a</a:t>
            </a:r>
            <a:r>
              <a:rPr lang="zh-CN" altLang="en-US" sz="2800" dirty="0" smtClean="0"/>
              <a:t>、必须是</a:t>
            </a:r>
            <a:r>
              <a:rPr lang="en-US" altLang="zh-CN" sz="2800" dirty="0" smtClean="0"/>
              <a:t>64</a:t>
            </a:r>
            <a:r>
              <a:rPr lang="zh-CN" altLang="en-US" sz="2800" dirty="0" smtClean="0"/>
              <a:t>位</a:t>
            </a:r>
            <a:r>
              <a:rPr lang="en-US" altLang="zh-CN" sz="2800" dirty="0" smtClean="0"/>
              <a:t>CPU</a:t>
            </a:r>
            <a:r>
              <a:rPr lang="zh-CN" altLang="en-US" sz="2800" dirty="0" smtClean="0"/>
              <a:t>架构</a:t>
            </a:r>
            <a:endParaRPr lang="en-US" altLang="zh-CN" sz="2800" dirty="0" smtClean="0"/>
          </a:p>
          <a:p>
            <a:r>
              <a:rPr lang="en-US" altLang="zh-CN" sz="2800" dirty="0"/>
              <a:t> </a:t>
            </a:r>
            <a:r>
              <a:rPr lang="en-US" altLang="zh-CN" sz="2800" dirty="0" smtClean="0"/>
              <a:t>    b</a:t>
            </a:r>
            <a:r>
              <a:rPr lang="zh-CN" altLang="en-US" sz="2800" dirty="0" smtClean="0"/>
              <a:t>、内核</a:t>
            </a:r>
            <a:r>
              <a:rPr lang="en-US" altLang="zh-CN" sz="2800" dirty="0" smtClean="0"/>
              <a:t>Linux3.8</a:t>
            </a:r>
            <a:r>
              <a:rPr lang="zh-CN" altLang="en-US" sz="2800" dirty="0" smtClean="0"/>
              <a:t>或更高</a:t>
            </a:r>
            <a:endParaRPr lang="en-US" altLang="zh-CN" sz="2800" dirty="0" smtClean="0"/>
          </a:p>
          <a:p>
            <a:r>
              <a:rPr lang="en-US" altLang="zh-CN" sz="2800" dirty="0"/>
              <a:t> </a:t>
            </a:r>
            <a:r>
              <a:rPr lang="en-US" altLang="zh-CN" sz="2800" dirty="0" smtClean="0"/>
              <a:t>    c</a:t>
            </a:r>
            <a:r>
              <a:rPr lang="zh-CN" altLang="en-US" sz="2800" dirty="0" smtClean="0"/>
              <a:t>、内核必须支持一种存储驱动，例如：</a:t>
            </a:r>
            <a:r>
              <a:rPr lang="en-US" altLang="zh-CN" sz="2800" dirty="0" smtClean="0"/>
              <a:t>Device Manager</a:t>
            </a:r>
            <a:r>
              <a:rPr lang="zh-CN" altLang="en-US" sz="2800" dirty="0" smtClean="0"/>
              <a:t>、</a:t>
            </a:r>
            <a:r>
              <a:rPr lang="en-US" altLang="zh-CN" sz="2800" dirty="0" smtClean="0"/>
              <a:t>AUFS</a:t>
            </a:r>
            <a:r>
              <a:rPr lang="zh-CN" altLang="en-US" sz="2800" dirty="0" smtClean="0"/>
              <a:t>、</a:t>
            </a:r>
            <a:r>
              <a:rPr lang="en-US" altLang="zh-CN" sz="2800" dirty="0" err="1" smtClean="0"/>
              <a:t>vfs</a:t>
            </a:r>
            <a:r>
              <a:rPr lang="zh-CN" altLang="en-US" sz="2800" dirty="0" smtClean="0"/>
              <a:t>、</a:t>
            </a:r>
            <a:r>
              <a:rPr lang="en-US" altLang="zh-CN" sz="2800" dirty="0" err="1" smtClean="0"/>
              <a:t>btrfs</a:t>
            </a:r>
            <a:r>
              <a:rPr lang="zh-CN" altLang="en-US" sz="2800" dirty="0" smtClean="0"/>
              <a:t>，默认是：</a:t>
            </a:r>
            <a:r>
              <a:rPr lang="en-US" altLang="zh-CN" sz="2800" dirty="0" smtClean="0"/>
              <a:t>Device Mapper</a:t>
            </a:r>
          </a:p>
          <a:p>
            <a:r>
              <a:rPr lang="en-US" altLang="zh-CN" sz="2800" dirty="0"/>
              <a:t> </a:t>
            </a:r>
            <a:r>
              <a:rPr lang="en-US" altLang="zh-CN" sz="2800" dirty="0" smtClean="0"/>
              <a:t>    d</a:t>
            </a:r>
            <a:r>
              <a:rPr lang="zh-CN" altLang="en-US" sz="2800" dirty="0" smtClean="0"/>
              <a:t>、内核必须支持并开启</a:t>
            </a:r>
            <a:r>
              <a:rPr lang="en-US" altLang="zh-CN" sz="2800" dirty="0" err="1" smtClean="0"/>
              <a:t>cgroup</a:t>
            </a:r>
            <a:r>
              <a:rPr lang="zh-CN" altLang="en-US" sz="2800" dirty="0" smtClean="0"/>
              <a:t>和命名空间（</a:t>
            </a:r>
            <a:r>
              <a:rPr lang="en-US" altLang="zh-CN" sz="2800" dirty="0" smtClean="0"/>
              <a:t>namespace</a:t>
            </a:r>
            <a:r>
              <a:rPr lang="zh-CN" altLang="en-US" sz="2800" dirty="0" smtClean="0"/>
              <a:t>）功能</a:t>
            </a:r>
            <a:endParaRPr lang="en-US" altLang="zh-CN" sz="2800" dirty="0" smtClean="0"/>
          </a:p>
          <a:p>
            <a:endParaRPr lang="zh-CN" altLang="en-US" dirty="0"/>
          </a:p>
        </p:txBody>
      </p:sp>
    </p:spTree>
    <p:extLst>
      <p:ext uri="{BB962C8B-B14F-4D97-AF65-F5344CB8AC3E}">
        <p14:creationId xmlns:p14="http://schemas.microsoft.com/office/powerpoint/2010/main" val="3038226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Docker</a:t>
            </a:r>
            <a:r>
              <a:rPr lang="zh-CN" altLang="en-US" dirty="0" smtClean="0"/>
              <a:t>安装</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在</a:t>
            </a:r>
            <a:r>
              <a:rPr lang="en-US" altLang="zh-CN" dirty="0" smtClean="0"/>
              <a:t>Ubuntu</a:t>
            </a:r>
            <a:r>
              <a:rPr lang="zh-CN" altLang="en-US" dirty="0" smtClean="0"/>
              <a:t>中安装</a:t>
            </a:r>
            <a:endParaRPr lang="en-US" altLang="zh-CN" dirty="0" smtClean="0"/>
          </a:p>
          <a:p>
            <a:pPr marL="0" indent="0">
              <a:buNone/>
            </a:pPr>
            <a:r>
              <a:rPr lang="en-US" altLang="zh-CN" dirty="0"/>
              <a:t>	</a:t>
            </a:r>
            <a:r>
              <a:rPr lang="en-US" altLang="zh-CN" dirty="0" smtClean="0"/>
              <a:t>1</a:t>
            </a:r>
            <a:r>
              <a:rPr lang="zh-CN" altLang="en-US" dirty="0" smtClean="0"/>
              <a:t>、检查内核版本</a:t>
            </a:r>
            <a:endParaRPr lang="en-US" altLang="zh-CN" dirty="0" smtClean="0"/>
          </a:p>
          <a:p>
            <a:pPr marL="0" indent="0">
              <a:buNone/>
            </a:pPr>
            <a:r>
              <a:rPr lang="en-US" altLang="zh-CN" dirty="0"/>
              <a:t>	</a:t>
            </a:r>
            <a:r>
              <a:rPr lang="en-US" altLang="zh-CN" dirty="0" smtClean="0"/>
              <a:t>#</a:t>
            </a:r>
            <a:r>
              <a:rPr lang="en-US" altLang="zh-CN" dirty="0" err="1" smtClean="0"/>
              <a:t>uname</a:t>
            </a:r>
            <a:r>
              <a:rPr lang="en-US" altLang="zh-CN" dirty="0" smtClean="0"/>
              <a:t> –a</a:t>
            </a:r>
          </a:p>
          <a:p>
            <a:pPr marL="0" indent="0">
              <a:buNone/>
            </a:pPr>
            <a:r>
              <a:rPr lang="en-US" altLang="zh-CN" dirty="0"/>
              <a:t>	</a:t>
            </a:r>
            <a:r>
              <a:rPr lang="en-US" altLang="zh-CN" dirty="0" smtClean="0"/>
              <a:t>2</a:t>
            </a:r>
            <a:r>
              <a:rPr lang="zh-CN" altLang="en-US" dirty="0" smtClean="0"/>
              <a:t>、更新内核</a:t>
            </a:r>
            <a:endParaRPr lang="en-US" altLang="zh-CN" dirty="0" smtClean="0"/>
          </a:p>
          <a:p>
            <a:pPr marL="0" indent="0">
              <a:buNone/>
            </a:pPr>
            <a:r>
              <a:rPr lang="en-US" altLang="zh-CN" dirty="0"/>
              <a:t>	</a:t>
            </a:r>
            <a:r>
              <a:rPr lang="en-US" altLang="zh-CN" dirty="0" smtClean="0"/>
              <a:t># apt-get update</a:t>
            </a:r>
          </a:p>
          <a:p>
            <a:pPr marL="0" indent="0">
              <a:buNone/>
            </a:pPr>
            <a:r>
              <a:rPr lang="en-US" altLang="zh-CN" dirty="0" smtClean="0"/>
              <a:t>	3</a:t>
            </a:r>
            <a:r>
              <a:rPr lang="zh-CN" altLang="en-US" dirty="0" smtClean="0"/>
              <a:t>、更新</a:t>
            </a:r>
            <a:r>
              <a:rPr lang="en-US" altLang="zh-CN" dirty="0" smtClean="0"/>
              <a:t>grub</a:t>
            </a:r>
            <a:r>
              <a:rPr lang="zh-CN" altLang="en-US" dirty="0" smtClean="0"/>
              <a:t>信息</a:t>
            </a:r>
            <a:endParaRPr lang="en-US" altLang="zh-CN" dirty="0" smtClean="0"/>
          </a:p>
          <a:p>
            <a:pPr marL="0" indent="0">
              <a:buNone/>
            </a:pPr>
            <a:r>
              <a:rPr lang="en-US" altLang="zh-CN" dirty="0"/>
              <a:t>	</a:t>
            </a:r>
            <a:r>
              <a:rPr lang="en-US" altLang="zh-CN" dirty="0" smtClean="0"/>
              <a:t># update-</a:t>
            </a:r>
            <a:r>
              <a:rPr lang="en-US" altLang="zh-CN" dirty="0" err="1" smtClean="0"/>
              <a:t>gtub</a:t>
            </a:r>
            <a:endParaRPr lang="en-US" altLang="zh-CN" dirty="0" smtClean="0"/>
          </a:p>
          <a:p>
            <a:pPr marL="0" indent="0">
              <a:buNone/>
            </a:pPr>
            <a:r>
              <a:rPr lang="en-US" altLang="zh-CN" dirty="0"/>
              <a:t>	</a:t>
            </a:r>
            <a:r>
              <a:rPr lang="en-US" altLang="zh-CN" dirty="0" smtClean="0"/>
              <a:t># reboot</a:t>
            </a:r>
            <a:endParaRPr lang="zh-CN" altLang="en-US" dirty="0"/>
          </a:p>
        </p:txBody>
      </p:sp>
    </p:spTree>
    <p:extLst>
      <p:ext uri="{BB962C8B-B14F-4D97-AF65-F5344CB8AC3E}">
        <p14:creationId xmlns:p14="http://schemas.microsoft.com/office/powerpoint/2010/main" val="4105928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Ubuntu</a:t>
            </a:r>
            <a:r>
              <a:rPr lang="zh-CN" altLang="en-US" dirty="0"/>
              <a:t>中</a:t>
            </a:r>
            <a:r>
              <a:rPr lang="zh-CN" altLang="en-US" dirty="0" smtClean="0"/>
              <a:t>安装</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	4</a:t>
            </a:r>
            <a:r>
              <a:rPr lang="zh-CN" altLang="en-US" dirty="0" smtClean="0"/>
              <a:t>、检查</a:t>
            </a:r>
            <a:r>
              <a:rPr lang="en-US" altLang="zh-CN" dirty="0" smtClean="0"/>
              <a:t>Device Mapper</a:t>
            </a:r>
            <a:r>
              <a:rPr lang="zh-CN" altLang="en-US" dirty="0" smtClean="0"/>
              <a:t>驱动</a:t>
            </a:r>
            <a:endParaRPr lang="en-US" altLang="zh-CN" dirty="0" smtClean="0"/>
          </a:p>
          <a:p>
            <a:pPr marL="0" indent="0">
              <a:buNone/>
            </a:pPr>
            <a:r>
              <a:rPr lang="en-US" altLang="zh-CN" dirty="0"/>
              <a:t>	</a:t>
            </a:r>
            <a:r>
              <a:rPr lang="zh-CN" altLang="en-US" dirty="0" smtClean="0"/>
              <a:t>这里我们将使用</a:t>
            </a:r>
            <a:r>
              <a:rPr lang="en-US" altLang="zh-CN" dirty="0" smtClean="0"/>
              <a:t>Device Mapper</a:t>
            </a:r>
            <a:r>
              <a:rPr lang="zh-CN" altLang="en-US" dirty="0" smtClean="0"/>
              <a:t>作为存储驱动。自</a:t>
            </a:r>
            <a:r>
              <a:rPr lang="en-US" altLang="zh-CN" dirty="0" smtClean="0"/>
              <a:t>2.6.9</a:t>
            </a:r>
            <a:r>
              <a:rPr lang="zh-CN" altLang="en-US" dirty="0" smtClean="0"/>
              <a:t>版本之后的</a:t>
            </a:r>
            <a:r>
              <a:rPr lang="en-US" altLang="zh-CN" dirty="0" smtClean="0"/>
              <a:t>Linux</a:t>
            </a:r>
            <a:r>
              <a:rPr lang="zh-CN" altLang="en-US" dirty="0" smtClean="0"/>
              <a:t>内核默认已经集成</a:t>
            </a:r>
            <a:r>
              <a:rPr lang="en-US" altLang="zh-CN" dirty="0" smtClean="0"/>
              <a:t>Device Mapper</a:t>
            </a:r>
            <a:r>
              <a:rPr lang="zh-CN" altLang="en-US" dirty="0" smtClean="0"/>
              <a:t>。</a:t>
            </a:r>
            <a:endParaRPr lang="en-US" altLang="zh-CN" dirty="0" smtClean="0"/>
          </a:p>
          <a:p>
            <a:pPr marL="0" indent="0">
              <a:buNone/>
            </a:pPr>
            <a:r>
              <a:rPr lang="en-US" altLang="zh-CN" dirty="0"/>
              <a:t>	</a:t>
            </a:r>
            <a:r>
              <a:rPr lang="en-US" altLang="zh-CN" dirty="0" smtClean="0"/>
              <a:t># </a:t>
            </a:r>
            <a:r>
              <a:rPr lang="en-US" altLang="zh-CN" dirty="0" err="1" smtClean="0"/>
              <a:t>ls</a:t>
            </a:r>
            <a:r>
              <a:rPr lang="en-US" altLang="zh-CN" dirty="0" smtClean="0"/>
              <a:t> –l /sys/class/</a:t>
            </a:r>
            <a:r>
              <a:rPr lang="en-US" altLang="zh-CN" dirty="0" err="1" smtClean="0"/>
              <a:t>misc</a:t>
            </a:r>
            <a:r>
              <a:rPr lang="en-US" altLang="zh-CN" dirty="0" smtClean="0"/>
              <a:t>/device-mapper</a:t>
            </a:r>
          </a:p>
          <a:p>
            <a:pPr marL="0" indent="0">
              <a:buNone/>
            </a:pPr>
            <a:r>
              <a:rPr lang="en-US" altLang="zh-CN" dirty="0"/>
              <a:t>	</a:t>
            </a:r>
            <a:r>
              <a:rPr lang="zh-CN" altLang="en-US" dirty="0" smtClean="0"/>
              <a:t>注：如果没有可能尝试重载</a:t>
            </a:r>
            <a:r>
              <a:rPr lang="en-US" altLang="zh-CN" dirty="0" err="1" smtClean="0"/>
              <a:t>dm_mod</a:t>
            </a:r>
            <a:r>
              <a:rPr lang="zh-CN" altLang="en-US" dirty="0" smtClean="0"/>
              <a:t>模块</a:t>
            </a:r>
            <a:endParaRPr lang="en-US" altLang="zh-CN" dirty="0" smtClean="0"/>
          </a:p>
          <a:p>
            <a:pPr marL="0" indent="0">
              <a:buNone/>
            </a:pPr>
            <a:r>
              <a:rPr lang="en-US" altLang="zh-CN" dirty="0"/>
              <a:t>	</a:t>
            </a:r>
            <a:r>
              <a:rPr lang="en-US" altLang="zh-CN" dirty="0" smtClean="0"/>
              <a:t># </a:t>
            </a:r>
            <a:r>
              <a:rPr lang="en-US" altLang="zh-CN" dirty="0" err="1" smtClean="0"/>
              <a:t>modprobe</a:t>
            </a:r>
            <a:r>
              <a:rPr lang="en-US" altLang="zh-CN" dirty="0" smtClean="0"/>
              <a:t> </a:t>
            </a:r>
            <a:r>
              <a:rPr lang="en-US" altLang="zh-CN" dirty="0" err="1" smtClean="0"/>
              <a:t>dm_mod</a:t>
            </a:r>
            <a:endParaRPr lang="en-US" altLang="zh-CN" dirty="0" smtClean="0"/>
          </a:p>
          <a:p>
            <a:pPr marL="0" indent="0">
              <a:buNone/>
            </a:pPr>
            <a:r>
              <a:rPr lang="en-US" altLang="zh-CN" dirty="0"/>
              <a:t>	</a:t>
            </a:r>
            <a:r>
              <a:rPr lang="en-US" altLang="zh-CN" dirty="0" smtClean="0"/>
              <a:t>5</a:t>
            </a:r>
            <a:r>
              <a:rPr lang="zh-CN" altLang="en-US" dirty="0" smtClean="0"/>
              <a:t>、检查</a:t>
            </a:r>
            <a:r>
              <a:rPr lang="en-US" altLang="zh-CN" dirty="0" smtClean="0"/>
              <a:t>curl</a:t>
            </a:r>
            <a:r>
              <a:rPr lang="zh-CN" altLang="en-US" dirty="0" smtClean="0"/>
              <a:t>是否安装</a:t>
            </a:r>
            <a:endParaRPr lang="en-US" altLang="zh-CN" dirty="0" smtClean="0"/>
          </a:p>
          <a:p>
            <a:pPr marL="0" indent="0">
              <a:buNone/>
            </a:pPr>
            <a:r>
              <a:rPr lang="en-US" altLang="zh-CN" dirty="0"/>
              <a:t>	</a:t>
            </a:r>
            <a:r>
              <a:rPr lang="en-US" altLang="zh-CN" dirty="0" smtClean="0"/>
              <a:t># </a:t>
            </a:r>
            <a:r>
              <a:rPr lang="en-US" altLang="zh-CN" dirty="0" err="1" smtClean="0"/>
              <a:t>whereis</a:t>
            </a:r>
            <a:r>
              <a:rPr lang="en-US" altLang="zh-CN" dirty="0" smtClean="0"/>
              <a:t> curl</a:t>
            </a:r>
          </a:p>
          <a:p>
            <a:pPr marL="0" indent="0">
              <a:buNone/>
            </a:pPr>
            <a:r>
              <a:rPr lang="en-US" altLang="zh-CN" dirty="0"/>
              <a:t>	</a:t>
            </a:r>
            <a:r>
              <a:rPr lang="en-US" altLang="zh-CN" dirty="0" smtClean="0"/>
              <a:t># apt-get -y install curl</a:t>
            </a:r>
            <a:endParaRPr lang="zh-CN" altLang="en-US" dirty="0"/>
          </a:p>
        </p:txBody>
      </p:sp>
    </p:spTree>
    <p:extLst>
      <p:ext uri="{BB962C8B-B14F-4D97-AF65-F5344CB8AC3E}">
        <p14:creationId xmlns:p14="http://schemas.microsoft.com/office/powerpoint/2010/main" val="1304299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Ubuntu</a:t>
            </a:r>
            <a:r>
              <a:rPr lang="zh-CN" altLang="en-US" dirty="0"/>
              <a:t>中安装</a:t>
            </a:r>
            <a:r>
              <a:rPr lang="en-US" altLang="zh-CN" dirty="0" smtClean="0"/>
              <a:t>	</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安装</a:t>
            </a:r>
            <a:r>
              <a:rPr lang="en-US" altLang="zh-CN" dirty="0" err="1" smtClean="0"/>
              <a:t>Docker</a:t>
            </a:r>
            <a:endParaRPr lang="en-US" altLang="zh-CN" dirty="0" smtClean="0"/>
          </a:p>
          <a:p>
            <a:pPr marL="0" indent="0">
              <a:buNone/>
            </a:pPr>
            <a:r>
              <a:rPr lang="en-US" altLang="zh-CN" dirty="0"/>
              <a:t>	</a:t>
            </a:r>
            <a:r>
              <a:rPr lang="en-US" altLang="zh-CN" dirty="0" smtClean="0"/>
              <a:t>1</a:t>
            </a:r>
            <a:r>
              <a:rPr lang="zh-CN" altLang="en-US" dirty="0" smtClean="0"/>
              <a:t>、配置</a:t>
            </a:r>
            <a:r>
              <a:rPr lang="en-US" altLang="zh-CN" dirty="0" smtClean="0"/>
              <a:t>ATP</a:t>
            </a:r>
            <a:r>
              <a:rPr lang="zh-CN" altLang="en-US" dirty="0" smtClean="0"/>
              <a:t>仓库</a:t>
            </a:r>
            <a:endParaRPr lang="en-US" altLang="zh-CN" dirty="0" smtClean="0"/>
          </a:p>
          <a:p>
            <a:pPr marL="0" indent="0">
              <a:buNone/>
            </a:pPr>
            <a:r>
              <a:rPr lang="en-US" altLang="zh-CN" dirty="0"/>
              <a:t>	</a:t>
            </a:r>
            <a:r>
              <a:rPr lang="en-US" altLang="zh-CN" dirty="0" smtClean="0"/>
              <a:t># </a:t>
            </a:r>
            <a:r>
              <a:rPr lang="en-US" altLang="zh-CN" dirty="0" err="1" smtClean="0"/>
              <a:t>sh</a:t>
            </a:r>
            <a:r>
              <a:rPr lang="en-US" altLang="zh-CN" dirty="0" smtClean="0"/>
              <a:t> -c “echo deb https://get.docker.io/ubuntu </a:t>
            </a:r>
            <a:r>
              <a:rPr lang="en-US" altLang="zh-CN" dirty="0" err="1" smtClean="0"/>
              <a:t>docker</a:t>
            </a:r>
            <a:r>
              <a:rPr lang="en-US" altLang="zh-CN" dirty="0" smtClean="0"/>
              <a:t> main &gt; /</a:t>
            </a:r>
            <a:r>
              <a:rPr lang="en-US" altLang="zh-CN" dirty="0" err="1" smtClean="0"/>
              <a:t>etc</a:t>
            </a:r>
            <a:r>
              <a:rPr lang="en-US" altLang="zh-CN" dirty="0" smtClean="0"/>
              <a:t>/apt/</a:t>
            </a:r>
            <a:r>
              <a:rPr lang="en-US" altLang="zh-CN" dirty="0" err="1" smtClean="0"/>
              <a:t>source.list.d</a:t>
            </a:r>
            <a:r>
              <a:rPr lang="en-US" altLang="zh-CN" dirty="0" smtClean="0"/>
              <a:t>/</a:t>
            </a:r>
            <a:r>
              <a:rPr lang="en-US" altLang="zh-CN" dirty="0" err="1" smtClean="0"/>
              <a:t>docker.list</a:t>
            </a:r>
            <a:r>
              <a:rPr lang="en-US" altLang="zh-CN" dirty="0" smtClean="0"/>
              <a:t>”</a:t>
            </a:r>
          </a:p>
          <a:p>
            <a:pPr marL="0" indent="0">
              <a:buNone/>
            </a:pPr>
            <a:r>
              <a:rPr lang="en-US" altLang="zh-CN" dirty="0" smtClean="0"/>
              <a:t>	2</a:t>
            </a:r>
            <a:r>
              <a:rPr lang="zh-CN" altLang="en-US" dirty="0" smtClean="0"/>
              <a:t>、添加</a:t>
            </a:r>
            <a:r>
              <a:rPr lang="en-US" altLang="zh-CN" dirty="0" err="1" smtClean="0"/>
              <a:t>Docker</a:t>
            </a:r>
            <a:r>
              <a:rPr lang="zh-CN" altLang="en-US" dirty="0" smtClean="0"/>
              <a:t>仓库的</a:t>
            </a:r>
            <a:r>
              <a:rPr lang="en-US" altLang="zh-CN" dirty="0" smtClean="0"/>
              <a:t>GTG</a:t>
            </a:r>
            <a:r>
              <a:rPr lang="zh-CN" altLang="en-US" dirty="0" smtClean="0"/>
              <a:t>密钥</a:t>
            </a:r>
            <a:endParaRPr lang="en-US" altLang="zh-CN" dirty="0" smtClean="0"/>
          </a:p>
          <a:p>
            <a:pPr marL="0" indent="0">
              <a:buNone/>
            </a:pPr>
            <a:r>
              <a:rPr lang="en-US" altLang="zh-CN" dirty="0"/>
              <a:t>	</a:t>
            </a:r>
            <a:r>
              <a:rPr lang="en-US" altLang="zh-CN" dirty="0" smtClean="0"/>
              <a:t># curl -s https://get.docker.io/gpg |apt-key add -</a:t>
            </a:r>
          </a:p>
          <a:p>
            <a:pPr marL="0" indent="0">
              <a:buNone/>
            </a:pPr>
            <a:r>
              <a:rPr lang="en-US" altLang="zh-CN" dirty="0"/>
              <a:t>	</a:t>
            </a:r>
            <a:r>
              <a:rPr lang="en-US" altLang="zh-CN" dirty="0" smtClean="0"/>
              <a:t># apt-get  -y update</a:t>
            </a:r>
          </a:p>
          <a:p>
            <a:pPr marL="0" indent="0">
              <a:buNone/>
            </a:pPr>
            <a:r>
              <a:rPr lang="en-US" altLang="zh-CN" dirty="0"/>
              <a:t>	</a:t>
            </a:r>
            <a:r>
              <a:rPr lang="en-US" altLang="zh-CN" dirty="0" smtClean="0"/>
              <a:t>3</a:t>
            </a:r>
            <a:r>
              <a:rPr lang="zh-CN" altLang="en-US" dirty="0" smtClean="0"/>
              <a:t>、安装</a:t>
            </a:r>
            <a:r>
              <a:rPr lang="en-US" altLang="zh-CN" dirty="0" err="1" smtClean="0"/>
              <a:t>Docker</a:t>
            </a:r>
            <a:endParaRPr lang="en-US" altLang="zh-CN" dirty="0" smtClean="0"/>
          </a:p>
          <a:p>
            <a:pPr marL="0" indent="0">
              <a:buNone/>
            </a:pPr>
            <a:r>
              <a:rPr lang="en-US" altLang="zh-CN" dirty="0"/>
              <a:t>	</a:t>
            </a:r>
            <a:r>
              <a:rPr lang="en-US" altLang="zh-CN" dirty="0" smtClean="0"/>
              <a:t># apt-get -y install </a:t>
            </a:r>
            <a:r>
              <a:rPr lang="en-US" altLang="zh-CN" dirty="0" err="1" smtClean="0"/>
              <a:t>lxc-docker</a:t>
            </a:r>
            <a:endParaRPr lang="zh-CN" altLang="en-US" dirty="0"/>
          </a:p>
        </p:txBody>
      </p:sp>
    </p:spTree>
    <p:extLst>
      <p:ext uri="{BB962C8B-B14F-4D97-AF65-F5344CB8AC3E}">
        <p14:creationId xmlns:p14="http://schemas.microsoft.com/office/powerpoint/2010/main" val="2597128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err="1" smtClean="0"/>
              <a:t>RedHat</a:t>
            </a:r>
            <a:r>
              <a:rPr lang="zh-CN" altLang="en-US" dirty="0" smtClean="0"/>
              <a:t>中</a:t>
            </a:r>
            <a:r>
              <a:rPr lang="zh-CN" altLang="en-US" dirty="0" smtClean="0"/>
              <a:t>安装</a:t>
            </a:r>
            <a:r>
              <a:rPr lang="en-US" altLang="zh-CN" dirty="0" err="1" smtClean="0"/>
              <a:t>Docker</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smtClean="0"/>
              <a:t>先决条件</a:t>
            </a:r>
            <a:endParaRPr lang="en-US" altLang="zh-CN" sz="2400" dirty="0" smtClean="0"/>
          </a:p>
          <a:p>
            <a:pPr marL="0" indent="0">
              <a:buNone/>
            </a:pPr>
            <a:r>
              <a:rPr lang="en-US" altLang="zh-CN" sz="2400" dirty="0"/>
              <a:t>	</a:t>
            </a:r>
            <a:r>
              <a:rPr lang="en-US" altLang="zh-CN" sz="2400" dirty="0" smtClean="0"/>
              <a:t>1</a:t>
            </a:r>
            <a:r>
              <a:rPr lang="zh-CN" altLang="en-US" sz="2400" dirty="0" smtClean="0"/>
              <a:t>、内核版本（</a:t>
            </a:r>
            <a:r>
              <a:rPr lang="en-US" altLang="zh-CN" sz="2400" dirty="0" smtClean="0"/>
              <a:t>Linux 3.8</a:t>
            </a:r>
            <a:r>
              <a:rPr lang="zh-CN" altLang="en-US" sz="2400" dirty="0" smtClean="0"/>
              <a:t>或更高）的</a:t>
            </a:r>
            <a:r>
              <a:rPr lang="en-US" altLang="zh-CN" sz="2400" dirty="0" smtClean="0"/>
              <a:t>x64</a:t>
            </a:r>
            <a:r>
              <a:rPr lang="zh-CN" altLang="en-US" sz="2400" dirty="0" smtClean="0"/>
              <a:t>位系统</a:t>
            </a:r>
            <a:endParaRPr lang="en-US" altLang="zh-CN" sz="2400" dirty="0" smtClean="0"/>
          </a:p>
          <a:p>
            <a:pPr marL="0" indent="0">
              <a:buNone/>
            </a:pPr>
            <a:r>
              <a:rPr lang="en-US" altLang="zh-CN" sz="2400" dirty="0"/>
              <a:t>	</a:t>
            </a:r>
            <a:r>
              <a:rPr lang="en-US" altLang="zh-CN" sz="2400" dirty="0" smtClean="0"/>
              <a:t># </a:t>
            </a:r>
            <a:r>
              <a:rPr lang="en-US" altLang="zh-CN" sz="2400" dirty="0" err="1" smtClean="0"/>
              <a:t>uname</a:t>
            </a:r>
            <a:r>
              <a:rPr lang="en-US" altLang="zh-CN" sz="2400" dirty="0" smtClean="0"/>
              <a:t> –a</a:t>
            </a:r>
          </a:p>
          <a:p>
            <a:pPr marL="0" indent="0">
              <a:buNone/>
            </a:pPr>
            <a:r>
              <a:rPr lang="en-US" altLang="zh-CN" sz="2400" dirty="0"/>
              <a:t>	</a:t>
            </a:r>
            <a:r>
              <a:rPr lang="en-US" altLang="zh-CN" sz="2400" dirty="0" smtClean="0"/>
              <a:t>2</a:t>
            </a:r>
            <a:r>
              <a:rPr lang="zh-CN" altLang="en-US" sz="2400" dirty="0" smtClean="0"/>
              <a:t>、更新内核信息</a:t>
            </a:r>
            <a:endParaRPr lang="en-US" altLang="zh-CN" sz="2400" dirty="0" smtClean="0"/>
          </a:p>
          <a:p>
            <a:pPr marL="0" indent="0">
              <a:buNone/>
            </a:pPr>
            <a:r>
              <a:rPr lang="en-US" altLang="zh-CN" sz="2400" dirty="0"/>
              <a:t>	</a:t>
            </a:r>
            <a:r>
              <a:rPr lang="en-US" altLang="zh-CN" sz="2400" dirty="0" smtClean="0"/>
              <a:t># </a:t>
            </a:r>
            <a:r>
              <a:rPr lang="en-US" altLang="zh-CN" sz="2400" dirty="0"/>
              <a:t>rpm -</a:t>
            </a:r>
            <a:r>
              <a:rPr lang="en-US" altLang="zh-CN" sz="2400" dirty="0" err="1"/>
              <a:t>ivh</a:t>
            </a:r>
            <a:r>
              <a:rPr lang="en-US" altLang="zh-CN" sz="2400" dirty="0"/>
              <a:t> http://download.fedoraproject.org/pub/epel/6/i386/epel-release-6-8.noarch.rpm</a:t>
            </a:r>
          </a:p>
          <a:p>
            <a:pPr marL="0" indent="0">
              <a:buNone/>
            </a:pPr>
            <a:r>
              <a:rPr lang="en-US" altLang="zh-CN" sz="2400" dirty="0" smtClean="0"/>
              <a:t>	# yum </a:t>
            </a:r>
            <a:r>
              <a:rPr lang="en-US" altLang="zh-CN" sz="2400" dirty="0" err="1" smtClean="0"/>
              <a:t>makecache</a:t>
            </a:r>
            <a:endParaRPr lang="en-US" altLang="zh-CN" sz="2400" dirty="0" smtClean="0"/>
          </a:p>
          <a:p>
            <a:pPr marL="0" indent="0">
              <a:buNone/>
            </a:pPr>
            <a:r>
              <a:rPr lang="en-US" altLang="zh-CN" sz="2400" dirty="0"/>
              <a:t>	</a:t>
            </a:r>
            <a:r>
              <a:rPr lang="en-US" altLang="zh-CN" sz="2400" dirty="0" smtClean="0"/>
              <a:t># yum –y update</a:t>
            </a:r>
          </a:p>
          <a:p>
            <a:pPr marL="0" indent="0">
              <a:buNone/>
            </a:pPr>
            <a:endParaRPr lang="en-US" altLang="zh-CN" sz="2400" dirty="0" smtClean="0"/>
          </a:p>
        </p:txBody>
      </p:sp>
    </p:spTree>
    <p:extLst>
      <p:ext uri="{BB962C8B-B14F-4D97-AF65-F5344CB8AC3E}">
        <p14:creationId xmlns:p14="http://schemas.microsoft.com/office/powerpoint/2010/main" val="1190571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err="1"/>
              <a:t>RedHat</a:t>
            </a:r>
            <a:r>
              <a:rPr lang="zh-CN" altLang="en-US" dirty="0"/>
              <a:t>中安装</a:t>
            </a:r>
            <a:r>
              <a:rPr lang="en-US" altLang="zh-CN" dirty="0" err="1"/>
              <a:t>Docker</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	</a:t>
            </a:r>
            <a:r>
              <a:rPr lang="en-US" altLang="zh-CN" sz="2400" dirty="0"/>
              <a:t>3</a:t>
            </a:r>
            <a:r>
              <a:rPr lang="zh-CN" altLang="en-US" sz="2400" dirty="0"/>
              <a:t>、检查</a:t>
            </a:r>
            <a:r>
              <a:rPr lang="en-US" altLang="zh-CN" sz="2400" dirty="0"/>
              <a:t>Device-Mapper</a:t>
            </a:r>
            <a:r>
              <a:rPr lang="zh-CN" altLang="en-US" sz="2400" dirty="0"/>
              <a:t>驱动（默认）</a:t>
            </a:r>
            <a:endParaRPr lang="en-US" altLang="zh-CN" sz="2400" dirty="0"/>
          </a:p>
          <a:p>
            <a:pPr marL="0" indent="0">
              <a:buNone/>
            </a:pPr>
            <a:r>
              <a:rPr lang="en-US" altLang="zh-CN" sz="2400" dirty="0"/>
              <a:t>	# </a:t>
            </a:r>
            <a:r>
              <a:rPr lang="en-US" altLang="zh-CN" sz="2400" dirty="0" err="1"/>
              <a:t>ls</a:t>
            </a:r>
            <a:r>
              <a:rPr lang="en-US" altLang="zh-CN" sz="2400" dirty="0"/>
              <a:t> -l /sys/class/</a:t>
            </a:r>
            <a:r>
              <a:rPr lang="en-US" altLang="zh-CN" sz="2400" dirty="0" err="1"/>
              <a:t>misc</a:t>
            </a:r>
            <a:r>
              <a:rPr lang="en-US" altLang="zh-CN" sz="2400" dirty="0"/>
              <a:t>/device-mapper</a:t>
            </a:r>
          </a:p>
          <a:p>
            <a:pPr marL="0" indent="0">
              <a:buNone/>
            </a:pPr>
            <a:r>
              <a:rPr lang="en-US" altLang="zh-CN" sz="2400" dirty="0"/>
              <a:t>	</a:t>
            </a:r>
            <a:r>
              <a:rPr lang="zh-CN" altLang="en-US" sz="2400" dirty="0"/>
              <a:t>如果没有检测到</a:t>
            </a:r>
            <a:r>
              <a:rPr lang="en-US" altLang="zh-CN" sz="2400" dirty="0"/>
              <a:t>Device-Mapper</a:t>
            </a:r>
            <a:r>
              <a:rPr lang="zh-CN" altLang="en-US" sz="2400" dirty="0"/>
              <a:t>驱动：</a:t>
            </a:r>
            <a:endParaRPr lang="en-US" altLang="zh-CN" sz="2400" dirty="0"/>
          </a:p>
          <a:p>
            <a:pPr marL="0" indent="0">
              <a:buNone/>
            </a:pPr>
            <a:r>
              <a:rPr lang="en-US" altLang="zh-CN" sz="2400" dirty="0"/>
              <a:t>	# yum –y install device-mapper</a:t>
            </a:r>
          </a:p>
          <a:p>
            <a:pPr marL="0" indent="0">
              <a:buNone/>
            </a:pPr>
            <a:r>
              <a:rPr lang="en-US" altLang="zh-CN" sz="2400" dirty="0"/>
              <a:t>	# </a:t>
            </a:r>
            <a:r>
              <a:rPr lang="en-US" altLang="zh-CN" sz="2400" dirty="0" err="1"/>
              <a:t>modprobe</a:t>
            </a:r>
            <a:r>
              <a:rPr lang="en-US" altLang="zh-CN" sz="2400" dirty="0"/>
              <a:t> </a:t>
            </a:r>
            <a:r>
              <a:rPr lang="en-US" altLang="zh-CN" sz="2400" dirty="0" err="1"/>
              <a:t>dm</a:t>
            </a:r>
            <a:r>
              <a:rPr lang="en-US" altLang="zh-CN" sz="2400" dirty="0"/>
              <a:t>-mod</a:t>
            </a:r>
          </a:p>
          <a:p>
            <a:pPr marL="0" indent="0">
              <a:buNone/>
            </a:pPr>
            <a:r>
              <a:rPr lang="zh-CN" altLang="en-US" dirty="0" smtClean="0"/>
              <a:t>安装</a:t>
            </a:r>
            <a:r>
              <a:rPr lang="en-US" altLang="zh-CN" dirty="0" err="1" smtClean="0"/>
              <a:t>Docker</a:t>
            </a:r>
            <a:endParaRPr lang="en-US" altLang="zh-CN" dirty="0" smtClean="0"/>
          </a:p>
          <a:p>
            <a:pPr marL="0" indent="0">
              <a:buNone/>
            </a:pPr>
            <a:r>
              <a:rPr lang="en-US" altLang="zh-CN" dirty="0"/>
              <a:t>	</a:t>
            </a:r>
            <a:r>
              <a:rPr lang="en-US" altLang="zh-CN" dirty="0" smtClean="0"/>
              <a:t># yum -y install </a:t>
            </a:r>
            <a:r>
              <a:rPr lang="en-US" altLang="zh-CN" dirty="0" err="1" smtClean="0"/>
              <a:t>docker-io</a:t>
            </a:r>
            <a:endParaRPr lang="en-US" altLang="zh-CN" dirty="0" smtClean="0"/>
          </a:p>
        </p:txBody>
      </p:sp>
    </p:spTree>
    <p:extLst>
      <p:ext uri="{BB962C8B-B14F-4D97-AF65-F5344CB8AC3E}">
        <p14:creationId xmlns:p14="http://schemas.microsoft.com/office/powerpoint/2010/main" val="1957454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Docker</a:t>
            </a:r>
            <a:r>
              <a:rPr lang="zh-CN" altLang="en-US" dirty="0" smtClean="0"/>
              <a:t>常用命令</a:t>
            </a:r>
            <a:endParaRPr lang="zh-CN" altLang="en-US" dirty="0"/>
          </a:p>
        </p:txBody>
      </p:sp>
      <p:sp>
        <p:nvSpPr>
          <p:cNvPr id="3" name="内容占位符 2"/>
          <p:cNvSpPr>
            <a:spLocks noGrp="1"/>
          </p:cNvSpPr>
          <p:nvPr>
            <p:ph idx="1"/>
          </p:nvPr>
        </p:nvSpPr>
        <p:spPr/>
        <p:txBody>
          <a:bodyPr/>
          <a:lstStyle/>
          <a:p>
            <a:pPr marL="0" indent="0">
              <a:buNone/>
            </a:pPr>
            <a:r>
              <a:rPr lang="en-US" altLang="zh-CN" dirty="0" err="1"/>
              <a:t>Docker</a:t>
            </a:r>
            <a:r>
              <a:rPr lang="zh-CN" altLang="en-US" dirty="0" smtClean="0"/>
              <a:t>服务相关命令</a:t>
            </a:r>
            <a:endParaRPr lang="en-US" altLang="zh-CN" dirty="0" smtClean="0"/>
          </a:p>
          <a:p>
            <a:pPr marL="0" indent="0">
              <a:buNone/>
            </a:pPr>
            <a:r>
              <a:rPr lang="en-US" altLang="zh-CN" dirty="0" smtClean="0"/>
              <a:t>	# service </a:t>
            </a:r>
            <a:r>
              <a:rPr lang="en-US" altLang="zh-CN" dirty="0" err="1"/>
              <a:t>docker</a:t>
            </a:r>
            <a:r>
              <a:rPr lang="en-US" altLang="zh-CN" dirty="0"/>
              <a:t> start    //</a:t>
            </a:r>
            <a:r>
              <a:rPr lang="zh-CN" altLang="en-US" dirty="0"/>
              <a:t>启动</a:t>
            </a:r>
          </a:p>
          <a:p>
            <a:pPr marL="0" indent="0">
              <a:buNone/>
            </a:pPr>
            <a:r>
              <a:rPr lang="en-US" altLang="zh-CN" dirty="0" smtClean="0"/>
              <a:t>	# service </a:t>
            </a:r>
            <a:r>
              <a:rPr lang="en-US" altLang="zh-CN" dirty="0" err="1"/>
              <a:t>docker</a:t>
            </a:r>
            <a:r>
              <a:rPr lang="en-US" altLang="zh-CN" dirty="0"/>
              <a:t> restart  //</a:t>
            </a:r>
            <a:r>
              <a:rPr lang="zh-CN" altLang="en-US" dirty="0"/>
              <a:t>重启</a:t>
            </a:r>
          </a:p>
          <a:p>
            <a:pPr marL="0" indent="0">
              <a:buNone/>
            </a:pPr>
            <a:r>
              <a:rPr lang="en-US" altLang="zh-CN" dirty="0" smtClean="0"/>
              <a:t>	# service </a:t>
            </a:r>
            <a:r>
              <a:rPr lang="en-US" altLang="zh-CN" dirty="0" err="1"/>
              <a:t>docker</a:t>
            </a:r>
            <a:r>
              <a:rPr lang="en-US" altLang="zh-CN" dirty="0"/>
              <a:t> stop    //</a:t>
            </a:r>
            <a:r>
              <a:rPr lang="zh-CN" altLang="en-US" dirty="0"/>
              <a:t>停止</a:t>
            </a:r>
          </a:p>
          <a:p>
            <a:pPr marL="0" indent="0">
              <a:buNone/>
            </a:pPr>
            <a:r>
              <a:rPr lang="en-US" altLang="zh-CN" dirty="0" smtClean="0"/>
              <a:t>	</a:t>
            </a:r>
            <a:r>
              <a:rPr lang="en-US" altLang="zh-CN" dirty="0"/>
              <a:t># </a:t>
            </a:r>
            <a:r>
              <a:rPr lang="en-US" altLang="zh-CN" dirty="0" err="1"/>
              <a:t>docker</a:t>
            </a:r>
            <a:r>
              <a:rPr lang="en-US" altLang="zh-CN" dirty="0"/>
              <a:t> </a:t>
            </a:r>
            <a:r>
              <a:rPr lang="en-US" altLang="zh-CN" dirty="0" smtClean="0"/>
              <a:t>version		//</a:t>
            </a:r>
            <a:r>
              <a:rPr lang="zh-CN" altLang="en-US" dirty="0" smtClean="0"/>
              <a:t>查看</a:t>
            </a:r>
            <a:r>
              <a:rPr lang="en-US" altLang="zh-CN" dirty="0" err="1" smtClean="0"/>
              <a:t>Docker</a:t>
            </a:r>
            <a:r>
              <a:rPr lang="zh-CN" altLang="en-US" dirty="0" smtClean="0"/>
              <a:t>版本</a:t>
            </a:r>
            <a:endParaRPr lang="en-US" altLang="zh-CN" dirty="0" smtClean="0"/>
          </a:p>
          <a:p>
            <a:pPr marL="0" indent="0">
              <a:buNone/>
            </a:pPr>
            <a:r>
              <a:rPr lang="en-US" altLang="zh-CN" dirty="0"/>
              <a:t>	</a:t>
            </a:r>
            <a:r>
              <a:rPr lang="en-US" altLang="zh-CN" dirty="0" smtClean="0"/>
              <a:t># </a:t>
            </a:r>
            <a:r>
              <a:rPr lang="en-US" altLang="zh-CN" dirty="0" err="1" smtClean="0"/>
              <a:t>docker</a:t>
            </a:r>
            <a:r>
              <a:rPr lang="en-US" altLang="zh-CN" dirty="0" smtClean="0"/>
              <a:t> info		//</a:t>
            </a:r>
            <a:r>
              <a:rPr lang="zh-CN" altLang="en-US" dirty="0" smtClean="0"/>
              <a:t>查看</a:t>
            </a:r>
            <a:r>
              <a:rPr lang="en-US" altLang="zh-CN" dirty="0" err="1" smtClean="0"/>
              <a:t>Docker</a:t>
            </a:r>
            <a:r>
              <a:rPr lang="zh-CN" altLang="en-US" dirty="0" smtClean="0"/>
              <a:t>环境信息</a:t>
            </a:r>
            <a:r>
              <a:rPr lang="en-US" altLang="zh-CN" dirty="0" smtClean="0"/>
              <a:t>	</a:t>
            </a:r>
            <a:endParaRPr lang="zh-CN" altLang="en-US" dirty="0"/>
          </a:p>
          <a:p>
            <a:pPr marL="0" indent="0">
              <a:buNone/>
            </a:pPr>
            <a:r>
              <a:rPr lang="en-US" altLang="zh-CN" dirty="0" smtClean="0"/>
              <a:t>	# </a:t>
            </a:r>
            <a:r>
              <a:rPr lang="en-US" altLang="zh-CN" dirty="0" err="1" smtClean="0"/>
              <a:t>docker</a:t>
            </a:r>
            <a:r>
              <a:rPr lang="en-US" altLang="zh-CN" dirty="0" smtClean="0"/>
              <a:t> –help		//</a:t>
            </a:r>
            <a:r>
              <a:rPr lang="zh-CN" altLang="en-US" dirty="0" smtClean="0"/>
              <a:t>查看帮助信息</a:t>
            </a:r>
            <a:r>
              <a:rPr lang="en-US" altLang="zh-CN" dirty="0" smtClean="0"/>
              <a:t>	</a:t>
            </a:r>
          </a:p>
        </p:txBody>
      </p:sp>
    </p:spTree>
    <p:extLst>
      <p:ext uri="{BB962C8B-B14F-4D97-AF65-F5344CB8AC3E}">
        <p14:creationId xmlns:p14="http://schemas.microsoft.com/office/powerpoint/2010/main" val="47397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b="1" dirty="0" err="1">
                <a:latin typeface="宋体" panose="02010600030101010101" pitchFamily="2" charset="-122"/>
                <a:ea typeface="宋体" panose="02010600030101010101" pitchFamily="2" charset="-122"/>
              </a:rPr>
              <a:t>Docker</a:t>
            </a:r>
            <a:r>
              <a:rPr lang="zh-CN" altLang="en-US" b="1" dirty="0">
                <a:latin typeface="宋体" panose="02010600030101010101" pitchFamily="2" charset="-122"/>
                <a:ea typeface="宋体" panose="02010600030101010101" pitchFamily="2" charset="-122"/>
              </a:rPr>
              <a:t>容器相关命令</a:t>
            </a:r>
            <a:endParaRPr lang="en-US" altLang="zh-CN"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38200" y="1611086"/>
            <a:ext cx="10515600" cy="4565877"/>
          </a:xfrm>
        </p:spPr>
        <p:txBody>
          <a:bodyPr>
            <a:noAutofit/>
          </a:bodyPr>
          <a:lstStyle/>
          <a:p>
            <a:pPr marL="0" indent="0">
              <a:buNone/>
            </a:pPr>
            <a:r>
              <a:rPr lang="en-US" altLang="zh-CN" sz="2000" dirty="0" err="1" smtClean="0">
                <a:latin typeface="宋体" panose="02010600030101010101" pitchFamily="2" charset="-122"/>
                <a:ea typeface="宋体" panose="02010600030101010101" pitchFamily="2" charset="-122"/>
              </a:rPr>
              <a:t>Docker</a:t>
            </a:r>
            <a:r>
              <a:rPr lang="zh-CN" altLang="en-US" sz="2000" dirty="0" smtClean="0">
                <a:latin typeface="宋体" panose="02010600030101010101" pitchFamily="2" charset="-122"/>
                <a:ea typeface="宋体" panose="02010600030101010101" pitchFamily="2" charset="-122"/>
              </a:rPr>
              <a:t>容器相关命令</a:t>
            </a:r>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docker</a:t>
            </a:r>
            <a:r>
              <a:rPr lang="en-US" altLang="zh-CN" sz="2000" dirty="0">
                <a:latin typeface="宋体" panose="02010600030101010101" pitchFamily="2" charset="-122"/>
                <a:ea typeface="宋体" panose="02010600030101010101" pitchFamily="2" charset="-122"/>
              </a:rPr>
              <a:t> run [OPTIONS] IMAGE [COMMAND] [ARG</a:t>
            </a:r>
            <a:r>
              <a:rPr lang="en-US" altLang="zh-CN" sz="2000" dirty="0" smtClean="0">
                <a:latin typeface="宋体" panose="02010600030101010101" pitchFamily="2" charset="-122"/>
                <a:ea typeface="宋体" panose="02010600030101010101" pitchFamily="2" charset="-122"/>
              </a:rPr>
              <a:t>...]</a:t>
            </a:r>
          </a:p>
          <a:p>
            <a:pPr marL="0" indent="0">
              <a:buNone/>
            </a:pPr>
            <a:r>
              <a:rPr lang="zh-CN" altLang="en-US" sz="2000" dirty="0" smtClean="0">
                <a:latin typeface="宋体" panose="02010600030101010101" pitchFamily="2" charset="-122"/>
                <a:ea typeface="宋体" panose="02010600030101010101" pitchFamily="2" charset="-122"/>
              </a:rPr>
              <a:t>参数说明：</a:t>
            </a:r>
            <a:endParaRPr lang="en-US" altLang="zh-CN" sz="2000" dirty="0" smtClean="0">
              <a:latin typeface="宋体" panose="02010600030101010101" pitchFamily="2" charset="-122"/>
              <a:ea typeface="宋体" panose="02010600030101010101" pitchFamily="2" charset="-122"/>
            </a:endParaRPr>
          </a:p>
          <a:p>
            <a:r>
              <a:rPr lang="en-US" altLang="zh-CN" sz="2000" b="1" dirty="0" smtClean="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d:</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后台运行容器，并返回容器</a:t>
            </a:r>
            <a:r>
              <a:rPr lang="en-US" altLang="zh-CN" sz="2000" dirty="0">
                <a:latin typeface="宋体" panose="02010600030101010101" pitchFamily="2" charset="-122"/>
                <a:ea typeface="宋体" panose="02010600030101010101" pitchFamily="2" charset="-122"/>
              </a:rPr>
              <a:t>ID</a:t>
            </a:r>
            <a:r>
              <a:rPr lang="zh-CN" altLang="en-US" sz="2000" dirty="0">
                <a:latin typeface="宋体" panose="02010600030101010101" pitchFamily="2" charset="-122"/>
                <a:ea typeface="宋体" panose="02010600030101010101" pitchFamily="2" charset="-122"/>
              </a:rPr>
              <a:t>；</a:t>
            </a:r>
          </a:p>
          <a:p>
            <a:r>
              <a:rPr lang="en-US" altLang="zh-CN"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i</a:t>
            </a:r>
            <a:r>
              <a:rPr lang="en-US" altLang="zh-CN" sz="2000" b="1"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以交互模式运行容器，通常与 </a:t>
            </a:r>
            <a:r>
              <a:rPr lang="en-US" altLang="zh-CN" sz="2000" dirty="0">
                <a:latin typeface="宋体" panose="02010600030101010101" pitchFamily="2" charset="-122"/>
                <a:ea typeface="宋体" panose="02010600030101010101" pitchFamily="2" charset="-122"/>
              </a:rPr>
              <a:t>-t </a:t>
            </a:r>
            <a:r>
              <a:rPr lang="zh-CN" altLang="en-US" sz="2000" dirty="0">
                <a:latin typeface="宋体" panose="02010600030101010101" pitchFamily="2" charset="-122"/>
                <a:ea typeface="宋体" panose="02010600030101010101" pitchFamily="2" charset="-122"/>
              </a:rPr>
              <a:t>同时使用；</a:t>
            </a:r>
          </a:p>
          <a:p>
            <a:r>
              <a:rPr lang="en-US" altLang="zh-CN" sz="2000" b="1" dirty="0">
                <a:latin typeface="宋体" panose="02010600030101010101" pitchFamily="2" charset="-122"/>
                <a:ea typeface="宋体" panose="02010600030101010101" pitchFamily="2" charset="-122"/>
              </a:rPr>
              <a:t>-t:</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为容器重新分配一个伪输入终端，通常与 </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同时使用；</a:t>
            </a:r>
          </a:p>
          <a:p>
            <a:r>
              <a:rPr lang="en-US" altLang="zh-CN" sz="2000" b="1" dirty="0">
                <a:latin typeface="宋体" panose="02010600030101010101" pitchFamily="2" charset="-122"/>
                <a:ea typeface="宋体" panose="02010600030101010101" pitchFamily="2" charset="-122"/>
              </a:rPr>
              <a:t>--name="</a:t>
            </a:r>
            <a:r>
              <a:rPr lang="en-US" altLang="zh-CN" sz="2000" b="1" dirty="0" err="1">
                <a:latin typeface="宋体" panose="02010600030101010101" pitchFamily="2" charset="-122"/>
                <a:ea typeface="宋体" panose="02010600030101010101" pitchFamily="2" charset="-122"/>
              </a:rPr>
              <a:t>nginx-lb</a:t>
            </a:r>
            <a:r>
              <a:rPr lang="en-US" altLang="zh-CN" sz="2000" b="1"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为容器指定一个名称；</a:t>
            </a:r>
          </a:p>
          <a:p>
            <a:r>
              <a:rPr lang="en-US" altLang="zh-CN" sz="2000" b="1" dirty="0" smtClean="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net="bridge":</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指定容器的网络连接类型，支持 </a:t>
            </a:r>
            <a:r>
              <a:rPr lang="en-US" altLang="zh-CN" sz="2000" dirty="0">
                <a:latin typeface="宋体" panose="02010600030101010101" pitchFamily="2" charset="-122"/>
                <a:ea typeface="宋体" panose="02010600030101010101" pitchFamily="2" charset="-122"/>
              </a:rPr>
              <a:t>bridge/host/none/container: </a:t>
            </a:r>
            <a:r>
              <a:rPr lang="zh-CN" altLang="en-US" sz="2000" dirty="0">
                <a:latin typeface="宋体" panose="02010600030101010101" pitchFamily="2" charset="-122"/>
                <a:ea typeface="宋体" panose="02010600030101010101" pitchFamily="2" charset="-122"/>
              </a:rPr>
              <a:t>四种类型</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0">
              <a:buNone/>
            </a:pPr>
            <a:r>
              <a:rPr lang="zh-CN" altLang="en-US" sz="2000" b="1" dirty="0" smtClean="0">
                <a:latin typeface="宋体" panose="02010600030101010101" pitchFamily="2" charset="-122"/>
                <a:ea typeface="宋体" panose="02010600030101010101" pitchFamily="2" charset="-122"/>
              </a:rPr>
              <a:t>例：</a:t>
            </a:r>
            <a:r>
              <a:rPr lang="en-US" altLang="zh-CN" sz="2000" dirty="0" err="1" smtClean="0">
                <a:latin typeface="宋体" panose="02010600030101010101" pitchFamily="2" charset="-122"/>
                <a:ea typeface="宋体" panose="02010600030101010101" pitchFamily="2" charset="-122"/>
              </a:rPr>
              <a:t>docker</a:t>
            </a:r>
            <a:r>
              <a:rPr lang="en-US" altLang="zh-CN" sz="2000" dirty="0" smtClean="0">
                <a:latin typeface="宋体" panose="02010600030101010101" pitchFamily="2" charset="-122"/>
                <a:ea typeface="宋体" panose="02010600030101010101" pitchFamily="2" charset="-122"/>
              </a:rPr>
              <a:t> run -</a:t>
            </a:r>
            <a:r>
              <a:rPr lang="en-US" altLang="zh-CN" sz="2000" dirty="0" err="1" smtClean="0">
                <a:latin typeface="宋体" panose="02010600030101010101" pitchFamily="2" charset="-122"/>
                <a:ea typeface="宋体" panose="02010600030101010101" pitchFamily="2" charset="-122"/>
              </a:rPr>
              <a:t>i</a:t>
            </a:r>
            <a:r>
              <a:rPr lang="en-US" altLang="zh-CN" sz="2000" dirty="0" smtClean="0">
                <a:latin typeface="宋体" panose="02010600030101010101" pitchFamily="2" charset="-122"/>
                <a:ea typeface="宋体" panose="02010600030101010101" pitchFamily="2" charset="-122"/>
              </a:rPr>
              <a:t> –t –d --name=“</a:t>
            </a:r>
            <a:r>
              <a:rPr lang="en-US" altLang="zh-CN" sz="2000" dirty="0" err="1" smtClean="0">
                <a:latin typeface="宋体" panose="02010600030101010101" pitchFamily="2" charset="-122"/>
                <a:ea typeface="宋体" panose="02010600030101010101" pitchFamily="2" charset="-122"/>
              </a:rPr>
              <a:t>zlyang”centos:latest</a:t>
            </a:r>
            <a:r>
              <a:rPr lang="en-US" altLang="zh-CN" sz="2000" dirty="0" smtClean="0">
                <a:latin typeface="宋体" panose="02010600030101010101" pitchFamily="2" charset="-122"/>
                <a:ea typeface="宋体" panose="02010600030101010101" pitchFamily="2" charset="-122"/>
              </a:rPr>
              <a:t> /bin/bash </a:t>
            </a:r>
          </a:p>
          <a:p>
            <a:pPr marL="0" indent="0">
              <a:buNone/>
            </a:pPr>
            <a:endParaRPr lang="en-US" altLang="zh-CN" sz="2000" dirty="0" smtClean="0">
              <a:latin typeface="宋体" panose="02010600030101010101" pitchFamily="2" charset="-122"/>
              <a:ea typeface="宋体" panose="02010600030101010101" pitchFamily="2" charset="-122"/>
            </a:endParaRPr>
          </a:p>
          <a:p>
            <a:pPr marL="0" indent="0">
              <a:buNone/>
            </a:pPr>
            <a:r>
              <a:rPr lang="zh-CN" altLang="en-US" sz="1600" dirty="0" smtClean="0">
                <a:solidFill>
                  <a:srgbClr val="FF0000"/>
                </a:solidFill>
                <a:latin typeface="宋体" panose="02010600030101010101" pitchFamily="2" charset="-122"/>
                <a:ea typeface="宋体" panose="02010600030101010101" pitchFamily="2" charset="-122"/>
              </a:rPr>
              <a:t>参考：</a:t>
            </a:r>
            <a:r>
              <a:rPr lang="en-US" altLang="zh-CN" sz="1600" dirty="0">
                <a:solidFill>
                  <a:srgbClr val="FF0000"/>
                </a:solidFill>
                <a:latin typeface="宋体" panose="02010600030101010101" pitchFamily="2" charset="-122"/>
                <a:ea typeface="宋体" panose="02010600030101010101" pitchFamily="2" charset="-122"/>
              </a:rPr>
              <a:t>http://www.runoob.com/docker/docker-command-manual.html</a:t>
            </a:r>
            <a:endParaRPr lang="zh-CN" altLang="en-US" sz="1600"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37557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latin typeface="宋体" panose="02010600030101010101" pitchFamily="2" charset="-122"/>
                <a:ea typeface="宋体" panose="02010600030101010101" pitchFamily="2" charset="-122"/>
              </a:rPr>
              <a:t>Docker</a:t>
            </a:r>
            <a:r>
              <a:rPr lang="zh-CN" altLang="en-US" b="1" dirty="0">
                <a:latin typeface="宋体" panose="02010600030101010101" pitchFamily="2" charset="-122"/>
                <a:ea typeface="宋体" panose="02010600030101010101" pitchFamily="2" charset="-122"/>
              </a:rPr>
              <a:t>容器相关</a:t>
            </a:r>
            <a:r>
              <a:rPr lang="zh-CN" altLang="en-US" b="1" dirty="0" smtClean="0">
                <a:latin typeface="宋体" panose="02010600030101010101" pitchFamily="2" charset="-122"/>
                <a:ea typeface="宋体" panose="02010600030101010101" pitchFamily="2" charset="-122"/>
              </a:rPr>
              <a:t>命令</a:t>
            </a:r>
            <a:endParaRPr lang="zh-CN" altLang="en-US" b="1" dirty="0"/>
          </a:p>
        </p:txBody>
      </p:sp>
      <p:sp>
        <p:nvSpPr>
          <p:cNvPr id="3" name="内容占位符 2"/>
          <p:cNvSpPr>
            <a:spLocks noGrp="1"/>
          </p:cNvSpPr>
          <p:nvPr>
            <p:ph idx="1"/>
          </p:nvPr>
        </p:nvSpPr>
        <p:spPr/>
        <p:txBody>
          <a:bodyPr/>
          <a:lstStyle/>
          <a:p>
            <a:r>
              <a:rPr lang="en-US" altLang="zh-CN" b="1" dirty="0" err="1"/>
              <a:t>docker</a:t>
            </a:r>
            <a:r>
              <a:rPr lang="en-US" altLang="zh-CN" b="1" dirty="0"/>
              <a:t> start</a:t>
            </a:r>
            <a:r>
              <a:rPr lang="en-US" altLang="zh-CN" dirty="0"/>
              <a:t> :</a:t>
            </a:r>
            <a:r>
              <a:rPr lang="zh-CN" altLang="en-US" dirty="0"/>
              <a:t>启动一个或多少已经被停止的容器</a:t>
            </a:r>
          </a:p>
          <a:p>
            <a:r>
              <a:rPr lang="en-US" altLang="zh-CN" b="1" dirty="0" err="1"/>
              <a:t>docker</a:t>
            </a:r>
            <a:r>
              <a:rPr lang="en-US" altLang="zh-CN" b="1" dirty="0"/>
              <a:t> stop</a:t>
            </a:r>
            <a:r>
              <a:rPr lang="en-US" altLang="zh-CN" dirty="0"/>
              <a:t> :</a:t>
            </a:r>
            <a:r>
              <a:rPr lang="zh-CN" altLang="en-US" dirty="0"/>
              <a:t>停止一个运行中的容器</a:t>
            </a:r>
          </a:p>
          <a:p>
            <a:r>
              <a:rPr lang="en-US" altLang="zh-CN" b="1" dirty="0" err="1"/>
              <a:t>docker</a:t>
            </a:r>
            <a:r>
              <a:rPr lang="en-US" altLang="zh-CN" b="1" dirty="0"/>
              <a:t> restart</a:t>
            </a:r>
            <a:r>
              <a:rPr lang="en-US" altLang="zh-CN" dirty="0"/>
              <a:t> :</a:t>
            </a:r>
            <a:r>
              <a:rPr lang="zh-CN" altLang="en-US" dirty="0"/>
              <a:t>重启容器</a:t>
            </a:r>
          </a:p>
          <a:p>
            <a:pPr marL="0" indent="0">
              <a:buNone/>
            </a:pPr>
            <a:r>
              <a:rPr lang="zh-CN" altLang="en-US" dirty="0"/>
              <a:t>语法</a:t>
            </a:r>
            <a:endParaRPr lang="en-US" altLang="zh-CN" dirty="0" smtClean="0"/>
          </a:p>
          <a:p>
            <a:pPr marL="0" indent="0">
              <a:buNone/>
            </a:pPr>
            <a:r>
              <a:rPr lang="en-US" altLang="zh-CN" dirty="0" smtClean="0"/>
              <a:t>	# </a:t>
            </a:r>
            <a:r>
              <a:rPr lang="en-US" altLang="zh-CN" dirty="0" err="1" smtClean="0"/>
              <a:t>docker</a:t>
            </a:r>
            <a:r>
              <a:rPr lang="en-US" altLang="zh-CN" dirty="0" smtClean="0"/>
              <a:t> </a:t>
            </a:r>
            <a:r>
              <a:rPr lang="en-US" altLang="zh-CN" dirty="0"/>
              <a:t>start [OPTIONS] CONTAINER [CONTAINER</a:t>
            </a:r>
            <a:r>
              <a:rPr lang="en-US" altLang="zh-CN" dirty="0" smtClean="0"/>
              <a:t>...]</a:t>
            </a:r>
          </a:p>
          <a:p>
            <a:pPr marL="0" indent="0">
              <a:buNone/>
            </a:pPr>
            <a:r>
              <a:rPr lang="en-US" altLang="zh-CN" dirty="0" smtClean="0"/>
              <a:t>	# </a:t>
            </a:r>
            <a:r>
              <a:rPr lang="en-US" altLang="zh-CN" dirty="0" err="1" smtClean="0"/>
              <a:t>docker</a:t>
            </a:r>
            <a:r>
              <a:rPr lang="en-US" altLang="zh-CN" dirty="0" smtClean="0"/>
              <a:t> stop </a:t>
            </a:r>
            <a:r>
              <a:rPr lang="en-US" altLang="zh-CN" dirty="0"/>
              <a:t>[OPTIONS] CONTAINER [CONTAINER</a:t>
            </a:r>
            <a:r>
              <a:rPr lang="en-US" altLang="zh-CN" dirty="0" smtClean="0"/>
              <a:t>...]</a:t>
            </a:r>
          </a:p>
          <a:p>
            <a:pPr marL="0" indent="0">
              <a:buNone/>
            </a:pPr>
            <a:r>
              <a:rPr lang="en-US" altLang="zh-CN" dirty="0" smtClean="0"/>
              <a:t>	# </a:t>
            </a:r>
            <a:r>
              <a:rPr lang="en-US" altLang="zh-CN" dirty="0" err="1" smtClean="0"/>
              <a:t>docker</a:t>
            </a:r>
            <a:r>
              <a:rPr lang="en-US" altLang="zh-CN" dirty="0" smtClean="0"/>
              <a:t> restart </a:t>
            </a:r>
            <a:r>
              <a:rPr lang="en-US" altLang="zh-CN" dirty="0"/>
              <a:t>[OPTIONS] CONTAINER [CONTAINER...]</a:t>
            </a:r>
            <a:endParaRPr lang="zh-CN" altLang="en-US" dirty="0"/>
          </a:p>
        </p:txBody>
      </p:sp>
    </p:spTree>
    <p:extLst>
      <p:ext uri="{BB962C8B-B14F-4D97-AF65-F5344CB8AC3E}">
        <p14:creationId xmlns:p14="http://schemas.microsoft.com/office/powerpoint/2010/main" val="417590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330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446996"/>
            <a:ext cx="10515600" cy="801233"/>
          </a:xfrm>
        </p:spPr>
        <p:txBody>
          <a:bodyPr>
            <a:normAutofit/>
          </a:bodyPr>
          <a:lstStyle/>
          <a:p>
            <a:r>
              <a:rPr lang="en-US" altLang="zh-CN" sz="3600" dirty="0" err="1" smtClean="0"/>
              <a:t>Docker</a:t>
            </a:r>
            <a:r>
              <a:rPr lang="zh-CN" altLang="en-US" sz="3600" dirty="0" smtClean="0"/>
              <a:t>入门教程大岗</a:t>
            </a:r>
            <a:endParaRPr lang="zh-CN" altLang="en-US" sz="3600" dirty="0"/>
          </a:p>
        </p:txBody>
      </p:sp>
      <p:sp>
        <p:nvSpPr>
          <p:cNvPr id="3" name="文本占位符 2"/>
          <p:cNvSpPr>
            <a:spLocks noGrp="1"/>
          </p:cNvSpPr>
          <p:nvPr>
            <p:ph type="body" idx="1"/>
          </p:nvPr>
        </p:nvSpPr>
        <p:spPr>
          <a:xfrm>
            <a:off x="744765" y="1555976"/>
            <a:ext cx="10852150" cy="4656137"/>
          </a:xfrm>
        </p:spPr>
        <p:txBody>
          <a:bodyPr>
            <a:normAutofit/>
          </a:bodyPr>
          <a:lstStyle/>
          <a:p>
            <a:r>
              <a:rPr lang="en-US" altLang="zh-CN" sz="2800" dirty="0" smtClean="0">
                <a:solidFill>
                  <a:schemeClr val="tx1"/>
                </a:solidFill>
              </a:rPr>
              <a:t>1</a:t>
            </a:r>
            <a:r>
              <a:rPr lang="zh-CN" altLang="en-US" sz="2800" dirty="0" smtClean="0">
                <a:solidFill>
                  <a:schemeClr val="tx1"/>
                </a:solidFill>
              </a:rPr>
              <a:t>、</a:t>
            </a:r>
            <a:r>
              <a:rPr lang="en-US" altLang="zh-CN" sz="2800" dirty="0" err="1" smtClean="0">
                <a:solidFill>
                  <a:schemeClr val="tx1"/>
                </a:solidFill>
              </a:rPr>
              <a:t>Docker</a:t>
            </a:r>
            <a:r>
              <a:rPr lang="zh-CN" altLang="en-US" sz="2800" dirty="0" smtClean="0">
                <a:solidFill>
                  <a:schemeClr val="tx1"/>
                </a:solidFill>
              </a:rPr>
              <a:t>简介</a:t>
            </a:r>
            <a:endParaRPr lang="en-US" altLang="zh-CN" sz="2800" dirty="0" smtClean="0">
              <a:solidFill>
                <a:schemeClr val="tx1"/>
              </a:solidFill>
            </a:endParaRPr>
          </a:p>
          <a:p>
            <a:r>
              <a:rPr lang="en-US" altLang="zh-CN" sz="2800" dirty="0" smtClean="0">
                <a:solidFill>
                  <a:schemeClr val="tx1"/>
                </a:solidFill>
              </a:rPr>
              <a:t>2</a:t>
            </a:r>
            <a:r>
              <a:rPr lang="zh-CN" altLang="en-US" sz="2800" dirty="0" smtClean="0">
                <a:solidFill>
                  <a:schemeClr val="tx1"/>
                </a:solidFill>
              </a:rPr>
              <a:t>、安装</a:t>
            </a:r>
            <a:r>
              <a:rPr lang="en-US" altLang="zh-CN" sz="2800" dirty="0" err="1" smtClean="0">
                <a:solidFill>
                  <a:schemeClr val="tx1"/>
                </a:solidFill>
              </a:rPr>
              <a:t>Docker</a:t>
            </a:r>
            <a:endParaRPr lang="en-US" altLang="zh-CN" sz="2800" dirty="0" smtClean="0">
              <a:solidFill>
                <a:schemeClr val="tx1"/>
              </a:solidFill>
            </a:endParaRPr>
          </a:p>
          <a:p>
            <a:r>
              <a:rPr lang="en-US" altLang="zh-CN" sz="2800" dirty="0" smtClean="0">
                <a:solidFill>
                  <a:schemeClr val="tx1"/>
                </a:solidFill>
              </a:rPr>
              <a:t>3</a:t>
            </a:r>
            <a:r>
              <a:rPr lang="zh-CN" altLang="en-US" sz="2800" dirty="0" smtClean="0">
                <a:solidFill>
                  <a:schemeClr val="tx1"/>
                </a:solidFill>
              </a:rPr>
              <a:t>、</a:t>
            </a:r>
            <a:r>
              <a:rPr lang="en-US" altLang="zh-CN" sz="2800" dirty="0" err="1" smtClean="0">
                <a:solidFill>
                  <a:schemeClr val="tx1"/>
                </a:solidFill>
              </a:rPr>
              <a:t>Docker</a:t>
            </a:r>
            <a:r>
              <a:rPr lang="zh-CN" altLang="en-US" sz="2800" dirty="0" smtClean="0">
                <a:solidFill>
                  <a:schemeClr val="tx1"/>
                </a:solidFill>
              </a:rPr>
              <a:t>基本操作</a:t>
            </a:r>
            <a:endParaRPr lang="en-US" altLang="zh-CN" sz="2800" dirty="0" smtClean="0">
              <a:solidFill>
                <a:schemeClr val="tx1"/>
              </a:solidFill>
            </a:endParaRPr>
          </a:p>
          <a:p>
            <a:r>
              <a:rPr lang="en-US" altLang="zh-CN" sz="2800" dirty="0" smtClean="0">
                <a:solidFill>
                  <a:schemeClr val="tx1"/>
                </a:solidFill>
              </a:rPr>
              <a:t>4</a:t>
            </a:r>
            <a:r>
              <a:rPr lang="zh-CN" altLang="en-US" sz="2800" dirty="0" smtClean="0">
                <a:solidFill>
                  <a:schemeClr val="tx1"/>
                </a:solidFill>
              </a:rPr>
              <a:t>、</a:t>
            </a:r>
            <a:r>
              <a:rPr lang="en-US" altLang="zh-CN" sz="2800" dirty="0" err="1" smtClean="0">
                <a:solidFill>
                  <a:schemeClr val="tx1"/>
                </a:solidFill>
              </a:rPr>
              <a:t>Docker</a:t>
            </a:r>
            <a:r>
              <a:rPr lang="zh-CN" altLang="en-US" sz="2800" dirty="0" smtClean="0">
                <a:solidFill>
                  <a:schemeClr val="tx1"/>
                </a:solidFill>
              </a:rPr>
              <a:t>镜像</a:t>
            </a:r>
            <a:endParaRPr lang="en-US" altLang="zh-CN" sz="2800" dirty="0" smtClean="0">
              <a:solidFill>
                <a:schemeClr val="tx1"/>
              </a:solidFill>
            </a:endParaRPr>
          </a:p>
          <a:p>
            <a:r>
              <a:rPr lang="en-US" altLang="zh-CN" sz="2800" dirty="0" smtClean="0">
                <a:solidFill>
                  <a:schemeClr val="tx1"/>
                </a:solidFill>
              </a:rPr>
              <a:t>5</a:t>
            </a:r>
            <a:r>
              <a:rPr lang="zh-CN" altLang="en-US" sz="2800" dirty="0" smtClean="0">
                <a:solidFill>
                  <a:schemeClr val="tx1"/>
                </a:solidFill>
              </a:rPr>
              <a:t>、</a:t>
            </a:r>
            <a:r>
              <a:rPr lang="en-US" altLang="zh-CN" sz="2800" dirty="0" err="1" smtClean="0">
                <a:solidFill>
                  <a:schemeClr val="tx1"/>
                </a:solidFill>
              </a:rPr>
              <a:t>Dokcer</a:t>
            </a:r>
            <a:r>
              <a:rPr lang="zh-CN" altLang="en-US" sz="2800" dirty="0" smtClean="0">
                <a:solidFill>
                  <a:schemeClr val="tx1"/>
                </a:solidFill>
              </a:rPr>
              <a:t>的使用</a:t>
            </a:r>
            <a:endParaRPr lang="zh-CN" altLang="en-US" sz="2800" dirty="0">
              <a:solidFill>
                <a:schemeClr val="tx1"/>
              </a:solidFill>
            </a:endParaRPr>
          </a:p>
        </p:txBody>
      </p:sp>
    </p:spTree>
    <p:extLst>
      <p:ext uri="{BB962C8B-B14F-4D97-AF65-F5344CB8AC3E}">
        <p14:creationId xmlns:p14="http://schemas.microsoft.com/office/powerpoint/2010/main" val="29512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0857" y="606653"/>
            <a:ext cx="10549165" cy="1018948"/>
          </a:xfrm>
        </p:spPr>
        <p:txBody>
          <a:bodyPr>
            <a:normAutofit/>
          </a:bodyPr>
          <a:lstStyle/>
          <a:p>
            <a:r>
              <a:rPr lang="zh-CN" altLang="en-US" sz="4800" dirty="0" smtClean="0"/>
              <a:t>集装箱</a:t>
            </a:r>
            <a:endParaRPr lang="zh-CN" altLang="en-US" sz="4800" dirty="0"/>
          </a:p>
        </p:txBody>
      </p:sp>
      <p:sp>
        <p:nvSpPr>
          <p:cNvPr id="3" name="文本占位符 2"/>
          <p:cNvSpPr>
            <a:spLocks noGrp="1"/>
          </p:cNvSpPr>
          <p:nvPr>
            <p:ph type="body" idx="1"/>
          </p:nvPr>
        </p:nvSpPr>
        <p:spPr>
          <a:xfrm>
            <a:off x="802821" y="1947863"/>
            <a:ext cx="10605408" cy="2740251"/>
          </a:xfrm>
        </p:spPr>
        <p:txBody>
          <a:bodyPr>
            <a:normAutofit/>
          </a:bodyPr>
          <a:lstStyle/>
          <a:p>
            <a:r>
              <a:rPr lang="zh-CN" altLang="en-US" dirty="0">
                <a:solidFill>
                  <a:schemeClr val="tx1"/>
                </a:solidFill>
              </a:rPr>
              <a:t>在了解</a:t>
            </a:r>
            <a:r>
              <a:rPr lang="en-US" altLang="zh-CN" dirty="0" err="1">
                <a:solidFill>
                  <a:schemeClr val="tx1"/>
                </a:solidFill>
              </a:rPr>
              <a:t>Docker</a:t>
            </a:r>
            <a:r>
              <a:rPr lang="zh-CN" altLang="en-US" dirty="0">
                <a:solidFill>
                  <a:schemeClr val="tx1"/>
                </a:solidFill>
              </a:rPr>
              <a:t>之前，我们先了解一下集装箱这个概念</a:t>
            </a:r>
            <a:r>
              <a:rPr lang="zh-CN" altLang="en-US" dirty="0" smtClean="0">
                <a:solidFill>
                  <a:schemeClr val="tx1"/>
                </a:solidFill>
              </a:rPr>
              <a:t>。</a:t>
            </a:r>
            <a:endParaRPr lang="en-US" altLang="zh-CN" dirty="0" smtClean="0">
              <a:solidFill>
                <a:schemeClr val="tx1"/>
              </a:solidFill>
            </a:endParaRPr>
          </a:p>
          <a:p>
            <a:r>
              <a:rPr lang="en-US" altLang="zh-CN" dirty="0" smtClean="0">
                <a:solidFill>
                  <a:schemeClr val="tx1"/>
                </a:solidFill>
              </a:rPr>
              <a:t>	</a:t>
            </a:r>
            <a:r>
              <a:rPr lang="zh-CN" altLang="en-US" dirty="0" smtClean="0">
                <a:solidFill>
                  <a:schemeClr val="tx1"/>
                </a:solidFill>
              </a:rPr>
              <a:t>集装箱</a:t>
            </a:r>
            <a:r>
              <a:rPr lang="zh-CN" altLang="en-US" dirty="0">
                <a:solidFill>
                  <a:schemeClr val="tx1"/>
                </a:solidFill>
              </a:rPr>
              <a:t>，英文名</a:t>
            </a:r>
            <a:r>
              <a:rPr lang="en-US" altLang="zh-CN" b="1" dirty="0">
                <a:solidFill>
                  <a:schemeClr val="tx1"/>
                </a:solidFill>
                <a:hlinkClick r:id="rId2" tooltip="Docker知识库"/>
              </a:rPr>
              <a:t>Container</a:t>
            </a:r>
            <a:r>
              <a:rPr lang="en-US" altLang="zh-CN" dirty="0">
                <a:solidFill>
                  <a:schemeClr val="tx1"/>
                </a:solidFill>
              </a:rPr>
              <a:t>.</a:t>
            </a:r>
            <a:r>
              <a:rPr lang="zh-CN" altLang="en-US" dirty="0">
                <a:solidFill>
                  <a:schemeClr val="tx1"/>
                </a:solidFill>
              </a:rPr>
              <a:t>集装箱的出现，大大降低了货物运输的成本</a:t>
            </a:r>
            <a:r>
              <a:rPr lang="en-US" altLang="zh-CN" dirty="0">
                <a:solidFill>
                  <a:schemeClr val="tx1"/>
                </a:solidFill>
              </a:rPr>
              <a:t>,</a:t>
            </a:r>
            <a:r>
              <a:rPr lang="zh-CN" altLang="en-US" dirty="0">
                <a:solidFill>
                  <a:schemeClr val="tx1"/>
                </a:solidFill>
              </a:rPr>
              <a:t>实现了货物运输的标准化</a:t>
            </a:r>
            <a:r>
              <a:rPr lang="en-US" altLang="zh-CN" dirty="0">
                <a:solidFill>
                  <a:schemeClr val="tx1"/>
                </a:solidFill>
              </a:rPr>
              <a:t>,</a:t>
            </a:r>
            <a:r>
              <a:rPr lang="zh-CN" altLang="en-US" dirty="0">
                <a:solidFill>
                  <a:schemeClr val="tx1"/>
                </a:solidFill>
              </a:rPr>
              <a:t>以此为基础逐步建立全球范围内的船舶、港口、航线、公路、中转站、桥梁、隧道、多式联运相配套的物流系统</a:t>
            </a:r>
            <a:r>
              <a:rPr lang="en-US" altLang="zh-CN" dirty="0">
                <a:solidFill>
                  <a:schemeClr val="tx1"/>
                </a:solidFill>
              </a:rPr>
              <a:t>,</a:t>
            </a:r>
            <a:r>
              <a:rPr lang="zh-CN" altLang="en-US" dirty="0">
                <a:solidFill>
                  <a:schemeClr val="tx1"/>
                </a:solidFill>
              </a:rPr>
              <a:t>世界经济形态因此而改变。集装箱最大的成功在于其产品的标准化以及由此建立的一整套运输体系</a:t>
            </a:r>
            <a:r>
              <a:rPr lang="zh-CN" altLang="en-US" dirty="0" smtClean="0">
                <a:solidFill>
                  <a:schemeClr val="tx1"/>
                </a:solidFill>
              </a:rPr>
              <a:t>。</a:t>
            </a:r>
            <a:endParaRPr lang="en-US" altLang="zh-CN" dirty="0" smtClean="0">
              <a:solidFill>
                <a:schemeClr val="tx1"/>
              </a:solidFill>
            </a:endParaRPr>
          </a:p>
          <a:p>
            <a:endParaRPr lang="zh-CN" altLang="en-US" dirty="0">
              <a:solidFill>
                <a:schemeClr val="tx1"/>
              </a:solidFill>
            </a:endParaRPr>
          </a:p>
        </p:txBody>
      </p:sp>
    </p:spTree>
    <p:extLst>
      <p:ext uri="{BB962C8B-B14F-4D97-AF65-F5344CB8AC3E}">
        <p14:creationId xmlns:p14="http://schemas.microsoft.com/office/powerpoint/2010/main" val="415115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Docker</a:t>
            </a:r>
            <a:r>
              <a:rPr lang="zh-CN" altLang="en-US" dirty="0" smtClean="0"/>
              <a:t>简介</a:t>
            </a:r>
            <a:endParaRPr lang="zh-CN" altLang="en-US" dirty="0"/>
          </a:p>
        </p:txBody>
      </p:sp>
      <p:sp>
        <p:nvSpPr>
          <p:cNvPr id="3" name="内容占位符 2"/>
          <p:cNvSpPr>
            <a:spLocks noGrp="1"/>
          </p:cNvSpPr>
          <p:nvPr>
            <p:ph idx="1"/>
          </p:nvPr>
        </p:nvSpPr>
        <p:spPr>
          <a:xfrm>
            <a:off x="838200" y="1465943"/>
            <a:ext cx="10515600" cy="4711020"/>
          </a:xfrm>
        </p:spPr>
        <p:txBody>
          <a:bodyPr>
            <a:normAutofit lnSpcReduction="10000"/>
          </a:bodyPr>
          <a:lstStyle/>
          <a:p>
            <a:pPr marL="0" indent="0">
              <a:buNone/>
            </a:pPr>
            <a:r>
              <a:rPr lang="en-US" altLang="zh-CN" sz="2600" b="1" dirty="0" smtClean="0">
                <a:latin typeface="宋体" panose="02010600030101010101" pitchFamily="2" charset="-122"/>
                <a:ea typeface="宋体" panose="02010600030101010101" pitchFamily="2" charset="-122"/>
              </a:rPr>
              <a:t>1</a:t>
            </a:r>
            <a:r>
              <a:rPr lang="zh-CN" altLang="en-US" sz="2600" b="1" dirty="0" smtClean="0">
                <a:latin typeface="宋体" panose="02010600030101010101" pitchFamily="2" charset="-122"/>
                <a:ea typeface="宋体" panose="02010600030101010101" pitchFamily="2" charset="-122"/>
              </a:rPr>
              <a:t>、什么是</a:t>
            </a:r>
            <a:r>
              <a:rPr lang="en-US" altLang="zh-CN" sz="2600" b="1" dirty="0" err="1" smtClean="0">
                <a:latin typeface="宋体" panose="02010600030101010101" pitchFamily="2" charset="-122"/>
                <a:ea typeface="宋体" panose="02010600030101010101" pitchFamily="2" charset="-122"/>
              </a:rPr>
              <a:t>Docker</a:t>
            </a:r>
            <a:r>
              <a:rPr lang="en-US" altLang="zh-CN" sz="2600" b="1" dirty="0" smtClean="0">
                <a:latin typeface="宋体" panose="02010600030101010101" pitchFamily="2" charset="-122"/>
                <a:ea typeface="宋体" panose="02010600030101010101" pitchFamily="2" charset="-122"/>
              </a:rPr>
              <a:t>?</a:t>
            </a:r>
            <a:endParaRPr lang="en-US" altLang="zh-CN" sz="2600" b="1" dirty="0">
              <a:latin typeface="宋体" panose="02010600030101010101" pitchFamily="2" charset="-122"/>
              <a:ea typeface="宋体" panose="02010600030101010101" pitchFamily="2" charset="-122"/>
            </a:endParaRPr>
          </a:p>
          <a:p>
            <a:pPr marL="0" indent="0">
              <a:buNone/>
            </a:pPr>
            <a:r>
              <a:rPr lang="en-US" altLang="zh-CN" sz="2600" dirty="0" smtClean="0">
                <a:latin typeface="宋体" panose="02010600030101010101" pitchFamily="2" charset="-122"/>
                <a:ea typeface="宋体" panose="02010600030101010101" pitchFamily="2" charset="-122"/>
              </a:rPr>
              <a:t>	</a:t>
            </a:r>
            <a:r>
              <a:rPr lang="en-US" altLang="zh-CN" sz="2600" dirty="0" err="1">
                <a:latin typeface="宋体" panose="02010600030101010101" pitchFamily="2" charset="-122"/>
                <a:ea typeface="宋体" panose="02010600030101010101" pitchFamily="2" charset="-122"/>
              </a:rPr>
              <a:t>Docker</a:t>
            </a:r>
            <a:r>
              <a:rPr lang="zh-CN" altLang="en-US" sz="2600" dirty="0">
                <a:latin typeface="宋体" panose="02010600030101010101" pitchFamily="2" charset="-122"/>
                <a:ea typeface="宋体" panose="02010600030101010101" pitchFamily="2" charset="-122"/>
              </a:rPr>
              <a:t>，直译是码头工人。这个码头工人搬运的是集装箱</a:t>
            </a:r>
            <a:r>
              <a:rPr lang="en-US" altLang="zh-CN" sz="2600" dirty="0">
                <a:latin typeface="宋体" panose="02010600030101010101" pitchFamily="2" charset="-122"/>
                <a:ea typeface="宋体" panose="02010600030101010101" pitchFamily="2" charset="-122"/>
              </a:rPr>
              <a:t>(Container)</a:t>
            </a:r>
            <a:r>
              <a:rPr lang="zh-CN" altLang="en-US" sz="2600" dirty="0">
                <a:latin typeface="宋体" panose="02010600030101010101" pitchFamily="2" charset="-122"/>
                <a:ea typeface="宋体" panose="02010600030101010101" pitchFamily="2" charset="-122"/>
              </a:rPr>
              <a:t>。</a:t>
            </a:r>
          </a:p>
          <a:p>
            <a:pPr marL="0" indent="0">
              <a:buNone/>
            </a:pPr>
            <a:r>
              <a:rPr lang="en-US" altLang="zh-CN" sz="2600" dirty="0" smtClean="0">
                <a:latin typeface="宋体" panose="02010600030101010101" pitchFamily="2" charset="-122"/>
                <a:ea typeface="宋体" panose="02010600030101010101" pitchFamily="2" charset="-122"/>
              </a:rPr>
              <a:t>	</a:t>
            </a:r>
            <a:r>
              <a:rPr lang="en-US" altLang="zh-CN" sz="2600" dirty="0" err="1" smtClean="0">
                <a:latin typeface="宋体" panose="02010600030101010101" pitchFamily="2" charset="-122"/>
                <a:ea typeface="宋体" panose="02010600030101010101" pitchFamily="2" charset="-122"/>
              </a:rPr>
              <a:t>Docker</a:t>
            </a:r>
            <a:r>
              <a:rPr lang="zh-CN" altLang="en-US" sz="2600" dirty="0">
                <a:latin typeface="宋体" panose="02010600030101010101" pitchFamily="2" charset="-122"/>
                <a:ea typeface="宋体" panose="02010600030101010101" pitchFamily="2" charset="-122"/>
              </a:rPr>
              <a:t>通过</a:t>
            </a:r>
            <a:r>
              <a:rPr lang="en-US" altLang="zh-CN" sz="2600" b="1" dirty="0">
                <a:latin typeface="宋体" panose="02010600030101010101" pitchFamily="2" charset="-122"/>
                <a:ea typeface="宋体" panose="02010600030101010101" pitchFamily="2" charset="-122"/>
                <a:hlinkClick r:id="rId2" tooltip="Linux知识库"/>
              </a:rPr>
              <a:t>Linux</a:t>
            </a:r>
            <a:r>
              <a:rPr lang="zh-CN" altLang="en-US" sz="2600" dirty="0">
                <a:latin typeface="宋体" panose="02010600030101010101" pitchFamily="2" charset="-122"/>
                <a:ea typeface="宋体" panose="02010600030101010101" pitchFamily="2" charset="-122"/>
              </a:rPr>
              <a:t> </a:t>
            </a:r>
            <a:r>
              <a:rPr lang="en-US" altLang="zh-CN" sz="2600" dirty="0">
                <a:latin typeface="宋体" panose="02010600030101010101" pitchFamily="2" charset="-122"/>
                <a:ea typeface="宋体" panose="02010600030101010101" pitchFamily="2" charset="-122"/>
              </a:rPr>
              <a:t>Container</a:t>
            </a:r>
            <a:r>
              <a:rPr lang="zh-CN" altLang="en-US" sz="2600" dirty="0">
                <a:latin typeface="宋体" panose="02010600030101010101" pitchFamily="2" charset="-122"/>
                <a:ea typeface="宋体" panose="02010600030101010101" pitchFamily="2" charset="-122"/>
              </a:rPr>
              <a:t>技术将任意类型的应用进行包装，变成一种标准化的，可移植的，自管理的组件。因为这种对应用的包装不仅包装了应用程序本身，更将应用的依赖和环境一并进行打包，所以她允许我们可以将这个包拿到任意环境去运行，提高效率的同时，不再有兼容性的问题。</a:t>
            </a:r>
          </a:p>
          <a:p>
            <a:pPr marL="0" indent="0">
              <a:buNone/>
            </a:pPr>
            <a:r>
              <a:rPr lang="zh-CN" altLang="en-US" sz="2600" dirty="0">
                <a:latin typeface="宋体" panose="02010600030101010101" pitchFamily="2" charset="-122"/>
                <a:ea typeface="宋体" panose="02010600030101010101" pitchFamily="2" charset="-122"/>
              </a:rPr>
              <a:t> </a:t>
            </a:r>
          </a:p>
          <a:p>
            <a:pPr marL="0" indent="0">
              <a:buNone/>
            </a:pPr>
            <a:r>
              <a:rPr lang="zh-CN" altLang="en-US" sz="2600" dirty="0">
                <a:latin typeface="宋体" panose="02010600030101010101" pitchFamily="2" charset="-122"/>
                <a:ea typeface="宋体" panose="02010600030101010101" pitchFamily="2" charset="-122"/>
              </a:rPr>
              <a:t>如同集装箱代表了以集装箱为核心的现代航运体系一样，</a:t>
            </a:r>
            <a:r>
              <a:rPr lang="en-US" altLang="zh-CN" sz="2600" dirty="0" err="1">
                <a:latin typeface="宋体" panose="02010600030101010101" pitchFamily="2" charset="-122"/>
                <a:ea typeface="宋体" panose="02010600030101010101" pitchFamily="2" charset="-122"/>
              </a:rPr>
              <a:t>docker</a:t>
            </a:r>
            <a:r>
              <a:rPr lang="zh-CN" altLang="en-US" sz="2600" dirty="0">
                <a:latin typeface="宋体" panose="02010600030101010101" pitchFamily="2" charset="-122"/>
                <a:ea typeface="宋体" panose="02010600030101010101" pitchFamily="2" charset="-122"/>
              </a:rPr>
              <a:t>代表了以容器技术为核心的一套标准化体系。</a:t>
            </a:r>
          </a:p>
          <a:p>
            <a:pPr marL="0" indent="0">
              <a:buNone/>
            </a:pPr>
            <a:r>
              <a:rPr lang="en-US" altLang="zh-CN" sz="2600" dirty="0" err="1">
                <a:latin typeface="宋体" panose="02010600030101010101" pitchFamily="2" charset="-122"/>
                <a:ea typeface="宋体" panose="02010600030101010101" pitchFamily="2" charset="-122"/>
              </a:rPr>
              <a:t>Docker</a:t>
            </a:r>
            <a:r>
              <a:rPr lang="zh-CN" altLang="en-US" sz="2600" dirty="0">
                <a:latin typeface="宋体" panose="02010600030101010101" pitchFamily="2" charset="-122"/>
                <a:ea typeface="宋体" panose="02010600030101010101" pitchFamily="2" charset="-122"/>
              </a:rPr>
              <a:t>是以容器技术为核心的包含构建、运行与交付的整套</a:t>
            </a:r>
            <a:r>
              <a:rPr lang="en-US" altLang="zh-CN" sz="2600" dirty="0">
                <a:latin typeface="宋体" panose="02010600030101010101" pitchFamily="2" charset="-122"/>
                <a:ea typeface="宋体" panose="02010600030101010101" pitchFamily="2" charset="-122"/>
              </a:rPr>
              <a:t>IT</a:t>
            </a:r>
            <a:r>
              <a:rPr lang="zh-CN" altLang="en-US" sz="2600" dirty="0">
                <a:latin typeface="宋体" panose="02010600030101010101" pitchFamily="2" charset="-122"/>
                <a:ea typeface="宋体" panose="02010600030101010101" pitchFamily="2" charset="-122"/>
              </a:rPr>
              <a:t>体系。</a:t>
            </a:r>
          </a:p>
          <a:p>
            <a:endParaRPr lang="zh-CN" altLang="en-US" dirty="0"/>
          </a:p>
        </p:txBody>
      </p:sp>
    </p:spTree>
    <p:extLst>
      <p:ext uri="{BB962C8B-B14F-4D97-AF65-F5344CB8AC3E}">
        <p14:creationId xmlns:p14="http://schemas.microsoft.com/office/powerpoint/2010/main" val="1766783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20914"/>
            <a:ext cx="10515600" cy="5756049"/>
          </a:xfrm>
        </p:spPr>
        <p:txBody>
          <a:bodyPr/>
          <a:lstStyle/>
          <a:p>
            <a:pPr marL="0" indent="0">
              <a:buNone/>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a:t>
            </a:r>
            <a:r>
              <a:rPr lang="zh-CN" altLang="zh-CN" b="1" dirty="0">
                <a:latin typeface="宋体" panose="02010600030101010101" pitchFamily="2" charset="-122"/>
                <a:ea typeface="宋体" panose="02010600030101010101" pitchFamily="2" charset="-122"/>
              </a:rPr>
              <a:t>那么</a:t>
            </a:r>
            <a:r>
              <a:rPr lang="en-US" altLang="zh-CN" b="1" dirty="0" err="1">
                <a:latin typeface="宋体" panose="02010600030101010101" pitchFamily="2" charset="-122"/>
                <a:ea typeface="宋体" panose="02010600030101010101" pitchFamily="2" charset="-122"/>
              </a:rPr>
              <a:t>Docker</a:t>
            </a:r>
            <a:r>
              <a:rPr lang="zh-CN" altLang="zh-CN" b="1" dirty="0">
                <a:latin typeface="宋体" panose="02010600030101010101" pitchFamily="2" charset="-122"/>
                <a:ea typeface="宋体" panose="02010600030101010101" pitchFamily="2" charset="-122"/>
              </a:rPr>
              <a:t>有什么特别之处呢？</a:t>
            </a:r>
          </a:p>
          <a:p>
            <a:pPr marL="0" indent="0">
              <a:buNone/>
            </a:pP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Docker</a:t>
            </a:r>
            <a:r>
              <a:rPr lang="zh-CN" altLang="zh-CN" dirty="0">
                <a:latin typeface="宋体" panose="02010600030101010101" pitchFamily="2" charset="-122"/>
                <a:ea typeface="宋体" panose="02010600030101010101" pitchFamily="2" charset="-122"/>
              </a:rPr>
              <a:t>在虚拟化的容器执行环境中增加了一个应用程序部署引擎。该引擎的目标就是提供一个轻量、快速的环境，能够运行开发者的程序，并方便高效的将程序从开发者的笔记本部署到测试环境，然后再部署到生产环境。</a:t>
            </a:r>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19" y="2811919"/>
            <a:ext cx="10058400" cy="3092847"/>
          </a:xfrm>
          <a:prstGeom prst="rect">
            <a:avLst/>
          </a:prstGeom>
        </p:spPr>
      </p:pic>
    </p:spTree>
    <p:extLst>
      <p:ext uri="{BB962C8B-B14F-4D97-AF65-F5344CB8AC3E}">
        <p14:creationId xmlns:p14="http://schemas.microsoft.com/office/powerpoint/2010/main" val="3050297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601074275"/>
              </p:ext>
            </p:extLst>
          </p:nvPr>
        </p:nvGraphicFramePr>
        <p:xfrm>
          <a:off x="911453" y="2232479"/>
          <a:ext cx="10515600" cy="185420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r>
                        <a:rPr lang="zh-CN" altLang="en-US" dirty="0" smtClean="0"/>
                        <a:t>特性</a:t>
                      </a:r>
                      <a:endParaRPr lang="zh-CN" altLang="en-US" dirty="0"/>
                    </a:p>
                  </a:txBody>
                  <a:tcPr/>
                </a:tc>
                <a:tc>
                  <a:txBody>
                    <a:bodyPr/>
                    <a:lstStyle/>
                    <a:p>
                      <a:r>
                        <a:rPr lang="zh-CN" altLang="en-US" dirty="0" smtClean="0"/>
                        <a:t>容器</a:t>
                      </a:r>
                      <a:endParaRPr lang="zh-CN" altLang="en-US" dirty="0"/>
                    </a:p>
                  </a:txBody>
                  <a:tcPr/>
                </a:tc>
                <a:tc>
                  <a:txBody>
                    <a:bodyPr/>
                    <a:lstStyle/>
                    <a:p>
                      <a:r>
                        <a:rPr lang="zh-CN" altLang="en-US" dirty="0" smtClean="0"/>
                        <a:t>虚拟机</a:t>
                      </a:r>
                      <a:endParaRPr lang="zh-CN" altLang="en-US" dirty="0"/>
                    </a:p>
                  </a:txBody>
                  <a:tcPr/>
                </a:tc>
              </a:tr>
              <a:tr h="370840">
                <a:tc>
                  <a:txBody>
                    <a:bodyPr/>
                    <a:lstStyle/>
                    <a:p>
                      <a:r>
                        <a:rPr lang="zh-CN" altLang="en-US" dirty="0" smtClean="0"/>
                        <a:t>启动时间</a:t>
                      </a:r>
                      <a:endParaRPr lang="zh-CN" altLang="en-US" dirty="0"/>
                    </a:p>
                  </a:txBody>
                  <a:tcPr/>
                </a:tc>
                <a:tc>
                  <a:txBody>
                    <a:bodyPr/>
                    <a:lstStyle/>
                    <a:p>
                      <a:r>
                        <a:rPr lang="zh-CN" altLang="en-US" dirty="0" smtClean="0"/>
                        <a:t>秒级</a:t>
                      </a:r>
                      <a:endParaRPr lang="zh-CN" altLang="en-US" dirty="0"/>
                    </a:p>
                  </a:txBody>
                  <a:tcPr/>
                </a:tc>
                <a:tc>
                  <a:txBody>
                    <a:bodyPr/>
                    <a:lstStyle/>
                    <a:p>
                      <a:r>
                        <a:rPr lang="zh-CN" altLang="en-US" dirty="0" smtClean="0"/>
                        <a:t>分钟级</a:t>
                      </a:r>
                      <a:endParaRPr lang="zh-CN" altLang="en-US" dirty="0"/>
                    </a:p>
                  </a:txBody>
                  <a:tcPr/>
                </a:tc>
              </a:tr>
              <a:tr h="370840">
                <a:tc>
                  <a:txBody>
                    <a:bodyPr/>
                    <a:lstStyle/>
                    <a:p>
                      <a:r>
                        <a:rPr lang="zh-CN" altLang="en-US" dirty="0" smtClean="0"/>
                        <a:t>硬盘使用</a:t>
                      </a:r>
                      <a:endParaRPr lang="zh-CN" altLang="en-US" dirty="0"/>
                    </a:p>
                  </a:txBody>
                  <a:tcPr/>
                </a:tc>
                <a:tc>
                  <a:txBody>
                    <a:bodyPr/>
                    <a:lstStyle/>
                    <a:p>
                      <a:r>
                        <a:rPr lang="zh-CN" altLang="en-US" dirty="0" smtClean="0"/>
                        <a:t>一般</a:t>
                      </a:r>
                      <a:r>
                        <a:rPr lang="en-US" altLang="zh-CN" dirty="0" smtClean="0"/>
                        <a:t>MB</a:t>
                      </a:r>
                      <a:r>
                        <a:rPr lang="zh-CN" altLang="en-US" dirty="0" smtClean="0"/>
                        <a:t>级</a:t>
                      </a:r>
                      <a:endParaRPr lang="zh-CN" altLang="en-US" dirty="0"/>
                    </a:p>
                  </a:txBody>
                  <a:tcPr/>
                </a:tc>
                <a:tc>
                  <a:txBody>
                    <a:bodyPr/>
                    <a:lstStyle/>
                    <a:p>
                      <a:r>
                        <a:rPr lang="zh-CN" altLang="en-US" dirty="0" smtClean="0"/>
                        <a:t>一般</a:t>
                      </a:r>
                      <a:r>
                        <a:rPr lang="en-US" altLang="zh-CN" dirty="0" smtClean="0"/>
                        <a:t>GB</a:t>
                      </a:r>
                      <a:r>
                        <a:rPr lang="zh-CN" altLang="en-US" dirty="0" smtClean="0"/>
                        <a:t>级</a:t>
                      </a:r>
                      <a:endParaRPr lang="zh-CN" altLang="en-US" dirty="0"/>
                    </a:p>
                  </a:txBody>
                  <a:tcPr/>
                </a:tc>
              </a:tr>
              <a:tr h="370840">
                <a:tc>
                  <a:txBody>
                    <a:bodyPr/>
                    <a:lstStyle/>
                    <a:p>
                      <a:r>
                        <a:rPr lang="zh-CN" altLang="en-US" dirty="0" smtClean="0"/>
                        <a:t>性能</a:t>
                      </a:r>
                      <a:endParaRPr lang="zh-CN" altLang="en-US" dirty="0"/>
                    </a:p>
                  </a:txBody>
                  <a:tcPr/>
                </a:tc>
                <a:tc>
                  <a:txBody>
                    <a:bodyPr/>
                    <a:lstStyle/>
                    <a:p>
                      <a:r>
                        <a:rPr lang="zh-CN" altLang="en-US" dirty="0" smtClean="0"/>
                        <a:t>接近于原生</a:t>
                      </a:r>
                      <a:endParaRPr lang="zh-CN" altLang="en-US" dirty="0"/>
                    </a:p>
                  </a:txBody>
                  <a:tcPr/>
                </a:tc>
                <a:tc>
                  <a:txBody>
                    <a:bodyPr/>
                    <a:lstStyle/>
                    <a:p>
                      <a:r>
                        <a:rPr lang="zh-CN" altLang="en-US" dirty="0" smtClean="0"/>
                        <a:t>弱于原生</a:t>
                      </a:r>
                      <a:endParaRPr lang="zh-CN" altLang="en-US" dirty="0"/>
                    </a:p>
                  </a:txBody>
                  <a:tcPr/>
                </a:tc>
              </a:tr>
              <a:tr h="370840">
                <a:tc>
                  <a:txBody>
                    <a:bodyPr/>
                    <a:lstStyle/>
                    <a:p>
                      <a:r>
                        <a:rPr lang="zh-CN" altLang="en-US" dirty="0" smtClean="0"/>
                        <a:t>宿主机承载量</a:t>
                      </a:r>
                      <a:endParaRPr lang="zh-CN" altLang="en-US" dirty="0"/>
                    </a:p>
                  </a:txBody>
                  <a:tcPr/>
                </a:tc>
                <a:tc>
                  <a:txBody>
                    <a:bodyPr/>
                    <a:lstStyle/>
                    <a:p>
                      <a:r>
                        <a:rPr lang="zh-CN" altLang="en-US" dirty="0" smtClean="0"/>
                        <a:t>单机支持上千个容器</a:t>
                      </a:r>
                      <a:endParaRPr lang="zh-CN" altLang="en-US" dirty="0"/>
                    </a:p>
                  </a:txBody>
                  <a:tcPr/>
                </a:tc>
                <a:tc>
                  <a:txBody>
                    <a:bodyPr/>
                    <a:lstStyle/>
                    <a:p>
                      <a:r>
                        <a:rPr lang="zh-CN" altLang="en-US" dirty="0" smtClean="0"/>
                        <a:t>一般几十个</a:t>
                      </a:r>
                      <a:endParaRPr lang="zh-CN" altLang="en-US" dirty="0"/>
                    </a:p>
                  </a:txBody>
                  <a:tcPr/>
                </a:tc>
              </a:tr>
            </a:tbl>
          </a:graphicData>
        </a:graphic>
      </p:graphicFrame>
      <p:sp>
        <p:nvSpPr>
          <p:cNvPr id="5" name="TextBox 4"/>
          <p:cNvSpPr txBox="1"/>
          <p:nvPr/>
        </p:nvSpPr>
        <p:spPr>
          <a:xfrm>
            <a:off x="943429" y="1122510"/>
            <a:ext cx="4075155" cy="523220"/>
          </a:xfrm>
          <a:prstGeom prst="rect">
            <a:avLst/>
          </a:prstGeom>
          <a:noFill/>
        </p:spPr>
        <p:txBody>
          <a:bodyPr wrap="none" rtlCol="0">
            <a:spAutoFit/>
          </a:bodyPr>
          <a:lstStyle/>
          <a:p>
            <a:r>
              <a:rPr lang="en-US" altLang="zh-CN" sz="2800" b="1" dirty="0" err="1" smtClean="0"/>
              <a:t>Docker</a:t>
            </a:r>
            <a:r>
              <a:rPr lang="zh-CN" altLang="en-US" sz="2800" b="1" dirty="0" smtClean="0"/>
              <a:t>与传统虚拟机相比</a:t>
            </a:r>
            <a:endParaRPr lang="zh-CN" altLang="en-US" sz="2800" b="1" dirty="0"/>
          </a:p>
        </p:txBody>
      </p:sp>
    </p:spTree>
    <p:extLst>
      <p:ext uri="{BB962C8B-B14F-4D97-AF65-F5344CB8AC3E}">
        <p14:creationId xmlns:p14="http://schemas.microsoft.com/office/powerpoint/2010/main" val="82014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515" y="902153"/>
            <a:ext cx="10515600" cy="4250418"/>
          </a:xfrm>
        </p:spPr>
        <p:txBody>
          <a:bodyPr>
            <a:normAutofit fontScale="90000"/>
          </a:bodyPr>
          <a:lstStyle/>
          <a:p>
            <a:pPr lvl="2"/>
            <a:r>
              <a:rPr lang="en-US" altLang="zh-CN" dirty="0" smtClean="0"/>
              <a:t/>
            </a:r>
            <a:br>
              <a:rPr lang="en-US" altLang="zh-CN" dirty="0" smtClean="0"/>
            </a:br>
            <a:r>
              <a:rPr lang="en-US" altLang="zh-CN" sz="2800" b="1" kern="1200" dirty="0">
                <a:solidFill>
                  <a:schemeClr val="tx1"/>
                </a:solidFill>
                <a:latin typeface="宋体" panose="02010600030101010101" pitchFamily="2" charset="-122"/>
                <a:ea typeface="宋体" panose="02010600030101010101" pitchFamily="2" charset="-122"/>
                <a:cs typeface="+mn-cs"/>
              </a:rPr>
              <a:t>3</a:t>
            </a:r>
            <a:r>
              <a:rPr lang="zh-CN" altLang="en-US" sz="2800" b="1" kern="1200" dirty="0">
                <a:solidFill>
                  <a:schemeClr val="tx1"/>
                </a:solidFill>
                <a:latin typeface="宋体" panose="02010600030101010101" pitchFamily="2" charset="-122"/>
                <a:ea typeface="宋体" panose="02010600030101010101" pitchFamily="2" charset="-122"/>
                <a:cs typeface="+mn-cs"/>
              </a:rPr>
              <a:t>、</a:t>
            </a:r>
            <a:r>
              <a:rPr lang="zh-CN" altLang="zh-CN" sz="2800" b="1" kern="1200" dirty="0">
                <a:solidFill>
                  <a:schemeClr val="tx1"/>
                </a:solidFill>
                <a:latin typeface="宋体" panose="02010600030101010101" pitchFamily="2" charset="-122"/>
                <a:ea typeface="宋体" panose="02010600030101010101" pitchFamily="2" charset="-122"/>
                <a:cs typeface="+mn-cs"/>
              </a:rPr>
              <a:t>提供一个简单、轻量的建模方式</a:t>
            </a:r>
            <a:r>
              <a:rPr lang="zh-CN" altLang="zh-CN" sz="2800" kern="1200" dirty="0">
                <a:solidFill>
                  <a:schemeClr val="tx1"/>
                </a:solidFill>
                <a:latin typeface="宋体" panose="02010600030101010101" pitchFamily="2" charset="-122"/>
                <a:ea typeface="宋体" panose="02010600030101010101" pitchFamily="2" charset="-122"/>
                <a:cs typeface="+mn-cs"/>
              </a:rPr>
              <a:t/>
            </a:r>
            <a:br>
              <a:rPr lang="zh-CN" altLang="zh-CN" sz="2800" kern="1200" dirty="0">
                <a:solidFill>
                  <a:schemeClr val="tx1"/>
                </a:solidFill>
                <a:latin typeface="宋体" panose="02010600030101010101" pitchFamily="2" charset="-122"/>
                <a:ea typeface="宋体" panose="02010600030101010101" pitchFamily="2" charset="-122"/>
                <a:cs typeface="+mn-cs"/>
              </a:rPr>
            </a:br>
            <a:r>
              <a:rPr lang="en-US" altLang="zh-CN" sz="2800" kern="1200" dirty="0">
                <a:solidFill>
                  <a:schemeClr val="tx1"/>
                </a:solidFill>
                <a:latin typeface="宋体" panose="02010600030101010101" pitchFamily="2" charset="-122"/>
                <a:ea typeface="宋体" panose="02010600030101010101" pitchFamily="2" charset="-122"/>
                <a:cs typeface="+mn-cs"/>
              </a:rPr>
              <a:t>	</a:t>
            </a:r>
            <a:r>
              <a:rPr lang="en-US" altLang="zh-CN" sz="2800" kern="1200" dirty="0" err="1">
                <a:solidFill>
                  <a:schemeClr val="tx1"/>
                </a:solidFill>
                <a:latin typeface="宋体" panose="02010600030101010101" pitchFamily="2" charset="-122"/>
                <a:ea typeface="宋体" panose="02010600030101010101" pitchFamily="2" charset="-122"/>
                <a:cs typeface="+mn-cs"/>
              </a:rPr>
              <a:t>Docker</a:t>
            </a:r>
            <a:r>
              <a:rPr lang="zh-CN" altLang="zh-CN" sz="2800" kern="1200" dirty="0">
                <a:solidFill>
                  <a:schemeClr val="tx1"/>
                </a:solidFill>
                <a:latin typeface="宋体" panose="02010600030101010101" pitchFamily="2" charset="-122"/>
                <a:ea typeface="宋体" panose="02010600030101010101" pitchFamily="2" charset="-122"/>
                <a:cs typeface="+mn-cs"/>
              </a:rPr>
              <a:t>上手非常快，用户只需要几分钟，就可以把自己的程序“</a:t>
            </a:r>
            <a:r>
              <a:rPr lang="en-US" altLang="zh-CN" sz="2800" kern="1200" dirty="0" err="1">
                <a:solidFill>
                  <a:schemeClr val="tx1"/>
                </a:solidFill>
                <a:latin typeface="宋体" panose="02010600030101010101" pitchFamily="2" charset="-122"/>
                <a:ea typeface="宋体" panose="02010600030101010101" pitchFamily="2" charset="-122"/>
                <a:cs typeface="+mn-cs"/>
              </a:rPr>
              <a:t>Docker</a:t>
            </a:r>
            <a:r>
              <a:rPr lang="zh-CN" altLang="zh-CN" sz="2800" kern="1200" dirty="0">
                <a:solidFill>
                  <a:schemeClr val="tx1"/>
                </a:solidFill>
                <a:latin typeface="宋体" panose="02010600030101010101" pitchFamily="2" charset="-122"/>
                <a:ea typeface="宋体" panose="02010600030101010101" pitchFamily="2" charset="-122"/>
                <a:cs typeface="+mn-cs"/>
              </a:rPr>
              <a:t>化”</a:t>
            </a:r>
            <a:br>
              <a:rPr lang="zh-CN" altLang="zh-CN" sz="2800" kern="1200" dirty="0">
                <a:solidFill>
                  <a:schemeClr val="tx1"/>
                </a:solidFill>
                <a:latin typeface="宋体" panose="02010600030101010101" pitchFamily="2" charset="-122"/>
                <a:ea typeface="宋体" panose="02010600030101010101" pitchFamily="2" charset="-122"/>
                <a:cs typeface="+mn-cs"/>
              </a:rPr>
            </a:br>
            <a:r>
              <a:rPr lang="en-US" altLang="zh-CN" sz="2800" kern="1200" dirty="0" err="1">
                <a:solidFill>
                  <a:schemeClr val="tx1"/>
                </a:solidFill>
                <a:latin typeface="宋体" panose="02010600030101010101" pitchFamily="2" charset="-122"/>
                <a:ea typeface="宋体" panose="02010600030101010101" pitchFamily="2" charset="-122"/>
                <a:cs typeface="+mn-cs"/>
              </a:rPr>
              <a:t>Docker</a:t>
            </a:r>
            <a:r>
              <a:rPr lang="zh-CN" altLang="zh-CN" sz="2800" kern="1200" dirty="0">
                <a:solidFill>
                  <a:schemeClr val="tx1"/>
                </a:solidFill>
                <a:latin typeface="宋体" panose="02010600030101010101" pitchFamily="2" charset="-122"/>
                <a:ea typeface="宋体" panose="02010600030101010101" pitchFamily="2" charset="-122"/>
                <a:cs typeface="+mn-cs"/>
              </a:rPr>
              <a:t>依赖于“写时复制”（</a:t>
            </a:r>
            <a:r>
              <a:rPr lang="en-US" altLang="zh-CN" sz="2800" kern="1200" dirty="0">
                <a:solidFill>
                  <a:schemeClr val="tx1"/>
                </a:solidFill>
                <a:latin typeface="宋体" panose="02010600030101010101" pitchFamily="2" charset="-122"/>
                <a:ea typeface="宋体" panose="02010600030101010101" pitchFamily="2" charset="-122"/>
                <a:cs typeface="+mn-cs"/>
              </a:rPr>
              <a:t>copy-on-write</a:t>
            </a:r>
            <a:r>
              <a:rPr lang="zh-CN" altLang="zh-CN" sz="2800" kern="1200" dirty="0">
                <a:solidFill>
                  <a:schemeClr val="tx1"/>
                </a:solidFill>
                <a:latin typeface="宋体" panose="02010600030101010101" pitchFamily="2" charset="-122"/>
                <a:ea typeface="宋体" panose="02010600030101010101" pitchFamily="2" charset="-122"/>
                <a:cs typeface="+mn-cs"/>
              </a:rPr>
              <a:t>）模型，使修改应用程序也非常迅速，可以说达到“随心所欲、代码即改”的境界</a:t>
            </a:r>
            <a:br>
              <a:rPr lang="zh-CN" altLang="zh-CN" sz="2800" kern="1200" dirty="0">
                <a:solidFill>
                  <a:schemeClr val="tx1"/>
                </a:solidFill>
                <a:latin typeface="宋体" panose="02010600030101010101" pitchFamily="2" charset="-122"/>
                <a:ea typeface="宋体" panose="02010600030101010101" pitchFamily="2" charset="-122"/>
                <a:cs typeface="+mn-cs"/>
              </a:rPr>
            </a:br>
            <a:r>
              <a:rPr lang="en-US" altLang="zh-CN" sz="2800" kern="1200" dirty="0">
                <a:solidFill>
                  <a:schemeClr val="tx1"/>
                </a:solidFill>
                <a:latin typeface="宋体" panose="02010600030101010101" pitchFamily="2" charset="-122"/>
                <a:ea typeface="宋体" panose="02010600030101010101" pitchFamily="2" charset="-122"/>
                <a:cs typeface="+mn-cs"/>
              </a:rPr>
              <a:t>	</a:t>
            </a:r>
            <a:r>
              <a:rPr lang="zh-CN" altLang="zh-CN" sz="2800" kern="1200" dirty="0">
                <a:solidFill>
                  <a:schemeClr val="tx1"/>
                </a:solidFill>
                <a:latin typeface="宋体" panose="02010600030101010101" pitchFamily="2" charset="-122"/>
                <a:ea typeface="宋体" panose="02010600030101010101" pitchFamily="2" charset="-122"/>
                <a:cs typeface="+mn-cs"/>
              </a:rPr>
              <a:t>随后，就可以创建容器来运行应用程序了，大多数</a:t>
            </a:r>
            <a:r>
              <a:rPr lang="en-US" altLang="zh-CN" sz="2800" kern="1200" dirty="0">
                <a:solidFill>
                  <a:schemeClr val="tx1"/>
                </a:solidFill>
                <a:latin typeface="宋体" panose="02010600030101010101" pitchFamily="2" charset="-122"/>
                <a:ea typeface="宋体" panose="02010600030101010101" pitchFamily="2" charset="-122"/>
                <a:cs typeface="+mn-cs"/>
              </a:rPr>
              <a:t>Containers(</a:t>
            </a:r>
            <a:r>
              <a:rPr lang="zh-CN" altLang="zh-CN" sz="2800" kern="1200" dirty="0">
                <a:solidFill>
                  <a:schemeClr val="tx1"/>
                </a:solidFill>
                <a:latin typeface="宋体" panose="02010600030101010101" pitchFamily="2" charset="-122"/>
                <a:ea typeface="宋体" panose="02010600030101010101" pitchFamily="2" charset="-122"/>
                <a:cs typeface="+mn-cs"/>
              </a:rPr>
              <a:t>容器</a:t>
            </a:r>
            <a:r>
              <a:rPr lang="en-US" altLang="zh-CN" sz="2800" kern="1200" dirty="0">
                <a:solidFill>
                  <a:schemeClr val="tx1"/>
                </a:solidFill>
                <a:latin typeface="宋体" panose="02010600030101010101" pitchFamily="2" charset="-122"/>
                <a:ea typeface="宋体" panose="02010600030101010101" pitchFamily="2" charset="-122"/>
                <a:cs typeface="+mn-cs"/>
              </a:rPr>
              <a:t>)</a:t>
            </a:r>
            <a:r>
              <a:rPr lang="zh-CN" altLang="zh-CN" sz="2800" kern="1200" dirty="0">
                <a:solidFill>
                  <a:schemeClr val="tx1"/>
                </a:solidFill>
                <a:latin typeface="宋体" panose="02010600030101010101" pitchFamily="2" charset="-122"/>
                <a:ea typeface="宋体" panose="02010600030101010101" pitchFamily="2" charset="-122"/>
                <a:cs typeface="+mn-cs"/>
              </a:rPr>
              <a:t>启动只需要不到</a:t>
            </a:r>
            <a:r>
              <a:rPr lang="en-US" altLang="zh-CN" sz="2800" kern="1200" dirty="0">
                <a:solidFill>
                  <a:schemeClr val="tx1"/>
                </a:solidFill>
                <a:latin typeface="宋体" panose="02010600030101010101" pitchFamily="2" charset="-122"/>
                <a:ea typeface="宋体" panose="02010600030101010101" pitchFamily="2" charset="-122"/>
                <a:cs typeface="+mn-cs"/>
              </a:rPr>
              <a:t>1</a:t>
            </a:r>
            <a:r>
              <a:rPr lang="zh-CN" altLang="zh-CN" sz="2800" kern="1200" dirty="0">
                <a:solidFill>
                  <a:schemeClr val="tx1"/>
                </a:solidFill>
                <a:latin typeface="宋体" panose="02010600030101010101" pitchFamily="2" charset="-122"/>
                <a:ea typeface="宋体" panose="02010600030101010101" pitchFamily="2" charset="-122"/>
                <a:cs typeface="+mn-cs"/>
              </a:rPr>
              <a:t>秒就可启动，由于去除了管理程序的开销，</a:t>
            </a:r>
            <a:r>
              <a:rPr lang="en-US" altLang="zh-CN" sz="2800" kern="1200" dirty="0">
                <a:solidFill>
                  <a:schemeClr val="tx1"/>
                </a:solidFill>
                <a:latin typeface="宋体" panose="02010600030101010101" pitchFamily="2" charset="-122"/>
                <a:ea typeface="宋体" panose="02010600030101010101" pitchFamily="2" charset="-122"/>
                <a:cs typeface="+mn-cs"/>
              </a:rPr>
              <a:t>Containers</a:t>
            </a:r>
            <a:r>
              <a:rPr lang="zh-CN" altLang="zh-CN" sz="2800" kern="1200" dirty="0">
                <a:solidFill>
                  <a:schemeClr val="tx1"/>
                </a:solidFill>
                <a:latin typeface="宋体" panose="02010600030101010101" pitchFamily="2" charset="-122"/>
                <a:ea typeface="宋体" panose="02010600030101010101" pitchFamily="2" charset="-122"/>
                <a:cs typeface="+mn-cs"/>
              </a:rPr>
              <a:t>有很高的性能，同时同一台宿主机也可以运行更多的</a:t>
            </a:r>
            <a:r>
              <a:rPr lang="en-US" altLang="zh-CN" sz="2800" kern="1200" dirty="0">
                <a:solidFill>
                  <a:schemeClr val="tx1"/>
                </a:solidFill>
                <a:latin typeface="宋体" panose="02010600030101010101" pitchFamily="2" charset="-122"/>
                <a:ea typeface="宋体" panose="02010600030101010101" pitchFamily="2" charset="-122"/>
                <a:cs typeface="+mn-cs"/>
              </a:rPr>
              <a:t>Containers</a:t>
            </a:r>
            <a:r>
              <a:rPr lang="zh-CN" altLang="zh-CN" sz="2800" kern="1200" dirty="0">
                <a:solidFill>
                  <a:schemeClr val="tx1"/>
                </a:solidFill>
                <a:latin typeface="宋体" panose="02010600030101010101" pitchFamily="2" charset="-122"/>
                <a:ea typeface="宋体" panose="02010600030101010101" pitchFamily="2" charset="-122"/>
                <a:cs typeface="+mn-cs"/>
              </a:rPr>
              <a:t>，以充分利用物理资源。</a:t>
            </a:r>
            <a:br>
              <a:rPr lang="zh-CN" altLang="zh-CN" sz="2800" kern="1200" dirty="0">
                <a:solidFill>
                  <a:schemeClr val="tx1"/>
                </a:solidFill>
                <a:latin typeface="宋体" panose="02010600030101010101" pitchFamily="2" charset="-122"/>
                <a:ea typeface="宋体" panose="02010600030101010101" pitchFamily="2" charset="-122"/>
                <a:cs typeface="+mn-cs"/>
              </a:rPr>
            </a:br>
            <a:endParaRPr lang="zh-CN" altLang="en-US" dirty="0"/>
          </a:p>
        </p:txBody>
      </p:sp>
    </p:spTree>
    <p:extLst>
      <p:ext uri="{BB962C8B-B14F-4D97-AF65-F5344CB8AC3E}">
        <p14:creationId xmlns:p14="http://schemas.microsoft.com/office/powerpoint/2010/main" val="1620111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写时复制（</a:t>
            </a:r>
            <a:r>
              <a:rPr lang="en-US" altLang="zh-CN" dirty="0" smtClean="0"/>
              <a:t>copy-on-write</a:t>
            </a:r>
            <a:r>
              <a:rPr lang="zh-CN" altLang="en-US" dirty="0" smtClean="0"/>
              <a:t>）</a:t>
            </a:r>
            <a:endParaRPr lang="zh-CN" altLang="en-US" dirty="0"/>
          </a:p>
        </p:txBody>
      </p:sp>
      <p:pic>
        <p:nvPicPr>
          <p:cNvPr id="4" name="内容占位符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1457" y="2292373"/>
            <a:ext cx="10935188" cy="2802142"/>
          </a:xfrm>
        </p:spPr>
      </p:pic>
    </p:spTree>
    <p:extLst>
      <p:ext uri="{BB962C8B-B14F-4D97-AF65-F5344CB8AC3E}">
        <p14:creationId xmlns:p14="http://schemas.microsoft.com/office/powerpoint/2010/main" val="290600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370" y="1741715"/>
            <a:ext cx="11107059" cy="4136571"/>
          </a:xfrm>
        </p:spPr>
        <p:txBody>
          <a:bodyPr>
            <a:normAutofit/>
          </a:bodyPr>
          <a:lstStyle/>
          <a:p>
            <a:r>
              <a:rPr lang="en-US" altLang="zh-CN" sz="3100" b="1" dirty="0">
                <a:latin typeface="宋体" panose="02010600030101010101" pitchFamily="2" charset="-122"/>
                <a:ea typeface="宋体" panose="02010600030101010101" pitchFamily="2" charset="-122"/>
                <a:cs typeface="+mn-cs"/>
              </a:rPr>
              <a:t>4</a:t>
            </a:r>
            <a:r>
              <a:rPr lang="zh-CN" altLang="en-US" sz="3100" b="1" dirty="0">
                <a:latin typeface="宋体" panose="02010600030101010101" pitchFamily="2" charset="-122"/>
                <a:ea typeface="宋体" panose="02010600030101010101" pitchFamily="2" charset="-122"/>
                <a:cs typeface="+mn-cs"/>
              </a:rPr>
              <a:t>、</a:t>
            </a:r>
            <a:r>
              <a:rPr lang="zh-CN" altLang="zh-CN" sz="3100" b="1" dirty="0">
                <a:latin typeface="宋体" panose="02010600030101010101" pitchFamily="2" charset="-122"/>
                <a:ea typeface="宋体" panose="02010600030101010101" pitchFamily="2" charset="-122"/>
                <a:cs typeface="+mn-cs"/>
              </a:rPr>
              <a:t>职责的逻辑分享</a:t>
            </a:r>
            <a:r>
              <a:rPr lang="zh-CN" altLang="zh-CN" dirty="0">
                <a:latin typeface="宋体" panose="02010600030101010101" pitchFamily="2" charset="-122"/>
                <a:ea typeface="宋体" panose="02010600030101010101" pitchFamily="2" charset="-122"/>
              </a:rPr>
              <a:t/>
            </a:r>
            <a:br>
              <a:rPr lang="zh-CN" altLang="zh-CN" dirty="0">
                <a:latin typeface="宋体" panose="02010600030101010101" pitchFamily="2" charset="-122"/>
                <a:ea typeface="宋体" panose="02010600030101010101" pitchFamily="2" charset="-122"/>
              </a:rPr>
            </a:br>
            <a:r>
              <a:rPr lang="zh-CN" altLang="zh-CN" sz="3100" dirty="0">
                <a:latin typeface="宋体" panose="02010600030101010101" pitchFamily="2" charset="-122"/>
                <a:ea typeface="宋体" panose="02010600030101010101" pitchFamily="2" charset="-122"/>
                <a:cs typeface="+mn-cs"/>
              </a:rPr>
              <a:t>使用</a:t>
            </a:r>
            <a:r>
              <a:rPr lang="en-US" altLang="zh-CN" sz="3100" dirty="0" err="1">
                <a:latin typeface="宋体" panose="02010600030101010101" pitchFamily="2" charset="-122"/>
                <a:ea typeface="宋体" panose="02010600030101010101" pitchFamily="2" charset="-122"/>
                <a:cs typeface="+mn-cs"/>
              </a:rPr>
              <a:t>Docker</a:t>
            </a:r>
            <a:r>
              <a:rPr lang="zh-CN" altLang="zh-CN" sz="3100" dirty="0">
                <a:latin typeface="宋体" panose="02010600030101010101" pitchFamily="2" charset="-122"/>
                <a:ea typeface="宋体" panose="02010600030101010101" pitchFamily="2" charset="-122"/>
                <a:cs typeface="+mn-cs"/>
              </a:rPr>
              <a:t>，开发人员只需要关心</a:t>
            </a:r>
            <a:r>
              <a:rPr lang="en-US" altLang="zh-CN" sz="3100" dirty="0">
                <a:latin typeface="宋体" panose="02010600030101010101" pitchFamily="2" charset="-122"/>
                <a:ea typeface="宋体" panose="02010600030101010101" pitchFamily="2" charset="-122"/>
                <a:cs typeface="+mn-cs"/>
              </a:rPr>
              <a:t>Containers</a:t>
            </a:r>
            <a:r>
              <a:rPr lang="zh-CN" altLang="zh-CN" sz="3100" dirty="0">
                <a:latin typeface="宋体" panose="02010600030101010101" pitchFamily="2" charset="-122"/>
                <a:ea typeface="宋体" panose="02010600030101010101" pitchFamily="2" charset="-122"/>
                <a:cs typeface="+mn-cs"/>
              </a:rPr>
              <a:t>中的应用程序，而运维人员只需要关心如何管理容器，分工负责。</a:t>
            </a:r>
            <a:r>
              <a:rPr lang="en-US" altLang="zh-CN" sz="3100" dirty="0" err="1">
                <a:latin typeface="宋体" panose="02010600030101010101" pitchFamily="2" charset="-122"/>
                <a:ea typeface="宋体" panose="02010600030101010101" pitchFamily="2" charset="-122"/>
                <a:cs typeface="+mn-cs"/>
              </a:rPr>
              <a:t>Docker</a:t>
            </a:r>
            <a:r>
              <a:rPr lang="zh-CN" altLang="zh-CN" sz="3100" dirty="0">
                <a:latin typeface="宋体" panose="02010600030101010101" pitchFamily="2" charset="-122"/>
                <a:ea typeface="宋体" panose="02010600030101010101" pitchFamily="2" charset="-122"/>
                <a:cs typeface="+mn-cs"/>
              </a:rPr>
              <a:t>的设计初衷就是要加强开发人员写代码的开发环境与应用程序要部署的生产环境保持一致，从而降低运维成本。</a:t>
            </a:r>
            <a:r>
              <a:rPr lang="zh-CN" altLang="zh-CN" dirty="0"/>
              <a:t/>
            </a:r>
            <a:br>
              <a:rPr lang="zh-CN" altLang="zh-CN" dirty="0"/>
            </a:br>
            <a:endParaRPr lang="zh-CN" altLang="en-US" dirty="0"/>
          </a:p>
        </p:txBody>
      </p:sp>
      <p:sp>
        <p:nvSpPr>
          <p:cNvPr id="4" name="标题 1"/>
          <p:cNvSpPr txBox="1">
            <a:spLocks/>
          </p:cNvSpPr>
          <p:nvPr/>
        </p:nvSpPr>
        <p:spPr>
          <a:xfrm>
            <a:off x="649515"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smtClean="0"/>
              <a:t>Docker</a:t>
            </a:r>
            <a:r>
              <a:rPr lang="zh-CN" altLang="en-US" dirty="0" smtClean="0"/>
              <a:t>简介</a:t>
            </a:r>
            <a:endParaRPr lang="zh-CN" altLang="en-US" dirty="0"/>
          </a:p>
        </p:txBody>
      </p:sp>
    </p:spTree>
    <p:extLst>
      <p:ext uri="{BB962C8B-B14F-4D97-AF65-F5344CB8AC3E}">
        <p14:creationId xmlns:p14="http://schemas.microsoft.com/office/powerpoint/2010/main" val="3804635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230</Words>
  <Application>Microsoft Office PowerPoint</Application>
  <PresentationFormat>自定义</PresentationFormat>
  <Paragraphs>115</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Docker入门教程大岗</vt:lpstr>
      <vt:lpstr>集装箱</vt:lpstr>
      <vt:lpstr>Docker简介</vt:lpstr>
      <vt:lpstr>PowerPoint 演示文稿</vt:lpstr>
      <vt:lpstr>PowerPoint 演示文稿</vt:lpstr>
      <vt:lpstr> 3、提供一个简单、轻量的建模方式  Docker上手非常快，用户只需要几分钟，就可以把自己的程序“Docker化” Docker依赖于“写时复制”（copy-on-write）模型，使修改应用程序也非常迅速，可以说达到“随心所欲、代码即改”的境界  随后，就可以创建容器来运行应用程序了，大多数Containers(容器)启动只需要不到1秒就可启动，由于去除了管理程序的开销，Containers有很高的性能，同时同一台宿主机也可以运行更多的Containers，以充分利用物理资源。 </vt:lpstr>
      <vt:lpstr>写时复制（copy-on-write）</vt:lpstr>
      <vt:lpstr>4、职责的逻辑分享 使用Docker，开发人员只需要关心Containers中的应用程序，而运维人员只需要关心如何管理容器，分工负责。Docker的设计初衷就是要加强开发人员写代码的开发环境与应用程序要部署的生产环境保持一致，从而降低运维成本。 </vt:lpstr>
      <vt:lpstr>PowerPoint 演示文稿</vt:lpstr>
      <vt:lpstr>Docker安装</vt:lpstr>
      <vt:lpstr>在Ubuntu中安装</vt:lpstr>
      <vt:lpstr>在Ubuntu中安装 </vt:lpstr>
      <vt:lpstr>在RedHat中安装Docker</vt:lpstr>
      <vt:lpstr>在RedHat中安装Docker</vt:lpstr>
      <vt:lpstr>Docker常用命令</vt:lpstr>
      <vt:lpstr>Docker容器相关命令</vt:lpstr>
      <vt:lpstr>Docker容器相关命令</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p</cp:lastModifiedBy>
  <cp:revision>41</cp:revision>
  <dcterms:created xsi:type="dcterms:W3CDTF">2016-09-12T07:04:34Z</dcterms:created>
  <dcterms:modified xsi:type="dcterms:W3CDTF">2017-07-18T10:27:29Z</dcterms:modified>
</cp:coreProperties>
</file>