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3" r:id="rId4"/>
    <p:sldId id="264" r:id="rId5"/>
    <p:sldId id="262" r:id="rId6"/>
    <p:sldId id="265" r:id="rId7"/>
    <p:sldId id="266" r:id="rId8"/>
    <p:sldId id="267" r:id="rId9"/>
    <p:sldId id="260"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876"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320800" y="1122363"/>
            <a:ext cx="9474200" cy="2387600"/>
          </a:xfrm>
        </p:spPr>
        <p:txBody>
          <a:bodyPr anchor="b"/>
          <a:lstStyle>
            <a:lvl1pPr algn="ctr">
              <a:defRPr sz="6000"/>
            </a:lvl1pPr>
          </a:lstStyle>
          <a:p>
            <a:r>
              <a:rPr lang="zh-CN" altLang="en-US" dirty="0" smtClean="0"/>
              <a:t>单击此处编辑课程标题</a:t>
            </a:r>
            <a:endParaRPr lang="zh-CN" altLang="en-US" dirty="0"/>
          </a:p>
        </p:txBody>
      </p:sp>
      <p:sp>
        <p:nvSpPr>
          <p:cNvPr id="3" name="副标题 2"/>
          <p:cNvSpPr>
            <a:spLocks noGrp="1"/>
          </p:cNvSpPr>
          <p:nvPr>
            <p:ph type="subTitle" idx="1"/>
          </p:nvPr>
        </p:nvSpPr>
        <p:spPr>
          <a:xfrm>
            <a:off x="1320800" y="3602038"/>
            <a:ext cx="94742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Tree>
    <p:extLst>
      <p:ext uri="{BB962C8B-B14F-4D97-AF65-F5344CB8AC3E}">
        <p14:creationId xmlns:p14="http://schemas.microsoft.com/office/powerpoint/2010/main" val="371258810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580286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1850" y="1709738"/>
            <a:ext cx="10515600" cy="2852737"/>
          </a:xfrm>
        </p:spPr>
        <p:txBody>
          <a:bodyPr anchor="b"/>
          <a:lstStyle>
            <a:lvl1pPr>
              <a:defRPr sz="6000"/>
            </a:lvl1pPr>
          </a:lstStyle>
          <a:p>
            <a:r>
              <a:rPr lang="zh-CN" altLang="en-US" dirty="0" smtClean="0"/>
              <a:t>单击此处编辑章标题</a:t>
            </a:r>
            <a:endParaRPr lang="zh-CN" altLang="en-US" dirty="0"/>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Tree>
    <p:extLst>
      <p:ext uri="{BB962C8B-B14F-4D97-AF65-F5344CB8AC3E}">
        <p14:creationId xmlns:p14="http://schemas.microsoft.com/office/powerpoint/2010/main" val="3076877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001342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014131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54E8AB8-09CB-4EC0-821D-CDE64E7E8EA7}" type="datetimeFigureOut">
              <a:rPr lang="zh-CN" altLang="en-US" smtClean="0"/>
              <a:t>2017/7/17</a:t>
            </a:fld>
            <a:endParaRPr lang="zh-CN" altLang="en-US" dirty="0"/>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AF90FCE-D58E-4466-9747-84928ED23546}" type="slidenum">
              <a:rPr lang="zh-CN" altLang="en-US" smtClean="0"/>
              <a:t>‹#›</a:t>
            </a:fld>
            <a:endParaRPr lang="zh-CN" altLang="en-US"/>
          </a:p>
        </p:txBody>
      </p:sp>
      <p:pic>
        <p:nvPicPr>
          <p:cNvPr id="5" name="Picture 10" descr="pasted-image.pd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48200" y="3417466"/>
            <a:ext cx="2895600" cy="582947"/>
          </a:xfrm>
          <a:prstGeom prst="rect">
            <a:avLst/>
          </a:prstGeom>
          <a:noFill/>
          <a:ln>
            <a:noFill/>
          </a:ln>
          <a:effectLst/>
          <a:extLst>
            <a:ext uri="{909E8E84-426E-40DD-AFC4-6F175D3DCCD1}">
              <a14:hiddenFill xmlns:a14="http://schemas.microsoft.com/office/drawing/2010/main">
                <a:solidFill>
                  <a:srgbClr val="FFFFFF">
                    <a:alpha val="9804"/>
                  </a:srgbClr>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文本框 6"/>
          <p:cNvSpPr txBox="1"/>
          <p:nvPr userDrawn="1"/>
        </p:nvSpPr>
        <p:spPr>
          <a:xfrm>
            <a:off x="3926175" y="2374900"/>
            <a:ext cx="4339650" cy="923330"/>
          </a:xfrm>
          <a:prstGeom prst="rect">
            <a:avLst/>
          </a:prstGeom>
          <a:noFill/>
        </p:spPr>
        <p:txBody>
          <a:bodyPr wrap="none" rtlCol="0">
            <a:spAutoFit/>
          </a:bodyPr>
          <a:lstStyle/>
          <a:p>
            <a:r>
              <a:rPr lang="zh-CN" altLang="en-US" sz="5400" dirty="0" smtClean="0"/>
              <a:t>技术成就梦想</a:t>
            </a:r>
            <a:endParaRPr lang="zh-CN" altLang="en-US" sz="5400" dirty="0"/>
          </a:p>
        </p:txBody>
      </p:sp>
    </p:spTree>
    <p:extLst>
      <p:ext uri="{BB962C8B-B14F-4D97-AF65-F5344CB8AC3E}">
        <p14:creationId xmlns:p14="http://schemas.microsoft.com/office/powerpoint/2010/main" val="343400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4E8AB8-09CB-4EC0-821D-CDE64E7E8EA7}" type="datetimeFigureOut">
              <a:rPr lang="zh-CN" altLang="en-US" smtClean="0"/>
              <a:t>2017/7/17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F90FCE-D58E-4466-9747-84928ED23546}" type="slidenum">
              <a:rPr lang="zh-CN" altLang="en-US" smtClean="0"/>
              <a:t>‹#›</a:t>
            </a:fld>
            <a:endParaRPr lang="zh-CN" altLang="en-US"/>
          </a:p>
        </p:txBody>
      </p:sp>
      <p:pic>
        <p:nvPicPr>
          <p:cNvPr id="8" name="图片 7"/>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876300" y="6374175"/>
            <a:ext cx="1789585" cy="360000"/>
          </a:xfrm>
          <a:prstGeom prst="rect">
            <a:avLst/>
          </a:prstGeom>
        </p:spPr>
      </p:pic>
    </p:spTree>
    <p:extLst>
      <p:ext uri="{BB962C8B-B14F-4D97-AF65-F5344CB8AC3E}">
        <p14:creationId xmlns:p14="http://schemas.microsoft.com/office/powerpoint/2010/main" val="3813804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www.docker.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608657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1850" y="446996"/>
            <a:ext cx="10515600" cy="801233"/>
          </a:xfrm>
        </p:spPr>
        <p:txBody>
          <a:bodyPr>
            <a:normAutofit/>
          </a:bodyPr>
          <a:lstStyle/>
          <a:p>
            <a:r>
              <a:rPr lang="en-US" altLang="zh-CN" sz="3600" dirty="0" err="1" smtClean="0"/>
              <a:t>Docker</a:t>
            </a:r>
            <a:r>
              <a:rPr lang="zh-CN" altLang="en-US" sz="3600" dirty="0" smtClean="0"/>
              <a:t>入门教程大岗</a:t>
            </a:r>
            <a:endParaRPr lang="zh-CN" altLang="en-US" sz="3600" dirty="0"/>
          </a:p>
        </p:txBody>
      </p:sp>
      <p:sp>
        <p:nvSpPr>
          <p:cNvPr id="3" name="文本占位符 2"/>
          <p:cNvSpPr>
            <a:spLocks noGrp="1"/>
          </p:cNvSpPr>
          <p:nvPr>
            <p:ph type="body" idx="1"/>
          </p:nvPr>
        </p:nvSpPr>
        <p:spPr>
          <a:xfrm>
            <a:off x="744765" y="1555976"/>
            <a:ext cx="10852150" cy="4656137"/>
          </a:xfrm>
        </p:spPr>
        <p:txBody>
          <a:bodyPr>
            <a:normAutofit/>
          </a:bodyPr>
          <a:lstStyle/>
          <a:p>
            <a:r>
              <a:rPr lang="en-US" altLang="zh-CN" sz="2800" dirty="0" smtClean="0">
                <a:solidFill>
                  <a:schemeClr val="tx1"/>
                </a:solidFill>
              </a:rPr>
              <a:t>1</a:t>
            </a:r>
            <a:r>
              <a:rPr lang="zh-CN" altLang="en-US" sz="2800" dirty="0" smtClean="0">
                <a:solidFill>
                  <a:schemeClr val="tx1"/>
                </a:solidFill>
              </a:rPr>
              <a:t>、</a:t>
            </a:r>
            <a:r>
              <a:rPr lang="en-US" altLang="zh-CN" sz="2800" dirty="0" err="1" smtClean="0">
                <a:solidFill>
                  <a:schemeClr val="tx1"/>
                </a:solidFill>
              </a:rPr>
              <a:t>Docker</a:t>
            </a:r>
            <a:r>
              <a:rPr lang="zh-CN" altLang="en-US" sz="2800" dirty="0" smtClean="0">
                <a:solidFill>
                  <a:schemeClr val="tx1"/>
                </a:solidFill>
              </a:rPr>
              <a:t>简介</a:t>
            </a:r>
            <a:endParaRPr lang="en-US" altLang="zh-CN" sz="2800" dirty="0" smtClean="0">
              <a:solidFill>
                <a:schemeClr val="tx1"/>
              </a:solidFill>
            </a:endParaRPr>
          </a:p>
          <a:p>
            <a:r>
              <a:rPr lang="en-US" altLang="zh-CN" sz="2800" dirty="0" smtClean="0">
                <a:solidFill>
                  <a:schemeClr val="tx1"/>
                </a:solidFill>
              </a:rPr>
              <a:t>2</a:t>
            </a:r>
            <a:r>
              <a:rPr lang="zh-CN" altLang="en-US" sz="2800" dirty="0" smtClean="0">
                <a:solidFill>
                  <a:schemeClr val="tx1"/>
                </a:solidFill>
              </a:rPr>
              <a:t>、安装</a:t>
            </a:r>
            <a:r>
              <a:rPr lang="en-US" altLang="zh-CN" sz="2800" dirty="0" err="1" smtClean="0">
                <a:solidFill>
                  <a:schemeClr val="tx1"/>
                </a:solidFill>
              </a:rPr>
              <a:t>Docker</a:t>
            </a:r>
            <a:endParaRPr lang="en-US" altLang="zh-CN" sz="2800" dirty="0" smtClean="0">
              <a:solidFill>
                <a:schemeClr val="tx1"/>
              </a:solidFill>
            </a:endParaRPr>
          </a:p>
          <a:p>
            <a:r>
              <a:rPr lang="en-US" altLang="zh-CN" sz="2800" dirty="0" smtClean="0">
                <a:solidFill>
                  <a:schemeClr val="tx1"/>
                </a:solidFill>
              </a:rPr>
              <a:t>3</a:t>
            </a:r>
            <a:r>
              <a:rPr lang="zh-CN" altLang="en-US" sz="2800" dirty="0" smtClean="0">
                <a:solidFill>
                  <a:schemeClr val="tx1"/>
                </a:solidFill>
              </a:rPr>
              <a:t>、</a:t>
            </a:r>
            <a:r>
              <a:rPr lang="en-US" altLang="zh-CN" sz="2800" dirty="0" err="1" smtClean="0">
                <a:solidFill>
                  <a:schemeClr val="tx1"/>
                </a:solidFill>
              </a:rPr>
              <a:t>Docker</a:t>
            </a:r>
            <a:r>
              <a:rPr lang="zh-CN" altLang="en-US" sz="2800" dirty="0" smtClean="0">
                <a:solidFill>
                  <a:schemeClr val="tx1"/>
                </a:solidFill>
              </a:rPr>
              <a:t>基本操作</a:t>
            </a:r>
            <a:endParaRPr lang="en-US" altLang="zh-CN" sz="2800" dirty="0" smtClean="0">
              <a:solidFill>
                <a:schemeClr val="tx1"/>
              </a:solidFill>
            </a:endParaRPr>
          </a:p>
          <a:p>
            <a:r>
              <a:rPr lang="en-US" altLang="zh-CN" sz="2800" dirty="0" smtClean="0">
                <a:solidFill>
                  <a:schemeClr val="tx1"/>
                </a:solidFill>
              </a:rPr>
              <a:t>4</a:t>
            </a:r>
            <a:r>
              <a:rPr lang="zh-CN" altLang="en-US" sz="2800" dirty="0" smtClean="0">
                <a:solidFill>
                  <a:schemeClr val="tx1"/>
                </a:solidFill>
              </a:rPr>
              <a:t>、</a:t>
            </a:r>
            <a:r>
              <a:rPr lang="en-US" altLang="zh-CN" sz="2800" dirty="0" err="1" smtClean="0">
                <a:solidFill>
                  <a:schemeClr val="tx1"/>
                </a:solidFill>
              </a:rPr>
              <a:t>Docker</a:t>
            </a:r>
            <a:r>
              <a:rPr lang="zh-CN" altLang="en-US" sz="2800" dirty="0" smtClean="0">
                <a:solidFill>
                  <a:schemeClr val="tx1"/>
                </a:solidFill>
              </a:rPr>
              <a:t>镜像</a:t>
            </a:r>
            <a:endParaRPr lang="en-US" altLang="zh-CN" sz="2800" dirty="0" smtClean="0">
              <a:solidFill>
                <a:schemeClr val="tx1"/>
              </a:solidFill>
            </a:endParaRPr>
          </a:p>
          <a:p>
            <a:r>
              <a:rPr lang="en-US" altLang="zh-CN" sz="2800" dirty="0" smtClean="0">
                <a:solidFill>
                  <a:schemeClr val="tx1"/>
                </a:solidFill>
              </a:rPr>
              <a:t>5</a:t>
            </a:r>
            <a:r>
              <a:rPr lang="zh-CN" altLang="en-US" sz="2800" dirty="0" smtClean="0">
                <a:solidFill>
                  <a:schemeClr val="tx1"/>
                </a:solidFill>
              </a:rPr>
              <a:t>、</a:t>
            </a:r>
            <a:r>
              <a:rPr lang="en-US" altLang="zh-CN" sz="2800" dirty="0" err="1" smtClean="0">
                <a:solidFill>
                  <a:schemeClr val="tx1"/>
                </a:solidFill>
              </a:rPr>
              <a:t>Dokcer</a:t>
            </a:r>
            <a:r>
              <a:rPr lang="zh-CN" altLang="en-US" sz="2800" dirty="0" smtClean="0">
                <a:solidFill>
                  <a:schemeClr val="tx1"/>
                </a:solidFill>
              </a:rPr>
              <a:t>的使用</a:t>
            </a:r>
            <a:endParaRPr lang="zh-CN" altLang="en-US" sz="2800" dirty="0">
              <a:solidFill>
                <a:schemeClr val="tx1"/>
              </a:solidFill>
            </a:endParaRPr>
          </a:p>
        </p:txBody>
      </p:sp>
    </p:spTree>
    <p:extLst>
      <p:ext uri="{BB962C8B-B14F-4D97-AF65-F5344CB8AC3E}">
        <p14:creationId xmlns:p14="http://schemas.microsoft.com/office/powerpoint/2010/main" val="295120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Docker</a:t>
            </a:r>
            <a:r>
              <a:rPr lang="zh-CN" altLang="en-US" dirty="0" smtClean="0"/>
              <a:t>简介</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b="1" dirty="0" smtClean="0">
                <a:latin typeface="宋体" panose="02010600030101010101" pitchFamily="2" charset="-122"/>
                <a:ea typeface="宋体" panose="02010600030101010101" pitchFamily="2" charset="-122"/>
              </a:rPr>
              <a:t>1</a:t>
            </a:r>
            <a:r>
              <a:rPr lang="zh-CN" altLang="en-US" b="1" dirty="0" smtClean="0">
                <a:latin typeface="宋体" panose="02010600030101010101" pitchFamily="2" charset="-122"/>
                <a:ea typeface="宋体" panose="02010600030101010101" pitchFamily="2" charset="-122"/>
              </a:rPr>
              <a:t>、什么是</a:t>
            </a:r>
            <a:r>
              <a:rPr lang="en-US" altLang="zh-CN" b="1" dirty="0" err="1" smtClean="0">
                <a:latin typeface="宋体" panose="02010600030101010101" pitchFamily="2" charset="-122"/>
                <a:ea typeface="宋体" panose="02010600030101010101" pitchFamily="2" charset="-122"/>
              </a:rPr>
              <a:t>Docker</a:t>
            </a:r>
            <a:r>
              <a:rPr lang="en-US" altLang="zh-CN" b="1" dirty="0" smtClean="0">
                <a:latin typeface="宋体" panose="02010600030101010101" pitchFamily="2" charset="-122"/>
                <a:ea typeface="宋体" panose="02010600030101010101" pitchFamily="2" charset="-122"/>
              </a:rPr>
              <a:t>?</a:t>
            </a:r>
            <a:endParaRPr lang="en-US" altLang="zh-CN" b="1" dirty="0">
              <a:latin typeface="宋体" panose="02010600030101010101" pitchFamily="2" charset="-122"/>
              <a:ea typeface="宋体" panose="02010600030101010101" pitchFamily="2" charset="-122"/>
            </a:endParaRPr>
          </a:p>
          <a:p>
            <a:pPr marL="0" indent="0">
              <a:buNone/>
            </a:pPr>
            <a:r>
              <a:rPr lang="en-US" altLang="zh-CN" dirty="0" smtClean="0">
                <a:latin typeface="宋体" panose="02010600030101010101" pitchFamily="2" charset="-122"/>
                <a:ea typeface="宋体" panose="02010600030101010101" pitchFamily="2" charset="-122"/>
              </a:rPr>
              <a:t>	</a:t>
            </a:r>
            <a:r>
              <a:rPr lang="en-US" altLang="zh-CN" dirty="0" err="1" smtClean="0">
                <a:latin typeface="宋体" panose="02010600030101010101" pitchFamily="2" charset="-122"/>
                <a:ea typeface="宋体" panose="02010600030101010101" pitchFamily="2" charset="-122"/>
              </a:rPr>
              <a:t>Docker</a:t>
            </a:r>
            <a:r>
              <a:rPr lang="zh-CN" altLang="zh-CN" dirty="0">
                <a:latin typeface="宋体" panose="02010600030101010101" pitchFamily="2" charset="-122"/>
                <a:ea typeface="宋体" panose="02010600030101010101" pitchFamily="2" charset="-122"/>
              </a:rPr>
              <a:t>是一个能够把开发的应用程序自动部署到容器的开源引擎。由</a:t>
            </a:r>
            <a:r>
              <a:rPr lang="en-US" altLang="zh-CN" dirty="0" err="1">
                <a:latin typeface="宋体" panose="02010600030101010101" pitchFamily="2" charset="-122"/>
                <a:ea typeface="宋体" panose="02010600030101010101" pitchFamily="2" charset="-122"/>
              </a:rPr>
              <a:t>Docker</a:t>
            </a:r>
            <a:r>
              <a:rPr lang="zh-CN" altLang="zh-CN" dirty="0">
                <a:latin typeface="宋体" panose="02010600030101010101" pitchFamily="2" charset="-122"/>
                <a:ea typeface="宋体" panose="02010600030101010101" pitchFamily="2" charset="-122"/>
              </a:rPr>
              <a:t>公司（</a:t>
            </a:r>
            <a:r>
              <a:rPr lang="en-US" altLang="zh-CN" u="sng" dirty="0">
                <a:latin typeface="宋体" panose="02010600030101010101" pitchFamily="2" charset="-122"/>
                <a:ea typeface="宋体" panose="02010600030101010101" pitchFamily="2" charset="-122"/>
                <a:hlinkClick r:id="rId2"/>
              </a:rPr>
              <a:t>www.docker.com</a:t>
            </a:r>
            <a:r>
              <a:rPr lang="en-US" altLang="zh-CN"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前</a:t>
            </a:r>
            <a:r>
              <a:rPr lang="en-US" altLang="zh-CN" dirty="0" err="1">
                <a:latin typeface="宋体" panose="02010600030101010101" pitchFamily="2" charset="-122"/>
                <a:ea typeface="宋体" panose="02010600030101010101" pitchFamily="2" charset="-122"/>
              </a:rPr>
              <a:t>dotCloud</a:t>
            </a:r>
            <a:r>
              <a:rPr lang="zh-CN" altLang="zh-CN" dirty="0">
                <a:latin typeface="宋体" panose="02010600030101010101" pitchFamily="2" charset="-122"/>
                <a:ea typeface="宋体" panose="02010600030101010101" pitchFamily="2" charset="-122"/>
              </a:rPr>
              <a:t>公司，</a:t>
            </a:r>
            <a:r>
              <a:rPr lang="en-US" altLang="zh-CN" dirty="0" err="1">
                <a:latin typeface="宋体" panose="02010600030101010101" pitchFamily="2" charset="-122"/>
                <a:ea typeface="宋体" panose="02010600030101010101" pitchFamily="2" charset="-122"/>
              </a:rPr>
              <a:t>PaaS</a:t>
            </a:r>
            <a:r>
              <a:rPr lang="zh-CN" altLang="zh-CN" dirty="0">
                <a:latin typeface="宋体" panose="02010600030101010101" pitchFamily="2" charset="-122"/>
                <a:ea typeface="宋体" panose="02010600030101010101" pitchFamily="2" charset="-122"/>
              </a:rPr>
              <a:t>市场中的老牌提供商）的团队编写，基于</a:t>
            </a:r>
            <a:r>
              <a:rPr lang="en-US" altLang="zh-CN" dirty="0">
                <a:latin typeface="宋体" panose="02010600030101010101" pitchFamily="2" charset="-122"/>
                <a:ea typeface="宋体" panose="02010600030101010101" pitchFamily="2" charset="-122"/>
              </a:rPr>
              <a:t>Apahce2.0</a:t>
            </a:r>
            <a:r>
              <a:rPr lang="zh-CN" altLang="zh-CN" dirty="0">
                <a:latin typeface="宋体" panose="02010600030101010101" pitchFamily="2" charset="-122"/>
                <a:ea typeface="宋体" panose="02010600030101010101" pitchFamily="2" charset="-122"/>
              </a:rPr>
              <a:t>开源授权协议</a:t>
            </a:r>
            <a:r>
              <a:rPr lang="zh-CN" altLang="zh-CN" dirty="0" smtClean="0">
                <a:latin typeface="宋体" panose="02010600030101010101" pitchFamily="2" charset="-122"/>
                <a:ea typeface="宋体" panose="02010600030101010101" pitchFamily="2" charset="-122"/>
              </a:rPr>
              <a:t>发</a:t>
            </a:r>
            <a:r>
              <a:rPr lang="zh-CN" altLang="en-US" dirty="0">
                <a:latin typeface="宋体" panose="02010600030101010101" pitchFamily="2" charset="-122"/>
                <a:ea typeface="宋体" panose="02010600030101010101" pitchFamily="2" charset="-122"/>
              </a:rPr>
              <a:t>行</a:t>
            </a:r>
            <a:r>
              <a:rPr lang="zh-CN" altLang="zh-CN" dirty="0" smtClean="0">
                <a:latin typeface="宋体" panose="02010600030101010101" pitchFamily="2" charset="-122"/>
                <a:ea typeface="宋体" panose="02010600030101010101" pitchFamily="2" charset="-122"/>
              </a:rPr>
              <a:t>。</a:t>
            </a:r>
            <a:endParaRPr lang="en-US" altLang="zh-CN" dirty="0" smtClean="0">
              <a:latin typeface="宋体" panose="02010600030101010101" pitchFamily="2" charset="-122"/>
              <a:ea typeface="宋体" panose="02010600030101010101" pitchFamily="2" charset="-122"/>
            </a:endParaRPr>
          </a:p>
          <a:p>
            <a:pPr marL="0" indent="0">
              <a:buNone/>
            </a:pPr>
            <a:r>
              <a:rPr lang="en-US" altLang="zh-CN" b="1" dirty="0" smtClean="0">
                <a:latin typeface="宋体" panose="02010600030101010101" pitchFamily="2" charset="-122"/>
                <a:ea typeface="宋体" panose="02010600030101010101" pitchFamily="2" charset="-122"/>
              </a:rPr>
              <a:t>2</a:t>
            </a:r>
            <a:r>
              <a:rPr lang="zh-CN" altLang="en-US" b="1" dirty="0" smtClean="0">
                <a:latin typeface="宋体" panose="02010600030101010101" pitchFamily="2" charset="-122"/>
                <a:ea typeface="宋体" panose="02010600030101010101" pitchFamily="2" charset="-122"/>
              </a:rPr>
              <a:t>、</a:t>
            </a:r>
            <a:r>
              <a:rPr lang="zh-CN" altLang="zh-CN" b="1" dirty="0" smtClean="0">
                <a:latin typeface="宋体" panose="02010600030101010101" pitchFamily="2" charset="-122"/>
                <a:ea typeface="宋体" panose="02010600030101010101" pitchFamily="2" charset="-122"/>
              </a:rPr>
              <a:t>那么</a:t>
            </a:r>
            <a:r>
              <a:rPr lang="en-US" altLang="zh-CN" b="1" dirty="0" err="1">
                <a:latin typeface="宋体" panose="02010600030101010101" pitchFamily="2" charset="-122"/>
                <a:ea typeface="宋体" panose="02010600030101010101" pitchFamily="2" charset="-122"/>
              </a:rPr>
              <a:t>Docker</a:t>
            </a:r>
            <a:r>
              <a:rPr lang="zh-CN" altLang="zh-CN" b="1" dirty="0">
                <a:latin typeface="宋体" panose="02010600030101010101" pitchFamily="2" charset="-122"/>
                <a:ea typeface="宋体" panose="02010600030101010101" pitchFamily="2" charset="-122"/>
              </a:rPr>
              <a:t>有什么特别之处呢？</a:t>
            </a:r>
          </a:p>
          <a:p>
            <a:pPr marL="0" indent="0">
              <a:buNone/>
            </a:pP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Docker</a:t>
            </a:r>
            <a:r>
              <a:rPr lang="zh-CN" altLang="zh-CN" dirty="0">
                <a:latin typeface="宋体" panose="02010600030101010101" pitchFamily="2" charset="-122"/>
                <a:ea typeface="宋体" panose="02010600030101010101" pitchFamily="2" charset="-122"/>
              </a:rPr>
              <a:t>在虚拟化的容器执行环境中增加了一个应用程序部署引擎。该引擎的目标就是提供一个轻量、快速的环境，能够运行开发者的程序，并方便高效的将程序从开发者的笔记本部署到测试环境，然后再部署到生产环境。</a:t>
            </a:r>
          </a:p>
          <a:p>
            <a:endParaRPr lang="zh-CN" altLang="en-US" dirty="0"/>
          </a:p>
        </p:txBody>
      </p:sp>
    </p:spTree>
    <p:extLst>
      <p:ext uri="{BB962C8B-B14F-4D97-AF65-F5344CB8AC3E}">
        <p14:creationId xmlns:p14="http://schemas.microsoft.com/office/powerpoint/2010/main" val="17667837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9515" y="1468210"/>
            <a:ext cx="10515600" cy="4250418"/>
          </a:xfrm>
        </p:spPr>
        <p:txBody>
          <a:bodyPr>
            <a:normAutofit fontScale="90000"/>
          </a:bodyPr>
          <a:lstStyle/>
          <a:p>
            <a:pPr lvl="2"/>
            <a:r>
              <a:rPr lang="en-US" altLang="zh-CN" dirty="0" smtClean="0"/>
              <a:t/>
            </a:r>
            <a:br>
              <a:rPr lang="en-US" altLang="zh-CN" dirty="0" smtClean="0"/>
            </a:br>
            <a:r>
              <a:rPr lang="en-US" altLang="zh-CN" sz="2800" b="1" kern="1200" dirty="0">
                <a:solidFill>
                  <a:schemeClr val="tx1"/>
                </a:solidFill>
                <a:latin typeface="宋体" panose="02010600030101010101" pitchFamily="2" charset="-122"/>
                <a:ea typeface="宋体" panose="02010600030101010101" pitchFamily="2" charset="-122"/>
                <a:cs typeface="+mn-cs"/>
              </a:rPr>
              <a:t>3</a:t>
            </a:r>
            <a:r>
              <a:rPr lang="zh-CN" altLang="en-US" sz="2800" b="1" kern="1200" dirty="0">
                <a:solidFill>
                  <a:schemeClr val="tx1"/>
                </a:solidFill>
                <a:latin typeface="宋体" panose="02010600030101010101" pitchFamily="2" charset="-122"/>
                <a:ea typeface="宋体" panose="02010600030101010101" pitchFamily="2" charset="-122"/>
                <a:cs typeface="+mn-cs"/>
              </a:rPr>
              <a:t>、</a:t>
            </a:r>
            <a:r>
              <a:rPr lang="zh-CN" altLang="zh-CN" sz="2800" b="1" kern="1200" dirty="0">
                <a:solidFill>
                  <a:schemeClr val="tx1"/>
                </a:solidFill>
                <a:latin typeface="宋体" panose="02010600030101010101" pitchFamily="2" charset="-122"/>
                <a:ea typeface="宋体" panose="02010600030101010101" pitchFamily="2" charset="-122"/>
                <a:cs typeface="+mn-cs"/>
              </a:rPr>
              <a:t>提供</a:t>
            </a:r>
            <a:r>
              <a:rPr lang="zh-CN" altLang="zh-CN" sz="2800" b="1" kern="1200" dirty="0">
                <a:solidFill>
                  <a:schemeClr val="tx1"/>
                </a:solidFill>
                <a:latin typeface="宋体" panose="02010600030101010101" pitchFamily="2" charset="-122"/>
                <a:ea typeface="宋体" panose="02010600030101010101" pitchFamily="2" charset="-122"/>
                <a:cs typeface="+mn-cs"/>
              </a:rPr>
              <a:t>一个简单、轻量的建模方式</a:t>
            </a:r>
            <a:r>
              <a:rPr lang="zh-CN" altLang="zh-CN" sz="2800" kern="1200" dirty="0">
                <a:solidFill>
                  <a:schemeClr val="tx1"/>
                </a:solidFill>
                <a:latin typeface="宋体" panose="02010600030101010101" pitchFamily="2" charset="-122"/>
                <a:ea typeface="宋体" panose="02010600030101010101" pitchFamily="2" charset="-122"/>
                <a:cs typeface="+mn-cs"/>
              </a:rPr>
              <a:t/>
            </a:r>
            <a:br>
              <a:rPr lang="zh-CN" altLang="zh-CN" sz="2800" kern="1200" dirty="0">
                <a:solidFill>
                  <a:schemeClr val="tx1"/>
                </a:solidFill>
                <a:latin typeface="宋体" panose="02010600030101010101" pitchFamily="2" charset="-122"/>
                <a:ea typeface="宋体" panose="02010600030101010101" pitchFamily="2" charset="-122"/>
                <a:cs typeface="+mn-cs"/>
              </a:rPr>
            </a:br>
            <a:r>
              <a:rPr lang="en-US" altLang="zh-CN" sz="2800" kern="1200" dirty="0">
                <a:solidFill>
                  <a:schemeClr val="tx1"/>
                </a:solidFill>
                <a:latin typeface="宋体" panose="02010600030101010101" pitchFamily="2" charset="-122"/>
                <a:ea typeface="宋体" panose="02010600030101010101" pitchFamily="2" charset="-122"/>
                <a:cs typeface="+mn-cs"/>
              </a:rPr>
              <a:t>	</a:t>
            </a:r>
            <a:r>
              <a:rPr lang="en-US" altLang="zh-CN" sz="2800" kern="1200" dirty="0" err="1">
                <a:solidFill>
                  <a:schemeClr val="tx1"/>
                </a:solidFill>
                <a:latin typeface="宋体" panose="02010600030101010101" pitchFamily="2" charset="-122"/>
                <a:ea typeface="宋体" panose="02010600030101010101" pitchFamily="2" charset="-122"/>
                <a:cs typeface="+mn-cs"/>
              </a:rPr>
              <a:t>Docker</a:t>
            </a:r>
            <a:r>
              <a:rPr lang="zh-CN" altLang="zh-CN" sz="2800" kern="1200" dirty="0">
                <a:solidFill>
                  <a:schemeClr val="tx1"/>
                </a:solidFill>
                <a:latin typeface="宋体" panose="02010600030101010101" pitchFamily="2" charset="-122"/>
                <a:ea typeface="宋体" panose="02010600030101010101" pitchFamily="2" charset="-122"/>
                <a:cs typeface="+mn-cs"/>
              </a:rPr>
              <a:t>上手非常快，用户只需要几分钟，就可以把自己的程序“</a:t>
            </a:r>
            <a:r>
              <a:rPr lang="en-US" altLang="zh-CN" sz="2800" kern="1200" dirty="0" err="1">
                <a:solidFill>
                  <a:schemeClr val="tx1"/>
                </a:solidFill>
                <a:latin typeface="宋体" panose="02010600030101010101" pitchFamily="2" charset="-122"/>
                <a:ea typeface="宋体" panose="02010600030101010101" pitchFamily="2" charset="-122"/>
                <a:cs typeface="+mn-cs"/>
              </a:rPr>
              <a:t>Docker</a:t>
            </a:r>
            <a:r>
              <a:rPr lang="zh-CN" altLang="zh-CN" sz="2800" kern="1200" dirty="0">
                <a:solidFill>
                  <a:schemeClr val="tx1"/>
                </a:solidFill>
                <a:latin typeface="宋体" panose="02010600030101010101" pitchFamily="2" charset="-122"/>
                <a:ea typeface="宋体" panose="02010600030101010101" pitchFamily="2" charset="-122"/>
                <a:cs typeface="+mn-cs"/>
              </a:rPr>
              <a:t>化”</a:t>
            </a:r>
            <a:br>
              <a:rPr lang="zh-CN" altLang="zh-CN" sz="2800" kern="1200" dirty="0">
                <a:solidFill>
                  <a:schemeClr val="tx1"/>
                </a:solidFill>
                <a:latin typeface="宋体" panose="02010600030101010101" pitchFamily="2" charset="-122"/>
                <a:ea typeface="宋体" panose="02010600030101010101" pitchFamily="2" charset="-122"/>
                <a:cs typeface="+mn-cs"/>
              </a:rPr>
            </a:br>
            <a:r>
              <a:rPr lang="en-US" altLang="zh-CN" sz="2800" kern="1200" dirty="0" err="1">
                <a:solidFill>
                  <a:schemeClr val="tx1"/>
                </a:solidFill>
                <a:latin typeface="宋体" panose="02010600030101010101" pitchFamily="2" charset="-122"/>
                <a:ea typeface="宋体" panose="02010600030101010101" pitchFamily="2" charset="-122"/>
                <a:cs typeface="+mn-cs"/>
              </a:rPr>
              <a:t>Docker</a:t>
            </a:r>
            <a:r>
              <a:rPr lang="zh-CN" altLang="zh-CN" sz="2800" kern="1200" dirty="0">
                <a:solidFill>
                  <a:schemeClr val="tx1"/>
                </a:solidFill>
                <a:latin typeface="宋体" panose="02010600030101010101" pitchFamily="2" charset="-122"/>
                <a:ea typeface="宋体" panose="02010600030101010101" pitchFamily="2" charset="-122"/>
                <a:cs typeface="+mn-cs"/>
              </a:rPr>
              <a:t>依赖于“写时复制”（</a:t>
            </a:r>
            <a:r>
              <a:rPr lang="en-US" altLang="zh-CN" sz="2800" kern="1200" dirty="0">
                <a:solidFill>
                  <a:schemeClr val="tx1"/>
                </a:solidFill>
                <a:latin typeface="宋体" panose="02010600030101010101" pitchFamily="2" charset="-122"/>
                <a:ea typeface="宋体" panose="02010600030101010101" pitchFamily="2" charset="-122"/>
                <a:cs typeface="+mn-cs"/>
              </a:rPr>
              <a:t>copy-on-write</a:t>
            </a:r>
            <a:r>
              <a:rPr lang="zh-CN" altLang="zh-CN" sz="2800" kern="1200" dirty="0">
                <a:solidFill>
                  <a:schemeClr val="tx1"/>
                </a:solidFill>
                <a:latin typeface="宋体" panose="02010600030101010101" pitchFamily="2" charset="-122"/>
                <a:ea typeface="宋体" panose="02010600030101010101" pitchFamily="2" charset="-122"/>
                <a:cs typeface="+mn-cs"/>
              </a:rPr>
              <a:t>）模型，使修改应用程序也非常迅速，可以说达到“随心所欲、代码即改”的境界</a:t>
            </a:r>
            <a:br>
              <a:rPr lang="zh-CN" altLang="zh-CN" sz="2800" kern="1200" dirty="0">
                <a:solidFill>
                  <a:schemeClr val="tx1"/>
                </a:solidFill>
                <a:latin typeface="宋体" panose="02010600030101010101" pitchFamily="2" charset="-122"/>
                <a:ea typeface="宋体" panose="02010600030101010101" pitchFamily="2" charset="-122"/>
                <a:cs typeface="+mn-cs"/>
              </a:rPr>
            </a:br>
            <a:r>
              <a:rPr lang="en-US" altLang="zh-CN" sz="2800" kern="1200" dirty="0">
                <a:solidFill>
                  <a:schemeClr val="tx1"/>
                </a:solidFill>
                <a:latin typeface="宋体" panose="02010600030101010101" pitchFamily="2" charset="-122"/>
                <a:ea typeface="宋体" panose="02010600030101010101" pitchFamily="2" charset="-122"/>
                <a:cs typeface="+mn-cs"/>
              </a:rPr>
              <a:t>	</a:t>
            </a:r>
            <a:r>
              <a:rPr lang="zh-CN" altLang="zh-CN" sz="2800" kern="1200" dirty="0">
                <a:solidFill>
                  <a:schemeClr val="tx1"/>
                </a:solidFill>
                <a:latin typeface="宋体" panose="02010600030101010101" pitchFamily="2" charset="-122"/>
                <a:ea typeface="宋体" panose="02010600030101010101" pitchFamily="2" charset="-122"/>
                <a:cs typeface="+mn-cs"/>
              </a:rPr>
              <a:t>随后</a:t>
            </a:r>
            <a:r>
              <a:rPr lang="zh-CN" altLang="zh-CN" sz="2800" kern="1200" dirty="0">
                <a:solidFill>
                  <a:schemeClr val="tx1"/>
                </a:solidFill>
                <a:latin typeface="宋体" panose="02010600030101010101" pitchFamily="2" charset="-122"/>
                <a:ea typeface="宋体" panose="02010600030101010101" pitchFamily="2" charset="-122"/>
                <a:cs typeface="+mn-cs"/>
              </a:rPr>
              <a:t>，就可以创建容器来运行应用程序了，大多数</a:t>
            </a:r>
            <a:r>
              <a:rPr lang="en-US" altLang="zh-CN" sz="2800" kern="1200" dirty="0">
                <a:solidFill>
                  <a:schemeClr val="tx1"/>
                </a:solidFill>
                <a:latin typeface="宋体" panose="02010600030101010101" pitchFamily="2" charset="-122"/>
                <a:ea typeface="宋体" panose="02010600030101010101" pitchFamily="2" charset="-122"/>
                <a:cs typeface="+mn-cs"/>
              </a:rPr>
              <a:t>Containers(</a:t>
            </a:r>
            <a:r>
              <a:rPr lang="zh-CN" altLang="zh-CN" sz="2800" kern="1200" dirty="0">
                <a:solidFill>
                  <a:schemeClr val="tx1"/>
                </a:solidFill>
                <a:latin typeface="宋体" panose="02010600030101010101" pitchFamily="2" charset="-122"/>
                <a:ea typeface="宋体" panose="02010600030101010101" pitchFamily="2" charset="-122"/>
                <a:cs typeface="+mn-cs"/>
              </a:rPr>
              <a:t>容器</a:t>
            </a:r>
            <a:r>
              <a:rPr lang="en-US" altLang="zh-CN" sz="2800" kern="1200" dirty="0">
                <a:solidFill>
                  <a:schemeClr val="tx1"/>
                </a:solidFill>
                <a:latin typeface="宋体" panose="02010600030101010101" pitchFamily="2" charset="-122"/>
                <a:ea typeface="宋体" panose="02010600030101010101" pitchFamily="2" charset="-122"/>
                <a:cs typeface="+mn-cs"/>
              </a:rPr>
              <a:t>)</a:t>
            </a:r>
            <a:r>
              <a:rPr lang="zh-CN" altLang="zh-CN" sz="2800" kern="1200" dirty="0">
                <a:solidFill>
                  <a:schemeClr val="tx1"/>
                </a:solidFill>
                <a:latin typeface="宋体" panose="02010600030101010101" pitchFamily="2" charset="-122"/>
                <a:ea typeface="宋体" panose="02010600030101010101" pitchFamily="2" charset="-122"/>
                <a:cs typeface="+mn-cs"/>
              </a:rPr>
              <a:t>启动只需要不到</a:t>
            </a:r>
            <a:r>
              <a:rPr lang="en-US" altLang="zh-CN" sz="2800" kern="1200" dirty="0">
                <a:solidFill>
                  <a:schemeClr val="tx1"/>
                </a:solidFill>
                <a:latin typeface="宋体" panose="02010600030101010101" pitchFamily="2" charset="-122"/>
                <a:ea typeface="宋体" panose="02010600030101010101" pitchFamily="2" charset="-122"/>
                <a:cs typeface="+mn-cs"/>
              </a:rPr>
              <a:t>1</a:t>
            </a:r>
            <a:r>
              <a:rPr lang="zh-CN" altLang="zh-CN" sz="2800" kern="1200" dirty="0">
                <a:solidFill>
                  <a:schemeClr val="tx1"/>
                </a:solidFill>
                <a:latin typeface="宋体" panose="02010600030101010101" pitchFamily="2" charset="-122"/>
                <a:ea typeface="宋体" panose="02010600030101010101" pitchFamily="2" charset="-122"/>
                <a:cs typeface="+mn-cs"/>
              </a:rPr>
              <a:t>秒就可启动，由于去除了管理程序的开销，</a:t>
            </a:r>
            <a:r>
              <a:rPr lang="en-US" altLang="zh-CN" sz="2800" kern="1200" dirty="0">
                <a:solidFill>
                  <a:schemeClr val="tx1"/>
                </a:solidFill>
                <a:latin typeface="宋体" panose="02010600030101010101" pitchFamily="2" charset="-122"/>
                <a:ea typeface="宋体" panose="02010600030101010101" pitchFamily="2" charset="-122"/>
                <a:cs typeface="+mn-cs"/>
              </a:rPr>
              <a:t>Containers</a:t>
            </a:r>
            <a:r>
              <a:rPr lang="zh-CN" altLang="zh-CN" sz="2800" kern="1200" dirty="0">
                <a:solidFill>
                  <a:schemeClr val="tx1"/>
                </a:solidFill>
                <a:latin typeface="宋体" panose="02010600030101010101" pitchFamily="2" charset="-122"/>
                <a:ea typeface="宋体" panose="02010600030101010101" pitchFamily="2" charset="-122"/>
                <a:cs typeface="+mn-cs"/>
              </a:rPr>
              <a:t>有很高的性能，同时同一台宿主机也可以运行更多的</a:t>
            </a:r>
            <a:r>
              <a:rPr lang="en-US" altLang="zh-CN" sz="2800" kern="1200" dirty="0">
                <a:solidFill>
                  <a:schemeClr val="tx1"/>
                </a:solidFill>
                <a:latin typeface="宋体" panose="02010600030101010101" pitchFamily="2" charset="-122"/>
                <a:ea typeface="宋体" panose="02010600030101010101" pitchFamily="2" charset="-122"/>
                <a:cs typeface="+mn-cs"/>
              </a:rPr>
              <a:t>Containers</a:t>
            </a:r>
            <a:r>
              <a:rPr lang="zh-CN" altLang="zh-CN" sz="2800" kern="1200" dirty="0">
                <a:solidFill>
                  <a:schemeClr val="tx1"/>
                </a:solidFill>
                <a:latin typeface="宋体" panose="02010600030101010101" pitchFamily="2" charset="-122"/>
                <a:ea typeface="宋体" panose="02010600030101010101" pitchFamily="2" charset="-122"/>
                <a:cs typeface="+mn-cs"/>
              </a:rPr>
              <a:t>，以充分利用物理资源。</a:t>
            </a:r>
            <a:br>
              <a:rPr lang="zh-CN" altLang="zh-CN" sz="2800" kern="1200" dirty="0">
                <a:solidFill>
                  <a:schemeClr val="tx1"/>
                </a:solidFill>
                <a:latin typeface="宋体" panose="02010600030101010101" pitchFamily="2" charset="-122"/>
                <a:ea typeface="宋体" panose="02010600030101010101" pitchFamily="2" charset="-122"/>
                <a:cs typeface="+mn-cs"/>
              </a:rPr>
            </a:br>
            <a:endParaRPr lang="zh-CN" altLang="en-US" dirty="0"/>
          </a:p>
        </p:txBody>
      </p:sp>
      <p:sp>
        <p:nvSpPr>
          <p:cNvPr id="5" name="标题 1"/>
          <p:cNvSpPr txBox="1">
            <a:spLocks/>
          </p:cNvSpPr>
          <p:nvPr/>
        </p:nvSpPr>
        <p:spPr>
          <a:xfrm>
            <a:off x="649515" y="36512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err="1" smtClean="0"/>
              <a:t>Docker</a:t>
            </a:r>
            <a:r>
              <a:rPr lang="zh-CN" altLang="en-US" dirty="0" smtClean="0"/>
              <a:t>简介</a:t>
            </a:r>
            <a:endParaRPr lang="zh-CN" altLang="en-US" dirty="0"/>
          </a:p>
        </p:txBody>
      </p:sp>
    </p:spTree>
    <p:extLst>
      <p:ext uri="{BB962C8B-B14F-4D97-AF65-F5344CB8AC3E}">
        <p14:creationId xmlns:p14="http://schemas.microsoft.com/office/powerpoint/2010/main" val="16201117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4370" y="1741715"/>
            <a:ext cx="11107059" cy="4136571"/>
          </a:xfrm>
        </p:spPr>
        <p:txBody>
          <a:bodyPr>
            <a:normAutofit/>
          </a:bodyPr>
          <a:lstStyle/>
          <a:p>
            <a:r>
              <a:rPr lang="en-US" altLang="zh-CN" sz="3100" b="1" dirty="0">
                <a:latin typeface="宋体" panose="02010600030101010101" pitchFamily="2" charset="-122"/>
                <a:ea typeface="宋体" panose="02010600030101010101" pitchFamily="2" charset="-122"/>
                <a:cs typeface="+mn-cs"/>
              </a:rPr>
              <a:t>4</a:t>
            </a:r>
            <a:r>
              <a:rPr lang="zh-CN" altLang="en-US" sz="3100" b="1" dirty="0">
                <a:latin typeface="宋体" panose="02010600030101010101" pitchFamily="2" charset="-122"/>
                <a:ea typeface="宋体" panose="02010600030101010101" pitchFamily="2" charset="-122"/>
                <a:cs typeface="+mn-cs"/>
              </a:rPr>
              <a:t>、</a:t>
            </a:r>
            <a:r>
              <a:rPr lang="zh-CN" altLang="zh-CN" sz="3100" b="1" dirty="0">
                <a:latin typeface="宋体" panose="02010600030101010101" pitchFamily="2" charset="-122"/>
                <a:ea typeface="宋体" panose="02010600030101010101" pitchFamily="2" charset="-122"/>
                <a:cs typeface="+mn-cs"/>
              </a:rPr>
              <a:t>职责的逻辑分享</a:t>
            </a:r>
            <a:r>
              <a:rPr lang="zh-CN" altLang="zh-CN" dirty="0">
                <a:latin typeface="宋体" panose="02010600030101010101" pitchFamily="2" charset="-122"/>
                <a:ea typeface="宋体" panose="02010600030101010101" pitchFamily="2" charset="-122"/>
              </a:rPr>
              <a:t/>
            </a:r>
            <a:br>
              <a:rPr lang="zh-CN" altLang="zh-CN" dirty="0">
                <a:latin typeface="宋体" panose="02010600030101010101" pitchFamily="2" charset="-122"/>
                <a:ea typeface="宋体" panose="02010600030101010101" pitchFamily="2" charset="-122"/>
              </a:rPr>
            </a:br>
            <a:r>
              <a:rPr lang="zh-CN" altLang="zh-CN" sz="3100" dirty="0">
                <a:latin typeface="宋体" panose="02010600030101010101" pitchFamily="2" charset="-122"/>
                <a:ea typeface="宋体" panose="02010600030101010101" pitchFamily="2" charset="-122"/>
                <a:cs typeface="+mn-cs"/>
              </a:rPr>
              <a:t>使用</a:t>
            </a:r>
            <a:r>
              <a:rPr lang="en-US" altLang="zh-CN" sz="3100" dirty="0" err="1">
                <a:latin typeface="宋体" panose="02010600030101010101" pitchFamily="2" charset="-122"/>
                <a:ea typeface="宋体" panose="02010600030101010101" pitchFamily="2" charset="-122"/>
                <a:cs typeface="+mn-cs"/>
              </a:rPr>
              <a:t>Docker</a:t>
            </a:r>
            <a:r>
              <a:rPr lang="zh-CN" altLang="zh-CN" sz="3100" dirty="0">
                <a:latin typeface="宋体" panose="02010600030101010101" pitchFamily="2" charset="-122"/>
                <a:ea typeface="宋体" panose="02010600030101010101" pitchFamily="2" charset="-122"/>
                <a:cs typeface="+mn-cs"/>
              </a:rPr>
              <a:t>，开发人员只需要关心</a:t>
            </a:r>
            <a:r>
              <a:rPr lang="en-US" altLang="zh-CN" sz="3100" dirty="0">
                <a:latin typeface="宋体" panose="02010600030101010101" pitchFamily="2" charset="-122"/>
                <a:ea typeface="宋体" panose="02010600030101010101" pitchFamily="2" charset="-122"/>
                <a:cs typeface="+mn-cs"/>
              </a:rPr>
              <a:t>Containers</a:t>
            </a:r>
            <a:r>
              <a:rPr lang="zh-CN" altLang="zh-CN" sz="3100" dirty="0">
                <a:latin typeface="宋体" panose="02010600030101010101" pitchFamily="2" charset="-122"/>
                <a:ea typeface="宋体" panose="02010600030101010101" pitchFamily="2" charset="-122"/>
                <a:cs typeface="+mn-cs"/>
              </a:rPr>
              <a:t>中的应用程序，而运维人员只需要关心如何管理容器，分工负责。</a:t>
            </a:r>
            <a:r>
              <a:rPr lang="en-US" altLang="zh-CN" sz="3100" dirty="0" err="1">
                <a:latin typeface="宋体" panose="02010600030101010101" pitchFamily="2" charset="-122"/>
                <a:ea typeface="宋体" panose="02010600030101010101" pitchFamily="2" charset="-122"/>
                <a:cs typeface="+mn-cs"/>
              </a:rPr>
              <a:t>Docker</a:t>
            </a:r>
            <a:r>
              <a:rPr lang="zh-CN" altLang="zh-CN" sz="3100" dirty="0">
                <a:latin typeface="宋体" panose="02010600030101010101" pitchFamily="2" charset="-122"/>
                <a:ea typeface="宋体" panose="02010600030101010101" pitchFamily="2" charset="-122"/>
                <a:cs typeface="+mn-cs"/>
              </a:rPr>
              <a:t>的设计初衷就是要加强开发人员写代码的开发环境与应用程序要部署的生产环境保持一致，从而降低运维成本。</a:t>
            </a:r>
            <a:r>
              <a:rPr lang="zh-CN" altLang="zh-CN" dirty="0"/>
              <a:t/>
            </a:r>
            <a:br>
              <a:rPr lang="zh-CN" altLang="zh-CN" dirty="0"/>
            </a:br>
            <a:endParaRPr lang="zh-CN" altLang="en-US" dirty="0"/>
          </a:p>
        </p:txBody>
      </p:sp>
      <p:sp>
        <p:nvSpPr>
          <p:cNvPr id="4" name="标题 1"/>
          <p:cNvSpPr txBox="1">
            <a:spLocks/>
          </p:cNvSpPr>
          <p:nvPr/>
        </p:nvSpPr>
        <p:spPr>
          <a:xfrm>
            <a:off x="649515" y="36512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err="1" smtClean="0"/>
              <a:t>Docker</a:t>
            </a:r>
            <a:r>
              <a:rPr lang="zh-CN" altLang="en-US" dirty="0" smtClean="0"/>
              <a:t>简介</a:t>
            </a:r>
            <a:endParaRPr lang="zh-CN" altLang="en-US" dirty="0"/>
          </a:p>
        </p:txBody>
      </p:sp>
    </p:spTree>
    <p:extLst>
      <p:ext uri="{BB962C8B-B14F-4D97-AF65-F5344CB8AC3E}">
        <p14:creationId xmlns:p14="http://schemas.microsoft.com/office/powerpoint/2010/main" val="38046355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649515" y="36512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err="1" smtClean="0"/>
              <a:t>Docker</a:t>
            </a:r>
            <a:r>
              <a:rPr lang="zh-CN" altLang="en-US" dirty="0" smtClean="0"/>
              <a:t>安装</a:t>
            </a:r>
            <a:endParaRPr lang="zh-CN" altLang="en-US" dirty="0"/>
          </a:p>
        </p:txBody>
      </p:sp>
      <p:sp>
        <p:nvSpPr>
          <p:cNvPr id="5" name="TextBox 4"/>
          <p:cNvSpPr txBox="1"/>
          <p:nvPr/>
        </p:nvSpPr>
        <p:spPr>
          <a:xfrm>
            <a:off x="999672" y="1690687"/>
            <a:ext cx="9815286" cy="3385542"/>
          </a:xfrm>
          <a:prstGeom prst="rect">
            <a:avLst/>
          </a:prstGeom>
          <a:noFill/>
        </p:spPr>
        <p:txBody>
          <a:bodyPr wrap="square" rtlCol="0">
            <a:spAutoFit/>
          </a:bodyPr>
          <a:lstStyle/>
          <a:p>
            <a:r>
              <a:rPr lang="en-US" altLang="zh-CN" sz="2800" dirty="0" smtClean="0"/>
              <a:t>1</a:t>
            </a:r>
            <a:r>
              <a:rPr lang="zh-CN" altLang="en-US" sz="2800" dirty="0" smtClean="0"/>
              <a:t>、先决条件</a:t>
            </a:r>
            <a:endParaRPr lang="en-US" altLang="zh-CN" sz="2800" dirty="0" smtClean="0"/>
          </a:p>
          <a:p>
            <a:r>
              <a:rPr lang="en-US" altLang="zh-CN" sz="2800" dirty="0" smtClean="0"/>
              <a:t>     a</a:t>
            </a:r>
            <a:r>
              <a:rPr lang="zh-CN" altLang="en-US" sz="2800" dirty="0" smtClean="0"/>
              <a:t>、必须是</a:t>
            </a:r>
            <a:r>
              <a:rPr lang="en-US" altLang="zh-CN" sz="2800" dirty="0" smtClean="0"/>
              <a:t>64</a:t>
            </a:r>
            <a:r>
              <a:rPr lang="zh-CN" altLang="en-US" sz="2800" dirty="0" smtClean="0"/>
              <a:t>位</a:t>
            </a:r>
            <a:r>
              <a:rPr lang="en-US" altLang="zh-CN" sz="2800" dirty="0" smtClean="0"/>
              <a:t>CPU</a:t>
            </a:r>
            <a:r>
              <a:rPr lang="zh-CN" altLang="en-US" sz="2800" dirty="0" smtClean="0"/>
              <a:t>架构</a:t>
            </a:r>
            <a:endParaRPr lang="en-US" altLang="zh-CN" sz="2800" dirty="0" smtClean="0"/>
          </a:p>
          <a:p>
            <a:r>
              <a:rPr lang="en-US" altLang="zh-CN" sz="2800" dirty="0"/>
              <a:t> </a:t>
            </a:r>
            <a:r>
              <a:rPr lang="en-US" altLang="zh-CN" sz="2800" dirty="0" smtClean="0"/>
              <a:t>    b</a:t>
            </a:r>
            <a:r>
              <a:rPr lang="zh-CN" altLang="en-US" sz="2800" dirty="0" smtClean="0"/>
              <a:t>、内核</a:t>
            </a:r>
            <a:r>
              <a:rPr lang="en-US" altLang="zh-CN" sz="2800" dirty="0" smtClean="0"/>
              <a:t>Linux3.8</a:t>
            </a:r>
            <a:r>
              <a:rPr lang="zh-CN" altLang="en-US" sz="2800" dirty="0" smtClean="0"/>
              <a:t>或更高</a:t>
            </a:r>
            <a:endParaRPr lang="en-US" altLang="zh-CN" sz="2800" dirty="0" smtClean="0"/>
          </a:p>
          <a:p>
            <a:r>
              <a:rPr lang="en-US" altLang="zh-CN" sz="2800" dirty="0"/>
              <a:t> </a:t>
            </a:r>
            <a:r>
              <a:rPr lang="en-US" altLang="zh-CN" sz="2800" dirty="0" smtClean="0"/>
              <a:t>    c</a:t>
            </a:r>
            <a:r>
              <a:rPr lang="zh-CN" altLang="en-US" sz="2800" dirty="0" smtClean="0"/>
              <a:t>、内核必须支持一种存储驱动，例如：</a:t>
            </a:r>
            <a:r>
              <a:rPr lang="en-US" altLang="zh-CN" sz="2800" dirty="0" smtClean="0"/>
              <a:t>Device Manager</a:t>
            </a:r>
            <a:r>
              <a:rPr lang="zh-CN" altLang="en-US" sz="2800" dirty="0" smtClean="0"/>
              <a:t>、</a:t>
            </a:r>
            <a:r>
              <a:rPr lang="en-US" altLang="zh-CN" sz="2800" dirty="0" smtClean="0"/>
              <a:t>AUFS</a:t>
            </a:r>
            <a:r>
              <a:rPr lang="zh-CN" altLang="en-US" sz="2800" dirty="0" smtClean="0"/>
              <a:t>、</a:t>
            </a:r>
            <a:r>
              <a:rPr lang="en-US" altLang="zh-CN" sz="2800" dirty="0" err="1" smtClean="0"/>
              <a:t>vfs</a:t>
            </a:r>
            <a:r>
              <a:rPr lang="zh-CN" altLang="en-US" sz="2800" dirty="0" smtClean="0"/>
              <a:t>、</a:t>
            </a:r>
            <a:r>
              <a:rPr lang="en-US" altLang="zh-CN" sz="2800" dirty="0" err="1" smtClean="0"/>
              <a:t>btrfs</a:t>
            </a:r>
            <a:r>
              <a:rPr lang="zh-CN" altLang="en-US" sz="2800" dirty="0" smtClean="0"/>
              <a:t>，默认是：</a:t>
            </a:r>
            <a:r>
              <a:rPr lang="en-US" altLang="zh-CN" sz="2800" dirty="0" smtClean="0"/>
              <a:t>Device Mapper</a:t>
            </a:r>
          </a:p>
          <a:p>
            <a:r>
              <a:rPr lang="en-US" altLang="zh-CN" sz="2800" dirty="0"/>
              <a:t> </a:t>
            </a:r>
            <a:r>
              <a:rPr lang="en-US" altLang="zh-CN" sz="2800" dirty="0" smtClean="0"/>
              <a:t>    d</a:t>
            </a:r>
            <a:r>
              <a:rPr lang="zh-CN" altLang="en-US" sz="2800" dirty="0" smtClean="0"/>
              <a:t>、内核必须支持并开启</a:t>
            </a:r>
            <a:r>
              <a:rPr lang="en-US" altLang="zh-CN" sz="2800" dirty="0" err="1" smtClean="0"/>
              <a:t>cgroup</a:t>
            </a:r>
            <a:r>
              <a:rPr lang="zh-CN" altLang="en-US" sz="2800" dirty="0" smtClean="0"/>
              <a:t>和命名空间（</a:t>
            </a:r>
            <a:r>
              <a:rPr lang="en-US" altLang="zh-CN" sz="2800" dirty="0" smtClean="0"/>
              <a:t>namespace</a:t>
            </a:r>
            <a:r>
              <a:rPr lang="zh-CN" altLang="en-US" sz="2800" dirty="0" smtClean="0"/>
              <a:t>）功能</a:t>
            </a:r>
            <a:endParaRPr lang="en-US" altLang="zh-CN" sz="2800" dirty="0" smtClean="0"/>
          </a:p>
          <a:p>
            <a:endParaRPr lang="zh-CN" altLang="en-US" dirty="0"/>
          </a:p>
        </p:txBody>
      </p:sp>
    </p:spTree>
    <p:extLst>
      <p:ext uri="{BB962C8B-B14F-4D97-AF65-F5344CB8AC3E}">
        <p14:creationId xmlns:p14="http://schemas.microsoft.com/office/powerpoint/2010/main" val="30382267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Docker</a:t>
            </a:r>
            <a:r>
              <a:rPr lang="zh-CN" altLang="en-US" dirty="0" smtClean="0"/>
              <a:t>安装</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在</a:t>
            </a:r>
            <a:r>
              <a:rPr lang="en-US" altLang="zh-CN" dirty="0" smtClean="0"/>
              <a:t>Ubuntu</a:t>
            </a:r>
            <a:r>
              <a:rPr lang="zh-CN" altLang="en-US" dirty="0" smtClean="0"/>
              <a:t>中安装</a:t>
            </a:r>
            <a:endParaRPr lang="en-US" altLang="zh-CN" dirty="0" smtClean="0"/>
          </a:p>
          <a:p>
            <a:pPr marL="0" indent="0">
              <a:buNone/>
            </a:pPr>
            <a:r>
              <a:rPr lang="en-US" altLang="zh-CN" dirty="0"/>
              <a:t>	</a:t>
            </a:r>
            <a:r>
              <a:rPr lang="en-US" altLang="zh-CN" dirty="0" smtClean="0"/>
              <a:t>1</a:t>
            </a:r>
            <a:r>
              <a:rPr lang="zh-CN" altLang="en-US" dirty="0" smtClean="0"/>
              <a:t>、检查内核版本</a:t>
            </a:r>
            <a:endParaRPr lang="en-US" altLang="zh-CN" dirty="0" smtClean="0"/>
          </a:p>
          <a:p>
            <a:pPr marL="0" indent="0">
              <a:buNone/>
            </a:pPr>
            <a:r>
              <a:rPr lang="en-US" altLang="zh-CN" dirty="0"/>
              <a:t>	</a:t>
            </a:r>
            <a:r>
              <a:rPr lang="en-US" altLang="zh-CN" dirty="0" smtClean="0"/>
              <a:t>#</a:t>
            </a:r>
            <a:r>
              <a:rPr lang="en-US" altLang="zh-CN" dirty="0" err="1" smtClean="0"/>
              <a:t>uname</a:t>
            </a:r>
            <a:r>
              <a:rPr lang="en-US" altLang="zh-CN" dirty="0" smtClean="0"/>
              <a:t> –a</a:t>
            </a:r>
          </a:p>
          <a:p>
            <a:pPr marL="0" indent="0">
              <a:buNone/>
            </a:pPr>
            <a:r>
              <a:rPr lang="en-US" altLang="zh-CN" dirty="0"/>
              <a:t>	</a:t>
            </a:r>
            <a:r>
              <a:rPr lang="en-US" altLang="zh-CN" dirty="0" smtClean="0"/>
              <a:t>2</a:t>
            </a:r>
            <a:r>
              <a:rPr lang="zh-CN" altLang="en-US" dirty="0" smtClean="0"/>
              <a:t>、更新内核</a:t>
            </a:r>
            <a:endParaRPr lang="en-US" altLang="zh-CN" dirty="0" smtClean="0"/>
          </a:p>
          <a:p>
            <a:pPr marL="0" indent="0">
              <a:buNone/>
            </a:pPr>
            <a:r>
              <a:rPr lang="en-US" altLang="zh-CN" dirty="0"/>
              <a:t>	</a:t>
            </a:r>
            <a:r>
              <a:rPr lang="en-US" altLang="zh-CN" dirty="0" smtClean="0"/>
              <a:t># apt-get update</a:t>
            </a:r>
          </a:p>
          <a:p>
            <a:pPr marL="0" indent="0">
              <a:buNone/>
            </a:pPr>
            <a:r>
              <a:rPr lang="en-US" altLang="zh-CN" dirty="0" smtClean="0"/>
              <a:t>	3</a:t>
            </a:r>
            <a:r>
              <a:rPr lang="zh-CN" altLang="en-US" dirty="0" smtClean="0"/>
              <a:t>、更新</a:t>
            </a:r>
            <a:r>
              <a:rPr lang="en-US" altLang="zh-CN" dirty="0" smtClean="0"/>
              <a:t>grub</a:t>
            </a:r>
            <a:r>
              <a:rPr lang="zh-CN" altLang="en-US" dirty="0" smtClean="0"/>
              <a:t>信息</a:t>
            </a:r>
            <a:endParaRPr lang="en-US" altLang="zh-CN" dirty="0" smtClean="0"/>
          </a:p>
          <a:p>
            <a:pPr marL="0" indent="0">
              <a:buNone/>
            </a:pPr>
            <a:r>
              <a:rPr lang="en-US" altLang="zh-CN" dirty="0"/>
              <a:t>	</a:t>
            </a:r>
            <a:r>
              <a:rPr lang="en-US" altLang="zh-CN" dirty="0" smtClean="0"/>
              <a:t># update-</a:t>
            </a:r>
            <a:r>
              <a:rPr lang="en-US" altLang="zh-CN" dirty="0" err="1" smtClean="0"/>
              <a:t>gtub</a:t>
            </a:r>
            <a:endParaRPr lang="en-US" altLang="zh-CN" dirty="0" smtClean="0"/>
          </a:p>
          <a:p>
            <a:pPr marL="0" indent="0">
              <a:buNone/>
            </a:pPr>
            <a:r>
              <a:rPr lang="en-US" altLang="zh-CN" dirty="0"/>
              <a:t>	</a:t>
            </a:r>
            <a:r>
              <a:rPr lang="en-US" altLang="zh-CN" dirty="0" smtClean="0"/>
              <a:t># reboot</a:t>
            </a:r>
            <a:endParaRPr lang="zh-CN" altLang="en-US" dirty="0"/>
          </a:p>
        </p:txBody>
      </p:sp>
    </p:spTree>
    <p:extLst>
      <p:ext uri="{BB962C8B-B14F-4D97-AF65-F5344CB8AC3E}">
        <p14:creationId xmlns:p14="http://schemas.microsoft.com/office/powerpoint/2010/main" val="41059280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在</a:t>
            </a:r>
            <a:r>
              <a:rPr lang="en-US" altLang="zh-CN" dirty="0"/>
              <a:t>Ubuntu</a:t>
            </a:r>
            <a:r>
              <a:rPr lang="zh-CN" altLang="en-US" dirty="0"/>
              <a:t>中</a:t>
            </a:r>
            <a:r>
              <a:rPr lang="zh-CN" altLang="en-US" dirty="0" smtClean="0"/>
              <a:t>安装</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4</a:t>
            </a:r>
            <a:r>
              <a:rPr lang="zh-CN" altLang="en-US" dirty="0" smtClean="0"/>
              <a:t>、检查</a:t>
            </a:r>
            <a:r>
              <a:rPr lang="en-US" altLang="zh-CN" dirty="0" smtClean="0"/>
              <a:t>Device Mapper</a:t>
            </a:r>
            <a:r>
              <a:rPr lang="zh-CN" altLang="en-US" dirty="0" smtClean="0"/>
              <a:t>驱动</a:t>
            </a:r>
            <a:endParaRPr lang="en-US" altLang="zh-CN" dirty="0" smtClean="0"/>
          </a:p>
          <a:p>
            <a:pPr marL="0" indent="0">
              <a:buNone/>
            </a:pPr>
            <a:r>
              <a:rPr lang="en-US" altLang="zh-CN" dirty="0"/>
              <a:t>	</a:t>
            </a:r>
            <a:r>
              <a:rPr lang="zh-CN" altLang="en-US" dirty="0" smtClean="0"/>
              <a:t>这里我们将使用</a:t>
            </a:r>
            <a:r>
              <a:rPr lang="en-US" altLang="zh-CN" dirty="0" smtClean="0"/>
              <a:t>Device Mapper</a:t>
            </a:r>
            <a:r>
              <a:rPr lang="zh-CN" altLang="en-US" dirty="0" smtClean="0"/>
              <a:t>作为存储驱动。自</a:t>
            </a:r>
            <a:r>
              <a:rPr lang="en-US" altLang="zh-CN" dirty="0" smtClean="0"/>
              <a:t>2.6.9</a:t>
            </a:r>
            <a:r>
              <a:rPr lang="zh-CN" altLang="en-US" dirty="0" smtClean="0"/>
              <a:t>版本之后的</a:t>
            </a:r>
            <a:r>
              <a:rPr lang="en-US" altLang="zh-CN" dirty="0" smtClean="0"/>
              <a:t>Linux</a:t>
            </a:r>
            <a:r>
              <a:rPr lang="zh-CN" altLang="en-US" dirty="0" smtClean="0"/>
              <a:t>内核默认已经集成</a:t>
            </a:r>
            <a:r>
              <a:rPr lang="en-US" altLang="zh-CN" dirty="0" smtClean="0"/>
              <a:t>Device Mapper</a:t>
            </a:r>
            <a:r>
              <a:rPr lang="zh-CN" altLang="en-US" dirty="0" smtClean="0"/>
              <a:t>。</a:t>
            </a:r>
            <a:endParaRPr lang="en-US" altLang="zh-CN" dirty="0" smtClean="0"/>
          </a:p>
          <a:p>
            <a:pPr marL="0" indent="0">
              <a:buNone/>
            </a:pPr>
            <a:r>
              <a:rPr lang="en-US" altLang="zh-CN" dirty="0"/>
              <a:t>	</a:t>
            </a:r>
            <a:r>
              <a:rPr lang="en-US" altLang="zh-CN" dirty="0" smtClean="0"/>
              <a:t># </a:t>
            </a:r>
            <a:r>
              <a:rPr lang="en-US" altLang="zh-CN" dirty="0" err="1" smtClean="0"/>
              <a:t>ls</a:t>
            </a:r>
            <a:r>
              <a:rPr lang="en-US" altLang="zh-CN" dirty="0" smtClean="0"/>
              <a:t> –l /sys/class/</a:t>
            </a:r>
            <a:r>
              <a:rPr lang="en-US" altLang="zh-CN" dirty="0" err="1" smtClean="0"/>
              <a:t>misc</a:t>
            </a:r>
            <a:r>
              <a:rPr lang="en-US" altLang="zh-CN" dirty="0" smtClean="0"/>
              <a:t>/device-mapper</a:t>
            </a:r>
          </a:p>
          <a:p>
            <a:pPr marL="0" indent="0">
              <a:buNone/>
            </a:pPr>
            <a:r>
              <a:rPr lang="en-US" altLang="zh-CN" dirty="0"/>
              <a:t>	</a:t>
            </a:r>
            <a:r>
              <a:rPr lang="zh-CN" altLang="en-US" dirty="0" smtClean="0"/>
              <a:t>注：如果没有可能尝试重载</a:t>
            </a:r>
            <a:r>
              <a:rPr lang="en-US" altLang="zh-CN" dirty="0" err="1" smtClean="0"/>
              <a:t>dm_mod</a:t>
            </a:r>
            <a:r>
              <a:rPr lang="zh-CN" altLang="en-US" dirty="0" smtClean="0"/>
              <a:t>模块</a:t>
            </a:r>
            <a:endParaRPr lang="en-US" altLang="zh-CN" dirty="0" smtClean="0"/>
          </a:p>
          <a:p>
            <a:pPr marL="0" indent="0">
              <a:buNone/>
            </a:pPr>
            <a:r>
              <a:rPr lang="en-US" altLang="zh-CN" dirty="0"/>
              <a:t>	</a:t>
            </a:r>
            <a:r>
              <a:rPr lang="en-US" altLang="zh-CN" dirty="0" smtClean="0"/>
              <a:t># </a:t>
            </a:r>
            <a:r>
              <a:rPr lang="en-US" altLang="zh-CN" dirty="0" err="1" smtClean="0"/>
              <a:t>modprobe</a:t>
            </a:r>
            <a:r>
              <a:rPr lang="en-US" altLang="zh-CN" dirty="0" smtClean="0"/>
              <a:t> </a:t>
            </a:r>
            <a:r>
              <a:rPr lang="en-US" altLang="zh-CN" dirty="0" err="1" smtClean="0"/>
              <a:t>dm_mod</a:t>
            </a:r>
            <a:endParaRPr lang="zh-CN" altLang="en-US" dirty="0"/>
          </a:p>
        </p:txBody>
      </p:sp>
    </p:spTree>
    <p:extLst>
      <p:ext uri="{BB962C8B-B14F-4D97-AF65-F5344CB8AC3E}">
        <p14:creationId xmlns:p14="http://schemas.microsoft.com/office/powerpoint/2010/main" val="13042995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03303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
      <a:majorFont>
        <a:latin typeface="Tw Cen MT"/>
        <a:ea typeface="微软雅黑"/>
        <a:cs typeface=""/>
      </a:majorFont>
      <a:minorFont>
        <a:latin typeface="Tw Cen MT"/>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TotalTime>
  <Words>126</Words>
  <Application>Microsoft Office PowerPoint</Application>
  <PresentationFormat>自定义</PresentationFormat>
  <Paragraphs>36</Paragraphs>
  <Slides>9</Slides>
  <Notes>0</Notes>
  <HiddenSlides>0</HiddenSlides>
  <MMClips>0</MMClips>
  <ScaleCrop>false</ScaleCrop>
  <HeadingPairs>
    <vt:vector size="4" baseType="variant">
      <vt:variant>
        <vt:lpstr>主题</vt:lpstr>
      </vt:variant>
      <vt:variant>
        <vt:i4>1</vt:i4>
      </vt:variant>
      <vt:variant>
        <vt:lpstr>幻灯片标题</vt:lpstr>
      </vt:variant>
      <vt:variant>
        <vt:i4>9</vt:i4>
      </vt:variant>
    </vt:vector>
  </HeadingPairs>
  <TitlesOfParts>
    <vt:vector size="10" baseType="lpstr">
      <vt:lpstr>Office 主题</vt:lpstr>
      <vt:lpstr>PowerPoint 演示文稿</vt:lpstr>
      <vt:lpstr>Docker入门教程大岗</vt:lpstr>
      <vt:lpstr>Docker简介</vt:lpstr>
      <vt:lpstr> 3、提供一个简单、轻量的建模方式  Docker上手非常快，用户只需要几分钟，就可以把自己的程序“Docker化” Docker依赖于“写时复制”（copy-on-write）模型，使修改应用程序也非常迅速，可以说达到“随心所欲、代码即改”的境界  随后，就可以创建容器来运行应用程序了，大多数Containers(容器)启动只需要不到1秒就可启动，由于去除了管理程序的开销，Containers有很高的性能，同时同一台宿主机也可以运行更多的Containers，以充分利用物理资源。 </vt:lpstr>
      <vt:lpstr>4、职责的逻辑分享 使用Docker，开发人员只需要关心Containers中的应用程序，而运维人员只需要关心如何管理容器，分工负责。Docker的设计初衷就是要加强开发人员写代码的开发环境与应用程序要部署的生产环境保持一致，从而降低运维成本。 </vt:lpstr>
      <vt:lpstr>PowerPoint 演示文稿</vt:lpstr>
      <vt:lpstr>Docker安装</vt:lpstr>
      <vt:lpstr>在Ubuntu中安装</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yali cao</dc:creator>
  <cp:lastModifiedBy>p</cp:lastModifiedBy>
  <cp:revision>28</cp:revision>
  <dcterms:created xsi:type="dcterms:W3CDTF">2016-09-12T07:04:34Z</dcterms:created>
  <dcterms:modified xsi:type="dcterms:W3CDTF">2017-07-17T09:24:41Z</dcterms:modified>
</cp:coreProperties>
</file>