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58" r:id="rId4"/>
    <p:sldId id="267" r:id="rId5"/>
    <p:sldId id="272" r:id="rId6"/>
    <p:sldId id="270" r:id="rId7"/>
    <p:sldId id="274" r:id="rId8"/>
    <p:sldId id="275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4D"/>
    <a:srgbClr val="1B1B34"/>
    <a:srgbClr val="000015"/>
    <a:srgbClr val="616173"/>
    <a:srgbClr val="07092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03" autoAdjust="0"/>
    <p:restoredTop sz="94660"/>
  </p:normalViewPr>
  <p:slideViewPr>
    <p:cSldViewPr snapToGrid="0">
      <p:cViewPr>
        <p:scale>
          <a:sx n="102" d="100"/>
          <a:sy n="102" d="100"/>
        </p:scale>
        <p:origin x="74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4A4A-ACF1-4D28-80BE-D1579CF53A13}" type="datetimeFigureOut">
              <a:rPr lang="pt-PT" smtClean="0"/>
              <a:t>17/07/16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02A5-181F-4FFD-B613-AEBDF3E6B39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7688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4A4A-ACF1-4D28-80BE-D1579CF53A13}" type="datetimeFigureOut">
              <a:rPr lang="pt-PT" smtClean="0"/>
              <a:t>17/07/16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02A5-181F-4FFD-B613-AEBDF3E6B39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038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4A4A-ACF1-4D28-80BE-D1579CF53A13}" type="datetimeFigureOut">
              <a:rPr lang="pt-PT" smtClean="0"/>
              <a:t>17/07/16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02A5-181F-4FFD-B613-AEBDF3E6B39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969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4A4A-ACF1-4D28-80BE-D1579CF53A13}" type="datetimeFigureOut">
              <a:rPr lang="pt-PT" smtClean="0"/>
              <a:t>17/07/16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02A5-181F-4FFD-B613-AEBDF3E6B39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86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4A4A-ACF1-4D28-80BE-D1579CF53A13}" type="datetimeFigureOut">
              <a:rPr lang="pt-PT" smtClean="0"/>
              <a:t>17/07/16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02A5-181F-4FFD-B613-AEBDF3E6B39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471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4A4A-ACF1-4D28-80BE-D1579CF53A13}" type="datetimeFigureOut">
              <a:rPr lang="pt-PT" smtClean="0"/>
              <a:t>17/07/16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02A5-181F-4FFD-B613-AEBDF3E6B39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802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4A4A-ACF1-4D28-80BE-D1579CF53A13}" type="datetimeFigureOut">
              <a:rPr lang="pt-PT" smtClean="0"/>
              <a:t>17/07/16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02A5-181F-4FFD-B613-AEBDF3E6B39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607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4A4A-ACF1-4D28-80BE-D1579CF53A13}" type="datetimeFigureOut">
              <a:rPr lang="pt-PT" smtClean="0"/>
              <a:t>17/07/16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02A5-181F-4FFD-B613-AEBDF3E6B39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405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4A4A-ACF1-4D28-80BE-D1579CF53A13}" type="datetimeFigureOut">
              <a:rPr lang="pt-PT" smtClean="0"/>
              <a:t>17/07/16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02A5-181F-4FFD-B613-AEBDF3E6B39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35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4A4A-ACF1-4D28-80BE-D1579CF53A13}" type="datetimeFigureOut">
              <a:rPr lang="pt-PT" smtClean="0"/>
              <a:t>17/07/16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02A5-181F-4FFD-B613-AEBDF3E6B39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896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4A4A-ACF1-4D28-80BE-D1579CF53A13}" type="datetimeFigureOut">
              <a:rPr lang="pt-PT" smtClean="0"/>
              <a:t>17/07/16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02A5-181F-4FFD-B613-AEBDF3E6B39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245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74A4A-ACF1-4D28-80BE-D1579CF53A13}" type="datetimeFigureOut">
              <a:rPr lang="pt-PT" smtClean="0"/>
              <a:t>17/07/16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B02A5-181F-4FFD-B613-AEBDF3E6B395}" type="slidenum">
              <a:rPr lang="pt-PT" smtClean="0"/>
              <a:t>‹#›</a:t>
            </a:fld>
            <a:endParaRPr lang="pt-PT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73000">
                <a:srgbClr val="36364D"/>
              </a:gs>
              <a:gs pos="53000">
                <a:srgbClr val="1B1B34"/>
              </a:gs>
              <a:gs pos="30000">
                <a:srgbClr val="000015"/>
              </a:gs>
              <a:gs pos="100000">
                <a:srgbClr val="61617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16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tiff"/><Relationship Id="rId3" Type="http://schemas.openxmlformats.org/officeDocument/2006/relationships/image" Target="../media/image8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4457" y="2460237"/>
            <a:ext cx="70630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Big Bank Control for Medium Enterprise</a:t>
            </a:r>
          </a:p>
          <a:p>
            <a:pPr algn="ctr"/>
            <a:r>
              <a:rPr lang="en-GB" sz="2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Powering Investment</a:t>
            </a:r>
            <a:endParaRPr lang="pt-PT" sz="2800" b="1" i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32536" y="6023631"/>
            <a:ext cx="35269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 smtClean="0">
                <a:solidFill>
                  <a:schemeClr val="bg1"/>
                </a:solidFill>
                <a:latin typeface="Bauhaus 93" charset="0"/>
                <a:ea typeface="Bauhaus 93" charset="0"/>
                <a:cs typeface="Bauhaus 93" charset="0"/>
              </a:rPr>
              <a:t>Company Risk Monitor</a:t>
            </a:r>
            <a:endParaRPr lang="pt-PT" sz="2600" dirty="0">
              <a:solidFill>
                <a:schemeClr val="bg1"/>
              </a:solidFill>
              <a:latin typeface="Bauhaus 93" charset="0"/>
              <a:ea typeface="Bauhaus 93" charset="0"/>
              <a:cs typeface="Bauhaus 93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537" y="5429222"/>
            <a:ext cx="926926" cy="4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8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3657" y="2927199"/>
            <a:ext cx="6154057" cy="28012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370" y="967771"/>
            <a:ext cx="6154058" cy="5021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1370" y="1675305"/>
            <a:ext cx="6139544" cy="45865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93828" y="376275"/>
            <a:ext cx="5921828" cy="3439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256" y="3030595"/>
            <a:ext cx="8374744" cy="348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1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856343" y="605972"/>
            <a:ext cx="10624457" cy="5646057"/>
          </a:xfrm>
          <a:prstGeom prst="roundRect">
            <a:avLst>
              <a:gd name="adj" fmla="val 4842"/>
            </a:avLst>
          </a:prstGeom>
          <a:noFill/>
          <a:ln w="317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3" name="Group 2"/>
          <p:cNvGrpSpPr/>
          <p:nvPr/>
        </p:nvGrpSpPr>
        <p:grpSpPr>
          <a:xfrm>
            <a:off x="1908629" y="1606676"/>
            <a:ext cx="8403677" cy="892626"/>
            <a:chOff x="1908629" y="1606676"/>
            <a:chExt cx="8403677" cy="892626"/>
          </a:xfrm>
        </p:grpSpPr>
        <p:sp>
          <p:nvSpPr>
            <p:cNvPr id="11" name="Rounded Rectangle 10"/>
            <p:cNvSpPr/>
            <p:nvPr/>
          </p:nvSpPr>
          <p:spPr>
            <a:xfrm>
              <a:off x="1908629" y="1606676"/>
              <a:ext cx="1342571" cy="892626"/>
            </a:xfrm>
            <a:prstGeom prst="roundRect">
              <a:avLst>
                <a:gd name="adj" fmla="val 4842"/>
              </a:avLst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4800" b="1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  <a:sym typeface="Wingdings" panose="05000000000000000000" pitchFamily="2" charset="2"/>
                </a:rPr>
                <a:t></a:t>
              </a:r>
              <a:endParaRPr lang="pt-PT" sz="48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60750" y="1791379"/>
              <a:ext cx="6851556" cy="523220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Continuous evaluation of company health</a:t>
              </a:r>
              <a:endParaRPr lang="pt-PT" sz="28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8629" y="2982687"/>
            <a:ext cx="8791603" cy="892626"/>
            <a:chOff x="1908629" y="2982687"/>
            <a:chExt cx="8791603" cy="892626"/>
          </a:xfrm>
        </p:grpSpPr>
        <p:sp>
          <p:nvSpPr>
            <p:cNvPr id="12" name="Rounded Rectangle 11"/>
            <p:cNvSpPr/>
            <p:nvPr/>
          </p:nvSpPr>
          <p:spPr>
            <a:xfrm>
              <a:off x="1908629" y="2982687"/>
              <a:ext cx="1342571" cy="892626"/>
            </a:xfrm>
            <a:prstGeom prst="roundRect">
              <a:avLst>
                <a:gd name="adj" fmla="val 4842"/>
              </a:avLst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4800" b="1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  <a:sym typeface="Wingdings" panose="05000000000000000000" pitchFamily="2" charset="2"/>
                </a:rPr>
                <a:t></a:t>
              </a:r>
              <a:endParaRPr lang="pt-PT" sz="48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60750" y="3167390"/>
              <a:ext cx="7239482" cy="523220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Catalyst for companies and investors to talk</a:t>
              </a:r>
              <a:endParaRPr lang="pt-PT" sz="28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08629" y="4358698"/>
            <a:ext cx="7369739" cy="892626"/>
            <a:chOff x="1908629" y="4358698"/>
            <a:chExt cx="7369739" cy="892626"/>
          </a:xfrm>
        </p:grpSpPr>
        <p:sp>
          <p:nvSpPr>
            <p:cNvPr id="14" name="Rounded Rectangle 13"/>
            <p:cNvSpPr/>
            <p:nvPr/>
          </p:nvSpPr>
          <p:spPr>
            <a:xfrm>
              <a:off x="1908629" y="4358698"/>
              <a:ext cx="1342571" cy="892626"/>
            </a:xfrm>
            <a:prstGeom prst="roundRect">
              <a:avLst>
                <a:gd name="adj" fmla="val 4842"/>
              </a:avLst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4800" b="1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  <a:sym typeface="Wingdings" panose="05000000000000000000" pitchFamily="2" charset="2"/>
                </a:rPr>
                <a:t></a:t>
              </a:r>
              <a:endParaRPr lang="pt-PT" sz="48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0750" y="4543401"/>
              <a:ext cx="5817618" cy="523220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Guaranteed support by documents</a:t>
              </a:r>
              <a:endParaRPr lang="pt-PT" sz="28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888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375746" y="3322281"/>
            <a:ext cx="3594971" cy="1066003"/>
          </a:xfrm>
          <a:prstGeom prst="roundRect">
            <a:avLst>
              <a:gd name="adj" fmla="val 11777"/>
            </a:avLst>
          </a:prstGeom>
          <a:noFill/>
          <a:ln w="317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Wingdings" panose="05000000000000000000" pitchFamily="2" charset="2"/>
              </a:rPr>
              <a:t>Target opportunities</a:t>
            </a:r>
            <a:endParaRPr lang="en-GB" sz="24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18109" y="856743"/>
            <a:ext cx="7652608" cy="2219193"/>
            <a:chOff x="2318109" y="856743"/>
            <a:chExt cx="7652608" cy="2219193"/>
          </a:xfrm>
        </p:grpSpPr>
        <p:sp>
          <p:nvSpPr>
            <p:cNvPr id="4" name="Rounded Rectangle 3"/>
            <p:cNvSpPr/>
            <p:nvPr/>
          </p:nvSpPr>
          <p:spPr>
            <a:xfrm>
              <a:off x="6375746" y="856743"/>
              <a:ext cx="3594971" cy="2219193"/>
            </a:xfrm>
            <a:prstGeom prst="roundRect">
              <a:avLst>
                <a:gd name="adj" fmla="val 11777"/>
              </a:avLst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  <a:sym typeface="Wingdings" panose="05000000000000000000" pitchFamily="2" charset="2"/>
                </a:rPr>
                <a:t>Traditional </a:t>
              </a:r>
              <a:br>
                <a:rPr lang="en-GB" sz="2400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  <a:sym typeface="Wingdings" panose="05000000000000000000" pitchFamily="2" charset="2"/>
                </a:rPr>
              </a:br>
              <a:r>
                <a:rPr lang="en-GB" sz="2400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  <a:sym typeface="Wingdings" panose="05000000000000000000" pitchFamily="2" charset="2"/>
                </a:rPr>
                <a:t>mezzanine lenders</a:t>
              </a:r>
              <a:endParaRPr lang="en-GB" sz="24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318109" y="856743"/>
              <a:ext cx="3594971" cy="2219193"/>
            </a:xfrm>
            <a:prstGeom prst="roundRect">
              <a:avLst>
                <a:gd name="adj" fmla="val 11777"/>
              </a:avLst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  <a:sym typeface="Wingdings" panose="05000000000000000000" pitchFamily="2" charset="2"/>
                </a:rPr>
                <a:t>Bank</a:t>
              </a:r>
              <a:endParaRPr lang="en-GB" sz="24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2318109" y="3322280"/>
            <a:ext cx="3594971" cy="2288087"/>
          </a:xfrm>
          <a:prstGeom prst="roundRect">
            <a:avLst>
              <a:gd name="adj" fmla="val 11777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Wingdings" panose="05000000000000000000" pitchFamily="2" charset="2"/>
              </a:rPr>
              <a:t>Peer-to-peer</a:t>
            </a:r>
            <a:endParaRPr lang="en-GB" sz="24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578279" y="5904730"/>
            <a:ext cx="9281787" cy="1059741"/>
            <a:chOff x="1803747" y="5892204"/>
            <a:chExt cx="9281787" cy="1059741"/>
          </a:xfrm>
        </p:grpSpPr>
        <p:sp>
          <p:nvSpPr>
            <p:cNvPr id="2" name="Right Arrow 1"/>
            <p:cNvSpPr/>
            <p:nvPr/>
          </p:nvSpPr>
          <p:spPr>
            <a:xfrm>
              <a:off x="1803747" y="5892204"/>
              <a:ext cx="9093896" cy="377371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381995" y="5892204"/>
              <a:ext cx="1703539" cy="1059741"/>
            </a:xfrm>
            <a:prstGeom prst="roundRect">
              <a:avLst>
                <a:gd name="adj" fmla="val 11777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  <a:sym typeface="Wingdings" panose="05000000000000000000" pitchFamily="2" charset="2"/>
                </a:rPr>
                <a:t>Risk</a:t>
              </a:r>
              <a:endParaRPr lang="en-GB" sz="24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88724" y="299658"/>
            <a:ext cx="1266718" cy="5882236"/>
            <a:chOff x="814192" y="287132"/>
            <a:chExt cx="1266718" cy="5882236"/>
          </a:xfrm>
        </p:grpSpPr>
        <p:sp>
          <p:nvSpPr>
            <p:cNvPr id="3" name="Right Arrow 2"/>
            <p:cNvSpPr/>
            <p:nvPr/>
          </p:nvSpPr>
          <p:spPr>
            <a:xfrm rot="16200000">
              <a:off x="-967635" y="3120822"/>
              <a:ext cx="5719720" cy="377371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 rot="16200000">
              <a:off x="647502" y="453822"/>
              <a:ext cx="1473248" cy="1139868"/>
            </a:xfrm>
            <a:prstGeom prst="roundRect">
              <a:avLst>
                <a:gd name="adj" fmla="val 11777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  <a:sym typeface="Wingdings" panose="05000000000000000000" pitchFamily="2" charset="2"/>
                </a:rPr>
                <a:t>Value</a:t>
              </a:r>
              <a:endParaRPr lang="en-GB" sz="24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6375745" y="4634630"/>
            <a:ext cx="3594971" cy="954862"/>
          </a:xfrm>
          <a:prstGeom prst="roundRect">
            <a:avLst>
              <a:gd name="adj" fmla="val 11777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Wingdings" panose="05000000000000000000" pitchFamily="2" charset="2"/>
              </a:rPr>
              <a:t>Not targeted</a:t>
            </a:r>
            <a:endParaRPr lang="en-GB" sz="24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7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108537" y="266316"/>
            <a:ext cx="7116870" cy="924838"/>
            <a:chOff x="3330421" y="266316"/>
            <a:chExt cx="7894986" cy="924838"/>
          </a:xfrm>
        </p:grpSpPr>
        <p:sp>
          <p:nvSpPr>
            <p:cNvPr id="42" name="Rounded Rectangle 41"/>
            <p:cNvSpPr/>
            <p:nvPr/>
          </p:nvSpPr>
          <p:spPr>
            <a:xfrm>
              <a:off x="3330421" y="266316"/>
              <a:ext cx="2330592" cy="924838"/>
            </a:xfrm>
            <a:prstGeom prst="roundRect">
              <a:avLst>
                <a:gd name="adj" fmla="val 11777"/>
              </a:avLst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dirty="0" err="1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  <a:sym typeface="Wingdings" panose="05000000000000000000" pitchFamily="2" charset="2"/>
                </a:rPr>
                <a:t>Company</a:t>
              </a:r>
              <a:r>
                <a:rPr lang="pt-PT" sz="2400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  <a:sym typeface="Wingdings" panose="05000000000000000000" pitchFamily="2" charset="2"/>
                </a:rPr>
                <a:t> A</a:t>
              </a:r>
              <a:endParaRPr lang="pt-PT" sz="24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112618" y="266316"/>
              <a:ext cx="2330592" cy="924838"/>
            </a:xfrm>
            <a:prstGeom prst="roundRect">
              <a:avLst>
                <a:gd name="adj" fmla="val 11777"/>
              </a:avLst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dirty="0" err="1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  <a:sym typeface="Wingdings" panose="05000000000000000000" pitchFamily="2" charset="2"/>
                </a:rPr>
                <a:t>Company</a:t>
              </a:r>
              <a:r>
                <a:rPr lang="pt-PT" sz="2400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  <a:sym typeface="Wingdings" panose="05000000000000000000" pitchFamily="2" charset="2"/>
                </a:rPr>
                <a:t> B</a:t>
              </a:r>
              <a:endParaRPr lang="pt-PT" sz="24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894815" y="266316"/>
              <a:ext cx="2330592" cy="924838"/>
            </a:xfrm>
            <a:prstGeom prst="roundRect">
              <a:avLst>
                <a:gd name="adj" fmla="val 11777"/>
              </a:avLst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dirty="0" err="1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  <a:sym typeface="Wingdings" panose="05000000000000000000" pitchFamily="2" charset="2"/>
                </a:rPr>
                <a:t>Company</a:t>
              </a:r>
              <a:r>
                <a:rPr lang="pt-PT" sz="2400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  <a:sym typeface="Wingdings" panose="05000000000000000000" pitchFamily="2" charset="2"/>
                </a:rPr>
                <a:t> C</a:t>
              </a:r>
              <a:endParaRPr lang="pt-PT" sz="24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05168" y="1523085"/>
            <a:ext cx="6226228" cy="892626"/>
            <a:chOff x="3824429" y="1523085"/>
            <a:chExt cx="6906967" cy="892626"/>
          </a:xfrm>
        </p:grpSpPr>
        <p:sp>
          <p:nvSpPr>
            <p:cNvPr id="46" name="Rounded Rectangle 45"/>
            <p:cNvSpPr/>
            <p:nvPr/>
          </p:nvSpPr>
          <p:spPr>
            <a:xfrm>
              <a:off x="3824429" y="1523085"/>
              <a:ext cx="1342571" cy="892626"/>
            </a:xfrm>
            <a:prstGeom prst="roundRect">
              <a:avLst>
                <a:gd name="adj" fmla="val 4842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4800" b="1" dirty="0" smtClean="0">
                  <a:solidFill>
                    <a:srgbClr val="00B050"/>
                  </a:solidFill>
                  <a:latin typeface="Helvetica Neue" charset="0"/>
                  <a:ea typeface="Helvetica Neue" charset="0"/>
                  <a:cs typeface="Helvetica Neue" charset="0"/>
                  <a:sym typeface="Wingdings" panose="05000000000000000000" pitchFamily="2" charset="2"/>
                </a:rPr>
                <a:t></a:t>
              </a:r>
              <a:endParaRPr lang="pt-PT" sz="4800" b="1" dirty="0">
                <a:solidFill>
                  <a:srgbClr val="00B05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606628" y="1523085"/>
              <a:ext cx="1342571" cy="892626"/>
            </a:xfrm>
            <a:prstGeom prst="roundRect">
              <a:avLst>
                <a:gd name="adj" fmla="val 4842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4800" b="1" dirty="0" smtClean="0">
                  <a:solidFill>
                    <a:srgbClr val="00B050"/>
                  </a:solidFill>
                  <a:latin typeface="Helvetica Neue" charset="0"/>
                  <a:ea typeface="Helvetica Neue" charset="0"/>
                  <a:cs typeface="Helvetica Neue" charset="0"/>
                  <a:sym typeface="Wingdings" panose="05000000000000000000" pitchFamily="2" charset="2"/>
                </a:rPr>
                <a:t></a:t>
              </a:r>
              <a:endParaRPr lang="pt-PT" sz="4800" b="1" dirty="0">
                <a:solidFill>
                  <a:srgbClr val="00B05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9388825" y="1523085"/>
              <a:ext cx="1342571" cy="892626"/>
            </a:xfrm>
            <a:prstGeom prst="roundRect">
              <a:avLst>
                <a:gd name="adj" fmla="val 4842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4800" b="1" dirty="0" smtClean="0">
                  <a:solidFill>
                    <a:srgbClr val="C00000"/>
                  </a:solidFill>
                  <a:latin typeface="Helvetica Neue" charset="0"/>
                  <a:ea typeface="Helvetica Neue" charset="0"/>
                  <a:cs typeface="Helvetica Neue" charset="0"/>
                  <a:sym typeface="Wingdings" panose="05000000000000000000" pitchFamily="2" charset="2"/>
                </a:rPr>
                <a:t>✗</a:t>
              </a:r>
              <a:endParaRPr lang="pt-PT" sz="4800" b="1" dirty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423797" y="1492593"/>
            <a:ext cx="3208751" cy="953611"/>
          </a:xfrm>
          <a:prstGeom prst="roundRect">
            <a:avLst>
              <a:gd name="adj" fmla="val 11777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Wingdings" panose="05000000000000000000" pitchFamily="2" charset="2"/>
              </a:rPr>
              <a:t>  </a:t>
            </a:r>
            <a:r>
              <a:rPr lang="pt-PT" sz="24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Wingdings" panose="05000000000000000000" pitchFamily="2" charset="2"/>
              </a:rPr>
              <a:t>Cash</a:t>
            </a:r>
            <a:endParaRPr lang="pt-PT" sz="24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23797" y="4028783"/>
            <a:ext cx="3208751" cy="953611"/>
          </a:xfrm>
          <a:prstGeom prst="roundRect">
            <a:avLst>
              <a:gd name="adj" fmla="val 11777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Wingdings" panose="05000000000000000000" pitchFamily="2" charset="2"/>
              </a:rPr>
              <a:t>  </a:t>
            </a:r>
            <a:r>
              <a:rPr lang="pt-PT" sz="2400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Wingdings" panose="05000000000000000000" pitchFamily="2" charset="2"/>
              </a:rPr>
              <a:t>Receivables</a:t>
            </a:r>
            <a:r>
              <a:rPr lang="pt-PT" sz="24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Wingdings" panose="05000000000000000000" pitchFamily="2" charset="2"/>
              </a:rPr>
              <a:t> </a:t>
            </a:r>
            <a:endParaRPr lang="pt-PT" sz="24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23797" y="2760688"/>
            <a:ext cx="3208751" cy="953611"/>
          </a:xfrm>
          <a:prstGeom prst="roundRect">
            <a:avLst>
              <a:gd name="adj" fmla="val 11777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Wingdings" panose="05000000000000000000" pitchFamily="2" charset="2"/>
              </a:rPr>
              <a:t>  </a:t>
            </a:r>
            <a:r>
              <a:rPr lang="pt-PT" sz="2400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Wingdings" panose="05000000000000000000" pitchFamily="2" charset="2"/>
              </a:rPr>
              <a:t>Revenue</a:t>
            </a:r>
            <a:r>
              <a:rPr lang="pt-PT" sz="24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Wingdings" panose="05000000000000000000" pitchFamily="2" charset="2"/>
              </a:rPr>
              <a:t> </a:t>
            </a:r>
            <a:endParaRPr lang="pt-PT" sz="24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23797" y="5296877"/>
            <a:ext cx="3208751" cy="953611"/>
          </a:xfrm>
          <a:prstGeom prst="roundRect">
            <a:avLst>
              <a:gd name="adj" fmla="val 11777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Wingdings" panose="05000000000000000000" pitchFamily="2" charset="2"/>
              </a:rPr>
              <a:t>  </a:t>
            </a:r>
            <a:r>
              <a:rPr lang="pt-PT" sz="2400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Wingdings" panose="05000000000000000000" pitchFamily="2" charset="2"/>
              </a:rPr>
              <a:t>Debt</a:t>
            </a:r>
            <a:r>
              <a:rPr lang="pt-PT" sz="24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Wingdings" panose="05000000000000000000" pitchFamily="2" charset="2"/>
              </a:rPr>
              <a:t> </a:t>
            </a:r>
            <a:endParaRPr lang="pt-PT" sz="24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1136" y="1662195"/>
            <a:ext cx="1253507" cy="642593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4521923" y="5327369"/>
            <a:ext cx="6209473" cy="923119"/>
            <a:chOff x="3824429" y="5327369"/>
            <a:chExt cx="6888379" cy="923119"/>
          </a:xfrm>
        </p:grpSpPr>
        <p:sp>
          <p:nvSpPr>
            <p:cNvPr id="53" name="Rounded Rectangle 52"/>
            <p:cNvSpPr/>
            <p:nvPr/>
          </p:nvSpPr>
          <p:spPr>
            <a:xfrm>
              <a:off x="6606628" y="5327369"/>
              <a:ext cx="1342571" cy="892626"/>
            </a:xfrm>
            <a:prstGeom prst="roundRect">
              <a:avLst>
                <a:gd name="adj" fmla="val 4842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4800" b="1" dirty="0" smtClean="0">
                  <a:solidFill>
                    <a:srgbClr val="00B050"/>
                  </a:solidFill>
                  <a:latin typeface="Helvetica Neue" charset="0"/>
                  <a:ea typeface="Helvetica Neue" charset="0"/>
                  <a:cs typeface="Helvetica Neue" charset="0"/>
                  <a:sym typeface="Wingdings" panose="05000000000000000000" pitchFamily="2" charset="2"/>
                </a:rPr>
                <a:t></a:t>
              </a:r>
              <a:endParaRPr lang="pt-PT" sz="4800" b="1" dirty="0">
                <a:solidFill>
                  <a:srgbClr val="00B05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9370237" y="5357862"/>
              <a:ext cx="1342571" cy="892626"/>
            </a:xfrm>
            <a:prstGeom prst="roundRect">
              <a:avLst>
                <a:gd name="adj" fmla="val 4842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4800" b="1" dirty="0" smtClean="0">
                  <a:solidFill>
                    <a:srgbClr val="00B050"/>
                  </a:solidFill>
                  <a:latin typeface="Helvetica Neue" charset="0"/>
                  <a:ea typeface="Helvetica Neue" charset="0"/>
                  <a:cs typeface="Helvetica Neue" charset="0"/>
                  <a:sym typeface="Wingdings" panose="05000000000000000000" pitchFamily="2" charset="2"/>
                </a:rPr>
                <a:t></a:t>
              </a:r>
              <a:endParaRPr lang="pt-PT" sz="4800" b="1" dirty="0">
                <a:solidFill>
                  <a:srgbClr val="00B05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3824429" y="5327369"/>
              <a:ext cx="1342571" cy="892626"/>
            </a:xfrm>
            <a:prstGeom prst="roundRect">
              <a:avLst>
                <a:gd name="adj" fmla="val 4842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4800" b="1" dirty="0" smtClean="0">
                  <a:solidFill>
                    <a:srgbClr val="00B050"/>
                  </a:solidFill>
                  <a:latin typeface="Helvetica Neue" charset="0"/>
                  <a:ea typeface="Helvetica Neue" charset="0"/>
                  <a:cs typeface="Helvetica Neue" charset="0"/>
                  <a:sym typeface="Wingdings" panose="05000000000000000000" pitchFamily="2" charset="2"/>
                </a:rPr>
                <a:t></a:t>
              </a:r>
              <a:endParaRPr lang="pt-PT" sz="4800" b="1" dirty="0">
                <a:solidFill>
                  <a:srgbClr val="00B05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05168" y="4089768"/>
            <a:ext cx="6226228" cy="892626"/>
            <a:chOff x="3824429" y="4089768"/>
            <a:chExt cx="6906967" cy="892626"/>
          </a:xfrm>
        </p:grpSpPr>
        <p:sp>
          <p:nvSpPr>
            <p:cNvPr id="49" name="Rounded Rectangle 48"/>
            <p:cNvSpPr/>
            <p:nvPr/>
          </p:nvSpPr>
          <p:spPr>
            <a:xfrm>
              <a:off x="6606628" y="4089768"/>
              <a:ext cx="1342571" cy="892626"/>
            </a:xfrm>
            <a:prstGeom prst="roundRect">
              <a:avLst>
                <a:gd name="adj" fmla="val 4842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4800" b="1" dirty="0" smtClean="0">
                  <a:solidFill>
                    <a:srgbClr val="00B050"/>
                  </a:solidFill>
                  <a:latin typeface="Helvetica Neue" charset="0"/>
                  <a:ea typeface="Helvetica Neue" charset="0"/>
                  <a:cs typeface="Helvetica Neue" charset="0"/>
                  <a:sym typeface="Wingdings" panose="05000000000000000000" pitchFamily="2" charset="2"/>
                </a:rPr>
                <a:t></a:t>
              </a:r>
              <a:endParaRPr lang="pt-PT" sz="4800" b="1" dirty="0">
                <a:solidFill>
                  <a:srgbClr val="00B05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9388825" y="4089768"/>
              <a:ext cx="1342571" cy="892626"/>
            </a:xfrm>
            <a:prstGeom prst="roundRect">
              <a:avLst>
                <a:gd name="adj" fmla="val 4842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4800" b="1" dirty="0" smtClean="0">
                  <a:solidFill>
                    <a:srgbClr val="00B050"/>
                  </a:solidFill>
                  <a:latin typeface="Helvetica Neue" charset="0"/>
                  <a:ea typeface="Helvetica Neue" charset="0"/>
                  <a:cs typeface="Helvetica Neue" charset="0"/>
                  <a:sym typeface="Wingdings" panose="05000000000000000000" pitchFamily="2" charset="2"/>
                </a:rPr>
                <a:t></a:t>
              </a:r>
              <a:endParaRPr lang="pt-PT" sz="4800" b="1" dirty="0">
                <a:solidFill>
                  <a:srgbClr val="00B05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824429" y="4089768"/>
              <a:ext cx="1342571" cy="892626"/>
            </a:xfrm>
            <a:prstGeom prst="roundRect">
              <a:avLst>
                <a:gd name="adj" fmla="val 4842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4800" b="1" dirty="0" smtClean="0">
                  <a:solidFill>
                    <a:srgbClr val="00B050"/>
                  </a:solidFill>
                  <a:latin typeface="Helvetica Neue" charset="0"/>
                  <a:ea typeface="Helvetica Neue" charset="0"/>
                  <a:cs typeface="Helvetica Neue" charset="0"/>
                  <a:sym typeface="Wingdings" panose="05000000000000000000" pitchFamily="2" charset="2"/>
                </a:rPr>
                <a:t></a:t>
              </a:r>
              <a:endParaRPr lang="pt-PT" sz="4800" b="1" dirty="0">
                <a:solidFill>
                  <a:srgbClr val="00B05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05168" y="2791180"/>
            <a:ext cx="6226228" cy="892626"/>
            <a:chOff x="3824429" y="2791180"/>
            <a:chExt cx="6906967" cy="892626"/>
          </a:xfrm>
        </p:grpSpPr>
        <p:sp>
          <p:nvSpPr>
            <p:cNvPr id="50" name="Rounded Rectangle 49"/>
            <p:cNvSpPr/>
            <p:nvPr/>
          </p:nvSpPr>
          <p:spPr>
            <a:xfrm>
              <a:off x="3824429" y="2791180"/>
              <a:ext cx="1342571" cy="892626"/>
            </a:xfrm>
            <a:prstGeom prst="roundRect">
              <a:avLst>
                <a:gd name="adj" fmla="val 4842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4800" b="1" dirty="0" smtClean="0">
                  <a:solidFill>
                    <a:srgbClr val="00B050"/>
                  </a:solidFill>
                  <a:latin typeface="Helvetica Neue" charset="0"/>
                  <a:ea typeface="Helvetica Neue" charset="0"/>
                  <a:cs typeface="Helvetica Neue" charset="0"/>
                  <a:sym typeface="Wingdings" panose="05000000000000000000" pitchFamily="2" charset="2"/>
                </a:rPr>
                <a:t></a:t>
              </a:r>
              <a:endParaRPr lang="pt-PT" sz="4800" b="1" dirty="0">
                <a:solidFill>
                  <a:srgbClr val="00B05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388825" y="2791180"/>
              <a:ext cx="1342571" cy="892626"/>
            </a:xfrm>
            <a:prstGeom prst="roundRect">
              <a:avLst>
                <a:gd name="adj" fmla="val 4842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4800" b="1" dirty="0" smtClean="0">
                  <a:solidFill>
                    <a:srgbClr val="C00000"/>
                  </a:solidFill>
                  <a:latin typeface="Helvetica Neue" charset="0"/>
                  <a:ea typeface="Helvetica Neue" charset="0"/>
                  <a:cs typeface="Helvetica Neue" charset="0"/>
                  <a:sym typeface="Wingdings" panose="05000000000000000000" pitchFamily="2" charset="2"/>
                </a:rPr>
                <a:t>✗</a:t>
              </a:r>
              <a:endParaRPr lang="pt-PT" sz="4800" b="1" dirty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6606628" y="2791180"/>
              <a:ext cx="1342571" cy="892626"/>
            </a:xfrm>
            <a:prstGeom prst="roundRect">
              <a:avLst>
                <a:gd name="adj" fmla="val 4842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4800" dirty="0" smtClean="0">
                  <a:solidFill>
                    <a:srgbClr val="C00000"/>
                  </a:solidFill>
                  <a:latin typeface="Helvetica Neue" charset="0"/>
                  <a:ea typeface="Helvetica Neue" charset="0"/>
                  <a:cs typeface="Helvetica Neue" charset="0"/>
                  <a:sym typeface="Wingdings" panose="05000000000000000000" pitchFamily="2" charset="2"/>
                </a:rPr>
                <a:t>✗</a:t>
              </a:r>
              <a:endParaRPr lang="pt-PT" sz="4800" dirty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2340" y="1584921"/>
            <a:ext cx="917741" cy="638858"/>
          </a:xfrm>
          <a:prstGeom prst="rect">
            <a:avLst/>
          </a:prstGeom>
        </p:spPr>
      </p:pic>
      <p:cxnSp>
        <p:nvCxnSpPr>
          <p:cNvPr id="61" name="Straight Connector 60"/>
          <p:cNvCxnSpPr/>
          <p:nvPr/>
        </p:nvCxnSpPr>
        <p:spPr>
          <a:xfrm>
            <a:off x="423797" y="2602389"/>
            <a:ext cx="11446284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09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6925" y="3937845"/>
            <a:ext cx="9005174" cy="0"/>
          </a:xfrm>
          <a:prstGeom prst="line">
            <a:avLst/>
          </a:prstGeom>
          <a:ln w="317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28" idx="3"/>
            <a:endCxn id="22" idx="0"/>
          </p:cNvCxnSpPr>
          <p:nvPr/>
        </p:nvCxnSpPr>
        <p:spPr>
          <a:xfrm>
            <a:off x="9012692" y="2485442"/>
            <a:ext cx="1763372" cy="446214"/>
          </a:xfrm>
          <a:prstGeom prst="curvedConnector2">
            <a:avLst/>
          </a:prstGeom>
          <a:ln w="25400"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9787051" y="2931656"/>
            <a:ext cx="1978025" cy="1887118"/>
          </a:xfrm>
          <a:prstGeom prst="roundRect">
            <a:avLst>
              <a:gd name="adj" fmla="val 11777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Wingdings" panose="05000000000000000000" pitchFamily="2" charset="2"/>
              </a:rPr>
              <a:t>Blockchain</a:t>
            </a:r>
            <a:endParaRPr lang="pt-PT" sz="24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109890" y="4321431"/>
            <a:ext cx="1978025" cy="1887118"/>
          </a:xfrm>
          <a:prstGeom prst="roundRect">
            <a:avLst>
              <a:gd name="adj" fmla="val 11777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Wingdings" panose="05000000000000000000" pitchFamily="2" charset="2"/>
              </a:rPr>
              <a:t>Investor</a:t>
            </a:r>
            <a:endParaRPr lang="pt-PT" sz="24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09890" y="1541882"/>
            <a:ext cx="1978025" cy="1887118"/>
          </a:xfrm>
          <a:prstGeom prst="roundRect">
            <a:avLst>
              <a:gd name="adj" fmla="val 11777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Wingdings" panose="05000000000000000000" pitchFamily="2" charset="2"/>
              </a:rPr>
              <a:t>Company</a:t>
            </a:r>
            <a:endParaRPr lang="pt-PT" sz="24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604544" y="1541882"/>
            <a:ext cx="1978025" cy="1887118"/>
          </a:xfrm>
          <a:prstGeom prst="roundRect">
            <a:avLst>
              <a:gd name="adj" fmla="val 11777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  <a:sym typeface="Wingdings" panose="05000000000000000000" pitchFamily="2" charset="2"/>
              </a:rPr>
              <a:t>Server</a:t>
            </a:r>
            <a:endParaRPr lang="pt-PT" sz="24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055825" y="2485441"/>
            <a:ext cx="154871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1" idx="0"/>
            <a:endCxn id="22" idx="0"/>
          </p:cNvCxnSpPr>
          <p:nvPr/>
        </p:nvCxnSpPr>
        <p:spPr>
          <a:xfrm rot="16200000" flipH="1">
            <a:off x="7489923" y="-354484"/>
            <a:ext cx="1389774" cy="5182507"/>
          </a:xfrm>
          <a:prstGeom prst="curvedConnector3">
            <a:avLst>
              <a:gd name="adj1" fmla="val -16449"/>
            </a:avLst>
          </a:prstGeom>
          <a:ln w="25400"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7696314" y="1857502"/>
            <a:ext cx="1316378" cy="1255879"/>
          </a:xfrm>
          <a:prstGeom prst="roundRect">
            <a:avLst>
              <a:gd name="adj" fmla="val 11777"/>
            </a:avLst>
          </a:pr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i="1" dirty="0" smtClean="0">
                <a:solidFill>
                  <a:schemeClr val="bg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  <a:sym typeface="Wingdings" panose="05000000000000000000" pitchFamily="2" charset="2"/>
              </a:rPr>
              <a:t>Flags</a:t>
            </a:r>
            <a:endParaRPr lang="pt-PT" sz="2400" i="1" dirty="0">
              <a:solidFill>
                <a:schemeClr val="bg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32" name="Curved Connector 31"/>
          <p:cNvCxnSpPr/>
          <p:nvPr/>
        </p:nvCxnSpPr>
        <p:spPr>
          <a:xfrm>
            <a:off x="6582569" y="2485441"/>
            <a:ext cx="1113745" cy="1"/>
          </a:xfrm>
          <a:prstGeom prst="curvedConnector3">
            <a:avLst/>
          </a:prstGeom>
          <a:ln w="25400"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251857" y="152400"/>
            <a:ext cx="2732314" cy="1049756"/>
            <a:chOff x="1251857" y="152400"/>
            <a:chExt cx="2732314" cy="1049756"/>
          </a:xfrm>
        </p:grpSpPr>
        <p:sp>
          <p:nvSpPr>
            <p:cNvPr id="25" name="Rounded Rectangle 24"/>
            <p:cNvSpPr/>
            <p:nvPr/>
          </p:nvSpPr>
          <p:spPr>
            <a:xfrm>
              <a:off x="1251857" y="152400"/>
              <a:ext cx="2732314" cy="1049756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16367" y="224560"/>
              <a:ext cx="965070" cy="96507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63963" y="439995"/>
              <a:ext cx="1024265" cy="525075"/>
            </a:xfrm>
            <a:prstGeom prst="rect">
              <a:avLst/>
            </a:prstGeom>
          </p:spPr>
        </p:pic>
      </p:grpSp>
      <p:cxnSp>
        <p:nvCxnSpPr>
          <p:cNvPr id="30" name="Curved Connector 29"/>
          <p:cNvCxnSpPr>
            <a:stCxn id="27" idx="3"/>
          </p:cNvCxnSpPr>
          <p:nvPr/>
        </p:nvCxnSpPr>
        <p:spPr>
          <a:xfrm>
            <a:off x="3984171" y="677278"/>
            <a:ext cx="620373" cy="1808163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111828" y="1237690"/>
            <a:ext cx="0" cy="257368"/>
          </a:xfrm>
          <a:prstGeom prst="straightConnector1">
            <a:avLst/>
          </a:prstGeom>
          <a:ln w="25400">
            <a:solidFill>
              <a:schemeClr val="bg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3087916" y="3113381"/>
            <a:ext cx="5266587" cy="2946415"/>
            <a:chOff x="3087916" y="3113381"/>
            <a:chExt cx="5266587" cy="2946415"/>
          </a:xfrm>
        </p:grpSpPr>
        <p:cxnSp>
          <p:nvCxnSpPr>
            <p:cNvPr id="40" name="Curved Connector 39"/>
            <p:cNvCxnSpPr>
              <a:stCxn id="28" idx="2"/>
              <a:endCxn id="13" idx="0"/>
            </p:cNvCxnSpPr>
            <p:nvPr/>
          </p:nvCxnSpPr>
          <p:spPr>
            <a:xfrm rot="5400000">
              <a:off x="6500706" y="2616388"/>
              <a:ext cx="1356804" cy="235079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bg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04544" y="4470185"/>
              <a:ext cx="2798338" cy="1589611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</p:pic>
        <p:cxnSp>
          <p:nvCxnSpPr>
            <p:cNvPr id="38" name="Curved Connector 37"/>
            <p:cNvCxnSpPr/>
            <p:nvPr/>
          </p:nvCxnSpPr>
          <p:spPr>
            <a:xfrm rot="10800000">
              <a:off x="3087916" y="5264989"/>
              <a:ext cx="1516629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bg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64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11" grpId="0" animBg="1"/>
      <p:bldP spid="21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91132" y="2641604"/>
            <a:ext cx="1609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chemeClr val="bg1"/>
                </a:solidFill>
                <a:latin typeface="Bauhaus 93" charset="0"/>
                <a:ea typeface="Bauhaus 93" charset="0"/>
                <a:cs typeface="Bauhaus 93" charset="0"/>
              </a:rPr>
              <a:t>DEMO</a:t>
            </a:r>
            <a:endParaRPr lang="pt-PT" sz="4000" dirty="0">
              <a:solidFill>
                <a:schemeClr val="bg1"/>
              </a:solidFill>
              <a:latin typeface="Bauhaus 93" charset="0"/>
              <a:ea typeface="Bauhaus 93" charset="0"/>
              <a:cs typeface="Bauhaus 9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83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4457" y="2460237"/>
            <a:ext cx="70630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Big Bank Control for Medium Enterprise</a:t>
            </a:r>
          </a:p>
          <a:p>
            <a:pPr algn="ctr"/>
            <a:r>
              <a:rPr lang="en-GB" sz="2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Powering Investment</a:t>
            </a:r>
            <a:endParaRPr lang="pt-PT" sz="2800" b="1" i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32536" y="6023631"/>
            <a:ext cx="35269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 smtClean="0">
                <a:solidFill>
                  <a:schemeClr val="bg1"/>
                </a:solidFill>
                <a:latin typeface="Bauhaus 93" charset="0"/>
                <a:ea typeface="Bauhaus 93" charset="0"/>
                <a:cs typeface="Bauhaus 93" charset="0"/>
              </a:rPr>
              <a:t>Company Risk Monitor</a:t>
            </a:r>
            <a:endParaRPr lang="pt-PT" sz="2600" dirty="0">
              <a:solidFill>
                <a:schemeClr val="bg1"/>
              </a:solidFill>
              <a:latin typeface="Bauhaus 93" charset="0"/>
              <a:ea typeface="Bauhaus 93" charset="0"/>
              <a:cs typeface="Bauhaus 93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537" y="5429222"/>
            <a:ext cx="926926" cy="4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86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Bauhaus 93</vt:lpstr>
      <vt:lpstr>Calibri</vt:lpstr>
      <vt:lpstr>Calibri Light</vt:lpstr>
      <vt:lpstr>Helvetica Neue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Brammall</dc:creator>
  <cp:lastModifiedBy>Justin Brammall</cp:lastModifiedBy>
  <cp:revision>43</cp:revision>
  <dcterms:created xsi:type="dcterms:W3CDTF">2016-07-16T20:19:05Z</dcterms:created>
  <dcterms:modified xsi:type="dcterms:W3CDTF">2016-07-17T13:06:17Z</dcterms:modified>
</cp:coreProperties>
</file>