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56" r:id="rId3"/>
    <p:sldId id="259" r:id="rId4"/>
    <p:sldId id="260" r:id="rId5"/>
    <p:sldId id="262" r:id="rId6"/>
    <p:sldId id="283" r:id="rId7"/>
    <p:sldId id="267" r:id="rId8"/>
    <p:sldId id="269" r:id="rId9"/>
    <p:sldId id="270" r:id="rId10"/>
    <p:sldId id="271" r:id="rId11"/>
    <p:sldId id="272" r:id="rId12"/>
    <p:sldId id="257" r:id="rId13"/>
    <p:sldId id="258" r:id="rId14"/>
    <p:sldId id="263" r:id="rId15"/>
    <p:sldId id="265" r:id="rId16"/>
    <p:sldId id="268" r:id="rId17"/>
    <p:sldId id="280" r:id="rId18"/>
    <p:sldId id="274" r:id="rId19"/>
    <p:sldId id="285" r:id="rId20"/>
    <p:sldId id="275" r:id="rId21"/>
    <p:sldId id="277" r:id="rId22"/>
    <p:sldId id="282" r:id="rId23"/>
    <p:sldId id="287" r:id="rId24"/>
    <p:sldId id="278" r:id="rId25"/>
    <p:sldId id="286" r:id="rId26"/>
    <p:sldId id="279" r:id="rId2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8"/>
    <p:restoredTop sz="94681"/>
  </p:normalViewPr>
  <p:slideViewPr>
    <p:cSldViewPr snapToGrid="0" snapToObjects="1">
      <p:cViewPr varScale="1">
        <p:scale>
          <a:sx n="93" d="100"/>
          <a:sy n="93" d="100"/>
        </p:scale>
        <p:origin x="248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411-BE17-000F-A22B-0F54F1974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DFB32-0AC5-5C6D-FFCC-6268FB405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5AB9C-5051-131A-79FF-E8818E8B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56B-06B3-CD4E-B0C9-9888D5BF2FF1}" type="datetimeFigureOut">
              <a:rPr lang="en-AT" smtClean="0"/>
              <a:t>06.11.23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5E59F-27B3-A17D-5C38-584D647C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D21B-CED8-8475-284D-DF4E63F6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369-4117-4C4E-B749-CB6DE1A17C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8963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89FE-A236-BC67-F92C-F4DC822E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5D64D-BF29-C8D7-EF0D-30DDA1BF0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DC7E-F458-BDDD-9ABA-5BB240D1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56B-06B3-CD4E-B0C9-9888D5BF2FF1}" type="datetimeFigureOut">
              <a:rPr lang="en-AT" smtClean="0"/>
              <a:t>06.11.23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8613-63C1-8383-79D5-C784DB10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051A-0F86-FC49-B982-A911D42D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369-4117-4C4E-B749-CB6DE1A17C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6510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D0C63-2E40-CC9B-4A15-951F1D164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0FACF-75E2-3C05-734A-F9E36843F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93C7-580C-11C0-FD50-1F65069F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56B-06B3-CD4E-B0C9-9888D5BF2FF1}" type="datetimeFigureOut">
              <a:rPr lang="en-AT" smtClean="0"/>
              <a:t>06.11.23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D82A-5E3C-14EC-73FA-ED6371FA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86B16-CD27-09A4-7783-35D7CA46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369-4117-4C4E-B749-CB6DE1A17C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3715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C82E-4AAD-486E-AEBA-F8FD6C14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92EB9-D1F6-9161-5347-F6D26A48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6AFD-D5FA-A336-026F-E4A5DF33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56B-06B3-CD4E-B0C9-9888D5BF2FF1}" type="datetimeFigureOut">
              <a:rPr lang="en-AT" smtClean="0"/>
              <a:t>06.11.23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F0A7-0AF2-C6C5-4F16-891639C9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D1BB-D883-0909-24B3-43A6F248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369-4117-4C4E-B749-CB6DE1A17C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4424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2E72-1340-358E-52E0-0F087613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B074-D432-EAC3-1946-E7F45347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FC8D-ADDA-236E-CD2D-BCE460A8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56B-06B3-CD4E-B0C9-9888D5BF2FF1}" type="datetimeFigureOut">
              <a:rPr lang="en-AT" smtClean="0"/>
              <a:t>06.11.23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B902D-B452-DB93-6948-94B8D152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9D35-69FC-0DF7-4B67-9BDAF247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369-4117-4C4E-B749-CB6DE1A17C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5750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EE19-0132-7F0A-905E-6915E650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6AD7-AB2F-3319-F5F0-0D6C50C9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B6794-DA5C-1DE8-B521-D56B3884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0443C-01D1-5AD7-C77D-4E53D264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56B-06B3-CD4E-B0C9-9888D5BF2FF1}" type="datetimeFigureOut">
              <a:rPr lang="en-AT" smtClean="0"/>
              <a:t>06.11.23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09BE1-01FF-B7DF-0120-AFBD26DA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6B2B2-D020-3155-48AC-05E29E56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369-4117-4C4E-B749-CB6DE1A17C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855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60DE-4AC7-DD5A-B0D4-A68E8531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2AA0C-0550-F28D-9720-81DF1A6C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383CB-38AB-ED6A-BAA8-25FF5DF59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80CEE-1BD8-398A-06FE-041421C11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333AA-568C-072F-801B-36B5343D4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6B103-CA41-40C3-6D82-7FF39093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56B-06B3-CD4E-B0C9-9888D5BF2FF1}" type="datetimeFigureOut">
              <a:rPr lang="en-AT" smtClean="0"/>
              <a:t>06.11.23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92938-3A1F-7D3D-B3F9-34C05D89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E7D34-27FD-EFC1-A58A-B50BE3E2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369-4117-4C4E-B749-CB6DE1A17C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8669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70DD-4479-FAEC-2EA5-FFEAE264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9B6C8-BB3B-8444-4A0A-6CA29EFD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56B-06B3-CD4E-B0C9-9888D5BF2FF1}" type="datetimeFigureOut">
              <a:rPr lang="en-AT" smtClean="0"/>
              <a:t>06.11.23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081BB-0345-85AE-D815-12AB1B73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2370D-FF51-686B-2BD7-8DC2E4CA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369-4117-4C4E-B749-CB6DE1A17C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2101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D3282-B346-4C68-FD80-C780385D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56B-06B3-CD4E-B0C9-9888D5BF2FF1}" type="datetimeFigureOut">
              <a:rPr lang="en-AT" smtClean="0"/>
              <a:t>06.11.23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5DB69-1679-079B-CA19-0DAF1159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25E35-8A3A-BEBB-D928-70F50094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369-4117-4C4E-B749-CB6DE1A17C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3036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864B-88F8-4771-F4A2-615E2E9A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DEE8-12E6-BBAF-4E77-3B933BD1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26AED-FD26-3151-9248-FEB936BF6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41D61-F964-50F9-C3A9-58C8CC8D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56B-06B3-CD4E-B0C9-9888D5BF2FF1}" type="datetimeFigureOut">
              <a:rPr lang="en-AT" smtClean="0"/>
              <a:t>06.11.23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58B41-E308-5C26-F6BB-6BAA3E5C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E5FE2-EA69-8230-26BB-6264BB3B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369-4117-4C4E-B749-CB6DE1A17C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446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0843-B02E-DEC8-B147-2454332B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DDA77-F814-6C63-7965-AB2EA7661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42155-0FE1-8F51-D289-084C8F89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2B81F-C7CA-B879-CC09-6B60A0E4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C56B-06B3-CD4E-B0C9-9888D5BF2FF1}" type="datetimeFigureOut">
              <a:rPr lang="en-AT" smtClean="0"/>
              <a:t>06.11.23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5267-96B9-BA94-DFB2-369D7E46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39282-51BA-AA55-0A03-0D9218F3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58369-4117-4C4E-B749-CB6DE1A17C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4211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BD841-A945-9605-8E8C-1F5A3423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37744-278B-8EC3-D35A-60D69A90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27B7-2868-6130-4E1C-800F709E3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C56B-06B3-CD4E-B0C9-9888D5BF2FF1}" type="datetimeFigureOut">
              <a:rPr lang="en-AT" smtClean="0"/>
              <a:t>06.11.23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D263-2D09-E126-F165-245E5D270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4770-3097-F7E0-BFC2-3DB245F8F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58369-4117-4C4E-B749-CB6DE1A17C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1026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cha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hat.openai.com/chat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Explorative_Datenanalyse" TargetMode="External"/><Relationship Id="rId2" Type="http://schemas.openxmlformats.org/officeDocument/2006/relationships/hyperlink" Target="https://de.wikipedia.org/wiki/Deskriptive_Statisti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.wikipedia.org/wiki/Mathematische_Statisti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dstorey.org/fas/empirical-distribution-functions.htm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eeing-theory.brown.edu/probability-distributions/index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cha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cha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D3EFB14-0A91-1CFD-AD29-B84C7D8B3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05" y="643466"/>
            <a:ext cx="47771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2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ChatGPT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DF39D-372E-B7AD-5432-4D822378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94" y="738994"/>
            <a:ext cx="5528785" cy="567054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0824A9E-CA48-224E-584B-AE2A5ABEC06C}"/>
              </a:ext>
            </a:extLst>
          </p:cNvPr>
          <p:cNvSpPr txBox="1">
            <a:spLocks/>
          </p:cNvSpPr>
          <p:nvPr/>
        </p:nvSpPr>
        <p:spPr>
          <a:xfrm>
            <a:off x="6087541" y="195278"/>
            <a:ext cx="5672019" cy="348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hlinkClick r:id="rId3"/>
              </a:rPr>
              <a:t>https://</a:t>
            </a:r>
            <a:r>
              <a:rPr lang="en-GB" sz="1600" dirty="0" err="1">
                <a:hlinkClick r:id="rId3"/>
              </a:rPr>
              <a:t>chat.openai.com</a:t>
            </a:r>
            <a:r>
              <a:rPr lang="en-GB" sz="1600" dirty="0">
                <a:hlinkClick r:id="rId3"/>
              </a:rPr>
              <a:t>/chat</a:t>
            </a:r>
            <a:endParaRPr lang="en-AT" sz="1600" dirty="0"/>
          </a:p>
        </p:txBody>
      </p:sp>
    </p:spTree>
    <p:extLst>
      <p:ext uri="{BB962C8B-B14F-4D97-AF65-F5344CB8AC3E}">
        <p14:creationId xmlns:p14="http://schemas.microsoft.com/office/powerpoint/2010/main" val="1479405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ChatGPT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824A9E-CA48-224E-584B-AE2A5ABEC06C}"/>
              </a:ext>
            </a:extLst>
          </p:cNvPr>
          <p:cNvSpPr txBox="1">
            <a:spLocks/>
          </p:cNvSpPr>
          <p:nvPr/>
        </p:nvSpPr>
        <p:spPr>
          <a:xfrm>
            <a:off x="6087541" y="195278"/>
            <a:ext cx="5672019" cy="389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hlinkClick r:id="rId2"/>
              </a:rPr>
              <a:t>https://chat.openai.com/chat</a:t>
            </a:r>
            <a:endParaRPr lang="en-AT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5C3A0-490C-1328-A42B-B7466C0E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15" y="779740"/>
            <a:ext cx="4859377" cy="5555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2E6643-312C-F965-7DBD-D74B34BE70AC}"/>
              </a:ext>
            </a:extLst>
          </p:cNvPr>
          <p:cNvSpPr txBox="1"/>
          <p:nvPr/>
        </p:nvSpPr>
        <p:spPr>
          <a:xfrm>
            <a:off x="3811903" y="3105834"/>
            <a:ext cx="269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3600" dirty="0">
                <a:highlight>
                  <a:srgbClr val="FF0000"/>
                </a:highlight>
              </a:rPr>
              <a:t>ACHTUNG!!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ADBBC0-93E3-D68F-AC4B-B0C8CD75E174}"/>
              </a:ext>
            </a:extLst>
          </p:cNvPr>
          <p:cNvSpPr/>
          <p:nvPr/>
        </p:nvSpPr>
        <p:spPr>
          <a:xfrm>
            <a:off x="6938130" y="5220388"/>
            <a:ext cx="2488674" cy="3110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99937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9466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8" y="3206075"/>
            <a:ext cx="3352800" cy="44313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err="1">
                <a:hlinkClick r:id="rId2"/>
              </a:rPr>
              <a:t>Deskriptive</a:t>
            </a:r>
            <a:r>
              <a:rPr lang="en-GB" dirty="0"/>
              <a:t> </a:t>
            </a:r>
            <a:r>
              <a:rPr lang="en-GB" dirty="0" err="1"/>
              <a:t>Statistik</a:t>
            </a:r>
            <a:endParaRPr lang="en-GB" dirty="0"/>
          </a:p>
          <a:p>
            <a:endParaRPr lang="en-AT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5AA68A6-B916-1E8C-961A-B3D794840560}"/>
              </a:ext>
            </a:extLst>
          </p:cNvPr>
          <p:cNvSpPr txBox="1">
            <a:spLocks/>
          </p:cNvSpPr>
          <p:nvPr/>
        </p:nvSpPr>
        <p:spPr>
          <a:xfrm>
            <a:off x="7957458" y="3206075"/>
            <a:ext cx="3352800" cy="4431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3"/>
              </a:rPr>
              <a:t>Explorative</a:t>
            </a:r>
            <a:r>
              <a:rPr lang="en-GB" dirty="0"/>
              <a:t> </a:t>
            </a:r>
            <a:r>
              <a:rPr lang="en-GB" dirty="0" err="1"/>
              <a:t>Statistik</a:t>
            </a:r>
            <a:endParaRPr lang="en-GB" dirty="0"/>
          </a:p>
          <a:p>
            <a:endParaRPr lang="en-A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DF08EA7-EA7C-4C77-F61C-0CAB06B9B107}"/>
              </a:ext>
            </a:extLst>
          </p:cNvPr>
          <p:cNvSpPr txBox="1">
            <a:spLocks/>
          </p:cNvSpPr>
          <p:nvPr/>
        </p:nvSpPr>
        <p:spPr>
          <a:xfrm>
            <a:off x="4599273" y="4970703"/>
            <a:ext cx="2887437" cy="4431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hlinkClick r:id="rId4"/>
              </a:rPr>
              <a:t>Induktive</a:t>
            </a:r>
            <a:r>
              <a:rPr lang="en-GB" dirty="0"/>
              <a:t> </a:t>
            </a:r>
            <a:r>
              <a:rPr lang="en-GB" dirty="0" err="1"/>
              <a:t>Statistik</a:t>
            </a:r>
            <a:endParaRPr lang="en-GB" dirty="0"/>
          </a:p>
          <a:p>
            <a:endParaRPr lang="en-AT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B0B7667-B41B-905C-C68A-5953271F4BEC}"/>
              </a:ext>
            </a:extLst>
          </p:cNvPr>
          <p:cNvSpPr txBox="1">
            <a:spLocks/>
          </p:cNvSpPr>
          <p:nvPr/>
        </p:nvSpPr>
        <p:spPr>
          <a:xfrm>
            <a:off x="5004709" y="3211750"/>
            <a:ext cx="2106385" cy="443138"/>
          </a:xfrm>
          <a:prstGeom prst="rect">
            <a:avLst/>
          </a:prstGeom>
          <a:solidFill>
            <a:schemeClr val="bg1">
              <a:lumMod val="75000"/>
            </a:schemeClr>
          </a:solidFill>
          <a:ln w="539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Teilgebiete</a:t>
            </a:r>
            <a:endParaRPr lang="en-GB" dirty="0"/>
          </a:p>
          <a:p>
            <a:endParaRPr lang="en-AT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B45F83-2B5C-0B48-BC80-114859EE1B13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7111094" y="3427644"/>
            <a:ext cx="846364" cy="5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7EFE3D-C23C-B50C-2110-66674FB0124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6042992" y="3654888"/>
            <a:ext cx="14910" cy="131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D45C86-F36D-68D3-E77B-C98F601D7F89}"/>
              </a:ext>
            </a:extLst>
          </p:cNvPr>
          <p:cNvCxnSpPr>
            <a:stCxn id="6" idx="1"/>
            <a:endCxn id="3" idx="3"/>
          </p:cNvCxnSpPr>
          <p:nvPr/>
        </p:nvCxnSpPr>
        <p:spPr>
          <a:xfrm flipH="1" flipV="1">
            <a:off x="4071258" y="3427644"/>
            <a:ext cx="933451" cy="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23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Wofür</a:t>
            </a:r>
            <a:r>
              <a:rPr lang="en-GB" dirty="0"/>
              <a:t> </a:t>
            </a:r>
            <a:r>
              <a:rPr lang="en-GB" dirty="0" err="1"/>
              <a:t>braucht</a:t>
            </a:r>
            <a:r>
              <a:rPr lang="en-GB" dirty="0"/>
              <a:t> </a:t>
            </a:r>
            <a:r>
              <a:rPr lang="en-GB" b="1" dirty="0"/>
              <a:t>IHR</a:t>
            </a:r>
            <a:r>
              <a:rPr lang="en-GB" dirty="0"/>
              <a:t> </a:t>
            </a:r>
            <a:r>
              <a:rPr lang="en-GB" dirty="0" err="1"/>
              <a:t>Statistik</a:t>
            </a:r>
            <a:r>
              <a:rPr lang="en-GB" dirty="0"/>
              <a:t>?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681698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4151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6514"/>
            <a:ext cx="9144000" cy="436562"/>
          </a:xfrm>
        </p:spPr>
        <p:txBody>
          <a:bodyPr/>
          <a:lstStyle/>
          <a:p>
            <a:r>
              <a:rPr lang="en-GB" dirty="0" err="1"/>
              <a:t>Wofür</a:t>
            </a:r>
            <a:r>
              <a:rPr lang="en-GB" dirty="0"/>
              <a:t> </a:t>
            </a:r>
            <a:r>
              <a:rPr lang="en-GB" dirty="0" err="1"/>
              <a:t>braucht</a:t>
            </a:r>
            <a:r>
              <a:rPr lang="en-GB" dirty="0"/>
              <a:t> </a:t>
            </a:r>
            <a:r>
              <a:rPr lang="en-GB" b="1" dirty="0"/>
              <a:t>IHR</a:t>
            </a:r>
            <a:r>
              <a:rPr lang="en-GB" dirty="0"/>
              <a:t> </a:t>
            </a:r>
            <a:r>
              <a:rPr lang="en-GB" dirty="0" err="1"/>
              <a:t>Statistik</a:t>
            </a:r>
            <a:r>
              <a:rPr lang="en-GB" dirty="0"/>
              <a:t>?</a:t>
            </a:r>
          </a:p>
          <a:p>
            <a:endParaRPr lang="en-AT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EAB049-8088-E61C-A3A3-B42DE52382C2}"/>
              </a:ext>
            </a:extLst>
          </p:cNvPr>
          <p:cNvSpPr txBox="1">
            <a:spLocks/>
          </p:cNvSpPr>
          <p:nvPr/>
        </p:nvSpPr>
        <p:spPr>
          <a:xfrm>
            <a:off x="1055914" y="3210719"/>
            <a:ext cx="9612086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Neue </a:t>
            </a:r>
            <a:r>
              <a:rPr lang="en-GB" dirty="0" err="1"/>
              <a:t>Sichtweise</a:t>
            </a:r>
            <a:r>
              <a:rPr lang="en-GB" dirty="0"/>
              <a:t> – </a:t>
            </a:r>
            <a:r>
              <a:rPr lang="en-GB" dirty="0" err="1"/>
              <a:t>Wahrscheinlichkeiten</a:t>
            </a:r>
            <a:r>
              <a:rPr lang="en-GB" dirty="0"/>
              <a:t>, </a:t>
            </a:r>
            <a:r>
              <a:rPr lang="en-GB" dirty="0" err="1"/>
              <a:t>Verteilungen</a:t>
            </a:r>
            <a:r>
              <a:rPr lang="en-GB" dirty="0"/>
              <a:t>, </a:t>
            </a:r>
            <a:r>
              <a:rPr lang="en-GB" dirty="0" err="1"/>
              <a:t>Assoziationen</a:t>
            </a:r>
            <a:endParaRPr lang="en-GB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85508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4151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6514"/>
            <a:ext cx="9144000" cy="436562"/>
          </a:xfrm>
        </p:spPr>
        <p:txBody>
          <a:bodyPr/>
          <a:lstStyle/>
          <a:p>
            <a:r>
              <a:rPr lang="en-GB" dirty="0" err="1"/>
              <a:t>Wofür</a:t>
            </a:r>
            <a:r>
              <a:rPr lang="en-GB" dirty="0"/>
              <a:t> </a:t>
            </a:r>
            <a:r>
              <a:rPr lang="en-GB" dirty="0" err="1"/>
              <a:t>braucht</a:t>
            </a:r>
            <a:r>
              <a:rPr lang="en-GB" dirty="0"/>
              <a:t> </a:t>
            </a:r>
            <a:r>
              <a:rPr lang="en-GB" b="1" dirty="0"/>
              <a:t>IHR</a:t>
            </a:r>
            <a:r>
              <a:rPr lang="en-GB" dirty="0"/>
              <a:t> </a:t>
            </a:r>
            <a:r>
              <a:rPr lang="en-GB" dirty="0" err="1"/>
              <a:t>Statistik</a:t>
            </a:r>
            <a:r>
              <a:rPr lang="en-GB" dirty="0"/>
              <a:t>?</a:t>
            </a:r>
          </a:p>
          <a:p>
            <a:endParaRPr lang="en-AT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EAB049-8088-E61C-A3A3-B42DE52382C2}"/>
              </a:ext>
            </a:extLst>
          </p:cNvPr>
          <p:cNvSpPr txBox="1">
            <a:spLocks/>
          </p:cNvSpPr>
          <p:nvPr/>
        </p:nvSpPr>
        <p:spPr>
          <a:xfrm>
            <a:off x="1055914" y="3210719"/>
            <a:ext cx="9612086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Neue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Sichtweise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Wahrscheinlichkeiten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Verteilungen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Assoziationen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endParaRPr lang="en-AT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0877CF-316D-547F-837E-20B18CE011FA}"/>
              </a:ext>
            </a:extLst>
          </p:cNvPr>
          <p:cNvSpPr txBox="1">
            <a:spLocks/>
          </p:cNvSpPr>
          <p:nvPr/>
        </p:nvSpPr>
        <p:spPr>
          <a:xfrm>
            <a:off x="1055914" y="3647281"/>
            <a:ext cx="9612086" cy="80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Kritische</a:t>
            </a:r>
            <a:r>
              <a:rPr lang="en-GB" dirty="0"/>
              <a:t> </a:t>
            </a:r>
            <a:r>
              <a:rPr lang="en-GB" dirty="0" err="1"/>
              <a:t>Beurteilung</a:t>
            </a:r>
            <a:r>
              <a:rPr lang="en-GB" dirty="0"/>
              <a:t> </a:t>
            </a:r>
            <a:r>
              <a:rPr lang="en-GB" dirty="0" err="1"/>
              <a:t>öffentlich</a:t>
            </a:r>
            <a:r>
              <a:rPr lang="en-GB" dirty="0"/>
              <a:t> </a:t>
            </a:r>
            <a:r>
              <a:rPr lang="en-GB" dirty="0" err="1"/>
              <a:t>präsentierter</a:t>
            </a:r>
            <a:r>
              <a:rPr lang="en-GB" dirty="0"/>
              <a:t> </a:t>
            </a:r>
            <a:r>
              <a:rPr lang="en-GB" dirty="0" err="1"/>
              <a:t>Statistiken</a:t>
            </a:r>
            <a:r>
              <a:rPr lang="en-GB" dirty="0"/>
              <a:t> (TV/Zeitung)</a:t>
            </a:r>
            <a:br>
              <a:rPr lang="en-GB" dirty="0"/>
            </a:br>
            <a:r>
              <a:rPr lang="en-GB" dirty="0" err="1"/>
              <a:t>z.B.</a:t>
            </a:r>
            <a:r>
              <a:rPr lang="en-GB" dirty="0"/>
              <a:t> Corona-”</a:t>
            </a:r>
            <a:r>
              <a:rPr lang="en-GB" dirty="0" err="1"/>
              <a:t>Fakten</a:t>
            </a:r>
            <a:r>
              <a:rPr lang="en-GB" dirty="0"/>
              <a:t>”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87022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4151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6514"/>
            <a:ext cx="9144000" cy="436562"/>
          </a:xfrm>
        </p:spPr>
        <p:txBody>
          <a:bodyPr/>
          <a:lstStyle/>
          <a:p>
            <a:r>
              <a:rPr lang="en-GB" dirty="0" err="1"/>
              <a:t>Wofür</a:t>
            </a:r>
            <a:r>
              <a:rPr lang="en-GB" dirty="0"/>
              <a:t> </a:t>
            </a:r>
            <a:r>
              <a:rPr lang="en-GB" dirty="0" err="1"/>
              <a:t>braucht</a:t>
            </a:r>
            <a:r>
              <a:rPr lang="en-GB" dirty="0"/>
              <a:t> </a:t>
            </a:r>
            <a:r>
              <a:rPr lang="en-GB" b="1" dirty="0"/>
              <a:t>IHR</a:t>
            </a:r>
            <a:r>
              <a:rPr lang="en-GB" dirty="0"/>
              <a:t> </a:t>
            </a:r>
            <a:r>
              <a:rPr lang="en-GB" dirty="0" err="1"/>
              <a:t>Statistik</a:t>
            </a:r>
            <a:r>
              <a:rPr lang="en-GB" dirty="0"/>
              <a:t>?</a:t>
            </a:r>
          </a:p>
          <a:p>
            <a:endParaRPr lang="en-AT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EAB049-8088-E61C-A3A3-B42DE52382C2}"/>
              </a:ext>
            </a:extLst>
          </p:cNvPr>
          <p:cNvSpPr txBox="1">
            <a:spLocks/>
          </p:cNvSpPr>
          <p:nvPr/>
        </p:nvSpPr>
        <p:spPr>
          <a:xfrm>
            <a:off x="1055914" y="2846897"/>
            <a:ext cx="9612086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Neue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Sichtweise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Wahrscheinlichkeiten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Verteilungen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Assoziationen</a:t>
            </a:r>
            <a:endParaRPr lang="en-GB" sz="18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AT" sz="1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0877CF-316D-547F-837E-20B18CE011FA}"/>
              </a:ext>
            </a:extLst>
          </p:cNvPr>
          <p:cNvSpPr txBox="1">
            <a:spLocks/>
          </p:cNvSpPr>
          <p:nvPr/>
        </p:nvSpPr>
        <p:spPr>
          <a:xfrm>
            <a:off x="1055914" y="3283459"/>
            <a:ext cx="9612086" cy="80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Kritische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Beurteilung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öffentlich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präsentierter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Statistiken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(TV/Zeitung)</a:t>
            </a:r>
            <a:br>
              <a:rPr lang="en-GB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z.B.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Corona-”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Fakten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endParaRPr lang="en-AT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159594-70C4-AB27-3B74-530F27FFBEC0}"/>
              </a:ext>
            </a:extLst>
          </p:cNvPr>
          <p:cNvSpPr txBox="1">
            <a:spLocks/>
          </p:cNvSpPr>
          <p:nvPr/>
        </p:nvSpPr>
        <p:spPr>
          <a:xfrm>
            <a:off x="1055914" y="4062131"/>
            <a:ext cx="10255089" cy="128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err="1"/>
              <a:t>Beurteilung</a:t>
            </a:r>
            <a:r>
              <a:rPr lang="en-GB" sz="2800" dirty="0"/>
              <a:t> </a:t>
            </a:r>
            <a:r>
              <a:rPr lang="en-GB" sz="2800" dirty="0" err="1"/>
              <a:t>wissenschaftlicher</a:t>
            </a:r>
            <a:r>
              <a:rPr lang="en-GB" sz="2800" dirty="0"/>
              <a:t> </a:t>
            </a:r>
            <a:r>
              <a:rPr lang="en-GB" sz="2800" dirty="0" err="1"/>
              <a:t>Literatur</a:t>
            </a:r>
            <a:r>
              <a:rPr lang="en-GB" sz="2800" dirty="0"/>
              <a:t>, die </a:t>
            </a:r>
            <a:r>
              <a:rPr lang="en-GB" sz="2800" dirty="0" err="1"/>
              <a:t>Grundlage</a:t>
            </a:r>
            <a:r>
              <a:rPr lang="en-GB" sz="2800" dirty="0"/>
              <a:t> für </a:t>
            </a:r>
            <a:r>
              <a:rPr lang="en-GB" sz="2800" dirty="0" err="1"/>
              <a:t>Handlungsempfehlungen</a:t>
            </a:r>
            <a:r>
              <a:rPr lang="en-GB" sz="2800" dirty="0"/>
              <a:t> in den </a:t>
            </a:r>
            <a:r>
              <a:rPr lang="en-GB" sz="2800" dirty="0" err="1"/>
              <a:t>Gesundheitswissenschaften</a:t>
            </a:r>
            <a:r>
              <a:rPr lang="en-GB" sz="2800" dirty="0"/>
              <a:t> </a:t>
            </a:r>
            <a:r>
              <a:rPr lang="en-GB" sz="2800" dirty="0" err="1"/>
              <a:t>ist</a:t>
            </a:r>
            <a:r>
              <a:rPr lang="en-GB" sz="2800" dirty="0"/>
              <a:t>!</a:t>
            </a:r>
            <a:endParaRPr lang="en-AT" sz="2800" dirty="0"/>
          </a:p>
        </p:txBody>
      </p:sp>
    </p:spTree>
    <p:extLst>
      <p:ext uri="{BB962C8B-B14F-4D97-AF65-F5344CB8AC3E}">
        <p14:creationId xmlns:p14="http://schemas.microsoft.com/office/powerpoint/2010/main" val="3572814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4151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6514"/>
            <a:ext cx="9144000" cy="436562"/>
          </a:xfrm>
        </p:spPr>
        <p:txBody>
          <a:bodyPr/>
          <a:lstStyle/>
          <a:p>
            <a:r>
              <a:rPr lang="en-GB" dirty="0" err="1"/>
              <a:t>Wofür</a:t>
            </a:r>
            <a:r>
              <a:rPr lang="en-GB" dirty="0"/>
              <a:t> </a:t>
            </a:r>
            <a:r>
              <a:rPr lang="en-GB" dirty="0" err="1"/>
              <a:t>braucht</a:t>
            </a:r>
            <a:r>
              <a:rPr lang="en-GB" dirty="0"/>
              <a:t> </a:t>
            </a:r>
            <a:r>
              <a:rPr lang="en-GB" b="1" dirty="0"/>
              <a:t>IHR</a:t>
            </a:r>
            <a:r>
              <a:rPr lang="en-GB" dirty="0"/>
              <a:t> </a:t>
            </a:r>
            <a:r>
              <a:rPr lang="en-GB" dirty="0" err="1"/>
              <a:t>Statistik</a:t>
            </a:r>
            <a:r>
              <a:rPr lang="en-GB" dirty="0"/>
              <a:t>?</a:t>
            </a:r>
          </a:p>
          <a:p>
            <a:endParaRPr lang="en-AT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EAB049-8088-E61C-A3A3-B42DE52382C2}"/>
              </a:ext>
            </a:extLst>
          </p:cNvPr>
          <p:cNvSpPr txBox="1">
            <a:spLocks/>
          </p:cNvSpPr>
          <p:nvPr/>
        </p:nvSpPr>
        <p:spPr>
          <a:xfrm>
            <a:off x="1055914" y="2846897"/>
            <a:ext cx="9612086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Neue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Sichtweise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Wahrscheinlichkeiten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Verteilungen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Assoziationen</a:t>
            </a:r>
            <a:endParaRPr lang="en-GB" sz="18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AT" sz="1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0877CF-316D-547F-837E-20B18CE011FA}"/>
              </a:ext>
            </a:extLst>
          </p:cNvPr>
          <p:cNvSpPr txBox="1">
            <a:spLocks/>
          </p:cNvSpPr>
          <p:nvPr/>
        </p:nvSpPr>
        <p:spPr>
          <a:xfrm>
            <a:off x="1055914" y="3283459"/>
            <a:ext cx="9612086" cy="806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Kritische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Beurteilung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öffentlich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präsentierter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Statistiken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(TV/Zeitung)</a:t>
            </a:r>
            <a:br>
              <a:rPr lang="en-GB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z.B.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Corona-”</a:t>
            </a:r>
            <a:r>
              <a:rPr lang="en-GB" sz="1800" dirty="0" err="1">
                <a:solidFill>
                  <a:schemeClr val="bg1">
                    <a:lumMod val="75000"/>
                  </a:schemeClr>
                </a:solidFill>
              </a:rPr>
              <a:t>Fakten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endParaRPr lang="en-AT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159594-70C4-AB27-3B74-530F27FFBEC0}"/>
              </a:ext>
            </a:extLst>
          </p:cNvPr>
          <p:cNvSpPr txBox="1">
            <a:spLocks/>
          </p:cNvSpPr>
          <p:nvPr/>
        </p:nvSpPr>
        <p:spPr>
          <a:xfrm>
            <a:off x="1055914" y="4062131"/>
            <a:ext cx="10255089" cy="128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err="1"/>
              <a:t>Beurteilung</a:t>
            </a:r>
            <a:r>
              <a:rPr lang="en-GB" sz="2800" dirty="0"/>
              <a:t> </a:t>
            </a:r>
            <a:r>
              <a:rPr lang="en-GB" sz="2800" dirty="0" err="1"/>
              <a:t>wissenschaftlicher</a:t>
            </a:r>
            <a:r>
              <a:rPr lang="en-GB" sz="2800" dirty="0"/>
              <a:t> </a:t>
            </a:r>
            <a:r>
              <a:rPr lang="en-GB" sz="2800" dirty="0" err="1"/>
              <a:t>Literatur</a:t>
            </a:r>
            <a:r>
              <a:rPr lang="en-GB" sz="2800" dirty="0"/>
              <a:t>, die </a:t>
            </a:r>
            <a:r>
              <a:rPr lang="en-GB" sz="2800" dirty="0" err="1"/>
              <a:t>Grundlage</a:t>
            </a:r>
            <a:r>
              <a:rPr lang="en-GB" sz="2800" dirty="0"/>
              <a:t> für </a:t>
            </a:r>
            <a:r>
              <a:rPr lang="en-GB" sz="2800" dirty="0" err="1"/>
              <a:t>Handlungsempfehlungen</a:t>
            </a:r>
            <a:r>
              <a:rPr lang="en-GB" sz="2800" dirty="0"/>
              <a:t> in den </a:t>
            </a:r>
            <a:r>
              <a:rPr lang="en-GB" sz="2800" dirty="0" err="1"/>
              <a:t>Gesundheitswissenschaften</a:t>
            </a:r>
            <a:r>
              <a:rPr lang="en-GB" sz="2800" dirty="0"/>
              <a:t> </a:t>
            </a:r>
            <a:r>
              <a:rPr lang="en-GB" sz="2800" dirty="0" err="1"/>
              <a:t>ist</a:t>
            </a:r>
            <a:r>
              <a:rPr lang="en-GB" sz="2800" dirty="0"/>
              <a:t>!</a:t>
            </a:r>
            <a:endParaRPr lang="en-AT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41A8D-A623-2EFD-8736-9C16B7C5D27C}"/>
              </a:ext>
            </a:extLst>
          </p:cNvPr>
          <p:cNvSpPr txBox="1"/>
          <p:nvPr/>
        </p:nvSpPr>
        <p:spPr>
          <a:xfrm>
            <a:off x="6183458" y="5483958"/>
            <a:ext cx="506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>
                <a:sym typeface="Wingdings" pitchFamily="2" charset="2"/>
              </a:rPr>
              <a:t> </a:t>
            </a:r>
            <a:r>
              <a:rPr lang="en-AT" dirty="0"/>
              <a:t>Bsp: Man liest in einer Studie: “X </a:t>
            </a:r>
            <a:r>
              <a:rPr lang="en-AT" dirty="0">
                <a:solidFill>
                  <a:srgbClr val="FF0000"/>
                </a:solidFill>
              </a:rPr>
              <a:t>predicts</a:t>
            </a:r>
            <a:r>
              <a:rPr lang="en-AT" dirty="0"/>
              <a:t> Y”</a:t>
            </a:r>
          </a:p>
        </p:txBody>
      </p:sp>
    </p:spTree>
    <p:extLst>
      <p:ext uri="{BB962C8B-B14F-4D97-AF65-F5344CB8AC3E}">
        <p14:creationId xmlns:p14="http://schemas.microsoft.com/office/powerpoint/2010/main" val="3098609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3640"/>
            <a:ext cx="9144000" cy="924151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094" y="1974412"/>
            <a:ext cx="4018961" cy="669303"/>
          </a:xfrm>
        </p:spPr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Klassische</a:t>
            </a:r>
            <a:r>
              <a:rPr lang="en-GB" dirty="0"/>
              <a:t>” </a:t>
            </a:r>
            <a:r>
              <a:rPr lang="en-GB" dirty="0" err="1"/>
              <a:t>Statistik</a:t>
            </a:r>
            <a:br>
              <a:rPr lang="en-GB" dirty="0"/>
            </a:br>
            <a:r>
              <a:rPr lang="en-GB" sz="1400" dirty="0"/>
              <a:t>(Null Hypothesis Significance Testing, NHST)</a:t>
            </a:r>
            <a:endParaRPr lang="en-AT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86CF5E-78E1-05B0-B891-B94828C8C457}"/>
              </a:ext>
            </a:extLst>
          </p:cNvPr>
          <p:cNvSpPr txBox="1">
            <a:spLocks/>
          </p:cNvSpPr>
          <p:nvPr/>
        </p:nvSpPr>
        <p:spPr>
          <a:xfrm>
            <a:off x="6649039" y="2309063"/>
            <a:ext cx="4018961" cy="448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Bayes-</a:t>
            </a:r>
            <a:r>
              <a:rPr lang="en-GB" dirty="0" err="1"/>
              <a:t>Statistik</a:t>
            </a:r>
            <a:endParaRPr lang="en-AT" dirty="0"/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FD07FC6-8EF0-CE06-691F-03BA21015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98" y="3100015"/>
            <a:ext cx="4047613" cy="2793789"/>
          </a:xfrm>
          <a:prstGeom prst="rect">
            <a:avLst/>
          </a:prstGeom>
        </p:spPr>
      </p:pic>
      <p:pic>
        <p:nvPicPr>
          <p:cNvPr id="8" name="Picture 7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216CC03C-0C42-DA85-DD40-5465C8A18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17" y="3320158"/>
            <a:ext cx="5638800" cy="179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088C5E-37B0-8096-DCC1-2337786F7F06}"/>
              </a:ext>
            </a:extLst>
          </p:cNvPr>
          <p:cNvSpPr txBox="1"/>
          <p:nvPr/>
        </p:nvSpPr>
        <p:spPr>
          <a:xfrm>
            <a:off x="2088" y="6410425"/>
            <a:ext cx="7652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AT" sz="1200" dirty="0">
                <a:solidFill>
                  <a:schemeClr val="bg1">
                    <a:lumMod val="65000"/>
                  </a:schemeClr>
                </a:solidFill>
              </a:rPr>
              <a:t>eft: created with GPT4</a:t>
            </a:r>
            <a:br>
              <a:rPr lang="en-AT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T" sz="1200" dirty="0">
                <a:solidFill>
                  <a:schemeClr val="bg1">
                    <a:lumMod val="65000"/>
                  </a:schemeClr>
                </a:solidFill>
              </a:rPr>
              <a:t>Right: 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</a:rPr>
              <a:t>www.frontiersin.org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/files/Articles/611963/fpsyg-11-611963-HTML/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</a:rPr>
              <a:t>image_m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/fpsyg-11-611963-g001.jpg</a:t>
            </a:r>
            <a:endParaRPr lang="en-AT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3F7196-4DE6-23B9-5E32-8063D789A82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096000" y="1457791"/>
            <a:ext cx="2562520" cy="85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888AAF-ADE1-142B-7FFA-838BFB32C0DD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3005575" y="1457791"/>
            <a:ext cx="3090425" cy="51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09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5443"/>
            <a:ext cx="9144000" cy="924151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268" y="3880481"/>
            <a:ext cx="9144000" cy="436562"/>
          </a:xfrm>
        </p:spPr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funktioniert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überhaupt</a:t>
            </a:r>
            <a:r>
              <a:rPr lang="en-GB" dirty="0"/>
              <a:t>?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2494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5141"/>
            <a:ext cx="9144000" cy="2387600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2344"/>
            <a:ext cx="9144000" cy="1553781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”There are no routine statistical questions, only questionable statistical routines." –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David R. Cox</a:t>
            </a:r>
            <a:endParaRPr lang="en-GB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77971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0463"/>
            <a:ext cx="9144000" cy="924151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4614"/>
            <a:ext cx="9144000" cy="436562"/>
          </a:xfrm>
        </p:spPr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funktioniert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überhaupt</a:t>
            </a:r>
            <a:r>
              <a:rPr lang="en-GB" dirty="0"/>
              <a:t>?</a:t>
            </a:r>
          </a:p>
          <a:p>
            <a:endParaRPr lang="en-AT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065F8-40A8-6E38-60EC-1320997E88CD}"/>
              </a:ext>
            </a:extLst>
          </p:cNvPr>
          <p:cNvSpPr txBox="1">
            <a:spLocks/>
          </p:cNvSpPr>
          <p:nvPr/>
        </p:nvSpPr>
        <p:spPr>
          <a:xfrm>
            <a:off x="1524000" y="3860484"/>
            <a:ext cx="91440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Wegen</a:t>
            </a:r>
            <a:r>
              <a:rPr lang="en-GB" dirty="0"/>
              <a:t> 3 </a:t>
            </a:r>
            <a:r>
              <a:rPr lang="en-GB" dirty="0" err="1"/>
              <a:t>fundamentalen</a:t>
            </a:r>
            <a:r>
              <a:rPr lang="en-GB" dirty="0"/>
              <a:t> </a:t>
            </a:r>
            <a:r>
              <a:rPr lang="en-GB" dirty="0" err="1"/>
              <a:t>Sätzen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5339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119"/>
            <a:ext cx="9144000" cy="924151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3643"/>
            <a:ext cx="9144000" cy="436562"/>
          </a:xfrm>
        </p:spPr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funktioniert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überhaupt</a:t>
            </a:r>
            <a:r>
              <a:rPr lang="en-GB" dirty="0"/>
              <a:t>?</a:t>
            </a:r>
          </a:p>
          <a:p>
            <a:endParaRPr lang="en-AT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065F8-40A8-6E38-60EC-1320997E88CD}"/>
              </a:ext>
            </a:extLst>
          </p:cNvPr>
          <p:cNvSpPr txBox="1">
            <a:spLocks/>
          </p:cNvSpPr>
          <p:nvPr/>
        </p:nvSpPr>
        <p:spPr>
          <a:xfrm>
            <a:off x="1524000" y="1611232"/>
            <a:ext cx="91440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1) </a:t>
            </a:r>
            <a:r>
              <a:rPr lang="en-GB" b="1" dirty="0" err="1"/>
              <a:t>Fundamentalsatz</a:t>
            </a:r>
            <a:r>
              <a:rPr lang="en-GB" b="1" dirty="0"/>
              <a:t> der </a:t>
            </a:r>
            <a:r>
              <a:rPr lang="en-GB" b="1" dirty="0" err="1"/>
              <a:t>Statistik</a:t>
            </a:r>
            <a:r>
              <a:rPr lang="en-GB" b="1" dirty="0"/>
              <a:t> (</a:t>
            </a:r>
            <a:r>
              <a:rPr lang="en-GB" b="1" dirty="0" err="1"/>
              <a:t>Satz</a:t>
            </a:r>
            <a:r>
              <a:rPr lang="en-GB" b="1" dirty="0"/>
              <a:t> von </a:t>
            </a:r>
            <a:r>
              <a:rPr lang="en-GB" b="1" dirty="0" err="1"/>
              <a:t>Gliwenko-Cantelli</a:t>
            </a:r>
            <a:r>
              <a:rPr lang="en-GB" b="1" dirty="0"/>
              <a:t>)</a:t>
            </a:r>
            <a:endParaRPr lang="en-AT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27DF7-F025-AA53-D6A8-3E8D6F051AF7}"/>
              </a:ext>
            </a:extLst>
          </p:cNvPr>
          <p:cNvSpPr txBox="1"/>
          <p:nvPr/>
        </p:nvSpPr>
        <p:spPr>
          <a:xfrm>
            <a:off x="2088" y="6396335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sz="1200" dirty="0">
                <a:solidFill>
                  <a:schemeClr val="bg1">
                    <a:lumMod val="65000"/>
                  </a:schemeClr>
                </a:solidFill>
              </a:rPr>
              <a:t>Bild: </a:t>
            </a:r>
            <a:r>
              <a:rPr lang="en-AT" sz="12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https://jdstorey.org/fas/empirical-distribution-functions.html</a:t>
            </a:r>
            <a:br>
              <a:rPr lang="en-AT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AT" sz="1200" dirty="0">
                <a:solidFill>
                  <a:schemeClr val="bg1">
                    <a:lumMod val="65000"/>
                  </a:schemeClr>
                </a:solidFill>
              </a:rPr>
              <a:t>Empirische Verteilungsfunktion: siehe z.B. im Skript auf Seite 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8D3481-F240-BE19-4B88-4F9BF3A80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773" y="2274186"/>
            <a:ext cx="5806100" cy="402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9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119"/>
            <a:ext cx="9144000" cy="924151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3643"/>
            <a:ext cx="9144000" cy="436562"/>
          </a:xfrm>
        </p:spPr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funktioniert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überhaupt</a:t>
            </a:r>
            <a:r>
              <a:rPr lang="en-GB" dirty="0"/>
              <a:t>?</a:t>
            </a:r>
          </a:p>
          <a:p>
            <a:endParaRPr lang="en-AT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065F8-40A8-6E38-60EC-1320997E88CD}"/>
              </a:ext>
            </a:extLst>
          </p:cNvPr>
          <p:cNvSpPr txBox="1">
            <a:spLocks/>
          </p:cNvSpPr>
          <p:nvPr/>
        </p:nvSpPr>
        <p:spPr>
          <a:xfrm>
            <a:off x="1524000" y="1611232"/>
            <a:ext cx="91440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1) </a:t>
            </a:r>
            <a:r>
              <a:rPr lang="en-GB" b="1" dirty="0" err="1"/>
              <a:t>Fundamentalsatz</a:t>
            </a:r>
            <a:r>
              <a:rPr lang="en-GB" b="1" dirty="0"/>
              <a:t> der </a:t>
            </a:r>
            <a:r>
              <a:rPr lang="en-GB" b="1" dirty="0" err="1"/>
              <a:t>Statistik</a:t>
            </a:r>
            <a:r>
              <a:rPr lang="en-GB" b="1" dirty="0"/>
              <a:t> (</a:t>
            </a:r>
            <a:r>
              <a:rPr lang="en-GB" b="1" dirty="0" err="1"/>
              <a:t>Satz</a:t>
            </a:r>
            <a:r>
              <a:rPr lang="en-GB" b="1" dirty="0"/>
              <a:t> von </a:t>
            </a:r>
            <a:r>
              <a:rPr lang="en-GB" b="1" dirty="0" err="1"/>
              <a:t>Gliwenko-Cantelli</a:t>
            </a:r>
            <a:r>
              <a:rPr lang="en-GB" b="1" dirty="0"/>
              <a:t>)</a:t>
            </a:r>
            <a:endParaRPr lang="en-AT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27DF7-F025-AA53-D6A8-3E8D6F051AF7}"/>
              </a:ext>
            </a:extLst>
          </p:cNvPr>
          <p:cNvSpPr txBox="1"/>
          <p:nvPr/>
        </p:nvSpPr>
        <p:spPr>
          <a:xfrm>
            <a:off x="2088" y="6568678"/>
            <a:ext cx="60939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sz="1200" dirty="0">
                <a:solidFill>
                  <a:schemeClr val="bg1">
                    <a:lumMod val="65000"/>
                  </a:schemeClr>
                </a:solidFill>
              </a:rPr>
              <a:t>Bild: https://jdstorey.org/fas/empirical-distribution-functions.html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8D3481-F240-BE19-4B88-4F9BF3A80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63" y="2256889"/>
            <a:ext cx="5806100" cy="4022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8FC7FF-6C70-28A7-3723-5DCCB5D23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87" y="3486994"/>
            <a:ext cx="3123796" cy="128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5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60500" y="-217794"/>
            <a:ext cx="5054600" cy="1007008"/>
          </a:xfrm>
        </p:spPr>
        <p:txBody>
          <a:bodyPr>
            <a:normAutofit/>
          </a:bodyPr>
          <a:lstStyle/>
          <a:p>
            <a:r>
              <a:rPr lang="en-AT" sz="4400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3643"/>
            <a:ext cx="9144000" cy="436562"/>
          </a:xfrm>
        </p:spPr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funktioniert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überhaupt</a:t>
            </a:r>
            <a:r>
              <a:rPr lang="en-GB" dirty="0"/>
              <a:t>?</a:t>
            </a:r>
          </a:p>
          <a:p>
            <a:endParaRPr lang="en-AT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065F8-40A8-6E38-60EC-1320997E88CD}"/>
              </a:ext>
            </a:extLst>
          </p:cNvPr>
          <p:cNvSpPr txBox="1">
            <a:spLocks/>
          </p:cNvSpPr>
          <p:nvPr/>
        </p:nvSpPr>
        <p:spPr>
          <a:xfrm>
            <a:off x="1524000" y="432405"/>
            <a:ext cx="91440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1) </a:t>
            </a:r>
            <a:r>
              <a:rPr lang="en-GB" b="1" dirty="0" err="1"/>
              <a:t>Fundamentalsatz</a:t>
            </a:r>
            <a:r>
              <a:rPr lang="en-GB" b="1" dirty="0"/>
              <a:t> der </a:t>
            </a:r>
            <a:r>
              <a:rPr lang="en-GB" b="1" dirty="0" err="1"/>
              <a:t>Statistik</a:t>
            </a:r>
            <a:r>
              <a:rPr lang="en-GB" b="1" dirty="0"/>
              <a:t> (</a:t>
            </a:r>
            <a:r>
              <a:rPr lang="en-GB" b="1" dirty="0" err="1"/>
              <a:t>Satz</a:t>
            </a:r>
            <a:r>
              <a:rPr lang="en-GB" b="1" dirty="0"/>
              <a:t> von </a:t>
            </a:r>
            <a:r>
              <a:rPr lang="en-GB" b="1" dirty="0" err="1"/>
              <a:t>Gliwenko-Cantelli</a:t>
            </a:r>
            <a:r>
              <a:rPr lang="en-GB" b="1" dirty="0"/>
              <a:t>)</a:t>
            </a:r>
            <a:endParaRPr lang="en-AT" b="1" dirty="0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B1906782-FBE2-653A-F27E-7A217FFE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123643"/>
            <a:ext cx="56896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2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119"/>
            <a:ext cx="9144000" cy="924151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3643"/>
            <a:ext cx="9144000" cy="436562"/>
          </a:xfrm>
        </p:spPr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funktioniert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überhaupt</a:t>
            </a:r>
            <a:r>
              <a:rPr lang="en-GB" dirty="0"/>
              <a:t>?</a:t>
            </a:r>
          </a:p>
          <a:p>
            <a:endParaRPr lang="en-AT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065F8-40A8-6E38-60EC-1320997E88CD}"/>
              </a:ext>
            </a:extLst>
          </p:cNvPr>
          <p:cNvSpPr txBox="1">
            <a:spLocks/>
          </p:cNvSpPr>
          <p:nvPr/>
        </p:nvSpPr>
        <p:spPr>
          <a:xfrm>
            <a:off x="1524000" y="1611232"/>
            <a:ext cx="91440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2) </a:t>
            </a:r>
            <a:r>
              <a:rPr lang="en-GB" b="1" dirty="0" err="1"/>
              <a:t>Zentraler</a:t>
            </a:r>
            <a:r>
              <a:rPr lang="en-GB" b="1" dirty="0"/>
              <a:t> </a:t>
            </a:r>
            <a:r>
              <a:rPr lang="en-GB" b="1" dirty="0" err="1"/>
              <a:t>Grenzwertsatz</a:t>
            </a:r>
            <a:r>
              <a:rPr lang="en-GB" b="1" dirty="0"/>
              <a:t> (Central Limit Theorem)</a:t>
            </a:r>
            <a:endParaRPr lang="en-AT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02A76-A363-8600-59B8-936C8EEA9A37}"/>
              </a:ext>
            </a:extLst>
          </p:cNvPr>
          <p:cNvSpPr txBox="1"/>
          <p:nvPr/>
        </p:nvSpPr>
        <p:spPr>
          <a:xfrm>
            <a:off x="2087" y="6452988"/>
            <a:ext cx="675693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AT" sz="1050" dirty="0">
                <a:solidFill>
                  <a:schemeClr val="bg1">
                    <a:lumMod val="65000"/>
                  </a:schemeClr>
                </a:solidFill>
              </a:rPr>
              <a:t>iehe auch Skriptum QM1 7.2.1 und 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https://seeing-theory.brown.edu/probability-distributions/index.html</a:t>
            </a:r>
            <a:br>
              <a:rPr lang="en-GB" sz="105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really illustrative: https://</a:t>
            </a:r>
            <a:r>
              <a:rPr lang="en-GB" sz="1050" dirty="0" err="1">
                <a:solidFill>
                  <a:schemeClr val="bg1">
                    <a:lumMod val="65000"/>
                  </a:schemeClr>
                </a:solidFill>
              </a:rPr>
              <a:t>youtu.be</a:t>
            </a:r>
            <a:r>
              <a:rPr lang="en-GB" sz="1050" dirty="0">
                <a:solidFill>
                  <a:schemeClr val="bg1">
                    <a:lumMod val="65000"/>
                  </a:schemeClr>
                </a:solidFill>
              </a:rPr>
              <a:t>/zeJD6dqJ5lo?si=rhHRigo9Bp-jbCgi</a:t>
            </a:r>
            <a:endParaRPr lang="en-AT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61401-1D44-020C-150C-92F6134D4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49983"/>
            <a:ext cx="7772400" cy="40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7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119"/>
            <a:ext cx="9144000" cy="924151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3643"/>
            <a:ext cx="9144000" cy="436562"/>
          </a:xfrm>
        </p:spPr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funktioniert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überhaupt</a:t>
            </a:r>
            <a:r>
              <a:rPr lang="en-GB" dirty="0"/>
              <a:t>?</a:t>
            </a:r>
          </a:p>
          <a:p>
            <a:endParaRPr lang="en-AT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065F8-40A8-6E38-60EC-1320997E88CD}"/>
              </a:ext>
            </a:extLst>
          </p:cNvPr>
          <p:cNvSpPr txBox="1">
            <a:spLocks/>
          </p:cNvSpPr>
          <p:nvPr/>
        </p:nvSpPr>
        <p:spPr>
          <a:xfrm>
            <a:off x="1524000" y="1611232"/>
            <a:ext cx="91440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2) </a:t>
            </a:r>
            <a:r>
              <a:rPr lang="en-GB" b="1" dirty="0" err="1"/>
              <a:t>Zentraler</a:t>
            </a:r>
            <a:r>
              <a:rPr lang="en-GB" b="1" dirty="0"/>
              <a:t> </a:t>
            </a:r>
            <a:r>
              <a:rPr lang="en-GB" b="1" dirty="0" err="1"/>
              <a:t>Grenzwertsatz</a:t>
            </a:r>
            <a:r>
              <a:rPr lang="en-GB" b="1" dirty="0"/>
              <a:t> (Central Limit Theorem)</a:t>
            </a:r>
            <a:endParaRPr lang="en-AT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02A76-A363-8600-59B8-936C8EEA9A37}"/>
              </a:ext>
            </a:extLst>
          </p:cNvPr>
          <p:cNvSpPr txBox="1"/>
          <p:nvPr/>
        </p:nvSpPr>
        <p:spPr>
          <a:xfrm>
            <a:off x="2087" y="6591538"/>
            <a:ext cx="67569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</a:rPr>
              <a:t>github.com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</a:rPr>
              <a:t>jdegenfellner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</a:rPr>
              <a:t>ZHAW_Teaching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/blob/main/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</a:rPr>
              <a:t>ZGV_simulation.R</a:t>
            </a:r>
            <a:endParaRPr lang="en-AT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3435C850-58F3-3726-2445-9FDFDB7E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08" y="2705738"/>
            <a:ext cx="3053280" cy="2305358"/>
          </a:xfrm>
          <a:prstGeom prst="rect">
            <a:avLst/>
          </a:prstGeom>
        </p:spPr>
      </p:pic>
      <p:pic>
        <p:nvPicPr>
          <p:cNvPr id="10" name="Picture 9" descr="A graph with a red line&#10;&#10;Description automatically generated">
            <a:extLst>
              <a:ext uri="{FF2B5EF4-FFF2-40B4-BE49-F238E27FC236}">
                <a16:creationId xmlns:a16="http://schemas.microsoft.com/office/drawing/2014/main" id="{508F4D69-D518-006A-5442-0254DB469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06" y="2705738"/>
            <a:ext cx="3053280" cy="2305358"/>
          </a:xfrm>
          <a:prstGeom prst="rect">
            <a:avLst/>
          </a:prstGeom>
        </p:spPr>
      </p:pic>
      <p:pic>
        <p:nvPicPr>
          <p:cNvPr id="12" name="Picture 11" descr="A blue and red graph&#10;&#10;Description automatically generated">
            <a:extLst>
              <a:ext uri="{FF2B5EF4-FFF2-40B4-BE49-F238E27FC236}">
                <a16:creationId xmlns:a16="http://schemas.microsoft.com/office/drawing/2014/main" id="{BC72E5B4-A814-FE81-5DA5-681D8DC0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04" y="2705738"/>
            <a:ext cx="3053280" cy="23053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B5C6FC-2C57-D3AF-ED79-AE8BA3E72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667" y="5474014"/>
            <a:ext cx="1996666" cy="8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7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119"/>
            <a:ext cx="9144000" cy="924151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3643"/>
            <a:ext cx="9144000" cy="436562"/>
          </a:xfrm>
        </p:spPr>
        <p:txBody>
          <a:bodyPr/>
          <a:lstStyle/>
          <a:p>
            <a:r>
              <a:rPr lang="en-GB" dirty="0" err="1"/>
              <a:t>Warum</a:t>
            </a:r>
            <a:r>
              <a:rPr lang="en-GB" dirty="0"/>
              <a:t> </a:t>
            </a:r>
            <a:r>
              <a:rPr lang="en-GB" dirty="0" err="1"/>
              <a:t>funktioniert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überhaupt</a:t>
            </a:r>
            <a:r>
              <a:rPr lang="en-GB" dirty="0"/>
              <a:t>?</a:t>
            </a:r>
          </a:p>
          <a:p>
            <a:endParaRPr lang="en-AT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0065F8-40A8-6E38-60EC-1320997E88CD}"/>
              </a:ext>
            </a:extLst>
          </p:cNvPr>
          <p:cNvSpPr txBox="1">
            <a:spLocks/>
          </p:cNvSpPr>
          <p:nvPr/>
        </p:nvSpPr>
        <p:spPr>
          <a:xfrm>
            <a:off x="1524000" y="1611232"/>
            <a:ext cx="9144000" cy="43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3) </a:t>
            </a:r>
            <a:r>
              <a:rPr lang="en-GB" b="1" dirty="0" err="1"/>
              <a:t>Gesetze</a:t>
            </a:r>
            <a:r>
              <a:rPr lang="en-GB" b="1" dirty="0"/>
              <a:t> der </a:t>
            </a:r>
            <a:r>
              <a:rPr lang="en-GB" b="1" dirty="0" err="1"/>
              <a:t>großen</a:t>
            </a:r>
            <a:r>
              <a:rPr lang="en-GB" b="1" dirty="0"/>
              <a:t> </a:t>
            </a:r>
            <a:r>
              <a:rPr lang="en-GB" b="1" dirty="0" err="1"/>
              <a:t>Zahlen</a:t>
            </a:r>
            <a:r>
              <a:rPr lang="en-GB" b="1" dirty="0"/>
              <a:t> (Law of Large Numbers)</a:t>
            </a:r>
            <a:endParaRPr lang="en-AT" b="1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7AE44D8-940F-7507-652A-D94C2E51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25" y="2098821"/>
            <a:ext cx="8631550" cy="431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4E886-1C16-BE23-0DE0-C45D416DF776}"/>
              </a:ext>
            </a:extLst>
          </p:cNvPr>
          <p:cNvSpPr txBox="1"/>
          <p:nvPr/>
        </p:nvSpPr>
        <p:spPr>
          <a:xfrm>
            <a:off x="2087" y="6574616"/>
            <a:ext cx="7255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sz="1200" dirty="0">
                <a:solidFill>
                  <a:schemeClr val="bg1">
                    <a:lumMod val="65000"/>
                  </a:schemeClr>
                </a:solidFill>
              </a:rPr>
              <a:t>Bild: 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</a:rPr>
              <a:t>de.wikipedia.org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/wiki/Gesetz_der_gro%C3%9Fen_Zahlen#/media/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</a:rPr>
              <a:t>Datei:Law-of-large-numbers.png</a:t>
            </a:r>
            <a:endParaRPr lang="en-AT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645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3 </a:t>
            </a:r>
            <a:r>
              <a:rPr lang="en-GB" dirty="0" err="1"/>
              <a:t>spannende</a:t>
            </a:r>
            <a:r>
              <a:rPr lang="en-GB" dirty="0"/>
              <a:t> </a:t>
            </a:r>
            <a:r>
              <a:rPr lang="en-GB" dirty="0" err="1"/>
              <a:t>Anwendungen</a:t>
            </a:r>
            <a:endParaRPr lang="en-GB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87121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539"/>
            <a:ext cx="9144000" cy="965546"/>
          </a:xfrm>
        </p:spPr>
        <p:txBody>
          <a:bodyPr/>
          <a:lstStyle/>
          <a:p>
            <a:r>
              <a:rPr lang="en-AT" dirty="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04085"/>
            <a:ext cx="9144000" cy="717996"/>
          </a:xfrm>
        </p:spPr>
        <p:txBody>
          <a:bodyPr>
            <a:normAutofit/>
          </a:bodyPr>
          <a:lstStyle/>
          <a:p>
            <a:r>
              <a:rPr lang="en-AT" dirty="0"/>
              <a:t>1) Logistic Regression?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08AA4-5EFD-4103-D9D1-F216D45C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91" y="2169631"/>
            <a:ext cx="89154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B1F7F-61AD-A84E-A81E-3F98B4147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91" y="3769831"/>
            <a:ext cx="6151494" cy="2655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360DA-696D-5EED-6DCB-55634C3F6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97" y="3459715"/>
            <a:ext cx="4361854" cy="224755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BB87584-4A9E-B97B-08E7-433782441375}"/>
              </a:ext>
            </a:extLst>
          </p:cNvPr>
          <p:cNvSpPr txBox="1">
            <a:spLocks/>
          </p:cNvSpPr>
          <p:nvPr/>
        </p:nvSpPr>
        <p:spPr>
          <a:xfrm>
            <a:off x="3441838" y="6425265"/>
            <a:ext cx="9144000" cy="26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75000"/>
                  </a:schemeClr>
                </a:solidFill>
              </a:rPr>
              <a:t>www.driveresearch.com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/market-research-company-blog/how-target-used-data-analytics-to-predict-pregnancies/</a:t>
            </a:r>
          </a:p>
          <a:p>
            <a:endParaRPr lang="en-AT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7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7" y="4533020"/>
            <a:ext cx="3771009" cy="161293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2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Spam-Filter</a:t>
            </a:r>
          </a:p>
          <a:p>
            <a:pPr algn="l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A989D-26A5-485F-9C2F-A705CD15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27" y="898978"/>
            <a:ext cx="6847062" cy="492988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BB87584-4A9E-B97B-08E7-433782441375}"/>
              </a:ext>
            </a:extLst>
          </p:cNvPr>
          <p:cNvSpPr txBox="1">
            <a:spLocks/>
          </p:cNvSpPr>
          <p:nvPr/>
        </p:nvSpPr>
        <p:spPr>
          <a:xfrm>
            <a:off x="3441838" y="6425265"/>
            <a:ext cx="9144000" cy="26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75000"/>
                  </a:schemeClr>
                </a:solidFill>
              </a:rPr>
              <a:t>medium.datadriveninvestor.com</a:t>
            </a:r>
            <a:r>
              <a:rPr lang="en-GB" sz="1200" dirty="0">
                <a:solidFill>
                  <a:schemeClr val="bg1">
                    <a:lumMod val="75000"/>
                  </a:schemeClr>
                </a:solidFill>
              </a:rPr>
              <a:t>/email-classification-using-natural-language-processing-nlp-ee3573bc79f7</a:t>
            </a:r>
            <a:endParaRPr lang="en-AT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47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455" y="408470"/>
            <a:ext cx="3307080" cy="852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Statistik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456" y="1285324"/>
            <a:ext cx="2043842" cy="46464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2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Spam-Filter</a:t>
            </a:r>
          </a:p>
          <a:p>
            <a:pPr algn="l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5153D2-1F8E-ED2F-71E2-D930D043D4B1}"/>
              </a:ext>
            </a:extLst>
          </p:cNvPr>
          <p:cNvSpPr txBox="1">
            <a:spLocks/>
          </p:cNvSpPr>
          <p:nvPr/>
        </p:nvSpPr>
        <p:spPr>
          <a:xfrm>
            <a:off x="4148327" y="712050"/>
            <a:ext cx="4584193" cy="1612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Fun fact: Spam-Emails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seit</a:t>
            </a:r>
            <a:r>
              <a:rPr lang="en-US" dirty="0"/>
              <a:t> </a:t>
            </a:r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, </a:t>
            </a:r>
            <a:r>
              <a:rPr lang="en-US" dirty="0" err="1"/>
              <a:t>warum</a:t>
            </a:r>
            <a:r>
              <a:rPr lang="en-US" dirty="0"/>
              <a:t>?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C8AB50D-6656-9FF8-0580-3A372CE6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126" y="2324980"/>
            <a:ext cx="4920053" cy="3820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4C2794-F8F3-4C2C-C812-B3E2A3624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34" y="2214519"/>
            <a:ext cx="4657241" cy="38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69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23406"/>
            <a:ext cx="3234018" cy="3826728"/>
          </a:xfrm>
        </p:spPr>
        <p:txBody>
          <a:bodyPr anchor="b">
            <a:normAutofit/>
          </a:bodyPr>
          <a:lstStyle/>
          <a:p>
            <a:r>
              <a:rPr lang="en-AT" sz="640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54" y="4778734"/>
            <a:ext cx="3220917" cy="1452160"/>
          </a:xfrm>
        </p:spPr>
        <p:txBody>
          <a:bodyPr anchor="t">
            <a:normAutofit/>
          </a:bodyPr>
          <a:lstStyle/>
          <a:p>
            <a:r>
              <a:rPr lang="en-GB" sz="2800" dirty="0">
                <a:solidFill>
                  <a:schemeClr val="tx1">
                    <a:alpha val="60000"/>
                  </a:schemeClr>
                </a:solidFill>
              </a:rPr>
              <a:t>3) </a:t>
            </a:r>
            <a:r>
              <a:rPr lang="en-GB" sz="2800" dirty="0" err="1">
                <a:solidFill>
                  <a:schemeClr val="tx1">
                    <a:alpha val="60000"/>
                  </a:schemeClr>
                </a:solidFill>
              </a:rPr>
              <a:t>ChatGPT</a:t>
            </a:r>
            <a:endParaRPr lang="en-GB" sz="28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AT" sz="28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AE64DE0-05DE-2B8F-7AE2-5D6B2150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93" y="643469"/>
            <a:ext cx="4763257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75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23406"/>
            <a:ext cx="3234018" cy="3826728"/>
          </a:xfrm>
        </p:spPr>
        <p:txBody>
          <a:bodyPr anchor="b">
            <a:normAutofit/>
          </a:bodyPr>
          <a:lstStyle/>
          <a:p>
            <a:r>
              <a:rPr lang="en-AT" sz="6400"/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54" y="4778734"/>
            <a:ext cx="3220917" cy="1452160"/>
          </a:xfrm>
        </p:spPr>
        <p:txBody>
          <a:bodyPr anchor="t">
            <a:normAutofit/>
          </a:bodyPr>
          <a:lstStyle/>
          <a:p>
            <a:r>
              <a:rPr lang="en-GB" sz="2800" dirty="0">
                <a:solidFill>
                  <a:schemeClr val="tx1">
                    <a:alpha val="60000"/>
                  </a:schemeClr>
                </a:solidFill>
              </a:rPr>
              <a:t>3) </a:t>
            </a:r>
            <a:r>
              <a:rPr lang="en-GB" sz="2800" dirty="0" err="1">
                <a:solidFill>
                  <a:schemeClr val="tx1">
                    <a:alpha val="60000"/>
                  </a:schemeClr>
                </a:solidFill>
              </a:rPr>
              <a:t>ChatGPT</a:t>
            </a:r>
            <a:endParaRPr lang="en-GB" sz="28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AT" sz="28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824A9E-CA48-224E-584B-AE2A5ABEC06C}"/>
              </a:ext>
            </a:extLst>
          </p:cNvPr>
          <p:cNvSpPr txBox="1">
            <a:spLocks/>
          </p:cNvSpPr>
          <p:nvPr/>
        </p:nvSpPr>
        <p:spPr>
          <a:xfrm>
            <a:off x="5468571" y="3226779"/>
            <a:ext cx="5672019" cy="562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2"/>
              </a:rPr>
              <a:t>https://</a:t>
            </a:r>
            <a:r>
              <a:rPr lang="en-GB" dirty="0" err="1">
                <a:hlinkClick r:id="rId2"/>
              </a:rPr>
              <a:t>chat.openai.com</a:t>
            </a:r>
            <a:r>
              <a:rPr lang="en-GB" dirty="0">
                <a:hlinkClick r:id="rId2"/>
              </a:rPr>
              <a:t>/chat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60523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6BD87-AA40-130F-4CF2-5D2EF945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4CCF-5BA3-D632-F59A-081BCD58C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3)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ChatGPT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C2084-E674-2BC2-4AC0-6061E69B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510" y="738994"/>
            <a:ext cx="4990082" cy="567054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0824A9E-CA48-224E-584B-AE2A5ABEC06C}"/>
              </a:ext>
            </a:extLst>
          </p:cNvPr>
          <p:cNvSpPr txBox="1">
            <a:spLocks/>
          </p:cNvSpPr>
          <p:nvPr/>
        </p:nvSpPr>
        <p:spPr>
          <a:xfrm>
            <a:off x="6087541" y="195278"/>
            <a:ext cx="5672019" cy="348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hlinkClick r:id="rId3"/>
              </a:rPr>
              <a:t>https://</a:t>
            </a:r>
            <a:r>
              <a:rPr lang="en-GB" sz="1600" dirty="0" err="1">
                <a:hlinkClick r:id="rId3"/>
              </a:rPr>
              <a:t>chat.openai.com</a:t>
            </a:r>
            <a:r>
              <a:rPr lang="en-GB" sz="1600" dirty="0">
                <a:hlinkClick r:id="rId3"/>
              </a:rPr>
              <a:t>/chat</a:t>
            </a:r>
            <a:endParaRPr lang="en-AT" sz="1600" dirty="0"/>
          </a:p>
        </p:txBody>
      </p:sp>
    </p:spTree>
    <p:extLst>
      <p:ext uri="{BB962C8B-B14F-4D97-AF65-F5344CB8AC3E}">
        <p14:creationId xmlns:p14="http://schemas.microsoft.com/office/powerpoint/2010/main" val="117205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579</Words>
  <Application>Microsoft Macintosh PowerPoint</Application>
  <PresentationFormat>Widescreen</PresentationFormat>
  <Paragraphs>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  <vt:lpstr>Statistik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</dc:title>
  <dc:creator>Degenfellner Juergen</dc:creator>
  <cp:lastModifiedBy>Degenfellner Jürgen (degn)</cp:lastModifiedBy>
  <cp:revision>82</cp:revision>
  <dcterms:created xsi:type="dcterms:W3CDTF">2022-04-14T20:23:09Z</dcterms:created>
  <dcterms:modified xsi:type="dcterms:W3CDTF">2023-11-06T08:17:58Z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2023-02-20T10:03:18Z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e7369148-bc64-4038-bb19-a98274849931</vt:lpwstr>
  </property>
  <property fmtid="{D5CDD505-2E9C-101B-9397-08002B2CF9AE}" pid="8" name="MSIP_Label_10d9bad3-6dac-4e9a-89a3-89f3b8d247b2_ContentBits">
    <vt:lpwstr>0</vt:lpwstr>
  </property>
</Properties>
</file>