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29457650" cy="41756013"/>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563" indent="-1630363" algn="l" rtl="0" fontAlgn="base">
      <a:spcBef>
        <a:spcPct val="0"/>
      </a:spcBef>
      <a:spcAft>
        <a:spcPct val="0"/>
      </a:spcAft>
      <a:defRPr kern="1200">
        <a:solidFill>
          <a:schemeClr val="tx1"/>
        </a:solidFill>
        <a:latin typeface="Arial" charset="0"/>
        <a:ea typeface="+mn-ea"/>
        <a:cs typeface="+mn-cs"/>
      </a:defRPr>
    </a:lvl2pPr>
    <a:lvl3pPr marL="4175125" indent="-3260725" algn="l" rtl="0" fontAlgn="base">
      <a:spcBef>
        <a:spcPct val="0"/>
      </a:spcBef>
      <a:spcAft>
        <a:spcPct val="0"/>
      </a:spcAft>
      <a:defRPr kern="1200">
        <a:solidFill>
          <a:schemeClr val="tx1"/>
        </a:solidFill>
        <a:latin typeface="Arial" charset="0"/>
        <a:ea typeface="+mn-ea"/>
        <a:cs typeface="+mn-cs"/>
      </a:defRPr>
    </a:lvl3pPr>
    <a:lvl4pPr marL="6264275" indent="-4892675" algn="l" rtl="0" fontAlgn="base">
      <a:spcBef>
        <a:spcPct val="0"/>
      </a:spcBef>
      <a:spcAft>
        <a:spcPct val="0"/>
      </a:spcAft>
      <a:defRPr kern="1200">
        <a:solidFill>
          <a:schemeClr val="tx1"/>
        </a:solidFill>
        <a:latin typeface="Arial" charset="0"/>
        <a:ea typeface="+mn-ea"/>
        <a:cs typeface="+mn-cs"/>
      </a:defRPr>
    </a:lvl4pPr>
    <a:lvl5pPr marL="8351838" indent="-6523038"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812"/>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40" d="100"/>
          <a:sy n="40" d="100"/>
        </p:scale>
        <p:origin x="6" y="-72"/>
      </p:cViewPr>
      <p:guideLst>
        <p:guide orient="horz" pos="18382"/>
        <p:guide orient="horz" pos="3731"/>
        <p:guide orient="horz" pos="11034"/>
        <p:guide pos="827"/>
        <p:guide pos="26139"/>
        <p:guide pos="13483"/>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8195" name="Rectangle 3"/>
          <p:cNvSpPr>
            <a:spLocks noGrp="1" noChangeArrowheads="1"/>
          </p:cNvSpPr>
          <p:nvPr>
            <p:ph type="dt" sz="quarter"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8196" name="Rectangle 4"/>
          <p:cNvSpPr>
            <a:spLocks noGrp="1" noChangeArrowheads="1"/>
          </p:cNvSpPr>
          <p:nvPr>
            <p:ph type="ftr" sz="quarter" idx="2"/>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8197" name="Rectangle 5"/>
          <p:cNvSpPr>
            <a:spLocks noGrp="1" noChangeArrowheads="1"/>
          </p:cNvSpPr>
          <p:nvPr>
            <p:ph type="sldNum" sz="quarter" idx="3"/>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B23D5CCC-2192-43F0-B05F-B5F5AA32A83A}" type="slidenum">
              <a:rPr lang="de-CH"/>
              <a:pPr>
                <a:defRPr/>
              </a:pPr>
              <a:t>‹Nr.›</a:t>
            </a:fld>
            <a:endParaRPr lang="de-CH"/>
          </a:p>
        </p:txBody>
      </p:sp>
    </p:spTree>
    <p:extLst>
      <p:ext uri="{BB962C8B-B14F-4D97-AF65-F5344CB8AC3E}">
        <p14:creationId xmlns:p14="http://schemas.microsoft.com/office/powerpoint/2010/main" val="37083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6147" name="Rectangle 3"/>
          <p:cNvSpPr>
            <a:spLocks noGrp="1" noChangeArrowheads="1"/>
          </p:cNvSpPr>
          <p:nvPr>
            <p:ph type="dt"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3076" name="Rectangle 4"/>
          <p:cNvSpPr>
            <a:spLocks noGrp="1" noRot="1" noChangeAspect="1" noChangeArrowheads="1" noTextEdit="1"/>
          </p:cNvSpPr>
          <p:nvPr>
            <p:ph type="sldImg" idx="2"/>
          </p:nvPr>
        </p:nvSpPr>
        <p:spPr bwMode="auto">
          <a:xfrm>
            <a:off x="3660775" y="3127375"/>
            <a:ext cx="22142450" cy="15663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2944813" y="19835813"/>
            <a:ext cx="23568025" cy="187928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p>
            <a:pPr lvl="0"/>
            <a:r>
              <a:rPr lang="de-CH" noProof="0" smtClean="0"/>
              <a:t>Textmasterformate durch Klicken bearbeiten</a:t>
            </a:r>
          </a:p>
          <a:p>
            <a:pPr lvl="1"/>
            <a:r>
              <a:rPr lang="de-CH" noProof="0" smtClean="0"/>
              <a:t>Zweite Ebene</a:t>
            </a:r>
          </a:p>
          <a:p>
            <a:pPr lvl="2"/>
            <a:r>
              <a:rPr lang="de-CH" noProof="0" smtClean="0"/>
              <a:t>Dritte Ebene</a:t>
            </a:r>
          </a:p>
          <a:p>
            <a:pPr lvl="3"/>
            <a:r>
              <a:rPr lang="de-CH" noProof="0" smtClean="0"/>
              <a:t>Vierte Ebene</a:t>
            </a:r>
          </a:p>
          <a:p>
            <a:pPr lvl="4"/>
            <a:r>
              <a:rPr lang="de-CH" noProof="0" smtClean="0"/>
              <a:t>Fünfte Ebene</a:t>
            </a:r>
          </a:p>
        </p:txBody>
      </p:sp>
      <p:sp>
        <p:nvSpPr>
          <p:cNvPr id="6150" name="Rectangle 6"/>
          <p:cNvSpPr>
            <a:spLocks noGrp="1" noChangeArrowheads="1"/>
          </p:cNvSpPr>
          <p:nvPr>
            <p:ph type="ftr" sz="quarter" idx="4"/>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6151" name="Rectangle 7"/>
          <p:cNvSpPr>
            <a:spLocks noGrp="1" noChangeArrowheads="1"/>
          </p:cNvSpPr>
          <p:nvPr>
            <p:ph type="sldNum" sz="quarter" idx="5"/>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977B28C7-3D46-4C6E-A695-D0A9BC6F1609}" type="slidenum">
              <a:rPr lang="de-CH"/>
              <a:pPr>
                <a:defRPr/>
              </a:pPr>
              <a:t>‹Nr.›</a:t>
            </a:fld>
            <a:endParaRPr lang="de-CH"/>
          </a:p>
        </p:txBody>
      </p:sp>
    </p:spTree>
    <p:extLst>
      <p:ext uri="{BB962C8B-B14F-4D97-AF65-F5344CB8AC3E}">
        <p14:creationId xmlns:p14="http://schemas.microsoft.com/office/powerpoint/2010/main" val="2428490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5500" kern="1200">
        <a:solidFill>
          <a:schemeClr val="tx1"/>
        </a:solidFill>
        <a:latin typeface="Arial" charset="0"/>
        <a:ea typeface="+mn-ea"/>
        <a:cs typeface="+mn-cs"/>
      </a:defRPr>
    </a:lvl1pPr>
    <a:lvl2pPr marL="2087563" algn="l" rtl="0" eaLnBrk="0" fontAlgn="base" hangingPunct="0">
      <a:spcBef>
        <a:spcPct val="30000"/>
      </a:spcBef>
      <a:spcAft>
        <a:spcPct val="0"/>
      </a:spcAft>
      <a:defRPr sz="5500" kern="1200">
        <a:solidFill>
          <a:schemeClr val="tx1"/>
        </a:solidFill>
        <a:latin typeface="Arial" charset="0"/>
        <a:ea typeface="+mn-ea"/>
        <a:cs typeface="+mn-cs"/>
      </a:defRPr>
    </a:lvl2pPr>
    <a:lvl3pPr marL="4175125" algn="l" rtl="0" eaLnBrk="0" fontAlgn="base" hangingPunct="0">
      <a:spcBef>
        <a:spcPct val="30000"/>
      </a:spcBef>
      <a:spcAft>
        <a:spcPct val="0"/>
      </a:spcAft>
      <a:defRPr sz="5500" kern="1200">
        <a:solidFill>
          <a:schemeClr val="tx1"/>
        </a:solidFill>
        <a:latin typeface="Arial" charset="0"/>
        <a:ea typeface="+mn-ea"/>
        <a:cs typeface="+mn-cs"/>
      </a:defRPr>
    </a:lvl3pPr>
    <a:lvl4pPr marL="6264275" algn="l" rtl="0" eaLnBrk="0" fontAlgn="base" hangingPunct="0">
      <a:spcBef>
        <a:spcPct val="30000"/>
      </a:spcBef>
      <a:spcAft>
        <a:spcPct val="0"/>
      </a:spcAft>
      <a:defRPr sz="5500" kern="1200">
        <a:solidFill>
          <a:schemeClr val="tx1"/>
        </a:solidFill>
        <a:latin typeface="Arial" charset="0"/>
        <a:ea typeface="+mn-ea"/>
        <a:cs typeface="+mn-cs"/>
      </a:defRPr>
    </a:lvl4pPr>
    <a:lvl5pPr marL="8351838" algn="l" rtl="0" eaLnBrk="0" fontAlgn="base" hangingPunct="0">
      <a:spcBef>
        <a:spcPct val="30000"/>
      </a:spcBef>
      <a:spcAft>
        <a:spcPct val="0"/>
      </a:spcAft>
      <a:defRPr sz="5500" kern="1200">
        <a:solidFill>
          <a:schemeClr val="tx1"/>
        </a:solidFill>
        <a:latin typeface="Arial" charset="0"/>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r>
              <a:rPr lang="de-CH" smtClean="0"/>
              <a:t>Dezember 2005</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fld id="{07B999BB-79B8-4A27-8983-25AC36B92DC4}" type="slidenum">
              <a:rPr lang="de-CH" smtClean="0"/>
              <a:pPr eaLnBrk="1" hangingPunct="1"/>
              <a:t>1</a:t>
            </a:fld>
            <a:endParaRPr lang="de-CH" smtClean="0"/>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0"/>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8215" indent="0" algn="ctr">
              <a:buNone/>
              <a:defRPr/>
            </a:lvl2pPr>
            <a:lvl3pPr marL="4176431" indent="0" algn="ctr">
              <a:buNone/>
              <a:defRPr/>
            </a:lvl3pPr>
            <a:lvl4pPr marL="6264646" indent="0" algn="ctr">
              <a:buNone/>
              <a:defRPr/>
            </a:lvl4pPr>
            <a:lvl5pPr marL="8352861" indent="0" algn="ctr">
              <a:buNone/>
              <a:defRPr/>
            </a:lvl5pPr>
            <a:lvl6pPr marL="10441076" indent="0" algn="ctr">
              <a:buNone/>
              <a:defRPr/>
            </a:lvl6pPr>
            <a:lvl7pPr marL="12529292" indent="0" algn="ctr">
              <a:buNone/>
              <a:defRPr/>
            </a:lvl7pPr>
            <a:lvl8pPr marL="14617507" indent="0" algn="ctr">
              <a:buNone/>
              <a:defRPr/>
            </a:lvl8pPr>
            <a:lvl9pPr marL="16705722" indent="0" algn="ctr">
              <a:buNone/>
              <a:defRPr/>
            </a:lvl9pPr>
          </a:lstStyle>
          <a:p>
            <a:r>
              <a:rPr lang="de-DE" smtClean="0"/>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984AA93-8CB3-4F2E-BE00-3161692B604A}" type="slidenum">
              <a:rPr lang="de-CH"/>
              <a:pPr>
                <a:defRPr/>
              </a:pPr>
              <a:t>‹Nr.›</a:t>
            </a:fld>
            <a:endParaRPr lang="de-CH"/>
          </a:p>
        </p:txBody>
      </p:sp>
    </p:spTree>
    <p:extLst>
      <p:ext uri="{BB962C8B-B14F-4D97-AF65-F5344CB8AC3E}">
        <p14:creationId xmlns:p14="http://schemas.microsoft.com/office/powerpoint/2010/main" val="26460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99A368C-A3AD-4F2C-9B36-DAA685135206}" type="slidenum">
              <a:rPr lang="de-CH"/>
              <a:pPr>
                <a:defRPr/>
              </a:pPr>
              <a:t>‹Nr.›</a:t>
            </a:fld>
            <a:endParaRPr lang="de-CH"/>
          </a:p>
        </p:txBody>
      </p:sp>
    </p:spTree>
    <p:extLst>
      <p:ext uri="{BB962C8B-B14F-4D97-AF65-F5344CB8AC3E}">
        <p14:creationId xmlns:p14="http://schemas.microsoft.com/office/powerpoint/2010/main" val="37486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05"/>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05"/>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BA06B637-8D3C-404E-9F79-2F2FA882177E}" type="slidenum">
              <a:rPr lang="de-CH"/>
              <a:pPr>
                <a:defRPr/>
              </a:pPr>
              <a:t>‹Nr.›</a:t>
            </a:fld>
            <a:endParaRPr lang="de-CH"/>
          </a:p>
        </p:txBody>
      </p:sp>
    </p:spTree>
    <p:extLst>
      <p:ext uri="{BB962C8B-B14F-4D97-AF65-F5344CB8AC3E}">
        <p14:creationId xmlns:p14="http://schemas.microsoft.com/office/powerpoint/2010/main" val="36780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151D47DD-2588-4828-8C30-CBCB86AF3E3D}" type="slidenum">
              <a:rPr lang="de-CH"/>
              <a:pPr>
                <a:defRPr/>
              </a:pPr>
              <a:t>‹Nr.›</a:t>
            </a:fld>
            <a:endParaRPr lang="de-CH"/>
          </a:p>
        </p:txBody>
      </p:sp>
    </p:spTree>
    <p:extLst>
      <p:ext uri="{BB962C8B-B14F-4D97-AF65-F5344CB8AC3E}">
        <p14:creationId xmlns:p14="http://schemas.microsoft.com/office/powerpoint/2010/main" val="13771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0"/>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E9090B0-8237-46B5-B43D-9F42FB8112B4}" type="slidenum">
              <a:rPr lang="de-CH"/>
              <a:pPr>
                <a:defRPr/>
              </a:pPr>
              <a:t>‹Nr.›</a:t>
            </a:fld>
            <a:endParaRPr lang="de-CH"/>
          </a:p>
        </p:txBody>
      </p:sp>
    </p:spTree>
    <p:extLst>
      <p:ext uri="{BB962C8B-B14F-4D97-AF65-F5344CB8AC3E}">
        <p14:creationId xmlns:p14="http://schemas.microsoft.com/office/powerpoint/2010/main" val="12971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74A229C-ADCF-4B99-AB0C-F5769273443C}" type="slidenum">
              <a:rPr lang="de-CH"/>
              <a:pPr>
                <a:defRPr/>
              </a:pPr>
              <a:t>‹Nr.›</a:t>
            </a:fld>
            <a:endParaRPr lang="de-CH"/>
          </a:p>
        </p:txBody>
      </p:sp>
    </p:spTree>
    <p:extLst>
      <p:ext uri="{BB962C8B-B14F-4D97-AF65-F5344CB8AC3E}">
        <p14:creationId xmlns:p14="http://schemas.microsoft.com/office/powerpoint/2010/main" val="1375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68022980-FB9C-43A1-BCE1-CA8CF97174EC}" type="slidenum">
              <a:rPr lang="de-CH"/>
              <a:pPr>
                <a:defRPr/>
              </a:pPr>
              <a:t>‹Nr.›</a:t>
            </a:fld>
            <a:endParaRPr lang="de-CH"/>
          </a:p>
        </p:txBody>
      </p:sp>
    </p:spTree>
    <p:extLst>
      <p:ext uri="{BB962C8B-B14F-4D97-AF65-F5344CB8AC3E}">
        <p14:creationId xmlns:p14="http://schemas.microsoft.com/office/powerpoint/2010/main" val="14203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FCEB8FB0-4BC5-4CE1-B492-237E631FA3DD}" type="slidenum">
              <a:rPr lang="de-CH"/>
              <a:pPr>
                <a:defRPr/>
              </a:pPr>
              <a:t>‹Nr.›</a:t>
            </a:fld>
            <a:endParaRPr lang="de-CH"/>
          </a:p>
        </p:txBody>
      </p:sp>
    </p:spTree>
    <p:extLst>
      <p:ext uri="{BB962C8B-B14F-4D97-AF65-F5344CB8AC3E}">
        <p14:creationId xmlns:p14="http://schemas.microsoft.com/office/powerpoint/2010/main" val="371145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4F6C6FB6-A509-446A-99DA-364E3FDE9692}" type="slidenum">
              <a:rPr lang="de-CH"/>
              <a:pPr>
                <a:defRPr/>
              </a:pPr>
              <a:t>‹Nr.›</a:t>
            </a:fld>
            <a:endParaRPr lang="de-CH"/>
          </a:p>
        </p:txBody>
      </p:sp>
    </p:spTree>
    <p:extLst>
      <p:ext uri="{BB962C8B-B14F-4D97-AF65-F5344CB8AC3E}">
        <p14:creationId xmlns:p14="http://schemas.microsoft.com/office/powerpoint/2010/main" val="16078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28"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91CC656A-086E-4C96-BD60-A097C9A20D55}" type="slidenum">
              <a:rPr lang="de-CH"/>
              <a:pPr>
                <a:defRPr/>
              </a:pPr>
              <a:t>‹Nr.›</a:t>
            </a:fld>
            <a:endParaRPr lang="de-CH"/>
          </a:p>
        </p:txBody>
      </p:sp>
    </p:spTree>
    <p:extLst>
      <p:ext uri="{BB962C8B-B14F-4D97-AF65-F5344CB8AC3E}">
        <p14:creationId xmlns:p14="http://schemas.microsoft.com/office/powerpoint/2010/main" val="21137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de-CH" noProof="0"/>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B23EA6-0095-413D-BD83-53D7CC02E57A}" type="slidenum">
              <a:rPr lang="de-CH"/>
              <a:pPr>
                <a:defRPr/>
              </a:pPr>
              <a:t>‹Nr.›</a:t>
            </a:fld>
            <a:endParaRPr lang="de-CH"/>
          </a:p>
        </p:txBody>
      </p:sp>
    </p:spTree>
    <p:extLst>
      <p:ext uri="{BB962C8B-B14F-4D97-AF65-F5344CB8AC3E}">
        <p14:creationId xmlns:p14="http://schemas.microsoft.com/office/powerpoint/2010/main" val="312373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950" y="1212850"/>
            <a:ext cx="385286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39950" y="7065963"/>
            <a:ext cx="38528625"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39950"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defRPr sz="6400"/>
            </a:lvl1pPr>
          </a:lstStyle>
          <a:p>
            <a:pPr>
              <a:defRPr/>
            </a:pPr>
            <a:endParaRPr lang="de-CH"/>
          </a:p>
        </p:txBody>
      </p:sp>
      <p:sp>
        <p:nvSpPr>
          <p:cNvPr id="1029" name="Rectangle 5"/>
          <p:cNvSpPr>
            <a:spLocks noGrp="1" noChangeArrowheads="1"/>
          </p:cNvSpPr>
          <p:nvPr>
            <p:ph type="ftr" sz="quarter" idx="3"/>
          </p:nvPr>
        </p:nvSpPr>
        <p:spPr bwMode="auto">
          <a:xfrm>
            <a:off x="14625638" y="27574875"/>
            <a:ext cx="135572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ctr">
              <a:defRPr sz="6400"/>
            </a:lvl1pPr>
          </a:lstStyle>
          <a:p>
            <a:pPr>
              <a:defRPr/>
            </a:pPr>
            <a:endParaRPr lang="de-CH"/>
          </a:p>
        </p:txBody>
      </p:sp>
      <p:sp>
        <p:nvSpPr>
          <p:cNvPr id="1030" name="Rectangle 6"/>
          <p:cNvSpPr>
            <a:spLocks noGrp="1" noChangeArrowheads="1"/>
          </p:cNvSpPr>
          <p:nvPr>
            <p:ph type="sldNum" sz="quarter" idx="4"/>
          </p:nvPr>
        </p:nvSpPr>
        <p:spPr bwMode="auto">
          <a:xfrm>
            <a:off x="30680025"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r">
              <a:defRPr sz="6400"/>
            </a:lvl1pPr>
          </a:lstStyle>
          <a:p>
            <a:pPr>
              <a:defRPr/>
            </a:pPr>
            <a:fld id="{C3CB07B1-63B8-4278-A4FB-C3DDF41425D5}"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100">
          <a:solidFill>
            <a:schemeClr val="tx2"/>
          </a:solidFill>
          <a:latin typeface="+mj-lt"/>
          <a:ea typeface="+mj-ea"/>
          <a:cs typeface="+mj-cs"/>
        </a:defRPr>
      </a:lvl1pPr>
      <a:lvl2pPr algn="ctr" rtl="0" eaLnBrk="0" fontAlgn="base" hangingPunct="0">
        <a:spcBef>
          <a:spcPct val="0"/>
        </a:spcBef>
        <a:spcAft>
          <a:spcPct val="0"/>
        </a:spcAft>
        <a:defRPr sz="20100">
          <a:solidFill>
            <a:schemeClr val="tx2"/>
          </a:solidFill>
          <a:latin typeface="Arial" charset="0"/>
        </a:defRPr>
      </a:lvl2pPr>
      <a:lvl3pPr algn="ctr" rtl="0" eaLnBrk="0" fontAlgn="base" hangingPunct="0">
        <a:spcBef>
          <a:spcPct val="0"/>
        </a:spcBef>
        <a:spcAft>
          <a:spcPct val="0"/>
        </a:spcAft>
        <a:defRPr sz="20100">
          <a:solidFill>
            <a:schemeClr val="tx2"/>
          </a:solidFill>
          <a:latin typeface="Arial" charset="0"/>
        </a:defRPr>
      </a:lvl3pPr>
      <a:lvl4pPr algn="ctr" rtl="0" eaLnBrk="0" fontAlgn="base" hangingPunct="0">
        <a:spcBef>
          <a:spcPct val="0"/>
        </a:spcBef>
        <a:spcAft>
          <a:spcPct val="0"/>
        </a:spcAft>
        <a:defRPr sz="20100">
          <a:solidFill>
            <a:schemeClr val="tx2"/>
          </a:solidFill>
          <a:latin typeface="Arial" charset="0"/>
        </a:defRPr>
      </a:lvl4pPr>
      <a:lvl5pPr algn="ctr" rtl="0" eaLnBrk="0" fontAlgn="base" hangingPunct="0">
        <a:spcBef>
          <a:spcPct val="0"/>
        </a:spcBef>
        <a:spcAft>
          <a:spcPct val="0"/>
        </a:spcAft>
        <a:defRPr sz="20100">
          <a:solidFill>
            <a:schemeClr val="tx2"/>
          </a:solidFill>
          <a:latin typeface="Arial" charset="0"/>
        </a:defRPr>
      </a:lvl5pPr>
      <a:lvl6pPr marL="2088215" algn="ctr" rtl="0" fontAlgn="base">
        <a:spcBef>
          <a:spcPct val="0"/>
        </a:spcBef>
        <a:spcAft>
          <a:spcPct val="0"/>
        </a:spcAft>
        <a:defRPr sz="20100">
          <a:solidFill>
            <a:schemeClr val="tx2"/>
          </a:solidFill>
          <a:latin typeface="Arial" charset="0"/>
        </a:defRPr>
      </a:lvl6pPr>
      <a:lvl7pPr marL="4176431" algn="ctr" rtl="0" fontAlgn="base">
        <a:spcBef>
          <a:spcPct val="0"/>
        </a:spcBef>
        <a:spcAft>
          <a:spcPct val="0"/>
        </a:spcAft>
        <a:defRPr sz="20100">
          <a:solidFill>
            <a:schemeClr val="tx2"/>
          </a:solidFill>
          <a:latin typeface="Arial" charset="0"/>
        </a:defRPr>
      </a:lvl7pPr>
      <a:lvl8pPr marL="6264646" algn="ctr" rtl="0" fontAlgn="base">
        <a:spcBef>
          <a:spcPct val="0"/>
        </a:spcBef>
        <a:spcAft>
          <a:spcPct val="0"/>
        </a:spcAft>
        <a:defRPr sz="20100">
          <a:solidFill>
            <a:schemeClr val="tx2"/>
          </a:solidFill>
          <a:latin typeface="Arial" charset="0"/>
        </a:defRPr>
      </a:lvl8pPr>
      <a:lvl9pPr marL="8352861" algn="ctr" rtl="0" fontAlgn="base">
        <a:spcBef>
          <a:spcPct val="0"/>
        </a:spcBef>
        <a:spcAft>
          <a:spcPct val="0"/>
        </a:spcAft>
        <a:defRPr sz="20100">
          <a:solidFill>
            <a:schemeClr val="tx2"/>
          </a:solidFill>
          <a:latin typeface="Arial" charset="0"/>
        </a:defRPr>
      </a:lvl9pPr>
    </p:titleStyle>
    <p:bodyStyle>
      <a:lvl1pPr marL="1565275" indent="-1565275" algn="l"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rtl="0" eaLnBrk="0" fontAlgn="base" hangingPunct="0">
        <a:spcBef>
          <a:spcPct val="20000"/>
        </a:spcBef>
        <a:spcAft>
          <a:spcPct val="0"/>
        </a:spcAft>
        <a:buChar char="–"/>
        <a:defRPr sz="12800">
          <a:solidFill>
            <a:schemeClr val="tx1"/>
          </a:solidFill>
          <a:latin typeface="+mn-lt"/>
        </a:defRPr>
      </a:lvl2pPr>
      <a:lvl3pPr marL="5219700" indent="-1042988" algn="l" rtl="0" eaLnBrk="0" fontAlgn="base" hangingPunct="0">
        <a:spcBef>
          <a:spcPct val="20000"/>
        </a:spcBef>
        <a:spcAft>
          <a:spcPct val="0"/>
        </a:spcAft>
        <a:buChar char="•"/>
        <a:defRPr sz="11000">
          <a:solidFill>
            <a:schemeClr val="tx1"/>
          </a:solidFill>
          <a:latin typeface="+mn-lt"/>
        </a:defRPr>
      </a:lvl3pPr>
      <a:lvl4pPr marL="7307263" indent="-1042988" algn="l" rtl="0" eaLnBrk="0" fontAlgn="base" hangingPunct="0">
        <a:spcBef>
          <a:spcPct val="20000"/>
        </a:spcBef>
        <a:spcAft>
          <a:spcPct val="0"/>
        </a:spcAft>
        <a:buChar char="–"/>
        <a:defRPr sz="9100">
          <a:solidFill>
            <a:schemeClr val="tx1"/>
          </a:solidFill>
          <a:latin typeface="+mn-lt"/>
        </a:defRPr>
      </a:lvl4pPr>
      <a:lvl5pPr marL="9396413" indent="-1042988" algn="l" rtl="0" eaLnBrk="0" fontAlgn="base" hangingPunct="0">
        <a:spcBef>
          <a:spcPct val="20000"/>
        </a:spcBef>
        <a:spcAft>
          <a:spcPct val="0"/>
        </a:spcAft>
        <a:buChar char="»"/>
        <a:defRPr sz="9100">
          <a:solidFill>
            <a:schemeClr val="tx1"/>
          </a:solidFill>
          <a:latin typeface="+mn-lt"/>
        </a:defRPr>
      </a:lvl5pPr>
      <a:lvl6pPr marL="11485184" indent="-1044108" algn="l" rtl="0" fontAlgn="base">
        <a:spcBef>
          <a:spcPct val="20000"/>
        </a:spcBef>
        <a:spcAft>
          <a:spcPct val="0"/>
        </a:spcAft>
        <a:buChar char="»"/>
        <a:defRPr sz="9100">
          <a:solidFill>
            <a:schemeClr val="tx1"/>
          </a:solidFill>
          <a:latin typeface="+mn-lt"/>
        </a:defRPr>
      </a:lvl6pPr>
      <a:lvl7pPr marL="13573399" indent="-1044108" algn="l" rtl="0" fontAlgn="base">
        <a:spcBef>
          <a:spcPct val="20000"/>
        </a:spcBef>
        <a:spcAft>
          <a:spcPct val="0"/>
        </a:spcAft>
        <a:buChar char="»"/>
        <a:defRPr sz="9100">
          <a:solidFill>
            <a:schemeClr val="tx1"/>
          </a:solidFill>
          <a:latin typeface="+mn-lt"/>
        </a:defRPr>
      </a:lvl7pPr>
      <a:lvl8pPr marL="15661615" indent="-1044108" algn="l" rtl="0" fontAlgn="base">
        <a:spcBef>
          <a:spcPct val="20000"/>
        </a:spcBef>
        <a:spcAft>
          <a:spcPct val="0"/>
        </a:spcAft>
        <a:buChar char="»"/>
        <a:defRPr sz="9100">
          <a:solidFill>
            <a:schemeClr val="tx1"/>
          </a:solidFill>
          <a:latin typeface="+mn-lt"/>
        </a:defRPr>
      </a:lvl8pPr>
      <a:lvl9pPr marL="17749830" indent="-1044108"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microsoft.com/office/2007/relationships/hdphoto" Target="../media/hdphoto1.wdp"/><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0"/>
          <p:cNvSpPr txBox="1">
            <a:spLocks noChangeArrowheads="1"/>
          </p:cNvSpPr>
          <p:nvPr/>
        </p:nvSpPr>
        <p:spPr bwMode="auto">
          <a:xfrm>
            <a:off x="8074025" y="627063"/>
            <a:ext cx="267239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56" tIns="208776" rIns="417556" bIns="2087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de-CH" sz="6400" b="1" dirty="0" err="1"/>
              <a:t>Cloudbasiertes</a:t>
            </a:r>
            <a:r>
              <a:rPr lang="de-CH" sz="6400" b="1" dirty="0"/>
              <a:t> Geodatenmanagement mit Google Fusion </a:t>
            </a:r>
            <a:r>
              <a:rPr lang="de-CH" sz="6400" b="1" dirty="0" err="1"/>
              <a:t>Tables</a:t>
            </a:r>
            <a:endParaRPr lang="de-CH" sz="6400" b="1" dirty="0"/>
          </a:p>
        </p:txBody>
      </p:sp>
      <p:pic>
        <p:nvPicPr>
          <p:cNvPr id="2057" name="Picture 42" descr="Informat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833438"/>
            <a:ext cx="67484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feld 1"/>
          <p:cNvSpPr txBox="1">
            <a:spLocks noChangeArrowheads="1"/>
          </p:cNvSpPr>
          <p:nvPr/>
        </p:nvSpPr>
        <p:spPr bwMode="auto">
          <a:xfrm>
            <a:off x="17300575" y="5127625"/>
            <a:ext cx="41513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CH" sz="4100" dirty="0"/>
              <a:t>Stefan </a:t>
            </a:r>
            <a:r>
              <a:rPr lang="de-CH" sz="4100" dirty="0" err="1"/>
              <a:t>Oderbolz</a:t>
            </a:r>
            <a:endParaRPr lang="de-CH" sz="4100" dirty="0"/>
          </a:p>
        </p:txBody>
      </p:sp>
      <p:sp>
        <p:nvSpPr>
          <p:cNvPr id="2059" name="Rechteck 2"/>
          <p:cNvSpPr>
            <a:spLocks noChangeArrowheads="1"/>
          </p:cNvSpPr>
          <p:nvPr/>
        </p:nvSpPr>
        <p:spPr bwMode="auto">
          <a:xfrm>
            <a:off x="21724544" y="5127625"/>
            <a:ext cx="34242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de-CH" sz="4100" dirty="0"/>
              <a:t>Jürg Hunziker</a:t>
            </a:r>
          </a:p>
        </p:txBody>
      </p:sp>
      <p:graphicFrame>
        <p:nvGraphicFramePr>
          <p:cNvPr id="4" name="Tabelle 3"/>
          <p:cNvGraphicFramePr>
            <a:graphicFrameLocks noGrp="1"/>
          </p:cNvGraphicFramePr>
          <p:nvPr>
            <p:extLst>
              <p:ext uri="{D42A27DB-BD31-4B8C-83A1-F6EECF244321}">
                <p14:modId xmlns:p14="http://schemas.microsoft.com/office/powerpoint/2010/main" val="745077389"/>
              </p:ext>
            </p:extLst>
          </p:nvPr>
        </p:nvGraphicFramePr>
        <p:xfrm>
          <a:off x="28749625" y="2127252"/>
          <a:ext cx="13701713" cy="3594600"/>
        </p:xfrm>
        <a:graphic>
          <a:graphicData uri="http://schemas.openxmlformats.org/drawingml/2006/table">
            <a:tbl>
              <a:tblPr firstRow="1" bandRow="1">
                <a:tableStyleId>{2D5ABB26-0587-4C30-8999-92F81FD0307C}</a:tableStyleId>
              </a:tblPr>
              <a:tblGrid>
                <a:gridCol w="5255711"/>
                <a:gridCol w="8446002"/>
              </a:tblGrid>
              <a:tr h="689072">
                <a:tc>
                  <a:txBody>
                    <a:bodyPr/>
                    <a:lstStyle/>
                    <a:p>
                      <a:pPr>
                        <a:lnSpc>
                          <a:spcPct val="100000"/>
                        </a:lnSpc>
                        <a:spcBef>
                          <a:spcPts val="0"/>
                        </a:spcBef>
                      </a:pPr>
                      <a:r>
                        <a:rPr lang="de-CH" sz="5500" dirty="0" smtClean="0"/>
                        <a:t>Betreuer:</a:t>
                      </a:r>
                      <a:endParaRPr lang="de-CH" sz="5500" dirty="0"/>
                    </a:p>
                  </a:txBody>
                  <a:tcPr marL="0" marR="0" marT="180000" marB="180000"/>
                </a:tc>
                <a:tc>
                  <a:txBody>
                    <a:bodyPr/>
                    <a:lstStyle/>
                    <a:p>
                      <a:pPr>
                        <a:lnSpc>
                          <a:spcPct val="100000"/>
                        </a:lnSpc>
                        <a:spcBef>
                          <a:spcPts val="0"/>
                        </a:spcBef>
                      </a:pPr>
                      <a:r>
                        <a:rPr lang="de-CH" sz="5500" dirty="0" smtClean="0"/>
                        <a:t>Prof. Stefan Keller</a:t>
                      </a:r>
                      <a:endParaRPr lang="de-CH" sz="5500" dirty="0"/>
                    </a:p>
                  </a:txBody>
                  <a:tcPr marL="0" marR="0" marT="180000" marB="180000"/>
                </a:tc>
              </a:tr>
              <a:tr h="689072">
                <a:tc>
                  <a:txBody>
                    <a:bodyPr/>
                    <a:lstStyle/>
                    <a:p>
                      <a:pPr>
                        <a:lnSpc>
                          <a:spcPct val="100000"/>
                        </a:lnSpc>
                        <a:spcBef>
                          <a:spcPts val="0"/>
                        </a:spcBef>
                      </a:pPr>
                      <a:r>
                        <a:rPr lang="de-CH" sz="5500" dirty="0" smtClean="0"/>
                        <a:t>Experte:</a:t>
                      </a:r>
                      <a:endParaRPr lang="de-CH" sz="5500" dirty="0"/>
                    </a:p>
                  </a:txBody>
                  <a:tcPr marL="0" marR="0" marT="180000" marB="180000"/>
                </a:tc>
                <a:tc>
                  <a:txBody>
                    <a:bodyPr/>
                    <a:lstStyle/>
                    <a:p>
                      <a:pPr>
                        <a:lnSpc>
                          <a:spcPct val="100000"/>
                        </a:lnSpc>
                        <a:spcBef>
                          <a:spcPts val="0"/>
                        </a:spcBef>
                      </a:pPr>
                      <a:r>
                        <a:rPr lang="de-CH" sz="5500" dirty="0" smtClean="0"/>
                        <a:t>Prof.</a:t>
                      </a:r>
                      <a:r>
                        <a:rPr lang="de-CH" sz="5500" baseline="0" dirty="0" smtClean="0"/>
                        <a:t> Stefan Keller</a:t>
                      </a:r>
                      <a:endParaRPr lang="de-CH" sz="5500" dirty="0"/>
                    </a:p>
                  </a:txBody>
                  <a:tcPr marL="0" marR="0" marT="180000" marB="180000"/>
                </a:tc>
              </a:tr>
              <a:tr h="689072">
                <a:tc>
                  <a:txBody>
                    <a:bodyPr/>
                    <a:lstStyle/>
                    <a:p>
                      <a:pPr>
                        <a:lnSpc>
                          <a:spcPct val="100000"/>
                        </a:lnSpc>
                        <a:spcBef>
                          <a:spcPts val="0"/>
                        </a:spcBef>
                      </a:pPr>
                      <a:r>
                        <a:rPr lang="de-CH" sz="5500" dirty="0" smtClean="0"/>
                        <a:t>Projektpartner:</a:t>
                      </a:r>
                      <a:endParaRPr lang="de-CH" sz="5500" dirty="0"/>
                    </a:p>
                  </a:txBody>
                  <a:tcPr marL="0" marR="0" marT="180000" marB="180000"/>
                </a:tc>
                <a:tc>
                  <a:txBody>
                    <a:bodyPr/>
                    <a:lstStyle/>
                    <a:p>
                      <a:pPr>
                        <a:lnSpc>
                          <a:spcPct val="100000"/>
                        </a:lnSpc>
                        <a:spcBef>
                          <a:spcPts val="0"/>
                        </a:spcBef>
                      </a:pPr>
                      <a:r>
                        <a:rPr lang="de-CH" sz="5500" dirty="0" smtClean="0"/>
                        <a:t>GEOINFO AG Herisau</a:t>
                      </a:r>
                      <a:endParaRPr lang="de-CH" sz="5500" dirty="0"/>
                    </a:p>
                  </a:txBody>
                  <a:tcPr marL="0" marR="0" marT="180000" marB="180000"/>
                </a:tc>
              </a:tr>
            </a:tbl>
          </a:graphicData>
        </a:graphic>
      </p:graphicFrame>
      <p:pic>
        <p:nvPicPr>
          <p:cNvPr id="2068" name="Picture 20" descr="https://www.google.com/images/icons/product/fusion_tables-1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6151" y="9334578"/>
            <a:ext cx="1918634" cy="191863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img.expertgps.com/images/kml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8457" y="6425938"/>
            <a:ext cx="1211885" cy="121188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onvert to and from CSV, XLS, Excel, and delimited text fi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7882" y="6443468"/>
            <a:ext cx="1205718" cy="120571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onvert to and from ESRI ArcGIS shapefiles (shp fi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3537" y="6425938"/>
            <a:ext cx="1221301" cy="1221301"/>
          </a:xfrm>
          <a:prstGeom prst="rect">
            <a:avLst/>
          </a:prstGeom>
          <a:noFill/>
          <a:extLst>
            <a:ext uri="{909E8E84-426E-40DD-AFC4-6F175D3DCCD1}">
              <a14:hiddenFill xmlns:a14="http://schemas.microsoft.com/office/drawing/2010/main">
                <a:solidFill>
                  <a:srgbClr val="FFFFFF"/>
                </a:solidFill>
              </a14:hiddenFill>
            </a:ext>
          </a:extLst>
        </p:spPr>
      </p:pic>
      <p:sp>
        <p:nvSpPr>
          <p:cNvPr id="3" name="Pfeil nach rechts 2"/>
          <p:cNvSpPr/>
          <p:nvPr/>
        </p:nvSpPr>
        <p:spPr>
          <a:xfrm rot="3388325">
            <a:off x="19116829" y="8207989"/>
            <a:ext cx="1513545"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19" name="Pfeil nach rechts 18"/>
          <p:cNvSpPr/>
          <p:nvPr/>
        </p:nvSpPr>
        <p:spPr>
          <a:xfrm rot="7761217">
            <a:off x="22112110" y="8354498"/>
            <a:ext cx="1547563"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0" name="Pfeil nach rechts 19"/>
          <p:cNvSpPr/>
          <p:nvPr/>
        </p:nvSpPr>
        <p:spPr>
          <a:xfrm rot="5400000">
            <a:off x="20804938" y="8207988"/>
            <a:ext cx="1199906" cy="467236"/>
          </a:xfrm>
          <a:prstGeom prst="rightArrow">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pic>
        <p:nvPicPr>
          <p:cNvPr id="2076" name="Picture 28" descr="http://www.health2apps.com/files/2011/01/fusion_tables_logo_beta.gif?59dea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1126" y="11468516"/>
            <a:ext cx="2911098" cy="45486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820042" y="14560856"/>
            <a:ext cx="3203606" cy="158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2502" y="14637813"/>
            <a:ext cx="4088561" cy="23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05903" y="14560856"/>
            <a:ext cx="3430200" cy="245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Pfeil nach rechts 23"/>
          <p:cNvSpPr/>
          <p:nvPr/>
        </p:nvSpPr>
        <p:spPr>
          <a:xfrm rot="8062791">
            <a:off x="18766448" y="13031241"/>
            <a:ext cx="2308194"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5" name="Pfeil nach rechts 24"/>
          <p:cNvSpPr/>
          <p:nvPr/>
        </p:nvSpPr>
        <p:spPr>
          <a:xfrm rot="5400000">
            <a:off x="20525293" y="13048395"/>
            <a:ext cx="1740350" cy="484823"/>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6" name="Pfeil nach rechts 25"/>
          <p:cNvSpPr/>
          <p:nvPr/>
        </p:nvSpPr>
        <p:spPr>
          <a:xfrm rot="2925411">
            <a:off x="21926825" y="13053483"/>
            <a:ext cx="2377967"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graphicFrame>
        <p:nvGraphicFramePr>
          <p:cNvPr id="5" name="Tabelle 4"/>
          <p:cNvGraphicFramePr>
            <a:graphicFrameLocks noGrp="1"/>
          </p:cNvGraphicFramePr>
          <p:nvPr>
            <p:extLst>
              <p:ext uri="{D42A27DB-BD31-4B8C-83A1-F6EECF244321}">
                <p14:modId xmlns:p14="http://schemas.microsoft.com/office/powerpoint/2010/main" val="3525739259"/>
              </p:ext>
            </p:extLst>
          </p:nvPr>
        </p:nvGraphicFramePr>
        <p:xfrm>
          <a:off x="1420178" y="17948377"/>
          <a:ext cx="18975944" cy="1110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261484"/>
                <a:gridCol w="17714460"/>
              </a:tblGrid>
              <a:tr h="923250">
                <a:tc gridSpan="2">
                  <a:txBody>
                    <a:bodyPr/>
                    <a:lstStyle/>
                    <a:p>
                      <a:pPr algn="just"/>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1: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WorldData</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998492">
                <a:tc>
                  <a:txBody>
                    <a:bodyPr/>
                    <a:lstStyle/>
                    <a:p>
                      <a:pPr algn="just"/>
                      <a:endParaRPr lang="de-CH" sz="2800" b="1" dirty="0" smtClean="0">
                        <a:latin typeface="Calibri" pitchFamily="34" charset="0"/>
                        <a:cs typeface="Calibri" pitchFamily="34" charset="0"/>
                      </a:endParaRPr>
                    </a:p>
                    <a:p>
                      <a:pPr algn="just"/>
                      <a:endParaRPr lang="de-CH" sz="2800" b="1" dirty="0" smtClean="0">
                        <a:latin typeface="Calibri" pitchFamily="34" charset="0"/>
                        <a:cs typeface="Calibri" pitchFamily="34" charset="0"/>
                      </a:endParaRPr>
                    </a:p>
                  </a:txBody>
                  <a:tcPr marL="360000" marR="360000" marT="180000" marB="180000"/>
                </a:tc>
                <a:tc>
                  <a:txBody>
                    <a:bodyPr/>
                    <a:lstStyle/>
                    <a:p>
                      <a:pPr algn="just">
                        <a:tabLst>
                          <a:tab pos="5200650" algn="l"/>
                        </a:tabLst>
                      </a:pPr>
                      <a:r>
                        <a:rPr lang="de-CH" sz="4800" b="1" u="sng" dirty="0" smtClean="0">
                          <a:solidFill>
                            <a:schemeClr val="accent2">
                              <a:lumMod val="50000"/>
                            </a:schemeClr>
                          </a:solidFill>
                          <a:latin typeface="Calibri" pitchFamily="34" charset="0"/>
                          <a:cs typeface="Calibri" pitchFamily="34" charset="0"/>
                        </a:rPr>
                        <a:t>http://worlddata.rdmr.ch</a:t>
                      </a:r>
                    </a:p>
                  </a:txBody>
                  <a:tcPr marL="360000" marR="360000" marT="180000" marB="180000"/>
                </a:tc>
              </a:tr>
              <a:tr h="7118206">
                <a:tc gridSpan="2">
                  <a:txBody>
                    <a:bodyPr/>
                    <a:lstStyle/>
                    <a:p>
                      <a:pPr algn="just"/>
                      <a:r>
                        <a:rPr lang="de-CH" sz="3200" b="1" dirty="0" smtClean="0">
                          <a:latin typeface="Calibri" pitchFamily="34" charset="0"/>
                          <a:cs typeface="Calibri" pitchFamily="34" charset="0"/>
                        </a:rPr>
                        <a:t>Einführung:</a:t>
                      </a:r>
                    </a:p>
                    <a:p>
                      <a:pPr algn="just"/>
                      <a:r>
                        <a:rPr lang="de-CH" sz="2800" dirty="0" smtClean="0">
                          <a:latin typeface="Calibri" pitchFamily="34" charset="0"/>
                          <a:cs typeface="Calibri" pitchFamily="34" charset="0"/>
                        </a:rPr>
                        <a:t>Im ersten </a:t>
                      </a:r>
                      <a:r>
                        <a:rPr lang="de-CH" sz="2800" dirty="0" err="1" smtClean="0">
                          <a:latin typeface="Calibri" pitchFamily="34" charset="0"/>
                          <a:cs typeface="Calibri" pitchFamily="34" charset="0"/>
                        </a:rPr>
                        <a:t>Use</a:t>
                      </a:r>
                      <a:r>
                        <a:rPr lang="de-CH" sz="2800" dirty="0" smtClean="0">
                          <a:latin typeface="Calibri" pitchFamily="34" charset="0"/>
                          <a:cs typeface="Calibri" pitchFamily="34" charset="0"/>
                        </a:rPr>
                        <a:t> Case geht es um die Anzeige </a:t>
                      </a:r>
                      <a:r>
                        <a:rPr lang="de-CH" sz="2800" b="1" dirty="0" smtClean="0">
                          <a:latin typeface="Calibri" pitchFamily="34" charset="0"/>
                          <a:cs typeface="Calibri" pitchFamily="34" charset="0"/>
                        </a:rPr>
                        <a:t>grosser Datenmengen </a:t>
                      </a:r>
                      <a:r>
                        <a:rPr lang="de-CH" sz="2800" dirty="0" smtClean="0">
                          <a:latin typeface="Calibri" pitchFamily="34" charset="0"/>
                          <a:cs typeface="Calibri" pitchFamily="34" charset="0"/>
                        </a:rPr>
                        <a:t>auf der Karte. Dazu importierten wir bestehende Datenbestände in eine Google Fusion Table und visualisierten diese per </a:t>
                      </a:r>
                      <a:r>
                        <a:rPr lang="de-CH" sz="2800" b="1" dirty="0" err="1" smtClean="0">
                          <a:latin typeface="Calibri" pitchFamily="34" charset="0"/>
                          <a:cs typeface="Calibri" pitchFamily="34" charset="0"/>
                        </a:rPr>
                        <a:t>FusionTablesLayer</a:t>
                      </a:r>
                      <a:r>
                        <a:rPr lang="de-CH" sz="2800" b="1" baseline="0" dirty="0" smtClean="0">
                          <a:latin typeface="Calibri" pitchFamily="34" charset="0"/>
                          <a:cs typeface="Calibri" pitchFamily="34" charset="0"/>
                        </a:rPr>
                        <a:t> </a:t>
                      </a:r>
                      <a:r>
                        <a:rPr lang="de-CH" sz="2800" baseline="0" dirty="0" smtClean="0">
                          <a:latin typeface="Calibri" pitchFamily="34" charset="0"/>
                          <a:cs typeface="Calibri" pitchFamily="34" charset="0"/>
                        </a:rPr>
                        <a:t>des</a:t>
                      </a:r>
                      <a:r>
                        <a:rPr lang="de-CH" sz="2800" dirty="0" smtClean="0">
                          <a:latin typeface="Calibri" pitchFamily="34" charset="0"/>
                          <a:cs typeface="Calibri" pitchFamily="34" charset="0"/>
                        </a:rPr>
                        <a:t> Google </a:t>
                      </a:r>
                      <a:r>
                        <a:rPr lang="de-CH" sz="2800" dirty="0" err="1" smtClean="0">
                          <a:latin typeface="Calibri" pitchFamily="34" charset="0"/>
                          <a:cs typeface="Calibri" pitchFamily="34" charset="0"/>
                        </a:rPr>
                        <a:t>Maps</a:t>
                      </a:r>
                      <a:r>
                        <a:rPr lang="de-CH" sz="2800" dirty="0" smtClean="0">
                          <a:latin typeface="Calibri" pitchFamily="34" charset="0"/>
                          <a:cs typeface="Calibri" pitchFamily="34" charset="0"/>
                        </a:rPr>
                        <a:t> API auf der Karte.</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dirty="0" smtClean="0">
                          <a:latin typeface="Calibri" pitchFamily="34" charset="0"/>
                          <a:cs typeface="Calibri" pitchFamily="34" charset="0"/>
                        </a:rPr>
                        <a:t>Es sollen verschiedene historische Länderdaten auf einer Weltkarte angezeigt werden. Die Daten sind pro Jahr und Thema unterteilt. Über eine Zeitachse soll es möglich sein die Daten der verschiedenen Jahre zu selektieren. Eine solche Darstellung kann beispielsweise dabei helfen Zusammenhänge zwischen verschiedenen Themenbereichen zu finden.</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1032" name="Picture 8" descr="C:\xampp\htdocs\gft\_DOCUMENTATION\06_Poster\images\worlddata-icon_with_glos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30353"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C:\xampp\htdocs\gft\_DOCUMENTATION\06_Poster\images\worlddata-qrcod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7492" y="19100537"/>
            <a:ext cx="1152160" cy="115216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34822" y="24213247"/>
            <a:ext cx="4396319"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5473" y="24213248"/>
            <a:ext cx="4299094"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rotWithShape="1">
          <a:blip r:embed="rId16">
            <a:extLst>
              <a:ext uri="{28A0092B-C50C-407E-A947-70E740481C1C}">
                <a14:useLocalDpi xmlns:a14="http://schemas.microsoft.com/office/drawing/2010/main" val="0"/>
              </a:ext>
            </a:extLst>
          </a:blip>
          <a:srcRect b="4040"/>
          <a:stretch/>
        </p:blipFill>
        <p:spPr bwMode="auto">
          <a:xfrm>
            <a:off x="4082789" y="24213246"/>
            <a:ext cx="6303943" cy="405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2" name="Tabelle 41"/>
          <p:cNvGraphicFramePr>
            <a:graphicFrameLocks noGrp="1"/>
          </p:cNvGraphicFramePr>
          <p:nvPr>
            <p:extLst>
              <p:ext uri="{D42A27DB-BD31-4B8C-83A1-F6EECF244321}">
                <p14:modId xmlns:p14="http://schemas.microsoft.com/office/powerpoint/2010/main" val="2827287010"/>
              </p:ext>
            </p:extLst>
          </p:nvPr>
        </p:nvGraphicFramePr>
        <p:xfrm>
          <a:off x="22276942" y="17977419"/>
          <a:ext cx="18975944" cy="1098600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7849920"/>
                <a:gridCol w="1126024"/>
              </a:tblGrid>
              <a:tr h="712086">
                <a:tc gridSpan="2">
                  <a:txBody>
                    <a:bodyPr/>
                    <a:lstStyle/>
                    <a:p>
                      <a:pPr algn="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2: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FixMyStreet</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770119">
                <a:tc>
                  <a:txBody>
                    <a:bodyPr/>
                    <a:lstStyle/>
                    <a:p>
                      <a:pPr marL="0" marR="0" indent="0" algn="r" defTabSz="4176431" rtl="0" eaLnBrk="1" fontAlgn="auto" latinLnBrk="0" hangingPunct="1">
                        <a:lnSpc>
                          <a:spcPct val="100000"/>
                        </a:lnSpc>
                        <a:spcBef>
                          <a:spcPts val="0"/>
                        </a:spcBef>
                        <a:spcAft>
                          <a:spcPts val="0"/>
                        </a:spcAft>
                        <a:buClrTx/>
                        <a:buSzTx/>
                        <a:buFontTx/>
                        <a:buNone/>
                        <a:tabLst/>
                        <a:defRPr/>
                      </a:pPr>
                      <a:r>
                        <a:rPr lang="de-CH" sz="4800" b="1" u="sng" dirty="0" smtClean="0">
                          <a:solidFill>
                            <a:schemeClr val="accent2">
                              <a:lumMod val="50000"/>
                            </a:schemeClr>
                          </a:solidFill>
                          <a:latin typeface="Calibri" pitchFamily="34" charset="0"/>
                          <a:cs typeface="Calibri" pitchFamily="34" charset="0"/>
                        </a:rPr>
                        <a:t>http://fixmystreet.rdmr.ch</a:t>
                      </a:r>
                    </a:p>
                  </a:txBody>
                  <a:tcPr marL="360000" marR="360000" marT="180000" marB="180000"/>
                </a:tc>
                <a:tc>
                  <a:txBody>
                    <a:bodyPr/>
                    <a:lstStyle/>
                    <a:p>
                      <a:pPr>
                        <a:tabLst>
                          <a:tab pos="5200650" algn="l"/>
                        </a:tabLst>
                      </a:pPr>
                      <a:endParaRPr lang="de-CH" sz="4800" b="1" u="sng" dirty="0" smtClean="0">
                        <a:solidFill>
                          <a:schemeClr val="accent2">
                            <a:lumMod val="50000"/>
                          </a:schemeClr>
                        </a:solidFill>
                        <a:latin typeface="Calibri" pitchFamily="34" charset="0"/>
                        <a:cs typeface="Calibri" pitchFamily="34" charset="0"/>
                      </a:endParaRPr>
                    </a:p>
                  </a:txBody>
                  <a:tcPr marL="360000" marR="360000" marT="180000" marB="180000"/>
                </a:tc>
              </a:tr>
              <a:tr h="5169882">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Die Idee hinter </a:t>
                      </a:r>
                      <a:r>
                        <a:rPr lang="de-CH" sz="2800" kern="1200" baseline="0" dirty="0" err="1" smtClean="0">
                          <a:solidFill>
                            <a:schemeClr val="dk1"/>
                          </a:solidFill>
                          <a:effectLst/>
                          <a:latin typeface="Calibri" pitchFamily="34" charset="0"/>
                          <a:ea typeface="+mn-ea"/>
                          <a:cs typeface="Calibri" pitchFamily="34" charset="0"/>
                        </a:rPr>
                        <a:t>FixMyStreet</a:t>
                      </a:r>
                      <a:r>
                        <a:rPr lang="de-CH" sz="2800" kern="1200" baseline="0" dirty="0" smtClean="0">
                          <a:solidFill>
                            <a:schemeClr val="dk1"/>
                          </a:solidFill>
                          <a:effectLst/>
                          <a:latin typeface="Calibri" pitchFamily="34" charset="0"/>
                          <a:ea typeface="+mn-ea"/>
                          <a:cs typeface="Calibri" pitchFamily="34" charset="0"/>
                        </a:rPr>
                        <a:t> </a:t>
                      </a:r>
                      <a:r>
                        <a:rPr lang="de-CH" sz="2800" kern="1200" dirty="0" smtClean="0">
                          <a:solidFill>
                            <a:schemeClr val="dk1"/>
                          </a:solidFill>
                          <a:effectLst/>
                          <a:latin typeface="Calibri" pitchFamily="34" charset="0"/>
                          <a:ea typeface="+mn-ea"/>
                          <a:cs typeface="Calibri" pitchFamily="34" charset="0"/>
                        </a:rPr>
                        <a:t>ist so einfach wie auch genial. Man ermöglicht dem Bürger per Webseite oder App </a:t>
                      </a:r>
                      <a:r>
                        <a:rPr lang="de-CH" sz="2800" b="1" kern="1200" dirty="0" smtClean="0">
                          <a:solidFill>
                            <a:schemeClr val="dk1"/>
                          </a:solidFill>
                          <a:effectLst/>
                          <a:latin typeface="Calibri" pitchFamily="34" charset="0"/>
                          <a:ea typeface="+mn-ea"/>
                          <a:cs typeface="Calibri" pitchFamily="34" charset="0"/>
                        </a:rPr>
                        <a:t>entdeckte Defekte in seiner Umgebung </a:t>
                      </a:r>
                      <a:r>
                        <a:rPr lang="de-CH" sz="2800" kern="1200" dirty="0" smtClean="0">
                          <a:solidFill>
                            <a:schemeClr val="dk1"/>
                          </a:solidFill>
                          <a:effectLst/>
                          <a:latin typeface="Calibri" pitchFamily="34" charset="0"/>
                          <a:ea typeface="+mn-ea"/>
                          <a:cs typeface="Calibri" pitchFamily="34" charset="0"/>
                        </a:rPr>
                        <a:t>(defekte Strassenlampen, Schlaglöcher, usw.) direkt der dafür zuständigen Behörde </a:t>
                      </a:r>
                      <a:r>
                        <a:rPr lang="de-CH" sz="2800" b="1" kern="1200" dirty="0" smtClean="0">
                          <a:solidFill>
                            <a:schemeClr val="dk1"/>
                          </a:solidFill>
                          <a:effectLst/>
                          <a:latin typeface="Calibri" pitchFamily="34" charset="0"/>
                          <a:ea typeface="+mn-ea"/>
                          <a:cs typeface="Calibri" pitchFamily="34" charset="0"/>
                        </a:rPr>
                        <a:t>zu melden</a:t>
                      </a:r>
                      <a:r>
                        <a:rPr lang="de-CH" sz="2800" kern="1200" dirty="0" smtClean="0">
                          <a:solidFill>
                            <a:schemeClr val="dk1"/>
                          </a:solidFill>
                          <a:effectLst/>
                          <a:latin typeface="Calibri" pitchFamily="34" charset="0"/>
                          <a:ea typeface="+mn-ea"/>
                          <a:cs typeface="Calibri" pitchFamily="34" charset="0"/>
                        </a:rPr>
                        <a:t>. Diese kann dann die erhaltenen Meldungen überprüfen und wenn nötig beheben. So können teure Kontrollfahrten auf ein Minimum reduziert werden.</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kern="1200" dirty="0" smtClean="0">
                          <a:solidFill>
                            <a:schemeClr val="dk1"/>
                          </a:solidFill>
                          <a:effectLst/>
                          <a:latin typeface="Calibri" pitchFamily="34" charset="0"/>
                          <a:ea typeface="+mn-ea"/>
                          <a:cs typeface="Calibri" pitchFamily="34" charset="0"/>
                        </a:rPr>
                        <a:t>Das Ziel dieses </a:t>
                      </a:r>
                      <a:r>
                        <a:rPr lang="de-CH" sz="2800" kern="1200" dirty="0" err="1" smtClean="0">
                          <a:solidFill>
                            <a:schemeClr val="dk1"/>
                          </a:solidFill>
                          <a:effectLst/>
                          <a:latin typeface="Calibri" pitchFamily="34" charset="0"/>
                          <a:ea typeface="+mn-ea"/>
                          <a:cs typeface="Calibri" pitchFamily="34" charset="0"/>
                        </a:rPr>
                        <a:t>Use</a:t>
                      </a:r>
                      <a:r>
                        <a:rPr lang="de-CH" sz="2800" kern="1200" smtClean="0">
                          <a:solidFill>
                            <a:schemeClr val="dk1"/>
                          </a:solidFill>
                          <a:effectLst/>
                          <a:latin typeface="Calibri" pitchFamily="34" charset="0"/>
                          <a:ea typeface="+mn-ea"/>
                          <a:cs typeface="Calibri" pitchFamily="34" charset="0"/>
                        </a:rPr>
                        <a:t> Cases </a:t>
                      </a:r>
                      <a:r>
                        <a:rPr lang="de-CH" sz="2800" kern="1200" dirty="0" smtClean="0">
                          <a:solidFill>
                            <a:schemeClr val="dk1"/>
                          </a:solidFill>
                          <a:effectLst/>
                          <a:latin typeface="Calibri" pitchFamily="34" charset="0"/>
                          <a:ea typeface="+mn-ea"/>
                          <a:cs typeface="Calibri" pitchFamily="34" charset="0"/>
                        </a:rPr>
                        <a:t>war die Erstellung einer </a:t>
                      </a:r>
                      <a:r>
                        <a:rPr lang="de-CH" sz="2800" kern="1200" dirty="0" err="1" smtClean="0">
                          <a:solidFill>
                            <a:schemeClr val="dk1"/>
                          </a:solidFill>
                          <a:effectLst/>
                          <a:latin typeface="Calibri" pitchFamily="34" charset="0"/>
                          <a:ea typeface="+mn-ea"/>
                          <a:cs typeface="Calibri" pitchFamily="34" charset="0"/>
                        </a:rPr>
                        <a:t>WebApp</a:t>
                      </a:r>
                      <a:r>
                        <a:rPr lang="de-CH" sz="2800" kern="1200" dirty="0" smtClean="0">
                          <a:solidFill>
                            <a:schemeClr val="dk1"/>
                          </a:solidFill>
                          <a:effectLst/>
                          <a:latin typeface="Calibri" pitchFamily="34" charset="0"/>
                          <a:ea typeface="+mn-ea"/>
                          <a:cs typeface="Calibri" pitchFamily="34" charset="0"/>
                        </a:rPr>
                        <a:t>, welche genau dieses Konzept umsetzt. Die Benutzer sollen die Möglichkeit haben Defekte in ihrer Umgebung dem zuständigen Amt zu melden.</a:t>
                      </a:r>
                      <a:r>
                        <a:rPr lang="de-CH" sz="2800" dirty="0" smtClean="0">
                          <a:latin typeface="Calibri" pitchFamily="34" charset="0"/>
                          <a:cs typeface="Calibri" pitchFamily="34" charset="0"/>
                        </a:rPr>
                        <a:t> </a:t>
                      </a:r>
                      <a:r>
                        <a:rPr lang="de-CH" sz="2800" b="1" kern="1200" dirty="0" smtClean="0">
                          <a:solidFill>
                            <a:schemeClr val="dk1"/>
                          </a:solidFill>
                          <a:effectLst/>
                          <a:latin typeface="Calibri" pitchFamily="34" charset="0"/>
                          <a:ea typeface="+mn-ea"/>
                          <a:cs typeface="Calibri" pitchFamily="34" charset="0"/>
                        </a:rPr>
                        <a:t>Google Fusion Table soll dazu als Datenbank verwendet werden</a:t>
                      </a:r>
                      <a:r>
                        <a:rPr lang="de-CH" sz="2800" kern="1200" dirty="0" smtClean="0">
                          <a:solidFill>
                            <a:schemeClr val="dk1"/>
                          </a:solidFill>
                          <a:effectLst/>
                          <a:latin typeface="Calibri" pitchFamily="34" charset="0"/>
                          <a:ea typeface="+mn-ea"/>
                          <a:cs typeface="Calibri" pitchFamily="34" charset="0"/>
                        </a:rPr>
                        <a:t>, in der die Defekte abgelegt werden. Natürlich sollen auch einige GIS-Features der Fusion Table verwendet werden, um beispielsweise nur die Defekte im aktuell sichtbaren Bereich der Karte zu laden.</a:t>
                      </a: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2" name="Picture 2" descr="D:\FILES\Juerg\Documents\STUDIUM\UInt2\Miniprojekt-GFTPrototype\Paper-Prototypes\WebAppPrototype\GFTPrototype-PPWebApp-melden_typgewaeht.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92802" y="25077757"/>
            <a:ext cx="1748880"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FILES\Juerg\Documents\STUDIUM\UInt2\Miniprojekt-GFTPrototype\Paper-Prototypes\WebAppPrototype\GFTPrototype-PPWebApp-list_pulldownrefres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89982" y="25094257"/>
            <a:ext cx="1726924"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FILES\Juerg\Documents\STUDIUM\UInt2\Miniprojekt-GFTPrototype\Paper-Prototypes\WebAppPrototype\GFTPrototype-PPWebApp-melden_sen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81342" y="25077367"/>
            <a:ext cx="1710985" cy="3471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FILES\Juerg\Documents\STUDIUM\UInt2\Miniprojekt-GFTPrototype\Paper-Prototypes\WebAppPrototype\GFTPrototype-PPWebApp-map.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14714" y="25094257"/>
            <a:ext cx="1740138"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xampp\htdocs\gft\_DOCUMENTATION\06_Poster\images\fixmystreet-qrcod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126862" y="19100537"/>
            <a:ext cx="1080150" cy="10801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xampp\htdocs\gft\_DOCUMENTATION\06_Poster\images\fixmystreet-icon_with_glos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68587"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xampp\htdocs\gft\_DOCUMENTATION\06_Poster\images\GFTPrototype-PPWebApp-melden_confirm.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237072" y="25077757"/>
            <a:ext cx="1717945"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xampp\htdocs\gft\_DOCUMENTATION\06_Poster\images\GFTPrototype-PPWebApp-list.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861999" y="25067658"/>
            <a:ext cx="1733569" cy="348117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xampp\htdocs\gft\_DOCUMENTATION\06_Poster\images\GFTPrototype-PPWebApp-list_contextmenu.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734252" y="25094257"/>
            <a:ext cx="1713391" cy="3480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7" name="Tabelle 56"/>
          <p:cNvGraphicFramePr>
            <a:graphicFrameLocks noGrp="1"/>
          </p:cNvGraphicFramePr>
          <p:nvPr>
            <p:extLst>
              <p:ext uri="{D42A27DB-BD31-4B8C-83A1-F6EECF244321}">
                <p14:modId xmlns:p14="http://schemas.microsoft.com/office/powerpoint/2010/main" val="3046250160"/>
              </p:ext>
            </p:extLst>
          </p:nvPr>
        </p:nvGraphicFramePr>
        <p:xfrm>
          <a:off x="1457492" y="6132279"/>
          <a:ext cx="14474010" cy="1074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4474010"/>
              </a:tblGrid>
              <a:tr h="1115225">
                <a:tc>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Ziel der Arbeit</a:t>
                      </a:r>
                    </a:p>
                  </a:txBody>
                  <a:tcPr marL="360000" marR="360000" marT="180000" marB="180000">
                    <a:solidFill>
                      <a:schemeClr val="accent1">
                        <a:lumMod val="50000"/>
                      </a:schemeClr>
                    </a:solidFill>
                  </a:tcPr>
                </a:tc>
              </a:tr>
              <a:tr h="5274725">
                <a:tc>
                  <a:txBody>
                    <a:bodyPr/>
                    <a:lstStyle/>
                    <a:p>
                      <a:pPr algn="just"/>
                      <a:r>
                        <a:rPr lang="de-CH" sz="3200" b="1" kern="1200" dirty="0" smtClean="0">
                          <a:solidFill>
                            <a:schemeClr val="dk1"/>
                          </a:solidFill>
                          <a:effectLst/>
                          <a:latin typeface="Calibri" pitchFamily="34" charset="0"/>
                          <a:ea typeface="+mn-ea"/>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Ziel</a:t>
                      </a:r>
                      <a:r>
                        <a:rPr lang="de-CH" sz="2800" kern="1200" baseline="0" dirty="0" smtClean="0">
                          <a:solidFill>
                            <a:schemeClr val="dk1"/>
                          </a:solidFill>
                          <a:effectLst/>
                          <a:latin typeface="Calibri" pitchFamily="34" charset="0"/>
                          <a:ea typeface="+mn-ea"/>
                          <a:cs typeface="Calibri" pitchFamily="34" charset="0"/>
                        </a:rPr>
                        <a:t> dieser </a:t>
                      </a:r>
                      <a:r>
                        <a:rPr lang="de-CH" sz="2800" kern="1200" dirty="0" smtClean="0">
                          <a:solidFill>
                            <a:schemeClr val="dk1"/>
                          </a:solidFill>
                          <a:effectLst/>
                          <a:latin typeface="Calibri" pitchFamily="34" charset="0"/>
                          <a:ea typeface="+mn-ea"/>
                          <a:cs typeface="Calibri" pitchFamily="34" charset="0"/>
                        </a:rPr>
                        <a:t>Arbeit war das </a:t>
                      </a:r>
                      <a:r>
                        <a:rPr lang="de-CH" sz="2800" kern="1200" smtClean="0">
                          <a:solidFill>
                            <a:schemeClr val="dk1"/>
                          </a:solidFill>
                          <a:effectLst/>
                          <a:latin typeface="Calibri" pitchFamily="34" charset="0"/>
                          <a:ea typeface="+mn-ea"/>
                          <a:cs typeface="Calibri" pitchFamily="34" charset="0"/>
                        </a:rPr>
                        <a:t>Untersuchen</a:t>
                      </a:r>
                      <a:r>
                        <a:rPr lang="de-CH" sz="2800" kern="1200" baseline="0" smtClean="0">
                          <a:solidFill>
                            <a:schemeClr val="dk1"/>
                          </a:solidFill>
                          <a:effectLst/>
                          <a:latin typeface="Calibri" pitchFamily="34" charset="0"/>
                          <a:ea typeface="+mn-ea"/>
                          <a:cs typeface="Calibri" pitchFamily="34" charset="0"/>
                        </a:rPr>
                        <a:t> der </a:t>
                      </a:r>
                      <a:r>
                        <a:rPr lang="de-CH" sz="2800" kern="1200" smtClean="0">
                          <a:solidFill>
                            <a:schemeClr val="dk1"/>
                          </a:solidFill>
                          <a:effectLst/>
                          <a:latin typeface="Calibri" pitchFamily="34" charset="0"/>
                          <a:ea typeface="+mn-ea"/>
                          <a:cs typeface="Calibri" pitchFamily="34" charset="0"/>
                        </a:rPr>
                        <a:t>Möglichkeiten, </a:t>
                      </a:r>
                      <a:r>
                        <a:rPr lang="de-CH" sz="2800" kern="1200" dirty="0" smtClean="0">
                          <a:solidFill>
                            <a:schemeClr val="dk1"/>
                          </a:solidFill>
                          <a:effectLst/>
                          <a:latin typeface="Calibri" pitchFamily="34" charset="0"/>
                          <a:ea typeface="+mn-ea"/>
                          <a:cs typeface="Calibri" pitchFamily="34" charset="0"/>
                        </a:rPr>
                        <a:t>welche die </a:t>
                      </a:r>
                      <a:r>
                        <a:rPr lang="de-CH" sz="2800" kern="1200" dirty="0" err="1" smtClean="0">
                          <a:solidFill>
                            <a:schemeClr val="dk1"/>
                          </a:solidFill>
                          <a:effectLst/>
                          <a:latin typeface="Calibri" pitchFamily="34" charset="0"/>
                          <a:ea typeface="+mn-ea"/>
                          <a:cs typeface="Calibri" pitchFamily="34" charset="0"/>
                        </a:rPr>
                        <a:t>Clouddatenbank</a:t>
                      </a:r>
                      <a:r>
                        <a:rPr lang="de-CH" sz="2800" kern="1200" dirty="0" smtClean="0">
                          <a:solidFill>
                            <a:schemeClr val="dk1"/>
                          </a:solidFill>
                          <a:effectLst/>
                          <a:latin typeface="Calibri" pitchFamily="34" charset="0"/>
                          <a:ea typeface="+mn-ea"/>
                          <a:cs typeface="Calibri" pitchFamily="34" charset="0"/>
                        </a:rPr>
                        <a: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bietet. Es sollen einige Prototypen für verschiedenste Anwendungsfälle im GIS-Bereich erstellt werden, welche das Potential der Datenbank aufzeigen.</a:t>
                      </a:r>
                    </a:p>
                    <a:p>
                      <a:pPr algn="just"/>
                      <a:endParaRPr lang="de-CH" sz="180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Problemstellung</a:t>
                      </a:r>
                    </a:p>
                    <a:p>
                      <a:pPr algn="just"/>
                      <a:r>
                        <a:rPr lang="de-CH" sz="2800" kern="1200" dirty="0" smtClean="0">
                          <a:solidFill>
                            <a:schemeClr val="dk1"/>
                          </a:solidFill>
                          <a:effectLst/>
                          <a:latin typeface="Calibri" pitchFamily="34" charset="0"/>
                          <a:ea typeface="+mn-ea"/>
                          <a:cs typeface="Calibri" pitchFamily="34" charset="0"/>
                        </a:rPr>
                        <a:t>Die Aufgabenstellung stammt von der GEOINFO AG (</a:t>
                      </a:r>
                      <a:r>
                        <a:rPr lang="de-CH" sz="2800" b="0" u="sng" kern="1200" dirty="0" smtClean="0">
                          <a:solidFill>
                            <a:schemeClr val="accent2">
                              <a:lumMod val="50000"/>
                            </a:schemeClr>
                          </a:solidFill>
                          <a:latin typeface="Calibri" pitchFamily="34" charset="0"/>
                          <a:ea typeface="+mn-ea"/>
                          <a:cs typeface="Calibri" pitchFamily="34" charset="0"/>
                        </a:rPr>
                        <a:t>www.geoinfo.ch</a:t>
                      </a:r>
                      <a:r>
                        <a:rPr lang="de-CH" sz="2800" kern="1200" dirty="0" smtClean="0">
                          <a:solidFill>
                            <a:schemeClr val="dk1"/>
                          </a:solidFill>
                          <a:effectLst/>
                          <a:latin typeface="Calibri" pitchFamily="34" charset="0"/>
                          <a:ea typeface="+mn-ea"/>
                          <a:cs typeface="Calibri" pitchFamily="34" charset="0"/>
                        </a:rPr>
                        <a:t>), welche massgeschneiderte GIS-Softwarelösungen für ihre Kunden entwickelt.</a:t>
                      </a:r>
                      <a:r>
                        <a:rPr lang="de-CH" sz="2800" dirty="0" smtClean="0">
                          <a:latin typeface="Calibri" pitchFamily="34" charset="0"/>
                          <a:cs typeface="Calibri" pitchFamily="34" charset="0"/>
                        </a:rPr>
                        <a:t> </a:t>
                      </a:r>
                      <a:r>
                        <a:rPr lang="de-CH" sz="2800" kern="1200" dirty="0" smtClean="0">
                          <a:solidFill>
                            <a:schemeClr val="dk1"/>
                          </a:solidFill>
                          <a:effectLst/>
                          <a:latin typeface="Calibri" pitchFamily="34" charset="0"/>
                          <a:ea typeface="+mn-ea"/>
                          <a:cs typeface="Calibri" pitchFamily="34" charset="0"/>
                        </a:rPr>
                        <a:t>Für solche Unternehmen wird es nach und nach schwieriger sich auf dem Markt zu beweisen, da bereits viele </a:t>
                      </a:r>
                      <a:r>
                        <a:rPr lang="de-CH" sz="2800" kern="1200" dirty="0" err="1" smtClean="0">
                          <a:solidFill>
                            <a:schemeClr val="dk1"/>
                          </a:solidFill>
                          <a:effectLst/>
                          <a:latin typeface="Calibri" pitchFamily="34" charset="0"/>
                          <a:ea typeface="+mn-ea"/>
                          <a:cs typeface="Calibri" pitchFamily="34" charset="0"/>
                        </a:rPr>
                        <a:t>cloudbasierte</a:t>
                      </a:r>
                      <a:r>
                        <a:rPr lang="de-CH" sz="2800" kern="1200" dirty="0" smtClean="0">
                          <a:solidFill>
                            <a:schemeClr val="dk1"/>
                          </a:solidFill>
                          <a:effectLst/>
                          <a:latin typeface="Calibri" pitchFamily="34" charset="0"/>
                          <a:ea typeface="+mn-ea"/>
                          <a:cs typeface="Calibri" pitchFamily="34" charset="0"/>
                        </a:rPr>
                        <a:t> GIS-Lösungen sehr günstig oder gar kostenlos erhältlich sind. Durch die Prototypen soll ersichtlich gemacht werden, welche Anwendungsfälle von bestehenden proprietären GIS-</a:t>
                      </a:r>
                      <a:r>
                        <a:rPr lang="de-CH" sz="2800" kern="1200" dirty="0" err="1" smtClean="0">
                          <a:solidFill>
                            <a:schemeClr val="dk1"/>
                          </a:solidFill>
                          <a:effectLst/>
                          <a:latin typeface="Calibri" pitchFamily="34" charset="0"/>
                          <a:ea typeface="+mn-ea"/>
                          <a:cs typeface="Calibri" pitchFamily="34" charset="0"/>
                        </a:rPr>
                        <a:t>Sytemen</a:t>
                      </a:r>
                      <a:r>
                        <a:rPr lang="de-CH" sz="2800" kern="1200" dirty="0" smtClean="0">
                          <a:solidFill>
                            <a:schemeClr val="dk1"/>
                          </a:solidFill>
                          <a:effectLst/>
                          <a:latin typeface="Calibri" pitchFamily="34" charset="0"/>
                          <a:ea typeface="+mn-ea"/>
                          <a:cs typeface="Calibri" pitchFamily="34" charset="0"/>
                        </a:rPr>
                        <a:t> bereits mit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realisierbar wären und welchen Aufwand dies darstellen würde.</a:t>
                      </a:r>
                      <a:endParaRPr lang="de-CH" sz="2800" dirty="0" smtClean="0">
                        <a:latin typeface="Calibri" pitchFamily="34" charset="0"/>
                        <a:cs typeface="Calibri" pitchFamily="34" charset="0"/>
                      </a:endParaRPr>
                    </a:p>
                    <a:p>
                      <a:pPr algn="just"/>
                      <a:endParaRPr lang="de-CH" sz="1800" b="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Aufgabenstellung</a:t>
                      </a:r>
                    </a:p>
                    <a:p>
                      <a:pPr algn="just"/>
                      <a:r>
                        <a:rPr lang="de-CH" sz="2800" kern="1200" dirty="0" smtClean="0">
                          <a:solidFill>
                            <a:schemeClr val="dk1"/>
                          </a:solidFill>
                          <a:effectLst/>
                          <a:latin typeface="Calibri" pitchFamily="34" charset="0"/>
                          <a:ea typeface="+mn-ea"/>
                          <a:cs typeface="Calibri" pitchFamily="34" charset="0"/>
                        </a:rPr>
                        <a:t>Im Rahmen dieser Arbeit sollen das Potential aber auch Einschränkungen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für den Einsatzbereich eines öffentlichen Web GIS evaluiert werden. Es ist aufzuzeigen, welche der typischen Anwendungsfälle, wie sie in aktuellen Web GIS Lösungen (z.B. </a:t>
                      </a:r>
                      <a:r>
                        <a:rPr lang="de-CH" sz="2800" b="0" u="sng" kern="1200" dirty="0" smtClean="0">
                          <a:solidFill>
                            <a:schemeClr val="accent2">
                              <a:lumMod val="50000"/>
                            </a:schemeClr>
                          </a:solidFill>
                          <a:latin typeface="Calibri" pitchFamily="34" charset="0"/>
                          <a:ea typeface="+mn-ea"/>
                          <a:cs typeface="Calibri" pitchFamily="34" charset="0"/>
                        </a:rPr>
                        <a:t>www.geoportal.ch</a:t>
                      </a:r>
                      <a:r>
                        <a:rPr lang="de-CH" sz="2800" kern="1200" dirty="0" smtClean="0">
                          <a:solidFill>
                            <a:schemeClr val="dk1"/>
                          </a:solidFill>
                          <a:effectLst/>
                          <a:latin typeface="Calibri" pitchFamily="34" charset="0"/>
                          <a:ea typeface="+mn-ea"/>
                          <a:cs typeface="Calibri" pitchFamily="34" charset="0"/>
                        </a:rPr>
                        <a:t>, </a:t>
                      </a:r>
                      <a:r>
                        <a:rPr lang="de-CH" sz="2800" b="0" u="sng" kern="1200" dirty="0" smtClean="0">
                          <a:solidFill>
                            <a:schemeClr val="accent2">
                              <a:lumMod val="50000"/>
                            </a:schemeClr>
                          </a:solidFill>
                          <a:latin typeface="Calibri" pitchFamily="34" charset="0"/>
                          <a:ea typeface="+mn-ea"/>
                          <a:cs typeface="Calibri" pitchFamily="34" charset="0"/>
                        </a:rPr>
                        <a:t>www.stadtplan.stadt-zuerich.ch</a:t>
                      </a:r>
                      <a:r>
                        <a:rPr lang="de-CH" sz="2800" kern="1200" dirty="0" smtClean="0">
                          <a:solidFill>
                            <a:schemeClr val="dk1"/>
                          </a:solidFill>
                          <a:effectLst/>
                          <a:latin typeface="Calibri" pitchFamily="34" charset="0"/>
                          <a:ea typeface="+mn-ea"/>
                          <a:cs typeface="Calibri" pitchFamily="34" charset="0"/>
                        </a:rPr>
                        <a:t>) implementiert sind, auf Basis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und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realisiert werden könnten. Eine Auswahl dieser Grundfunktionen ist anhand eines Prototypen zu implementieren. Die Zielgruppe sind demnach GIS-Sachbearbeiter.</a:t>
                      </a:r>
                      <a:endParaRPr lang="de-CH" sz="2800" b="1" dirty="0" smtClean="0">
                        <a:latin typeface="Calibri" pitchFamily="34" charset="0"/>
                        <a:cs typeface="Calibri" pitchFamily="34" charset="0"/>
                      </a:endParaRPr>
                    </a:p>
                  </a:txBody>
                  <a:tcPr marL="360000" marR="360000" marT="180000" marB="180000"/>
                </a:tc>
              </a:tr>
            </a:tbl>
          </a:graphicData>
        </a:graphic>
      </p:graphicFrame>
      <p:graphicFrame>
        <p:nvGraphicFramePr>
          <p:cNvPr id="58" name="Tabelle 57"/>
          <p:cNvGraphicFramePr>
            <a:graphicFrameLocks noGrp="1"/>
          </p:cNvGraphicFramePr>
          <p:nvPr>
            <p:extLst>
              <p:ext uri="{D42A27DB-BD31-4B8C-83A1-F6EECF244321}">
                <p14:modId xmlns:p14="http://schemas.microsoft.com/office/powerpoint/2010/main" val="3659691005"/>
              </p:ext>
            </p:extLst>
          </p:nvPr>
        </p:nvGraphicFramePr>
        <p:xfrm>
          <a:off x="27484037" y="6275156"/>
          <a:ext cx="13722976" cy="108583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849465"/>
                <a:gridCol w="10873511"/>
              </a:tblGrid>
              <a:tr h="858376">
                <a:tc gridSpan="2">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Google Fusion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Tables</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solidFill>
                      <a:schemeClr val="accent1">
                        <a:lumMod val="50000"/>
                      </a:schemeClr>
                    </a:solidFill>
                  </a:tcPr>
                </a:tc>
                <a:tc hMerge="1">
                  <a:txBody>
                    <a:bodyPr/>
                    <a:lstStyle/>
                    <a:p>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r>
              <a:tr h="4612645">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wurde am 10. Juni 2009 der Öffentlichkeit zugänglich gemacht. Das erklärte Ziel dabei war es, die Nutzung einer Datenbank so einfach wie möglich zu machen.</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schafft das Problem der Erreichbarkeit einer Datenbank ab.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sind dezentral in der </a:t>
                      </a:r>
                      <a:r>
                        <a:rPr lang="de-CH" sz="2800" kern="1200" dirty="0" err="1" smtClean="0">
                          <a:solidFill>
                            <a:schemeClr val="dk1"/>
                          </a:solidFill>
                          <a:effectLst/>
                          <a:latin typeface="Calibri" pitchFamily="34" charset="0"/>
                          <a:ea typeface="+mn-ea"/>
                          <a:cs typeface="Calibri" pitchFamily="34" charset="0"/>
                        </a:rPr>
                        <a:t>Cloud</a:t>
                      </a:r>
                      <a:r>
                        <a:rPr lang="de-CH" sz="2800" kern="1200" dirty="0" smtClean="0">
                          <a:solidFill>
                            <a:schemeClr val="dk1"/>
                          </a:solidFill>
                          <a:effectLst/>
                          <a:latin typeface="Calibri" pitchFamily="34" charset="0"/>
                          <a:ea typeface="+mn-ea"/>
                          <a:cs typeface="Calibri" pitchFamily="34" charset="0"/>
                        </a:rPr>
                        <a:t> gespeichert und dort lassen sie sich einfach vertikal skalieren. Die momentanen geltenden </a:t>
                      </a:r>
                      <a:r>
                        <a:rPr lang="de-CH" sz="2800" kern="1200" dirty="0" err="1" smtClean="0">
                          <a:solidFill>
                            <a:schemeClr val="dk1"/>
                          </a:solidFill>
                          <a:effectLst/>
                          <a:latin typeface="Calibri" pitchFamily="34" charset="0"/>
                          <a:ea typeface="+mn-ea"/>
                          <a:cs typeface="Calibri" pitchFamily="34" charset="0"/>
                        </a:rPr>
                        <a:t>Limiten</a:t>
                      </a:r>
                      <a:r>
                        <a:rPr lang="de-CH" sz="2800" kern="1200" dirty="0" smtClean="0">
                          <a:solidFill>
                            <a:schemeClr val="dk1"/>
                          </a:solidFill>
                          <a:effectLst/>
                          <a:latin typeface="Calibri" pitchFamily="34" charset="0"/>
                          <a:ea typeface="+mn-ea"/>
                          <a:cs typeface="Calibri" pitchFamily="34" charset="0"/>
                        </a:rPr>
                        <a:t> der Datenbank sind 250MB Speicher für eine Tabelle, 25'000 Abfragen pro Tag und Benutzer sowie 100'000 Elemente, die gleichzeitig auf der Karte dargestellt werden können. Allgemein werden bei Abfragen nur die ersten 100'000 Resultate als Antwort zurückgeliefert. Diese Einschränkungen können Kunden mit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Premier auf Anfrage verändern.</a:t>
                      </a:r>
                      <a:endParaRPr lang="de-CH" sz="2800" dirty="0" smtClean="0">
                        <a:latin typeface="Calibri" pitchFamily="34" charset="0"/>
                        <a:cs typeface="Calibri" pitchFamily="34" charset="0"/>
                      </a:endParaRP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Features:</a:t>
                      </a:r>
                    </a:p>
                  </a:txBody>
                  <a:tcPr marL="360000" marR="360000" marT="180000" marB="180000"/>
                </a:tc>
                <a:tc hMerge="1">
                  <a:txBody>
                    <a:bodyPr/>
                    <a:lstStyle/>
                    <a:p>
                      <a:endParaRPr lang="de-CH" sz="3200" b="1" dirty="0" smtClean="0">
                        <a:latin typeface="Calibri" pitchFamily="34" charset="0"/>
                        <a:cs typeface="Calibri" pitchFamily="34" charset="0"/>
                      </a:endParaRPr>
                    </a:p>
                  </a:txBody>
                  <a:tcPr marL="360000" marR="360000" marT="180000" marB="180000"/>
                </a:tc>
              </a:tr>
              <a:tr h="674455">
                <a:tc>
                  <a:txBody>
                    <a:bodyPr/>
                    <a:lstStyle/>
                    <a:p>
                      <a:pPr algn="just"/>
                      <a:r>
                        <a:rPr lang="de-CH" sz="2800" b="1" i="0" dirty="0" smtClean="0">
                          <a:latin typeface="Calibri" pitchFamily="34" charset="0"/>
                          <a:cs typeface="Calibri" pitchFamily="34" charset="0"/>
                        </a:rPr>
                        <a:t>SQL API</a:t>
                      </a:r>
                    </a:p>
                  </a:txBody>
                  <a:tcPr marL="360000" marR="180000" marT="180000" marB="180000"/>
                </a:tc>
                <a:tc>
                  <a:txBody>
                    <a:bodyPr/>
                    <a:lstStyle/>
                    <a:p>
                      <a:pPr algn="just"/>
                      <a:r>
                        <a:rPr lang="de-CH" sz="2800" kern="1200" dirty="0" smtClean="0">
                          <a:solidFill>
                            <a:schemeClr val="dk1"/>
                          </a:solidFill>
                          <a:effectLst/>
                          <a:latin typeface="Calibri" pitchFamily="34" charset="0"/>
                          <a:ea typeface="+mn-ea"/>
                          <a:cs typeface="Calibri" pitchFamily="34" charset="0"/>
                        </a:rPr>
                        <a:t>Das SQL API bietet eine Schnittstelle mit welcher man mit SQL-ähnlichen Befehlen Daten aus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abfragen oder verändern kann. Sie verfügt bereits über eine grosse Palette an möglichen Befehlen</a:t>
                      </a:r>
                      <a:endParaRPr lang="de-CH" sz="2800" b="0" dirty="0" smtClean="0">
                        <a:latin typeface="Calibri" pitchFamily="34" charset="0"/>
                        <a:cs typeface="Calibri" pitchFamily="34" charset="0"/>
                      </a:endParaRPr>
                    </a:p>
                  </a:txBody>
                  <a:tcPr marL="0" marR="360000" marT="180000" marB="180000"/>
                </a:tc>
              </a:tr>
              <a:tr h="674455">
                <a:tc>
                  <a:txBody>
                    <a:bodyPr/>
                    <a:lstStyle/>
                    <a:p>
                      <a:pPr algn="just"/>
                      <a:r>
                        <a:rPr lang="de-CH" sz="2800" b="1" i="0" dirty="0" smtClean="0">
                          <a:latin typeface="Calibri" pitchFamily="34" charset="0"/>
                          <a:cs typeface="Calibri" pitchFamily="34" charset="0"/>
                        </a:rPr>
                        <a:t>Ortsbezogene Abfragen</a:t>
                      </a:r>
                    </a:p>
                  </a:txBody>
                  <a:tcPr marL="360000" marR="180000" marT="180000" marB="180000"/>
                </a:tc>
                <a:tc>
                  <a:txBody>
                    <a:bodyPr/>
                    <a:lstStyle/>
                    <a:p>
                      <a:pPr algn="just"/>
                      <a:r>
                        <a:rPr lang="de-CH" sz="2800" b="0" dirty="0" smtClean="0">
                          <a:latin typeface="Calibri" pitchFamily="34" charset="0"/>
                          <a:cs typeface="Calibri" pitchFamily="34" charset="0"/>
                        </a:rPr>
                        <a:t>Das SQL API bietet zudem eine Reihe von speziellen ortsabhängigen</a:t>
                      </a:r>
                      <a:r>
                        <a:rPr lang="de-CH" sz="2800" b="0" baseline="0" dirty="0" smtClean="0">
                          <a:latin typeface="Calibri" pitchFamily="34" charset="0"/>
                          <a:cs typeface="Calibri" pitchFamily="34" charset="0"/>
                        </a:rPr>
                        <a:t> Abfrage-Möglichkeiten. So ist es mit </a:t>
                      </a:r>
                      <a:r>
                        <a:rPr lang="de-CH" sz="2800" b="0" i="1" baseline="0" dirty="0" smtClean="0">
                          <a:latin typeface="Calibri" pitchFamily="34" charset="0"/>
                          <a:cs typeface="Calibri" pitchFamily="34" charset="0"/>
                        </a:rPr>
                        <a:t>ST_INTERSECTS</a:t>
                      </a:r>
                      <a:r>
                        <a:rPr lang="de-CH" sz="2800" b="0" baseline="0" dirty="0" smtClean="0">
                          <a:latin typeface="Calibri" pitchFamily="34" charset="0"/>
                          <a:cs typeface="Calibri" pitchFamily="34" charset="0"/>
                        </a:rPr>
                        <a:t> möglich Daten innerhalb eines geografischen Bereichs abzufragen und mit </a:t>
                      </a:r>
                      <a:r>
                        <a:rPr lang="de-CH" sz="2800" b="0" i="1" baseline="0" dirty="0" smtClean="0">
                          <a:latin typeface="Calibri" pitchFamily="34" charset="0"/>
                          <a:cs typeface="Calibri" pitchFamily="34" charset="0"/>
                        </a:rPr>
                        <a:t>ST_DISTANCE</a:t>
                      </a:r>
                      <a:r>
                        <a:rPr lang="de-CH" sz="2800" b="0" baseline="0" dirty="0" smtClean="0">
                          <a:latin typeface="Calibri" pitchFamily="34" charset="0"/>
                          <a:cs typeface="Calibri" pitchFamily="34" charset="0"/>
                        </a:rPr>
                        <a:t> die Resultate nach Distanz zu sortieren</a:t>
                      </a:r>
                      <a:endParaRPr lang="de-CH" sz="2800" b="0" dirty="0" smtClean="0">
                        <a:latin typeface="Calibri" pitchFamily="34" charset="0"/>
                        <a:cs typeface="Calibri" pitchFamily="34" charset="0"/>
                      </a:endParaRPr>
                    </a:p>
                  </a:txBody>
                  <a:tcPr marL="0" marR="360000" marT="180000" marB="18000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1069236601"/>
              </p:ext>
            </p:extLst>
          </p:nvPr>
        </p:nvGraphicFramePr>
        <p:xfrm>
          <a:off x="1385482" y="3238267"/>
          <a:ext cx="13681900" cy="2396400"/>
        </p:xfrm>
        <a:graphic>
          <a:graphicData uri="http://schemas.openxmlformats.org/drawingml/2006/table">
            <a:tbl>
              <a:tblPr firstRow="1" bandRow="1">
                <a:tableStyleId>{2D5ABB26-0587-4C30-8999-92F81FD0307C}</a:tableStyleId>
              </a:tblPr>
              <a:tblGrid>
                <a:gridCol w="13681900"/>
              </a:tblGrid>
              <a:tr h="432191">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Studienarbeit Frühjahrssemester 2012</a:t>
                      </a:r>
                    </a:p>
                  </a:txBody>
                  <a:tcPr marL="0" marR="0" marT="180000" marB="180000"/>
                </a:tc>
              </a:tr>
              <a:tr h="0">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Internet-Technologien-</a:t>
                      </a:r>
                      <a:r>
                        <a:rPr lang="de-CH" sz="5500" baseline="0" dirty="0" smtClean="0"/>
                        <a:t> und Anwendungen</a:t>
                      </a:r>
                      <a:endParaRPr lang="de-CH" sz="5500" dirty="0" smtClean="0"/>
                    </a:p>
                  </a:txBody>
                  <a:tcPr marL="0" marR="0" marT="180000" marB="180000"/>
                </a:tc>
              </a:tr>
            </a:tbl>
          </a:graphicData>
        </a:graphic>
      </p:graphicFrame>
      <p:sp>
        <p:nvSpPr>
          <p:cNvPr id="6" name="Textfeld 5"/>
          <p:cNvSpPr txBox="1"/>
          <p:nvPr/>
        </p:nvSpPr>
        <p:spPr>
          <a:xfrm>
            <a:off x="4022952" y="28452556"/>
            <a:ext cx="6291770" cy="369332"/>
          </a:xfrm>
          <a:prstGeom prst="rect">
            <a:avLst/>
          </a:prstGeom>
          <a:noFill/>
        </p:spPr>
        <p:txBody>
          <a:bodyPr wrap="square" rtlCol="0">
            <a:spAutoFit/>
          </a:bodyPr>
          <a:lstStyle/>
          <a:p>
            <a:r>
              <a:rPr lang="de-CH" i="1" dirty="0" smtClean="0"/>
              <a:t>Abb. 1: Google Fusion Table mit historischen Länderdaten</a:t>
            </a:r>
            <a:endParaRPr lang="de-CH" i="1" dirty="0"/>
          </a:p>
        </p:txBody>
      </p:sp>
      <p:sp>
        <p:nvSpPr>
          <p:cNvPr id="43" name="Textfeld 42"/>
          <p:cNvSpPr txBox="1"/>
          <p:nvPr/>
        </p:nvSpPr>
        <p:spPr>
          <a:xfrm>
            <a:off x="11034822" y="28452555"/>
            <a:ext cx="3787297" cy="369332"/>
          </a:xfrm>
          <a:prstGeom prst="rect">
            <a:avLst/>
          </a:prstGeom>
          <a:noFill/>
        </p:spPr>
        <p:txBody>
          <a:bodyPr wrap="square" rtlCol="0">
            <a:spAutoFit/>
          </a:bodyPr>
          <a:lstStyle/>
          <a:p>
            <a:r>
              <a:rPr lang="de-CH" i="1" dirty="0" smtClean="0"/>
              <a:t>Abb. 2: Weltbevölkerung 1960</a:t>
            </a:r>
            <a:endParaRPr lang="de-CH" i="1" dirty="0"/>
          </a:p>
        </p:txBody>
      </p:sp>
      <p:sp>
        <p:nvSpPr>
          <p:cNvPr id="44" name="Textfeld 43"/>
          <p:cNvSpPr txBox="1"/>
          <p:nvPr/>
        </p:nvSpPr>
        <p:spPr>
          <a:xfrm>
            <a:off x="15715473" y="28452555"/>
            <a:ext cx="3787297" cy="369332"/>
          </a:xfrm>
          <a:prstGeom prst="rect">
            <a:avLst/>
          </a:prstGeom>
          <a:noFill/>
        </p:spPr>
        <p:txBody>
          <a:bodyPr wrap="square" rtlCol="0">
            <a:spAutoFit/>
          </a:bodyPr>
          <a:lstStyle/>
          <a:p>
            <a:r>
              <a:rPr lang="de-CH" i="1" dirty="0" smtClean="0"/>
              <a:t>Abb. 3: Weltbevölkerung 2010</a:t>
            </a:r>
            <a:endParaRPr lang="de-CH" i="1" dirty="0"/>
          </a:p>
        </p:txBody>
      </p:sp>
      <p:sp>
        <p:nvSpPr>
          <p:cNvPr id="45" name="Textfeld 44"/>
          <p:cNvSpPr txBox="1"/>
          <p:nvPr/>
        </p:nvSpPr>
        <p:spPr>
          <a:xfrm>
            <a:off x="25292802" y="28548836"/>
            <a:ext cx="5599525" cy="369332"/>
          </a:xfrm>
          <a:prstGeom prst="rect">
            <a:avLst/>
          </a:prstGeom>
          <a:noFill/>
        </p:spPr>
        <p:txBody>
          <a:bodyPr wrap="square" rtlCol="0">
            <a:spAutoFit/>
          </a:bodyPr>
          <a:lstStyle/>
          <a:p>
            <a:pPr algn="ctr"/>
            <a:r>
              <a:rPr lang="de-CH" i="1" dirty="0" smtClean="0"/>
              <a:t>Abb. 1: Defekt melden</a:t>
            </a:r>
            <a:endParaRPr lang="de-CH" i="1" dirty="0"/>
          </a:p>
        </p:txBody>
      </p:sp>
      <p:sp>
        <p:nvSpPr>
          <p:cNvPr id="46" name="Textfeld 45"/>
          <p:cNvSpPr txBox="1"/>
          <p:nvPr/>
        </p:nvSpPr>
        <p:spPr>
          <a:xfrm>
            <a:off x="31861999" y="28581147"/>
            <a:ext cx="5583238" cy="369332"/>
          </a:xfrm>
          <a:prstGeom prst="rect">
            <a:avLst/>
          </a:prstGeom>
          <a:noFill/>
        </p:spPr>
        <p:txBody>
          <a:bodyPr wrap="square" rtlCol="0">
            <a:spAutoFit/>
          </a:bodyPr>
          <a:lstStyle/>
          <a:p>
            <a:pPr algn="ctr"/>
            <a:r>
              <a:rPr lang="de-CH" i="1" dirty="0" smtClean="0"/>
              <a:t>Abb. 2: Liste mit gemeldeten Defekten</a:t>
            </a:r>
            <a:endParaRPr lang="de-CH" i="1" dirty="0"/>
          </a:p>
        </p:txBody>
      </p:sp>
      <p:sp>
        <p:nvSpPr>
          <p:cNvPr id="47" name="Textfeld 46"/>
          <p:cNvSpPr txBox="1"/>
          <p:nvPr/>
        </p:nvSpPr>
        <p:spPr>
          <a:xfrm>
            <a:off x="37450594" y="28581192"/>
            <a:ext cx="3468378" cy="369332"/>
          </a:xfrm>
          <a:prstGeom prst="rect">
            <a:avLst/>
          </a:prstGeom>
          <a:noFill/>
        </p:spPr>
        <p:txBody>
          <a:bodyPr wrap="square" rtlCol="0">
            <a:spAutoFit/>
          </a:bodyPr>
          <a:lstStyle/>
          <a:p>
            <a:pPr algn="ctr"/>
            <a:r>
              <a:rPr lang="de-CH" i="1" dirty="0" smtClean="0"/>
              <a:t>Abb. 3: Defekte anzeigen</a:t>
            </a:r>
            <a:endParaRPr lang="de-CH" i="1" dirty="0"/>
          </a:p>
        </p:txBody>
      </p:sp>
      <p:pic>
        <p:nvPicPr>
          <p:cNvPr id="1027" name="Picture 3" descr="D:\FILES\Juerg\Desktop\283208_10150262618957668_535577667_7335132_7992693_n.jp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913302" y="2033588"/>
            <a:ext cx="2925857" cy="292585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27">
            <a:extLst>
              <a:ext uri="{BEBA8EAE-BF5A-486C-A8C5-ECC9F3942E4B}">
                <a14:imgProps xmlns:a14="http://schemas.microsoft.com/office/drawing/2010/main">
                  <a14:imgLayer r:embed="rId28">
                    <a14:imgEffect>
                      <a14:saturation sat="0"/>
                    </a14:imgEffect>
                  </a14:imgLayer>
                </a14:imgProps>
              </a:ext>
              <a:ext uri="{28A0092B-C50C-407E-A947-70E740481C1C}">
                <a14:useLocalDpi xmlns:a14="http://schemas.microsoft.com/office/drawing/2010/main" val="0"/>
              </a:ext>
            </a:extLst>
          </a:blip>
          <a:srcRect l="3438" t="-1" b="358"/>
          <a:stretch/>
        </p:blipFill>
        <p:spPr bwMode="auto">
          <a:xfrm>
            <a:off x="21945025" y="2033586"/>
            <a:ext cx="2983275" cy="2925858"/>
          </a:xfrm>
          <a:prstGeom prst="rect">
            <a:avLst/>
          </a:prstGeom>
          <a:ln w="88900">
            <a:solidFill>
              <a:schemeClr val="bg1"/>
            </a:solidFill>
            <a:miter lim="800000"/>
            <a:headEnd/>
            <a:tailEnd/>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Office PowerPoint</Application>
  <PresentationFormat>Benutzerdefiniert</PresentationFormat>
  <Paragraphs>69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Standarddesign</vt:lpstr>
      <vt:lpstr>PowerPoint-Präsentation</vt:lpstr>
    </vt:vector>
  </TitlesOfParts>
  <Company>HSR, Abteilung Informatik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Jürg Hunziker;Stefan Oderbolz</dc:creator>
  <cp:lastModifiedBy>Juerg</cp:lastModifiedBy>
  <cp:revision>97</cp:revision>
  <dcterms:created xsi:type="dcterms:W3CDTF">2005-11-30T15:17:50Z</dcterms:created>
  <dcterms:modified xsi:type="dcterms:W3CDTF">2012-05-28T20:34:48Z</dcterms:modified>
</cp:coreProperties>
</file>