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0" r:id="rId4"/>
    <p:sldId id="281" r:id="rId5"/>
    <p:sldId id="259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0" r:id="rId14"/>
    <p:sldId id="279" r:id="rId15"/>
    <p:sldId id="263" r:id="rId16"/>
    <p:sldId id="273" r:id="rId17"/>
    <p:sldId id="266" r:id="rId18"/>
    <p:sldId id="265" r:id="rId19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7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0F3F2-44BF-4CAC-A82B-732F2E37C644}" type="datetimeFigureOut">
              <a:rPr lang="de-CH" smtClean="0"/>
              <a:t>18.06.2012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659BE-2170-4861-89DE-41EC7C38BB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3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2A773-34D3-4BC4-9951-C62B8FBD6FDE}" type="datetimeFigureOut">
              <a:rPr lang="de-CH" smtClean="0"/>
              <a:t>18.06.2012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DC44A-BA5D-4D41-913D-68AC20E6AB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200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dirty="0" smtClean="0"/>
              <a:t>Google Fusion </a:t>
            </a:r>
            <a:r>
              <a:rPr lang="de-CH" dirty="0" err="1" smtClean="0"/>
              <a:t>Tables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120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100392" y="61792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de-CH" sz="14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ea typeface="+mn-ea"/>
                <a:cs typeface="Rage Italic" pitchFamily="66" charset="0"/>
              </a:rPr>
              <a:t>/ 13</a:t>
            </a:r>
            <a:endParaRPr lang="de-CH" sz="1400" b="0" kern="1200" dirty="0">
              <a:solidFill>
                <a:schemeClr val="tx1">
                  <a:lumMod val="50000"/>
                  <a:lumOff val="50000"/>
                </a:schemeClr>
              </a:solidFill>
              <a:latin typeface="Rage Italic" pitchFamily="66" charset="0"/>
              <a:ea typeface="+mn-ea"/>
              <a:cs typeface="Rage Itali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Keine Seitenzah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dirty="0" smtClean="0"/>
              <a:t>Google Fusion </a:t>
            </a:r>
            <a:r>
              <a:rPr lang="de-CH" dirty="0" err="1" smtClean="0"/>
              <a:t>Tables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120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2924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4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090B826-8FA9-4692-8A1B-3C8803AD2ADC}" type="slidenum">
              <a:rPr lang="de-CH" smtClean="0"/>
              <a:pPr/>
              <a:t>‹Nr.›</a:t>
            </a:fld>
            <a:r>
              <a:rPr lang="de-CH" dirty="0" smtClean="0"/>
              <a:t> / 13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4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apis.com/fusiontables/v1/tables/%7btableId%7d" TargetMode="External"/><Relationship Id="rId2" Type="http://schemas.openxmlformats.org/officeDocument/2006/relationships/hyperlink" Target="https://www.googleapis.com/fusiontables/v1/query?sql=%3cque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 rot="360000">
            <a:off x="3355796" y="3016630"/>
            <a:ext cx="4847038" cy="1293840"/>
          </a:xfrm>
        </p:spPr>
        <p:txBody>
          <a:bodyPr>
            <a:normAutofit fontScale="90000"/>
          </a:bodyPr>
          <a:lstStyle/>
          <a:p>
            <a:r>
              <a:rPr lang="de-CH" sz="4000" dirty="0" smtClean="0"/>
              <a:t/>
            </a:r>
            <a:br>
              <a:rPr lang="de-CH" sz="4000" dirty="0" smtClean="0"/>
            </a:br>
            <a:r>
              <a:rPr lang="de-CH" sz="4000" dirty="0" smtClean="0"/>
              <a:t>Google Fusion </a:t>
            </a:r>
            <a:r>
              <a:rPr lang="de-CH" sz="4000" dirty="0" err="1" smtClean="0"/>
              <a:t>Tables</a:t>
            </a:r>
            <a:endParaRPr lang="de-CH" sz="4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 rot="360000">
            <a:off x="3221608" y="4364117"/>
            <a:ext cx="4910329" cy="1448622"/>
          </a:xfrm>
        </p:spPr>
        <p:txBody>
          <a:bodyPr/>
          <a:lstStyle/>
          <a:p>
            <a:r>
              <a:rPr lang="de-CH" dirty="0" err="1"/>
              <a:t>Cloudbasiertes</a:t>
            </a:r>
            <a:r>
              <a:rPr lang="de-CH" dirty="0"/>
              <a:t> Geodatenmanagement mit </a:t>
            </a:r>
            <a:r>
              <a:rPr lang="de-CH" dirty="0" smtClean="0"/>
              <a:t>Google Fusion </a:t>
            </a:r>
            <a:r>
              <a:rPr lang="de-CH" dirty="0" err="1"/>
              <a:t>Tables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 rot="20483990">
            <a:off x="709315" y="4100740"/>
            <a:ext cx="2600545" cy="118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/>
              <a:t>Stefan </a:t>
            </a:r>
            <a:r>
              <a:rPr lang="de-CH" dirty="0" err="1" smtClean="0"/>
              <a:t>Oderbolz</a:t>
            </a:r>
            <a:endParaRPr lang="de-CH" dirty="0" smtClean="0"/>
          </a:p>
          <a:p>
            <a:pPr algn="l"/>
            <a:r>
              <a:rPr lang="de-CH" dirty="0" smtClean="0"/>
              <a:t>Jürg  Hunziker</a:t>
            </a:r>
            <a:endParaRPr lang="de-CH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588224" y="428331"/>
            <a:ext cx="2326698" cy="33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18. Juni 2012</a:t>
            </a:r>
          </a:p>
        </p:txBody>
      </p:sp>
    </p:spTree>
    <p:extLst>
      <p:ext uri="{BB962C8B-B14F-4D97-AF65-F5344CB8AC3E}">
        <p14:creationId xmlns:p14="http://schemas.microsoft.com/office/powerpoint/2010/main" val="4289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Fusion </a:t>
            </a:r>
            <a:r>
              <a:rPr lang="de-CH" dirty="0" err="1"/>
              <a:t>Tables</a:t>
            </a:r>
            <a:r>
              <a:rPr lang="de-CH" dirty="0"/>
              <a:t> als Datenquelle</a:t>
            </a:r>
            <a:br>
              <a:rPr lang="de-CH" dirty="0"/>
            </a:br>
            <a:r>
              <a:rPr lang="de-CH" sz="3600" dirty="0" err="1"/>
              <a:t>FusionTablesLayer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Performance: Marker vs. </a:t>
            </a:r>
            <a:r>
              <a:rPr lang="de-CH" dirty="0" err="1" smtClean="0"/>
              <a:t>FusionTablesLayer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Google Fusion 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10</a:t>
            </a:fld>
            <a:endParaRPr lang="de-CH" dirty="0" smtClean="0"/>
          </a:p>
        </p:txBody>
      </p:sp>
      <p:pic>
        <p:nvPicPr>
          <p:cNvPr id="6" name="Picture 2" descr="C:\xampp\htdocs\gft\_DOCUMENTATION\02_Documentation\images\einfuehrung\gmap_fusiontableslayer_vs_mark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153" y="2564904"/>
            <a:ext cx="610875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xampp\htdocs\gft\_DOCUMENTATION\02_Documentation\images\einfuehrung\gf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142" y="141277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icons.iconarchive.com/icons/thiago-silva/palm/256/Google-Map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792019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SQL API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Zugriff auf die Datenbank</a:t>
            </a:r>
          </a:p>
          <a:p>
            <a:r>
              <a:rPr lang="de-CH" dirty="0" smtClean="0"/>
              <a:t>Abfragen via Parameter</a:t>
            </a:r>
          </a:p>
          <a:p>
            <a:pPr lvl="1"/>
            <a:r>
              <a:rPr lang="de-CH" sz="1800" dirty="0">
                <a:hlinkClick r:id="rId2"/>
              </a:rPr>
              <a:t>https://www.googleapis.com/fusiontables/v1/query?sql=&lt;</a:t>
            </a:r>
            <a:r>
              <a:rPr lang="de-CH" sz="1800" dirty="0" smtClean="0">
                <a:hlinkClick r:id="rId2"/>
              </a:rPr>
              <a:t>query&gt;</a:t>
            </a:r>
            <a:endParaRPr lang="de-CH" dirty="0" smtClean="0"/>
          </a:p>
          <a:p>
            <a:r>
              <a:rPr lang="de-CH" dirty="0" smtClean="0"/>
              <a:t>Zugriff auf Ressourcen via REST</a:t>
            </a:r>
            <a:endParaRPr lang="de-CH" dirty="0"/>
          </a:p>
          <a:p>
            <a:pPr lvl="1"/>
            <a:r>
              <a:rPr lang="de-CH" sz="1800" dirty="0" smtClean="0">
                <a:hlinkClick r:id="rId3"/>
              </a:rPr>
              <a:t>https</a:t>
            </a:r>
            <a:r>
              <a:rPr lang="de-CH" sz="1800" dirty="0">
                <a:hlinkClick r:id="rId3"/>
              </a:rPr>
              <a:t>://</a:t>
            </a:r>
            <a:r>
              <a:rPr lang="de-CH" sz="1800" dirty="0" smtClean="0">
                <a:hlinkClick r:id="rId3"/>
              </a:rPr>
              <a:t>www.googleapis.com/fusiontables/v1/tables/</a:t>
            </a:r>
            <a:r>
              <a:rPr lang="de-CH" sz="1800" i="1" dirty="0" smtClean="0">
                <a:hlinkClick r:id="rId3"/>
              </a:rPr>
              <a:t>{tableId}</a:t>
            </a:r>
            <a:endParaRPr lang="de-CH" sz="2000" i="1" dirty="0" smtClean="0"/>
          </a:p>
          <a:p>
            <a:r>
              <a:rPr lang="de-CH" dirty="0" smtClean="0"/>
              <a:t>Einschränkungen</a:t>
            </a:r>
          </a:p>
          <a:p>
            <a:pPr lvl="1"/>
            <a:r>
              <a:rPr lang="de-CH" dirty="0" smtClean="0"/>
              <a:t>Keine JOINS möglich (ausser via </a:t>
            </a:r>
            <a:r>
              <a:rPr lang="de-CH" dirty="0" err="1" smtClean="0"/>
              <a:t>Merged</a:t>
            </a:r>
            <a:r>
              <a:rPr lang="de-CH" dirty="0" smtClean="0"/>
              <a:t> Table)</a:t>
            </a:r>
          </a:p>
          <a:p>
            <a:pPr lvl="1"/>
            <a:r>
              <a:rPr lang="de-CH" dirty="0" smtClean="0"/>
              <a:t>WHERE-Klausel </a:t>
            </a:r>
          </a:p>
          <a:p>
            <a:pPr lvl="2"/>
            <a:r>
              <a:rPr lang="de-CH" dirty="0" smtClean="0"/>
              <a:t>Vergleiche nur mir </a:t>
            </a:r>
            <a:r>
              <a:rPr lang="de-CH" dirty="0" err="1" smtClean="0"/>
              <a:t>Literalen</a:t>
            </a:r>
            <a:endParaRPr lang="de-CH" dirty="0" smtClean="0"/>
          </a:p>
          <a:p>
            <a:pPr lvl="2"/>
            <a:r>
              <a:rPr lang="de-CH" dirty="0" smtClean="0"/>
              <a:t>OR nicht unterstützt</a:t>
            </a:r>
          </a:p>
          <a:p>
            <a:endParaRPr lang="de-CH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Google Fusion 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11</a:t>
            </a:fld>
            <a:endParaRPr lang="de-CH" dirty="0" smtClean="0"/>
          </a:p>
        </p:txBody>
      </p:sp>
      <p:pic>
        <p:nvPicPr>
          <p:cNvPr id="9218" name="Picture 2" descr="http://www.bscw.de/files/images/icons_214x214/icon_large_integ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32656"/>
            <a:ext cx="146405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2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GftLib</a:t>
            </a:r>
            <a:r>
              <a:rPr lang="de-CH" dirty="0"/>
              <a:t/>
            </a:r>
            <a:br>
              <a:rPr lang="de-CH" dirty="0"/>
            </a:br>
            <a:r>
              <a:rPr lang="de-CH" sz="4000" dirty="0" smtClean="0"/>
              <a:t>JavaScript Library</a:t>
            </a:r>
            <a:endParaRPr lang="de-CH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Selbsterstellte Library</a:t>
            </a:r>
          </a:p>
          <a:p>
            <a:r>
              <a:rPr lang="de-CH" dirty="0" smtClean="0"/>
              <a:t>Zugriff direkt vom Browser auf Fusion </a:t>
            </a:r>
            <a:r>
              <a:rPr lang="de-CH" dirty="0" err="1" smtClean="0"/>
              <a:t>Tables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Authentifizierung</a:t>
            </a:r>
          </a:p>
          <a:p>
            <a:r>
              <a:rPr lang="de-CH" dirty="0" smtClean="0"/>
              <a:t>CRUD-Funktionen</a:t>
            </a:r>
          </a:p>
          <a:p>
            <a:r>
              <a:rPr lang="de-CH" dirty="0" smtClean="0"/>
              <a:t>Erstellung von Views/</a:t>
            </a:r>
            <a:r>
              <a:rPr lang="de-CH" dirty="0" err="1" smtClean="0"/>
              <a:t>Tables</a:t>
            </a:r>
            <a:endParaRPr lang="de-CH" dirty="0" smtClean="0"/>
          </a:p>
          <a:p>
            <a:r>
              <a:rPr lang="de-CH" dirty="0" smtClean="0"/>
              <a:t>Abstraktion  der SQL-Syntax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Google Fusion 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12</a:t>
            </a:fld>
            <a:endParaRPr lang="de-CH" dirty="0" smtClean="0"/>
          </a:p>
        </p:txBody>
      </p:sp>
      <p:pic>
        <p:nvPicPr>
          <p:cNvPr id="6" name="Picture 2" descr="http://www.bscw.de/files/images/icons_214x214/icon_large_integ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434" y="493473"/>
            <a:ext cx="123288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icons.iconarchive.com/icons/untergunter/leaf-mimes/512/text-x-javascript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482" y="980728"/>
            <a:ext cx="900100" cy="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8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Server Anteil auf Minimum reduziert</a:t>
            </a:r>
          </a:p>
          <a:p>
            <a:pPr lvl="1"/>
            <a:r>
              <a:rPr lang="de-CH" dirty="0" smtClean="0"/>
              <a:t>Mit Login bräuchte es keinen Server</a:t>
            </a:r>
          </a:p>
          <a:p>
            <a:r>
              <a:rPr lang="de-CH" dirty="0" err="1" smtClean="0"/>
              <a:t>FusionTablesLayer</a:t>
            </a:r>
            <a:r>
              <a:rPr lang="de-CH" dirty="0" smtClean="0"/>
              <a:t> erleichtert Darstellung von </a:t>
            </a:r>
            <a:r>
              <a:rPr lang="de-CH" dirty="0" err="1" smtClean="0"/>
              <a:t>Geodaten</a:t>
            </a:r>
            <a:endParaRPr lang="de-CH" dirty="0" smtClean="0"/>
          </a:p>
          <a:p>
            <a:r>
              <a:rPr lang="de-CH" dirty="0" smtClean="0"/>
              <a:t>Fusion </a:t>
            </a:r>
            <a:r>
              <a:rPr lang="de-CH" dirty="0" err="1" smtClean="0"/>
              <a:t>Tables</a:t>
            </a:r>
            <a:r>
              <a:rPr lang="de-CH" dirty="0" smtClean="0"/>
              <a:t> als Datenbank (noch) nicht praktikabel</a:t>
            </a:r>
          </a:p>
          <a:p>
            <a:pPr lvl="1"/>
            <a:r>
              <a:rPr lang="de-CH" dirty="0" err="1" smtClean="0"/>
              <a:t>WebUI</a:t>
            </a:r>
            <a:endParaRPr lang="de-CH" dirty="0" smtClean="0"/>
          </a:p>
          <a:p>
            <a:pPr lvl="1"/>
            <a:r>
              <a:rPr lang="de-CH" dirty="0" smtClean="0"/>
              <a:t>Berechtigungen</a:t>
            </a:r>
          </a:p>
          <a:p>
            <a:pPr lvl="1"/>
            <a:r>
              <a:rPr lang="de-CH" dirty="0" smtClean="0"/>
              <a:t>SQL</a:t>
            </a:r>
            <a:endParaRPr lang="de-CH" dirty="0"/>
          </a:p>
          <a:p>
            <a:r>
              <a:rPr lang="de-CH" dirty="0" err="1" smtClean="0"/>
              <a:t>Trusted</a:t>
            </a:r>
            <a:r>
              <a:rPr lang="de-CH" dirty="0" smtClean="0"/>
              <a:t> Tester API </a:t>
            </a:r>
            <a:r>
              <a:rPr lang="de-CH" dirty="0" smtClean="0">
                <a:sym typeface="Wingdings" pitchFamily="2" charset="2"/>
              </a:rPr>
              <a:t> Schritt in die richtige Richtung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Google Fusion 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13</a:t>
            </a:fld>
            <a:endParaRPr lang="de-CH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20688"/>
            <a:ext cx="2370990" cy="118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5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3563888" y="836712"/>
            <a:ext cx="280831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de-CH" sz="3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Basierend auf </a:t>
            </a:r>
            <a:r>
              <a:rPr lang="de-CH" dirty="0" err="1" smtClean="0"/>
              <a:t>ExtJS</a:t>
            </a:r>
            <a:endParaRPr lang="de-CH" dirty="0"/>
          </a:p>
          <a:p>
            <a:pPr lvl="1"/>
            <a:r>
              <a:rPr lang="de-CH" dirty="0" smtClean="0"/>
              <a:t>JavaScript Framework für Web-Applikationen</a:t>
            </a:r>
          </a:p>
          <a:p>
            <a:pPr lvl="1"/>
            <a:r>
              <a:rPr lang="de-CH" dirty="0" smtClean="0"/>
              <a:t>seit 2007 </a:t>
            </a:r>
            <a:r>
              <a:rPr lang="de-CH" sz="1800" dirty="0" smtClean="0"/>
              <a:t>(</a:t>
            </a:r>
            <a:r>
              <a:rPr lang="de-CH" sz="1800" dirty="0" err="1" smtClean="0"/>
              <a:t>Sencha</a:t>
            </a:r>
            <a:r>
              <a:rPr lang="de-CH" sz="1800" dirty="0" smtClean="0"/>
              <a:t> Touch: 2010)</a:t>
            </a:r>
          </a:p>
          <a:p>
            <a:r>
              <a:rPr lang="de-CH" dirty="0" smtClean="0"/>
              <a:t>Verwendet Web Standards (HTML5, CSS3)</a:t>
            </a:r>
          </a:p>
          <a:p>
            <a:r>
              <a:rPr lang="de-CH" dirty="0" smtClean="0"/>
              <a:t>Touch Events</a:t>
            </a:r>
          </a:p>
          <a:p>
            <a:r>
              <a:rPr lang="de-CH" dirty="0" smtClean="0"/>
              <a:t>MVC</a:t>
            </a:r>
          </a:p>
          <a:p>
            <a:r>
              <a:rPr lang="de-CH" dirty="0" smtClean="0"/>
              <a:t>Zugriff auf Datenquellen (AJAX , JSON, </a:t>
            </a:r>
            <a:r>
              <a:rPr lang="de-CH" dirty="0" err="1" smtClean="0"/>
              <a:t>Local</a:t>
            </a:r>
            <a:r>
              <a:rPr lang="de-CH" dirty="0" smtClean="0"/>
              <a:t> Storage)</a:t>
            </a:r>
          </a:p>
          <a:p>
            <a:r>
              <a:rPr lang="de-CH" dirty="0" smtClean="0"/>
              <a:t>Viele GUI-Komponenten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Google Fusion </a:t>
            </a:r>
            <a:r>
              <a:rPr lang="de-CH" dirty="0" err="1"/>
              <a:t>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4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– </a:t>
            </a:r>
            <a:r>
              <a:rPr lang="de-CH" dirty="0" err="1" smtClean="0"/>
              <a:t>Hello</a:t>
            </a:r>
            <a:r>
              <a:rPr lang="de-CH" smtClean="0"/>
              <a:t> World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988840"/>
            <a:ext cx="8064896" cy="4176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src</a:t>
            </a:r>
            <a:r>
              <a:rPr lang="de-CH" sz="15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lib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/sencha-touch.js"</a:t>
            </a:r>
            <a:r>
              <a:rPr lang="de-CH" sz="15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type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&gt;&lt;/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15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type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Application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launch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Panel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fullscreen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html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'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Hello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World!'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&lt;/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de-CH" sz="20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08" y="4657765"/>
            <a:ext cx="48482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Google Fusion </a:t>
            </a:r>
            <a:r>
              <a:rPr lang="de-CH" dirty="0" err="1"/>
              <a:t>Tables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73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48816" y="2060848"/>
            <a:ext cx="7467600" cy="3951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itemTpl</a:t>
            </a:r>
            <a:r>
              <a:rPr lang="de-CH" sz="16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CH" sz="1600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}'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grouped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indexBar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</a:t>
            </a:r>
            <a:r>
              <a:rPr lang="de-CH" dirty="0" err="1" smtClean="0"/>
              <a:t>Component</a:t>
            </a:r>
            <a:endParaRPr lang="de-CH" dirty="0"/>
          </a:p>
        </p:txBody>
      </p:sp>
      <p:cxnSp>
        <p:nvCxnSpPr>
          <p:cNvPr id="6" name="Gewinkelte Verbindung 5"/>
          <p:cNvCxnSpPr/>
          <p:nvPr/>
        </p:nvCxnSpPr>
        <p:spPr>
          <a:xfrm>
            <a:off x="2240104" y="3933056"/>
            <a:ext cx="1491460" cy="1152128"/>
          </a:xfrm>
          <a:prstGeom prst="bentConnector3">
            <a:avLst>
              <a:gd name="adj1" fmla="val -1190"/>
            </a:avLst>
          </a:prstGeom>
          <a:ln w="571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4" name="Picture 2" descr="Ext.List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45024"/>
            <a:ext cx="4000228" cy="25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Google Fusion </a:t>
            </a:r>
            <a:r>
              <a:rPr lang="de-CH" dirty="0" err="1"/>
              <a:t>Tables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8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WebApp</a:t>
            </a:r>
            <a:r>
              <a:rPr lang="de-CH" dirty="0" smtClean="0"/>
              <a:t> Fazit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macht Spass</a:t>
            </a:r>
          </a:p>
          <a:p>
            <a:r>
              <a:rPr lang="de-CH" dirty="0" smtClean="0"/>
              <a:t>JavaScript eher weniger</a:t>
            </a:r>
          </a:p>
          <a:p>
            <a:r>
              <a:rPr lang="de-CH" dirty="0" smtClean="0"/>
              <a:t>Grössere mobile Web-Applikationen sind noch nicht «salonfähig»</a:t>
            </a:r>
          </a:p>
          <a:p>
            <a:pPr lvl="1"/>
            <a:r>
              <a:rPr lang="de-CH" dirty="0" smtClean="0"/>
              <a:t>Es fehlt der native Touch</a:t>
            </a:r>
          </a:p>
          <a:p>
            <a:pPr lvl="1"/>
            <a:r>
              <a:rPr lang="de-CH" dirty="0" smtClean="0"/>
              <a:t>Zu hohe Reaktionszeiten</a:t>
            </a:r>
          </a:p>
          <a:p>
            <a:r>
              <a:rPr lang="de-CH" dirty="0" smtClean="0"/>
              <a:t>Übergangslösung: Hybrid-Apps (z.B. mit </a:t>
            </a:r>
            <a:r>
              <a:rPr lang="de-CH" dirty="0" err="1" smtClean="0"/>
              <a:t>PhoneGap</a:t>
            </a:r>
            <a:r>
              <a:rPr lang="de-CH" dirty="0" smtClean="0"/>
              <a:t>)</a:t>
            </a:r>
          </a:p>
          <a:p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Google Fusion </a:t>
            </a:r>
            <a:r>
              <a:rPr lang="de-CH" dirty="0" err="1"/>
              <a:t>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18</a:t>
            </a:fld>
            <a:endParaRPr lang="de-CH" dirty="0"/>
          </a:p>
        </p:txBody>
      </p:sp>
      <p:pic>
        <p:nvPicPr>
          <p:cNvPr id="7" name="Picture 4" descr="http://icons.iconarchive.com/icons/untergunter/leaf-mimes/512/text-x-javascri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434" y="548680"/>
            <a:ext cx="1332148" cy="13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6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Projektmanagement</a:t>
            </a:r>
          </a:p>
          <a:p>
            <a:r>
              <a:rPr lang="de-CH" dirty="0" smtClean="0"/>
              <a:t>Infrastruktur</a:t>
            </a:r>
          </a:p>
          <a:p>
            <a:r>
              <a:rPr lang="de-CH" dirty="0" smtClean="0"/>
              <a:t>Demo: </a:t>
            </a:r>
            <a:r>
              <a:rPr lang="de-CH" dirty="0" err="1" smtClean="0"/>
              <a:t>FixMyStreet</a:t>
            </a:r>
            <a:endParaRPr lang="de-CH" dirty="0" smtClean="0"/>
          </a:p>
          <a:p>
            <a:r>
              <a:rPr lang="de-CH" dirty="0" smtClean="0"/>
              <a:t>Fusion </a:t>
            </a:r>
            <a:r>
              <a:rPr lang="de-CH" dirty="0" err="1" smtClean="0"/>
              <a:t>Tables</a:t>
            </a:r>
            <a:endParaRPr lang="de-CH" dirty="0"/>
          </a:p>
          <a:p>
            <a:pPr lvl="1"/>
            <a:r>
              <a:rPr lang="de-CH" dirty="0" smtClean="0"/>
              <a:t>Datenbank</a:t>
            </a:r>
          </a:p>
          <a:p>
            <a:pPr lvl="1"/>
            <a:r>
              <a:rPr lang="de-CH" dirty="0" smtClean="0"/>
              <a:t>Berechtigungen</a:t>
            </a:r>
            <a:endParaRPr lang="de-CH" dirty="0" smtClean="0"/>
          </a:p>
          <a:p>
            <a:pPr lvl="1"/>
            <a:r>
              <a:rPr lang="de-CH" dirty="0" smtClean="0"/>
              <a:t>Datenquelle</a:t>
            </a:r>
            <a:endParaRPr lang="de-CH" dirty="0"/>
          </a:p>
          <a:p>
            <a:pPr lvl="1"/>
            <a:r>
              <a:rPr lang="de-CH" dirty="0" smtClean="0"/>
              <a:t>SQL </a:t>
            </a:r>
            <a:r>
              <a:rPr lang="de-CH" dirty="0" smtClean="0"/>
              <a:t>API</a:t>
            </a:r>
          </a:p>
          <a:p>
            <a:pPr lvl="1"/>
            <a:r>
              <a:rPr lang="de-CH" dirty="0" err="1" smtClean="0"/>
              <a:t>GftLib</a:t>
            </a:r>
            <a:r>
              <a:rPr lang="de-CH" dirty="0" smtClean="0"/>
              <a:t> </a:t>
            </a:r>
            <a:r>
              <a:rPr lang="de-CH" dirty="0" smtClean="0"/>
              <a:t>(JavaScript Library</a:t>
            </a:r>
            <a:r>
              <a:rPr lang="de-CH" dirty="0" smtClean="0"/>
              <a:t>)</a:t>
            </a:r>
          </a:p>
          <a:p>
            <a:r>
              <a:rPr lang="de-CH" dirty="0" smtClean="0"/>
              <a:t>Fazit</a:t>
            </a:r>
            <a:endParaRPr lang="de-CH" dirty="0" smtClean="0"/>
          </a:p>
          <a:p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Google Fusion </a:t>
            </a:r>
            <a:r>
              <a:rPr lang="de-CH" dirty="0" err="1"/>
              <a:t>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1026" name="Picture 2" descr="http://www.fertigarzneimittelseminar.com/images/uh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2"/>
          <a:stretch/>
        </p:blipFill>
        <p:spPr bwMode="auto">
          <a:xfrm>
            <a:off x="6588224" y="404663"/>
            <a:ext cx="2112235" cy="149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Projektmanagement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endParaRPr lang="de-CH" dirty="0"/>
          </a:p>
          <a:p>
            <a:pPr lvl="1"/>
            <a:r>
              <a:rPr lang="de-CH" b="1" dirty="0" smtClean="0"/>
              <a:t>4</a:t>
            </a:r>
            <a:r>
              <a:rPr lang="de-CH" dirty="0" smtClean="0"/>
              <a:t> Sprints à </a:t>
            </a:r>
            <a:r>
              <a:rPr lang="de-CH" b="1" dirty="0" smtClean="0"/>
              <a:t>3</a:t>
            </a:r>
            <a:r>
              <a:rPr lang="de-CH" dirty="0" smtClean="0"/>
              <a:t> Wochen</a:t>
            </a:r>
          </a:p>
          <a:p>
            <a:pPr lvl="1"/>
            <a:r>
              <a:rPr lang="de-CH" dirty="0" smtClean="0"/>
              <a:t>Leicht angepasstes Vorgehen</a:t>
            </a:r>
          </a:p>
          <a:p>
            <a:r>
              <a:rPr lang="de-CH" dirty="0" smtClean="0"/>
              <a:t>Offen für Änderungen</a:t>
            </a:r>
          </a:p>
          <a:p>
            <a:pPr lvl="1"/>
            <a:r>
              <a:rPr lang="de-CH" dirty="0" err="1" smtClean="0"/>
              <a:t>Timeboxed</a:t>
            </a:r>
            <a:endParaRPr lang="de-CH" dirty="0" smtClean="0"/>
          </a:p>
          <a:p>
            <a:pPr lvl="1"/>
            <a:r>
              <a:rPr lang="de-CH" dirty="0" smtClean="0"/>
              <a:t>Dynamisches </a:t>
            </a:r>
            <a:r>
              <a:rPr lang="de-CH" dirty="0" err="1" smtClean="0"/>
              <a:t>Scoping</a:t>
            </a:r>
            <a:endParaRPr lang="de-CH" dirty="0" smtClean="0"/>
          </a:p>
          <a:p>
            <a:pPr marL="0" indent="0">
              <a:buNone/>
            </a:pPr>
            <a:endParaRPr lang="de-CH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smtClean="0"/>
              <a:t>Agile Methodik bewährte sich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Google Fusion </a:t>
            </a:r>
            <a:r>
              <a:rPr lang="de-CH" dirty="0" err="1"/>
              <a:t>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3</a:t>
            </a:fld>
            <a:endParaRPr lang="de-CH" dirty="0" smtClean="0"/>
          </a:p>
        </p:txBody>
      </p:sp>
      <p:pic>
        <p:nvPicPr>
          <p:cNvPr id="1028" name="Picture 4" descr="http://www.mountaingoatsoftware.com/images/icon_scrummaster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280" y="33265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Infrastruktur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Grundsätzlich </a:t>
            </a:r>
            <a:r>
              <a:rPr lang="de-CH" dirty="0" err="1" smtClean="0"/>
              <a:t>Clouddienste</a:t>
            </a:r>
            <a:r>
              <a:rPr lang="de-CH" dirty="0" smtClean="0"/>
              <a:t> verwendet</a:t>
            </a:r>
          </a:p>
          <a:p>
            <a:pPr lvl="1"/>
            <a:r>
              <a:rPr lang="de-CH" dirty="0" smtClean="0"/>
              <a:t>Repository: </a:t>
            </a:r>
            <a:r>
              <a:rPr lang="de-CH" dirty="0" err="1" smtClean="0"/>
              <a:t>GitHub</a:t>
            </a:r>
            <a:endParaRPr lang="de-CH" dirty="0" smtClean="0"/>
          </a:p>
          <a:p>
            <a:pPr lvl="1"/>
            <a:r>
              <a:rPr lang="de-CH" dirty="0" smtClean="0"/>
              <a:t>Server: Amazon EC2</a:t>
            </a:r>
          </a:p>
          <a:p>
            <a:pPr lvl="1"/>
            <a:endParaRPr lang="de-CH" dirty="0"/>
          </a:p>
          <a:p>
            <a:r>
              <a:rPr lang="de-CH" dirty="0" err="1" smtClean="0"/>
              <a:t>Continuous</a:t>
            </a:r>
            <a:r>
              <a:rPr lang="de-CH" dirty="0" smtClean="0"/>
              <a:t> Integration</a:t>
            </a:r>
          </a:p>
          <a:p>
            <a:pPr lvl="1"/>
            <a:r>
              <a:rPr lang="de-CH" dirty="0" smtClean="0"/>
              <a:t>Jenkins</a:t>
            </a:r>
          </a:p>
          <a:p>
            <a:pPr lvl="1"/>
            <a:r>
              <a:rPr lang="de-CH" dirty="0" smtClean="0"/>
              <a:t>Tests mit </a:t>
            </a:r>
            <a:r>
              <a:rPr lang="de-CH" dirty="0" err="1" smtClean="0"/>
              <a:t>PhantomJS</a:t>
            </a:r>
            <a:endParaRPr lang="de-CH" dirty="0" smtClean="0"/>
          </a:p>
          <a:p>
            <a:r>
              <a:rPr lang="de-CH" dirty="0" smtClean="0"/>
              <a:t>Projektmanagement</a:t>
            </a:r>
          </a:p>
          <a:p>
            <a:pPr lvl="1"/>
            <a:r>
              <a:rPr lang="de-CH" dirty="0" err="1" smtClean="0"/>
              <a:t>Redmine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Google Fusion </a:t>
            </a:r>
            <a:r>
              <a:rPr lang="de-CH" dirty="0" err="1" smtClean="0"/>
              <a:t>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4</a:t>
            </a:fld>
            <a:endParaRPr lang="de-CH" dirty="0" smtClean="0"/>
          </a:p>
        </p:txBody>
      </p:sp>
      <p:pic>
        <p:nvPicPr>
          <p:cNvPr id="4100" name="Picture 4" descr="http://icons.iconarchive.com/icons/visualpharm/hardware/256/serv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94038"/>
            <a:ext cx="1176402" cy="11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thecustomizewindows.com/wp-content/uploads/2012/02/Worlds-Largest-Cloud-Computing-Compan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626" y="982240"/>
            <a:ext cx="10191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2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FixMyStreet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Unterstützte Browser:</a:t>
            </a:r>
          </a:p>
          <a:p>
            <a:pPr lvl="1"/>
            <a:r>
              <a:rPr lang="de-CH" dirty="0" smtClean="0"/>
              <a:t>Alle Webkit-fähigen Browser</a:t>
            </a:r>
            <a:br>
              <a:rPr lang="de-CH" dirty="0" smtClean="0"/>
            </a:br>
            <a:r>
              <a:rPr lang="de-CH" dirty="0" smtClean="0"/>
              <a:t>(Chrome, Opera, Safari)</a:t>
            </a:r>
          </a:p>
          <a:p>
            <a:pPr lvl="1"/>
            <a:r>
              <a:rPr lang="de-CH" dirty="0" smtClean="0"/>
              <a:t>Mobile Browser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50424" y="1882692"/>
            <a:ext cx="8280920" cy="64633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prstDash val="dash"/>
          </a:ln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http://fixmystreet.rdmr.ch </a:t>
            </a:r>
            <a:endParaRPr lang="de-C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38475"/>
            <a:ext cx="1238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3861048"/>
            <a:ext cx="1512168" cy="65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077569"/>
            <a:ext cx="619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725144"/>
            <a:ext cx="12763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435" y="5570061"/>
            <a:ext cx="1485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25" y="3551211"/>
            <a:ext cx="776287" cy="65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Google Fusion </a:t>
            </a:r>
            <a:r>
              <a:rPr lang="de-CH" dirty="0" err="1"/>
              <a:t>Tables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5</a:t>
            </a:fld>
            <a:endParaRPr lang="de-CH" dirty="0"/>
          </a:p>
        </p:txBody>
      </p:sp>
      <p:pic>
        <p:nvPicPr>
          <p:cNvPr id="6146" name="Picture 2" descr="C:\xampp\htdocs\gft\_DOCUMENTATION\02_Documentation\images\usecase2-fixmystreet\fixmystreet-icon_with_glos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343" y="476672"/>
            <a:ext cx="10858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4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Fusion </a:t>
            </a:r>
            <a:r>
              <a:rPr lang="de-CH" dirty="0" err="1" smtClean="0"/>
              <a:t>Tables</a:t>
            </a:r>
            <a:r>
              <a:rPr lang="de-CH" dirty="0" smtClean="0"/>
              <a:t> als Datenbank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>
                <a:solidFill>
                  <a:srgbClr val="00B050"/>
                </a:solidFill>
              </a:rPr>
              <a:t>Vorteile</a:t>
            </a:r>
          </a:p>
          <a:p>
            <a:pPr lvl="1"/>
            <a:r>
              <a:rPr lang="de-CH" dirty="0" smtClean="0"/>
              <a:t>Einrichtung sehr einfach</a:t>
            </a:r>
          </a:p>
          <a:p>
            <a:pPr lvl="1"/>
            <a:r>
              <a:rPr lang="de-CH" dirty="0" smtClean="0"/>
              <a:t>Sofort weltweit verfügbar</a:t>
            </a:r>
          </a:p>
          <a:p>
            <a:pPr lvl="1"/>
            <a:r>
              <a:rPr lang="de-CH" dirty="0" err="1" smtClean="0"/>
              <a:t>Geocoding</a:t>
            </a:r>
            <a:r>
              <a:rPr lang="de-CH" dirty="0" smtClean="0"/>
              <a:t> der Daten mit Location-Datentyp</a:t>
            </a:r>
          </a:p>
          <a:p>
            <a:pPr lvl="2"/>
            <a:r>
              <a:rPr lang="de-CH" dirty="0" err="1" smtClean="0"/>
              <a:t>Geodaten</a:t>
            </a:r>
            <a:r>
              <a:rPr lang="de-CH" dirty="0" smtClean="0"/>
              <a:t> in Form von Adressen, KML</a:t>
            </a:r>
            <a:r>
              <a:rPr lang="de-CH" dirty="0"/>
              <a:t> </a:t>
            </a:r>
            <a:r>
              <a:rPr lang="de-CH" dirty="0" smtClean="0"/>
              <a:t>ode</a:t>
            </a:r>
            <a:r>
              <a:rPr lang="de-CH" dirty="0"/>
              <a:t>r</a:t>
            </a:r>
            <a:r>
              <a:rPr lang="de-CH" dirty="0" smtClean="0"/>
              <a:t> Koordinaten</a:t>
            </a:r>
          </a:p>
          <a:p>
            <a:pPr lvl="1"/>
            <a:endParaRPr lang="de-CH" dirty="0" smtClean="0"/>
          </a:p>
          <a:p>
            <a:r>
              <a:rPr lang="de-CH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Nachteile</a:t>
            </a:r>
            <a:endParaRPr lang="de-CH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de-CH" dirty="0" smtClean="0"/>
              <a:t>Einschränkungen in SQL-Abfragen</a:t>
            </a:r>
          </a:p>
          <a:p>
            <a:pPr lvl="1"/>
            <a:r>
              <a:rPr lang="de-CH" dirty="0" smtClean="0"/>
              <a:t>Verwaltung mit </a:t>
            </a:r>
            <a:r>
              <a:rPr lang="de-CH" dirty="0" err="1" smtClean="0"/>
              <a:t>WebUI</a:t>
            </a:r>
            <a:endParaRPr lang="de-CH" dirty="0"/>
          </a:p>
          <a:p>
            <a:pPr lvl="2"/>
            <a:r>
              <a:rPr lang="de-CH" dirty="0" smtClean="0"/>
              <a:t>Nicht intuitiv</a:t>
            </a:r>
          </a:p>
          <a:p>
            <a:pPr lvl="2"/>
            <a:r>
              <a:rPr lang="de-CH" dirty="0" smtClean="0"/>
              <a:t>Viele Bugs</a:t>
            </a:r>
          </a:p>
          <a:p>
            <a:pPr lvl="1"/>
            <a:r>
              <a:rPr lang="de-CH" dirty="0" smtClean="0"/>
              <a:t>Berechtigungen schwierig abzubilden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Google Fusion 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6</a:t>
            </a:fld>
            <a:endParaRPr lang="de-CH" dirty="0" smtClean="0"/>
          </a:p>
        </p:txBody>
      </p:sp>
      <p:pic>
        <p:nvPicPr>
          <p:cNvPr id="7170" name="Picture 2" descr="C:\xampp\htdocs\gft\_DOCUMENTATION\02_Documentation\images\einfuehrung\gf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142" y="141277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ctg2k.com/images/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2816"/>
            <a:ext cx="842764" cy="84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5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Berechtigungen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Authentifizierung mit </a:t>
            </a:r>
            <a:r>
              <a:rPr lang="de-CH" dirty="0" err="1" smtClean="0"/>
              <a:t>OAuth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Google Fusion 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7</a:t>
            </a:fld>
            <a:endParaRPr lang="de-CH" dirty="0" smtClean="0"/>
          </a:p>
        </p:txBody>
      </p:sp>
      <p:pic>
        <p:nvPicPr>
          <p:cNvPr id="2051" name="Picture 3" descr="C:\xampp\htdocs\gft\_DOCUMENTATION\02_Documentation\images\oauth\oauth-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49" y="2636912"/>
            <a:ext cx="4326235" cy="330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://cdn1.iconfinder.com/data/icons/i-Love-Icons/512/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3265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Berechtigungen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 GRANT-Mechanismus</a:t>
            </a:r>
          </a:p>
          <a:p>
            <a:r>
              <a:rPr lang="de-CH" dirty="0" smtClean="0"/>
              <a:t>Mögliche Berechtigungen</a:t>
            </a:r>
          </a:p>
          <a:p>
            <a:pPr lvl="1"/>
            <a:r>
              <a:rPr lang="de-CH" dirty="0" smtClean="0"/>
              <a:t>Read</a:t>
            </a:r>
          </a:p>
          <a:p>
            <a:pPr lvl="1"/>
            <a:r>
              <a:rPr lang="de-CH" dirty="0" smtClean="0"/>
              <a:t>Write</a:t>
            </a:r>
          </a:p>
          <a:p>
            <a:pPr lvl="1"/>
            <a:endParaRPr lang="de-CH" dirty="0"/>
          </a:p>
          <a:p>
            <a:r>
              <a:rPr lang="de-CH" dirty="0" smtClean="0"/>
              <a:t>Lösungsansatz</a:t>
            </a:r>
          </a:p>
          <a:p>
            <a:pPr lvl="1"/>
            <a:r>
              <a:rPr lang="de-CH" dirty="0" smtClean="0"/>
              <a:t>Zugriff über Views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Google Fusion 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8</a:t>
            </a:fld>
            <a:endParaRPr lang="de-CH" dirty="0" smtClean="0"/>
          </a:p>
        </p:txBody>
      </p:sp>
      <p:pic>
        <p:nvPicPr>
          <p:cNvPr id="6" name="Picture 5" descr="http://cdn1.iconfinder.com/data/icons/i-Love-Icons/512/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3265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8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Fusion </a:t>
            </a:r>
            <a:r>
              <a:rPr lang="de-CH" dirty="0" err="1" smtClean="0"/>
              <a:t>Tables</a:t>
            </a:r>
            <a:r>
              <a:rPr lang="de-CH" dirty="0" smtClean="0"/>
              <a:t> als Datenquelle</a:t>
            </a:r>
            <a:br>
              <a:rPr lang="de-CH" dirty="0" smtClean="0"/>
            </a:br>
            <a:r>
              <a:rPr lang="de-CH" sz="3600" dirty="0" err="1" smtClean="0"/>
              <a:t>FusionTablesLayer</a:t>
            </a:r>
            <a:endParaRPr lang="de-CH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Integration in Google </a:t>
            </a:r>
            <a:r>
              <a:rPr lang="de-CH" dirty="0" err="1" smtClean="0"/>
              <a:t>Maps</a:t>
            </a:r>
            <a:r>
              <a:rPr lang="de-CH" dirty="0" smtClean="0"/>
              <a:t> API</a:t>
            </a:r>
          </a:p>
          <a:p>
            <a:r>
              <a:rPr lang="de-CH" dirty="0" smtClean="0"/>
              <a:t>Darstellung von Punkt- und Flächendaten</a:t>
            </a:r>
          </a:p>
          <a:p>
            <a:r>
              <a:rPr lang="de-CH" dirty="0" smtClean="0"/>
              <a:t>SQL ähnliche Syntax</a:t>
            </a:r>
          </a:p>
          <a:p>
            <a:r>
              <a:rPr lang="de-CH" dirty="0" smtClean="0"/>
              <a:t>Styling</a:t>
            </a:r>
          </a:p>
          <a:p>
            <a:r>
              <a:rPr lang="de-CH" dirty="0" err="1" smtClean="0"/>
              <a:t>Heatmap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Google Fusion 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9</a:t>
            </a:fld>
            <a:endParaRPr lang="de-CH" dirty="0" smtClean="0"/>
          </a:p>
        </p:txBody>
      </p:sp>
      <p:pic>
        <p:nvPicPr>
          <p:cNvPr id="7" name="Picture 2" descr="C:\xampp\htdocs\gft\_DOCUMENTATION\02_Documentation\images\einfuehrung\gf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142" y="141277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cons.iconarchive.com/icons/thiago-silva/palm/256/Google-Maps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792019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TC101790492[[fn=Skizzenbuch]]</Template>
  <TotalTime>0</TotalTime>
  <Words>475</Words>
  <Application>Microsoft Office PowerPoint</Application>
  <PresentationFormat>Bildschirmpräsentation (4:3)</PresentationFormat>
  <Paragraphs>170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Sketchbook</vt:lpstr>
      <vt:lpstr> Google Fusion Tables</vt:lpstr>
      <vt:lpstr>Agenda</vt:lpstr>
      <vt:lpstr>Projektmanagement</vt:lpstr>
      <vt:lpstr>Infrastruktur</vt:lpstr>
      <vt:lpstr>FixMyStreet</vt:lpstr>
      <vt:lpstr>Fusion Tables als Datenbank</vt:lpstr>
      <vt:lpstr>Berechtigungen</vt:lpstr>
      <vt:lpstr>Berechtigungen</vt:lpstr>
      <vt:lpstr>Fusion Tables als Datenquelle FusionTablesLayer</vt:lpstr>
      <vt:lpstr>Fusion Tables als Datenquelle FusionTablesLayer</vt:lpstr>
      <vt:lpstr>SQL API</vt:lpstr>
      <vt:lpstr>GftLib JavaScript Library</vt:lpstr>
      <vt:lpstr>Fazit</vt:lpstr>
      <vt:lpstr>Fragen</vt:lpstr>
      <vt:lpstr>Sencha Touch</vt:lpstr>
      <vt:lpstr>Sencha Touch – Hello World</vt:lpstr>
      <vt:lpstr>Sencha Touch - Component</vt:lpstr>
      <vt:lpstr>WebApp 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Traildevils Mobil Web-App</dc:title>
  <dc:creator>Jürg Hunziker</dc:creator>
  <cp:lastModifiedBy>Juerg</cp:lastModifiedBy>
  <cp:revision>251</cp:revision>
  <cp:lastPrinted>2011-12-16T09:02:24Z</cp:lastPrinted>
  <dcterms:created xsi:type="dcterms:W3CDTF">2011-12-08T13:04:46Z</dcterms:created>
  <dcterms:modified xsi:type="dcterms:W3CDTF">2012-06-18T09:38:45Z</dcterms:modified>
</cp:coreProperties>
</file>