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73" r:id="rId6"/>
    <p:sldId id="274" r:id="rId7"/>
    <p:sldId id="258" r:id="rId8"/>
    <p:sldId id="259" r:id="rId9"/>
    <p:sldId id="271" r:id="rId10"/>
    <p:sldId id="261" r:id="rId11"/>
    <p:sldId id="260" r:id="rId12"/>
    <p:sldId id="269" r:id="rId13"/>
    <p:sldId id="263" r:id="rId14"/>
    <p:sldId id="272" r:id="rId15"/>
    <p:sldId id="264" r:id="rId16"/>
    <p:sldId id="270"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0594DF-08F7-40EC-94EA-5832111A05D7}">
          <p14:sldIdLst>
            <p14:sldId id="256"/>
            <p14:sldId id="257"/>
            <p14:sldId id="267"/>
            <p14:sldId id="268"/>
            <p14:sldId id="273"/>
            <p14:sldId id="274"/>
            <p14:sldId id="258"/>
            <p14:sldId id="259"/>
            <p14:sldId id="271"/>
            <p14:sldId id="261"/>
            <p14:sldId id="260"/>
            <p14:sldId id="269"/>
            <p14:sldId id="263"/>
            <p14:sldId id="272"/>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0" d="100"/>
          <a:sy n="11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7B9BDA-7C44-4806-852E-40C78A481854}" type="datetimeFigureOut">
              <a:rPr lang="es-AR" smtClean="0"/>
              <a:t>12/6/21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DC4819B-E3F0-4604-B9F8-62D51B305ECB}"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28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7B9BDA-7C44-4806-852E-40C78A481854}" type="datetimeFigureOut">
              <a:rPr lang="es-AR" smtClean="0"/>
              <a:t>12/6/21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275712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7B9BDA-7C44-4806-852E-40C78A481854}" type="datetimeFigureOut">
              <a:rPr lang="es-AR" smtClean="0"/>
              <a:t>12/6/21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243839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7B9BDA-7C44-4806-852E-40C78A481854}" type="datetimeFigureOut">
              <a:rPr lang="es-AR" smtClean="0"/>
              <a:t>12/6/21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336953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67B9BDA-7C44-4806-852E-40C78A481854}" type="datetimeFigureOut">
              <a:rPr lang="es-AR" smtClean="0"/>
              <a:t>12/6/21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DC4819B-E3F0-4604-B9F8-62D51B305ECB}"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78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7B9BDA-7C44-4806-852E-40C78A481854}" type="datetimeFigureOut">
              <a:rPr lang="es-AR" smtClean="0"/>
              <a:t>12/6/21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196966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7B9BDA-7C44-4806-852E-40C78A481854}" type="datetimeFigureOut">
              <a:rPr lang="es-AR" smtClean="0"/>
              <a:t>12/6/21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89156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7B9BDA-7C44-4806-852E-40C78A481854}" type="datetimeFigureOut">
              <a:rPr lang="es-AR" smtClean="0"/>
              <a:t>12/6/21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343346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7B9BDA-7C44-4806-852E-40C78A481854}" type="datetimeFigureOut">
              <a:rPr lang="es-AR" smtClean="0"/>
              <a:t>12/6/21</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AR"/>
          </a:p>
        </p:txBody>
      </p:sp>
      <p:sp>
        <p:nvSpPr>
          <p:cNvPr id="9" name="Slide Number Placeholder 8"/>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398180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7B9BDA-7C44-4806-852E-40C78A481854}" type="datetimeFigureOut">
              <a:rPr lang="es-AR" smtClean="0"/>
              <a:t>12/6/21</a:t>
            </a:fld>
            <a:endParaRPr lang="es-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C4819B-E3F0-4604-B9F8-62D51B305ECB}" type="slidenum">
              <a:rPr lang="es-AR" smtClean="0"/>
              <a:t>‹Nº›</a:t>
            </a:fld>
            <a:endParaRPr lang="es-AR"/>
          </a:p>
        </p:txBody>
      </p:sp>
    </p:spTree>
    <p:extLst>
      <p:ext uri="{BB962C8B-B14F-4D97-AF65-F5344CB8AC3E}">
        <p14:creationId xmlns:p14="http://schemas.microsoft.com/office/powerpoint/2010/main" val="331846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7B9BDA-7C44-4806-852E-40C78A481854}" type="datetimeFigureOut">
              <a:rPr lang="es-AR" smtClean="0"/>
              <a:t>12/6/21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DC4819B-E3F0-4604-B9F8-62D51B305ECB}" type="slidenum">
              <a:rPr lang="es-AR" smtClean="0"/>
              <a:t>‹Nº›</a:t>
            </a:fld>
            <a:endParaRPr lang="es-AR"/>
          </a:p>
        </p:txBody>
      </p:sp>
    </p:spTree>
    <p:extLst>
      <p:ext uri="{BB962C8B-B14F-4D97-AF65-F5344CB8AC3E}">
        <p14:creationId xmlns:p14="http://schemas.microsoft.com/office/powerpoint/2010/main" val="336935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7B9BDA-7C44-4806-852E-40C78A481854}" type="datetimeFigureOut">
              <a:rPr lang="es-AR" smtClean="0"/>
              <a:t>12/6/21</a:t>
            </a:fld>
            <a:endParaRPr lang="es-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C4819B-E3F0-4604-B9F8-62D51B305ECB}" type="slidenum">
              <a:rPr lang="es-AR" smtClean="0"/>
              <a:t>‹Nº›</a:t>
            </a:fld>
            <a:endParaRPr lang="es-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43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39AA-019B-42D1-9F53-CBF65DDA98A7}"/>
              </a:ext>
            </a:extLst>
          </p:cNvPr>
          <p:cNvSpPr>
            <a:spLocks noGrp="1"/>
          </p:cNvSpPr>
          <p:nvPr>
            <p:ph type="ctrTitle"/>
          </p:nvPr>
        </p:nvSpPr>
        <p:spPr/>
        <p:txBody>
          <a:bodyPr/>
          <a:lstStyle/>
          <a:p>
            <a:r>
              <a:rPr lang="es-AR" dirty="0"/>
              <a:t>Proyecto MYO	</a:t>
            </a:r>
          </a:p>
        </p:txBody>
      </p:sp>
      <p:sp>
        <p:nvSpPr>
          <p:cNvPr id="3" name="Subtitle 2">
            <a:extLst>
              <a:ext uri="{FF2B5EF4-FFF2-40B4-BE49-F238E27FC236}">
                <a16:creationId xmlns:a16="http://schemas.microsoft.com/office/drawing/2014/main" id="{17AE0DD6-91BF-47B2-8422-787B01313BA0}"/>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4234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68A7-57A0-423A-BAD9-1DCC8F9A94ED}"/>
              </a:ext>
            </a:extLst>
          </p:cNvPr>
          <p:cNvSpPr>
            <a:spLocks noGrp="1"/>
          </p:cNvSpPr>
          <p:nvPr>
            <p:ph type="title"/>
          </p:nvPr>
        </p:nvSpPr>
        <p:spPr/>
        <p:txBody>
          <a:bodyPr/>
          <a:lstStyle/>
          <a:p>
            <a:r>
              <a:rPr lang="es-AR" dirty="0"/>
              <a:t>Tareas y tiempos</a:t>
            </a:r>
          </a:p>
        </p:txBody>
      </p:sp>
      <p:sp>
        <p:nvSpPr>
          <p:cNvPr id="3" name="Content Placeholder 2">
            <a:extLst>
              <a:ext uri="{FF2B5EF4-FFF2-40B4-BE49-F238E27FC236}">
                <a16:creationId xmlns:a16="http://schemas.microsoft.com/office/drawing/2014/main" id="{FA13B479-3361-4AB0-8711-F9EB2C4562B2}"/>
              </a:ext>
            </a:extLst>
          </p:cNvPr>
          <p:cNvSpPr>
            <a:spLocks noGrp="1"/>
          </p:cNvSpPr>
          <p:nvPr>
            <p:ph sz="half" idx="1"/>
          </p:nvPr>
        </p:nvSpPr>
        <p:spPr>
          <a:xfrm>
            <a:off x="726576" y="1845735"/>
            <a:ext cx="4937760" cy="4023360"/>
          </a:xfrm>
        </p:spPr>
        <p:txBody>
          <a:bodyPr/>
          <a:lstStyle/>
          <a:p>
            <a:pPr marL="457200" indent="-457200">
              <a:buFont typeface="+mj-lt"/>
              <a:buAutoNum type="arabicPeriod"/>
            </a:pPr>
            <a:r>
              <a:rPr lang="es-AR" sz="1600" dirty="0"/>
              <a:t>Definición del proyecto.</a:t>
            </a:r>
          </a:p>
          <a:p>
            <a:pPr marL="457200" indent="-457200">
              <a:buFont typeface="+mj-lt"/>
              <a:buAutoNum type="arabicPeriod"/>
            </a:pPr>
            <a:r>
              <a:rPr lang="es-AR" sz="1600" dirty="0"/>
              <a:t>Adquisición de Recursos materiales.</a:t>
            </a:r>
          </a:p>
          <a:p>
            <a:pPr marL="457200" indent="-457200">
              <a:buFont typeface="+mj-lt"/>
              <a:buAutoNum type="arabicPeriod"/>
            </a:pPr>
            <a:r>
              <a:rPr lang="es-AR" sz="1600" dirty="0"/>
              <a:t>Armado de ambiente </a:t>
            </a:r>
            <a:r>
              <a:rPr lang="es-AR" sz="1600" dirty="0" err="1"/>
              <a:t>preproductivo</a:t>
            </a:r>
            <a:r>
              <a:rPr lang="es-AR" sz="1600" dirty="0"/>
              <a:t>.</a:t>
            </a:r>
          </a:p>
          <a:p>
            <a:pPr marL="749808" lvl="1" indent="-457200">
              <a:buFont typeface="+mj-lt"/>
              <a:buAutoNum type="arabicPeriod"/>
            </a:pPr>
            <a:r>
              <a:rPr lang="es-AR" sz="1400" dirty="0"/>
              <a:t>Tareas técnicas.</a:t>
            </a:r>
          </a:p>
          <a:p>
            <a:pPr marL="749808" lvl="1" indent="-457200">
              <a:buFont typeface="+mj-lt"/>
              <a:buAutoNum type="arabicPeriod"/>
            </a:pPr>
            <a:r>
              <a:rPr lang="es-AR" sz="1400" dirty="0"/>
              <a:t>Desarrollo de software.</a:t>
            </a:r>
          </a:p>
          <a:p>
            <a:pPr marL="749808" lvl="1" indent="-457200">
              <a:buFont typeface="+mj-lt"/>
              <a:buAutoNum type="arabicPeriod"/>
            </a:pPr>
            <a:r>
              <a:rPr lang="es-AR" sz="1400" dirty="0" err="1"/>
              <a:t>Testing</a:t>
            </a:r>
            <a:r>
              <a:rPr lang="es-AR" sz="1400" dirty="0"/>
              <a:t>.</a:t>
            </a:r>
          </a:p>
          <a:p>
            <a:pPr marL="457200" indent="-457200">
              <a:buFont typeface="+mj-lt"/>
              <a:buAutoNum type="arabicPeriod"/>
            </a:pPr>
            <a:r>
              <a:rPr lang="es-AR" sz="1600" dirty="0"/>
              <a:t>Pasaje a Producción.</a:t>
            </a:r>
          </a:p>
          <a:p>
            <a:pPr marL="457200" indent="-457200">
              <a:buFont typeface="+mj-lt"/>
              <a:buAutoNum type="arabicPeriod"/>
            </a:pPr>
            <a:r>
              <a:rPr lang="es-AR" sz="1600" dirty="0"/>
              <a:t>Entrega del acta final del proyecto.</a:t>
            </a:r>
          </a:p>
          <a:p>
            <a:pPr marL="457200" indent="-457200">
              <a:buFont typeface="+mj-lt"/>
              <a:buAutoNum type="arabicPeriod"/>
            </a:pPr>
            <a:r>
              <a:rPr lang="es-AR" sz="1600" dirty="0"/>
              <a:t>Cierre del proyecto.</a:t>
            </a:r>
          </a:p>
          <a:p>
            <a:pPr marL="457200" indent="-457200">
              <a:buFont typeface="+mj-lt"/>
              <a:buAutoNum type="arabicPeriod"/>
            </a:pPr>
            <a:endParaRPr lang="es-AR" dirty="0"/>
          </a:p>
        </p:txBody>
      </p:sp>
      <p:sp>
        <p:nvSpPr>
          <p:cNvPr id="5" name="Marcador de contenido 4"/>
          <p:cNvSpPr>
            <a:spLocks noGrp="1"/>
          </p:cNvSpPr>
          <p:nvPr>
            <p:ph sz="half" idx="2"/>
          </p:nvPr>
        </p:nvSpPr>
        <p:spPr>
          <a:xfrm>
            <a:off x="5664336" y="1845735"/>
            <a:ext cx="6181675" cy="4023360"/>
          </a:xfrm>
        </p:spPr>
        <p:txBody>
          <a:bodyPr>
            <a:normAutofit/>
          </a:bodyPr>
          <a:lstStyle/>
          <a:p>
            <a:pPr marL="457200" indent="-457200">
              <a:buFont typeface="+mj-lt"/>
              <a:buAutoNum type="arabicPeriod"/>
            </a:pPr>
            <a:r>
              <a:rPr lang="es-AR" sz="1600" dirty="0"/>
              <a:t>Planificación, definición y validación del proyecto.</a:t>
            </a:r>
          </a:p>
          <a:p>
            <a:pPr marL="457200" indent="-457200">
              <a:buFont typeface="+mj-lt"/>
              <a:buAutoNum type="arabicPeriod"/>
            </a:pPr>
            <a:r>
              <a:rPr lang="es-AR" sz="1600" dirty="0"/>
              <a:t>Compra de productos hardware y software.</a:t>
            </a:r>
          </a:p>
          <a:p>
            <a:pPr marL="457200" indent="-457200">
              <a:buFont typeface="+mj-lt"/>
              <a:buAutoNum type="arabicPeriod"/>
            </a:pPr>
            <a:r>
              <a:rPr lang="es-AR" sz="1600" dirty="0"/>
              <a:t>Ambiente base sobre el cual se va a desarrollar y probar el producto.</a:t>
            </a:r>
          </a:p>
          <a:p>
            <a:pPr marL="749808" lvl="1" indent="-457200">
              <a:buFont typeface="+mj-lt"/>
              <a:buAutoNum type="arabicPeriod"/>
            </a:pPr>
            <a:r>
              <a:rPr lang="es-AR" sz="1400" dirty="0"/>
              <a:t>Instalación de los productos hardware y software iniciales.</a:t>
            </a:r>
          </a:p>
          <a:p>
            <a:pPr marL="749808" lvl="1" indent="-457200">
              <a:buFont typeface="+mj-lt"/>
              <a:buAutoNum type="arabicPeriod"/>
            </a:pPr>
            <a:r>
              <a:rPr lang="es-AR" sz="1400" dirty="0"/>
              <a:t>Desarrollo del software solicitado por el cliente.</a:t>
            </a:r>
          </a:p>
          <a:p>
            <a:pPr marL="749808" lvl="1" indent="-457200">
              <a:buFont typeface="+mj-lt"/>
              <a:buAutoNum type="arabicPeriod"/>
            </a:pPr>
            <a:r>
              <a:rPr lang="es-AR" sz="1400" dirty="0" err="1"/>
              <a:t>Testing</a:t>
            </a:r>
            <a:r>
              <a:rPr lang="es-AR" sz="1400" dirty="0"/>
              <a:t> </a:t>
            </a:r>
            <a:r>
              <a:rPr lang="es-AR" sz="1400" dirty="0" err="1"/>
              <a:t>exaustivo</a:t>
            </a:r>
            <a:r>
              <a:rPr lang="es-AR" sz="1400" dirty="0"/>
              <a:t> del software, para detectar posibles incidentes.</a:t>
            </a:r>
          </a:p>
          <a:p>
            <a:pPr marL="457200" indent="-457200">
              <a:buFont typeface="+mj-lt"/>
              <a:buAutoNum type="arabicPeriod"/>
            </a:pPr>
            <a:r>
              <a:rPr lang="es-AR" sz="1600" dirty="0"/>
              <a:t>Implementación del ambiente </a:t>
            </a:r>
            <a:r>
              <a:rPr lang="es-AR" sz="1600" dirty="0" err="1"/>
              <a:t>Preproductivo</a:t>
            </a:r>
            <a:r>
              <a:rPr lang="es-AR" sz="1600" dirty="0"/>
              <a:t> a Producción y mantenimiento en caso de ser necesario.</a:t>
            </a:r>
          </a:p>
          <a:p>
            <a:pPr marL="457200" indent="-457200">
              <a:buFont typeface="+mj-lt"/>
              <a:buAutoNum type="arabicPeriod"/>
            </a:pPr>
            <a:r>
              <a:rPr lang="es-AR" sz="1600" dirty="0"/>
              <a:t>Entrega de la documentación y entregables del proyecto.</a:t>
            </a:r>
          </a:p>
          <a:p>
            <a:pPr marL="457200" indent="-457200">
              <a:buFont typeface="+mj-lt"/>
              <a:buAutoNum type="arabicPeriod"/>
            </a:pPr>
            <a:r>
              <a:rPr lang="es-AR" sz="1600" dirty="0"/>
              <a:t>Finalización del proyecto dadas por concluidas todas las tareas pactadas.</a:t>
            </a:r>
          </a:p>
          <a:p>
            <a:pPr marL="0" indent="0">
              <a:buNone/>
            </a:pPr>
            <a:endParaRPr lang="es-AR" sz="1600" dirty="0"/>
          </a:p>
          <a:p>
            <a:pPr marL="457200" indent="-457200">
              <a:buFont typeface="+mj-lt"/>
              <a:buAutoNum type="arabicPeriod"/>
            </a:pPr>
            <a:endParaRPr lang="es-AR" sz="1600" dirty="0"/>
          </a:p>
          <a:p>
            <a:pPr marL="749808" lvl="1" indent="-457200">
              <a:buFont typeface="+mj-lt"/>
              <a:buAutoNum type="arabicPeriod"/>
            </a:pPr>
            <a:endParaRPr lang="es-AR" sz="1400" dirty="0"/>
          </a:p>
        </p:txBody>
      </p:sp>
    </p:spTree>
    <p:extLst>
      <p:ext uri="{BB962C8B-B14F-4D97-AF65-F5344CB8AC3E}">
        <p14:creationId xmlns:p14="http://schemas.microsoft.com/office/powerpoint/2010/main" val="265877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2FA8-0EEA-4F0D-AD50-5ED27E53E3F3}"/>
              </a:ext>
            </a:extLst>
          </p:cNvPr>
          <p:cNvSpPr>
            <a:spLocks noGrp="1"/>
          </p:cNvSpPr>
          <p:nvPr>
            <p:ph type="title"/>
          </p:nvPr>
        </p:nvSpPr>
        <p:spPr>
          <a:xfrm>
            <a:off x="632254" y="271729"/>
            <a:ext cx="10515600" cy="1325563"/>
          </a:xfrm>
        </p:spPr>
        <p:txBody>
          <a:bodyPr/>
          <a:lstStyle/>
          <a:p>
            <a:r>
              <a:rPr lang="es-AR" dirty="0"/>
              <a:t>Gestión de RRHH.</a:t>
            </a:r>
          </a:p>
        </p:txBody>
      </p:sp>
      <p:pic>
        <p:nvPicPr>
          <p:cNvPr id="4" name="Marcador de contenido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003126" y="2987657"/>
            <a:ext cx="6498322" cy="3166008"/>
          </a:xfrm>
          <a:prstGeom prst="rect">
            <a:avLst/>
          </a:prstGeom>
          <a:noFill/>
          <a:ln>
            <a:noFill/>
          </a:ln>
        </p:spPr>
      </p:pic>
      <p:sp>
        <p:nvSpPr>
          <p:cNvPr id="5" name="Marcador de contenido 4"/>
          <p:cNvSpPr>
            <a:spLocks noGrp="1"/>
          </p:cNvSpPr>
          <p:nvPr>
            <p:ph sz="half" idx="2"/>
          </p:nvPr>
        </p:nvSpPr>
        <p:spPr>
          <a:xfrm>
            <a:off x="914400" y="1737386"/>
            <a:ext cx="10445578" cy="1110177"/>
          </a:xfrm>
        </p:spPr>
        <p:txBody>
          <a:bodyPr>
            <a:normAutofit lnSpcReduction="10000"/>
          </a:bodyPr>
          <a:lstStyle/>
          <a:p>
            <a:pPr marL="0" indent="0">
              <a:buNone/>
            </a:pPr>
            <a:r>
              <a:rPr lang="es-ES" sz="1600" dirty="0"/>
              <a:t>En esta sección procedemos a identificar a los miembros de la organización interna del proyecto, es decir, a quienes trabajan durante el desarrollo del proyecto. </a:t>
            </a:r>
          </a:p>
          <a:p>
            <a:pPr marL="0" indent="0">
              <a:buNone/>
            </a:pPr>
            <a:r>
              <a:rPr lang="es-ES" sz="1600" dirty="0"/>
              <a:t>Mostramos la estructura de la organización, detallando las relaciones y los roles que cumple cada miembro dentro de la estructura jerárquica OBS</a:t>
            </a:r>
            <a:endParaRPr lang="es-AR" sz="1600" dirty="0"/>
          </a:p>
        </p:txBody>
      </p:sp>
    </p:spTree>
    <p:extLst>
      <p:ext uri="{BB962C8B-B14F-4D97-AF65-F5344CB8AC3E}">
        <p14:creationId xmlns:p14="http://schemas.microsoft.com/office/powerpoint/2010/main" val="408096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4509"/>
            <a:ext cx="10515600" cy="1325563"/>
          </a:xfrm>
        </p:spPr>
        <p:txBody>
          <a:bodyPr/>
          <a:lstStyle/>
          <a:p>
            <a:r>
              <a:rPr lang="es-AR" dirty="0"/>
              <a:t>OBS (….)</a:t>
            </a:r>
          </a:p>
        </p:txBody>
      </p:sp>
      <p:sp>
        <p:nvSpPr>
          <p:cNvPr id="3" name="Marcador de contenido 2"/>
          <p:cNvSpPr>
            <a:spLocks noGrp="1"/>
          </p:cNvSpPr>
          <p:nvPr>
            <p:ph idx="1"/>
          </p:nvPr>
        </p:nvSpPr>
        <p:spPr>
          <a:xfrm>
            <a:off x="838200" y="1512587"/>
            <a:ext cx="10515600" cy="4756408"/>
          </a:xfrm>
        </p:spPr>
        <p:txBody>
          <a:bodyPr>
            <a:normAutofit fontScale="62500" lnSpcReduction="20000"/>
          </a:bodyPr>
          <a:lstStyle/>
          <a:p>
            <a:pPr marL="0" lvl="0" indent="0">
              <a:lnSpc>
                <a:spcPct val="120000"/>
              </a:lnSpc>
              <a:buNone/>
            </a:pPr>
            <a:endParaRPr lang="es-ES" u="sng" dirty="0"/>
          </a:p>
          <a:p>
            <a:pPr lvl="0">
              <a:lnSpc>
                <a:spcPct val="120000"/>
              </a:lnSpc>
            </a:pPr>
            <a:r>
              <a:rPr lang="es-ES" u="sng" dirty="0"/>
              <a:t>Rol del líder de proyecto:</a:t>
            </a:r>
            <a:r>
              <a:rPr lang="es-ES" dirty="0"/>
              <a:t> Es el responsable por garantizar el éxito del proyecto. Debe realizar el planeamiento y la ejecución correctamente.</a:t>
            </a:r>
            <a:endParaRPr lang="es-AR" dirty="0"/>
          </a:p>
          <a:p>
            <a:pPr lvl="0">
              <a:lnSpc>
                <a:spcPct val="120000"/>
              </a:lnSpc>
            </a:pPr>
            <a:r>
              <a:rPr lang="es-ES" u="sng" dirty="0"/>
              <a:t>Rol de Project Manager:</a:t>
            </a:r>
            <a:r>
              <a:rPr lang="es-ES" dirty="0"/>
              <a:t> Encargado de la definición y presentación del proyecto, la planificación, establecer los objetivos, supervisar las tareas e implementar las soluciones o cambios.</a:t>
            </a:r>
            <a:endParaRPr lang="es-AR" dirty="0"/>
          </a:p>
          <a:p>
            <a:pPr lvl="0">
              <a:lnSpc>
                <a:spcPct val="120000"/>
              </a:lnSpc>
            </a:pPr>
            <a:r>
              <a:rPr lang="es-ES" u="sng" dirty="0"/>
              <a:t>Rol de Arquitecto:</a:t>
            </a:r>
            <a:r>
              <a:rPr lang="es-ES" dirty="0"/>
              <a:t> Encargado de comprender en profundidad el proyecto, los requerimientos y establecer el diseño para desarrollar estos.</a:t>
            </a:r>
            <a:endParaRPr lang="es-AR" dirty="0"/>
          </a:p>
          <a:p>
            <a:pPr lvl="0">
              <a:lnSpc>
                <a:spcPct val="120000"/>
              </a:lnSpc>
            </a:pPr>
            <a:r>
              <a:rPr lang="es-ES" u="sng" dirty="0"/>
              <a:t>Rol del analista funcional:</a:t>
            </a:r>
            <a:r>
              <a:rPr lang="es-ES" dirty="0"/>
              <a:t> Es la unión entre el usuario del nuevo sistema y el área informática, que va a capturar e interpretar los requerimientos del cliente y usuario en el comienzo del proyecto.</a:t>
            </a:r>
            <a:endParaRPr lang="es-AR" dirty="0"/>
          </a:p>
          <a:p>
            <a:pPr lvl="0">
              <a:lnSpc>
                <a:spcPct val="120000"/>
              </a:lnSpc>
            </a:pPr>
            <a:r>
              <a:rPr lang="es-ES" u="sng" dirty="0"/>
              <a:t>Rol del administrador de Base de datos:</a:t>
            </a:r>
            <a:r>
              <a:rPr lang="es-ES" dirty="0"/>
              <a:t> Encargado de la instalación de la base de datos en los servidores, la configuración (brindando permisos de lectura, escritura, etc.) y mantenimiento de la base de datos una vez en producción.</a:t>
            </a:r>
            <a:endParaRPr lang="es-AR" dirty="0"/>
          </a:p>
          <a:p>
            <a:pPr lvl="0">
              <a:lnSpc>
                <a:spcPct val="120000"/>
              </a:lnSpc>
            </a:pPr>
            <a:r>
              <a:rPr lang="es-ES" u="sng" dirty="0"/>
              <a:t>Rol del administrador de servidores:</a:t>
            </a:r>
            <a:r>
              <a:rPr lang="es-ES" dirty="0"/>
              <a:t> Encargado de la instalación del software correspondiente a los servidores que almacenaran los datos del sistema. Implementación de RAID y configuración de redundancia entre servidores ante posibles fallos.</a:t>
            </a:r>
            <a:endParaRPr lang="es-AR" dirty="0"/>
          </a:p>
          <a:p>
            <a:pPr lvl="0">
              <a:lnSpc>
                <a:spcPct val="120000"/>
              </a:lnSpc>
            </a:pPr>
            <a:r>
              <a:rPr lang="es-ES" u="sng" dirty="0"/>
              <a:t>Rol del Desarrollador:</a:t>
            </a:r>
            <a:r>
              <a:rPr lang="es-ES" dirty="0"/>
              <a:t> Personal a cargo de crear el código fuente del producto.</a:t>
            </a:r>
            <a:endParaRPr lang="es-AR" dirty="0"/>
          </a:p>
          <a:p>
            <a:pPr lvl="0">
              <a:lnSpc>
                <a:spcPct val="120000"/>
              </a:lnSpc>
            </a:pPr>
            <a:r>
              <a:rPr lang="es-ES" u="sng" dirty="0"/>
              <a:t>Rol de administrador de redes:</a:t>
            </a:r>
            <a:r>
              <a:rPr lang="es-ES" dirty="0"/>
              <a:t> Es quien se encarga de definir la arquitectura y topología de la red.</a:t>
            </a:r>
            <a:endParaRPr lang="es-AR" dirty="0"/>
          </a:p>
          <a:p>
            <a:pPr lvl="0">
              <a:lnSpc>
                <a:spcPct val="120000"/>
              </a:lnSpc>
            </a:pPr>
            <a:r>
              <a:rPr lang="es-ES" u="sng" dirty="0"/>
              <a:t>Rol de </a:t>
            </a:r>
            <a:r>
              <a:rPr lang="es-ES" u="sng" dirty="0" err="1"/>
              <a:t>Quality</a:t>
            </a:r>
            <a:r>
              <a:rPr lang="es-ES" u="sng" dirty="0"/>
              <a:t> </a:t>
            </a:r>
            <a:r>
              <a:rPr lang="es-ES" u="sng" dirty="0" err="1"/>
              <a:t>Assurance</a:t>
            </a:r>
            <a:r>
              <a:rPr lang="es-ES" u="sng" dirty="0"/>
              <a:t>:</a:t>
            </a:r>
            <a:r>
              <a:rPr lang="es-ES" dirty="0"/>
              <a:t> Es el encargado de asegurar la calidad del proyecto. Lo realiza a través de testeos a lo largo del proyecto y en cada aspecto del mismo.</a:t>
            </a:r>
            <a:endParaRPr lang="es-AR" dirty="0"/>
          </a:p>
        </p:txBody>
      </p:sp>
    </p:spTree>
    <p:extLst>
      <p:ext uri="{BB962C8B-B14F-4D97-AF65-F5344CB8AC3E}">
        <p14:creationId xmlns:p14="http://schemas.microsoft.com/office/powerpoint/2010/main" val="384759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6520-55AC-439C-B4D0-077917A94AF4}"/>
              </a:ext>
            </a:extLst>
          </p:cNvPr>
          <p:cNvSpPr>
            <a:spLocks noGrp="1"/>
          </p:cNvSpPr>
          <p:nvPr>
            <p:ph type="title"/>
          </p:nvPr>
        </p:nvSpPr>
        <p:spPr/>
        <p:txBody>
          <a:bodyPr/>
          <a:lstStyle/>
          <a:p>
            <a:r>
              <a:rPr lang="es-AR" dirty="0"/>
              <a:t>Adquisición de recursos</a:t>
            </a:r>
          </a:p>
        </p:txBody>
      </p:sp>
      <p:graphicFrame>
        <p:nvGraphicFramePr>
          <p:cNvPr id="7" name="Marcador de contenido 6"/>
          <p:cNvGraphicFramePr>
            <a:graphicFrameLocks noGrp="1"/>
          </p:cNvGraphicFramePr>
          <p:nvPr>
            <p:ph sz="half" idx="1"/>
            <p:extLst>
              <p:ext uri="{D42A27DB-BD31-4B8C-83A1-F6EECF244321}">
                <p14:modId xmlns:p14="http://schemas.microsoft.com/office/powerpoint/2010/main" val="3686876612"/>
              </p:ext>
            </p:extLst>
          </p:nvPr>
        </p:nvGraphicFramePr>
        <p:xfrm>
          <a:off x="1286991" y="1803840"/>
          <a:ext cx="4558655" cy="4022728"/>
        </p:xfrm>
        <a:graphic>
          <a:graphicData uri="http://schemas.openxmlformats.org/drawingml/2006/table">
            <a:tbl>
              <a:tblPr>
                <a:tableStyleId>{5C22544A-7EE6-4342-B048-85BDC9FD1C3A}</a:tableStyleId>
              </a:tblPr>
              <a:tblGrid>
                <a:gridCol w="911731">
                  <a:extLst>
                    <a:ext uri="{9D8B030D-6E8A-4147-A177-3AD203B41FA5}">
                      <a16:colId xmlns:a16="http://schemas.microsoft.com/office/drawing/2014/main" val="20000"/>
                    </a:ext>
                  </a:extLst>
                </a:gridCol>
                <a:gridCol w="911731">
                  <a:extLst>
                    <a:ext uri="{9D8B030D-6E8A-4147-A177-3AD203B41FA5}">
                      <a16:colId xmlns:a16="http://schemas.microsoft.com/office/drawing/2014/main" val="20001"/>
                    </a:ext>
                  </a:extLst>
                </a:gridCol>
                <a:gridCol w="911731">
                  <a:extLst>
                    <a:ext uri="{9D8B030D-6E8A-4147-A177-3AD203B41FA5}">
                      <a16:colId xmlns:a16="http://schemas.microsoft.com/office/drawing/2014/main" val="20002"/>
                    </a:ext>
                  </a:extLst>
                </a:gridCol>
                <a:gridCol w="911731">
                  <a:extLst>
                    <a:ext uri="{9D8B030D-6E8A-4147-A177-3AD203B41FA5}">
                      <a16:colId xmlns:a16="http://schemas.microsoft.com/office/drawing/2014/main" val="20003"/>
                    </a:ext>
                  </a:extLst>
                </a:gridCol>
                <a:gridCol w="911731">
                  <a:extLst>
                    <a:ext uri="{9D8B030D-6E8A-4147-A177-3AD203B41FA5}">
                      <a16:colId xmlns:a16="http://schemas.microsoft.com/office/drawing/2014/main" val="20004"/>
                    </a:ext>
                  </a:extLst>
                </a:gridCol>
              </a:tblGrid>
              <a:tr h="407503">
                <a:tc>
                  <a:txBody>
                    <a:bodyPr/>
                    <a:lstStyle/>
                    <a:p>
                      <a:pPr algn="just">
                        <a:lnSpc>
                          <a:spcPct val="115000"/>
                        </a:lnSpc>
                        <a:spcAft>
                          <a:spcPts val="0"/>
                        </a:spcAft>
                      </a:pPr>
                      <a:r>
                        <a:rPr lang="es-AR" sz="900">
                          <a:effectLst/>
                        </a:rPr>
                        <a:t>Rol de RR.HH.</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 unitario (por día)</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cantidad</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Días</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Subtotal</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0"/>
                  </a:ext>
                </a:extLst>
              </a:tr>
              <a:tr h="407503">
                <a:tc>
                  <a:txBody>
                    <a:bodyPr/>
                    <a:lstStyle/>
                    <a:p>
                      <a:pPr algn="just">
                        <a:lnSpc>
                          <a:spcPct val="115000"/>
                        </a:lnSpc>
                        <a:spcAft>
                          <a:spcPts val="0"/>
                        </a:spcAft>
                      </a:pPr>
                      <a:r>
                        <a:rPr lang="es-AR" sz="900">
                          <a:effectLst/>
                        </a:rPr>
                        <a:t>Líder de proyecto</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$4000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solidFill>
                            <a:srgbClr val="000000"/>
                          </a:solidFill>
                          <a:effectLst/>
                          <a:latin typeface="Arial" panose="020B0604020202020204" pitchFamily="34" charset="0"/>
                          <a:ea typeface="Arial" panose="020B0604020202020204" pitchFamily="34" charset="0"/>
                        </a:rPr>
                        <a:t>50</a:t>
                      </a:r>
                    </a:p>
                  </a:txBody>
                  <a:tcPr marL="50483" marR="50483" marT="50483" marB="50483"/>
                </a:tc>
                <a:tc>
                  <a:txBody>
                    <a:bodyPr/>
                    <a:lstStyle/>
                    <a:p>
                      <a:pPr algn="just">
                        <a:lnSpc>
                          <a:spcPct val="115000"/>
                        </a:lnSpc>
                        <a:spcAft>
                          <a:spcPts val="0"/>
                        </a:spcAft>
                      </a:pPr>
                      <a:r>
                        <a:rPr lang="es-AR" sz="900" dirty="0">
                          <a:effectLst/>
                        </a:rPr>
                        <a:t>$200.000</a:t>
                      </a:r>
                      <a:endParaRPr lang="es-AR" sz="900" dirty="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1"/>
                  </a:ext>
                </a:extLst>
              </a:tr>
              <a:tr h="407503">
                <a:tc>
                  <a:txBody>
                    <a:bodyPr/>
                    <a:lstStyle/>
                    <a:p>
                      <a:pPr algn="just">
                        <a:lnSpc>
                          <a:spcPct val="115000"/>
                        </a:lnSpc>
                        <a:spcAft>
                          <a:spcPts val="0"/>
                        </a:spcAft>
                      </a:pPr>
                      <a:r>
                        <a:rPr lang="es-AR" sz="900">
                          <a:effectLst/>
                        </a:rPr>
                        <a:t>Project Manager</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$3000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108</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$324.000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2"/>
                  </a:ext>
                </a:extLst>
              </a:tr>
              <a:tr h="254235">
                <a:tc>
                  <a:txBody>
                    <a:bodyPr/>
                    <a:lstStyle/>
                    <a:p>
                      <a:pPr algn="just">
                        <a:lnSpc>
                          <a:spcPct val="115000"/>
                        </a:lnSpc>
                        <a:spcAft>
                          <a:spcPts val="0"/>
                        </a:spcAft>
                      </a:pPr>
                      <a:r>
                        <a:rPr lang="es-AR" sz="900">
                          <a:effectLst/>
                        </a:rPr>
                        <a:t>Arquitecto</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$2400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107</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$256.800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3"/>
                  </a:ext>
                </a:extLst>
              </a:tr>
              <a:tr h="407503">
                <a:tc>
                  <a:txBody>
                    <a:bodyPr/>
                    <a:lstStyle/>
                    <a:p>
                      <a:pPr algn="just">
                        <a:lnSpc>
                          <a:spcPct val="115000"/>
                        </a:lnSpc>
                        <a:spcAft>
                          <a:spcPts val="0"/>
                        </a:spcAft>
                      </a:pPr>
                      <a:r>
                        <a:rPr lang="es-AR" sz="900">
                          <a:effectLst/>
                        </a:rPr>
                        <a:t>Analista funcional</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$1600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50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$80.000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4"/>
                  </a:ext>
                </a:extLst>
              </a:tr>
              <a:tr h="254235">
                <a:tc>
                  <a:txBody>
                    <a:bodyPr/>
                    <a:lstStyle/>
                    <a:p>
                      <a:pPr algn="just">
                        <a:lnSpc>
                          <a:spcPct val="115000"/>
                        </a:lnSpc>
                        <a:spcAft>
                          <a:spcPts val="0"/>
                        </a:spcAft>
                      </a:pPr>
                      <a:r>
                        <a:rPr lang="es-AR" sz="900">
                          <a:effectLst/>
                        </a:rPr>
                        <a:t>Desarrollador</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solidFill>
                            <a:srgbClr val="000000"/>
                          </a:solidFill>
                          <a:effectLst/>
                          <a:latin typeface="Arial" panose="020B0604020202020204" pitchFamily="34" charset="0"/>
                          <a:ea typeface="Arial" panose="020B0604020202020204" pitchFamily="34" charset="0"/>
                        </a:rPr>
                        <a:t>4</a:t>
                      </a:r>
                    </a:p>
                  </a:txBody>
                  <a:tcPr marL="50483" marR="50483" marT="50483" marB="50483"/>
                </a:tc>
                <a:tc>
                  <a:txBody>
                    <a:bodyPr/>
                    <a:lstStyle/>
                    <a:p>
                      <a:pPr algn="just">
                        <a:lnSpc>
                          <a:spcPct val="115000"/>
                        </a:lnSpc>
                        <a:spcAft>
                          <a:spcPts val="0"/>
                        </a:spcAft>
                      </a:pPr>
                      <a:r>
                        <a:rPr lang="es-AR" sz="900">
                          <a:effectLst/>
                        </a:rPr>
                        <a:t>89</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effectLst/>
                        </a:rPr>
                        <a:t>$356.000</a:t>
                      </a:r>
                      <a:endParaRPr lang="es-AR" sz="900" dirty="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5"/>
                  </a:ext>
                </a:extLst>
              </a:tr>
              <a:tr h="560770">
                <a:tc>
                  <a:txBody>
                    <a:bodyPr/>
                    <a:lstStyle/>
                    <a:p>
                      <a:pPr algn="just">
                        <a:lnSpc>
                          <a:spcPct val="115000"/>
                        </a:lnSpc>
                        <a:spcAft>
                          <a:spcPts val="0"/>
                        </a:spcAft>
                      </a:pPr>
                      <a:r>
                        <a:rPr lang="es-AR" sz="900">
                          <a:effectLst/>
                        </a:rPr>
                        <a:t>Administrador de base de datos</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$2000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solidFill>
                            <a:srgbClr val="000000"/>
                          </a:solidFill>
                          <a:effectLst/>
                          <a:latin typeface="Arial" panose="020B0604020202020204" pitchFamily="34" charset="0"/>
                          <a:ea typeface="Arial" panose="020B0604020202020204" pitchFamily="34" charset="0"/>
                        </a:rPr>
                        <a:t>3</a:t>
                      </a:r>
                    </a:p>
                  </a:txBody>
                  <a:tcPr marL="50483" marR="50483" marT="50483" marB="50483"/>
                </a:tc>
                <a:tc>
                  <a:txBody>
                    <a:bodyPr/>
                    <a:lstStyle/>
                    <a:p>
                      <a:pPr algn="just">
                        <a:lnSpc>
                          <a:spcPct val="115000"/>
                        </a:lnSpc>
                        <a:spcAft>
                          <a:spcPts val="0"/>
                        </a:spcAft>
                      </a:pPr>
                      <a:r>
                        <a:rPr lang="es-AR" sz="900">
                          <a:effectLst/>
                        </a:rPr>
                        <a:t>71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effectLst/>
                        </a:rPr>
                        <a:t>$426.000</a:t>
                      </a:r>
                      <a:endParaRPr lang="es-AR" sz="900" dirty="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6"/>
                  </a:ext>
                </a:extLst>
              </a:tr>
              <a:tr h="407503">
                <a:tc>
                  <a:txBody>
                    <a:bodyPr/>
                    <a:lstStyle/>
                    <a:p>
                      <a:pPr algn="just">
                        <a:lnSpc>
                          <a:spcPct val="115000"/>
                        </a:lnSpc>
                        <a:spcAft>
                          <a:spcPts val="0"/>
                        </a:spcAft>
                      </a:pPr>
                      <a:r>
                        <a:rPr lang="es-AR" sz="900">
                          <a:effectLst/>
                        </a:rPr>
                        <a:t>Administrador de Servidores</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$2000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74</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$148.000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7"/>
                  </a:ext>
                </a:extLst>
              </a:tr>
              <a:tr h="407503">
                <a:tc>
                  <a:txBody>
                    <a:bodyPr/>
                    <a:lstStyle/>
                    <a:p>
                      <a:pPr algn="just">
                        <a:lnSpc>
                          <a:spcPct val="115000"/>
                        </a:lnSpc>
                        <a:spcAft>
                          <a:spcPts val="0"/>
                        </a:spcAft>
                      </a:pPr>
                      <a:r>
                        <a:rPr lang="es-AR" sz="900">
                          <a:effectLst/>
                        </a:rPr>
                        <a:t>Administrador de redes</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$2000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92</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$184.000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8"/>
                  </a:ext>
                </a:extLst>
              </a:tr>
              <a:tr h="254235">
                <a:tc>
                  <a:txBody>
                    <a:bodyPr/>
                    <a:lstStyle/>
                    <a:p>
                      <a:pPr algn="just">
                        <a:lnSpc>
                          <a:spcPct val="115000"/>
                        </a:lnSpc>
                        <a:spcAft>
                          <a:spcPts val="0"/>
                        </a:spcAft>
                      </a:pPr>
                      <a:r>
                        <a:rPr lang="es-AR" sz="900">
                          <a:effectLst/>
                        </a:rPr>
                        <a:t>QA</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$1600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89</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a:effectLst/>
                        </a:rPr>
                        <a:t>$142.400</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09"/>
                  </a:ext>
                </a:extLst>
              </a:tr>
              <a:tr h="254235">
                <a:tc gridSpan="3">
                  <a:txBody>
                    <a:bodyPr/>
                    <a:lstStyle/>
                    <a:p>
                      <a:pPr algn="just">
                        <a:lnSpc>
                          <a:spcPct val="115000"/>
                        </a:lnSpc>
                        <a:spcAft>
                          <a:spcPts val="0"/>
                        </a:spcAft>
                      </a:pPr>
                      <a:r>
                        <a:rPr lang="es-AR" sz="900">
                          <a:effectLst/>
                        </a:rPr>
                        <a:t>Monto subtotal:    </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hMerge="1">
                  <a:txBody>
                    <a:bodyPr/>
                    <a:lstStyle/>
                    <a:p>
                      <a:endParaRPr lang="es-AR"/>
                    </a:p>
                  </a:txBody>
                  <a:tcPr/>
                </a:tc>
                <a:tc hMerge="1">
                  <a:txBody>
                    <a:bodyPr/>
                    <a:lstStyle/>
                    <a:p>
                      <a:endParaRPr lang="es-AR"/>
                    </a:p>
                  </a:txBody>
                  <a:tcPr/>
                </a:tc>
                <a:tc>
                  <a:txBody>
                    <a:bodyPr/>
                    <a:lstStyle/>
                    <a:p>
                      <a:pPr algn="just">
                        <a:lnSpc>
                          <a:spcPct val="115000"/>
                        </a:lnSpc>
                        <a:spcAft>
                          <a:spcPts val="0"/>
                        </a:spcAft>
                      </a:pPr>
                      <a:r>
                        <a:rPr lang="es-AR" sz="900">
                          <a:effectLst/>
                        </a:rPr>
                        <a:t> </a:t>
                      </a:r>
                      <a:endParaRPr lang="es-AR" sz="900">
                        <a:solidFill>
                          <a:srgbClr val="000000"/>
                        </a:solidFill>
                        <a:effectLst/>
                        <a:latin typeface="Arial" panose="020B0604020202020204" pitchFamily="34" charset="0"/>
                        <a:ea typeface="Arial" panose="020B0604020202020204" pitchFamily="34" charset="0"/>
                      </a:endParaRPr>
                    </a:p>
                  </a:txBody>
                  <a:tcPr marL="50483" marR="50483" marT="50483" marB="50483"/>
                </a:tc>
                <a:tc>
                  <a:txBody>
                    <a:bodyPr/>
                    <a:lstStyle/>
                    <a:p>
                      <a:pPr algn="just">
                        <a:lnSpc>
                          <a:spcPct val="115000"/>
                        </a:lnSpc>
                        <a:spcAft>
                          <a:spcPts val="0"/>
                        </a:spcAft>
                      </a:pPr>
                      <a:r>
                        <a:rPr lang="es-AR" sz="900" dirty="0">
                          <a:effectLst/>
                        </a:rPr>
                        <a:t>$2.118.200</a:t>
                      </a:r>
                      <a:endParaRPr lang="es-AR" sz="900" dirty="0">
                        <a:solidFill>
                          <a:srgbClr val="000000"/>
                        </a:solidFill>
                        <a:effectLst/>
                        <a:latin typeface="Arial" panose="020B0604020202020204" pitchFamily="34" charset="0"/>
                        <a:ea typeface="Arial" panose="020B0604020202020204" pitchFamily="34" charset="0"/>
                      </a:endParaRPr>
                    </a:p>
                  </a:txBody>
                  <a:tcPr marL="50483" marR="50483" marT="50483" marB="50483"/>
                </a:tc>
                <a:extLst>
                  <a:ext uri="{0D108BD9-81ED-4DB2-BD59-A6C34878D82A}">
                    <a16:rowId xmlns:a16="http://schemas.microsoft.com/office/drawing/2014/main" val="10010"/>
                  </a:ext>
                </a:extLst>
              </a:tr>
            </a:tbl>
          </a:graphicData>
        </a:graphic>
      </p:graphicFrame>
      <p:sp>
        <p:nvSpPr>
          <p:cNvPr id="6" name="Marcador de contenido 5"/>
          <p:cNvSpPr>
            <a:spLocks noGrp="1"/>
          </p:cNvSpPr>
          <p:nvPr>
            <p:ph sz="half" idx="2"/>
          </p:nvPr>
        </p:nvSpPr>
        <p:spPr/>
        <p:txBody>
          <a:bodyPr>
            <a:normAutofit/>
          </a:bodyPr>
          <a:lstStyle/>
          <a:p>
            <a:r>
              <a:rPr lang="es-ES" sz="1600" dirty="0"/>
              <a:t>En esta sección se listan los diferentes recursos necesarios para el desarrollo del proyecto (humanos como no humanos). Se especifica: el monto unitario (a pagar por cada uno), y la cantidad necesaria de cada uno. Ya obtenido el monto subtotal por recurso, se procede a calcular un aproximado del costo final del proyecto; indicando la cantidad de dinero mínima necesaria para conseguir el producto deseado.</a:t>
            </a:r>
          </a:p>
          <a:p>
            <a:endParaRPr lang="es-ES" sz="1600" dirty="0"/>
          </a:p>
          <a:p>
            <a:endParaRPr lang="es-ES" sz="1600" dirty="0"/>
          </a:p>
          <a:p>
            <a:endParaRPr lang="es-AR" sz="1600" dirty="0"/>
          </a:p>
        </p:txBody>
      </p:sp>
    </p:spTree>
    <p:extLst>
      <p:ext uri="{BB962C8B-B14F-4D97-AF65-F5344CB8AC3E}">
        <p14:creationId xmlns:p14="http://schemas.microsoft.com/office/powerpoint/2010/main" val="291397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Adquisiciones Hardware-Software</a:t>
            </a:r>
          </a:p>
        </p:txBody>
      </p:sp>
      <p:graphicFrame>
        <p:nvGraphicFramePr>
          <p:cNvPr id="6" name="Marcador de contenido 5"/>
          <p:cNvGraphicFramePr>
            <a:graphicFrameLocks noGrp="1"/>
          </p:cNvGraphicFramePr>
          <p:nvPr>
            <p:ph sz="half" idx="1"/>
          </p:nvPr>
        </p:nvGraphicFramePr>
        <p:xfrm>
          <a:off x="1096963" y="2699243"/>
          <a:ext cx="4938711" cy="2316764"/>
        </p:xfrm>
        <a:graphic>
          <a:graphicData uri="http://schemas.openxmlformats.org/drawingml/2006/table">
            <a:tbl>
              <a:tblPr>
                <a:tableStyleId>{5C22544A-7EE6-4342-B048-85BDC9FD1C3A}</a:tableStyleId>
              </a:tblPr>
              <a:tblGrid>
                <a:gridCol w="1235088">
                  <a:extLst>
                    <a:ext uri="{9D8B030D-6E8A-4147-A177-3AD203B41FA5}">
                      <a16:colId xmlns:a16="http://schemas.microsoft.com/office/drawing/2014/main" val="20000"/>
                    </a:ext>
                  </a:extLst>
                </a:gridCol>
                <a:gridCol w="1234541">
                  <a:extLst>
                    <a:ext uri="{9D8B030D-6E8A-4147-A177-3AD203B41FA5}">
                      <a16:colId xmlns:a16="http://schemas.microsoft.com/office/drawing/2014/main" val="20001"/>
                    </a:ext>
                  </a:extLst>
                </a:gridCol>
                <a:gridCol w="1234541">
                  <a:extLst>
                    <a:ext uri="{9D8B030D-6E8A-4147-A177-3AD203B41FA5}">
                      <a16:colId xmlns:a16="http://schemas.microsoft.com/office/drawing/2014/main" val="20002"/>
                    </a:ext>
                  </a:extLst>
                </a:gridCol>
                <a:gridCol w="1234541">
                  <a:extLst>
                    <a:ext uri="{9D8B030D-6E8A-4147-A177-3AD203B41FA5}">
                      <a16:colId xmlns:a16="http://schemas.microsoft.com/office/drawing/2014/main" val="20003"/>
                    </a:ext>
                  </a:extLst>
                </a:gridCol>
              </a:tblGrid>
              <a:tr h="441476">
                <a:tc>
                  <a:txBody>
                    <a:bodyPr/>
                    <a:lstStyle/>
                    <a:p>
                      <a:pPr algn="just">
                        <a:lnSpc>
                          <a:spcPct val="115000"/>
                        </a:lnSpc>
                        <a:spcAft>
                          <a:spcPts val="0"/>
                        </a:spcAft>
                      </a:pPr>
                      <a:r>
                        <a:rPr lang="es-AR" sz="900">
                          <a:effectLst/>
                        </a:rPr>
                        <a:t>Hardware/Software/Otros</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 unitario</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cantidad</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Subtotal</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0"/>
                  </a:ext>
                </a:extLst>
              </a:tr>
              <a:tr h="441476">
                <a:tc>
                  <a:txBody>
                    <a:bodyPr/>
                    <a:lstStyle/>
                    <a:p>
                      <a:pPr algn="just">
                        <a:lnSpc>
                          <a:spcPct val="115000"/>
                        </a:lnSpc>
                        <a:spcAft>
                          <a:spcPts val="0"/>
                        </a:spcAft>
                      </a:pPr>
                      <a:r>
                        <a:rPr lang="es-AR" sz="900">
                          <a:effectLst/>
                        </a:rPr>
                        <a:t>Servidores Cisco Virtualizados</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$100.000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3</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$300.000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1"/>
                  </a:ext>
                </a:extLst>
              </a:tr>
              <a:tr h="275430">
                <a:tc>
                  <a:txBody>
                    <a:bodyPr/>
                    <a:lstStyle/>
                    <a:p>
                      <a:pPr algn="just">
                        <a:lnSpc>
                          <a:spcPct val="115000"/>
                        </a:lnSpc>
                        <a:spcAft>
                          <a:spcPts val="0"/>
                        </a:spcAft>
                      </a:pPr>
                      <a:r>
                        <a:rPr lang="es-AR" sz="900">
                          <a:effectLst/>
                        </a:rPr>
                        <a:t>Licencia Java</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$2000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3</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$6000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2"/>
                  </a:ext>
                </a:extLst>
              </a:tr>
              <a:tr h="441476">
                <a:tc>
                  <a:txBody>
                    <a:bodyPr/>
                    <a:lstStyle/>
                    <a:p>
                      <a:pPr algn="just">
                        <a:lnSpc>
                          <a:spcPct val="115000"/>
                        </a:lnSpc>
                        <a:spcAft>
                          <a:spcPts val="0"/>
                        </a:spcAft>
                      </a:pPr>
                      <a:r>
                        <a:rPr lang="es-AR" sz="900">
                          <a:effectLst/>
                        </a:rPr>
                        <a:t>Licencia MS SQL Server 2017</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$2000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3</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$6000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3"/>
                  </a:ext>
                </a:extLst>
              </a:tr>
              <a:tr h="441476">
                <a:tc>
                  <a:txBody>
                    <a:bodyPr/>
                    <a:lstStyle/>
                    <a:p>
                      <a:pPr algn="just">
                        <a:lnSpc>
                          <a:spcPct val="115000"/>
                        </a:lnSpc>
                        <a:spcAft>
                          <a:spcPts val="0"/>
                        </a:spcAft>
                      </a:pPr>
                      <a:r>
                        <a:rPr lang="es-AR" sz="900">
                          <a:effectLst/>
                        </a:rPr>
                        <a:t>Equipamiento de Redes</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$7000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3</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a:txBody>
                    <a:bodyPr/>
                    <a:lstStyle/>
                    <a:p>
                      <a:pPr algn="just">
                        <a:lnSpc>
                          <a:spcPct val="115000"/>
                        </a:lnSpc>
                        <a:spcAft>
                          <a:spcPts val="0"/>
                        </a:spcAft>
                      </a:pPr>
                      <a:r>
                        <a:rPr lang="es-AR" sz="900">
                          <a:effectLst/>
                        </a:rPr>
                        <a:t>$21.000</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4"/>
                  </a:ext>
                </a:extLst>
              </a:tr>
              <a:tr h="275430">
                <a:tc gridSpan="3">
                  <a:txBody>
                    <a:bodyPr/>
                    <a:lstStyle/>
                    <a:p>
                      <a:pPr algn="just">
                        <a:lnSpc>
                          <a:spcPct val="115000"/>
                        </a:lnSpc>
                        <a:spcAft>
                          <a:spcPts val="0"/>
                        </a:spcAft>
                      </a:pPr>
                      <a:r>
                        <a:rPr lang="es-AR" sz="900">
                          <a:effectLst/>
                        </a:rPr>
                        <a:t>Monto subtotal:</a:t>
                      </a:r>
                      <a:endParaRPr lang="es-AR" sz="900">
                        <a:solidFill>
                          <a:srgbClr val="000000"/>
                        </a:solidFill>
                        <a:effectLst/>
                        <a:latin typeface="Arial" panose="020B0604020202020204" pitchFamily="34" charset="0"/>
                        <a:ea typeface="Arial" panose="020B0604020202020204" pitchFamily="34" charset="0"/>
                      </a:endParaRPr>
                    </a:p>
                  </a:txBody>
                  <a:tcPr marL="54692" marR="54692" marT="54692" marB="54692"/>
                </a:tc>
                <a:tc hMerge="1">
                  <a:txBody>
                    <a:bodyPr/>
                    <a:lstStyle/>
                    <a:p>
                      <a:endParaRPr lang="es-AR"/>
                    </a:p>
                  </a:txBody>
                  <a:tcPr/>
                </a:tc>
                <a:tc hMerge="1">
                  <a:txBody>
                    <a:bodyPr/>
                    <a:lstStyle/>
                    <a:p>
                      <a:endParaRPr lang="es-AR"/>
                    </a:p>
                  </a:txBody>
                  <a:tcPr/>
                </a:tc>
                <a:tc>
                  <a:txBody>
                    <a:bodyPr/>
                    <a:lstStyle/>
                    <a:p>
                      <a:pPr algn="just">
                        <a:lnSpc>
                          <a:spcPct val="115000"/>
                        </a:lnSpc>
                        <a:spcAft>
                          <a:spcPts val="0"/>
                        </a:spcAft>
                      </a:pPr>
                      <a:r>
                        <a:rPr lang="es-AR" sz="900" dirty="0">
                          <a:effectLst/>
                        </a:rPr>
                        <a:t>$333.000</a:t>
                      </a:r>
                      <a:endParaRPr lang="es-AR" sz="900" dirty="0">
                        <a:solidFill>
                          <a:srgbClr val="000000"/>
                        </a:solidFill>
                        <a:effectLst/>
                        <a:latin typeface="Arial" panose="020B0604020202020204" pitchFamily="34" charset="0"/>
                        <a:ea typeface="Arial" panose="020B0604020202020204" pitchFamily="34" charset="0"/>
                      </a:endParaRPr>
                    </a:p>
                  </a:txBody>
                  <a:tcPr marL="54692" marR="54692" marT="54692" marB="54692"/>
                </a:tc>
                <a:extLst>
                  <a:ext uri="{0D108BD9-81ED-4DB2-BD59-A6C34878D82A}">
                    <a16:rowId xmlns:a16="http://schemas.microsoft.com/office/drawing/2014/main" val="10005"/>
                  </a:ext>
                </a:extLst>
              </a:tr>
            </a:tbl>
          </a:graphicData>
        </a:graphic>
      </p:graphicFrame>
      <p:sp>
        <p:nvSpPr>
          <p:cNvPr id="5" name="Marcador de contenido 4"/>
          <p:cNvSpPr>
            <a:spLocks noGrp="1"/>
          </p:cNvSpPr>
          <p:nvPr>
            <p:ph sz="half" idx="2"/>
          </p:nvPr>
        </p:nvSpPr>
        <p:spPr/>
        <p:txBody>
          <a:bodyPr>
            <a:normAutofit/>
          </a:bodyPr>
          <a:lstStyle/>
          <a:p>
            <a:r>
              <a:rPr lang="es-AR" sz="1600" dirty="0"/>
              <a:t>Costo Final del Proyecto: $2.451.200</a:t>
            </a:r>
          </a:p>
          <a:p>
            <a:r>
              <a:rPr lang="es-AR" sz="1600" dirty="0"/>
              <a:t>Tiempo Estimado del proyecto: 3 meses y medio</a:t>
            </a:r>
          </a:p>
          <a:p>
            <a:endParaRPr lang="es-AR" sz="1600" dirty="0"/>
          </a:p>
          <a:p>
            <a:endParaRPr lang="es-AR" sz="1600" dirty="0"/>
          </a:p>
          <a:p>
            <a:r>
              <a:rPr lang="es-ES" sz="1600" dirty="0"/>
              <a:t>A pesar de que el costo total del proyecto puede causar la impresión ser una inversión elevada; teniendo en cuenta las necesidades planteadas por MYO y habiendo estudiado su modelo de negocio, podemos afirmar que no solo es un monto justificable, sino que además permitirá ampliar sus horizontes en el futuro cercano, teniendo una infraestructura adaptable a nuevas necesidades que pueden surgir a causa de cambios en el mercado.</a:t>
            </a:r>
            <a:endParaRPr lang="es-AR" sz="1600" dirty="0"/>
          </a:p>
        </p:txBody>
      </p:sp>
    </p:spTree>
    <p:extLst>
      <p:ext uri="{BB962C8B-B14F-4D97-AF65-F5344CB8AC3E}">
        <p14:creationId xmlns:p14="http://schemas.microsoft.com/office/powerpoint/2010/main" val="201105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86DE-C83E-43A0-8A01-FABBF0E4C25F}"/>
              </a:ext>
            </a:extLst>
          </p:cNvPr>
          <p:cNvSpPr>
            <a:spLocks noGrp="1"/>
          </p:cNvSpPr>
          <p:nvPr>
            <p:ph type="title"/>
          </p:nvPr>
        </p:nvSpPr>
        <p:spPr/>
        <p:txBody>
          <a:bodyPr/>
          <a:lstStyle/>
          <a:p>
            <a:r>
              <a:rPr lang="es-AR" dirty="0"/>
              <a:t>Documentación financiera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A6086C-FD73-43D8-B32C-77C18ADFA3C0}"/>
                  </a:ext>
                </a:extLst>
              </p:cNvPr>
              <p:cNvSpPr>
                <a:spLocks noGrp="1"/>
              </p:cNvSpPr>
              <p:nvPr>
                <p:ph idx="1"/>
              </p:nvPr>
            </p:nvSpPr>
            <p:spPr>
              <a:xfrm>
                <a:off x="1097280" y="1845734"/>
                <a:ext cx="10058400" cy="4340882"/>
              </a:xfrm>
            </p:spPr>
            <p:txBody>
              <a:bodyPr>
                <a:normAutofit/>
              </a:bodyPr>
              <a:lstStyle/>
              <a:p>
                <a:r>
                  <a:rPr lang="es-ES" sz="1600" dirty="0"/>
                  <a:t>La evaluación financiera del proyecto MYO, es realizada teniendo en cuenta la inversión monetaria; ya que representa los indicadores cuantitativos que nos permiten determinar si este proyecto será o no, rentable a largo plazo.</a:t>
                </a:r>
                <a:endParaRPr lang="es-AR" sz="1600" dirty="0"/>
              </a:p>
              <a:p>
                <a:r>
                  <a:rPr lang="es-ES" sz="1600" dirty="0"/>
                  <a:t>Con el calculo del tiempo de repago del proyecto, deducimos las ganancias estimadas a obtener por año en un periodo de tres, fijando una tasa de descuento del 15.5%.</a:t>
                </a:r>
                <a:endParaRPr lang="es-AR" sz="1600" dirty="0"/>
              </a:p>
              <a:p>
                <a:r>
                  <a:rPr lang="es-AR" sz="1600" dirty="0"/>
                  <a:t> </a:t>
                </a:r>
                <a14:m>
                  <m:oMath xmlns:m="http://schemas.openxmlformats.org/officeDocument/2006/math">
                    <m:r>
                      <m:rPr>
                        <m:sty m:val="p"/>
                      </m:rPr>
                      <a:rPr lang="es-ES" sz="1600">
                        <a:latin typeface="Cambria Math" panose="02040503050406030204" pitchFamily="18" charset="0"/>
                      </a:rPr>
                      <m:t>Flujo</m:t>
                    </m:r>
                    <m:r>
                      <a:rPr lang="es-ES" sz="1600">
                        <a:latin typeface="Cambria Math" panose="02040503050406030204" pitchFamily="18" charset="0"/>
                      </a:rPr>
                      <m:t> </m:t>
                    </m:r>
                    <m:r>
                      <m:rPr>
                        <m:sty m:val="p"/>
                      </m:rPr>
                      <a:rPr lang="es-ES" sz="1600">
                        <a:latin typeface="Cambria Math" panose="02040503050406030204" pitchFamily="18" charset="0"/>
                      </a:rPr>
                      <m:t>de</m:t>
                    </m:r>
                    <m:r>
                      <a:rPr lang="es-ES" sz="1600">
                        <a:latin typeface="Cambria Math" panose="02040503050406030204" pitchFamily="18" charset="0"/>
                      </a:rPr>
                      <m:t> </m:t>
                    </m:r>
                    <m:r>
                      <m:rPr>
                        <m:sty m:val="p"/>
                      </m:rPr>
                      <a:rPr lang="es-ES" sz="1600">
                        <a:latin typeface="Cambria Math" panose="02040503050406030204" pitchFamily="18" charset="0"/>
                      </a:rPr>
                      <m:t>Caja</m:t>
                    </m:r>
                    <m:r>
                      <a:rPr lang="es-ES" sz="1600">
                        <a:latin typeface="Cambria Math" panose="02040503050406030204" pitchFamily="18" charset="0"/>
                      </a:rPr>
                      <m:t> </m:t>
                    </m:r>
                    <m:r>
                      <m:rPr>
                        <m:sty m:val="p"/>
                      </m:rPr>
                      <a:rPr lang="es-ES" sz="1600">
                        <a:latin typeface="Cambria Math" panose="02040503050406030204" pitchFamily="18" charset="0"/>
                      </a:rPr>
                      <m:t>Neto</m:t>
                    </m:r>
                    <m:r>
                      <a:rPr lang="es-ES" sz="1600" i="1">
                        <a:latin typeface="Cambria Math" panose="02040503050406030204" pitchFamily="18" charset="0"/>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a:rPr lang="es-ES" sz="1600" i="1">
                                <a:latin typeface="Cambria Math" panose="02040503050406030204" pitchFamily="18" charset="0"/>
                              </a:rPr>
                              <m:t>𝑄</m:t>
                            </m:r>
                          </m:e>
                          <m:sub>
                            <m:r>
                              <a:rPr lang="es-ES" sz="1600" i="1">
                                <a:latin typeface="Cambria Math" panose="02040503050406030204" pitchFamily="18" charset="0"/>
                              </a:rPr>
                              <m:t>𝑖</m:t>
                            </m:r>
                          </m:sub>
                        </m:sSub>
                      </m:num>
                      <m:den>
                        <m:sSup>
                          <m:sSupPr>
                            <m:ctrlPr>
                              <a:rPr lang="es-AR" sz="1600" i="1">
                                <a:latin typeface="Cambria Math" panose="02040503050406030204" pitchFamily="18" charset="0"/>
                              </a:rPr>
                            </m:ctrlPr>
                          </m:sSupPr>
                          <m:e>
                            <m:r>
                              <a:rPr lang="es-ES" sz="1600" i="1">
                                <a:latin typeface="Cambria Math" panose="02040503050406030204" pitchFamily="18" charset="0"/>
                              </a:rPr>
                              <m:t>(1+</m:t>
                            </m:r>
                            <m:r>
                              <a:rPr lang="es-ES" sz="1600" i="1">
                                <a:latin typeface="Cambria Math" panose="02040503050406030204" pitchFamily="18" charset="0"/>
                              </a:rPr>
                              <m:t>𝑟</m:t>
                            </m:r>
                            <m:r>
                              <a:rPr lang="es-ES" sz="1600" i="1">
                                <a:latin typeface="Cambria Math" panose="02040503050406030204" pitchFamily="18" charset="0"/>
                              </a:rPr>
                              <m:t>)</m:t>
                            </m:r>
                          </m:e>
                          <m:sup>
                            <m:r>
                              <a:rPr lang="es-ES" sz="1600" i="1">
                                <a:latin typeface="Cambria Math" panose="02040503050406030204" pitchFamily="18" charset="0"/>
                              </a:rPr>
                              <m:t>𝑖</m:t>
                            </m:r>
                          </m:sup>
                        </m:sSup>
                      </m:den>
                    </m:f>
                  </m:oMath>
                </a14:m>
                <a:endParaRPr lang="es-AR" sz="1600" dirty="0"/>
              </a:p>
              <a:p>
                <a:r>
                  <a:rPr lang="es-ES" sz="1600" dirty="0"/>
                  <a:t>Siendo:</a:t>
                </a:r>
                <a:endParaRPr lang="es-AR" sz="1600" dirty="0"/>
              </a:p>
              <a:p>
                <a:pPr lvl="0"/>
                <a:r>
                  <a:rPr lang="es-AR" sz="1600" dirty="0"/>
                  <a:t>Q = Flujo de Caja sin ajustar</a:t>
                </a:r>
              </a:p>
              <a:p>
                <a:pPr lvl="0"/>
                <a:r>
                  <a:rPr lang="es-AR" sz="1600" dirty="0"/>
                  <a:t>i = Periodo</a:t>
                </a:r>
              </a:p>
              <a:p>
                <a:pPr lvl="0"/>
                <a:r>
                  <a:rPr lang="es-AR" sz="1600" dirty="0"/>
                  <a:t>r = Tasa de descuento</a:t>
                </a:r>
              </a:p>
              <a:p>
                <a:r>
                  <a:rPr lang="es-ES" sz="1600" dirty="0"/>
                  <a:t>Con este calculo se obtiene: ID =  Q1 + Q2 = 2 Años</a:t>
                </a:r>
                <a:endParaRPr lang="es-AR" sz="1600" dirty="0"/>
              </a:p>
              <a:p>
                <a:r>
                  <a:rPr lang="es-ES" sz="1600" dirty="0"/>
                  <a:t>Por tanto, el plazo de recuperación calculado es de 2 años reflejando un pronóstico que satisface las expectativas del cliente estipuladas en el objetivo general del proyecto. </a:t>
                </a:r>
                <a:endParaRPr lang="es-AR" sz="1600" dirty="0"/>
              </a:p>
              <a:p>
                <a:endParaRPr lang="es-AR" sz="1600" dirty="0"/>
              </a:p>
            </p:txBody>
          </p:sp>
        </mc:Choice>
        <mc:Fallback xmlns="">
          <p:sp>
            <p:nvSpPr>
              <p:cNvPr id="3" name="Content Placeholder 2">
                <a:extLst>
                  <a:ext uri="{FF2B5EF4-FFF2-40B4-BE49-F238E27FC236}">
                    <a16:creationId xmlns:a16="http://schemas.microsoft.com/office/drawing/2014/main" xmlns="" id="{DCA6086C-FD73-43D8-B32C-77C18ADFA3C0}"/>
                  </a:ext>
                </a:extLst>
              </p:cNvPr>
              <p:cNvSpPr>
                <a:spLocks noGrp="1" noRot="1" noChangeAspect="1" noMove="1" noResize="1" noEditPoints="1" noAdjustHandles="1" noChangeArrowheads="1" noChangeShapeType="1" noTextEdit="1"/>
              </p:cNvSpPr>
              <p:nvPr>
                <p:ph idx="1"/>
              </p:nvPr>
            </p:nvSpPr>
            <p:spPr>
              <a:xfrm>
                <a:off x="1097280" y="1845734"/>
                <a:ext cx="10058400" cy="4340882"/>
              </a:xfrm>
              <a:blipFill rotWithShape="0">
                <a:blip r:embed="rId2"/>
                <a:stretch>
                  <a:fillRect l="-303" t="-983" r="-1515" b="-702"/>
                </a:stretch>
              </a:blipFill>
            </p:spPr>
            <p:txBody>
              <a:bodyPr/>
              <a:lstStyle/>
              <a:p>
                <a:r>
                  <a:rPr lang="es-AR">
                    <a:noFill/>
                  </a:rPr>
                  <a:t> </a:t>
                </a:r>
              </a:p>
            </p:txBody>
          </p:sp>
        </mc:Fallback>
      </mc:AlternateContent>
      <p:graphicFrame>
        <p:nvGraphicFramePr>
          <p:cNvPr id="6" name="Tabla 5"/>
          <p:cNvGraphicFramePr>
            <a:graphicFrameLocks noGrp="1"/>
          </p:cNvGraphicFramePr>
          <p:nvPr>
            <p:extLst>
              <p:ext uri="{D42A27DB-BD31-4B8C-83A1-F6EECF244321}">
                <p14:modId xmlns:p14="http://schemas.microsoft.com/office/powerpoint/2010/main" val="3321858247"/>
              </p:ext>
            </p:extLst>
          </p:nvPr>
        </p:nvGraphicFramePr>
        <p:xfrm>
          <a:off x="4725506" y="3826280"/>
          <a:ext cx="5701030" cy="746380"/>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20000"/>
                    </a:ext>
                  </a:extLst>
                </a:gridCol>
                <a:gridCol w="1139825">
                  <a:extLst>
                    <a:ext uri="{9D8B030D-6E8A-4147-A177-3AD203B41FA5}">
                      <a16:colId xmlns:a16="http://schemas.microsoft.com/office/drawing/2014/main" val="20001"/>
                    </a:ext>
                  </a:extLst>
                </a:gridCol>
                <a:gridCol w="1140460">
                  <a:extLst>
                    <a:ext uri="{9D8B030D-6E8A-4147-A177-3AD203B41FA5}">
                      <a16:colId xmlns:a16="http://schemas.microsoft.com/office/drawing/2014/main" val="20002"/>
                    </a:ext>
                  </a:extLst>
                </a:gridCol>
                <a:gridCol w="1140460">
                  <a:extLst>
                    <a:ext uri="{9D8B030D-6E8A-4147-A177-3AD203B41FA5}">
                      <a16:colId xmlns:a16="http://schemas.microsoft.com/office/drawing/2014/main" val="20003"/>
                    </a:ext>
                  </a:extLst>
                </a:gridCol>
                <a:gridCol w="1140460">
                  <a:extLst>
                    <a:ext uri="{9D8B030D-6E8A-4147-A177-3AD203B41FA5}">
                      <a16:colId xmlns:a16="http://schemas.microsoft.com/office/drawing/2014/main" val="20004"/>
                    </a:ext>
                  </a:extLst>
                </a:gridCol>
              </a:tblGrid>
              <a:tr h="0">
                <a:tc>
                  <a:txBody>
                    <a:bodyPr/>
                    <a:lstStyle/>
                    <a:p>
                      <a:pPr algn="just">
                        <a:lnSpc>
                          <a:spcPct val="115000"/>
                        </a:lnSpc>
                        <a:spcAft>
                          <a:spcPts val="0"/>
                        </a:spcAft>
                      </a:pPr>
                      <a:r>
                        <a:rPr lang="es-ES" sz="1100">
                          <a:effectLst/>
                        </a:rPr>
                        <a:t>Proyecto</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Inversión Desembolso (ID)</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Flujo neto de Caja 1 (Q1) Año 2018</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Flujo neto de Caja 2 (Q2) Año 2019</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Flujo neto de Caja 3 (Q3) Año 2020</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0">
                <a:tc>
                  <a:txBody>
                    <a:bodyPr/>
                    <a:lstStyle/>
                    <a:p>
                      <a:pPr algn="just">
                        <a:lnSpc>
                          <a:spcPct val="115000"/>
                        </a:lnSpc>
                        <a:spcAft>
                          <a:spcPts val="0"/>
                        </a:spcAft>
                      </a:pPr>
                      <a:r>
                        <a:rPr lang="es-ES" sz="1100">
                          <a:effectLst/>
                        </a:rPr>
                        <a:t>MYO</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$ 2.451.200</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$ 451.200</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a:effectLst/>
                        </a:rPr>
                        <a:t>$ 2.000.000</a:t>
                      </a:r>
                      <a:endParaRPr lang="es-AR" sz="1100">
                        <a:solidFill>
                          <a:srgbClr val="000000"/>
                        </a:solidFill>
                        <a:effectLst/>
                        <a:latin typeface="Arial" panose="020B0604020202020204" pitchFamily="34" charset="0"/>
                        <a:ea typeface="Arial" panose="020B0604020202020204" pitchFamily="34" charset="0"/>
                      </a:endParaRPr>
                    </a:p>
                  </a:txBody>
                  <a:tcPr marL="68580" marR="68580" marT="0" marB="0" anchor="ctr"/>
                </a:tc>
                <a:tc>
                  <a:txBody>
                    <a:bodyPr/>
                    <a:lstStyle/>
                    <a:p>
                      <a:pPr algn="just">
                        <a:lnSpc>
                          <a:spcPct val="115000"/>
                        </a:lnSpc>
                        <a:spcAft>
                          <a:spcPts val="0"/>
                        </a:spcAft>
                      </a:pPr>
                      <a:r>
                        <a:rPr lang="es-ES" sz="1100" dirty="0">
                          <a:effectLst/>
                        </a:rPr>
                        <a:t>$ 1.800.000</a:t>
                      </a:r>
                      <a:endParaRPr lang="es-AR" sz="1100" dirty="0">
                        <a:solidFill>
                          <a:srgbClr val="000000"/>
                        </a:solidFill>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266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Documentación financiera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097280" y="1853972"/>
                <a:ext cx="10058400" cy="4023360"/>
              </a:xfrm>
            </p:spPr>
            <p:txBody>
              <a:bodyPr>
                <a:normAutofit fontScale="92500" lnSpcReduction="10000"/>
              </a:bodyPr>
              <a:lstStyle/>
              <a:p>
                <a:r>
                  <a:rPr lang="es-ES" sz="1600" dirty="0"/>
                  <a:t>Por lo tanto, emplearemos métodos que permitan medir la rentabilidad del proyecto en un periodo de 3 años, valiéndonos del método VAN (Valor Actual Neto), y complementando el análisis con el método TIR (Tasa Interna de Retorno).</a:t>
                </a:r>
              </a:p>
              <a:p>
                <a:r>
                  <a:rPr lang="es-ES" sz="1600" dirty="0"/>
                  <a:t>Siendo: </a:t>
                </a:r>
                <a:r>
                  <a:rPr lang="es-AR" sz="1600" dirty="0"/>
                  <a:t>I</a:t>
                </a:r>
                <a:r>
                  <a:rPr lang="es-AR" sz="1600" baseline="-25000" dirty="0"/>
                  <a:t>0 </a:t>
                </a:r>
                <a:r>
                  <a:rPr lang="es-AR" sz="1600" dirty="0"/>
                  <a:t>= Inversión Inicial ; n = Cantidad de Periodos ; i = Periodo ; Q = Flujo de Caja ; r = Tasa de Descuento</a:t>
                </a:r>
              </a:p>
              <a:p>
                <a:r>
                  <a:rPr lang="es-AR" sz="1600" dirty="0"/>
                  <a:t>Calculo VAN:</a:t>
                </a:r>
              </a:p>
              <a:p>
                <a14:m>
                  <m:oMath xmlns:m="http://schemas.openxmlformats.org/officeDocument/2006/math">
                    <m:r>
                      <m:rPr>
                        <m:sty m:val="p"/>
                      </m:rPr>
                      <a:rPr lang="es-ES" sz="1600">
                        <a:latin typeface="Cambria Math" panose="02040503050406030204" pitchFamily="18" charset="0"/>
                      </a:rPr>
                      <m:t>VAN</m:t>
                    </m:r>
                    <m:r>
                      <a:rPr lang="es-ES" sz="1600" i="1">
                        <a:latin typeface="Cambria Math" panose="02040503050406030204" pitchFamily="18" charset="0"/>
                      </a:rPr>
                      <m:t>=</m:t>
                    </m:r>
                    <m:sSub>
                      <m:sSubPr>
                        <m:ctrlPr>
                          <a:rPr lang="es-AR" sz="1600" i="1">
                            <a:latin typeface="Cambria Math" panose="02040503050406030204" pitchFamily="18" charset="0"/>
                          </a:rPr>
                        </m:ctrlPr>
                      </m:sSubPr>
                      <m:e>
                        <m:r>
                          <a:rPr lang="es-ES" sz="1600" i="1">
                            <a:latin typeface="Cambria Math" panose="02040503050406030204" pitchFamily="18" charset="0"/>
                          </a:rPr>
                          <m:t>𝐼</m:t>
                        </m:r>
                      </m:e>
                      <m:sub>
                        <m:r>
                          <a:rPr lang="es-ES" sz="1600" i="1">
                            <a:latin typeface="Cambria Math" panose="02040503050406030204" pitchFamily="18" charset="0"/>
                          </a:rPr>
                          <m:t>0</m:t>
                        </m:r>
                      </m:sub>
                    </m:sSub>
                    <m:r>
                      <a:rPr lang="es-ES" sz="1600" i="1">
                        <a:latin typeface="Cambria Math" panose="02040503050406030204" pitchFamily="18" charset="0"/>
                      </a:rPr>
                      <m:t>+ </m:t>
                    </m:r>
                    <m:nary>
                      <m:naryPr>
                        <m:chr m:val="∑"/>
                        <m:limLoc m:val="undOvr"/>
                        <m:ctrlPr>
                          <a:rPr lang="es-AR" sz="1600" i="1">
                            <a:latin typeface="Cambria Math" panose="02040503050406030204" pitchFamily="18" charset="0"/>
                          </a:rPr>
                        </m:ctrlPr>
                      </m:naryPr>
                      <m:sub>
                        <m:r>
                          <a:rPr lang="es-ES" sz="1600" i="1">
                            <a:latin typeface="Cambria Math" panose="02040503050406030204" pitchFamily="18" charset="0"/>
                          </a:rPr>
                          <m:t>𝑖</m:t>
                        </m:r>
                        <m:r>
                          <a:rPr lang="es-ES" sz="1600" i="1">
                            <a:latin typeface="Cambria Math" panose="02040503050406030204" pitchFamily="18" charset="0"/>
                          </a:rPr>
                          <m:t>=1</m:t>
                        </m:r>
                      </m:sub>
                      <m:sup>
                        <m:r>
                          <a:rPr lang="es-ES" sz="1600" i="1">
                            <a:latin typeface="Cambria Math" panose="02040503050406030204" pitchFamily="18" charset="0"/>
                          </a:rPr>
                          <m:t>𝑛</m:t>
                        </m:r>
                      </m:sup>
                      <m:e>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a:rPr lang="es-ES" sz="1600" i="1">
                                    <a:latin typeface="Cambria Math" panose="02040503050406030204" pitchFamily="18" charset="0"/>
                                  </a:rPr>
                                  <m:t>𝑄</m:t>
                                </m:r>
                              </m:e>
                              <m:sub>
                                <m:r>
                                  <a:rPr lang="es-ES" sz="1600" i="1">
                                    <a:latin typeface="Cambria Math" panose="02040503050406030204" pitchFamily="18" charset="0"/>
                                  </a:rPr>
                                  <m:t>𝑖</m:t>
                                </m:r>
                              </m:sub>
                            </m:sSub>
                          </m:num>
                          <m:den>
                            <m:sSup>
                              <m:sSupPr>
                                <m:ctrlPr>
                                  <a:rPr lang="es-AR" sz="1600" i="1">
                                    <a:latin typeface="Cambria Math" panose="02040503050406030204" pitchFamily="18" charset="0"/>
                                  </a:rPr>
                                </m:ctrlPr>
                              </m:sSupPr>
                              <m:e>
                                <m:r>
                                  <a:rPr lang="es-ES" sz="1600" i="1">
                                    <a:latin typeface="Cambria Math" panose="02040503050406030204" pitchFamily="18" charset="0"/>
                                  </a:rPr>
                                  <m:t>(1+</m:t>
                                </m:r>
                                <m:r>
                                  <a:rPr lang="es-ES" sz="1600" i="1">
                                    <a:latin typeface="Cambria Math" panose="02040503050406030204" pitchFamily="18" charset="0"/>
                                  </a:rPr>
                                  <m:t>𝑟</m:t>
                                </m:r>
                                <m:r>
                                  <a:rPr lang="es-ES" sz="1600" i="1">
                                    <a:latin typeface="Cambria Math" panose="02040503050406030204" pitchFamily="18" charset="0"/>
                                  </a:rPr>
                                  <m:t>)</m:t>
                                </m:r>
                              </m:e>
                              <m:sup>
                                <m:r>
                                  <a:rPr lang="es-ES" sz="1600" i="1">
                                    <a:latin typeface="Cambria Math" panose="02040503050406030204" pitchFamily="18" charset="0"/>
                                  </a:rPr>
                                  <m:t>𝑖</m:t>
                                </m:r>
                              </m:sup>
                            </m:sSup>
                          </m:den>
                        </m:f>
                      </m:e>
                    </m:nary>
                    <m:r>
                      <a:rPr lang="es-AR" sz="1600" b="0" i="1" smtClean="0">
                        <a:latin typeface="Cambria Math" panose="02040503050406030204" pitchFamily="18" charset="0"/>
                      </a:rPr>
                      <m:t> </m:t>
                    </m:r>
                    <m:r>
                      <a:rPr lang="es-AR" sz="1600" b="0" i="0" smtClean="0">
                        <a:latin typeface="Cambria Math" panose="02040503050406030204" pitchFamily="18" charset="0"/>
                      </a:rPr>
                      <m:t>          </m:t>
                    </m:r>
                  </m:oMath>
                </a14:m>
                <a:r>
                  <a:rPr lang="es-ES" sz="1600" dirty="0"/>
                  <a:t>Obteniendo como resultado: VAN = 1.800.000</a:t>
                </a:r>
              </a:p>
              <a:p>
                <a:r>
                  <a:rPr lang="es-ES" sz="1600" dirty="0"/>
                  <a:t>Calculo TIR:</a:t>
                </a:r>
              </a:p>
              <a:p>
                <a14:m>
                  <m:oMath xmlns:m="http://schemas.openxmlformats.org/officeDocument/2006/math">
                    <m:r>
                      <a:rPr lang="es-ES" sz="1600">
                        <a:latin typeface="Cambria Math" panose="02040503050406030204" pitchFamily="18" charset="0"/>
                      </a:rPr>
                      <m:t>0</m:t>
                    </m:r>
                    <m:r>
                      <a:rPr lang="es-ES" sz="1600" i="1">
                        <a:latin typeface="Cambria Math" panose="02040503050406030204" pitchFamily="18" charset="0"/>
                      </a:rPr>
                      <m:t>=</m:t>
                    </m:r>
                    <m:sSub>
                      <m:sSubPr>
                        <m:ctrlPr>
                          <a:rPr lang="es-AR" sz="1600" i="1">
                            <a:latin typeface="Cambria Math" panose="02040503050406030204" pitchFamily="18" charset="0"/>
                          </a:rPr>
                        </m:ctrlPr>
                      </m:sSubPr>
                      <m:e>
                        <m:r>
                          <a:rPr lang="es-ES" sz="1600" i="1">
                            <a:latin typeface="Cambria Math" panose="02040503050406030204" pitchFamily="18" charset="0"/>
                          </a:rPr>
                          <m:t>𝐼</m:t>
                        </m:r>
                      </m:e>
                      <m:sub>
                        <m:r>
                          <a:rPr lang="es-ES" sz="1600" i="1">
                            <a:latin typeface="Cambria Math" panose="02040503050406030204" pitchFamily="18" charset="0"/>
                          </a:rPr>
                          <m:t>0</m:t>
                        </m:r>
                      </m:sub>
                    </m:sSub>
                    <m:r>
                      <a:rPr lang="es-ES" sz="1600" i="1">
                        <a:latin typeface="Cambria Math" panose="02040503050406030204" pitchFamily="18" charset="0"/>
                      </a:rPr>
                      <m:t>+ </m:t>
                    </m:r>
                    <m:nary>
                      <m:naryPr>
                        <m:chr m:val="∑"/>
                        <m:limLoc m:val="undOvr"/>
                        <m:ctrlPr>
                          <a:rPr lang="es-AR" sz="1600" i="1">
                            <a:latin typeface="Cambria Math" panose="02040503050406030204" pitchFamily="18" charset="0"/>
                          </a:rPr>
                        </m:ctrlPr>
                      </m:naryPr>
                      <m:sub>
                        <m:r>
                          <a:rPr lang="es-ES" sz="1600" i="1">
                            <a:latin typeface="Cambria Math" panose="02040503050406030204" pitchFamily="18" charset="0"/>
                          </a:rPr>
                          <m:t>𝑖</m:t>
                        </m:r>
                        <m:r>
                          <a:rPr lang="es-ES" sz="1600" i="1">
                            <a:latin typeface="Cambria Math" panose="02040503050406030204" pitchFamily="18" charset="0"/>
                          </a:rPr>
                          <m:t>=1</m:t>
                        </m:r>
                      </m:sub>
                      <m:sup>
                        <m:r>
                          <a:rPr lang="es-ES" sz="1600" i="1">
                            <a:latin typeface="Cambria Math" panose="02040503050406030204" pitchFamily="18" charset="0"/>
                          </a:rPr>
                          <m:t>𝑛</m:t>
                        </m:r>
                      </m:sup>
                      <m:e>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a:rPr lang="es-ES" sz="1600" i="1">
                                    <a:latin typeface="Cambria Math" panose="02040503050406030204" pitchFamily="18" charset="0"/>
                                  </a:rPr>
                                  <m:t>𝑄</m:t>
                                </m:r>
                              </m:e>
                              <m:sub>
                                <m:r>
                                  <a:rPr lang="es-ES" sz="1600" i="1">
                                    <a:latin typeface="Cambria Math" panose="02040503050406030204" pitchFamily="18" charset="0"/>
                                  </a:rPr>
                                  <m:t>𝑖</m:t>
                                </m:r>
                              </m:sub>
                            </m:sSub>
                          </m:num>
                          <m:den>
                            <m:sSup>
                              <m:sSupPr>
                                <m:ctrlPr>
                                  <a:rPr lang="es-AR" sz="1600" i="1">
                                    <a:latin typeface="Cambria Math" panose="02040503050406030204" pitchFamily="18" charset="0"/>
                                  </a:rPr>
                                </m:ctrlPr>
                              </m:sSupPr>
                              <m:e>
                                <m:r>
                                  <a:rPr lang="es-ES" sz="1600" i="1">
                                    <a:latin typeface="Cambria Math" panose="02040503050406030204" pitchFamily="18" charset="0"/>
                                  </a:rPr>
                                  <m:t>(1+</m:t>
                                </m:r>
                                <m:r>
                                  <a:rPr lang="es-ES" sz="1600" i="1">
                                    <a:latin typeface="Cambria Math" panose="02040503050406030204" pitchFamily="18" charset="0"/>
                                  </a:rPr>
                                  <m:t>𝑟</m:t>
                                </m:r>
                                <m:r>
                                  <a:rPr lang="es-ES" sz="1600" i="1">
                                    <a:latin typeface="Cambria Math" panose="02040503050406030204" pitchFamily="18" charset="0"/>
                                  </a:rPr>
                                  <m:t>)</m:t>
                                </m:r>
                              </m:e>
                              <m:sup>
                                <m:r>
                                  <a:rPr lang="es-ES" sz="1600" i="1">
                                    <a:latin typeface="Cambria Math" panose="02040503050406030204" pitchFamily="18" charset="0"/>
                                  </a:rPr>
                                  <m:t>𝑖</m:t>
                                </m:r>
                              </m:sup>
                            </m:sSup>
                          </m:den>
                        </m:f>
                      </m:e>
                    </m:nary>
                    <m:r>
                      <a:rPr lang="es-AR" sz="1600" b="0" i="0" smtClean="0">
                        <a:latin typeface="Cambria Math" panose="02040503050406030204" pitchFamily="18" charset="0"/>
                      </a:rPr>
                      <m:t>                 </m:t>
                    </m:r>
                  </m:oMath>
                </a14:m>
                <a:r>
                  <a:rPr lang="es-ES" sz="1600" dirty="0"/>
                  <a:t>Obteniendo como resultado: TIR = 47,3%</a:t>
                </a:r>
              </a:p>
              <a:p>
                <a:r>
                  <a:rPr lang="es-ES" sz="1700" u="sng" dirty="0"/>
                  <a:t>Conclusión:</a:t>
                </a:r>
              </a:p>
              <a:p>
                <a:r>
                  <a:rPr lang="es-ES" sz="1700" dirty="0"/>
                  <a:t>Con los resultados obtenidos podemos afirmar que el proyecto resulta rentable en un periodo de tres años. Estimando que el cliente recuperara su inversión inicial en un periodo igual a dos años. Además, se espera que la inversión inicial a realizar por parte del cliente sea </a:t>
                </a:r>
                <a:r>
                  <a:rPr lang="es-ES" sz="1700" dirty="0" err="1"/>
                  <a:t>retribuible</a:t>
                </a:r>
                <a:r>
                  <a:rPr lang="es-ES" sz="1700" dirty="0"/>
                  <a:t> en un 73.4 % en relación a esta, bajo una tasa de interés del 15.5%, y en el peor de los casos se seguirá teniendo un proyecto rentable bajo una tasa de interés del 47,3%.</a:t>
                </a:r>
                <a:endParaRPr lang="es-AR" sz="1700" dirty="0"/>
              </a:p>
              <a:p>
                <a:endParaRPr lang="es-AR" dirty="0"/>
              </a:p>
              <a:p>
                <a:endParaRPr lang="es-AR" dirty="0"/>
              </a:p>
              <a:p>
                <a:endParaRPr lang="es-AR"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097280" y="1853972"/>
                <a:ext cx="10058400" cy="4023360"/>
              </a:xfrm>
              <a:blipFill rotWithShape="0">
                <a:blip r:embed="rId2"/>
                <a:stretch>
                  <a:fillRect l="-1152" t="-1212"/>
                </a:stretch>
              </a:blipFill>
            </p:spPr>
            <p:txBody>
              <a:bodyPr/>
              <a:lstStyle/>
              <a:p>
                <a:r>
                  <a:rPr lang="es-AR">
                    <a:noFill/>
                  </a:rPr>
                  <a:t> </a:t>
                </a:r>
              </a:p>
            </p:txBody>
          </p:sp>
        </mc:Fallback>
      </mc:AlternateContent>
    </p:spTree>
    <p:extLst>
      <p:ext uri="{BB962C8B-B14F-4D97-AF65-F5344CB8AC3E}">
        <p14:creationId xmlns:p14="http://schemas.microsoft.com/office/powerpoint/2010/main" val="244537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B891-CCDA-440E-BB14-30D558C160FB}"/>
              </a:ext>
            </a:extLst>
          </p:cNvPr>
          <p:cNvSpPr>
            <a:spLocks noGrp="1"/>
          </p:cNvSpPr>
          <p:nvPr>
            <p:ph type="title"/>
          </p:nvPr>
        </p:nvSpPr>
        <p:spPr/>
        <p:txBody>
          <a:bodyPr/>
          <a:lstStyle/>
          <a:p>
            <a:r>
              <a:rPr lang="en-US" dirty="0" err="1"/>
              <a:t>Alcance</a:t>
            </a:r>
            <a:endParaRPr lang="es-AR" dirty="0"/>
          </a:p>
        </p:txBody>
      </p:sp>
      <p:sp>
        <p:nvSpPr>
          <p:cNvPr id="3" name="Content Placeholder 2">
            <a:extLst>
              <a:ext uri="{FF2B5EF4-FFF2-40B4-BE49-F238E27FC236}">
                <a16:creationId xmlns:a16="http://schemas.microsoft.com/office/drawing/2014/main" id="{A69647D8-CC4A-46B7-A1A9-648A4C25B99B}"/>
              </a:ext>
            </a:extLst>
          </p:cNvPr>
          <p:cNvSpPr>
            <a:spLocks noGrp="1"/>
          </p:cNvSpPr>
          <p:nvPr>
            <p:ph idx="1"/>
          </p:nvPr>
        </p:nvSpPr>
        <p:spPr/>
        <p:txBody>
          <a:bodyPr>
            <a:normAutofit fontScale="92500"/>
          </a:bodyPr>
          <a:lstStyle/>
          <a:p>
            <a:r>
              <a:rPr lang="es-ES" sz="1600" dirty="0"/>
              <a:t>El objetivo es unificar en una sola interfaz la información de clientes/proveedores provenientes de distintos sistemas, centralizando la información en un solo modulo, así disminuyendo el manejo de información entre los distintos sistemas.</a:t>
            </a:r>
          </a:p>
          <a:p>
            <a:r>
              <a:rPr lang="es-ES" sz="1600" dirty="0"/>
              <a:t>El alcance del proyecto va desde la adquisición de servidores, hasta la entrega e implementación de los entregables pactados.</a:t>
            </a:r>
          </a:p>
          <a:p>
            <a:pPr marL="400050" lvl="0" indent="-400050">
              <a:buFont typeface="+mj-lt"/>
              <a:buAutoNum type="romanLcPeriod"/>
            </a:pPr>
            <a:r>
              <a:rPr lang="es-ES" sz="1600" dirty="0"/>
              <a:t>Incluye:	</a:t>
            </a:r>
            <a:r>
              <a:rPr lang="es-ES" sz="1800" dirty="0"/>
              <a:t> </a:t>
            </a:r>
          </a:p>
          <a:p>
            <a:pPr lvl="0"/>
            <a:r>
              <a:rPr lang="es-AR" sz="1600" dirty="0"/>
              <a:t>Contratación de nuevas licencias de sistemas operativos y motores de base de datos (mejoras tecnológicas)</a:t>
            </a:r>
          </a:p>
          <a:p>
            <a:pPr lvl="0"/>
            <a:r>
              <a:rPr lang="es-AR" sz="1600" dirty="0"/>
              <a:t>Renovación de los data center.</a:t>
            </a:r>
          </a:p>
          <a:p>
            <a:pPr lvl="0"/>
            <a:r>
              <a:rPr lang="es-AR" sz="1600" dirty="0"/>
              <a:t>Planes de contingencia frente a los posibles riesgos que se presenten.</a:t>
            </a:r>
          </a:p>
          <a:p>
            <a:pPr lvl="0"/>
            <a:r>
              <a:rPr lang="es-AR" sz="1600" dirty="0"/>
              <a:t>Plan de capacitación al equipo de programadores.</a:t>
            </a:r>
          </a:p>
          <a:p>
            <a:pPr lvl="0"/>
            <a:r>
              <a:rPr lang="es-AR" sz="1600" dirty="0"/>
              <a:t>Desarrollo del sistema requerido para unificar la información recibida en una estructura única.</a:t>
            </a:r>
          </a:p>
          <a:p>
            <a:pPr lvl="0"/>
            <a:r>
              <a:rPr lang="es-AR" sz="1600" dirty="0"/>
              <a:t>Actualizaciones a la solución software a desarrollar.</a:t>
            </a:r>
          </a:p>
          <a:p>
            <a:r>
              <a:rPr lang="es-ES" sz="1600" dirty="0"/>
              <a:t>Entregables</a:t>
            </a:r>
            <a:endParaRPr lang="es-ES" sz="1800" dirty="0"/>
          </a:p>
          <a:p>
            <a:pPr marL="0" indent="0">
              <a:buNone/>
            </a:pPr>
            <a:endParaRPr lang="es-ES" sz="1800" dirty="0"/>
          </a:p>
          <a:p>
            <a:endParaRPr lang="es-AR" sz="1800" dirty="0"/>
          </a:p>
        </p:txBody>
      </p:sp>
    </p:spTree>
    <p:extLst>
      <p:ext uri="{BB962C8B-B14F-4D97-AF65-F5344CB8AC3E}">
        <p14:creationId xmlns:p14="http://schemas.microsoft.com/office/powerpoint/2010/main" val="160586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ADFD-BF7F-4ACC-B209-69C670CD3CA7}"/>
              </a:ext>
            </a:extLst>
          </p:cNvPr>
          <p:cNvSpPr>
            <a:spLocks noGrp="1"/>
          </p:cNvSpPr>
          <p:nvPr>
            <p:ph type="title"/>
          </p:nvPr>
        </p:nvSpPr>
        <p:spPr/>
        <p:txBody>
          <a:bodyPr/>
          <a:lstStyle/>
          <a:p>
            <a:r>
              <a:rPr lang="es-AR" dirty="0"/>
              <a:t>Alcance</a:t>
            </a:r>
          </a:p>
        </p:txBody>
      </p:sp>
      <p:sp>
        <p:nvSpPr>
          <p:cNvPr id="3" name="Content Placeholder 2">
            <a:extLst>
              <a:ext uri="{FF2B5EF4-FFF2-40B4-BE49-F238E27FC236}">
                <a16:creationId xmlns:a16="http://schemas.microsoft.com/office/drawing/2014/main" id="{E5E29996-A991-4348-88D4-7A69A8ED3F1D}"/>
              </a:ext>
            </a:extLst>
          </p:cNvPr>
          <p:cNvSpPr>
            <a:spLocks noGrp="1"/>
          </p:cNvSpPr>
          <p:nvPr>
            <p:ph idx="1"/>
          </p:nvPr>
        </p:nvSpPr>
        <p:spPr/>
        <p:txBody>
          <a:bodyPr>
            <a:normAutofit/>
          </a:bodyPr>
          <a:lstStyle/>
          <a:p>
            <a:pPr marL="571500" indent="-571500">
              <a:buFont typeface="+mj-lt"/>
              <a:buAutoNum type="romanLcPeriod"/>
            </a:pPr>
            <a:r>
              <a:rPr lang="es-AR" sz="1600" dirty="0"/>
              <a:t>No incluye</a:t>
            </a:r>
          </a:p>
          <a:p>
            <a:pPr lvl="0"/>
            <a:r>
              <a:rPr lang="es-AR" sz="1600" dirty="0"/>
              <a:t>La gestión del sistema de facturación de la empresa.</a:t>
            </a:r>
          </a:p>
          <a:p>
            <a:pPr lvl="0"/>
            <a:r>
              <a:rPr lang="es-AR" sz="1600" dirty="0"/>
              <a:t>Cambios en protocolos.</a:t>
            </a:r>
          </a:p>
          <a:p>
            <a:pPr lvl="0"/>
            <a:r>
              <a:rPr lang="es-AR" sz="1600" dirty="0"/>
              <a:t>Centralización de los data center.</a:t>
            </a:r>
          </a:p>
          <a:p>
            <a:pPr lvl="0"/>
            <a:r>
              <a:rPr lang="es-AR" sz="1600" dirty="0"/>
              <a:t>Actualización de sistemas existentes.</a:t>
            </a:r>
          </a:p>
          <a:p>
            <a:pPr lvl="0"/>
            <a:r>
              <a:rPr lang="es-AR" sz="1600" dirty="0"/>
              <a:t>Desarrollo de plan de contingencia ante la caída de los servidores.</a:t>
            </a:r>
          </a:p>
          <a:p>
            <a:pPr lvl="0"/>
            <a:r>
              <a:rPr lang="es-AR" sz="1600" dirty="0"/>
              <a:t>Contratación de nuevo personal cualificado.</a:t>
            </a:r>
          </a:p>
          <a:p>
            <a:pPr lvl="0"/>
            <a:r>
              <a:rPr lang="es-AR" sz="1600" dirty="0"/>
              <a:t>Mantenimiento una vez finalizado el proyecto.</a:t>
            </a:r>
          </a:p>
          <a:p>
            <a:pPr lvl="0"/>
            <a:endParaRPr lang="es-AR" sz="1800" dirty="0"/>
          </a:p>
          <a:p>
            <a:endParaRPr lang="es-AR" sz="1600" dirty="0"/>
          </a:p>
        </p:txBody>
      </p:sp>
    </p:spTree>
    <p:extLst>
      <p:ext uri="{BB962C8B-B14F-4D97-AF65-F5344CB8AC3E}">
        <p14:creationId xmlns:p14="http://schemas.microsoft.com/office/powerpoint/2010/main" val="294968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217-295B-457B-B139-F2CBB3187179}"/>
              </a:ext>
            </a:extLst>
          </p:cNvPr>
          <p:cNvSpPr>
            <a:spLocks noGrp="1"/>
          </p:cNvSpPr>
          <p:nvPr>
            <p:ph type="title"/>
          </p:nvPr>
        </p:nvSpPr>
        <p:spPr/>
        <p:txBody>
          <a:bodyPr/>
          <a:lstStyle/>
          <a:p>
            <a:r>
              <a:rPr lang="es-AR" dirty="0"/>
              <a:t>Alcance – Entregables	</a:t>
            </a:r>
          </a:p>
        </p:txBody>
      </p:sp>
      <p:sp>
        <p:nvSpPr>
          <p:cNvPr id="3" name="Content Placeholder 2">
            <a:extLst>
              <a:ext uri="{FF2B5EF4-FFF2-40B4-BE49-F238E27FC236}">
                <a16:creationId xmlns:a16="http://schemas.microsoft.com/office/drawing/2014/main" id="{98220518-7582-4A8B-B7C3-0E4B4B811EA7}"/>
              </a:ext>
            </a:extLst>
          </p:cNvPr>
          <p:cNvSpPr>
            <a:spLocks noGrp="1"/>
          </p:cNvSpPr>
          <p:nvPr>
            <p:ph idx="1"/>
          </p:nvPr>
        </p:nvSpPr>
        <p:spPr/>
        <p:txBody>
          <a:bodyPr>
            <a:normAutofit/>
          </a:bodyPr>
          <a:lstStyle/>
          <a:p>
            <a:r>
              <a:rPr lang="es-ES" sz="1600" dirty="0"/>
              <a:t>Planos de la arquitectura del nuevo sistema.</a:t>
            </a:r>
            <a:endParaRPr lang="es-AR" sz="1600" dirty="0"/>
          </a:p>
          <a:p>
            <a:r>
              <a:rPr lang="es-ES" sz="1600" dirty="0"/>
              <a:t>Manual de usuario del nuevo sistema implementado.</a:t>
            </a:r>
            <a:endParaRPr lang="es-AR" sz="1600" dirty="0"/>
          </a:p>
          <a:p>
            <a:r>
              <a:rPr lang="es-ES" sz="1600" dirty="0"/>
              <a:t>Documentos relacionados a la arquitectura de las redes.</a:t>
            </a:r>
            <a:endParaRPr lang="es-AR" sz="1600" dirty="0"/>
          </a:p>
          <a:p>
            <a:r>
              <a:rPr lang="es-ES" sz="1600" dirty="0"/>
              <a:t>Documentación </a:t>
            </a:r>
            <a:r>
              <a:rPr lang="es-AR" sz="1600" dirty="0"/>
              <a:t>de cada etapa del proyecto.</a:t>
            </a:r>
          </a:p>
          <a:p>
            <a:r>
              <a:rPr lang="es-AR" sz="1600" dirty="0"/>
              <a:t>Producto software.</a:t>
            </a:r>
          </a:p>
          <a:p>
            <a:endParaRPr lang="es-AR" sz="1600" dirty="0"/>
          </a:p>
          <a:p>
            <a:endParaRPr lang="es-AR" dirty="0"/>
          </a:p>
          <a:p>
            <a:endParaRPr lang="es-AR" dirty="0"/>
          </a:p>
        </p:txBody>
      </p:sp>
    </p:spTree>
    <p:extLst>
      <p:ext uri="{BB962C8B-B14F-4D97-AF65-F5344CB8AC3E}">
        <p14:creationId xmlns:p14="http://schemas.microsoft.com/office/powerpoint/2010/main" val="270118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C5CE-BDE9-45A5-B378-63A5DFE3628A}"/>
              </a:ext>
            </a:extLst>
          </p:cNvPr>
          <p:cNvSpPr>
            <a:spLocks noGrp="1"/>
          </p:cNvSpPr>
          <p:nvPr>
            <p:ph type="title"/>
          </p:nvPr>
        </p:nvSpPr>
        <p:spPr/>
        <p:txBody>
          <a:bodyPr/>
          <a:lstStyle/>
          <a:p>
            <a:r>
              <a:rPr lang="es-AR" dirty="0"/>
              <a:t>Estudio de Factibilidad</a:t>
            </a:r>
          </a:p>
        </p:txBody>
      </p:sp>
      <p:sp>
        <p:nvSpPr>
          <p:cNvPr id="3" name="Content Placeholder 2">
            <a:extLst>
              <a:ext uri="{FF2B5EF4-FFF2-40B4-BE49-F238E27FC236}">
                <a16:creationId xmlns:a16="http://schemas.microsoft.com/office/drawing/2014/main" id="{229E762C-B18A-4707-8F06-99A3948D0A18}"/>
              </a:ext>
            </a:extLst>
          </p:cNvPr>
          <p:cNvSpPr>
            <a:spLocks noGrp="1"/>
          </p:cNvSpPr>
          <p:nvPr>
            <p:ph idx="1"/>
          </p:nvPr>
        </p:nvSpPr>
        <p:spPr>
          <a:xfrm>
            <a:off x="1097280" y="1845734"/>
            <a:ext cx="10058400" cy="4275148"/>
          </a:xfrm>
        </p:spPr>
        <p:txBody>
          <a:bodyPr/>
          <a:lstStyle/>
          <a:p>
            <a:r>
              <a:rPr lang="es-ES" dirty="0"/>
              <a:t>Se identifica y compara las características de los distintos productos técnicos  (Hardware-Software) necesarios para llevar a cabo el proyecto. Esto, con el fin de decidir que adquisición es más factible acorde a las necesidades planteadas.</a:t>
            </a:r>
          </a:p>
          <a:p>
            <a:r>
              <a:rPr lang="es-AR" dirty="0"/>
              <a:t>El análisis de factibilidad del proyecto se realiza bajo tres factores que indican la viabilidad del mismo. Un factor operacional, otro técnico y por ultimo uno económico/financiero.</a:t>
            </a:r>
          </a:p>
          <a:p>
            <a:endParaRPr lang="es-AR" dirty="0"/>
          </a:p>
          <a:p>
            <a:endParaRPr lang="es-AR" dirty="0"/>
          </a:p>
        </p:txBody>
      </p:sp>
      <p:graphicFrame>
        <p:nvGraphicFramePr>
          <p:cNvPr id="4" name="3 Tabla"/>
          <p:cNvGraphicFramePr>
            <a:graphicFrameLocks noGrp="1"/>
          </p:cNvGraphicFramePr>
          <p:nvPr/>
        </p:nvGraphicFramePr>
        <p:xfrm>
          <a:off x="1061617" y="42839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s-AR" dirty="0"/>
                        <a:t>Ítem</a:t>
                      </a:r>
                    </a:p>
                  </a:txBody>
                  <a:tcPr/>
                </a:tc>
                <a:tc>
                  <a:txBody>
                    <a:bodyPr/>
                    <a:lstStyle/>
                    <a:p>
                      <a:r>
                        <a:rPr lang="es-AR" dirty="0"/>
                        <a:t>Descripción</a:t>
                      </a:r>
                    </a:p>
                  </a:txBody>
                  <a:tcPr/>
                </a:tc>
                <a:tc>
                  <a:txBody>
                    <a:bodyPr/>
                    <a:lstStyle/>
                    <a:p>
                      <a:r>
                        <a:rPr lang="es-AR" dirty="0"/>
                        <a:t>Costo</a:t>
                      </a:r>
                    </a:p>
                  </a:txBody>
                  <a:tcPr/>
                </a:tc>
                <a:extLst>
                  <a:ext uri="{0D108BD9-81ED-4DB2-BD59-A6C34878D82A}">
                    <a16:rowId xmlns:a16="http://schemas.microsoft.com/office/drawing/2014/main" val="10000"/>
                  </a:ext>
                </a:extLst>
              </a:tr>
              <a:tr h="370840">
                <a:tc>
                  <a:txBody>
                    <a:bodyPr/>
                    <a:lstStyle/>
                    <a:p>
                      <a:r>
                        <a:rPr lang="es-AR" dirty="0"/>
                        <a:t>A</a:t>
                      </a:r>
                    </a:p>
                  </a:txBody>
                  <a:tcPr/>
                </a:tc>
                <a:tc>
                  <a:txBody>
                    <a:bodyPr/>
                    <a:lstStyle/>
                    <a:p>
                      <a:r>
                        <a:rPr lang="es-AR" dirty="0"/>
                        <a:t>Cisco</a:t>
                      </a:r>
                    </a:p>
                  </a:txBody>
                  <a:tcPr/>
                </a:tc>
                <a:tc>
                  <a:txBody>
                    <a:bodyPr/>
                    <a:lstStyle/>
                    <a:p>
                      <a:r>
                        <a:rPr lang="es-AR" dirty="0"/>
                        <a:t>$2500</a:t>
                      </a:r>
                    </a:p>
                  </a:txBody>
                  <a:tcPr/>
                </a:tc>
                <a:extLst>
                  <a:ext uri="{0D108BD9-81ED-4DB2-BD59-A6C34878D82A}">
                    <a16:rowId xmlns:a16="http://schemas.microsoft.com/office/drawing/2014/main" val="10001"/>
                  </a:ext>
                </a:extLst>
              </a:tr>
              <a:tr h="370840">
                <a:tc>
                  <a:txBody>
                    <a:bodyPr/>
                    <a:lstStyle/>
                    <a:p>
                      <a:r>
                        <a:rPr lang="es-AR" dirty="0"/>
                        <a:t>B</a:t>
                      </a:r>
                    </a:p>
                  </a:txBody>
                  <a:tcPr/>
                </a:tc>
                <a:tc>
                  <a:txBody>
                    <a:bodyPr/>
                    <a:lstStyle/>
                    <a:p>
                      <a:r>
                        <a:rPr lang="es-AR" dirty="0"/>
                        <a:t>IBM</a:t>
                      </a:r>
                    </a:p>
                  </a:txBody>
                  <a:tcPr/>
                </a:tc>
                <a:tc>
                  <a:txBody>
                    <a:bodyPr/>
                    <a:lstStyle/>
                    <a:p>
                      <a:r>
                        <a:rPr lang="es-AR" dirty="0"/>
                        <a:t>$2000</a:t>
                      </a:r>
                    </a:p>
                  </a:txBody>
                  <a:tcPr/>
                </a:tc>
                <a:extLst>
                  <a:ext uri="{0D108BD9-81ED-4DB2-BD59-A6C34878D82A}">
                    <a16:rowId xmlns:a16="http://schemas.microsoft.com/office/drawing/2014/main" val="10002"/>
                  </a:ext>
                </a:extLst>
              </a:tr>
              <a:tr h="370840">
                <a:tc>
                  <a:txBody>
                    <a:bodyPr/>
                    <a:lstStyle/>
                    <a:p>
                      <a:r>
                        <a:rPr lang="es-AR" dirty="0"/>
                        <a:t>C</a:t>
                      </a:r>
                    </a:p>
                  </a:txBody>
                  <a:tcPr/>
                </a:tc>
                <a:tc>
                  <a:txBody>
                    <a:bodyPr/>
                    <a:lstStyle/>
                    <a:p>
                      <a:r>
                        <a:rPr lang="es-AR" dirty="0"/>
                        <a:t>Microsoft</a:t>
                      </a:r>
                      <a:r>
                        <a:rPr lang="es-AR" baseline="0" dirty="0"/>
                        <a:t> Azure</a:t>
                      </a:r>
                      <a:endParaRPr lang="es-AR" dirty="0"/>
                    </a:p>
                  </a:txBody>
                  <a:tcPr/>
                </a:tc>
                <a:tc>
                  <a:txBody>
                    <a:bodyPr/>
                    <a:lstStyle/>
                    <a:p>
                      <a:r>
                        <a:rPr lang="es-AR" dirty="0"/>
                        <a:t>$1000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429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C5CE-BDE9-45A5-B378-63A5DFE3628A}"/>
              </a:ext>
            </a:extLst>
          </p:cNvPr>
          <p:cNvSpPr>
            <a:spLocks noGrp="1"/>
          </p:cNvSpPr>
          <p:nvPr>
            <p:ph type="title"/>
          </p:nvPr>
        </p:nvSpPr>
        <p:spPr/>
        <p:txBody>
          <a:bodyPr/>
          <a:lstStyle/>
          <a:p>
            <a:r>
              <a:rPr lang="es-AR" dirty="0"/>
              <a:t>Estudio de Factibilidad – Matriz de Ponderación</a:t>
            </a:r>
          </a:p>
        </p:txBody>
      </p:sp>
      <p:sp>
        <p:nvSpPr>
          <p:cNvPr id="3" name="Content Placeholder 2">
            <a:extLst>
              <a:ext uri="{FF2B5EF4-FFF2-40B4-BE49-F238E27FC236}">
                <a16:creationId xmlns:a16="http://schemas.microsoft.com/office/drawing/2014/main" id="{229E762C-B18A-4707-8F06-99A3948D0A18}"/>
              </a:ext>
            </a:extLst>
          </p:cNvPr>
          <p:cNvSpPr>
            <a:spLocks noGrp="1"/>
          </p:cNvSpPr>
          <p:nvPr>
            <p:ph idx="1"/>
          </p:nvPr>
        </p:nvSpPr>
        <p:spPr>
          <a:xfrm>
            <a:off x="1097280" y="1845734"/>
            <a:ext cx="10058400" cy="4275148"/>
          </a:xfrm>
        </p:spPr>
        <p:txBody>
          <a:bodyPr/>
          <a:lstStyle/>
          <a:p>
            <a:endParaRPr lang="es-AR" dirty="0"/>
          </a:p>
          <a:p>
            <a:endParaRPr lang="es-AR" dirty="0"/>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13441714"/>
              </p:ext>
            </p:extLst>
          </p:nvPr>
        </p:nvGraphicFramePr>
        <p:xfrm>
          <a:off x="1210906" y="1876662"/>
          <a:ext cx="5283200" cy="2346960"/>
        </p:xfrm>
        <a:graphic>
          <a:graphicData uri="http://schemas.openxmlformats.org/drawingml/2006/table">
            <a:tbl>
              <a:tblPr firstRow="1" bandRow="1">
                <a:tableStyleId>{5C22544A-7EE6-4342-B048-85BDC9FD1C3A}</a:tableStyleId>
              </a:tblPr>
              <a:tblGrid>
                <a:gridCol w="1532294">
                  <a:extLst>
                    <a:ext uri="{9D8B030D-6E8A-4147-A177-3AD203B41FA5}">
                      <a16:colId xmlns:a16="http://schemas.microsoft.com/office/drawing/2014/main" val="20000"/>
                    </a:ext>
                  </a:extLst>
                </a:gridCol>
                <a:gridCol w="821094">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877078">
                  <a:extLst>
                    <a:ext uri="{9D8B030D-6E8A-4147-A177-3AD203B41FA5}">
                      <a16:colId xmlns:a16="http://schemas.microsoft.com/office/drawing/2014/main" val="20003"/>
                    </a:ext>
                  </a:extLst>
                </a:gridCol>
                <a:gridCol w="1268963">
                  <a:extLst>
                    <a:ext uri="{9D8B030D-6E8A-4147-A177-3AD203B41FA5}">
                      <a16:colId xmlns:a16="http://schemas.microsoft.com/office/drawing/2014/main" val="20004"/>
                    </a:ext>
                  </a:extLst>
                </a:gridCol>
              </a:tblGrid>
              <a:tr h="206434">
                <a:tc>
                  <a:txBody>
                    <a:bodyPr/>
                    <a:lstStyle/>
                    <a:p>
                      <a:r>
                        <a:rPr lang="es-AR" sz="1600" dirty="0"/>
                        <a:t>Ítem</a:t>
                      </a:r>
                    </a:p>
                  </a:txBody>
                  <a:tcPr/>
                </a:tc>
                <a:tc>
                  <a:txBody>
                    <a:bodyPr/>
                    <a:lstStyle/>
                    <a:p>
                      <a:r>
                        <a:rPr lang="es-AR" sz="1600" dirty="0"/>
                        <a:t>Peso</a:t>
                      </a:r>
                    </a:p>
                  </a:txBody>
                  <a:tcPr/>
                </a:tc>
                <a:tc>
                  <a:txBody>
                    <a:bodyPr/>
                    <a:lstStyle/>
                    <a:p>
                      <a:r>
                        <a:rPr lang="es-AR" sz="1600" dirty="0"/>
                        <a:t>A</a:t>
                      </a:r>
                    </a:p>
                  </a:txBody>
                  <a:tcPr/>
                </a:tc>
                <a:tc>
                  <a:txBody>
                    <a:bodyPr/>
                    <a:lstStyle/>
                    <a:p>
                      <a:r>
                        <a:rPr lang="es-AR" sz="1600" dirty="0"/>
                        <a:t>B</a:t>
                      </a:r>
                    </a:p>
                  </a:txBody>
                  <a:tcPr/>
                </a:tc>
                <a:tc>
                  <a:txBody>
                    <a:bodyPr/>
                    <a:lstStyle/>
                    <a:p>
                      <a:r>
                        <a:rPr lang="es-AR" sz="1600" dirty="0"/>
                        <a:t>C</a:t>
                      </a:r>
                    </a:p>
                  </a:txBody>
                  <a:tcPr/>
                </a:tc>
                <a:extLst>
                  <a:ext uri="{0D108BD9-81ED-4DB2-BD59-A6C34878D82A}">
                    <a16:rowId xmlns:a16="http://schemas.microsoft.com/office/drawing/2014/main" val="10000"/>
                  </a:ext>
                </a:extLst>
              </a:tr>
              <a:tr h="206434">
                <a:tc>
                  <a:txBody>
                    <a:bodyPr/>
                    <a:lstStyle/>
                    <a:p>
                      <a:r>
                        <a:rPr lang="es-AR" sz="1600" dirty="0"/>
                        <a:t>Disponibilidad</a:t>
                      </a:r>
                    </a:p>
                  </a:txBody>
                  <a:tcPr/>
                </a:tc>
                <a:tc>
                  <a:txBody>
                    <a:bodyPr/>
                    <a:lstStyle/>
                    <a:p>
                      <a:r>
                        <a:rPr lang="es-AR" sz="1600" dirty="0"/>
                        <a:t>35%</a:t>
                      </a:r>
                    </a:p>
                  </a:txBody>
                  <a:tcPr/>
                </a:tc>
                <a:tc>
                  <a:txBody>
                    <a:bodyPr/>
                    <a:lstStyle/>
                    <a:p>
                      <a:r>
                        <a:rPr lang="es-AR" sz="1600" dirty="0"/>
                        <a:t>95%</a:t>
                      </a:r>
                    </a:p>
                  </a:txBody>
                  <a:tcPr/>
                </a:tc>
                <a:tc>
                  <a:txBody>
                    <a:bodyPr/>
                    <a:lstStyle/>
                    <a:p>
                      <a:r>
                        <a:rPr lang="es-AR" sz="1600" dirty="0"/>
                        <a:t>90%</a:t>
                      </a:r>
                    </a:p>
                  </a:txBody>
                  <a:tcPr/>
                </a:tc>
                <a:tc>
                  <a:txBody>
                    <a:bodyPr/>
                    <a:lstStyle/>
                    <a:p>
                      <a:r>
                        <a:rPr lang="es-AR" sz="1600" dirty="0"/>
                        <a:t>75%</a:t>
                      </a:r>
                    </a:p>
                  </a:txBody>
                  <a:tcPr/>
                </a:tc>
                <a:extLst>
                  <a:ext uri="{0D108BD9-81ED-4DB2-BD59-A6C34878D82A}">
                    <a16:rowId xmlns:a16="http://schemas.microsoft.com/office/drawing/2014/main" val="10001"/>
                  </a:ext>
                </a:extLst>
              </a:tr>
              <a:tr h="206434">
                <a:tc>
                  <a:txBody>
                    <a:bodyPr/>
                    <a:lstStyle/>
                    <a:p>
                      <a:r>
                        <a:rPr lang="es-AR" sz="1600" dirty="0"/>
                        <a:t>Costo</a:t>
                      </a:r>
                    </a:p>
                  </a:txBody>
                  <a:tcPr/>
                </a:tc>
                <a:tc>
                  <a:txBody>
                    <a:bodyPr/>
                    <a:lstStyle/>
                    <a:p>
                      <a:r>
                        <a:rPr lang="es-AR" sz="1600" dirty="0"/>
                        <a:t>7.5%</a:t>
                      </a:r>
                    </a:p>
                  </a:txBody>
                  <a:tcPr/>
                </a:tc>
                <a:tc>
                  <a:txBody>
                    <a:bodyPr/>
                    <a:lstStyle/>
                    <a:p>
                      <a:r>
                        <a:rPr lang="es-AR" sz="1600" dirty="0"/>
                        <a:t>10%</a:t>
                      </a:r>
                    </a:p>
                  </a:txBody>
                  <a:tcPr/>
                </a:tc>
                <a:tc>
                  <a:txBody>
                    <a:bodyPr/>
                    <a:lstStyle/>
                    <a:p>
                      <a:r>
                        <a:rPr lang="es-AR" sz="1600" dirty="0"/>
                        <a:t>10%</a:t>
                      </a:r>
                    </a:p>
                  </a:txBody>
                  <a:tcPr/>
                </a:tc>
                <a:tc>
                  <a:txBody>
                    <a:bodyPr/>
                    <a:lstStyle/>
                    <a:p>
                      <a:r>
                        <a:rPr lang="es-AR" sz="1600" dirty="0"/>
                        <a:t>95%</a:t>
                      </a:r>
                    </a:p>
                  </a:txBody>
                  <a:tcPr/>
                </a:tc>
                <a:extLst>
                  <a:ext uri="{0D108BD9-81ED-4DB2-BD59-A6C34878D82A}">
                    <a16:rowId xmlns:a16="http://schemas.microsoft.com/office/drawing/2014/main" val="10002"/>
                  </a:ext>
                </a:extLst>
              </a:tr>
              <a:tr h="206434">
                <a:tc>
                  <a:txBody>
                    <a:bodyPr/>
                    <a:lstStyle/>
                    <a:p>
                      <a:r>
                        <a:rPr lang="es-AR" sz="1600" dirty="0"/>
                        <a:t>Garantía</a:t>
                      </a:r>
                    </a:p>
                  </a:txBody>
                  <a:tcPr/>
                </a:tc>
                <a:tc>
                  <a:txBody>
                    <a:bodyPr/>
                    <a:lstStyle/>
                    <a:p>
                      <a:r>
                        <a:rPr lang="es-AR" sz="1600" dirty="0"/>
                        <a:t>12.5%</a:t>
                      </a:r>
                    </a:p>
                  </a:txBody>
                  <a:tcPr/>
                </a:tc>
                <a:tc>
                  <a:txBody>
                    <a:bodyPr/>
                    <a:lstStyle/>
                    <a:p>
                      <a:r>
                        <a:rPr lang="es-AR" sz="1600" dirty="0"/>
                        <a:t>100%</a:t>
                      </a:r>
                    </a:p>
                  </a:txBody>
                  <a:tcPr/>
                </a:tc>
                <a:tc>
                  <a:txBody>
                    <a:bodyPr/>
                    <a:lstStyle/>
                    <a:p>
                      <a:r>
                        <a:rPr lang="es-AR" sz="1600" dirty="0"/>
                        <a:t>100%</a:t>
                      </a:r>
                    </a:p>
                  </a:txBody>
                  <a:tcPr/>
                </a:tc>
                <a:tc>
                  <a:txBody>
                    <a:bodyPr/>
                    <a:lstStyle/>
                    <a:p>
                      <a:r>
                        <a:rPr lang="es-AR" sz="1600" dirty="0"/>
                        <a:t>100%</a:t>
                      </a:r>
                    </a:p>
                  </a:txBody>
                  <a:tcPr/>
                </a:tc>
                <a:extLst>
                  <a:ext uri="{0D108BD9-81ED-4DB2-BD59-A6C34878D82A}">
                    <a16:rowId xmlns:a16="http://schemas.microsoft.com/office/drawing/2014/main" val="10003"/>
                  </a:ext>
                </a:extLst>
              </a:tr>
              <a:tr h="206434">
                <a:tc>
                  <a:txBody>
                    <a:bodyPr/>
                    <a:lstStyle/>
                    <a:p>
                      <a:r>
                        <a:rPr lang="es-AR" sz="1600" dirty="0"/>
                        <a:t>Escalabilidad</a:t>
                      </a:r>
                    </a:p>
                  </a:txBody>
                  <a:tcPr/>
                </a:tc>
                <a:tc>
                  <a:txBody>
                    <a:bodyPr/>
                    <a:lstStyle/>
                    <a:p>
                      <a:r>
                        <a:rPr lang="es-AR" sz="1600" dirty="0"/>
                        <a:t>10%</a:t>
                      </a:r>
                    </a:p>
                  </a:txBody>
                  <a:tcPr/>
                </a:tc>
                <a:tc>
                  <a:txBody>
                    <a:bodyPr/>
                    <a:lstStyle/>
                    <a:p>
                      <a:r>
                        <a:rPr lang="es-AR" sz="1600" dirty="0"/>
                        <a:t>90%</a:t>
                      </a:r>
                    </a:p>
                  </a:txBody>
                  <a:tcPr/>
                </a:tc>
                <a:tc>
                  <a:txBody>
                    <a:bodyPr/>
                    <a:lstStyle/>
                    <a:p>
                      <a:r>
                        <a:rPr lang="es-AR" sz="1600" dirty="0"/>
                        <a:t>85%</a:t>
                      </a:r>
                    </a:p>
                  </a:txBody>
                  <a:tcPr/>
                </a:tc>
                <a:tc>
                  <a:txBody>
                    <a:bodyPr/>
                    <a:lstStyle/>
                    <a:p>
                      <a:r>
                        <a:rPr lang="es-AR" sz="1600" dirty="0"/>
                        <a:t>70%</a:t>
                      </a:r>
                    </a:p>
                  </a:txBody>
                  <a:tcPr/>
                </a:tc>
                <a:extLst>
                  <a:ext uri="{0D108BD9-81ED-4DB2-BD59-A6C34878D82A}">
                    <a16:rowId xmlns:a16="http://schemas.microsoft.com/office/drawing/2014/main" val="10004"/>
                  </a:ext>
                </a:extLst>
              </a:tr>
              <a:tr h="206434">
                <a:tc>
                  <a:txBody>
                    <a:bodyPr/>
                    <a:lstStyle/>
                    <a:p>
                      <a:r>
                        <a:rPr lang="es-AR" sz="1600" dirty="0"/>
                        <a:t>Rendimiento</a:t>
                      </a:r>
                    </a:p>
                  </a:txBody>
                  <a:tcPr/>
                </a:tc>
                <a:tc>
                  <a:txBody>
                    <a:bodyPr/>
                    <a:lstStyle/>
                    <a:p>
                      <a:r>
                        <a:rPr lang="es-AR" sz="1600" dirty="0"/>
                        <a:t>15%</a:t>
                      </a:r>
                    </a:p>
                  </a:txBody>
                  <a:tcPr/>
                </a:tc>
                <a:tc>
                  <a:txBody>
                    <a:bodyPr/>
                    <a:lstStyle/>
                    <a:p>
                      <a:r>
                        <a:rPr lang="es-AR" sz="1600" dirty="0"/>
                        <a:t>90%</a:t>
                      </a:r>
                    </a:p>
                  </a:txBody>
                  <a:tcPr/>
                </a:tc>
                <a:tc>
                  <a:txBody>
                    <a:bodyPr/>
                    <a:lstStyle/>
                    <a:p>
                      <a:r>
                        <a:rPr lang="es-AR" sz="1600" dirty="0"/>
                        <a:t>90%</a:t>
                      </a:r>
                    </a:p>
                  </a:txBody>
                  <a:tcPr/>
                </a:tc>
                <a:tc>
                  <a:txBody>
                    <a:bodyPr/>
                    <a:lstStyle/>
                    <a:p>
                      <a:r>
                        <a:rPr lang="es-AR" sz="1600" dirty="0"/>
                        <a:t>90%</a:t>
                      </a:r>
                    </a:p>
                  </a:txBody>
                  <a:tcPr/>
                </a:tc>
                <a:extLst>
                  <a:ext uri="{0D108BD9-81ED-4DB2-BD59-A6C34878D82A}">
                    <a16:rowId xmlns:a16="http://schemas.microsoft.com/office/drawing/2014/main" val="10005"/>
                  </a:ext>
                </a:extLst>
              </a:tr>
              <a:tr h="206434">
                <a:tc>
                  <a:txBody>
                    <a:bodyPr/>
                    <a:lstStyle/>
                    <a:p>
                      <a:r>
                        <a:rPr lang="es-AR" sz="1600" dirty="0"/>
                        <a:t>Seguridad</a:t>
                      </a:r>
                    </a:p>
                  </a:txBody>
                  <a:tcPr/>
                </a:tc>
                <a:tc>
                  <a:txBody>
                    <a:bodyPr/>
                    <a:lstStyle/>
                    <a:p>
                      <a:r>
                        <a:rPr lang="es-AR" sz="1600" dirty="0"/>
                        <a:t>20%</a:t>
                      </a:r>
                    </a:p>
                  </a:txBody>
                  <a:tcPr/>
                </a:tc>
                <a:tc>
                  <a:txBody>
                    <a:bodyPr/>
                    <a:lstStyle/>
                    <a:p>
                      <a:r>
                        <a:rPr lang="es-AR" sz="1600" dirty="0"/>
                        <a:t>95%</a:t>
                      </a:r>
                    </a:p>
                  </a:txBody>
                  <a:tcPr/>
                </a:tc>
                <a:tc>
                  <a:txBody>
                    <a:bodyPr/>
                    <a:lstStyle/>
                    <a:p>
                      <a:r>
                        <a:rPr lang="es-AR" sz="1600" dirty="0"/>
                        <a:t>90%</a:t>
                      </a:r>
                    </a:p>
                  </a:txBody>
                  <a:tcPr/>
                </a:tc>
                <a:tc>
                  <a:txBody>
                    <a:bodyPr/>
                    <a:lstStyle/>
                    <a:p>
                      <a:r>
                        <a:rPr lang="es-AR" sz="1600" dirty="0"/>
                        <a:t>70%</a:t>
                      </a:r>
                    </a:p>
                  </a:txBody>
                  <a:tcPr/>
                </a:tc>
                <a:extLst>
                  <a:ext uri="{0D108BD9-81ED-4DB2-BD59-A6C34878D82A}">
                    <a16:rowId xmlns:a16="http://schemas.microsoft.com/office/drawing/2014/main" val="10006"/>
                  </a:ext>
                </a:extLst>
              </a:tr>
            </a:tbl>
          </a:graphicData>
        </a:graphic>
      </p:graphicFrame>
      <p:sp>
        <p:nvSpPr>
          <p:cNvPr id="6" name="5 CuadroTexto"/>
          <p:cNvSpPr txBox="1"/>
          <p:nvPr/>
        </p:nvSpPr>
        <p:spPr>
          <a:xfrm>
            <a:off x="6662057" y="1847461"/>
            <a:ext cx="5075853" cy="2431435"/>
          </a:xfrm>
          <a:prstGeom prst="rect">
            <a:avLst/>
          </a:prstGeom>
          <a:noFill/>
        </p:spPr>
        <p:txBody>
          <a:bodyPr wrap="square" rtlCol="0">
            <a:spAutoFit/>
          </a:bodyPr>
          <a:lstStyle/>
          <a:p>
            <a:r>
              <a:rPr lang="es-AR" sz="1600" dirty="0"/>
              <a:t>Aplicando la ponderación, obtenemos que:</a:t>
            </a:r>
          </a:p>
          <a:p>
            <a:pPr marL="285750" indent="-285750">
              <a:buFont typeface="Arial" panose="020B0604020202020204" pitchFamily="34" charset="0"/>
              <a:buChar char="•"/>
            </a:pPr>
            <a:r>
              <a:rPr lang="es-AR" sz="1600" dirty="0"/>
              <a:t>Cisco: 35*95 +7.5*10 +12.5*100+ 10*90 +15*90 +20*95 = </a:t>
            </a:r>
            <a:r>
              <a:rPr lang="es-AR" sz="1600" b="1" dirty="0"/>
              <a:t>8800</a:t>
            </a:r>
          </a:p>
          <a:p>
            <a:pPr marL="285750" indent="-285750">
              <a:buFont typeface="Arial" panose="020B0604020202020204" pitchFamily="34" charset="0"/>
              <a:buChar char="•"/>
            </a:pPr>
            <a:r>
              <a:rPr lang="es-AR" sz="1600" dirty="0"/>
              <a:t>IBM : 35*90 +7.5*10 +12.5*100+ 10*85 +15*90 +20*90 = 8475</a:t>
            </a:r>
          </a:p>
          <a:p>
            <a:pPr marL="285750" indent="-285750">
              <a:buFont typeface="Arial" panose="020B0604020202020204" pitchFamily="34" charset="0"/>
              <a:buChar char="•"/>
            </a:pPr>
            <a:r>
              <a:rPr lang="es-AR" sz="1600" dirty="0"/>
              <a:t>Microsoft Azure:: 35*75 +7.5*95 +12.5*100+ 10*70 +15*90 +20*70 = 8037.5</a:t>
            </a:r>
            <a:endParaRPr lang="es-AR" sz="1600" b="1" dirty="0"/>
          </a:p>
          <a:p>
            <a:pPr marL="285750" indent="-285750">
              <a:buFont typeface="Arial" panose="020B0604020202020204" pitchFamily="34" charset="0"/>
              <a:buChar char="•"/>
            </a:pPr>
            <a:endParaRPr lang="es-AR" sz="1600" dirty="0"/>
          </a:p>
          <a:p>
            <a:pPr marL="285750" indent="-285750">
              <a:buFont typeface="Arial" panose="020B0604020202020204" pitchFamily="34" charset="0"/>
              <a:buChar char="•"/>
            </a:pPr>
            <a:endParaRPr lang="es-AR" dirty="0"/>
          </a:p>
        </p:txBody>
      </p:sp>
      <p:sp>
        <p:nvSpPr>
          <p:cNvPr id="7" name="6 CuadroTexto"/>
          <p:cNvSpPr txBox="1"/>
          <p:nvPr/>
        </p:nvSpPr>
        <p:spPr>
          <a:xfrm>
            <a:off x="1156996" y="4572000"/>
            <a:ext cx="10580914" cy="1200329"/>
          </a:xfrm>
          <a:prstGeom prst="rect">
            <a:avLst/>
          </a:prstGeom>
          <a:noFill/>
        </p:spPr>
        <p:txBody>
          <a:bodyPr wrap="square" rtlCol="0">
            <a:spAutoFit/>
          </a:bodyPr>
          <a:lstStyle/>
          <a:p>
            <a:r>
              <a:rPr lang="es-AR" dirty="0"/>
              <a:t>Bajo este punto de vista, llegamos a la conclusión que la alternativa a utilizar es la opción A (Cisco), dado que es la tiene una ponderación mas elevada; por cumplir con mayor efectividad los factores de mas peso.</a:t>
            </a:r>
          </a:p>
          <a:p>
            <a:r>
              <a:rPr lang="es-AR" dirty="0"/>
              <a:t>Aun cuando el costo puede ser mas elevado, esta es la opción que se adecua mejor a los requerimientos planteados.</a:t>
            </a:r>
          </a:p>
        </p:txBody>
      </p:sp>
    </p:spTree>
    <p:extLst>
      <p:ext uri="{BB962C8B-B14F-4D97-AF65-F5344CB8AC3E}">
        <p14:creationId xmlns:p14="http://schemas.microsoft.com/office/powerpoint/2010/main" val="242334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3E1D-B65D-4016-8FF7-825583370E16}"/>
              </a:ext>
            </a:extLst>
          </p:cNvPr>
          <p:cNvSpPr>
            <a:spLocks noGrp="1"/>
          </p:cNvSpPr>
          <p:nvPr>
            <p:ph type="title"/>
          </p:nvPr>
        </p:nvSpPr>
        <p:spPr>
          <a:xfrm>
            <a:off x="1077097" y="777017"/>
            <a:ext cx="10515600" cy="951947"/>
          </a:xfrm>
        </p:spPr>
        <p:txBody>
          <a:bodyPr/>
          <a:lstStyle/>
          <a:p>
            <a:r>
              <a:rPr lang="en-US" dirty="0"/>
              <a:t>Gestión de Riesgos</a:t>
            </a:r>
            <a:endParaRPr lang="es-AR" dirty="0"/>
          </a:p>
        </p:txBody>
      </p:sp>
      <p:sp>
        <p:nvSpPr>
          <p:cNvPr id="3" name="Content Placeholder 2">
            <a:extLst>
              <a:ext uri="{FF2B5EF4-FFF2-40B4-BE49-F238E27FC236}">
                <a16:creationId xmlns:a16="http://schemas.microsoft.com/office/drawing/2014/main" id="{04FA27F8-231C-47B8-8B77-559BCC65B1B7}"/>
              </a:ext>
            </a:extLst>
          </p:cNvPr>
          <p:cNvSpPr>
            <a:spLocks noGrp="1"/>
          </p:cNvSpPr>
          <p:nvPr>
            <p:ph idx="1"/>
          </p:nvPr>
        </p:nvSpPr>
        <p:spPr>
          <a:xfrm>
            <a:off x="755822" y="1805673"/>
            <a:ext cx="10515600" cy="4717279"/>
          </a:xfrm>
        </p:spPr>
        <p:txBody>
          <a:bodyPr>
            <a:normAutofit lnSpcReduction="10000"/>
          </a:bodyPr>
          <a:lstStyle/>
          <a:p>
            <a:pPr marL="91440" lvl="1" indent="-91440">
              <a:spcBef>
                <a:spcPts val="1200"/>
              </a:spcBef>
              <a:spcAft>
                <a:spcPts val="200"/>
              </a:spcAft>
              <a:buSzPct val="100000"/>
              <a:buFont typeface="Calibri" panose="020F0502020204030204" pitchFamily="34" charset="0"/>
              <a:buChar char=" "/>
            </a:pPr>
            <a:r>
              <a:rPr lang="es-AR" sz="1600" dirty="0"/>
              <a:t>En la siguiente sección se identifican los riesgos que pueden ocurrir durante el proyecto, para así </a:t>
            </a:r>
            <a:r>
              <a:rPr lang="es-ES" sz="1600" dirty="0"/>
              <a:t>mantener una visión global del proyecto; y además, estar preparados para los posibles problemas que puedan desatarse a causa de estos, reduciendo a un mínimo aceptable las consecuencias que estos puedan </a:t>
            </a:r>
            <a:r>
              <a:rPr lang="es-AR" sz="1600" dirty="0"/>
              <a:t>generar.</a:t>
            </a:r>
          </a:p>
          <a:p>
            <a:r>
              <a:rPr lang="es-AR" sz="2000" dirty="0"/>
              <a:t>Riesgos:</a:t>
            </a:r>
          </a:p>
          <a:p>
            <a:pPr marL="800100" lvl="1" indent="-342900">
              <a:buFont typeface="+mj-lt"/>
              <a:buAutoNum type="arabicPeriod"/>
            </a:pPr>
            <a:r>
              <a:rPr lang="es-AR" sz="1600" dirty="0"/>
              <a:t>Supuestos no validos. </a:t>
            </a:r>
          </a:p>
          <a:p>
            <a:pPr marL="800100" lvl="1" indent="-342900">
              <a:buFont typeface="+mj-lt"/>
              <a:buAutoNum type="arabicPeriod"/>
            </a:pPr>
            <a:r>
              <a:rPr lang="es-AR" sz="1600" dirty="0"/>
              <a:t>Falla de comunicación con OAS.</a:t>
            </a:r>
          </a:p>
          <a:p>
            <a:pPr marL="800100" lvl="1" indent="-342900">
              <a:buFont typeface="+mj-lt"/>
              <a:buAutoNum type="arabicPeriod"/>
            </a:pPr>
            <a:r>
              <a:rPr lang="es-ES" sz="1600" dirty="0"/>
              <a:t>Inconsistencia en Bases de datos.</a:t>
            </a:r>
            <a:endParaRPr lang="es-AR" sz="1600" dirty="0"/>
          </a:p>
          <a:p>
            <a:r>
              <a:rPr lang="es-AR" sz="2000" dirty="0"/>
              <a:t>Ocurrencia:</a:t>
            </a:r>
          </a:p>
          <a:p>
            <a:pPr marL="800100" lvl="1" indent="-342900">
              <a:buFont typeface="+mj-lt"/>
              <a:buAutoNum type="arabicPeriod"/>
            </a:pPr>
            <a:r>
              <a:rPr lang="es-AR" sz="1600" dirty="0"/>
              <a:t>15%</a:t>
            </a:r>
          </a:p>
          <a:p>
            <a:pPr marL="800100" lvl="1" indent="-342900">
              <a:buFont typeface="+mj-lt"/>
              <a:buAutoNum type="arabicPeriod"/>
            </a:pPr>
            <a:r>
              <a:rPr lang="es-AR" sz="1600" dirty="0"/>
              <a:t>30%</a:t>
            </a:r>
          </a:p>
          <a:p>
            <a:pPr marL="800100" lvl="1" indent="-342900">
              <a:buFont typeface="+mj-lt"/>
              <a:buAutoNum type="arabicPeriod"/>
            </a:pPr>
            <a:r>
              <a:rPr lang="es-AR" sz="1600" dirty="0"/>
              <a:t>40%</a:t>
            </a:r>
          </a:p>
          <a:p>
            <a:r>
              <a:rPr lang="es-AR" sz="2000" dirty="0"/>
              <a:t>Tratamiento - soluciones</a:t>
            </a:r>
          </a:p>
          <a:p>
            <a:pPr marL="800100" lvl="1" indent="-342900">
              <a:buFont typeface="+mj-lt"/>
              <a:buAutoNum type="arabicPeriod"/>
            </a:pPr>
            <a:r>
              <a:rPr lang="es-ES" sz="1600" dirty="0"/>
              <a:t>Reuniones periódicas con cliente para revisar supuestos.</a:t>
            </a:r>
          </a:p>
          <a:p>
            <a:pPr marL="800100" lvl="1" indent="-342900">
              <a:buFont typeface="+mj-lt"/>
              <a:buAutoNum type="arabicPeriod"/>
            </a:pPr>
            <a:r>
              <a:rPr lang="es-ES" sz="1600" dirty="0"/>
              <a:t>Control periódico de infraestructura básica.</a:t>
            </a:r>
          </a:p>
          <a:p>
            <a:pPr marL="800100" lvl="1" indent="-342900">
              <a:buFont typeface="+mj-lt"/>
              <a:buAutoNum type="arabicPeriod"/>
            </a:pPr>
            <a:r>
              <a:rPr lang="es-ES" sz="1600" dirty="0"/>
              <a:t>Trabajar en la Contingencia y en paralelo depurar la BD para localizar los datos corruptos y tomar una decisión sobre ellos.</a:t>
            </a:r>
            <a:endParaRPr lang="es-AR" sz="1600" dirty="0"/>
          </a:p>
        </p:txBody>
      </p:sp>
    </p:spTree>
    <p:extLst>
      <p:ext uri="{BB962C8B-B14F-4D97-AF65-F5344CB8AC3E}">
        <p14:creationId xmlns:p14="http://schemas.microsoft.com/office/powerpoint/2010/main" val="302796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995A-5960-4052-809A-DA9EFA962306}"/>
              </a:ext>
            </a:extLst>
          </p:cNvPr>
          <p:cNvSpPr>
            <a:spLocks noGrp="1"/>
          </p:cNvSpPr>
          <p:nvPr>
            <p:ph type="title"/>
          </p:nvPr>
        </p:nvSpPr>
        <p:spPr/>
        <p:txBody>
          <a:bodyPr/>
          <a:lstStyle/>
          <a:p>
            <a:r>
              <a:rPr lang="en-US" dirty="0" err="1"/>
              <a:t>Comunicaci</a:t>
            </a:r>
            <a:r>
              <a:rPr lang="es-AR" dirty="0" err="1"/>
              <a:t>ón</a:t>
            </a:r>
            <a:endParaRPr lang="es-AR" dirty="0"/>
          </a:p>
        </p:txBody>
      </p:sp>
      <p:sp>
        <p:nvSpPr>
          <p:cNvPr id="3" name="Content Placeholder 2">
            <a:extLst>
              <a:ext uri="{FF2B5EF4-FFF2-40B4-BE49-F238E27FC236}">
                <a16:creationId xmlns:a16="http://schemas.microsoft.com/office/drawing/2014/main" id="{5A8A44D9-83C9-4A3D-9A52-E07D4366E910}"/>
              </a:ext>
            </a:extLst>
          </p:cNvPr>
          <p:cNvSpPr>
            <a:spLocks noGrp="1"/>
          </p:cNvSpPr>
          <p:nvPr>
            <p:ph idx="1"/>
          </p:nvPr>
        </p:nvSpPr>
        <p:spPr/>
        <p:txBody>
          <a:bodyPr>
            <a:normAutofit/>
          </a:bodyPr>
          <a:lstStyle/>
          <a:p>
            <a:r>
              <a:rPr lang="es-ES" sz="1800" dirty="0"/>
              <a:t>Detalle de los documentos e información distribuida entre las distintas partes relacionadas con el proyecto. Indica cómo será la comunicación y entre quienes, todo con el fin de lograr un vinculo entre los diferentes actores interrelacionados, sean parte interna de la organización o no.</a:t>
            </a:r>
          </a:p>
          <a:p>
            <a:pPr marL="342900" indent="-342900">
              <a:buFont typeface="+mj-lt"/>
              <a:buAutoNum type="arabicPeriod"/>
            </a:pPr>
            <a:r>
              <a:rPr lang="es-ES" sz="1800" dirty="0"/>
              <a:t>Distribución de Responsabilidades: el encargado es el PM, y lo que hace es distribuir las responsabilidades hacia cada individuo participante del proyecto.</a:t>
            </a:r>
          </a:p>
          <a:p>
            <a:pPr marL="342900" indent="-342900">
              <a:buFont typeface="+mj-lt"/>
              <a:buAutoNum type="arabicPeriod"/>
            </a:pPr>
            <a:r>
              <a:rPr lang="es-ES" sz="1800" dirty="0" err="1"/>
              <a:t>Daily</a:t>
            </a:r>
            <a:r>
              <a:rPr lang="es-ES" sz="1800" dirty="0"/>
              <a:t> Meeting: llevada a cabo por el PM, se organiza y administra las tareas realizadas hasta el momento por los integrantes del equipo.</a:t>
            </a:r>
          </a:p>
          <a:p>
            <a:pPr marL="342900" indent="-342900">
              <a:buFont typeface="+mj-lt"/>
              <a:buAutoNum type="arabicPeriod"/>
            </a:pPr>
            <a:r>
              <a:rPr lang="es-ES" sz="1800" dirty="0"/>
              <a:t>Reunión con el Cliente (1ra instancia):  el encargado es el Analista Funcional, y en esta etapa se </a:t>
            </a:r>
            <a:r>
              <a:rPr lang="es-ES" sz="1800" dirty="0" err="1"/>
              <a:t>elicita</a:t>
            </a:r>
            <a:r>
              <a:rPr lang="es-ES" sz="1800" dirty="0"/>
              <a:t> información para comenzar con el análisis del proyecto.</a:t>
            </a:r>
          </a:p>
          <a:p>
            <a:pPr marL="0" indent="0">
              <a:buNone/>
            </a:pPr>
            <a:r>
              <a:rPr lang="es-ES" sz="1800" dirty="0"/>
              <a:t>La comunicación es importante, porque de esta forma se mantiene un flujo sobre la información, permitiendo así a los involucrados mantenerse informados respecto cambios, adecuaciones y el estado en que se encuentra el proyecto.</a:t>
            </a:r>
            <a:endParaRPr lang="es-AR" sz="1800" dirty="0"/>
          </a:p>
          <a:p>
            <a:pPr marL="0" indent="0">
              <a:buNone/>
            </a:pPr>
            <a:endParaRPr lang="es-ES" sz="1800" dirty="0"/>
          </a:p>
          <a:p>
            <a:pPr marL="0" indent="0">
              <a:buNone/>
            </a:pPr>
            <a:endParaRPr lang="es-AR" sz="1800" dirty="0"/>
          </a:p>
        </p:txBody>
      </p:sp>
    </p:spTree>
    <p:extLst>
      <p:ext uri="{BB962C8B-B14F-4D97-AF65-F5344CB8AC3E}">
        <p14:creationId xmlns:p14="http://schemas.microsoft.com/office/powerpoint/2010/main" val="403849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Estrategia de Trabajo</a:t>
            </a:r>
          </a:p>
        </p:txBody>
      </p:sp>
      <p:sp>
        <p:nvSpPr>
          <p:cNvPr id="3" name="Marcador de contenido 2"/>
          <p:cNvSpPr>
            <a:spLocks noGrp="1"/>
          </p:cNvSpPr>
          <p:nvPr>
            <p:ph idx="1"/>
          </p:nvPr>
        </p:nvSpPr>
        <p:spPr/>
        <p:txBody>
          <a:bodyPr>
            <a:normAutofit/>
          </a:bodyPr>
          <a:lstStyle/>
          <a:p>
            <a:r>
              <a:rPr lang="es-ES" dirty="0"/>
              <a:t>Se planifica como se va a realizar el desarrollo del proyecto hasta alcanzar el producto deseado. Identificando las actividades críticas, hitos principales, pruebas de aceptación, y finalización del proyecto.</a:t>
            </a:r>
          </a:p>
          <a:p>
            <a:r>
              <a:rPr lang="es-AR" dirty="0"/>
              <a:t>Se va a utilizar un ciclo de vida en cascada con fases solapadas, porque esta permite una interacción y pase de información entre cada etapa, reduciendo tiempos, siendo más dinámico e integral, permitiendo iterar problemáticas que surjan en el proceso. </a:t>
            </a:r>
          </a:p>
          <a:p>
            <a:r>
              <a:rPr lang="es-AR" dirty="0"/>
              <a:t>La decisión fue tomada luego de un análisis de los requisitos planteados; ya que son lo suficientemente sólidos para comprenderlos fácilmente, y están acompañados de una buena documentación clara del contexto del sistema. Esta decisión permite un trabajo que conlleve menos tiempo, ya que este sistema se necesita con prioridad para comenzar la correcta facturación.</a:t>
            </a:r>
          </a:p>
        </p:txBody>
      </p:sp>
    </p:spTree>
    <p:extLst>
      <p:ext uri="{BB962C8B-B14F-4D97-AF65-F5344CB8AC3E}">
        <p14:creationId xmlns:p14="http://schemas.microsoft.com/office/powerpoint/2010/main" val="237099535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489</TotalTime>
  <Words>2074</Words>
  <Application>Microsoft Macintosh PowerPoint</Application>
  <PresentationFormat>Panorámica</PresentationFormat>
  <Paragraphs>258</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Cambria Math</vt:lpstr>
      <vt:lpstr>Retrospección</vt:lpstr>
      <vt:lpstr>Proyecto MYO </vt:lpstr>
      <vt:lpstr>Alcance</vt:lpstr>
      <vt:lpstr>Alcance</vt:lpstr>
      <vt:lpstr>Alcance – Entregables </vt:lpstr>
      <vt:lpstr>Estudio de Factibilidad</vt:lpstr>
      <vt:lpstr>Estudio de Factibilidad – Matriz de Ponderación</vt:lpstr>
      <vt:lpstr>Gestión de Riesgos</vt:lpstr>
      <vt:lpstr>Comunicación</vt:lpstr>
      <vt:lpstr>Estrategia de Trabajo</vt:lpstr>
      <vt:lpstr>Tareas y tiempos</vt:lpstr>
      <vt:lpstr>Gestión de RRHH.</vt:lpstr>
      <vt:lpstr>OBS (….)</vt:lpstr>
      <vt:lpstr>Adquisición de recursos</vt:lpstr>
      <vt:lpstr>Adquisiciones Hardware-Software</vt:lpstr>
      <vt:lpstr>Documentación financiera</vt:lpstr>
      <vt:lpstr>Documentación financiera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Garcia</dc:creator>
  <cp:lastModifiedBy>SILVA JOSE SALVADOR</cp:lastModifiedBy>
  <cp:revision>46</cp:revision>
  <cp:lastPrinted>2021-06-12T23:03:45Z</cp:lastPrinted>
  <dcterms:created xsi:type="dcterms:W3CDTF">2017-11-08T04:18:15Z</dcterms:created>
  <dcterms:modified xsi:type="dcterms:W3CDTF">2021-06-12T23:04:06Z</dcterms:modified>
</cp:coreProperties>
</file>