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mbla" panose="02000503000000020004" pitchFamily="2" charset="77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Eliel.</a:t>
            </a: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José.</a:t>
            </a: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José.</a:t>
            </a: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Tomás.</a:t>
            </a: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Lucía.</a:t>
            </a: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Lucía.</a:t>
            </a:r>
            <a:endParaRPr/>
          </a:p>
        </p:txBody>
      </p:sp>
      <p:sp>
        <p:nvSpPr>
          <p:cNvPr id="196" name="Google Shape;1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5df85e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5df85e7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Eliel.</a:t>
            </a:r>
            <a:endParaRPr/>
          </a:p>
        </p:txBody>
      </p:sp>
      <p:sp>
        <p:nvSpPr>
          <p:cNvPr id="204" name="Google Shape;204;g45df85e7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>
            <a:gsLst>
              <a:gs pos="0">
                <a:srgbClr val="898989"/>
              </a:gs>
              <a:gs pos="55000">
                <a:srgbClr val="E1E1E1"/>
              </a:gs>
              <a:gs pos="100000">
                <a:srgbClr val="898989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mbla"/>
              <a:buNone/>
              <a:defRPr sz="48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/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5019" y="4953000"/>
            <a:ext cx="12197021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EAEAEA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E8E8E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9F9F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3902965" y="-1812034"/>
            <a:ext cx="4386071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▶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513950" y="1886041"/>
            <a:ext cx="5592761" cy="23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2029620" y="-1145379"/>
            <a:ext cx="5592760" cy="84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▶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▶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mbla"/>
              <a:buNone/>
              <a:defRPr sz="4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FAFAF"/>
              </a:gs>
              <a:gs pos="72000">
                <a:srgbClr val="E1E1E1"/>
              </a:gs>
              <a:gs pos="100000">
                <a:srgbClr val="E6E6E6"/>
              </a:gs>
            </a:gsLst>
            <a:lin ang="16200000" scaled="0"/>
          </a:gradFill>
          <a:ln w="95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FAFAF"/>
              </a:gs>
              <a:gs pos="72000">
                <a:srgbClr val="E1E1E1"/>
              </a:gs>
              <a:gs pos="100000">
                <a:srgbClr val="E6E6E6"/>
              </a:gs>
            </a:gsLst>
            <a:lin ang="16200000" scaled="0"/>
          </a:gradFill>
          <a:ln w="95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09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▶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⚫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197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▶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⚫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6193369" y="5410200"/>
            <a:ext cx="5389033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09600" y="1444295"/>
            <a:ext cx="5386917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▶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⚫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⚫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193368" y="1444295"/>
            <a:ext cx="5389033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▶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⚫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⚫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⚫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mbla"/>
              <a:buNone/>
              <a:defRPr sz="25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892800" y="5355102"/>
            <a:ext cx="529945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219200" y="274320"/>
            <a:ext cx="997305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▶"/>
              <a:defRPr sz="3200"/>
            </a:lvl1pPr>
            <a:lvl2pPr marL="914400" lvl="1" indent="-406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⚫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⚫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⚫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521643" y="5443402"/>
            <a:ext cx="95504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⚫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⚫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⚫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◾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mbla"/>
              <a:buNone/>
              <a:defRPr sz="30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65697" y="5944936"/>
            <a:ext cx="6587499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EAEAE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47623" y="5939011"/>
            <a:ext cx="492060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8056" y="5791253"/>
            <a:ext cx="4536419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w="1205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0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FAFAF"/>
              </a:gs>
              <a:gs pos="72000">
                <a:srgbClr val="E1E1E1"/>
              </a:gs>
              <a:gs pos="100000">
                <a:srgbClr val="E6E6E6"/>
              </a:gs>
            </a:gsLst>
            <a:lin ang="16200000" scaled="0"/>
          </a:gradFill>
          <a:ln w="95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AFAFAF"/>
              </a:gs>
              <a:gs pos="72000">
                <a:srgbClr val="E1E1E1"/>
              </a:gs>
              <a:gs pos="100000">
                <a:srgbClr val="E6E6E6"/>
              </a:gs>
            </a:gsLst>
            <a:lin ang="16200000" scaled="0"/>
          </a:gradFill>
          <a:ln w="9525" cap="rnd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65697" y="5944936"/>
            <a:ext cx="6587499" cy="921076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EAEAE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7623" y="5939011"/>
            <a:ext cx="4920601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8056" y="5791253"/>
            <a:ext cx="4536419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w="1205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Rambla"/>
              <a:buNone/>
              <a:defRPr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sz="27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914400" marR="0" lvl="1" indent="-374650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sz="19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sz="16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Verdana"/>
              <a:buNone/>
            </a:pPr>
            <a:r>
              <a:rPr lang="es-AR" b="1">
                <a:latin typeface="Verdana"/>
                <a:ea typeface="Verdana"/>
                <a:cs typeface="Verdana"/>
                <a:sym typeface="Verdana"/>
              </a:rPr>
              <a:t>PROYECTO</a:t>
            </a:r>
            <a:r>
              <a:rPr lang="es-AR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AR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ANME</a:t>
            </a:r>
            <a:endParaRPr b="1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64008" lvl="0" indent="0" algn="r" rtl="0">
              <a:spcBef>
                <a:spcPts val="0"/>
              </a:spcBef>
              <a:spcAft>
                <a:spcPts val="0"/>
              </a:spcAft>
              <a:buSzPts val="2176"/>
              <a:buNone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Grupo 4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176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Usabilidad mejorada.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2176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Mejora significativa en la atención y servicio brindado a beneficiarios.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Ahorros operativos (logística y papel).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Actualización tecnológica y estructural (más productividad futura y soporte).</a:t>
            </a:r>
            <a:endParaRPr/>
          </a:p>
          <a:p>
            <a:pPr marL="365760" lvl="0" indent="-117855" algn="l" rtl="0">
              <a:spcBef>
                <a:spcPts val="400"/>
              </a:spcBef>
              <a:spcAft>
                <a:spcPts val="0"/>
              </a:spcAft>
              <a:buSzPts val="2176"/>
              <a:buNone/>
            </a:pPr>
            <a:endParaRPr sz="3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176"/>
              <a:buNone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COSTO DEL PROYECTO: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 AR$ 41.702.578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Justificación del Proyecto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Tramitación manual de expedientes (papel).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Voluminosos espacios de almacenamiento.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Transporte físico de expedientes entre oficinas.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Demoras para acceder a documentación.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Daños y extravíos de expedientes.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Servicios actuales lentos.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Lenguaje de programación antiguo.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117855" algn="l" rtl="0">
              <a:spcBef>
                <a:spcPts val="400"/>
              </a:spcBef>
              <a:spcAft>
                <a:spcPts val="0"/>
              </a:spcAft>
              <a:buSzPts val="2176"/>
              <a:buNone/>
            </a:pPr>
            <a:endParaRPr sz="3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 b="1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roblema</a:t>
            </a:r>
            <a:endParaRPr b="1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609600" y="1417650"/>
            <a:ext cx="11277600" cy="4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21056" algn="l" rtl="0">
              <a:spcBef>
                <a:spcPts val="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Digitalización de expedientes.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Renovación del front-end.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Rediseño del back-end.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Rediseño de la capa de datos.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Implementación de herramienta de integración continua.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Implementación de herramientas de monitoreo y testing.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Objetivos del Proyecto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11391900" cy="5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DB2 Connect (reemplazo de servicios COMTI).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Actualización de servidores JBOSS.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HTTP y CSS (front-end).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Herramienta Jenkins (integración continua).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Herramienta JMeter (testing).</a:t>
            </a:r>
            <a:endParaRPr sz="3200"/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Herramienta AppDynamics (monitoreo de software).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Tokens (firma digital).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Lectores de huellas (identificación biométrica).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Tecnologías seleccionadas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533400" y="1481329"/>
            <a:ext cx="1104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Digitalización de expedientes.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Reducción de tiempos de respuesta.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Interfaz de usuario mejorada.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Acceso inmediato a trámites.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Mejoras estructurales.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Renovación de tecnologías.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Beneficios del Proyecto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113538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Eliminando el almacenamiento físico, daños, extravíos y transporte de expedientes (costos operativos).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Font typeface="Verdana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Eliminación del uso de papel y gastos operativos.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321056" algn="l" rtl="0">
              <a:spcBef>
                <a:spcPts val="400"/>
              </a:spcBef>
              <a:spcAft>
                <a:spcPts val="0"/>
              </a:spcAft>
              <a:buSzPts val="3200"/>
              <a:buChar char="▶"/>
            </a:pP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Mayor productividad para futuros proyectos (automatización de tareas de configuración y despliegue).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¿Cómo ahorrará costos?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Equipo del Proyecto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156125" y="2324098"/>
            <a:ext cx="11778304" cy="2516877"/>
            <a:chOff x="3723" y="952501"/>
            <a:chExt cx="11654763" cy="2516877"/>
          </a:xfrm>
        </p:grpSpPr>
        <p:sp>
          <p:nvSpPr>
            <p:cNvPr id="144" name="Google Shape;144;p19"/>
            <p:cNvSpPr/>
            <p:nvPr/>
          </p:nvSpPr>
          <p:spPr>
            <a:xfrm>
              <a:off x="7137288" y="2367418"/>
              <a:ext cx="3960071" cy="231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5715"/>
                  </a:lnTo>
                  <a:lnTo>
                    <a:pt x="120000" y="95715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C7C7C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5" name="Google Shape;145;p19"/>
            <p:cNvSpPr/>
            <p:nvPr/>
          </p:nvSpPr>
          <p:spPr>
            <a:xfrm>
              <a:off x="7137288" y="2367418"/>
              <a:ext cx="2808585" cy="231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5715"/>
                  </a:lnTo>
                  <a:lnTo>
                    <a:pt x="120000" y="95715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C7C7C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6" name="Google Shape;146;p19"/>
            <p:cNvSpPr/>
            <p:nvPr/>
          </p:nvSpPr>
          <p:spPr>
            <a:xfrm>
              <a:off x="7137288" y="2367418"/>
              <a:ext cx="859167" cy="231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5715"/>
                  </a:lnTo>
                  <a:lnTo>
                    <a:pt x="120000" y="95715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C7C7C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7" name="Google Shape;147;p19"/>
            <p:cNvSpPr/>
            <p:nvPr/>
          </p:nvSpPr>
          <p:spPr>
            <a:xfrm>
              <a:off x="5793634" y="2367418"/>
              <a:ext cx="1343653" cy="231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5715"/>
                  </a:lnTo>
                  <a:lnTo>
                    <a:pt x="0" y="95715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C7C7C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8" name="Google Shape;148;p19"/>
            <p:cNvSpPr/>
            <p:nvPr/>
          </p:nvSpPr>
          <p:spPr>
            <a:xfrm>
              <a:off x="3764957" y="2367418"/>
              <a:ext cx="3372330" cy="231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5715"/>
                  </a:lnTo>
                  <a:lnTo>
                    <a:pt x="0" y="95715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C7C7C7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9" name="Google Shape;149;p19"/>
            <p:cNvSpPr/>
            <p:nvPr/>
          </p:nvSpPr>
          <p:spPr>
            <a:xfrm>
              <a:off x="3945920" y="1519857"/>
              <a:ext cx="3191368" cy="264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739"/>
                  </a:lnTo>
                  <a:lnTo>
                    <a:pt x="120000" y="98739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0" name="Google Shape;150;p19"/>
            <p:cNvSpPr/>
            <p:nvPr/>
          </p:nvSpPr>
          <p:spPr>
            <a:xfrm>
              <a:off x="3945920" y="1519857"/>
              <a:ext cx="1064612" cy="264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98739"/>
                  </a:lnTo>
                  <a:lnTo>
                    <a:pt x="120000" y="98739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1" name="Google Shape;151;p19"/>
            <p:cNvSpPr/>
            <p:nvPr/>
          </p:nvSpPr>
          <p:spPr>
            <a:xfrm>
              <a:off x="2622811" y="1519857"/>
              <a:ext cx="1323108" cy="264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739"/>
                  </a:lnTo>
                  <a:lnTo>
                    <a:pt x="0" y="98739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" name="Google Shape;152;p19"/>
            <p:cNvSpPr/>
            <p:nvPr/>
          </p:nvSpPr>
          <p:spPr>
            <a:xfrm>
              <a:off x="669261" y="1519857"/>
              <a:ext cx="3276658" cy="264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98739"/>
                  </a:lnTo>
                  <a:lnTo>
                    <a:pt x="0" y="98739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" name="Google Shape;153;p19"/>
            <p:cNvSpPr/>
            <p:nvPr/>
          </p:nvSpPr>
          <p:spPr>
            <a:xfrm>
              <a:off x="2694697" y="952501"/>
              <a:ext cx="2502444" cy="56735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750984" y="1005973"/>
              <a:ext cx="2502444" cy="56735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767601" y="1022580"/>
              <a:ext cx="2469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roject</a:t>
              </a:r>
              <a:r>
                <a:rPr lang="es-AR" sz="1800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M</a:t>
              </a: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anager</a:t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723" y="1784734"/>
              <a:ext cx="1331076" cy="59099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0009" y="1838206"/>
              <a:ext cx="1331076" cy="59099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38184" y="1762641"/>
              <a:ext cx="1296600" cy="5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Analista</a:t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447372" y="1784734"/>
              <a:ext cx="2350876" cy="59099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503659" y="1838206"/>
              <a:ext cx="2350876" cy="59099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1510381" y="1781391"/>
              <a:ext cx="2316300" cy="5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Administrativo</a:t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910822" y="1784734"/>
              <a:ext cx="2199420" cy="59041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967108" y="1838206"/>
              <a:ext cx="2199420" cy="59041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4001967" y="1781628"/>
              <a:ext cx="21648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Implementador</a:t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222825" y="1776428"/>
              <a:ext cx="2316300" cy="591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279104" y="1864253"/>
              <a:ext cx="2316300" cy="5565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6314207" y="1809453"/>
              <a:ext cx="21993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Líder Técnico</a:t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2636095" y="2599299"/>
              <a:ext cx="2257800" cy="816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692447" y="2652777"/>
              <a:ext cx="2257800" cy="816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2678421" y="2666328"/>
              <a:ext cx="2257800" cy="56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Desarrollador de Software</a:t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992319" y="2599299"/>
              <a:ext cx="1602600" cy="816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048622" y="2652777"/>
              <a:ext cx="1602600" cy="816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5034942" y="2666328"/>
              <a:ext cx="16026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Diseñador UI</a:t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740513" y="2599299"/>
              <a:ext cx="2511900" cy="816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806340" y="2652778"/>
              <a:ext cx="2502300" cy="816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6857745" y="2665753"/>
              <a:ext cx="24378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Administrador de Base de Datos</a:t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9400838" y="2599303"/>
              <a:ext cx="1090200" cy="816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9457092" y="2652778"/>
              <a:ext cx="1090200" cy="816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9443066" y="2666678"/>
              <a:ext cx="1090200" cy="56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Tester</a:t>
              </a:r>
              <a:endParaRPr sz="18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0592408" y="2599300"/>
              <a:ext cx="1009800" cy="816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5D5D"/>
                </a:gs>
                <a:gs pos="50000">
                  <a:srgbClr val="999999"/>
                </a:gs>
                <a:gs pos="70000">
                  <a:srgbClr val="B5B5B5"/>
                </a:gs>
                <a:gs pos="100000">
                  <a:srgbClr val="DFDFD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0648686" y="2652777"/>
              <a:ext cx="1009800" cy="816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10634833" y="2666728"/>
              <a:ext cx="10098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Data Entry</a:t>
              </a:r>
              <a:endParaRPr sz="18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83" name="Google Shape;183;p19"/>
          <p:cNvSpPr txBox="1"/>
          <p:nvPr/>
        </p:nvSpPr>
        <p:spPr>
          <a:xfrm>
            <a:off x="658975" y="34290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(2)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629600" y="34290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(1)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929675" y="3429000"/>
            <a:ext cx="6837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(10)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654575" y="44887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(4)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829225" y="44887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(2)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003863" y="44887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(2)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0006100" y="44887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(1)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1189750" y="44887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(4)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327850" y="3429000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(1)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3892600" y="2580775"/>
            <a:ext cx="585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accent5"/>
                </a:solidFill>
              </a:rPr>
              <a:t>(1)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100"/>
              <a:buFont typeface="Verdana"/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Implementación y Capacitación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0" descr="E:\Facultad\Gestión Organizacional\TP\Temporales\Capacitación\UDA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7050" y="1718399"/>
            <a:ext cx="2166325" cy="3829274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470900" y="1166025"/>
            <a:ext cx="74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117855" algn="l" rtl="0">
              <a:spcBef>
                <a:spcPts val="0"/>
              </a:spcBef>
              <a:spcAft>
                <a:spcPts val="0"/>
              </a:spcAft>
              <a:buSzPts val="2176"/>
              <a:buNone/>
            </a:pP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Sur 1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11 UDAI.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Sur 2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15 UDAI.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Norte 1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97 UDAI.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Norte 2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63 UDAI.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Central 1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37 UDAI.</a:t>
            </a:r>
            <a:endParaRPr/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Central 2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89 UDAI.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2176"/>
              <a:buChar char="▶"/>
            </a:pPr>
            <a:r>
              <a:rPr lang="es-AR" sz="3200" b="1">
                <a:latin typeface="Verdana"/>
                <a:ea typeface="Verdana"/>
                <a:cs typeface="Verdana"/>
                <a:sym typeface="Verdana"/>
              </a:rPr>
              <a:t>Región Central 3</a:t>
            </a:r>
            <a:r>
              <a:rPr lang="es-AR" sz="3200">
                <a:latin typeface="Verdana"/>
                <a:ea typeface="Verdana"/>
                <a:cs typeface="Verdana"/>
                <a:sym typeface="Verdana"/>
              </a:rPr>
              <a:t>: 147 UDAI.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Comparativa de esfuerzos</a:t>
            </a:r>
            <a:endParaRPr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00" y="1130375"/>
            <a:ext cx="8639400" cy="49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currencia">
  <a:themeElements>
    <a:clrScheme name="Escala de grise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Macintosh PowerPoint</Application>
  <PresentationFormat>Panorámica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Noto Sans Symbols</vt:lpstr>
      <vt:lpstr>Calibri</vt:lpstr>
      <vt:lpstr>Rambla</vt:lpstr>
      <vt:lpstr>Arial</vt:lpstr>
      <vt:lpstr>Verdana</vt:lpstr>
      <vt:lpstr>Concurrencia</vt:lpstr>
      <vt:lpstr>PROYECTO ANME</vt:lpstr>
      <vt:lpstr>Problema</vt:lpstr>
      <vt:lpstr>Objetivos del Proyecto</vt:lpstr>
      <vt:lpstr>Tecnologías seleccionadas</vt:lpstr>
      <vt:lpstr>Beneficios del Proyecto</vt:lpstr>
      <vt:lpstr>¿Cómo ahorrará costos?</vt:lpstr>
      <vt:lpstr>Equipo del Proyecto</vt:lpstr>
      <vt:lpstr>Implementación y Capacitación</vt:lpstr>
      <vt:lpstr>Comparativa de esfuerzos</vt:lpstr>
      <vt:lpstr>Justificación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ANME</dc:title>
  <cp:lastModifiedBy>SILVA JOSE SALVADOR</cp:lastModifiedBy>
  <cp:revision>1</cp:revision>
  <cp:lastPrinted>2021-06-13T03:32:53Z</cp:lastPrinted>
  <dcterms:modified xsi:type="dcterms:W3CDTF">2021-06-13T03:33:56Z</dcterms:modified>
</cp:coreProperties>
</file>