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E10AE31-709F-4955-B44F-CF1ACB4CF26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</a:t>
            </a:r>
            <a:r>
              <a:rPr b="0" lang="en-US" sz="3200" spc="-1" strike="noStrike">
                <a:latin typeface="Arial"/>
                <a:ea typeface="Arial"/>
              </a:rPr>
              <a:t>—</a:t>
            </a:r>
            <a:r>
              <a:rPr b="0" lang="en-US" sz="3200" spc="-1" strike="noStrike">
                <a:latin typeface="Arial"/>
              </a:rPr>
              <a:t>Computer Programming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Hello World</a:t>
            </a:r>
            <a:r>
              <a:rPr b="0" lang="en-US" sz="4000" spc="-1" strike="noStrike">
                <a:latin typeface="Arial"/>
              </a:rPr>
              <a:t> program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876680" y="1200240"/>
            <a:ext cx="621576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highlight>
                  <a:srgbClr val="ffffa6"/>
                </a:highlight>
                <a:latin typeface="Courier New"/>
              </a:rPr>
              <a:t>public class Hello</a:t>
            </a:r>
            <a:r>
              <a:rPr b="0" lang="en-US" sz="1800" spc="-1" strike="noStrike">
                <a:latin typeface="Courier New"/>
              </a:rPr>
              <a:t>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// generate some simple output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System.out.println("Hello, World!");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600200" y="3108960"/>
            <a:ext cx="6858000" cy="113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</a:t>
            </a:r>
            <a:r>
              <a:rPr b="0" i="1" lang="en-US" sz="1800" spc="-1" strike="noStrike">
                <a:latin typeface="Arial"/>
              </a:rPr>
              <a:t>class</a:t>
            </a:r>
            <a:r>
              <a:rPr b="0" lang="en-US" sz="1800" spc="-1" strike="noStrike">
                <a:latin typeface="Arial"/>
              </a:rPr>
              <a:t> is a collection of methods.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By convention, class names start with a capital letter.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class name must match the file name; this class would have to go into a file named </a:t>
            </a:r>
            <a:r>
              <a:rPr b="0" lang="en-US" sz="1800" spc="-1" strike="noStrike">
                <a:latin typeface="Courier New"/>
              </a:rPr>
              <a:t>Hello.java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Hello World</a:t>
            </a:r>
            <a:r>
              <a:rPr b="0" lang="en-US" sz="4000" spc="-1" strike="noStrike">
                <a:latin typeface="Arial"/>
              </a:rPr>
              <a:t> program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876680" y="1200240"/>
            <a:ext cx="621576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Hello </a:t>
            </a:r>
            <a:r>
              <a:rPr b="1" lang="en-US" sz="1800" spc="-1" strike="noStrike">
                <a:highlight>
                  <a:srgbClr val="ffffa6"/>
                </a:highlight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void main(String[] args) </a:t>
            </a:r>
            <a:r>
              <a:rPr b="1" lang="en-US" sz="1800" spc="-1" strike="noStrike">
                <a:highlight>
                  <a:srgbClr val="ffffa6"/>
                </a:highlight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// generate some simple output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System.out.println("Hello, World!");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1" lang="en-US" sz="1800" spc="-1" strike="noStrike">
                <a:highlight>
                  <a:srgbClr val="ffffa6"/>
                </a:highlight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highlight>
                  <a:srgbClr val="ffffa6"/>
                </a:highlight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600200" y="3108960"/>
            <a:ext cx="7097760" cy="115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Java uses curly braces </a:t>
            </a:r>
            <a:r>
              <a:rPr b="0" lang="en-US" sz="1800" spc="-1" strike="noStrike">
                <a:latin typeface="Courier New"/>
              </a:rPr>
              <a:t>{</a:t>
            </a:r>
            <a:r>
              <a:rPr b="0" lang="en-US" sz="1800" spc="-1" strike="noStrike">
                <a:latin typeface="Arial"/>
              </a:rPr>
              <a:t> and</a:t>
            </a:r>
            <a:r>
              <a:rPr b="0" lang="en-US" sz="1800" spc="-1" strike="noStrike">
                <a:latin typeface="Courier New"/>
              </a:rPr>
              <a:t> }</a:t>
            </a:r>
            <a:r>
              <a:rPr b="0" lang="en-US" sz="1800" spc="-1" strike="noStrike">
                <a:latin typeface="Arial"/>
              </a:rPr>
              <a:t> to group things together.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 </a:t>
            </a:r>
            <a:r>
              <a:rPr b="0" lang="en-US" sz="1800" spc="-1" strike="noStrike">
                <a:latin typeface="Courier New"/>
              </a:rPr>
              <a:t>Hello.java</a:t>
            </a:r>
            <a:r>
              <a:rPr b="0" lang="en-US" sz="1800" spc="-1" strike="noStrike">
                <a:latin typeface="Arial"/>
              </a:rPr>
              <a:t>, the outermost braces contain the class definition.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inner braces contain the method definition.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Hello World</a:t>
            </a:r>
            <a:r>
              <a:rPr b="0" lang="en-US" sz="4000" spc="-1" strike="noStrike">
                <a:latin typeface="Arial"/>
              </a:rPr>
              <a:t> program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876680" y="1200240"/>
            <a:ext cx="621576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Hello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// generate some simple output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System.out.println("Hello, World!");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43000" y="3108960"/>
            <a:ext cx="7086600" cy="89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Lines beginning with </a:t>
            </a:r>
            <a:r>
              <a:rPr b="0" lang="en-US" sz="1800" spc="-1" strike="noStrike">
                <a:latin typeface="Courier New"/>
              </a:rPr>
              <a:t>//</a:t>
            </a:r>
            <a:r>
              <a:rPr b="0" lang="en-US" sz="1800" spc="-1" strike="noStrike">
                <a:latin typeface="Arial"/>
              </a:rPr>
              <a:t> are </a:t>
            </a:r>
            <a:r>
              <a:rPr b="0" i="1" lang="en-US" sz="1800" spc="-1" strike="noStrike">
                <a:latin typeface="Arial"/>
              </a:rPr>
              <a:t>comments</a:t>
            </a:r>
            <a:r>
              <a:rPr b="0" lang="en-US" sz="1800" spc="-1" strike="noStrike">
                <a:latin typeface="Arial"/>
              </a:rPr>
              <a:t>,  which are a bit of English text that explain the code.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Java ignores everything from </a:t>
            </a:r>
            <a:r>
              <a:rPr b="0" lang="en-US" sz="1800" spc="-1" strike="noStrike">
                <a:latin typeface="Courier New"/>
              </a:rPr>
              <a:t>//</a:t>
            </a:r>
            <a:r>
              <a:rPr b="0" lang="en-US" sz="1800" spc="-1" strike="noStrike">
                <a:latin typeface="Arial"/>
              </a:rPr>
              <a:t> to the end of the line.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Low Level Languages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Machine language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Directly executable on CPU hardware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Assembly language: one-to-one translation of text to CPU instructions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High Level Languages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Easier to program than low level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Portable – can run on different hardware with few or no modifications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Two types: </a:t>
            </a:r>
            <a:r>
              <a:rPr b="0" i="1" lang="en-US" sz="3200" spc="-1" strike="noStrike">
                <a:latin typeface="Arial"/>
              </a:rPr>
              <a:t>interpreted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0" i="1" lang="en-US" sz="3200" spc="-1" strike="noStrike">
                <a:latin typeface="Arial"/>
              </a:rPr>
              <a:t>compiled</a:t>
            </a:r>
            <a:r>
              <a:rPr b="0" lang="en-US" sz="3200" spc="-1" strike="noStrike">
                <a:latin typeface="Arial"/>
              </a:rPr>
              <a:t> languages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Interpreter</a:t>
            </a:r>
            <a:r>
              <a:rPr b="0" lang="en-US" sz="4000" spc="-1" strike="noStrike">
                <a:latin typeface="Arial"/>
              </a:rPr>
              <a:t>	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600200" y="1371600"/>
            <a:ext cx="6644880" cy="17388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2648520" y="4800600"/>
            <a:ext cx="47833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Alternately reads lines and executes the code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Compiler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2004480" y="3419640"/>
            <a:ext cx="668232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Reads the entire program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Translates it completely before the program starts running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Result of translation is called </a:t>
            </a:r>
            <a:r>
              <a:rPr b="0" i="1" lang="en-US" sz="1800" spc="-1" strike="noStrike">
                <a:latin typeface="Arial"/>
              </a:rPr>
              <a:t>object code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Object code is at the machine language level, and is not portable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828800" y="1600200"/>
            <a:ext cx="6854400" cy="125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Java Compiler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75200" y="1172520"/>
            <a:ext cx="6854400" cy="120312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 txBox="1"/>
          <p:nvPr/>
        </p:nvSpPr>
        <p:spPr>
          <a:xfrm>
            <a:off x="2057400" y="2743200"/>
            <a:ext cx="6172200" cy="192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Java is both compiled and interpreted.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Java compiler generates code for a virtual machine (the Java Virtual Machine - JVM)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Byte code is portable; it can be transferred to another machine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Java compiler: </a:t>
            </a:r>
            <a:r>
              <a:rPr b="0" lang="en-US" sz="1800" spc="-1" strike="noStrike">
                <a:latin typeface="Courier New"/>
              </a:rPr>
              <a:t>javac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Java byte code interpreter: </a:t>
            </a:r>
            <a:r>
              <a:rPr b="0" lang="en-US" sz="1800" spc="-1" strike="noStrike">
                <a:latin typeface="Courier New"/>
              </a:rPr>
              <a:t>java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Another Program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73760" y="1036440"/>
            <a:ext cx="799884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Example </a:t>
            </a:r>
            <a:r>
              <a:rPr b="0" lang="en-US" sz="1800" spc="-1" strike="noStrike"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// generate some simple output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System.out.println("Good news:"); // first line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Noto Sans CJK SC"/>
              </a:rPr>
              <a:t>        </a:t>
            </a:r>
            <a:r>
              <a:rPr b="0" lang="en-US" sz="1800" spc="-1" strike="noStrike">
                <a:latin typeface="Courier New"/>
                <a:ea typeface="Noto Sans CJK SC"/>
              </a:rPr>
              <a:t>System.out.println(</a:t>
            </a:r>
            <a:r>
              <a:rPr b="0" lang="en-US" sz="1800" spc="-1" strike="noStrike">
                <a:latin typeface="Courier New"/>
              </a:rPr>
              <a:t>"Java works!"); // second line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14000" y="3045240"/>
            <a:ext cx="9187200" cy="221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method can contain multiple statements.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Comments can be at the end of a line as well as on their own line.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Phrases in quotation marks are </a:t>
            </a:r>
            <a:r>
              <a:rPr b="0" i="1" lang="en-US" sz="2400" spc="-1" strike="noStrike">
                <a:latin typeface="Arial"/>
              </a:rPr>
              <a:t>strings</a:t>
            </a:r>
            <a:r>
              <a:rPr b="0" lang="en-US" sz="2400" spc="-1" strike="noStrike">
                <a:latin typeface="Arial"/>
              </a:rPr>
              <a:t> made up of </a:t>
            </a:r>
            <a:r>
              <a:rPr b="0" i="1" lang="en-US" sz="2400" spc="-1" strike="noStrike">
                <a:latin typeface="Arial"/>
              </a:rPr>
              <a:t>characters.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Characters include letters, numbers, punctuation marks, symbols, spaces, tabs, etc.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print</a:t>
            </a:r>
            <a:r>
              <a:rPr b="0" lang="en-US" sz="40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vs.</a:t>
            </a:r>
            <a:r>
              <a:rPr b="0" lang="en-US" sz="4000" spc="-1" strike="noStrike">
                <a:latin typeface="Arial"/>
              </a:rPr>
              <a:t> </a:t>
            </a:r>
            <a:r>
              <a:rPr b="0" lang="en-US" sz="4000" spc="-1" strike="noStrike">
                <a:latin typeface="Courier New"/>
              </a:rPr>
              <a:t>println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39320" y="1143000"/>
            <a:ext cx="4661280" cy="129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public class Example1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public static void main(String[] args)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  <a:ea typeface="Noto Sans CJK SC"/>
              </a:rPr>
              <a:t>    </a:t>
            </a:r>
            <a:r>
              <a:rPr b="0" lang="en-US" sz="1400" spc="-1" strike="noStrike">
                <a:latin typeface="Courier New"/>
                <a:ea typeface="Noto Sans CJK SC"/>
              </a:rPr>
              <a:t>System.out.print</a:t>
            </a:r>
            <a:r>
              <a:rPr b="0" lang="en-US" sz="1400" spc="-1" strike="noStrike">
                <a:highlight>
                  <a:srgbClr val="ffff00"/>
                </a:highlight>
                <a:latin typeface="Courier New"/>
                <a:ea typeface="Noto Sans CJK SC"/>
              </a:rPr>
              <a:t>ln</a:t>
            </a:r>
            <a:r>
              <a:rPr b="0" lang="en-US" sz="1400" spc="-1" strike="noStrike">
                <a:latin typeface="Courier New"/>
                <a:ea typeface="Noto Sans CJK SC"/>
              </a:rPr>
              <a:t>("door</a:t>
            </a:r>
            <a:r>
              <a:rPr b="0" lang="en-US" sz="1400" spc="-1" strike="noStrike">
                <a:latin typeface="Courier New"/>
              </a:rPr>
              <a:t>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  <a:ea typeface="Noto Sans CJK SC"/>
              </a:rPr>
              <a:t>    </a:t>
            </a:r>
            <a:r>
              <a:rPr b="0" lang="en-US" sz="1400" spc="-1" strike="noStrike">
                <a:latin typeface="Courier New"/>
                <a:ea typeface="Noto Sans CJK SC"/>
              </a:rPr>
              <a:t>System.out.println("bell</a:t>
            </a:r>
            <a:r>
              <a:rPr b="0" lang="en-US" sz="1400" spc="-1" strike="noStrike">
                <a:latin typeface="Courier New"/>
              </a:rPr>
              <a:t>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944600" y="1047600"/>
            <a:ext cx="0" cy="2152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 txBox="1"/>
          <p:nvPr/>
        </p:nvSpPr>
        <p:spPr>
          <a:xfrm>
            <a:off x="261000" y="2538000"/>
            <a:ext cx="767520" cy="80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Output:</a:t>
            </a:r>
            <a:br/>
            <a:r>
              <a:rPr b="0" lang="en-US" sz="1800" spc="-1" strike="noStrike">
                <a:latin typeface="Courier New"/>
              </a:rPr>
              <a:t>door</a:t>
            </a:r>
            <a:br/>
            <a:r>
              <a:rPr b="0" lang="en-US" sz="1800" spc="-1" strike="noStrike">
                <a:latin typeface="Courier New"/>
              </a:rPr>
              <a:t>bell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41240" y="3390840"/>
            <a:ext cx="8379360" cy="185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println</a:t>
            </a:r>
            <a:r>
              <a:rPr b="0" lang="en-US" sz="2000" spc="-1" strike="noStrike">
                <a:latin typeface="Arial"/>
              </a:rPr>
              <a:t> stands for “print line”--it appends a </a:t>
            </a:r>
            <a:r>
              <a:rPr b="0" i="1" lang="en-US" sz="2000" spc="-1" strike="noStrike">
                <a:latin typeface="Arial"/>
              </a:rPr>
              <a:t>newline</a:t>
            </a:r>
            <a:r>
              <a:rPr b="0" lang="en-US" sz="2000" spc="-1" strike="noStrike">
                <a:latin typeface="Arial"/>
              </a:rPr>
              <a:t> that moves to the beginning of the next line.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print</a:t>
            </a:r>
            <a:r>
              <a:rPr b="0" lang="en-US" sz="2000" spc="-1" strike="noStrike">
                <a:latin typeface="Arial"/>
              </a:rPr>
              <a:t> does not append a newline.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If you want a space between the words, you must put it inside the quote marks:</a:t>
            </a:r>
            <a:br/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Courier New"/>
                <a:ea typeface="Noto Sans CJK SC"/>
              </a:rPr>
              <a:t>System.out.print("door </a:t>
            </a:r>
            <a:r>
              <a:rPr b="0" lang="en-US" sz="2000" spc="-1" strike="noStrike">
                <a:latin typeface="Courier New"/>
              </a:rPr>
              <a:t>");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5168520" y="1172520"/>
            <a:ext cx="4661280" cy="129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public class Example2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public static void main(String[] args)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  <a:ea typeface="Noto Sans CJK SC"/>
              </a:rPr>
              <a:t>    </a:t>
            </a:r>
            <a:r>
              <a:rPr b="0" lang="en-US" sz="1400" spc="-1" strike="noStrike">
                <a:latin typeface="Courier New"/>
                <a:ea typeface="Noto Sans CJK SC"/>
              </a:rPr>
              <a:t>System.out.print("door</a:t>
            </a:r>
            <a:r>
              <a:rPr b="0" lang="en-US" sz="1400" spc="-1" strike="noStrike">
                <a:latin typeface="Courier New"/>
              </a:rPr>
              <a:t>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  <a:ea typeface="Noto Sans CJK SC"/>
              </a:rPr>
              <a:t>    </a:t>
            </a:r>
            <a:r>
              <a:rPr b="0" lang="en-US" sz="1400" spc="-1" strike="noStrike">
                <a:latin typeface="Courier New"/>
                <a:ea typeface="Noto Sans CJK SC"/>
              </a:rPr>
              <a:t>System.out.println("bell</a:t>
            </a:r>
            <a:r>
              <a:rPr b="0" lang="en-US" sz="1400" spc="-1" strike="noStrike">
                <a:latin typeface="Courier New"/>
              </a:rPr>
              <a:t>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5221800" y="2567520"/>
            <a:ext cx="1278000" cy="5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Output:</a:t>
            </a:r>
            <a:br/>
            <a:r>
              <a:rPr b="0" lang="en-US" sz="1800" spc="-1" strike="noStrike">
                <a:latin typeface="Courier New"/>
              </a:rPr>
              <a:t>doorbell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Computer Hardware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Processor</a:t>
            </a:r>
            <a:r>
              <a:rPr b="0" lang="en-US" sz="3200" spc="-1" strike="noStrike">
                <a:latin typeface="Arial"/>
              </a:rPr>
              <a:t> – CPU (Central Processing Unit)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Memory – RAM (Random Access Memory)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Formatting Source Code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600200" y="1143000"/>
            <a:ext cx="7086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Spaces are required between “words” in Java. In general, if you can’t tell where a word begins and ends, neither can Java.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2242440" y="2271240"/>
            <a:ext cx="552996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publicclassNoSpaces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publicstaticvoidmain(String[]args)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System.out.println("bad.");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429000" y="2057400"/>
            <a:ext cx="1600200" cy="1600200"/>
          </a:xfrm>
          <a:prstGeom prst="noSmoking">
            <a:avLst>
              <a:gd name="adj" fmla="val 12500"/>
            </a:avLst>
          </a:prstGeom>
          <a:solidFill>
            <a:srgbClr val="ff0000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Formatting Source Code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600200" y="1143000"/>
            <a:ext cx="7086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Most other spaces (including newlines) are optional. Java is OK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with these programs: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286000" y="1959840"/>
            <a:ext cx="5057640" cy="124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class Ugly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System.out.println("Java likes me.");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2257560" y="3429000"/>
            <a:ext cx="5057640" cy="124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class SuperUgly{public     static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void   main(String[ 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]args)     { System.out.println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("Unreadable to humans.")    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  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828800" y="3272400"/>
            <a:ext cx="6172200" cy="0"/>
          </a:xfrm>
          <a:prstGeom prst="line">
            <a:avLst/>
          </a:prstGeom>
          <a:ln w="1260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Formatting Source Code (3)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600200" y="1143000"/>
            <a:ext cx="7086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Instead, follow your course’s guidelines for spaces and indenting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to make sure your code is readable: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602000" y="1959840"/>
            <a:ext cx="6520680" cy="147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class Better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System.out.println("Java likes me.");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System.out.println("Humans can read me too.");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Escape Sequences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04000" y="1326600"/>
            <a:ext cx="9071640" cy="187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Escape sequences let you put special characters in a string.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LM Mono 10"/>
              </a:rPr>
              <a:t>\n</a:t>
            </a:r>
            <a:r>
              <a:rPr b="0" lang="en-US" sz="3200" spc="-1" strike="noStrike">
                <a:latin typeface="Arial"/>
              </a:rPr>
              <a:t> puts a newline inside a string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457200" y="3429000"/>
            <a:ext cx="54864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This code:</a:t>
            </a:r>
            <a:br/>
            <a:r>
              <a:rPr b="0" lang="en-US" sz="2200" spc="-1" strike="noStrike">
                <a:latin typeface="Courier New"/>
              </a:rPr>
              <a:t>System.out.println("one\ntwo");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6577200" y="3429000"/>
            <a:ext cx="2324880" cy="97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Produces this output:</a:t>
            </a:r>
            <a:br/>
            <a:r>
              <a:rPr b="0" lang="en-US" sz="2200" spc="-1" strike="noStrike">
                <a:latin typeface="Courier New"/>
              </a:rPr>
              <a:t>one</a:t>
            </a:r>
            <a:br/>
            <a:r>
              <a:rPr b="0" lang="en-US" sz="2200" spc="-1" strike="noStrike">
                <a:latin typeface="Courier New"/>
              </a:rPr>
              <a:t>two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Escape Sequences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504000" y="13266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urier New"/>
              </a:rPr>
              <a:t>\"</a:t>
            </a:r>
            <a:r>
              <a:rPr b="0" lang="en-US" sz="3200" spc="-1" strike="noStrike">
                <a:latin typeface="Arial"/>
              </a:rPr>
              <a:t> lets you put a quote mark inside a string.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685800" y="2057400"/>
            <a:ext cx="8229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This code:</a:t>
            </a:r>
            <a:br/>
            <a:r>
              <a:rPr b="0" lang="en-US" sz="2200" spc="-1" strike="noStrike">
                <a:latin typeface="Courier New"/>
              </a:rPr>
              <a:t>System.out.println("Say \"cheese\" please!");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685800" y="2971800"/>
            <a:ext cx="7772400" cy="97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Produces this output:</a:t>
            </a:r>
            <a:br/>
            <a:r>
              <a:rPr b="0" lang="en-US" sz="2200" spc="-1" strike="noStrike">
                <a:latin typeface="Courier New"/>
              </a:rPr>
              <a:t>Say "cheese" please!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504360" y="13266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urier New"/>
              </a:rPr>
              <a:t>\"</a:t>
            </a:r>
            <a:r>
              <a:rPr b="0" lang="en-US" sz="3200" spc="-1" strike="noStrike">
                <a:latin typeface="Arial"/>
              </a:rPr>
              <a:t> lets you put a quote mark inside a string.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685800" y="3886200"/>
            <a:ext cx="839268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Without the backslash, the </a:t>
            </a:r>
            <a:r>
              <a:rPr b="0" lang="en-US" sz="3200" spc="-1" strike="noStrike">
                <a:latin typeface="Courier New"/>
              </a:rPr>
              <a:t>"</a:t>
            </a:r>
            <a:r>
              <a:rPr b="0" lang="en-US" sz="3200" spc="-1" strike="noStrike">
                <a:latin typeface="Arial"/>
              </a:rPr>
              <a:t> before </a:t>
            </a:r>
            <a:r>
              <a:rPr b="0" lang="en-US" sz="3200" spc="-1" strike="noStrike">
                <a:latin typeface="Courier New"/>
              </a:rPr>
              <a:t>cheese</a:t>
            </a:r>
            <a:br/>
            <a:r>
              <a:rPr b="0" lang="en-US" sz="3200" spc="-1" strike="noStrike">
                <a:latin typeface="Arial"/>
              </a:rPr>
              <a:t>would end the string.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Escape Sequences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868320" y="1298160"/>
            <a:ext cx="8282160" cy="45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600" spc="-1" strike="noStrike">
                <a:latin typeface="Arial"/>
              </a:rPr>
              <a:t>Here are the most common escape sequences in Java:</a:t>
            </a:r>
            <a:endParaRPr b="0" lang="en-US" sz="2600" spc="-1" strike="noStrike">
              <a:latin typeface="Arial"/>
            </a:endParaRPr>
          </a:p>
        </p:txBody>
      </p:sp>
      <p:graphicFrame>
        <p:nvGraphicFramePr>
          <p:cNvPr id="119" name=""/>
          <p:cNvGraphicFramePr/>
          <p:nvPr/>
        </p:nvGraphicFramePr>
        <p:xfrm>
          <a:off x="2552040" y="1855440"/>
          <a:ext cx="5075280" cy="28720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24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\n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Arial"/>
                        </a:rPr>
                        <a:t>newline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\t</a:t>
                      </a:r>
                      <a:endParaRPr b="0" lang="en-US" sz="2400" spc="-1" strike="noStrike">
                        <a:latin typeface="Courier New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Arial"/>
                        </a:rPr>
                        <a:t>tab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\"</a:t>
                      </a:r>
                      <a:endParaRPr b="0" lang="en-US" sz="2400" spc="-1" strike="noStrike">
                        <a:latin typeface="Courier New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Arial"/>
                        </a:rPr>
                        <a:t>double quote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7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\\</a:t>
                      </a:r>
                      <a:endParaRPr b="0" lang="en-US" sz="2400" spc="-1" strike="noStrike">
                        <a:latin typeface="Courier New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Arial"/>
                        </a:rPr>
                        <a:t>backslash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Computer Science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algorithm</a:t>
            </a:r>
            <a:r>
              <a:rPr b="0" lang="en-US" sz="3200" spc="-1" strike="noStrike">
                <a:latin typeface="Arial"/>
              </a:rPr>
              <a:t>: a sequence of steps that specifies how to solve a problem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computer science</a:t>
            </a:r>
            <a:r>
              <a:rPr b="0" lang="en-US" sz="3200" spc="-1" strike="noStrike">
                <a:latin typeface="Arial"/>
              </a:rPr>
              <a:t>: </a:t>
            </a:r>
            <a:r>
              <a:rPr b="0" lang="en-US" sz="3200" spc="-1" strike="noStrike">
                <a:latin typeface="Arial"/>
              </a:rPr>
              <a:t>the science of algorithms, including their discovery and analysis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debugging</a:t>
            </a:r>
            <a:r>
              <a:rPr b="0" lang="en-US" sz="3200" spc="-1" strike="noStrike">
                <a:latin typeface="Arial"/>
              </a:rPr>
              <a:t>: the process of tracking down and correcting programming errors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It’s all about </a:t>
            </a:r>
            <a:r>
              <a:rPr b="0" i="1" lang="en-US" sz="3200" spc="-1" strike="noStrike">
                <a:latin typeface="Arial"/>
              </a:rPr>
              <a:t>problem solving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Definition of a Program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program is a sequence of instructions that specifies how to perform a computation on computer hardware.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Fundamental Operations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input</a:t>
            </a:r>
            <a:r>
              <a:rPr b="0" lang="en-US" sz="3200" spc="-1" strike="noStrike">
                <a:latin typeface="Arial"/>
              </a:rPr>
              <a:t>: Get data from the keyboard, a file, a sensor, or some other device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output</a:t>
            </a:r>
            <a:r>
              <a:rPr b="0" lang="en-US" sz="3200" spc="-1" strike="noStrike">
                <a:latin typeface="Arial"/>
              </a:rPr>
              <a:t>: Display data on the screen, or send data to a file or other device.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math</a:t>
            </a:r>
            <a:r>
              <a:rPr b="0" lang="en-US" sz="3200" spc="-1" strike="noStrike">
                <a:latin typeface="Arial"/>
              </a:rPr>
              <a:t>: Perform basic mathematical operations like addition and division.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Fundamental Operations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decision</a:t>
            </a:r>
            <a:r>
              <a:rPr b="0" lang="en-US" sz="3200" spc="-1" strike="noStrike">
                <a:latin typeface="Arial"/>
              </a:rPr>
              <a:t>: Check for certain conditions and execute the appropriate code.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repetition</a:t>
            </a:r>
            <a:r>
              <a:rPr b="0" lang="en-US" sz="3200" spc="-1" strike="noStrike">
                <a:latin typeface="Arial"/>
              </a:rPr>
              <a:t>: Perform an action repeatedly, usually with some variation.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400" spc="-1" strike="noStrike">
                <a:latin typeface="Arial"/>
              </a:rPr>
              <a:t>All programs are composed of these sorts of operations.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Hello World</a:t>
            </a:r>
            <a:r>
              <a:rPr b="0" lang="en-US" sz="4000" spc="-1" strike="noStrike">
                <a:latin typeface="Arial"/>
              </a:rPr>
              <a:t> program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876680" y="1200240"/>
            <a:ext cx="621576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Hello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// generate some simple output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System.out.println("Hello, World!");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Hello World</a:t>
            </a:r>
            <a:r>
              <a:rPr b="0" lang="en-US" sz="4000" spc="-1" strike="noStrike">
                <a:latin typeface="Arial"/>
              </a:rPr>
              <a:t> program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876680" y="1200240"/>
            <a:ext cx="621576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Hello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// generate some simple output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System.out.println("Hello, World!");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43000" y="3108960"/>
            <a:ext cx="7086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Java programs are made up of </a:t>
            </a:r>
            <a:r>
              <a:rPr b="0" i="1" lang="en-US" sz="1800" spc="-1" strike="noStrike">
                <a:latin typeface="Arial"/>
              </a:rPr>
              <a:t>class</a:t>
            </a:r>
            <a:r>
              <a:rPr b="0" lang="en-US" sz="1800" spc="-1" strike="noStrike">
                <a:latin typeface="Arial"/>
              </a:rPr>
              <a:t> and </a:t>
            </a:r>
            <a:r>
              <a:rPr b="0" i="1" lang="en-US" sz="1800" spc="-1" strike="noStrike">
                <a:latin typeface="Arial"/>
              </a:rPr>
              <a:t>method</a:t>
            </a:r>
            <a:r>
              <a:rPr b="0" lang="en-US" sz="1800" spc="-1" strike="noStrike">
                <a:latin typeface="Arial"/>
              </a:rPr>
              <a:t> definitions, and methods are made up of </a:t>
            </a:r>
            <a:r>
              <a:rPr b="0" i="1" lang="en-US" sz="1800" spc="-1" strike="noStrike">
                <a:latin typeface="Arial"/>
              </a:rPr>
              <a:t>statements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Hello World</a:t>
            </a:r>
            <a:r>
              <a:rPr b="0" lang="en-US" sz="4000" spc="-1" strike="noStrike">
                <a:latin typeface="Arial"/>
              </a:rPr>
              <a:t> program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876680" y="1200240"/>
            <a:ext cx="621576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Hello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// generate some simple output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System.out.println("Hello, World!");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00200" y="3105000"/>
            <a:ext cx="7086600" cy="87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</a:t>
            </a:r>
            <a:r>
              <a:rPr b="0" i="1" lang="en-US" sz="1800" spc="-1" strike="noStrike">
                <a:latin typeface="Arial"/>
              </a:rPr>
              <a:t>statement</a:t>
            </a:r>
            <a:r>
              <a:rPr b="0" lang="en-US" sz="1800" spc="-1" strike="noStrike">
                <a:latin typeface="Arial"/>
              </a:rPr>
              <a:t> is a line of code that performs a basic action.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Java is </a:t>
            </a:r>
            <a:r>
              <a:rPr b="0" i="1" lang="en-US" sz="1800" spc="-1" strike="noStrike">
                <a:latin typeface="Arial"/>
              </a:rPr>
              <a:t>case-sensitive</a:t>
            </a:r>
            <a:r>
              <a:rPr b="0" lang="en-US" sz="1800" spc="-1" strike="noStrike">
                <a:latin typeface="Arial"/>
              </a:rPr>
              <a:t>. </a:t>
            </a:r>
            <a:r>
              <a:rPr b="0" lang="en-US" sz="1800" spc="-1" strike="noStrike">
                <a:latin typeface="Courier New"/>
              </a:rPr>
              <a:t>System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en-US" sz="1800" spc="-1" strike="noStrike">
                <a:latin typeface="Courier New"/>
              </a:rPr>
              <a:t>system</a:t>
            </a:r>
            <a:r>
              <a:rPr b="0" lang="en-US" sz="1800" spc="-1" strike="noStrike">
                <a:latin typeface="Arial"/>
              </a:rPr>
              <a:t> and </a:t>
            </a:r>
            <a:r>
              <a:rPr b="0" lang="en-US" sz="1800" spc="-1" strike="noStrike">
                <a:latin typeface="Courier New"/>
              </a:rPr>
              <a:t>SYSTEM</a:t>
            </a:r>
            <a:r>
              <a:rPr b="0" lang="en-US" sz="1800" spc="-1" strike="noStrike">
                <a:latin typeface="Arial"/>
              </a:rPr>
              <a:t> are all different.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8229600" y="1227600"/>
            <a:ext cx="1600200" cy="457200"/>
          </a:xfrm>
          <a:prstGeom prst="wedgeRectCallout">
            <a:avLst>
              <a:gd name="adj1" fmla="val -61222"/>
              <a:gd name="adj2" fmla="val 149212"/>
            </a:avLst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statements end with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a semicolon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Hello World</a:t>
            </a:r>
            <a:r>
              <a:rPr b="0" lang="en-US" sz="4000" spc="-1" strike="noStrike">
                <a:latin typeface="Arial"/>
              </a:rPr>
              <a:t> program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876680" y="1200240"/>
            <a:ext cx="621576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Hello {</a:t>
            </a:r>
            <a:br/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highlight>
                  <a:srgbClr val="ffffa6"/>
                </a:highlight>
                <a:latin typeface="Courier New"/>
              </a:rPr>
              <a:t>public static void main(String[] args) {</a:t>
            </a:r>
            <a:br/>
            <a:r>
              <a:rPr b="0" lang="en-US" sz="1800" spc="-1" strike="noStrike">
                <a:highlight>
                  <a:srgbClr val="ffffa6"/>
                </a:highlight>
                <a:latin typeface="Courier New"/>
              </a:rPr>
              <a:t>        // generate some simple output</a:t>
            </a:r>
            <a:br/>
            <a:r>
              <a:rPr b="0" lang="en-US" sz="1800" spc="-1" strike="noStrike">
                <a:highlight>
                  <a:srgbClr val="ffffa6"/>
                </a:highlight>
                <a:latin typeface="Courier New"/>
              </a:rPr>
              <a:t>        System.out.println("Hello, World!");</a:t>
            </a:r>
            <a:br/>
            <a:r>
              <a:rPr b="0" lang="en-US" sz="1800" spc="-1" strike="noStrike">
                <a:highlight>
                  <a:srgbClr val="ffffa6"/>
                </a:highlight>
                <a:latin typeface="Courier New"/>
              </a:rPr>
              <a:t>    }</a:t>
            </a:r>
            <a:br/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828800" y="3108960"/>
            <a:ext cx="6629400" cy="115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</a:t>
            </a:r>
            <a:r>
              <a:rPr b="0" i="1" lang="en-US" sz="1800" spc="-1" strike="noStrike">
                <a:latin typeface="Arial"/>
              </a:rPr>
              <a:t>method</a:t>
            </a:r>
            <a:r>
              <a:rPr b="0" lang="en-US" sz="1800" spc="-1" strike="noStrike">
                <a:latin typeface="Arial"/>
              </a:rPr>
              <a:t> is a named sequence of statements.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Courier New"/>
              </a:rPr>
              <a:t>main</a:t>
            </a:r>
            <a:r>
              <a:rPr b="0" lang="en-US" sz="1800" spc="-1" strike="noStrike">
                <a:latin typeface="Arial"/>
              </a:rPr>
              <a:t> is special: when the program runs, it starts at the first statement in </a:t>
            </a:r>
            <a:r>
              <a:rPr b="1" lang="en-US" sz="1800" spc="-1" strike="noStrike">
                <a:latin typeface="Courier New"/>
              </a:rPr>
              <a:t>main</a:t>
            </a:r>
            <a:r>
              <a:rPr b="0" lang="en-US" sz="1800" spc="-1" strike="noStrike">
                <a:latin typeface="Arial"/>
              </a:rPr>
              <a:t> and ends when it finishes the last statement.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Application>LibreOffice/7.1.5.2$Linux_X86_64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2021-07-23T12:47:40Z</dcterms:modified>
  <cp:revision>62</cp:revision>
  <dc:subject/>
  <dc:title/>
</cp:coreProperties>
</file>