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notesSlide4.xml" ContentType="application/vnd.openxmlformats-officedocument.presentationml.notesSlide+xml"/>
  <Override PartName="/ppt/notesSlides/notesSlide34.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_rels/notesSlide42.xml.rels" ContentType="application/vnd.openxmlformats-package.relationships+xml"/>
  <Override PartName="/ppt/notesSlides/_rels/notesSlide41.xml.rels" ContentType="application/vnd.openxmlformats-package.relationships+xml"/>
  <Override PartName="/ppt/notesSlides/_rels/notesSlide35.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26.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34.xml.rels" ContentType="application/vnd.openxmlformats-package.relationships+xml"/>
  <Override PartName="/ppt/notesSlides/notesSlide17.xml" ContentType="application/vnd.openxmlformats-officedocument.presentationml.notesSlide+xml"/>
  <Override PartName="/ppt/notesSlides/notesSlide35.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794B8CA-E6BB-42E5-8C32-0D8B55BFC04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533520" y="764280"/>
            <a:ext cx="6704640" cy="3771360"/>
          </a:xfrm>
          <a:prstGeom prst="rect">
            <a:avLst/>
          </a:prstGeom>
        </p:spPr>
      </p:sp>
      <p:sp>
        <p:nvSpPr>
          <p:cNvPr id="28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Point out the blank after the word </a:t>
            </a:r>
            <a:r>
              <a:rPr b="0" i="1" lang="en-US" sz="2000" spc="-1" strike="noStrike">
                <a:latin typeface="Arial"/>
              </a:rPr>
              <a:t>is</a:t>
            </a:r>
            <a:r>
              <a:rPr b="0" lang="en-US" sz="2000" spc="-1" strike="noStrike">
                <a:latin typeface="Arial"/>
              </a:rPr>
              <a:t> and note that it’s inside the quote marks. You might want to ask students what would happen if it were put outside the quote marks.</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533520" y="764280"/>
            <a:ext cx="6704640" cy="3771360"/>
          </a:xfrm>
          <a:prstGeom prst="rect">
            <a:avLst/>
          </a:prstGeom>
        </p:spPr>
      </p:sp>
      <p:sp>
        <p:nvSpPr>
          <p:cNvPr id="28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There's an easier way to do this, called </a:t>
            </a:r>
            <a:r>
              <a:rPr b="0" i="1" lang="en-US" sz="2000" spc="-1" strike="noStrike">
                <a:latin typeface="Arial"/>
              </a:rPr>
              <a:t>concatenation</a:t>
            </a:r>
            <a:r>
              <a:rPr b="0" lang="en-US" sz="2000" spc="-1" strike="noStrike">
                <a:latin typeface="Arial"/>
              </a:rPr>
              <a:t>, which</a:t>
            </a:r>
            <a:r>
              <a:rPr b="0" lang="en-US" sz="2000" spc="-1" strike="noStrike">
                <a:latin typeface="Arial"/>
              </a:rPr>
              <a:t> we will see later in the chapter.</a:t>
            </a:r>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533520" y="764280"/>
            <a:ext cx="6704640" cy="3771360"/>
          </a:xfrm>
          <a:prstGeom prst="rect">
            <a:avLst/>
          </a:prstGeom>
        </p:spPr>
      </p:sp>
      <p:sp>
        <p:nvSpPr>
          <p:cNvPr id="28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You might want to point this out for Python programmers, who are used to seeing 0.6 as the result.</a:t>
            </a:r>
            <a:endParaRPr b="0" lang="en-US"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533520" y="764280"/>
            <a:ext cx="6704640" cy="3771360"/>
          </a:xfrm>
          <a:prstGeom prst="rect">
            <a:avLst/>
          </a:prstGeom>
        </p:spPr>
      </p:sp>
      <p:sp>
        <p:nvSpPr>
          <p:cNvPr id="28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There's an easier way to do this, called </a:t>
            </a:r>
            <a:r>
              <a:rPr b="0" i="1" lang="en-US" sz="2000" spc="-1" strike="noStrike">
                <a:latin typeface="Arial"/>
              </a:rPr>
              <a:t>concatenation</a:t>
            </a:r>
            <a:r>
              <a:rPr b="0" lang="en-US" sz="2000" spc="-1" strike="noStrike">
                <a:latin typeface="Arial"/>
              </a:rPr>
              <a:t>, which</a:t>
            </a:r>
            <a:r>
              <a:rPr b="0" lang="en-US" sz="2000" spc="-1" strike="noStrike">
                <a:latin typeface="Arial"/>
              </a:rPr>
              <a:t> we will see later in the chapter.</a:t>
            </a:r>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533520" y="764280"/>
            <a:ext cx="6704640" cy="3771360"/>
          </a:xfrm>
          <a:prstGeom prst="rect">
            <a:avLst/>
          </a:prstGeom>
        </p:spPr>
      </p:sp>
      <p:sp>
        <p:nvSpPr>
          <p:cNvPr id="28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There's an easier way to do this, called </a:t>
            </a:r>
            <a:r>
              <a:rPr b="0" i="1" lang="en-US" sz="2000" spc="-1" strike="noStrike">
                <a:latin typeface="Arial"/>
              </a:rPr>
              <a:t>concatenation</a:t>
            </a:r>
            <a:r>
              <a:rPr b="0" lang="en-US" sz="2000" spc="-1" strike="noStrike">
                <a:latin typeface="Arial"/>
              </a:rPr>
              <a:t>, which</a:t>
            </a:r>
            <a:r>
              <a:rPr b="0" lang="en-US" sz="2000" spc="-1" strike="noStrike">
                <a:latin typeface="Arial"/>
              </a:rPr>
              <a:t> we will see later in the chapter.</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533520" y="764280"/>
            <a:ext cx="6704640" cy="3771360"/>
          </a:xfrm>
          <a:prstGeom prst="rect">
            <a:avLst/>
          </a:prstGeom>
        </p:spPr>
      </p:sp>
      <p:sp>
        <p:nvSpPr>
          <p:cNvPr id="27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Mention that we’ll be introducing other data types later in this chapter and as the course progresses.</a:t>
            </a:r>
            <a:endParaRPr b="0" lang="en-US" sz="2000" spc="-1" strike="noStrike">
              <a:latin typeface="Arial"/>
            </a:endParaRPr>
          </a:p>
          <a:p>
            <a:endParaRPr b="0" lang="en-US"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533520" y="764280"/>
            <a:ext cx="6704640" cy="3771360"/>
          </a:xfrm>
          <a:prstGeom prst="rect">
            <a:avLst/>
          </a:prstGeom>
        </p:spPr>
      </p:sp>
      <p:sp>
        <p:nvSpPr>
          <p:cNvPr id="29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Think of it like buttoning a shirt wrong – once once button is out of place, the rest of them are too.</a:t>
            </a:r>
            <a:endParaRPr b="0" lang="en-US"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533520" y="764280"/>
            <a:ext cx="6704640" cy="3771360"/>
          </a:xfrm>
          <a:prstGeom prst="rect">
            <a:avLst/>
          </a:prstGeom>
        </p:spPr>
      </p:sp>
      <p:sp>
        <p:nvSpPr>
          <p:cNvPr id="29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Think again about buttoning a shirt wrong – when do you find out that it’s wrong? When you get to the bottom and there’s an extra button with no place to put it. The error didn’t happen at the bottom, but that’s where you can’t go any further.</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533520" y="764280"/>
            <a:ext cx="6704640" cy="3771360"/>
          </a:xfrm>
          <a:prstGeom prst="rect">
            <a:avLst/>
          </a:prstGeom>
        </p:spPr>
      </p:sp>
      <p:sp>
        <p:nvSpPr>
          <p:cNvPr id="27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You might want to give "hithere" is an example: is it "hi there" or "hit here"?</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533520" y="764280"/>
            <a:ext cx="6704640" cy="3771360"/>
          </a:xfrm>
          <a:prstGeom prst="rect">
            <a:avLst/>
          </a:prstGeom>
        </p:spPr>
      </p:sp>
      <p:sp>
        <p:nvSpPr>
          <p:cNvPr id="27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This is an incomplete list. Refer them to book, which has link to the full list of keywords.</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52B7C2BC-7B99-4F97-B6F6-D9CE8F780DE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Think Java 2</a:t>
            </a:r>
            <a:r>
              <a:rPr b="0" lang="en-US" sz="3600" spc="-1" strike="noStrike" baseline="14000000">
                <a:latin typeface="Arial"/>
              </a:rPr>
              <a:t>nd</a:t>
            </a:r>
            <a:r>
              <a:rPr b="0" lang="en-US" sz="3600" spc="-1" strike="noStrike">
                <a:latin typeface="Arial"/>
              </a:rPr>
              <a:t> Edition</a:t>
            </a:r>
            <a:endParaRPr b="0" lang="en-US" sz="3600" spc="-1" strike="noStrike">
              <a:latin typeface="Arial"/>
            </a:endParaRPr>
          </a:p>
        </p:txBody>
      </p:sp>
      <p:sp>
        <p:nvSpPr>
          <p:cNvPr id="48" name=""/>
          <p:cNvSpPr txBox="1"/>
          <p:nvPr/>
        </p:nvSpPr>
        <p:spPr>
          <a:xfrm>
            <a:off x="504000" y="1326600"/>
            <a:ext cx="9071640" cy="3288240"/>
          </a:xfrm>
          <a:prstGeom prst="rect">
            <a:avLst/>
          </a:prstGeom>
          <a:noFill/>
          <a:ln w="0">
            <a:noFill/>
          </a:ln>
        </p:spPr>
        <p:txBody>
          <a:bodyPr lIns="0" rIns="0" tIns="0" bIns="0" anchor="ctr">
            <a:noAutofit/>
          </a:bodyPr>
          <a:p>
            <a:pPr algn="ctr"/>
            <a:r>
              <a:rPr b="0" lang="en-US" sz="3200" spc="-1" strike="noStrike">
                <a:latin typeface="Arial"/>
              </a:rPr>
              <a:t>Chapter 2</a:t>
            </a:r>
            <a:r>
              <a:rPr b="0" lang="en-US" sz="3200" spc="-1" strike="noStrike">
                <a:latin typeface="Arial"/>
                <a:ea typeface="Arial"/>
              </a:rPr>
              <a:t>—Variables and Operators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Assigning Variables</a:t>
            </a:r>
            <a:endParaRPr b="0" lang="en-US" sz="4000" spc="-1" strike="noStrike">
              <a:latin typeface="Arial"/>
            </a:endParaRPr>
          </a:p>
        </p:txBody>
      </p:sp>
      <p:sp>
        <p:nvSpPr>
          <p:cNvPr id="69" name=""/>
          <p:cNvSpPr txBox="1"/>
          <p:nvPr/>
        </p:nvSpPr>
        <p:spPr>
          <a:xfrm>
            <a:off x="685800" y="1058760"/>
            <a:ext cx="7772400" cy="2129400"/>
          </a:xfrm>
          <a:prstGeom prst="rect">
            <a:avLst/>
          </a:prstGeom>
          <a:noFill/>
          <a:ln w="0">
            <a:noFill/>
          </a:ln>
        </p:spPr>
        <p:txBody>
          <a:bodyPr lIns="90000" rIns="90000" tIns="45000" bIns="45000">
            <a:noAutofit/>
          </a:bodyPr>
          <a:p>
            <a:pPr marL="216000" indent="-216000">
              <a:buClr>
                <a:srgbClr val="000000"/>
              </a:buClr>
              <a:buSzPct val="45000"/>
              <a:buFont typeface="Wingdings" charset="2"/>
              <a:buChar char=""/>
            </a:pPr>
            <a:r>
              <a:rPr b="0" lang="en-US" sz="2400" spc="-1" strike="noStrike">
                <a:latin typeface="Arial"/>
              </a:rPr>
              <a:t>The = does </a:t>
            </a:r>
            <a:r>
              <a:rPr b="0" i="1" lang="en-US" sz="2400" spc="-1" strike="noStrike">
                <a:latin typeface="Arial"/>
              </a:rPr>
              <a:t>not</a:t>
            </a:r>
            <a:r>
              <a:rPr b="0" lang="en-US" sz="2400" spc="-1" strike="noStrike">
                <a:latin typeface="Arial"/>
              </a:rPr>
              <a:t> mean algebraic equality.</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It is the </a:t>
            </a:r>
            <a:r>
              <a:rPr b="0" i="1" lang="en-US" sz="2400" spc="-1" strike="noStrike">
                <a:latin typeface="Arial"/>
              </a:rPr>
              <a:t>assignment operator</a:t>
            </a:r>
            <a:r>
              <a:rPr b="0" lang="en-US" sz="2400" spc="-1" strike="noStrike">
                <a:latin typeface="Arial"/>
              </a:rPr>
              <a:t>.</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Read the = symbol as “becomes,” “is assigned,” or “is set to.”</a:t>
            </a:r>
            <a:endParaRPr b="0" lang="en-US" sz="2400" spc="-1" strike="noStrike">
              <a:latin typeface="Arial"/>
            </a:endParaRPr>
          </a:p>
          <a:p>
            <a:pPr marL="216000" indent="-216000">
              <a:buClr>
                <a:srgbClr val="000000"/>
              </a:buClr>
              <a:buSzPct val="45000"/>
              <a:buFont typeface="Wingdings" charset="2"/>
              <a:buChar char=""/>
            </a:pP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The right hand side of the assignment operator...</a:t>
            </a:r>
            <a:endParaRPr b="0" lang="en-US" sz="2400" spc="-1" strike="noStrike">
              <a:latin typeface="Arial"/>
            </a:endParaRPr>
          </a:p>
        </p:txBody>
      </p:sp>
      <p:sp>
        <p:nvSpPr>
          <p:cNvPr id="70" name=""/>
          <p:cNvSpPr txBox="1"/>
          <p:nvPr/>
        </p:nvSpPr>
        <p:spPr>
          <a:xfrm>
            <a:off x="2913120" y="3429000"/>
            <a:ext cx="2558160" cy="436320"/>
          </a:xfrm>
          <a:prstGeom prst="rect">
            <a:avLst/>
          </a:prstGeom>
          <a:noFill/>
          <a:ln w="0">
            <a:noFill/>
          </a:ln>
        </p:spPr>
        <p:txBody>
          <a:bodyPr lIns="90000" rIns="90000" tIns="45000" bIns="45000">
            <a:noAutofit/>
          </a:bodyPr>
          <a:p>
            <a:r>
              <a:rPr b="0" lang="en-US" sz="2400" spc="-1" strike="noStrike">
                <a:latin typeface="Courier New"/>
              </a:rPr>
              <a:t>int age = </a:t>
            </a:r>
            <a:r>
              <a:rPr b="0" lang="en-US" sz="2400" spc="-1" strike="noStrike">
                <a:highlight>
                  <a:srgbClr val="ffff00"/>
                </a:highlight>
                <a:latin typeface="Courier New"/>
              </a:rPr>
              <a:t>27</a:t>
            </a:r>
            <a:r>
              <a:rPr b="0" lang="en-US" sz="2400" spc="-1" strike="noStrike">
                <a:latin typeface="Courier New"/>
              </a:rPr>
              <a: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69">
                                            <p:txEl>
                                              <p:pRg st="4" end="4"/>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Assigning Variables</a:t>
            </a:r>
            <a:endParaRPr b="0" lang="en-US" sz="4000" spc="-1" strike="noStrike">
              <a:latin typeface="Arial"/>
            </a:endParaRPr>
          </a:p>
        </p:txBody>
      </p:sp>
      <p:sp>
        <p:nvSpPr>
          <p:cNvPr id="72" name=""/>
          <p:cNvSpPr txBox="1"/>
          <p:nvPr/>
        </p:nvSpPr>
        <p:spPr>
          <a:xfrm>
            <a:off x="685800" y="1058760"/>
            <a:ext cx="7772400" cy="2129400"/>
          </a:xfrm>
          <a:prstGeom prst="rect">
            <a:avLst/>
          </a:prstGeom>
          <a:noFill/>
          <a:ln w="0">
            <a:noFill/>
          </a:ln>
        </p:spPr>
        <p:txBody>
          <a:bodyPr lIns="90000" rIns="90000" tIns="45000" bIns="45000">
            <a:noAutofit/>
          </a:bodyPr>
          <a:p>
            <a:pPr marL="216000" indent="-216000">
              <a:buClr>
                <a:srgbClr val="000000"/>
              </a:buClr>
              <a:buSzPct val="45000"/>
              <a:buFont typeface="Wingdings" charset="2"/>
              <a:buChar char=""/>
            </a:pPr>
            <a:r>
              <a:rPr b="0" lang="en-US" sz="2400" spc="-1" strike="noStrike">
                <a:latin typeface="Arial"/>
              </a:rPr>
              <a:t>The = does </a:t>
            </a:r>
            <a:r>
              <a:rPr b="0" i="1" lang="en-US" sz="2400" spc="-1" strike="noStrike">
                <a:latin typeface="Arial"/>
              </a:rPr>
              <a:t>not</a:t>
            </a:r>
            <a:r>
              <a:rPr b="0" lang="en-US" sz="2400" spc="-1" strike="noStrike">
                <a:latin typeface="Arial"/>
              </a:rPr>
              <a:t> mean algebraic equality.</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It is the </a:t>
            </a:r>
            <a:r>
              <a:rPr b="0" i="1" lang="en-US" sz="2400" spc="-1" strike="noStrike">
                <a:latin typeface="Arial"/>
              </a:rPr>
              <a:t>assignment operator</a:t>
            </a:r>
            <a:r>
              <a:rPr b="0" lang="en-US" sz="2400" spc="-1" strike="noStrike">
                <a:latin typeface="Arial"/>
              </a:rPr>
              <a:t>.</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Read the = symbol as “becomes,“ “is assigned,” “gets the value,” or “is set to.”</a:t>
            </a:r>
            <a:endParaRPr b="0" lang="en-US" sz="2400" spc="-1" strike="noStrike">
              <a:latin typeface="Arial"/>
            </a:endParaRPr>
          </a:p>
          <a:p>
            <a:pPr marL="216000" indent="-216000">
              <a:buClr>
                <a:srgbClr val="000000"/>
              </a:buClr>
              <a:buSzPct val="45000"/>
              <a:buFont typeface="Wingdings" charset="2"/>
              <a:buChar char=""/>
            </a:pP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The right hand side of the assignment operator...</a:t>
            </a:r>
            <a:endParaRPr b="0" lang="en-US" sz="2400" spc="-1" strike="noStrike">
              <a:latin typeface="Arial"/>
            </a:endParaRPr>
          </a:p>
        </p:txBody>
      </p:sp>
      <p:sp>
        <p:nvSpPr>
          <p:cNvPr id="73" name=""/>
          <p:cNvSpPr txBox="1"/>
          <p:nvPr/>
        </p:nvSpPr>
        <p:spPr>
          <a:xfrm>
            <a:off x="2913120" y="3429000"/>
            <a:ext cx="2558160" cy="436320"/>
          </a:xfrm>
          <a:prstGeom prst="rect">
            <a:avLst/>
          </a:prstGeom>
          <a:noFill/>
          <a:ln w="0">
            <a:noFill/>
          </a:ln>
        </p:spPr>
        <p:txBody>
          <a:bodyPr lIns="90000" rIns="90000" tIns="45000" bIns="45000">
            <a:noAutofit/>
          </a:bodyPr>
          <a:p>
            <a:r>
              <a:rPr b="0" lang="en-US" sz="2400" spc="-1" strike="noStrike">
                <a:latin typeface="Courier New"/>
              </a:rPr>
              <a:t>int </a:t>
            </a:r>
            <a:r>
              <a:rPr b="0" lang="en-US" sz="2400" spc="-1" strike="noStrike">
                <a:highlight>
                  <a:srgbClr val="ffff00"/>
                </a:highlight>
                <a:latin typeface="Courier New"/>
              </a:rPr>
              <a:t>age</a:t>
            </a:r>
            <a:r>
              <a:rPr b="0" lang="en-US" sz="2400" spc="-1" strike="noStrike">
                <a:latin typeface="Courier New"/>
              </a:rPr>
              <a:t> = </a:t>
            </a:r>
            <a:r>
              <a:rPr b="0" lang="en-US" sz="2400" spc="-1" strike="noStrike">
                <a:highlight>
                  <a:srgbClr val="ffffff"/>
                </a:highlight>
                <a:latin typeface="Courier New"/>
              </a:rPr>
              <a:t>27</a:t>
            </a:r>
            <a:r>
              <a:rPr b="0" lang="en-US" sz="2400" spc="-1" strike="noStrike">
                <a:latin typeface="Courier New"/>
              </a:rPr>
              <a:t>;</a:t>
            </a:r>
            <a:endParaRPr b="0" lang="en-US" sz="2400" spc="-1" strike="noStrike">
              <a:latin typeface="Arial"/>
            </a:endParaRPr>
          </a:p>
        </p:txBody>
      </p:sp>
      <p:sp>
        <p:nvSpPr>
          <p:cNvPr id="74" name=""/>
          <p:cNvSpPr txBox="1"/>
          <p:nvPr/>
        </p:nvSpPr>
        <p:spPr>
          <a:xfrm>
            <a:off x="914400" y="4127400"/>
            <a:ext cx="6112080" cy="430200"/>
          </a:xfrm>
          <a:prstGeom prst="rect">
            <a:avLst/>
          </a:prstGeom>
          <a:noFill/>
          <a:ln w="0">
            <a:noFill/>
          </a:ln>
        </p:spPr>
        <p:txBody>
          <a:bodyPr lIns="90000" rIns="90000" tIns="45000" bIns="45000">
            <a:noAutofit/>
          </a:bodyPr>
          <a:p>
            <a:r>
              <a:rPr b="0" lang="en-US" sz="2400" spc="-1" strike="noStrike">
                <a:latin typeface="Arial"/>
              </a:rPr>
              <a:t>...is assigned to the variable on the left side.</a:t>
            </a:r>
            <a:endParaRPr b="0" lang="en-US" sz="2400" spc="-1" strike="noStrike">
              <a:latin typeface="Arial"/>
            </a:endParaRPr>
          </a:p>
        </p:txBody>
      </p:sp>
      <p:sp>
        <p:nvSpPr>
          <p:cNvPr id="75" name=""/>
          <p:cNvSpPr/>
          <p:nvPr/>
        </p:nvSpPr>
        <p:spPr>
          <a:xfrm>
            <a:off x="3886200" y="3169440"/>
            <a:ext cx="1143000" cy="492840"/>
          </a:xfrm>
          <a:prstGeom prst="arc">
            <a:avLst>
              <a:gd name="adj1" fmla="val 10798189"/>
              <a:gd name="adj2" fmla="val 78448"/>
            </a:avLst>
          </a:prstGeom>
          <a:noFill/>
          <a:ln w="19080">
            <a:solidFill>
              <a:srgbClr val="000000"/>
            </a:solidFill>
            <a:round/>
            <a:headEnd len="med" type="triangle" w="med"/>
          </a:ln>
        </p:spPr>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Memory Diagram</a:t>
            </a:r>
            <a:endParaRPr b="0" lang="en-US" sz="4000" spc="-1" strike="noStrike">
              <a:latin typeface="Arial"/>
            </a:endParaRPr>
          </a:p>
        </p:txBody>
      </p:sp>
      <p:sp>
        <p:nvSpPr>
          <p:cNvPr id="77" name=""/>
          <p:cNvSpPr txBox="1"/>
          <p:nvPr/>
        </p:nvSpPr>
        <p:spPr>
          <a:xfrm>
            <a:off x="914400" y="1557360"/>
            <a:ext cx="2009520" cy="1384200"/>
          </a:xfrm>
          <a:prstGeom prst="rect">
            <a:avLst/>
          </a:prstGeom>
          <a:noFill/>
          <a:ln w="0">
            <a:noFill/>
          </a:ln>
        </p:spPr>
        <p:txBody>
          <a:bodyPr lIns="90000" rIns="90000" tIns="45000" bIns="45000">
            <a:noAutofit/>
          </a:bodyPr>
          <a:p>
            <a:r>
              <a:rPr b="0" lang="en-US" sz="2400" spc="-1" strike="noStrike">
                <a:highlight>
                  <a:srgbClr val="ffff00"/>
                </a:highlight>
                <a:latin typeface="Courier New"/>
              </a:rPr>
              <a:t>int a = 5;</a:t>
            </a:r>
            <a:endParaRPr b="0" lang="en-US" sz="2400" spc="-1" strike="noStrike">
              <a:latin typeface="Arial"/>
            </a:endParaRPr>
          </a:p>
          <a:p>
            <a:r>
              <a:rPr b="0" lang="en-US" sz="2400" spc="-1" strike="noStrike">
                <a:highlight>
                  <a:srgbClr val="ffffff"/>
                </a:highlight>
                <a:latin typeface="Courier New"/>
              </a:rPr>
              <a:t>int b = a;</a:t>
            </a:r>
            <a:endParaRPr b="0" lang="en-US" sz="2400" spc="-1" strike="noStrike">
              <a:latin typeface="Arial"/>
            </a:endParaRPr>
          </a:p>
          <a:p>
            <a:r>
              <a:rPr b="0" lang="en-US" sz="2400" spc="-1" strike="noStrike">
                <a:latin typeface="Courier New"/>
              </a:rPr>
              <a:t>a = 3;</a:t>
            </a:r>
            <a:endParaRPr b="0" lang="en-US" sz="2400" spc="-1" strike="noStrike">
              <a:latin typeface="Arial"/>
            </a:endParaRPr>
          </a:p>
          <a:p>
            <a:endParaRPr b="0" lang="en-US" sz="2400" spc="-1" strike="noStrike">
              <a:latin typeface="Arial"/>
            </a:endParaRPr>
          </a:p>
        </p:txBody>
      </p:sp>
      <p:sp>
        <p:nvSpPr>
          <p:cNvPr id="78" name=""/>
          <p:cNvSpPr/>
          <p:nvPr/>
        </p:nvSpPr>
        <p:spPr>
          <a:xfrm>
            <a:off x="7543800" y="16002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5</a:t>
            </a:r>
            <a:endParaRPr b="0" lang="en-US" sz="1800" spc="-1" strike="noStrike">
              <a:latin typeface="Arial"/>
            </a:endParaRPr>
          </a:p>
        </p:txBody>
      </p:sp>
      <p:sp>
        <p:nvSpPr>
          <p:cNvPr id="79" name=""/>
          <p:cNvSpPr txBox="1"/>
          <p:nvPr/>
        </p:nvSpPr>
        <p:spPr>
          <a:xfrm>
            <a:off x="7086600" y="1659960"/>
            <a:ext cx="317880" cy="349560"/>
          </a:xfrm>
          <a:prstGeom prst="rect">
            <a:avLst/>
          </a:prstGeom>
          <a:noFill/>
          <a:ln w="0">
            <a:noFill/>
          </a:ln>
        </p:spPr>
        <p:txBody>
          <a:bodyPr lIns="90000" rIns="90000" tIns="45000" bIns="45000">
            <a:noAutofit/>
          </a:bodyPr>
          <a:p>
            <a:r>
              <a:rPr b="0" lang="en-US" sz="1800" spc="-1" strike="noStrike">
                <a:latin typeface="Courier New"/>
              </a:rPr>
              <a: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Memory Diagram</a:t>
            </a:r>
            <a:endParaRPr b="0" lang="en-US" sz="4000" spc="-1" strike="noStrike">
              <a:latin typeface="Arial"/>
            </a:endParaRPr>
          </a:p>
        </p:txBody>
      </p:sp>
      <p:sp>
        <p:nvSpPr>
          <p:cNvPr id="81" name=""/>
          <p:cNvSpPr txBox="1"/>
          <p:nvPr/>
        </p:nvSpPr>
        <p:spPr>
          <a:xfrm>
            <a:off x="914400" y="1557360"/>
            <a:ext cx="5758560" cy="1384200"/>
          </a:xfrm>
          <a:prstGeom prst="rect">
            <a:avLst/>
          </a:prstGeom>
          <a:noFill/>
          <a:ln w="0">
            <a:noFill/>
          </a:ln>
        </p:spPr>
        <p:txBody>
          <a:bodyPr lIns="90000" rIns="90000" tIns="45000" bIns="45000">
            <a:noAutofit/>
          </a:bodyPr>
          <a:p>
            <a:r>
              <a:rPr b="0" lang="en-US" sz="2400" spc="-1" strike="noStrike">
                <a:highlight>
                  <a:srgbClr val="ffffff"/>
                </a:highlight>
                <a:latin typeface="Courier New"/>
              </a:rPr>
              <a:t>int a = 5;</a:t>
            </a:r>
            <a:endParaRPr b="0" lang="en-US" sz="2400" spc="-1" strike="noStrike">
              <a:latin typeface="Arial"/>
            </a:endParaRPr>
          </a:p>
          <a:p>
            <a:r>
              <a:rPr b="0" lang="en-US" sz="2400" spc="-1" strike="noStrike">
                <a:highlight>
                  <a:srgbClr val="ffff00"/>
                </a:highlight>
                <a:latin typeface="Courier New"/>
              </a:rPr>
              <a:t>int b = a;</a:t>
            </a:r>
            <a:r>
              <a:rPr b="0" lang="en-US" sz="2400" spc="-1" strike="noStrike">
                <a:highlight>
                  <a:srgbClr val="ffffff"/>
                </a:highlight>
                <a:latin typeface="Courier New"/>
              </a:rPr>
              <a:t> </a:t>
            </a:r>
            <a:r>
              <a:rPr b="0" lang="en-US" sz="1800" spc="-1" strike="noStrike">
                <a:highlight>
                  <a:srgbClr val="ffffff"/>
                </a:highlight>
                <a:latin typeface="Courier New"/>
              </a:rPr>
              <a:t>// b and a have same value</a:t>
            </a:r>
            <a:endParaRPr b="0" lang="en-US" sz="1800" spc="-1" strike="noStrike">
              <a:latin typeface="Arial"/>
            </a:endParaRPr>
          </a:p>
          <a:p>
            <a:r>
              <a:rPr b="0" lang="en-US" sz="2400" spc="-1" strike="noStrike">
                <a:latin typeface="Courier New"/>
              </a:rPr>
              <a:t>a = 3;</a:t>
            </a:r>
            <a:endParaRPr b="0" lang="en-US" sz="2400" spc="-1" strike="noStrike">
              <a:latin typeface="Arial"/>
            </a:endParaRPr>
          </a:p>
          <a:p>
            <a:endParaRPr b="0" lang="en-US" sz="2400" spc="-1" strike="noStrike">
              <a:latin typeface="Arial"/>
            </a:endParaRPr>
          </a:p>
        </p:txBody>
      </p:sp>
      <p:sp>
        <p:nvSpPr>
          <p:cNvPr id="82" name=""/>
          <p:cNvSpPr/>
          <p:nvPr/>
        </p:nvSpPr>
        <p:spPr>
          <a:xfrm>
            <a:off x="7543800" y="16002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5</a:t>
            </a:r>
            <a:endParaRPr b="0" lang="en-US" sz="1800" spc="-1" strike="noStrike">
              <a:latin typeface="Arial"/>
            </a:endParaRPr>
          </a:p>
        </p:txBody>
      </p:sp>
      <p:sp>
        <p:nvSpPr>
          <p:cNvPr id="83" name=""/>
          <p:cNvSpPr txBox="1"/>
          <p:nvPr/>
        </p:nvSpPr>
        <p:spPr>
          <a:xfrm>
            <a:off x="7086600" y="1659960"/>
            <a:ext cx="317880" cy="349560"/>
          </a:xfrm>
          <a:prstGeom prst="rect">
            <a:avLst/>
          </a:prstGeom>
          <a:noFill/>
          <a:ln w="0">
            <a:noFill/>
          </a:ln>
        </p:spPr>
        <p:txBody>
          <a:bodyPr lIns="90000" rIns="90000" tIns="45000" bIns="45000">
            <a:noAutofit/>
          </a:bodyPr>
          <a:p>
            <a:r>
              <a:rPr b="0" lang="en-US" sz="1800" spc="-1" strike="noStrike">
                <a:latin typeface="Courier New"/>
              </a:rPr>
              <a:t>a</a:t>
            </a:r>
            <a:endParaRPr b="0" lang="en-US" sz="1800" spc="-1" strike="noStrike">
              <a:latin typeface="Arial"/>
            </a:endParaRPr>
          </a:p>
        </p:txBody>
      </p:sp>
      <p:sp>
        <p:nvSpPr>
          <p:cNvPr id="84" name=""/>
          <p:cNvSpPr/>
          <p:nvPr/>
        </p:nvSpPr>
        <p:spPr>
          <a:xfrm>
            <a:off x="7548840" y="23202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5</a:t>
            </a:r>
            <a:endParaRPr b="0" lang="en-US" sz="1800" spc="-1" strike="noStrike">
              <a:latin typeface="Arial"/>
            </a:endParaRPr>
          </a:p>
        </p:txBody>
      </p:sp>
      <p:sp>
        <p:nvSpPr>
          <p:cNvPr id="85" name=""/>
          <p:cNvSpPr txBox="1"/>
          <p:nvPr/>
        </p:nvSpPr>
        <p:spPr>
          <a:xfrm>
            <a:off x="7091640" y="2379960"/>
            <a:ext cx="317880" cy="349560"/>
          </a:xfrm>
          <a:prstGeom prst="rect">
            <a:avLst/>
          </a:prstGeom>
          <a:noFill/>
          <a:ln w="0">
            <a:noFill/>
          </a:ln>
        </p:spPr>
        <p:txBody>
          <a:bodyPr lIns="90000" rIns="90000" tIns="45000" bIns="45000">
            <a:noAutofit/>
          </a:bodyPr>
          <a:p>
            <a:r>
              <a:rPr b="0" lang="en-US" sz="1800" spc="-1" strike="noStrike">
                <a:latin typeface="Courier New"/>
              </a:rPr>
              <a:t>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Memory Diagram</a:t>
            </a:r>
            <a:endParaRPr b="0" lang="en-US" sz="4000" spc="-1" strike="noStrike">
              <a:latin typeface="Arial"/>
            </a:endParaRPr>
          </a:p>
        </p:txBody>
      </p:sp>
      <p:sp>
        <p:nvSpPr>
          <p:cNvPr id="87" name=""/>
          <p:cNvSpPr txBox="1"/>
          <p:nvPr/>
        </p:nvSpPr>
        <p:spPr>
          <a:xfrm>
            <a:off x="914400" y="1557360"/>
            <a:ext cx="5392800" cy="1384200"/>
          </a:xfrm>
          <a:prstGeom prst="rect">
            <a:avLst/>
          </a:prstGeom>
          <a:noFill/>
          <a:ln w="0">
            <a:noFill/>
          </a:ln>
        </p:spPr>
        <p:txBody>
          <a:bodyPr lIns="90000" rIns="90000" tIns="45000" bIns="45000">
            <a:noAutofit/>
          </a:bodyPr>
          <a:p>
            <a:r>
              <a:rPr b="0" lang="en-US" sz="2400" spc="-1" strike="noStrike">
                <a:highlight>
                  <a:srgbClr val="ffffff"/>
                </a:highlight>
                <a:latin typeface="Courier New"/>
              </a:rPr>
              <a:t>int a = 5;</a:t>
            </a:r>
            <a:endParaRPr b="0" lang="en-US" sz="2400" spc="-1" strike="noStrike">
              <a:latin typeface="Arial"/>
            </a:endParaRPr>
          </a:p>
          <a:p>
            <a:r>
              <a:rPr b="0" lang="en-US" sz="2400" spc="-1" strike="noStrike">
                <a:highlight>
                  <a:srgbClr val="ffffff"/>
                </a:highlight>
                <a:latin typeface="Courier New"/>
              </a:rPr>
              <a:t>int b = a;</a:t>
            </a:r>
            <a:endParaRPr b="0" lang="en-US" sz="2400" spc="-1" strike="noStrike">
              <a:latin typeface="Arial"/>
            </a:endParaRPr>
          </a:p>
          <a:p>
            <a:r>
              <a:rPr b="0" lang="en-US" sz="2400" spc="-1" strike="noStrike">
                <a:highlight>
                  <a:srgbClr val="ffff00"/>
                </a:highlight>
                <a:latin typeface="Courier New"/>
              </a:rPr>
              <a:t>a = 3;</a:t>
            </a:r>
            <a:r>
              <a:rPr b="0" lang="en-US" sz="1800" spc="-1" strike="noStrike">
                <a:highlight>
                  <a:srgbClr val="ffffff"/>
                </a:highlight>
                <a:latin typeface="Courier New"/>
              </a:rPr>
              <a:t> // old value of a overwritten</a:t>
            </a:r>
            <a:endParaRPr b="0" lang="en-US" sz="1800" spc="-1" strike="noStrike">
              <a:latin typeface="Arial"/>
            </a:endParaRPr>
          </a:p>
          <a:p>
            <a:endParaRPr b="0" lang="en-US" sz="1800" spc="-1" strike="noStrike">
              <a:latin typeface="Arial"/>
            </a:endParaRPr>
          </a:p>
        </p:txBody>
      </p:sp>
      <p:sp>
        <p:nvSpPr>
          <p:cNvPr id="88" name=""/>
          <p:cNvSpPr/>
          <p:nvPr/>
        </p:nvSpPr>
        <p:spPr>
          <a:xfrm>
            <a:off x="7543800" y="16002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solidFill>
                  <a:srgbClr val="b2b2b2"/>
                </a:solidFill>
                <a:latin typeface="Arial"/>
              </a:rPr>
              <a:t>5</a:t>
            </a:r>
            <a:r>
              <a:rPr b="0" lang="en-US" sz="1800" spc="-1" strike="noStrike">
                <a:latin typeface="Arial"/>
              </a:rPr>
              <a:t>  3</a:t>
            </a:r>
            <a:endParaRPr b="0" lang="en-US" sz="1800" spc="-1" strike="noStrike">
              <a:latin typeface="Arial"/>
            </a:endParaRPr>
          </a:p>
        </p:txBody>
      </p:sp>
      <p:sp>
        <p:nvSpPr>
          <p:cNvPr id="89" name=""/>
          <p:cNvSpPr txBox="1"/>
          <p:nvPr/>
        </p:nvSpPr>
        <p:spPr>
          <a:xfrm>
            <a:off x="7086600" y="1659960"/>
            <a:ext cx="317880" cy="349560"/>
          </a:xfrm>
          <a:prstGeom prst="rect">
            <a:avLst/>
          </a:prstGeom>
          <a:noFill/>
          <a:ln w="0">
            <a:noFill/>
          </a:ln>
        </p:spPr>
        <p:txBody>
          <a:bodyPr lIns="90000" rIns="90000" tIns="45000" bIns="45000">
            <a:noAutofit/>
          </a:bodyPr>
          <a:p>
            <a:r>
              <a:rPr b="0" lang="en-US" sz="1800" spc="-1" strike="noStrike">
                <a:latin typeface="Courier New"/>
              </a:rPr>
              <a:t>a</a:t>
            </a:r>
            <a:endParaRPr b="0" lang="en-US" sz="1800" spc="-1" strike="noStrike">
              <a:latin typeface="Arial"/>
            </a:endParaRPr>
          </a:p>
        </p:txBody>
      </p:sp>
      <p:sp>
        <p:nvSpPr>
          <p:cNvPr id="90" name=""/>
          <p:cNvSpPr/>
          <p:nvPr/>
        </p:nvSpPr>
        <p:spPr>
          <a:xfrm>
            <a:off x="7548840" y="23202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5</a:t>
            </a:r>
            <a:endParaRPr b="0" lang="en-US" sz="1800" spc="-1" strike="noStrike">
              <a:latin typeface="Arial"/>
            </a:endParaRPr>
          </a:p>
        </p:txBody>
      </p:sp>
      <p:sp>
        <p:nvSpPr>
          <p:cNvPr id="91" name=""/>
          <p:cNvSpPr txBox="1"/>
          <p:nvPr/>
        </p:nvSpPr>
        <p:spPr>
          <a:xfrm>
            <a:off x="7091640" y="2379960"/>
            <a:ext cx="317880" cy="349560"/>
          </a:xfrm>
          <a:prstGeom prst="rect">
            <a:avLst/>
          </a:prstGeom>
          <a:noFill/>
          <a:ln w="0">
            <a:noFill/>
          </a:ln>
        </p:spPr>
        <p:txBody>
          <a:bodyPr lIns="90000" rIns="90000" tIns="45000" bIns="45000">
            <a:noAutofit/>
          </a:bodyPr>
          <a:p>
            <a:r>
              <a:rPr b="0" lang="en-US" sz="1800" spc="-1" strike="noStrike">
                <a:latin typeface="Courier New"/>
              </a:rPr>
              <a:t>b</a:t>
            </a:r>
            <a:endParaRPr b="0" lang="en-US" sz="1800" spc="-1" strike="noStrike">
              <a:latin typeface="Arial"/>
            </a:endParaRPr>
          </a:p>
        </p:txBody>
      </p:sp>
      <p:sp>
        <p:nvSpPr>
          <p:cNvPr id="92" name=""/>
          <p:cNvSpPr/>
          <p:nvPr/>
        </p:nvSpPr>
        <p:spPr>
          <a:xfrm>
            <a:off x="7615800" y="1708200"/>
            <a:ext cx="228600" cy="228600"/>
          </a:xfrm>
          <a:prstGeom prst="line">
            <a:avLst/>
          </a:prstGeom>
          <a:ln w="0">
            <a:solidFill>
              <a:srgbClr val="999999"/>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Printing Variables</a:t>
            </a:r>
            <a:endParaRPr b="0" lang="en-US" sz="4000" spc="-1" strike="noStrike">
              <a:latin typeface="Arial"/>
            </a:endParaRPr>
          </a:p>
        </p:txBody>
      </p:sp>
      <p:sp>
        <p:nvSpPr>
          <p:cNvPr id="94" name=""/>
          <p:cNvSpPr txBox="1"/>
          <p:nvPr/>
        </p:nvSpPr>
        <p:spPr>
          <a:xfrm>
            <a:off x="2286000" y="1600200"/>
            <a:ext cx="4295520" cy="608760"/>
          </a:xfrm>
          <a:prstGeom prst="rect">
            <a:avLst/>
          </a:prstGeom>
          <a:noFill/>
          <a:ln w="0">
            <a:noFill/>
          </a:ln>
        </p:spPr>
        <p:txBody>
          <a:bodyPr lIns="90000" rIns="90000" tIns="45000" bIns="45000">
            <a:noAutofit/>
          </a:bodyPr>
          <a:p>
            <a:r>
              <a:rPr b="0" lang="en-US" sz="1800" spc="-1" strike="noStrike">
                <a:highlight>
                  <a:srgbClr val="ffffff"/>
                </a:highlight>
                <a:latin typeface="Courier New"/>
              </a:rPr>
              <a:t>String firstName = "Joan";</a:t>
            </a:r>
            <a:endParaRPr b="0" lang="en-US" sz="1800" spc="-1" strike="noStrike">
              <a:latin typeface="Arial"/>
            </a:endParaRPr>
          </a:p>
          <a:p>
            <a:r>
              <a:rPr b="0" lang="en-US" sz="1800" spc="-1" strike="noStrike">
                <a:highlight>
                  <a:srgbClr val="ffffff"/>
                </a:highlight>
                <a:latin typeface="Courier New"/>
              </a:rPr>
              <a:t>System.out.println(firstName);</a:t>
            </a:r>
            <a:endParaRPr b="0" lang="en-US" sz="1800" spc="-1" strike="noStrike">
              <a:latin typeface="Arial"/>
            </a:endParaRPr>
          </a:p>
        </p:txBody>
      </p:sp>
      <p:sp>
        <p:nvSpPr>
          <p:cNvPr id="95" name=""/>
          <p:cNvSpPr/>
          <p:nvPr/>
        </p:nvSpPr>
        <p:spPr>
          <a:xfrm>
            <a:off x="685800" y="2491200"/>
            <a:ext cx="8229600" cy="0"/>
          </a:xfrm>
          <a:custGeom>
            <a:avLst/>
            <a:gdLst/>
            <a:ahLst/>
            <a:rect l="0" t="0" r="r" b="b"/>
            <a:pathLst>
              <a:path w="22861" h="1">
                <a:moveTo>
                  <a:pt x="0" y="0"/>
                </a:moveTo>
                <a:lnTo>
                  <a:pt x="22860" y="0"/>
                </a:lnTo>
              </a:path>
            </a:pathLst>
          </a:custGeom>
          <a:ln w="0">
            <a:solidFill>
              <a:srgbClr val="000000"/>
            </a:solidFill>
          </a:ln>
        </p:spPr>
      </p:sp>
      <p:sp>
        <p:nvSpPr>
          <p:cNvPr id="96" name=""/>
          <p:cNvSpPr txBox="1"/>
          <p:nvPr/>
        </p:nvSpPr>
        <p:spPr>
          <a:xfrm>
            <a:off x="1143000" y="2647800"/>
            <a:ext cx="814680" cy="346320"/>
          </a:xfrm>
          <a:prstGeom prst="rect">
            <a:avLst/>
          </a:prstGeom>
          <a:noFill/>
          <a:ln w="0">
            <a:noFill/>
          </a:ln>
        </p:spPr>
        <p:txBody>
          <a:bodyPr lIns="90000" rIns="90000" tIns="45000" bIns="45000">
            <a:noAutofit/>
          </a:bodyPr>
          <a:p>
            <a:r>
              <a:rPr b="0" i="1" lang="en-US" sz="1800" spc="-1" strike="noStrike">
                <a:latin typeface="Arial"/>
              </a:rPr>
              <a:t>output</a:t>
            </a:r>
            <a:endParaRPr b="0" lang="en-US" sz="1800" spc="-1" strike="noStrike">
              <a:latin typeface="Arial"/>
            </a:endParaRPr>
          </a:p>
        </p:txBody>
      </p:sp>
      <p:sp>
        <p:nvSpPr>
          <p:cNvPr id="97" name=""/>
          <p:cNvSpPr txBox="1"/>
          <p:nvPr/>
        </p:nvSpPr>
        <p:spPr>
          <a:xfrm>
            <a:off x="2286000" y="2668680"/>
            <a:ext cx="729360" cy="349560"/>
          </a:xfrm>
          <a:prstGeom prst="rect">
            <a:avLst/>
          </a:prstGeom>
          <a:noFill/>
          <a:ln w="0">
            <a:noFill/>
          </a:ln>
        </p:spPr>
        <p:txBody>
          <a:bodyPr lIns="90000" rIns="90000" tIns="45000" bIns="45000">
            <a:noAutofit/>
          </a:bodyPr>
          <a:p>
            <a:r>
              <a:rPr b="0" lang="en-US" sz="1800" spc="-1" strike="noStrike">
                <a:latin typeface="Courier New"/>
              </a:rPr>
              <a:t>Joan</a:t>
            </a:r>
            <a:endParaRPr b="0" lang="en-US" sz="1800" spc="-1" strike="noStrike">
              <a:latin typeface="Arial"/>
            </a:endParaRPr>
          </a:p>
        </p:txBody>
      </p:sp>
      <p:sp>
        <p:nvSpPr>
          <p:cNvPr id="98"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94"/>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9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95"/>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96"/>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Printing Variables</a:t>
            </a:r>
            <a:endParaRPr b="0" lang="en-US" sz="4000" spc="-1" strike="noStrike">
              <a:latin typeface="Arial"/>
            </a:endParaRPr>
          </a:p>
        </p:txBody>
      </p:sp>
      <p:sp>
        <p:nvSpPr>
          <p:cNvPr id="100" name=""/>
          <p:cNvSpPr txBox="1"/>
          <p:nvPr/>
        </p:nvSpPr>
        <p:spPr>
          <a:xfrm>
            <a:off x="2286000" y="1600200"/>
            <a:ext cx="7724520" cy="867960"/>
          </a:xfrm>
          <a:prstGeom prst="rect">
            <a:avLst/>
          </a:prstGeom>
          <a:noFill/>
          <a:ln w="0">
            <a:noFill/>
          </a:ln>
        </p:spPr>
        <p:txBody>
          <a:bodyPr lIns="90000" rIns="90000" tIns="45000" bIns="45000">
            <a:noAutofit/>
          </a:bodyPr>
          <a:p>
            <a:r>
              <a:rPr b="0" lang="en-US" sz="1800" spc="-1" strike="noStrike">
                <a:highlight>
                  <a:srgbClr val="ffffff"/>
                </a:highlight>
                <a:latin typeface="Courier New"/>
              </a:rPr>
              <a:t>String firstName = "Joan";</a:t>
            </a:r>
            <a:endParaRPr b="0" lang="en-US" sz="1800" spc="-1" strike="noStrike">
              <a:latin typeface="Arial"/>
            </a:endParaRPr>
          </a:p>
          <a:p>
            <a:r>
              <a:rPr b="0" lang="en-US" sz="1800" spc="-1" strike="noStrike">
                <a:highlight>
                  <a:srgbClr val="ffffff"/>
                </a:highlight>
                <a:latin typeface="Courier New"/>
              </a:rPr>
              <a:t>System.out.print("The value of firstName is ");</a:t>
            </a:r>
            <a:endParaRPr b="0" lang="en-US" sz="1800" spc="-1" strike="noStrike">
              <a:latin typeface="Arial"/>
            </a:endParaRPr>
          </a:p>
          <a:p>
            <a:r>
              <a:rPr b="0" lang="en-US" sz="1800" spc="-1" strike="noStrike">
                <a:highlight>
                  <a:srgbClr val="ffffff"/>
                </a:highlight>
                <a:latin typeface="Courier New"/>
              </a:rPr>
              <a:t>System.out.println(firstName);</a:t>
            </a:r>
            <a:endParaRPr b="0" lang="en-US" sz="1800" spc="-1" strike="noStrike">
              <a:latin typeface="Arial"/>
            </a:endParaRPr>
          </a:p>
        </p:txBody>
      </p:sp>
      <p:sp>
        <p:nvSpPr>
          <p:cNvPr id="101" name=""/>
          <p:cNvSpPr/>
          <p:nvPr/>
        </p:nvSpPr>
        <p:spPr>
          <a:xfrm>
            <a:off x="685800" y="2851200"/>
            <a:ext cx="8229600" cy="0"/>
          </a:xfrm>
          <a:custGeom>
            <a:avLst/>
            <a:gdLst/>
            <a:ahLst/>
            <a:rect l="0" t="0" r="r" b="b"/>
            <a:pathLst>
              <a:path w="22861" h="1">
                <a:moveTo>
                  <a:pt x="0" y="0"/>
                </a:moveTo>
                <a:lnTo>
                  <a:pt x="22860" y="0"/>
                </a:lnTo>
              </a:path>
            </a:pathLst>
          </a:custGeom>
          <a:ln w="0">
            <a:solidFill>
              <a:srgbClr val="000000"/>
            </a:solidFill>
          </a:ln>
        </p:spPr>
      </p:sp>
      <p:sp>
        <p:nvSpPr>
          <p:cNvPr id="102" name=""/>
          <p:cNvSpPr txBox="1"/>
          <p:nvPr/>
        </p:nvSpPr>
        <p:spPr>
          <a:xfrm>
            <a:off x="1143000" y="3079800"/>
            <a:ext cx="814680" cy="346320"/>
          </a:xfrm>
          <a:prstGeom prst="rect">
            <a:avLst/>
          </a:prstGeom>
          <a:noFill/>
          <a:ln w="0">
            <a:noFill/>
          </a:ln>
        </p:spPr>
        <p:txBody>
          <a:bodyPr lIns="90000" rIns="90000" tIns="45000" bIns="45000">
            <a:noAutofit/>
          </a:bodyPr>
          <a:p>
            <a:r>
              <a:rPr b="0" i="1" lang="en-US" sz="1800" spc="-1" strike="noStrike">
                <a:latin typeface="Arial"/>
              </a:rPr>
              <a:t>output</a:t>
            </a:r>
            <a:endParaRPr b="0" lang="en-US" sz="1800" spc="-1" strike="noStrike">
              <a:latin typeface="Arial"/>
            </a:endParaRPr>
          </a:p>
        </p:txBody>
      </p:sp>
      <p:sp>
        <p:nvSpPr>
          <p:cNvPr id="103" name=""/>
          <p:cNvSpPr txBox="1"/>
          <p:nvPr/>
        </p:nvSpPr>
        <p:spPr>
          <a:xfrm>
            <a:off x="2286000" y="3100680"/>
            <a:ext cx="4295520" cy="349560"/>
          </a:xfrm>
          <a:prstGeom prst="rect">
            <a:avLst/>
          </a:prstGeom>
          <a:noFill/>
          <a:ln w="0">
            <a:noFill/>
          </a:ln>
        </p:spPr>
        <p:txBody>
          <a:bodyPr lIns="90000" rIns="90000" tIns="45000" bIns="45000">
            <a:noAutofit/>
          </a:bodyPr>
          <a:p>
            <a:r>
              <a:rPr b="0" lang="en-US" sz="1800" spc="-1" strike="noStrike">
                <a:latin typeface="Courier New"/>
              </a:rPr>
              <a:t>The value of firstName is Joan</a:t>
            </a:r>
            <a:endParaRPr b="0" lang="en-US" sz="1800" spc="-1" strike="noStrike">
              <a:latin typeface="Arial"/>
            </a:endParaRPr>
          </a:p>
        </p:txBody>
      </p:sp>
      <p:sp>
        <p:nvSpPr>
          <p:cNvPr id="104"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00"/>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10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01"/>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102"/>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Printing Variables</a:t>
            </a:r>
            <a:endParaRPr b="0" lang="en-US" sz="4000" spc="-1" strike="noStrike">
              <a:latin typeface="Arial"/>
            </a:endParaRPr>
          </a:p>
        </p:txBody>
      </p:sp>
      <p:sp>
        <p:nvSpPr>
          <p:cNvPr id="106" name=""/>
          <p:cNvSpPr txBox="1"/>
          <p:nvPr/>
        </p:nvSpPr>
        <p:spPr>
          <a:xfrm>
            <a:off x="2286000" y="1650240"/>
            <a:ext cx="5804280" cy="1904760"/>
          </a:xfrm>
          <a:prstGeom prst="rect">
            <a:avLst/>
          </a:prstGeom>
          <a:noFill/>
          <a:ln w="0">
            <a:noFill/>
          </a:ln>
        </p:spPr>
        <p:txBody>
          <a:bodyPr lIns="90000" rIns="90000" tIns="45000" bIns="45000">
            <a:noAutofit/>
          </a:bodyPr>
          <a:p>
            <a:r>
              <a:rPr b="0" lang="en-US" sz="1800" spc="-1" strike="noStrike">
                <a:highlight>
                  <a:srgbClr val="ffffff"/>
                </a:highlight>
                <a:latin typeface="Courier New"/>
              </a:rPr>
              <a:t>int hour = 11;</a:t>
            </a:r>
            <a:endParaRPr b="0" lang="en-US" sz="1800" spc="-1" strike="noStrike">
              <a:latin typeface="Arial"/>
            </a:endParaRPr>
          </a:p>
          <a:p>
            <a:r>
              <a:rPr b="0" lang="en-US" sz="1800" spc="-1" strike="noStrike">
                <a:highlight>
                  <a:srgbClr val="ffffff"/>
                </a:highlight>
                <a:latin typeface="Courier New"/>
              </a:rPr>
              <a:t>int minute = 49;</a:t>
            </a:r>
            <a:endParaRPr b="0" lang="en-US" sz="1800" spc="-1" strike="noStrike">
              <a:latin typeface="Arial"/>
            </a:endParaRPr>
          </a:p>
          <a:p>
            <a:r>
              <a:rPr b="0" lang="en-US" sz="1800" spc="-1" strike="noStrike">
                <a:highlight>
                  <a:srgbClr val="ffffff"/>
                </a:highlight>
                <a:latin typeface="Courier New"/>
              </a:rPr>
              <a:t>System.out.print("The current time is ");</a:t>
            </a:r>
            <a:endParaRPr b="0" lang="en-US" sz="1800" spc="-1" strike="noStrike">
              <a:latin typeface="Arial"/>
            </a:endParaRPr>
          </a:p>
          <a:p>
            <a:r>
              <a:rPr b="0" lang="en-US" sz="1800" spc="-1" strike="noStrike">
                <a:highlight>
                  <a:srgbClr val="ffffff"/>
                </a:highlight>
                <a:latin typeface="Courier New"/>
              </a:rPr>
              <a:t>System.out.print(hour);</a:t>
            </a:r>
            <a:endParaRPr b="0" lang="en-US" sz="1800" spc="-1" strike="noStrike">
              <a:latin typeface="Arial"/>
            </a:endParaRPr>
          </a:p>
          <a:p>
            <a:r>
              <a:rPr b="0" lang="en-US" sz="1800" spc="-1" strike="noStrike">
                <a:highlight>
                  <a:srgbClr val="ffffff"/>
                </a:highlight>
                <a:latin typeface="Courier New"/>
              </a:rPr>
              <a:t>System.out.print(":");</a:t>
            </a:r>
            <a:endParaRPr b="0" lang="en-US" sz="1800" spc="-1" strike="noStrike">
              <a:latin typeface="Arial"/>
            </a:endParaRPr>
          </a:p>
          <a:p>
            <a:r>
              <a:rPr b="0" lang="en-US" sz="1800" spc="-1" strike="noStrike">
                <a:highlight>
                  <a:srgbClr val="ffffff"/>
                </a:highlight>
                <a:latin typeface="Courier New"/>
              </a:rPr>
              <a:t>System.out.print(minute);</a:t>
            </a:r>
            <a:endParaRPr b="0" lang="en-US" sz="1800" spc="-1" strike="noStrike">
              <a:latin typeface="Arial"/>
            </a:endParaRPr>
          </a:p>
          <a:p>
            <a:r>
              <a:rPr b="0" lang="en-US" sz="1800" spc="-1" strike="noStrike">
                <a:highlight>
                  <a:srgbClr val="ffffff"/>
                </a:highlight>
                <a:latin typeface="Courier New"/>
              </a:rPr>
              <a:t>System.out.println(".");</a:t>
            </a:r>
            <a:endParaRPr b="0" lang="en-US" sz="1800" spc="-1" strike="noStrike">
              <a:latin typeface="Arial"/>
            </a:endParaRPr>
          </a:p>
        </p:txBody>
      </p:sp>
      <p:sp>
        <p:nvSpPr>
          <p:cNvPr id="107" name=""/>
          <p:cNvSpPr txBox="1"/>
          <p:nvPr/>
        </p:nvSpPr>
        <p:spPr>
          <a:xfrm>
            <a:off x="785520" y="3768480"/>
            <a:ext cx="814680" cy="346320"/>
          </a:xfrm>
          <a:prstGeom prst="rect">
            <a:avLst/>
          </a:prstGeom>
          <a:noFill/>
          <a:ln w="0">
            <a:noFill/>
          </a:ln>
        </p:spPr>
        <p:txBody>
          <a:bodyPr lIns="90000" rIns="90000" tIns="45000" bIns="45000">
            <a:noAutofit/>
          </a:bodyPr>
          <a:p>
            <a:r>
              <a:rPr b="0" i="1" lang="en-US" sz="1800" spc="-1" strike="noStrike">
                <a:latin typeface="Arial"/>
              </a:rPr>
              <a:t>output</a:t>
            </a:r>
            <a:endParaRPr b="0" lang="en-US" sz="1800" spc="-1" strike="noStrike">
              <a:latin typeface="Arial"/>
            </a:endParaRPr>
          </a:p>
        </p:txBody>
      </p:sp>
      <p:sp>
        <p:nvSpPr>
          <p:cNvPr id="108" name=""/>
          <p:cNvSpPr txBox="1"/>
          <p:nvPr/>
        </p:nvSpPr>
        <p:spPr>
          <a:xfrm>
            <a:off x="2286000" y="3790440"/>
            <a:ext cx="3746880" cy="349560"/>
          </a:xfrm>
          <a:prstGeom prst="rect">
            <a:avLst/>
          </a:prstGeom>
          <a:noFill/>
          <a:ln w="0">
            <a:noFill/>
          </a:ln>
        </p:spPr>
        <p:txBody>
          <a:bodyPr lIns="90000" rIns="90000" tIns="45000" bIns="45000">
            <a:noAutofit/>
          </a:bodyPr>
          <a:p>
            <a:r>
              <a:rPr b="0" lang="en-US" sz="1800" spc="-1" strike="noStrike">
                <a:latin typeface="Courier New"/>
              </a:rPr>
              <a:t>The current time is 11:49.</a:t>
            </a:r>
            <a:endParaRPr b="0" lang="en-US" sz="1800" spc="-1" strike="noStrike">
              <a:latin typeface="Arial"/>
            </a:endParaRPr>
          </a:p>
        </p:txBody>
      </p:sp>
      <p:sp>
        <p:nvSpPr>
          <p:cNvPr id="109"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110" name=""/>
          <p:cNvSpPr/>
          <p:nvPr/>
        </p:nvSpPr>
        <p:spPr>
          <a:xfrm>
            <a:off x="685800" y="3715200"/>
            <a:ext cx="8229600" cy="0"/>
          </a:xfrm>
          <a:prstGeom prst="line">
            <a:avLst/>
          </a:prstGeom>
          <a:ln w="0">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Arithmetic Operators</a:t>
            </a:r>
            <a:endParaRPr b="0" lang="en-US" sz="4000" spc="-1" strike="noStrike">
              <a:latin typeface="Arial"/>
            </a:endParaRPr>
          </a:p>
        </p:txBody>
      </p:sp>
      <p:sp>
        <p:nvSpPr>
          <p:cNvPr id="112" name=""/>
          <p:cNvSpPr txBox="1"/>
          <p:nvPr/>
        </p:nvSpPr>
        <p:spPr>
          <a:xfrm>
            <a:off x="2286000" y="1650240"/>
            <a:ext cx="7724520" cy="1904760"/>
          </a:xfrm>
          <a:prstGeom prst="rect">
            <a:avLst/>
          </a:prstGeom>
          <a:noFill/>
          <a:ln w="0">
            <a:noFill/>
          </a:ln>
        </p:spPr>
        <p:txBody>
          <a:bodyPr lIns="90000" rIns="90000" tIns="45000" bIns="45000">
            <a:noAutofit/>
          </a:bodyPr>
          <a:p>
            <a:r>
              <a:rPr b="0" lang="en-US" sz="1800" spc="-1" strike="noStrike">
                <a:highlight>
                  <a:srgbClr val="ffffff"/>
                </a:highlight>
                <a:latin typeface="Courier New"/>
              </a:rPr>
              <a:t>int hour = 11;</a:t>
            </a:r>
            <a:endParaRPr b="0" lang="en-US" sz="1800" spc="-1" strike="noStrike">
              <a:latin typeface="Arial"/>
            </a:endParaRPr>
          </a:p>
          <a:p>
            <a:r>
              <a:rPr b="0" lang="en-US" sz="1800" spc="-1" strike="noStrike">
                <a:highlight>
                  <a:srgbClr val="ffffff"/>
                </a:highlight>
                <a:latin typeface="Courier New"/>
              </a:rPr>
              <a:t>int minute = 49;</a:t>
            </a:r>
            <a:endParaRPr b="0" lang="en-US" sz="1800" spc="-1" strike="noStrike">
              <a:latin typeface="Arial"/>
            </a:endParaRPr>
          </a:p>
          <a:p>
            <a:r>
              <a:rPr b="0" lang="en-US" sz="1800" spc="-1" strike="noStrike">
                <a:highlight>
                  <a:srgbClr val="ffffff"/>
                </a:highlight>
                <a:latin typeface="Courier New"/>
              </a:rPr>
              <a:t>System.out.print("Number of minutes since midnight: ");</a:t>
            </a:r>
            <a:endParaRPr b="0" lang="en-US" sz="1800" spc="-1" strike="noStrike">
              <a:latin typeface="Arial"/>
            </a:endParaRPr>
          </a:p>
          <a:p>
            <a:r>
              <a:rPr b="0" lang="en-US" sz="1800" spc="-1" strike="noStrike">
                <a:highlight>
                  <a:srgbClr val="ffffff"/>
                </a:highlight>
                <a:latin typeface="Courier New"/>
              </a:rPr>
              <a:t>System.out.println(hour * 60 + minute);</a:t>
            </a:r>
            <a:endParaRPr b="0" lang="en-US" sz="1800" spc="-1" strike="noStrike">
              <a:latin typeface="Arial"/>
            </a:endParaRPr>
          </a:p>
          <a:p>
            <a:endParaRPr b="0" lang="en-US" sz="1800" spc="-1" strike="noStrike">
              <a:latin typeface="Arial"/>
            </a:endParaRPr>
          </a:p>
        </p:txBody>
      </p:sp>
      <p:sp>
        <p:nvSpPr>
          <p:cNvPr id="113" name=""/>
          <p:cNvSpPr txBox="1"/>
          <p:nvPr/>
        </p:nvSpPr>
        <p:spPr>
          <a:xfrm>
            <a:off x="785520" y="3768480"/>
            <a:ext cx="814680" cy="346320"/>
          </a:xfrm>
          <a:prstGeom prst="rect">
            <a:avLst/>
          </a:prstGeom>
          <a:noFill/>
          <a:ln w="0">
            <a:noFill/>
          </a:ln>
        </p:spPr>
        <p:txBody>
          <a:bodyPr lIns="90000" rIns="90000" tIns="45000" bIns="45000">
            <a:noAutofit/>
          </a:bodyPr>
          <a:p>
            <a:r>
              <a:rPr b="0" i="1" lang="en-US" sz="1800" spc="-1" strike="noStrike">
                <a:latin typeface="Arial"/>
              </a:rPr>
              <a:t>output</a:t>
            </a:r>
            <a:endParaRPr b="0" lang="en-US" sz="1800" spc="-1" strike="noStrike">
              <a:latin typeface="Arial"/>
            </a:endParaRPr>
          </a:p>
        </p:txBody>
      </p:sp>
      <p:sp>
        <p:nvSpPr>
          <p:cNvPr id="114" name=""/>
          <p:cNvSpPr txBox="1"/>
          <p:nvPr/>
        </p:nvSpPr>
        <p:spPr>
          <a:xfrm>
            <a:off x="2286000" y="3826440"/>
            <a:ext cx="5255640" cy="349560"/>
          </a:xfrm>
          <a:prstGeom prst="rect">
            <a:avLst/>
          </a:prstGeom>
          <a:noFill/>
          <a:ln w="0">
            <a:noFill/>
          </a:ln>
        </p:spPr>
        <p:txBody>
          <a:bodyPr lIns="90000" rIns="90000" tIns="45000" bIns="45000">
            <a:noAutofit/>
          </a:bodyPr>
          <a:p>
            <a:r>
              <a:rPr b="0" lang="en-US" sz="1800" spc="-1" strike="noStrike">
                <a:latin typeface="Courier New"/>
              </a:rPr>
              <a:t>Number of minutes since midnight: 709</a:t>
            </a:r>
            <a:endParaRPr b="0" lang="en-US" sz="1800" spc="-1" strike="noStrike">
              <a:latin typeface="Arial"/>
            </a:endParaRPr>
          </a:p>
        </p:txBody>
      </p:sp>
      <p:sp>
        <p:nvSpPr>
          <p:cNvPr id="115"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116" name=""/>
          <p:cNvSpPr/>
          <p:nvPr/>
        </p:nvSpPr>
        <p:spPr>
          <a:xfrm>
            <a:off x="685800" y="3715200"/>
            <a:ext cx="8229600" cy="0"/>
          </a:xfrm>
          <a:prstGeom prst="line">
            <a:avLst/>
          </a:prstGeom>
          <a:ln w="0">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Arithmetic Operators</a:t>
            </a:r>
            <a:endParaRPr b="0" lang="en-US" sz="4000" spc="-1" strike="noStrike">
              <a:latin typeface="Arial"/>
            </a:endParaRPr>
          </a:p>
        </p:txBody>
      </p:sp>
      <p:sp>
        <p:nvSpPr>
          <p:cNvPr id="118" name=""/>
          <p:cNvSpPr txBox="1"/>
          <p:nvPr/>
        </p:nvSpPr>
        <p:spPr>
          <a:xfrm>
            <a:off x="2286000" y="1650240"/>
            <a:ext cx="7724520" cy="1386360"/>
          </a:xfrm>
          <a:prstGeom prst="rect">
            <a:avLst/>
          </a:prstGeom>
          <a:noFill/>
          <a:ln w="0">
            <a:noFill/>
          </a:ln>
        </p:spPr>
        <p:txBody>
          <a:bodyPr lIns="90000" rIns="90000" tIns="45000" bIns="45000">
            <a:noAutofit/>
          </a:bodyPr>
          <a:p>
            <a:r>
              <a:rPr b="0" lang="en-US" sz="1800" spc="-1" strike="noStrike">
                <a:highlight>
                  <a:srgbClr val="ffff00"/>
                </a:highlight>
                <a:latin typeface="Courier New"/>
              </a:rPr>
              <a:t>int hour = 11;</a:t>
            </a:r>
            <a:endParaRPr b="0" lang="en-US" sz="1800" spc="-1" strike="noStrike">
              <a:latin typeface="Arial"/>
            </a:endParaRPr>
          </a:p>
          <a:p>
            <a:r>
              <a:rPr b="0" lang="en-US" sz="1800" spc="-1" strike="noStrike">
                <a:highlight>
                  <a:srgbClr val="ffff00"/>
                </a:highlight>
                <a:latin typeface="Courier New"/>
              </a:rPr>
              <a:t>int minute = 49;</a:t>
            </a:r>
            <a:endParaRPr b="0" lang="en-US" sz="1800" spc="-1" strike="noStrike">
              <a:latin typeface="Arial"/>
            </a:endParaRPr>
          </a:p>
          <a:p>
            <a:r>
              <a:rPr b="0" lang="en-US" sz="1800" spc="-1" strike="noStrike">
                <a:highlight>
                  <a:srgbClr val="ffffff"/>
                </a:highlight>
                <a:latin typeface="Courier New"/>
              </a:rPr>
              <a:t>System.out.print("Number of minutes since midnight: ");</a:t>
            </a:r>
            <a:endParaRPr b="0" lang="en-US" sz="1800" spc="-1" strike="noStrike">
              <a:latin typeface="Arial"/>
            </a:endParaRPr>
          </a:p>
          <a:p>
            <a:r>
              <a:rPr b="0" lang="en-US" sz="1800" spc="-1" strike="noStrike">
                <a:highlight>
                  <a:srgbClr val="ffffff"/>
                </a:highlight>
                <a:latin typeface="Courier New"/>
              </a:rPr>
              <a:t>System.out.println(hour * 60 + minute);</a:t>
            </a:r>
            <a:endParaRPr b="0" lang="en-US" sz="1800" spc="-1" strike="noStrike">
              <a:latin typeface="Arial"/>
            </a:endParaRPr>
          </a:p>
          <a:p>
            <a:endParaRPr b="0" lang="en-US" sz="1800" spc="-1" strike="noStrike">
              <a:latin typeface="Arial"/>
            </a:endParaRPr>
          </a:p>
        </p:txBody>
      </p:sp>
      <p:sp>
        <p:nvSpPr>
          <p:cNvPr id="119"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120" name=""/>
          <p:cNvSpPr/>
          <p:nvPr/>
        </p:nvSpPr>
        <p:spPr>
          <a:xfrm>
            <a:off x="3423960" y="33948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11</a:t>
            </a:r>
            <a:endParaRPr b="0" lang="en-US" sz="1800" spc="-1" strike="noStrike">
              <a:latin typeface="Arial"/>
            </a:endParaRPr>
          </a:p>
        </p:txBody>
      </p:sp>
      <p:sp>
        <p:nvSpPr>
          <p:cNvPr id="121" name=""/>
          <p:cNvSpPr txBox="1"/>
          <p:nvPr/>
        </p:nvSpPr>
        <p:spPr>
          <a:xfrm>
            <a:off x="2642760" y="3454560"/>
            <a:ext cx="729360" cy="349560"/>
          </a:xfrm>
          <a:prstGeom prst="rect">
            <a:avLst/>
          </a:prstGeom>
          <a:noFill/>
          <a:ln w="0">
            <a:noFill/>
          </a:ln>
        </p:spPr>
        <p:txBody>
          <a:bodyPr lIns="90000" rIns="90000" tIns="45000" bIns="45000">
            <a:noAutofit/>
          </a:bodyPr>
          <a:p>
            <a:r>
              <a:rPr b="0" lang="en-US" sz="1800" spc="-1" strike="noStrike">
                <a:latin typeface="Courier New"/>
              </a:rPr>
              <a:t>hour</a:t>
            </a:r>
            <a:endParaRPr b="0" lang="en-US" sz="1800" spc="-1" strike="noStrike">
              <a:latin typeface="Arial"/>
            </a:endParaRPr>
          </a:p>
        </p:txBody>
      </p:sp>
      <p:sp>
        <p:nvSpPr>
          <p:cNvPr id="122" name=""/>
          <p:cNvSpPr/>
          <p:nvPr/>
        </p:nvSpPr>
        <p:spPr>
          <a:xfrm>
            <a:off x="3429000" y="41148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49</a:t>
            </a:r>
            <a:endParaRPr b="0" lang="en-US" sz="1800" spc="-1" strike="noStrike">
              <a:latin typeface="Arial"/>
            </a:endParaRPr>
          </a:p>
        </p:txBody>
      </p:sp>
      <p:sp>
        <p:nvSpPr>
          <p:cNvPr id="123" name=""/>
          <p:cNvSpPr txBox="1"/>
          <p:nvPr/>
        </p:nvSpPr>
        <p:spPr>
          <a:xfrm>
            <a:off x="2395800" y="4174560"/>
            <a:ext cx="1003680" cy="349560"/>
          </a:xfrm>
          <a:prstGeom prst="rect">
            <a:avLst/>
          </a:prstGeom>
          <a:noFill/>
          <a:ln w="0">
            <a:noFill/>
          </a:ln>
        </p:spPr>
        <p:txBody>
          <a:bodyPr lIns="90000" rIns="90000" tIns="45000" bIns="45000">
            <a:noAutofit/>
          </a:bodyPr>
          <a:p>
            <a:r>
              <a:rPr b="0" lang="en-US" sz="1800" spc="-1" strike="noStrike">
                <a:latin typeface="Courier New"/>
              </a:rPr>
              <a:t>minute</a:t>
            </a:r>
            <a:endParaRPr b="0" lang="en-US" sz="1800" spc="-1" strike="noStrike">
              <a:latin typeface="Arial"/>
            </a:endParaRPr>
          </a:p>
        </p:txBody>
      </p:sp>
      <p:sp>
        <p:nvSpPr>
          <p:cNvPr id="124" name=""/>
          <p:cNvSpPr txBox="1"/>
          <p:nvPr/>
        </p:nvSpPr>
        <p:spPr>
          <a:xfrm>
            <a:off x="2170800" y="2971800"/>
            <a:ext cx="4781520" cy="290160"/>
          </a:xfrm>
          <a:prstGeom prst="rect">
            <a:avLst/>
          </a:prstGeom>
          <a:noFill/>
          <a:ln w="0">
            <a:noFill/>
          </a:ln>
        </p:spPr>
        <p:txBody>
          <a:bodyPr lIns="90000" rIns="90000" tIns="45000" bIns="45000">
            <a:noAutofit/>
          </a:bodyPr>
          <a:p>
            <a:r>
              <a:rPr b="0" i="1" lang="en-US" sz="1400" spc="-1" strike="noStrike">
                <a:latin typeface="Arial"/>
              </a:rPr>
              <a:t>Here is the memory diagram after the first two statements.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Variable</a:t>
            </a:r>
            <a:endParaRPr b="0" lang="en-US" sz="4000" spc="-1" strike="noStrike">
              <a:latin typeface="Arial"/>
            </a:endParaRPr>
          </a:p>
        </p:txBody>
      </p:sp>
      <p:sp>
        <p:nvSpPr>
          <p:cNvPr id="50" name=""/>
          <p:cNvSpPr txBox="1"/>
          <p:nvPr/>
        </p:nvSpPr>
        <p:spPr>
          <a:xfrm>
            <a:off x="504000" y="1326600"/>
            <a:ext cx="9071640" cy="3288240"/>
          </a:xfrm>
          <a:prstGeom prst="rect">
            <a:avLst/>
          </a:prstGeom>
          <a:noFill/>
          <a:ln w="0">
            <a:noFill/>
          </a:ln>
        </p:spPr>
        <p:txBody>
          <a:bodyPr lIns="0" rIns="0" tIns="0" bIns="0">
            <a:normAutofit fontScale="47000"/>
          </a:bodyPr>
          <a:p>
            <a:pPr marL="432000" indent="-324000">
              <a:spcBef>
                <a:spcPts val="1417"/>
              </a:spcBef>
              <a:buClr>
                <a:srgbClr val="000000"/>
              </a:buClr>
              <a:buSzPct val="45000"/>
              <a:buFont typeface="Wingdings" charset="2"/>
              <a:buChar char=""/>
            </a:pPr>
            <a:r>
              <a:rPr b="0" lang="en-US" sz="3200" spc="-1" strike="noStrike">
                <a:latin typeface="Arial"/>
              </a:rPr>
              <a:t>A </a:t>
            </a:r>
            <a:r>
              <a:rPr b="0" i="1" lang="en-US" sz="3200" spc="-1" strike="noStrike">
                <a:latin typeface="Arial"/>
              </a:rPr>
              <a:t>variable</a:t>
            </a:r>
            <a:r>
              <a:rPr b="0" lang="en-US" sz="3200" spc="-1" strike="noStrike">
                <a:latin typeface="Arial"/>
              </a:rPr>
              <a:t> is a </a:t>
            </a:r>
            <a:r>
              <a:rPr b="0" lang="en-US" sz="3200" spc="-1" strike="noStrike">
                <a:latin typeface="Arial"/>
              </a:rPr>
              <a:t>named</a:t>
            </a:r>
            <a:r>
              <a:rPr b="0" lang="en-US" sz="3200" spc="-1" strike="noStrike">
                <a:latin typeface="Arial"/>
              </a:rPr>
              <a:t> location in memory that stores a </a:t>
            </a:r>
            <a:r>
              <a:rPr b="0" i="1" lang="en-US" sz="3200" spc="-1" strike="noStrike">
                <a:latin typeface="Arial"/>
              </a:rPr>
              <a:t>value</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Values are:</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numbers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text</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images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sounds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other data</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We will be dealing primarily with numbers and text.</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50">
                                            <p:txEl>
                                              <p:pRg st="2" end="2"/>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50">
                                            <p:txEl>
                                              <p:pRg st="3" end="3"/>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50">
                                            <p:txEl>
                                              <p:pRg st="4" end="4"/>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50">
                                            <p:txEl>
                                              <p:pRg st="5" end="5"/>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Arithmetic Operators</a:t>
            </a:r>
            <a:endParaRPr b="0" lang="en-US" sz="4000" spc="-1" strike="noStrike">
              <a:latin typeface="Arial"/>
            </a:endParaRPr>
          </a:p>
        </p:txBody>
      </p:sp>
      <p:sp>
        <p:nvSpPr>
          <p:cNvPr id="126" name=""/>
          <p:cNvSpPr txBox="1"/>
          <p:nvPr/>
        </p:nvSpPr>
        <p:spPr>
          <a:xfrm>
            <a:off x="2286000" y="1650240"/>
            <a:ext cx="7724520" cy="1386360"/>
          </a:xfrm>
          <a:prstGeom prst="rect">
            <a:avLst/>
          </a:prstGeom>
          <a:noFill/>
          <a:ln w="0">
            <a:noFill/>
          </a:ln>
        </p:spPr>
        <p:txBody>
          <a:bodyPr lIns="90000" rIns="90000" tIns="45000" bIns="45000">
            <a:noAutofit/>
          </a:bodyPr>
          <a:p>
            <a:r>
              <a:rPr b="0" lang="en-US" sz="1800" spc="-1" strike="noStrike">
                <a:highlight>
                  <a:srgbClr val="ffffff"/>
                </a:highlight>
                <a:latin typeface="Courier New"/>
              </a:rPr>
              <a:t>int hour = 11;</a:t>
            </a:r>
            <a:endParaRPr b="0" lang="en-US" sz="1800" spc="-1" strike="noStrike">
              <a:latin typeface="Arial"/>
            </a:endParaRPr>
          </a:p>
          <a:p>
            <a:r>
              <a:rPr b="0" lang="en-US" sz="1800" spc="-1" strike="noStrike">
                <a:highlight>
                  <a:srgbClr val="ffffff"/>
                </a:highlight>
                <a:latin typeface="Courier New"/>
              </a:rPr>
              <a:t>int minute = 49;</a:t>
            </a:r>
            <a:endParaRPr b="0" lang="en-US" sz="1800" spc="-1" strike="noStrike">
              <a:latin typeface="Arial"/>
            </a:endParaRPr>
          </a:p>
          <a:p>
            <a:r>
              <a:rPr b="0" lang="en-US" sz="1800" spc="-1" strike="noStrike">
                <a:highlight>
                  <a:srgbClr val="ffffff"/>
                </a:highlight>
                <a:latin typeface="Courier New"/>
              </a:rPr>
              <a:t>System.out.print("Number of minutes since midnight: ");</a:t>
            </a:r>
            <a:endParaRPr b="0" lang="en-US" sz="1800" spc="-1" strike="noStrike">
              <a:latin typeface="Arial"/>
            </a:endParaRPr>
          </a:p>
          <a:p>
            <a:r>
              <a:rPr b="0" lang="en-US" sz="1800" spc="-1" strike="noStrike">
                <a:highlight>
                  <a:srgbClr val="ffffff"/>
                </a:highlight>
                <a:latin typeface="Courier New"/>
              </a:rPr>
              <a:t>System.out.println(hour * 60 + minute);</a:t>
            </a:r>
            <a:endParaRPr b="0" lang="en-US" sz="1800" spc="-1" strike="noStrike">
              <a:latin typeface="Arial"/>
            </a:endParaRPr>
          </a:p>
          <a:p>
            <a:endParaRPr b="0" lang="en-US" sz="1800" spc="-1" strike="noStrike">
              <a:latin typeface="Arial"/>
            </a:endParaRPr>
          </a:p>
        </p:txBody>
      </p:sp>
      <p:sp>
        <p:nvSpPr>
          <p:cNvPr id="127"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128" name=""/>
          <p:cNvSpPr/>
          <p:nvPr/>
        </p:nvSpPr>
        <p:spPr>
          <a:xfrm>
            <a:off x="3423960" y="33948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11</a:t>
            </a:r>
            <a:endParaRPr b="0" lang="en-US" sz="1800" spc="-1" strike="noStrike">
              <a:latin typeface="Arial"/>
            </a:endParaRPr>
          </a:p>
        </p:txBody>
      </p:sp>
      <p:sp>
        <p:nvSpPr>
          <p:cNvPr id="129" name=""/>
          <p:cNvSpPr txBox="1"/>
          <p:nvPr/>
        </p:nvSpPr>
        <p:spPr>
          <a:xfrm>
            <a:off x="2642760" y="3454560"/>
            <a:ext cx="729360" cy="349560"/>
          </a:xfrm>
          <a:prstGeom prst="rect">
            <a:avLst/>
          </a:prstGeom>
          <a:noFill/>
          <a:ln w="0">
            <a:noFill/>
          </a:ln>
        </p:spPr>
        <p:txBody>
          <a:bodyPr lIns="90000" rIns="90000" tIns="45000" bIns="45000">
            <a:noAutofit/>
          </a:bodyPr>
          <a:p>
            <a:r>
              <a:rPr b="0" lang="en-US" sz="1800" spc="-1" strike="noStrike">
                <a:highlight>
                  <a:srgbClr val="ffff00"/>
                </a:highlight>
                <a:latin typeface="Courier New"/>
              </a:rPr>
              <a:t>hour</a:t>
            </a:r>
            <a:endParaRPr b="0" lang="en-US" sz="1800" spc="-1" strike="noStrike">
              <a:latin typeface="Arial"/>
            </a:endParaRPr>
          </a:p>
        </p:txBody>
      </p:sp>
      <p:sp>
        <p:nvSpPr>
          <p:cNvPr id="130" name=""/>
          <p:cNvSpPr/>
          <p:nvPr/>
        </p:nvSpPr>
        <p:spPr>
          <a:xfrm>
            <a:off x="3429000" y="41148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49</a:t>
            </a:r>
            <a:endParaRPr b="0" lang="en-US" sz="1800" spc="-1" strike="noStrike">
              <a:latin typeface="Arial"/>
            </a:endParaRPr>
          </a:p>
        </p:txBody>
      </p:sp>
      <p:sp>
        <p:nvSpPr>
          <p:cNvPr id="131" name=""/>
          <p:cNvSpPr txBox="1"/>
          <p:nvPr/>
        </p:nvSpPr>
        <p:spPr>
          <a:xfrm>
            <a:off x="2395800" y="4174560"/>
            <a:ext cx="1003680" cy="349560"/>
          </a:xfrm>
          <a:prstGeom prst="rect">
            <a:avLst/>
          </a:prstGeom>
          <a:noFill/>
          <a:ln w="0">
            <a:noFill/>
          </a:ln>
        </p:spPr>
        <p:txBody>
          <a:bodyPr lIns="90000" rIns="90000" tIns="45000" bIns="45000">
            <a:noAutofit/>
          </a:bodyPr>
          <a:p>
            <a:r>
              <a:rPr b="0" lang="en-US" sz="1800" spc="-1" strike="noStrike">
                <a:latin typeface="Courier New"/>
              </a:rPr>
              <a:t>minute</a:t>
            </a:r>
            <a:endParaRPr b="0" lang="en-US" sz="1800" spc="-1" strike="noStrike">
              <a:latin typeface="Arial"/>
            </a:endParaRPr>
          </a:p>
        </p:txBody>
      </p:sp>
      <p:sp>
        <p:nvSpPr>
          <p:cNvPr id="132" name=""/>
          <p:cNvSpPr txBox="1"/>
          <p:nvPr/>
        </p:nvSpPr>
        <p:spPr>
          <a:xfrm>
            <a:off x="2170800" y="2971800"/>
            <a:ext cx="3772800" cy="290160"/>
          </a:xfrm>
          <a:prstGeom prst="rect">
            <a:avLst/>
          </a:prstGeom>
          <a:noFill/>
          <a:ln w="0">
            <a:noFill/>
          </a:ln>
        </p:spPr>
        <p:txBody>
          <a:bodyPr lIns="90000" rIns="90000" tIns="45000" bIns="45000">
            <a:noAutofit/>
          </a:bodyPr>
          <a:p>
            <a:r>
              <a:rPr b="0" i="1" lang="en-US" sz="1400" spc="-1" strike="noStrike">
                <a:latin typeface="Arial"/>
              </a:rPr>
              <a:t>Java uses the current values of the variables:</a:t>
            </a:r>
            <a:endParaRPr b="0" lang="en-US" sz="1400" spc="-1" strike="noStrike">
              <a:latin typeface="Arial"/>
            </a:endParaRPr>
          </a:p>
        </p:txBody>
      </p:sp>
      <p:sp>
        <p:nvSpPr>
          <p:cNvPr id="133" name=""/>
          <p:cNvSpPr txBox="1"/>
          <p:nvPr/>
        </p:nvSpPr>
        <p:spPr>
          <a:xfrm>
            <a:off x="5029200" y="3764880"/>
            <a:ext cx="2649600" cy="349920"/>
          </a:xfrm>
          <a:prstGeom prst="rect">
            <a:avLst/>
          </a:prstGeom>
          <a:noFill/>
          <a:ln w="0">
            <a:noFill/>
          </a:ln>
        </p:spPr>
        <p:txBody>
          <a:bodyPr lIns="90000" rIns="90000" tIns="45000" bIns="45000">
            <a:noAutofit/>
          </a:bodyPr>
          <a:p>
            <a:r>
              <a:rPr b="0" lang="en-US" sz="1800" spc="-1" strike="noStrike">
                <a:highlight>
                  <a:srgbClr val="ffff00"/>
                </a:highlight>
                <a:latin typeface="Courier New"/>
              </a:rPr>
              <a:t>hour</a:t>
            </a:r>
            <a:r>
              <a:rPr b="0" lang="en-US" sz="1800" spc="-1" strike="noStrike">
                <a:highlight>
                  <a:srgbClr val="ffffff"/>
                </a:highlight>
                <a:latin typeface="Courier New"/>
              </a:rPr>
              <a:t> * 60 + minute</a:t>
            </a:r>
            <a:endParaRPr b="0" lang="en-US" sz="1800" spc="-1" strike="noStrike">
              <a:latin typeface="Arial"/>
            </a:endParaRPr>
          </a:p>
        </p:txBody>
      </p:sp>
      <p:sp>
        <p:nvSpPr>
          <p:cNvPr id="134" name=""/>
          <p:cNvSpPr txBox="1"/>
          <p:nvPr/>
        </p:nvSpPr>
        <p:spPr>
          <a:xfrm>
            <a:off x="5185800" y="4114800"/>
            <a:ext cx="416880" cy="346320"/>
          </a:xfrm>
          <a:prstGeom prst="rect">
            <a:avLst/>
          </a:prstGeom>
          <a:noFill/>
          <a:ln w="0">
            <a:noFill/>
          </a:ln>
        </p:spPr>
        <p:txBody>
          <a:bodyPr lIns="90000" rIns="90000" tIns="45000" bIns="45000">
            <a:noAutofit/>
          </a:bodyPr>
          <a:p>
            <a:r>
              <a:rPr b="0" lang="en-US" sz="1800" spc="-1" strike="noStrike">
                <a:latin typeface="Arial"/>
              </a:rPr>
              <a:t>11</a:t>
            </a:r>
            <a:endParaRPr b="0" lang="en-US" sz="1800" spc="-1" strike="noStrike">
              <a:latin typeface="Arial"/>
            </a:endParaRPr>
          </a:p>
        </p:txBody>
      </p:sp>
      <p:cxnSp>
        <p:nvCxnSpPr>
          <p:cNvPr id="135" name=""/>
          <p:cNvCxnSpPr>
            <a:stCxn id="128" idx="3"/>
            <a:endCxn id="134" idx="1"/>
          </p:cNvCxnSpPr>
          <p:nvPr/>
        </p:nvCxnSpPr>
        <p:spPr>
          <a:xfrm>
            <a:off x="4109760" y="3623400"/>
            <a:ext cx="1076400" cy="664920"/>
          </a:xfrm>
          <a:prstGeom prst="curvedConnector3">
            <a:avLst/>
          </a:prstGeom>
          <a:ln w="12600">
            <a:solidFill>
              <a:srgbClr val="000000"/>
            </a:solidFill>
            <a:round/>
            <a:tailEnd len="med" type="triangle" w="med"/>
          </a:ln>
        </p:spPr>
      </p:cxn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Arithmetic Operators</a:t>
            </a:r>
            <a:endParaRPr b="0" lang="en-US" sz="4000" spc="-1" strike="noStrike">
              <a:latin typeface="Arial"/>
            </a:endParaRPr>
          </a:p>
        </p:txBody>
      </p:sp>
      <p:sp>
        <p:nvSpPr>
          <p:cNvPr id="137" name=""/>
          <p:cNvSpPr txBox="1"/>
          <p:nvPr/>
        </p:nvSpPr>
        <p:spPr>
          <a:xfrm>
            <a:off x="2286000" y="1650240"/>
            <a:ext cx="7724520" cy="1386360"/>
          </a:xfrm>
          <a:prstGeom prst="rect">
            <a:avLst/>
          </a:prstGeom>
          <a:noFill/>
          <a:ln w="0">
            <a:noFill/>
          </a:ln>
        </p:spPr>
        <p:txBody>
          <a:bodyPr lIns="90000" rIns="90000" tIns="45000" bIns="45000">
            <a:noAutofit/>
          </a:bodyPr>
          <a:p>
            <a:r>
              <a:rPr b="0" lang="en-US" sz="1800" spc="-1" strike="noStrike">
                <a:highlight>
                  <a:srgbClr val="ffffff"/>
                </a:highlight>
                <a:latin typeface="Courier New"/>
              </a:rPr>
              <a:t>int hour = 11;</a:t>
            </a:r>
            <a:endParaRPr b="0" lang="en-US" sz="1800" spc="-1" strike="noStrike">
              <a:latin typeface="Arial"/>
            </a:endParaRPr>
          </a:p>
          <a:p>
            <a:r>
              <a:rPr b="0" lang="en-US" sz="1800" spc="-1" strike="noStrike">
                <a:highlight>
                  <a:srgbClr val="ffffff"/>
                </a:highlight>
                <a:latin typeface="Courier New"/>
              </a:rPr>
              <a:t>int minute = 49;</a:t>
            </a:r>
            <a:endParaRPr b="0" lang="en-US" sz="1800" spc="-1" strike="noStrike">
              <a:latin typeface="Arial"/>
            </a:endParaRPr>
          </a:p>
          <a:p>
            <a:r>
              <a:rPr b="0" lang="en-US" sz="1800" spc="-1" strike="noStrike">
                <a:highlight>
                  <a:srgbClr val="ffffff"/>
                </a:highlight>
                <a:latin typeface="Courier New"/>
              </a:rPr>
              <a:t>System.out.print("Number of minutes since midnight: ");</a:t>
            </a:r>
            <a:endParaRPr b="0" lang="en-US" sz="1800" spc="-1" strike="noStrike">
              <a:latin typeface="Arial"/>
            </a:endParaRPr>
          </a:p>
          <a:p>
            <a:r>
              <a:rPr b="0" lang="en-US" sz="1800" spc="-1" strike="noStrike">
                <a:highlight>
                  <a:srgbClr val="ffffff"/>
                </a:highlight>
                <a:latin typeface="Courier New"/>
              </a:rPr>
              <a:t>System.out.println(hour * 60 + minute);</a:t>
            </a:r>
            <a:endParaRPr b="0" lang="en-US" sz="1800" spc="-1" strike="noStrike">
              <a:latin typeface="Arial"/>
            </a:endParaRPr>
          </a:p>
          <a:p>
            <a:endParaRPr b="0" lang="en-US" sz="1800" spc="-1" strike="noStrike">
              <a:latin typeface="Arial"/>
            </a:endParaRPr>
          </a:p>
        </p:txBody>
      </p:sp>
      <p:sp>
        <p:nvSpPr>
          <p:cNvPr id="138"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139" name=""/>
          <p:cNvSpPr/>
          <p:nvPr/>
        </p:nvSpPr>
        <p:spPr>
          <a:xfrm>
            <a:off x="3423960" y="33948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11</a:t>
            </a:r>
            <a:endParaRPr b="0" lang="en-US" sz="1800" spc="-1" strike="noStrike">
              <a:latin typeface="Arial"/>
            </a:endParaRPr>
          </a:p>
        </p:txBody>
      </p:sp>
      <p:sp>
        <p:nvSpPr>
          <p:cNvPr id="140" name=""/>
          <p:cNvSpPr txBox="1"/>
          <p:nvPr/>
        </p:nvSpPr>
        <p:spPr>
          <a:xfrm>
            <a:off x="2642760" y="3454560"/>
            <a:ext cx="729360" cy="349560"/>
          </a:xfrm>
          <a:prstGeom prst="rect">
            <a:avLst/>
          </a:prstGeom>
          <a:noFill/>
          <a:ln w="0">
            <a:noFill/>
          </a:ln>
        </p:spPr>
        <p:txBody>
          <a:bodyPr lIns="90000" rIns="90000" tIns="45000" bIns="45000">
            <a:noAutofit/>
          </a:bodyPr>
          <a:p>
            <a:r>
              <a:rPr b="0" lang="en-US" sz="1800" spc="-1" strike="noStrike">
                <a:latin typeface="Courier New"/>
              </a:rPr>
              <a:t>hour</a:t>
            </a:r>
            <a:endParaRPr b="0" lang="en-US" sz="1800" spc="-1" strike="noStrike">
              <a:latin typeface="Arial"/>
            </a:endParaRPr>
          </a:p>
        </p:txBody>
      </p:sp>
      <p:sp>
        <p:nvSpPr>
          <p:cNvPr id="141" name=""/>
          <p:cNvSpPr/>
          <p:nvPr/>
        </p:nvSpPr>
        <p:spPr>
          <a:xfrm>
            <a:off x="3429000" y="41148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49</a:t>
            </a:r>
            <a:endParaRPr b="0" lang="en-US" sz="1800" spc="-1" strike="noStrike">
              <a:latin typeface="Arial"/>
            </a:endParaRPr>
          </a:p>
        </p:txBody>
      </p:sp>
      <p:sp>
        <p:nvSpPr>
          <p:cNvPr id="142" name=""/>
          <p:cNvSpPr txBox="1"/>
          <p:nvPr/>
        </p:nvSpPr>
        <p:spPr>
          <a:xfrm>
            <a:off x="2395800" y="4174560"/>
            <a:ext cx="1003680" cy="349560"/>
          </a:xfrm>
          <a:prstGeom prst="rect">
            <a:avLst/>
          </a:prstGeom>
          <a:noFill/>
          <a:ln w="0">
            <a:noFill/>
          </a:ln>
        </p:spPr>
        <p:txBody>
          <a:bodyPr lIns="90000" rIns="90000" tIns="45000" bIns="45000">
            <a:noAutofit/>
          </a:bodyPr>
          <a:p>
            <a:r>
              <a:rPr b="0" lang="en-US" sz="1800" spc="-1" strike="noStrike">
                <a:highlight>
                  <a:srgbClr val="ffff00"/>
                </a:highlight>
                <a:latin typeface="Courier New"/>
              </a:rPr>
              <a:t>minute</a:t>
            </a:r>
            <a:endParaRPr b="0" lang="en-US" sz="1800" spc="-1" strike="noStrike">
              <a:latin typeface="Arial"/>
            </a:endParaRPr>
          </a:p>
        </p:txBody>
      </p:sp>
      <p:sp>
        <p:nvSpPr>
          <p:cNvPr id="143" name=""/>
          <p:cNvSpPr txBox="1"/>
          <p:nvPr/>
        </p:nvSpPr>
        <p:spPr>
          <a:xfrm>
            <a:off x="2170800" y="2971800"/>
            <a:ext cx="3772800" cy="290160"/>
          </a:xfrm>
          <a:prstGeom prst="rect">
            <a:avLst/>
          </a:prstGeom>
          <a:noFill/>
          <a:ln w="0">
            <a:noFill/>
          </a:ln>
        </p:spPr>
        <p:txBody>
          <a:bodyPr lIns="90000" rIns="90000" tIns="45000" bIns="45000">
            <a:noAutofit/>
          </a:bodyPr>
          <a:p>
            <a:r>
              <a:rPr b="0" i="1" lang="en-US" sz="1400" spc="-1" strike="noStrike">
                <a:latin typeface="Arial"/>
              </a:rPr>
              <a:t>Java uses the current values of the variables:</a:t>
            </a:r>
            <a:endParaRPr b="0" lang="en-US" sz="1400" spc="-1" strike="noStrike">
              <a:latin typeface="Arial"/>
            </a:endParaRPr>
          </a:p>
        </p:txBody>
      </p:sp>
      <p:sp>
        <p:nvSpPr>
          <p:cNvPr id="144" name=""/>
          <p:cNvSpPr txBox="1"/>
          <p:nvPr/>
        </p:nvSpPr>
        <p:spPr>
          <a:xfrm>
            <a:off x="5029200" y="3764880"/>
            <a:ext cx="2649600" cy="608760"/>
          </a:xfrm>
          <a:prstGeom prst="rect">
            <a:avLst/>
          </a:prstGeom>
          <a:noFill/>
          <a:ln w="0">
            <a:noFill/>
          </a:ln>
        </p:spPr>
        <p:txBody>
          <a:bodyPr lIns="90000" rIns="90000" tIns="45000" bIns="45000">
            <a:noAutofit/>
          </a:bodyPr>
          <a:p>
            <a:r>
              <a:rPr b="0" lang="en-US" sz="1800" spc="-1" strike="noStrike">
                <a:latin typeface="Courier New"/>
              </a:rPr>
              <a:t>  </a:t>
            </a:r>
            <a:r>
              <a:rPr b="0" lang="en-US" sz="1800" spc="-1" strike="noStrike">
                <a:latin typeface="Courier New"/>
              </a:rPr>
              <a:t>11</a:t>
            </a:r>
            <a:r>
              <a:rPr b="0" lang="en-US" sz="1800" spc="-1" strike="noStrike">
                <a:highlight>
                  <a:srgbClr val="ffffff"/>
                </a:highlight>
                <a:latin typeface="Courier New"/>
              </a:rPr>
              <a:t> * 60 + </a:t>
            </a:r>
            <a:r>
              <a:rPr b="0" lang="en-US" sz="1800" spc="-1" strike="noStrike">
                <a:highlight>
                  <a:srgbClr val="ffff00"/>
                </a:highlight>
                <a:latin typeface="Courier New"/>
              </a:rPr>
              <a:t>minute</a:t>
            </a:r>
            <a:endParaRPr b="0" lang="en-US" sz="1800" spc="-1" strike="noStrike">
              <a:latin typeface="Arial"/>
            </a:endParaRPr>
          </a:p>
        </p:txBody>
      </p:sp>
      <p:sp>
        <p:nvSpPr>
          <p:cNvPr id="145" name=""/>
          <p:cNvSpPr txBox="1"/>
          <p:nvPr/>
        </p:nvSpPr>
        <p:spPr>
          <a:xfrm>
            <a:off x="6942600" y="4165560"/>
            <a:ext cx="455040" cy="349560"/>
          </a:xfrm>
          <a:prstGeom prst="rect">
            <a:avLst/>
          </a:prstGeom>
          <a:noFill/>
          <a:ln w="0">
            <a:noFill/>
          </a:ln>
        </p:spPr>
        <p:txBody>
          <a:bodyPr lIns="90000" rIns="90000" tIns="45000" bIns="45000">
            <a:noAutofit/>
          </a:bodyPr>
          <a:p>
            <a:r>
              <a:rPr b="0" lang="en-US" sz="1800" spc="-1" strike="noStrike">
                <a:latin typeface="Courier New"/>
              </a:rPr>
              <a:t>49</a:t>
            </a:r>
            <a:endParaRPr b="0" lang="en-US" sz="1800" spc="-1" strike="noStrike">
              <a:latin typeface="Arial"/>
            </a:endParaRPr>
          </a:p>
        </p:txBody>
      </p:sp>
      <p:cxnSp>
        <p:nvCxnSpPr>
          <p:cNvPr id="146" name=""/>
          <p:cNvCxnSpPr>
            <a:stCxn id="141" idx="3"/>
            <a:endCxn id="145" idx="1"/>
          </p:cNvCxnSpPr>
          <p:nvPr/>
        </p:nvCxnSpPr>
        <p:spPr>
          <a:xfrm flipV="1">
            <a:off x="4114800" y="4340160"/>
            <a:ext cx="2828160" cy="3600"/>
          </a:xfrm>
          <a:prstGeom prst="curvedConnector3">
            <a:avLst/>
          </a:prstGeom>
          <a:ln w="12600">
            <a:solidFill>
              <a:srgbClr val="000000"/>
            </a:solidFill>
            <a:round/>
            <a:tailEnd len="med" type="triangle" w="med"/>
          </a:ln>
        </p:spPr>
      </p:cxn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Arithmetic Operators</a:t>
            </a:r>
            <a:endParaRPr b="0" lang="en-US" sz="4000" spc="-1" strike="noStrike">
              <a:latin typeface="Arial"/>
            </a:endParaRPr>
          </a:p>
        </p:txBody>
      </p:sp>
      <p:sp>
        <p:nvSpPr>
          <p:cNvPr id="148" name=""/>
          <p:cNvSpPr txBox="1"/>
          <p:nvPr/>
        </p:nvSpPr>
        <p:spPr>
          <a:xfrm>
            <a:off x="2286000" y="1650240"/>
            <a:ext cx="7724520" cy="1386360"/>
          </a:xfrm>
          <a:prstGeom prst="rect">
            <a:avLst/>
          </a:prstGeom>
          <a:noFill/>
          <a:ln w="0">
            <a:noFill/>
          </a:ln>
        </p:spPr>
        <p:txBody>
          <a:bodyPr lIns="90000" rIns="90000" tIns="45000" bIns="45000">
            <a:noAutofit/>
          </a:bodyPr>
          <a:p>
            <a:r>
              <a:rPr b="0" lang="en-US" sz="1800" spc="-1" strike="noStrike">
                <a:highlight>
                  <a:srgbClr val="ffffff"/>
                </a:highlight>
                <a:latin typeface="Courier New"/>
              </a:rPr>
              <a:t>int hour = 11;</a:t>
            </a:r>
            <a:endParaRPr b="0" lang="en-US" sz="1800" spc="-1" strike="noStrike">
              <a:latin typeface="Arial"/>
            </a:endParaRPr>
          </a:p>
          <a:p>
            <a:r>
              <a:rPr b="0" lang="en-US" sz="1800" spc="-1" strike="noStrike">
                <a:highlight>
                  <a:srgbClr val="ffffff"/>
                </a:highlight>
                <a:latin typeface="Courier New"/>
              </a:rPr>
              <a:t>int minute = 49;</a:t>
            </a:r>
            <a:endParaRPr b="0" lang="en-US" sz="1800" spc="-1" strike="noStrike">
              <a:latin typeface="Arial"/>
            </a:endParaRPr>
          </a:p>
          <a:p>
            <a:r>
              <a:rPr b="0" lang="en-US" sz="1800" spc="-1" strike="noStrike">
                <a:highlight>
                  <a:srgbClr val="ffffff"/>
                </a:highlight>
                <a:latin typeface="Courier New"/>
              </a:rPr>
              <a:t>System.out.print("Number of minutes since midnight: ");</a:t>
            </a:r>
            <a:endParaRPr b="0" lang="en-US" sz="1800" spc="-1" strike="noStrike">
              <a:latin typeface="Arial"/>
            </a:endParaRPr>
          </a:p>
          <a:p>
            <a:r>
              <a:rPr b="0" lang="en-US" sz="1800" spc="-1" strike="noStrike">
                <a:highlight>
                  <a:srgbClr val="ffffff"/>
                </a:highlight>
                <a:latin typeface="Courier New"/>
              </a:rPr>
              <a:t>System.out.println(hour * 60 + minute);</a:t>
            </a:r>
            <a:endParaRPr b="0" lang="en-US" sz="1800" spc="-1" strike="noStrike">
              <a:latin typeface="Arial"/>
            </a:endParaRPr>
          </a:p>
          <a:p>
            <a:endParaRPr b="0" lang="en-US" sz="1800" spc="-1" strike="noStrike">
              <a:latin typeface="Arial"/>
            </a:endParaRPr>
          </a:p>
        </p:txBody>
      </p:sp>
      <p:sp>
        <p:nvSpPr>
          <p:cNvPr id="149"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150" name=""/>
          <p:cNvSpPr/>
          <p:nvPr/>
        </p:nvSpPr>
        <p:spPr>
          <a:xfrm>
            <a:off x="3423960" y="33948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11</a:t>
            </a:r>
            <a:endParaRPr b="0" lang="en-US" sz="1800" spc="-1" strike="noStrike">
              <a:latin typeface="Arial"/>
            </a:endParaRPr>
          </a:p>
        </p:txBody>
      </p:sp>
      <p:sp>
        <p:nvSpPr>
          <p:cNvPr id="151" name=""/>
          <p:cNvSpPr txBox="1"/>
          <p:nvPr/>
        </p:nvSpPr>
        <p:spPr>
          <a:xfrm>
            <a:off x="2642760" y="3454560"/>
            <a:ext cx="729360" cy="349560"/>
          </a:xfrm>
          <a:prstGeom prst="rect">
            <a:avLst/>
          </a:prstGeom>
          <a:noFill/>
          <a:ln w="0">
            <a:noFill/>
          </a:ln>
        </p:spPr>
        <p:txBody>
          <a:bodyPr lIns="90000" rIns="90000" tIns="45000" bIns="45000">
            <a:noAutofit/>
          </a:bodyPr>
          <a:p>
            <a:r>
              <a:rPr b="0" lang="en-US" sz="1800" spc="-1" strike="noStrike">
                <a:latin typeface="Courier New"/>
              </a:rPr>
              <a:t>hour</a:t>
            </a:r>
            <a:endParaRPr b="0" lang="en-US" sz="1800" spc="-1" strike="noStrike">
              <a:latin typeface="Arial"/>
            </a:endParaRPr>
          </a:p>
        </p:txBody>
      </p:sp>
      <p:sp>
        <p:nvSpPr>
          <p:cNvPr id="152" name=""/>
          <p:cNvSpPr/>
          <p:nvPr/>
        </p:nvSpPr>
        <p:spPr>
          <a:xfrm>
            <a:off x="3429000" y="41148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Arial"/>
              </a:rPr>
              <a:t>49</a:t>
            </a:r>
            <a:endParaRPr b="0" lang="en-US" sz="1800" spc="-1" strike="noStrike">
              <a:latin typeface="Arial"/>
            </a:endParaRPr>
          </a:p>
        </p:txBody>
      </p:sp>
      <p:sp>
        <p:nvSpPr>
          <p:cNvPr id="153" name=""/>
          <p:cNvSpPr txBox="1"/>
          <p:nvPr/>
        </p:nvSpPr>
        <p:spPr>
          <a:xfrm>
            <a:off x="2395800" y="4174560"/>
            <a:ext cx="1003680" cy="349560"/>
          </a:xfrm>
          <a:prstGeom prst="rect">
            <a:avLst/>
          </a:prstGeom>
          <a:noFill/>
          <a:ln w="0">
            <a:noFill/>
          </a:ln>
        </p:spPr>
        <p:txBody>
          <a:bodyPr lIns="90000" rIns="90000" tIns="45000" bIns="45000">
            <a:noAutofit/>
          </a:bodyPr>
          <a:p>
            <a:r>
              <a:rPr b="0" lang="en-US" sz="1800" spc="-1" strike="noStrike">
                <a:highlight>
                  <a:srgbClr val="ffffff"/>
                </a:highlight>
                <a:latin typeface="Courier New"/>
              </a:rPr>
              <a:t>minute</a:t>
            </a:r>
            <a:endParaRPr b="0" lang="en-US" sz="1800" spc="-1" strike="noStrike">
              <a:latin typeface="Arial"/>
            </a:endParaRPr>
          </a:p>
        </p:txBody>
      </p:sp>
      <p:sp>
        <p:nvSpPr>
          <p:cNvPr id="154" name=""/>
          <p:cNvSpPr txBox="1"/>
          <p:nvPr/>
        </p:nvSpPr>
        <p:spPr>
          <a:xfrm>
            <a:off x="2170800" y="2971800"/>
            <a:ext cx="3656880" cy="290160"/>
          </a:xfrm>
          <a:prstGeom prst="rect">
            <a:avLst/>
          </a:prstGeom>
          <a:noFill/>
          <a:ln w="0">
            <a:noFill/>
          </a:ln>
        </p:spPr>
        <p:txBody>
          <a:bodyPr lIns="90000" rIns="90000" tIns="45000" bIns="45000">
            <a:noAutofit/>
          </a:bodyPr>
          <a:p>
            <a:r>
              <a:rPr b="0" i="1" lang="en-US" sz="1400" spc="-1" strike="noStrike">
                <a:latin typeface="Arial"/>
              </a:rPr>
              <a:t>Multiplication has precedence over addition:</a:t>
            </a:r>
            <a:endParaRPr b="0" lang="en-US" sz="1400" spc="-1" strike="noStrike">
              <a:latin typeface="Arial"/>
            </a:endParaRPr>
          </a:p>
        </p:txBody>
      </p:sp>
      <p:sp>
        <p:nvSpPr>
          <p:cNvPr id="155" name=""/>
          <p:cNvSpPr txBox="1"/>
          <p:nvPr/>
        </p:nvSpPr>
        <p:spPr>
          <a:xfrm>
            <a:off x="5029200" y="3764880"/>
            <a:ext cx="2649600" cy="867960"/>
          </a:xfrm>
          <a:prstGeom prst="rect">
            <a:avLst/>
          </a:prstGeom>
          <a:noFill/>
          <a:ln w="0">
            <a:noFill/>
          </a:ln>
        </p:spPr>
        <p:txBody>
          <a:bodyPr lIns="90000" rIns="90000" tIns="45000" bIns="45000">
            <a:noAutofit/>
          </a:bodyPr>
          <a:p>
            <a:r>
              <a:rPr b="0" lang="en-US" sz="1800" spc="-1" strike="noStrike">
                <a:latin typeface="Courier New"/>
              </a:rPr>
              <a:t>  </a:t>
            </a:r>
            <a:r>
              <a:rPr b="0" lang="en-US" sz="1800" spc="-1" strike="noStrike">
                <a:latin typeface="Courier New"/>
              </a:rPr>
              <a:t>11</a:t>
            </a:r>
            <a:r>
              <a:rPr b="0" lang="en-US" sz="1800" spc="-1" strike="noStrike">
                <a:highlight>
                  <a:srgbClr val="ffffff"/>
                </a:highlight>
                <a:latin typeface="Courier New"/>
              </a:rPr>
              <a:t> * 60 + 49</a:t>
            </a:r>
            <a:endParaRPr b="0" lang="en-US" sz="1800" spc="-1" strike="noStrike">
              <a:latin typeface="Arial"/>
            </a:endParaRPr>
          </a:p>
          <a:p>
            <a:r>
              <a:rPr b="0" lang="en-US" sz="1800" spc="-1" strike="noStrike">
                <a:highlight>
                  <a:srgbClr val="ffffff"/>
                </a:highlight>
                <a:latin typeface="Courier New"/>
              </a:rPr>
              <a:t>     </a:t>
            </a:r>
            <a:r>
              <a:rPr b="0" lang="en-US" sz="1800" spc="-1" strike="noStrike">
                <a:highlight>
                  <a:srgbClr val="ffffff"/>
                </a:highlight>
                <a:latin typeface="Courier New"/>
              </a:rPr>
              <a:t>660  + 49</a:t>
            </a:r>
            <a:endParaRPr b="0" lang="en-US" sz="1800" spc="-1" strike="noStrike">
              <a:latin typeface="Arial"/>
            </a:endParaRPr>
          </a:p>
          <a:p>
            <a:r>
              <a:rPr b="0" lang="en-US" sz="1800" spc="-1" strike="noStrike">
                <a:highlight>
                  <a:srgbClr val="ffffff"/>
                </a:highlight>
                <a:latin typeface="Courier New"/>
              </a:rPr>
              <a:t>        </a:t>
            </a:r>
            <a:r>
              <a:rPr b="0" lang="en-US" sz="1800" spc="-1" strike="noStrike">
                <a:highlight>
                  <a:srgbClr val="ffff00"/>
                </a:highlight>
                <a:latin typeface="Courier New"/>
              </a:rPr>
              <a:t>709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Division: Unexpected Results</a:t>
            </a:r>
            <a:endParaRPr b="0" lang="en-US" sz="4000" spc="-1" strike="noStrike">
              <a:latin typeface="Arial"/>
            </a:endParaRPr>
          </a:p>
        </p:txBody>
      </p:sp>
      <p:sp>
        <p:nvSpPr>
          <p:cNvPr id="157" name=""/>
          <p:cNvSpPr txBox="1"/>
          <p:nvPr/>
        </p:nvSpPr>
        <p:spPr>
          <a:xfrm>
            <a:off x="2286000" y="1650240"/>
            <a:ext cx="7724520" cy="1127160"/>
          </a:xfrm>
          <a:prstGeom prst="rect">
            <a:avLst/>
          </a:prstGeom>
          <a:noFill/>
          <a:ln w="0">
            <a:noFill/>
          </a:ln>
        </p:spPr>
        <p:txBody>
          <a:bodyPr lIns="90000" rIns="90000" tIns="45000" bIns="45000">
            <a:noAutofit/>
          </a:bodyPr>
          <a:p>
            <a:r>
              <a:rPr b="0" lang="en-US" sz="1800" spc="-1" strike="noStrike">
                <a:highlight>
                  <a:srgbClr val="ffffff"/>
                </a:highlight>
                <a:latin typeface="Courier New"/>
              </a:rPr>
              <a:t>int minute = 49;</a:t>
            </a:r>
            <a:endParaRPr b="0" lang="en-US" sz="1800" spc="-1" strike="noStrike">
              <a:latin typeface="Arial"/>
            </a:endParaRPr>
          </a:p>
          <a:p>
            <a:r>
              <a:rPr b="0" lang="en-US" sz="1800" spc="-1" strike="noStrike">
                <a:highlight>
                  <a:srgbClr val="ffffff"/>
                </a:highlight>
                <a:latin typeface="Courier New"/>
              </a:rPr>
              <a:t>System.out.print("Fraction of hour that has passed: ");</a:t>
            </a:r>
            <a:endParaRPr b="0" lang="en-US" sz="1800" spc="-1" strike="noStrike">
              <a:latin typeface="Arial"/>
            </a:endParaRPr>
          </a:p>
          <a:p>
            <a:r>
              <a:rPr b="0" lang="en-US" sz="1800" spc="-1" strike="noStrike">
                <a:highlight>
                  <a:srgbClr val="ffffff"/>
                </a:highlight>
                <a:latin typeface="Courier New"/>
              </a:rPr>
              <a:t>System.out.println(minute / 60);</a:t>
            </a:r>
            <a:endParaRPr b="0" lang="en-US" sz="1800" spc="-1" strike="noStrike">
              <a:latin typeface="Arial"/>
            </a:endParaRPr>
          </a:p>
          <a:p>
            <a:endParaRPr b="0" lang="en-US" sz="1800" spc="-1" strike="noStrike">
              <a:latin typeface="Arial"/>
            </a:endParaRPr>
          </a:p>
        </p:txBody>
      </p:sp>
      <p:sp>
        <p:nvSpPr>
          <p:cNvPr id="158"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159" name=""/>
          <p:cNvSpPr txBox="1"/>
          <p:nvPr/>
        </p:nvSpPr>
        <p:spPr>
          <a:xfrm>
            <a:off x="785520" y="2652480"/>
            <a:ext cx="814680" cy="346320"/>
          </a:xfrm>
          <a:prstGeom prst="rect">
            <a:avLst/>
          </a:prstGeom>
          <a:noFill/>
          <a:ln w="0">
            <a:noFill/>
          </a:ln>
        </p:spPr>
        <p:txBody>
          <a:bodyPr lIns="90000" rIns="90000" tIns="45000" bIns="45000">
            <a:noAutofit/>
          </a:bodyPr>
          <a:p>
            <a:r>
              <a:rPr b="0" i="1" lang="en-US" sz="1800" spc="-1" strike="noStrike">
                <a:latin typeface="Arial"/>
              </a:rPr>
              <a:t>output</a:t>
            </a:r>
            <a:endParaRPr b="0" lang="en-US" sz="1800" spc="-1" strike="noStrike">
              <a:latin typeface="Arial"/>
            </a:endParaRPr>
          </a:p>
        </p:txBody>
      </p:sp>
      <p:sp>
        <p:nvSpPr>
          <p:cNvPr id="160" name=""/>
          <p:cNvSpPr/>
          <p:nvPr/>
        </p:nvSpPr>
        <p:spPr>
          <a:xfrm>
            <a:off x="685800" y="2599200"/>
            <a:ext cx="8229600" cy="0"/>
          </a:xfrm>
          <a:custGeom>
            <a:avLst/>
            <a:gdLst/>
            <a:ahLst/>
            <a:rect l="0" t="0" r="r" b="b"/>
            <a:pathLst>
              <a:path w="22861" h="1">
                <a:moveTo>
                  <a:pt x="0" y="0"/>
                </a:moveTo>
                <a:lnTo>
                  <a:pt x="22860" y="0"/>
                </a:lnTo>
              </a:path>
            </a:pathLst>
          </a:custGeom>
          <a:ln w="0">
            <a:solidFill>
              <a:srgbClr val="000000"/>
            </a:solidFill>
          </a:ln>
        </p:spPr>
      </p:sp>
      <p:sp>
        <p:nvSpPr>
          <p:cNvPr id="161" name=""/>
          <p:cNvSpPr txBox="1"/>
          <p:nvPr/>
        </p:nvSpPr>
        <p:spPr>
          <a:xfrm>
            <a:off x="2286360" y="2710800"/>
            <a:ext cx="4981320" cy="349560"/>
          </a:xfrm>
          <a:prstGeom prst="rect">
            <a:avLst/>
          </a:prstGeom>
          <a:noFill/>
          <a:ln w="0">
            <a:noFill/>
          </a:ln>
        </p:spPr>
        <p:txBody>
          <a:bodyPr lIns="90000" rIns="90000" tIns="45000" bIns="45000">
            <a:noAutofit/>
          </a:bodyPr>
          <a:p>
            <a:r>
              <a:rPr b="0" lang="en-US" sz="1800" spc="-1" strike="noStrike">
                <a:latin typeface="Courier New"/>
              </a:rPr>
              <a:t>Fraction of hour that has passed: 0</a:t>
            </a:r>
            <a:endParaRPr b="0" lang="en-US" sz="1800" spc="-1" strike="noStrike">
              <a:latin typeface="Arial"/>
            </a:endParaRPr>
          </a:p>
        </p:txBody>
      </p:sp>
      <p:sp>
        <p:nvSpPr>
          <p:cNvPr id="162" name=""/>
          <p:cNvSpPr txBox="1"/>
          <p:nvPr/>
        </p:nvSpPr>
        <p:spPr>
          <a:xfrm>
            <a:off x="1371600" y="3591000"/>
            <a:ext cx="6470280" cy="1120680"/>
          </a:xfrm>
          <a:prstGeom prst="rect">
            <a:avLst/>
          </a:prstGeom>
          <a:noFill/>
          <a:ln w="0">
            <a:noFill/>
          </a:ln>
        </p:spPr>
        <p:txBody>
          <a:bodyPr lIns="90000" rIns="90000" tIns="45000" bIns="45000">
            <a:noAutofit/>
          </a:bodyPr>
          <a:p>
            <a:r>
              <a:rPr b="0" lang="en-US" sz="1800" spc="-1" strike="noStrike">
                <a:latin typeface="Arial"/>
              </a:rPr>
              <a:t>Integers divided by integers always give an integer as a result.</a:t>
            </a:r>
            <a:endParaRPr b="0" lang="en-US" sz="1800" spc="-1" strike="noStrike">
              <a:latin typeface="Arial"/>
            </a:endParaRPr>
          </a:p>
          <a:p>
            <a:endParaRPr b="0" lang="en-US" sz="1800" spc="-1" strike="noStrike">
              <a:latin typeface="Arial"/>
            </a:endParaRPr>
          </a:p>
          <a:p>
            <a:pPr algn="ctr"/>
            <a:r>
              <a:rPr b="0" lang="en-US" sz="1800" spc="-1" strike="noStrike">
                <a:latin typeface="Courier New"/>
              </a:rPr>
              <a:t>13 / 5 → 2</a:t>
            </a:r>
            <a:endParaRPr b="0" lang="en-US" sz="1800" spc="-1" strike="noStrike">
              <a:latin typeface="Arial"/>
            </a:endParaRPr>
          </a:p>
          <a:p>
            <a:pPr algn="ctr"/>
            <a:r>
              <a:rPr b="0" lang="en-US" sz="1800" spc="-1" strike="noStrike">
                <a:latin typeface="Courier New"/>
              </a:rPr>
              <a:t>27 / 4 → 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83" dur="indefinite" restart="never" nodeType="tmRoot">
          <p:childTnLst>
            <p:seq>
              <p:cTn id="184" dur="indefinite" nodeType="mainSeq">
                <p:childTnLst>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57"/>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15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59"/>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160"/>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161"/>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6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Floating Point Numbers</a:t>
            </a:r>
            <a:endParaRPr b="0" lang="en-US" sz="4000" spc="-1" strike="noStrike">
              <a:latin typeface="Arial"/>
            </a:endParaRPr>
          </a:p>
        </p:txBody>
      </p:sp>
      <p:sp>
        <p:nvSpPr>
          <p:cNvPr id="164" name=""/>
          <p:cNvSpPr txBox="1"/>
          <p:nvPr/>
        </p:nvSpPr>
        <p:spPr>
          <a:xfrm>
            <a:off x="504000" y="1326600"/>
            <a:ext cx="9071640" cy="3288240"/>
          </a:xfrm>
          <a:prstGeom prst="rect">
            <a:avLst/>
          </a:prstGeom>
          <a:noFill/>
          <a:ln w="0">
            <a:noFill/>
          </a:ln>
        </p:spPr>
        <p:txBody>
          <a:bodyPr lIns="0" rIns="0" tIns="0" bIns="0">
            <a:normAutofit fontScale="87000"/>
          </a:bodyPr>
          <a:p>
            <a:pPr marL="432000" indent="-324000">
              <a:spcBef>
                <a:spcPts val="1417"/>
              </a:spcBef>
              <a:buClr>
                <a:srgbClr val="000000"/>
              </a:buClr>
              <a:buSzPct val="45000"/>
              <a:buFont typeface="Wingdings" charset="2"/>
              <a:buChar char=""/>
            </a:pPr>
            <a:r>
              <a:rPr b="0" lang="en-US" sz="3200" spc="-1" strike="noStrike">
                <a:latin typeface="Arial"/>
              </a:rPr>
              <a:t>Numbers with decimal points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Two data types: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Courier New"/>
              </a:rPr>
              <a:t>float</a:t>
            </a:r>
            <a:r>
              <a:rPr b="0" lang="en-US" sz="2800" spc="-1" strike="noStrike">
                <a:latin typeface="Arial"/>
              </a:rPr>
              <a:t> (32 bits, ~ 7 digits precision)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Courier New"/>
              </a:rPr>
              <a:t>double</a:t>
            </a:r>
            <a:r>
              <a:rPr b="0" lang="en-US" sz="2800" spc="-1" strike="noStrike">
                <a:latin typeface="Arial"/>
              </a:rPr>
              <a:t> (64 bits, ~15 digits precision)</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Courier New"/>
              </a:rPr>
              <a:t>double</a:t>
            </a:r>
            <a:r>
              <a:rPr b="0" lang="en-US" sz="3200" spc="-1" strike="noStrike">
                <a:latin typeface="Arial"/>
              </a:rPr>
              <a:t> is the default for literals like </a:t>
            </a:r>
            <a:r>
              <a:rPr b="0" lang="en-US" sz="3200" spc="-1" strike="noStrike">
                <a:latin typeface="Courier New"/>
              </a:rPr>
              <a:t>3.75</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Use </a:t>
            </a:r>
            <a:r>
              <a:rPr b="0" lang="en-US" sz="3200" spc="-1" strike="noStrike">
                <a:latin typeface="Courier New"/>
              </a:rPr>
              <a:t>double</a:t>
            </a:r>
            <a:r>
              <a:rPr b="0" lang="en-US" sz="3200" spc="-1" strike="noStrike">
                <a:latin typeface="Arial"/>
              </a:rPr>
              <a:t> in preference to </a:t>
            </a:r>
            <a:r>
              <a:rPr b="0" lang="en-US" sz="3200" spc="-1" strike="noStrike">
                <a:latin typeface="Courier New"/>
              </a:rPr>
              <a:t>float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11" dur="indefinite" restart="never" nodeType="tmRoot">
          <p:childTnLst>
            <p:seq>
              <p:cTn id="212" dur="indefinite" nodeType="mainSeq">
                <p:childTnLst>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164">
                                            <p:txEl>
                                              <p:pRg st="1" end="1"/>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64">
                                            <p:txEl>
                                              <p:pRg st="2" end="2"/>
                                            </p:txEl>
                                          </p:spTgt>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164">
                                            <p:txEl>
                                              <p:pRg st="3" end="3"/>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164">
                                            <p:txEl>
                                              <p:pRg st="4" end="4"/>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6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Dividing </a:t>
            </a:r>
            <a:r>
              <a:rPr b="0" lang="en-US" sz="3600" spc="-1" strike="noStrike">
                <a:latin typeface="Courier New"/>
              </a:rPr>
              <a:t>dou</a:t>
            </a:r>
            <a:r>
              <a:rPr b="0" lang="en-US" sz="3600" spc="-1" strike="noStrike">
                <a:latin typeface="Courier New"/>
              </a:rPr>
              <a:t>bl</a:t>
            </a:r>
            <a:r>
              <a:rPr b="0" lang="en-US" sz="3600" spc="-1" strike="noStrike">
                <a:latin typeface="Courier New"/>
              </a:rPr>
              <a:t>e</a:t>
            </a:r>
            <a:r>
              <a:rPr b="0" lang="en-US" sz="4000" spc="-1" strike="noStrike">
                <a:latin typeface="Arial"/>
              </a:rPr>
              <a:t> values</a:t>
            </a:r>
            <a:endParaRPr b="0" lang="en-US" sz="4000" spc="-1" strike="noStrike">
              <a:latin typeface="Arial"/>
            </a:endParaRPr>
          </a:p>
        </p:txBody>
      </p:sp>
      <p:sp>
        <p:nvSpPr>
          <p:cNvPr id="166" name=""/>
          <p:cNvSpPr txBox="1"/>
          <p:nvPr/>
        </p:nvSpPr>
        <p:spPr>
          <a:xfrm>
            <a:off x="2286000" y="1650240"/>
            <a:ext cx="7724520" cy="1127160"/>
          </a:xfrm>
          <a:prstGeom prst="rect">
            <a:avLst/>
          </a:prstGeom>
          <a:noFill/>
          <a:ln w="0">
            <a:noFill/>
          </a:ln>
        </p:spPr>
        <p:txBody>
          <a:bodyPr lIns="90000" rIns="90000" tIns="45000" bIns="45000">
            <a:noAutofit/>
          </a:bodyPr>
          <a:p>
            <a:r>
              <a:rPr b="0" lang="en-US" sz="1800" spc="-1" strike="noStrike">
                <a:highlight>
                  <a:srgbClr val="ffffff"/>
                </a:highlight>
                <a:latin typeface="Courier New"/>
              </a:rPr>
              <a:t>double minute = 49.0;</a:t>
            </a:r>
            <a:endParaRPr b="0" lang="en-US" sz="1800" spc="-1" strike="noStrike">
              <a:latin typeface="Arial"/>
            </a:endParaRPr>
          </a:p>
          <a:p>
            <a:r>
              <a:rPr b="0" lang="en-US" sz="1800" spc="-1" strike="noStrike">
                <a:highlight>
                  <a:srgbClr val="ffffff"/>
                </a:highlight>
                <a:latin typeface="Courier New"/>
              </a:rPr>
              <a:t>System.out.print("Fraction of hour that has passed: ");</a:t>
            </a:r>
            <a:endParaRPr b="0" lang="en-US" sz="1800" spc="-1" strike="noStrike">
              <a:latin typeface="Arial"/>
            </a:endParaRPr>
          </a:p>
          <a:p>
            <a:r>
              <a:rPr b="0" lang="en-US" sz="1800" spc="-1" strike="noStrike">
                <a:highlight>
                  <a:srgbClr val="ffffff"/>
                </a:highlight>
                <a:latin typeface="Courier New"/>
              </a:rPr>
              <a:t>System.out.println(minute / 60.0);</a:t>
            </a:r>
            <a:endParaRPr b="0" lang="en-US" sz="1800" spc="-1" strike="noStrike">
              <a:latin typeface="Arial"/>
            </a:endParaRPr>
          </a:p>
          <a:p>
            <a:endParaRPr b="0" lang="en-US" sz="1800" spc="-1" strike="noStrike">
              <a:latin typeface="Arial"/>
            </a:endParaRPr>
          </a:p>
        </p:txBody>
      </p:sp>
      <p:sp>
        <p:nvSpPr>
          <p:cNvPr id="167"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168" name=""/>
          <p:cNvSpPr txBox="1"/>
          <p:nvPr/>
        </p:nvSpPr>
        <p:spPr>
          <a:xfrm>
            <a:off x="785520" y="2652480"/>
            <a:ext cx="814680" cy="346320"/>
          </a:xfrm>
          <a:prstGeom prst="rect">
            <a:avLst/>
          </a:prstGeom>
          <a:noFill/>
          <a:ln w="0">
            <a:noFill/>
          </a:ln>
        </p:spPr>
        <p:txBody>
          <a:bodyPr lIns="90000" rIns="90000" tIns="45000" bIns="45000">
            <a:noAutofit/>
          </a:bodyPr>
          <a:p>
            <a:r>
              <a:rPr b="0" i="1" lang="en-US" sz="1800" spc="-1" strike="noStrike">
                <a:latin typeface="Arial"/>
              </a:rPr>
              <a:t>output</a:t>
            </a:r>
            <a:endParaRPr b="0" lang="en-US" sz="1800" spc="-1" strike="noStrike">
              <a:latin typeface="Arial"/>
            </a:endParaRPr>
          </a:p>
        </p:txBody>
      </p:sp>
      <p:sp>
        <p:nvSpPr>
          <p:cNvPr id="169" name=""/>
          <p:cNvSpPr/>
          <p:nvPr/>
        </p:nvSpPr>
        <p:spPr>
          <a:xfrm>
            <a:off x="685800" y="2599200"/>
            <a:ext cx="8229600" cy="0"/>
          </a:xfrm>
          <a:prstGeom prst="line">
            <a:avLst/>
          </a:prstGeom>
          <a:ln w="0">
            <a:solidFill>
              <a:srgbClr val="000000"/>
            </a:solidFill>
          </a:ln>
        </p:spPr>
        <p:style>
          <a:lnRef idx="0"/>
          <a:fillRef idx="0"/>
          <a:effectRef idx="0"/>
          <a:fontRef idx="minor"/>
        </p:style>
      </p:sp>
      <p:sp>
        <p:nvSpPr>
          <p:cNvPr id="170" name=""/>
          <p:cNvSpPr txBox="1"/>
          <p:nvPr/>
        </p:nvSpPr>
        <p:spPr>
          <a:xfrm>
            <a:off x="2286720" y="2711160"/>
            <a:ext cx="6520680" cy="349560"/>
          </a:xfrm>
          <a:prstGeom prst="rect">
            <a:avLst/>
          </a:prstGeom>
          <a:noFill/>
          <a:ln w="0">
            <a:noFill/>
          </a:ln>
        </p:spPr>
        <p:txBody>
          <a:bodyPr lIns="90000" rIns="90000" tIns="45000" bIns="45000">
            <a:noAutofit/>
          </a:bodyPr>
          <a:p>
            <a:r>
              <a:rPr b="0" lang="en-US" sz="1600" spc="-1" strike="noStrike">
                <a:latin typeface="Courier New"/>
              </a:rPr>
              <a:t>Fraction of hour that has passed: 0.8166666666666667</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Dividing </a:t>
            </a:r>
            <a:r>
              <a:rPr b="0" lang="en-US" sz="3600" spc="-1" strike="noStrike">
                <a:latin typeface="Courier New"/>
              </a:rPr>
              <a:t>double</a:t>
            </a:r>
            <a:r>
              <a:rPr b="0" lang="en-US" sz="4000" spc="-1" strike="noStrike">
                <a:latin typeface="Arial"/>
              </a:rPr>
              <a:t> values</a:t>
            </a:r>
            <a:endParaRPr b="0" lang="en-US" sz="4000" spc="-1" strike="noStrike">
              <a:latin typeface="Arial"/>
            </a:endParaRPr>
          </a:p>
        </p:txBody>
      </p:sp>
      <p:sp>
        <p:nvSpPr>
          <p:cNvPr id="172" name=""/>
          <p:cNvSpPr txBox="1"/>
          <p:nvPr/>
        </p:nvSpPr>
        <p:spPr>
          <a:xfrm>
            <a:off x="2286000" y="1650240"/>
            <a:ext cx="7724520" cy="1127160"/>
          </a:xfrm>
          <a:prstGeom prst="rect">
            <a:avLst/>
          </a:prstGeom>
          <a:noFill/>
          <a:ln w="0">
            <a:noFill/>
          </a:ln>
        </p:spPr>
        <p:txBody>
          <a:bodyPr lIns="90000" rIns="90000" tIns="45000" bIns="45000">
            <a:noAutofit/>
          </a:bodyPr>
          <a:p>
            <a:r>
              <a:rPr b="0" lang="en-US" sz="1800" spc="-1" strike="noStrike">
                <a:highlight>
                  <a:srgbClr val="ffffff"/>
                </a:highlight>
                <a:latin typeface="Courier New"/>
              </a:rPr>
              <a:t>double fraction = 3 / 5;</a:t>
            </a:r>
            <a:endParaRPr b="0" lang="en-US" sz="1800" spc="-1" strike="noStrike">
              <a:latin typeface="Arial"/>
            </a:endParaRPr>
          </a:p>
          <a:p>
            <a:r>
              <a:rPr b="0" lang="en-US" sz="1800" spc="-1" strike="noStrike">
                <a:highlight>
                  <a:srgbClr val="ffffff"/>
                </a:highlight>
                <a:latin typeface="Courier New"/>
              </a:rPr>
              <a:t>System.out.print("fraction is ");</a:t>
            </a:r>
            <a:endParaRPr b="0" lang="en-US" sz="1800" spc="-1" strike="noStrike">
              <a:latin typeface="Arial"/>
            </a:endParaRPr>
          </a:p>
          <a:p>
            <a:r>
              <a:rPr b="0" lang="en-US" sz="1800" spc="-1" strike="noStrike">
                <a:highlight>
                  <a:srgbClr val="ffffff"/>
                </a:highlight>
                <a:latin typeface="Courier New"/>
              </a:rPr>
              <a:t>System.out.println(fraction);</a:t>
            </a:r>
            <a:endParaRPr b="0" lang="en-US" sz="1800" spc="-1" strike="noStrike">
              <a:latin typeface="Arial"/>
            </a:endParaRPr>
          </a:p>
          <a:p>
            <a:endParaRPr b="0" lang="en-US" sz="1800" spc="-1" strike="noStrike">
              <a:latin typeface="Arial"/>
            </a:endParaRPr>
          </a:p>
        </p:txBody>
      </p:sp>
      <p:sp>
        <p:nvSpPr>
          <p:cNvPr id="173"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174" name=""/>
          <p:cNvSpPr txBox="1"/>
          <p:nvPr/>
        </p:nvSpPr>
        <p:spPr>
          <a:xfrm>
            <a:off x="785520" y="2652480"/>
            <a:ext cx="814680" cy="346320"/>
          </a:xfrm>
          <a:prstGeom prst="rect">
            <a:avLst/>
          </a:prstGeom>
          <a:noFill/>
          <a:ln w="0">
            <a:noFill/>
          </a:ln>
        </p:spPr>
        <p:txBody>
          <a:bodyPr lIns="90000" rIns="90000" tIns="45000" bIns="45000">
            <a:noAutofit/>
          </a:bodyPr>
          <a:p>
            <a:r>
              <a:rPr b="0" i="1" lang="en-US" sz="1800" spc="-1" strike="noStrike">
                <a:latin typeface="Arial"/>
              </a:rPr>
              <a:t>output</a:t>
            </a:r>
            <a:endParaRPr b="0" lang="en-US" sz="1800" spc="-1" strike="noStrike">
              <a:latin typeface="Arial"/>
            </a:endParaRPr>
          </a:p>
        </p:txBody>
      </p:sp>
      <p:sp>
        <p:nvSpPr>
          <p:cNvPr id="175" name=""/>
          <p:cNvSpPr/>
          <p:nvPr/>
        </p:nvSpPr>
        <p:spPr>
          <a:xfrm>
            <a:off x="685800" y="2599200"/>
            <a:ext cx="8229600" cy="0"/>
          </a:xfrm>
          <a:custGeom>
            <a:avLst/>
            <a:gdLst/>
            <a:ahLst/>
            <a:rect l="0" t="0" r="r" b="b"/>
            <a:pathLst>
              <a:path w="22861" h="1">
                <a:moveTo>
                  <a:pt x="0" y="0"/>
                </a:moveTo>
                <a:lnTo>
                  <a:pt x="22860" y="0"/>
                </a:lnTo>
              </a:path>
            </a:pathLst>
          </a:custGeom>
          <a:ln w="0">
            <a:solidFill>
              <a:srgbClr val="000000"/>
            </a:solidFill>
          </a:ln>
        </p:spPr>
      </p:sp>
      <p:sp>
        <p:nvSpPr>
          <p:cNvPr id="176" name=""/>
          <p:cNvSpPr txBox="1"/>
          <p:nvPr/>
        </p:nvSpPr>
        <p:spPr>
          <a:xfrm>
            <a:off x="2286720" y="2711160"/>
            <a:ext cx="3746880" cy="349560"/>
          </a:xfrm>
          <a:prstGeom prst="rect">
            <a:avLst/>
          </a:prstGeom>
          <a:noFill/>
          <a:ln w="0">
            <a:noFill/>
          </a:ln>
        </p:spPr>
        <p:txBody>
          <a:bodyPr lIns="90000" rIns="90000" tIns="45000" bIns="45000">
            <a:noAutofit/>
          </a:bodyPr>
          <a:p>
            <a:r>
              <a:rPr b="0" lang="en-US" sz="1600" spc="-1" strike="noStrike">
                <a:latin typeface="Courier New"/>
              </a:rPr>
              <a:t>fraction is 0.0</a:t>
            </a:r>
            <a:endParaRPr b="0" lang="en-US" sz="1600" spc="-1" strike="noStrike">
              <a:latin typeface="Arial"/>
            </a:endParaRPr>
          </a:p>
        </p:txBody>
      </p:sp>
      <p:sp>
        <p:nvSpPr>
          <p:cNvPr id="177" name=""/>
          <p:cNvSpPr txBox="1"/>
          <p:nvPr/>
        </p:nvSpPr>
        <p:spPr>
          <a:xfrm>
            <a:off x="2267640" y="3429000"/>
            <a:ext cx="3193560" cy="430200"/>
          </a:xfrm>
          <a:prstGeom prst="rect">
            <a:avLst/>
          </a:prstGeom>
          <a:noFill/>
          <a:ln w="0">
            <a:noFill/>
          </a:ln>
        </p:spPr>
        <p:txBody>
          <a:bodyPr lIns="90000" rIns="90000" tIns="45000" bIns="45000">
            <a:noAutofit/>
          </a:bodyPr>
          <a:p>
            <a:r>
              <a:rPr b="0" lang="en-US" sz="2400" spc="-1" strike="noStrike">
                <a:latin typeface="Arial"/>
              </a:rPr>
              <a:t>How did this happen?!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33" dur="indefinite" restart="never" nodeType="tmRoot">
          <p:childTnLst>
            <p:seq>
              <p:cTn id="234" dur="indefinite" nodeType="mainSeq">
                <p:childTnLst>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172"/>
                                        </p:tgtEl>
                                        <p:attrNameLst>
                                          <p:attrName>style.visibility</p:attrName>
                                        </p:attrNameLst>
                                      </p:cBhvr>
                                      <p:to>
                                        <p:strVal val="visible"/>
                                      </p:to>
                                    </p:set>
                                  </p:childTnLst>
                                </p:cTn>
                              </p:par>
                              <p:par>
                                <p:cTn id="239" nodeType="withEffect" fill="hold" presetClass="entr" presetID="1">
                                  <p:stCondLst>
                                    <p:cond delay="0"/>
                                  </p:stCondLst>
                                  <p:childTnLst>
                                    <p:set>
                                      <p:cBhvr>
                                        <p:cTn id="240" dur="1" fill="hold">
                                          <p:stCondLst>
                                            <p:cond delay="0"/>
                                          </p:stCondLst>
                                        </p:cTn>
                                        <p:tgtEl>
                                          <p:spTgt spid="173"/>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74"/>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175"/>
                                        </p:tgtEl>
                                        <p:attrNameLst>
                                          <p:attrName>style.visibility</p:attrName>
                                        </p:attrNameLst>
                                      </p:cBhvr>
                                      <p:to>
                                        <p:strVal val="visible"/>
                                      </p:to>
                                    </p:set>
                                  </p:childTnLst>
                                </p:cTn>
                              </p:par>
                              <p:par>
                                <p:cTn id="247" nodeType="withEffect" fill="hold" presetClass="entr" presetID="1">
                                  <p:stCondLst>
                                    <p:cond delay="0"/>
                                  </p:stCondLst>
                                  <p:childTnLst>
                                    <p:set>
                                      <p:cBhvr>
                                        <p:cTn id="248" dur="1" fill="hold">
                                          <p:stCondLst>
                                            <p:cond delay="0"/>
                                          </p:stCondLst>
                                        </p:cTn>
                                        <p:tgtEl>
                                          <p:spTgt spid="176"/>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Dividing </a:t>
            </a:r>
            <a:r>
              <a:rPr b="0" lang="en-US" sz="3600" spc="-1" strike="noStrike">
                <a:latin typeface="Courier New"/>
              </a:rPr>
              <a:t>double</a:t>
            </a:r>
            <a:r>
              <a:rPr b="0" lang="en-US" sz="4000" spc="-1" strike="noStrike">
                <a:latin typeface="Arial"/>
              </a:rPr>
              <a:t> values</a:t>
            </a:r>
            <a:endParaRPr b="0" lang="en-US" sz="4000" spc="-1" strike="noStrike">
              <a:latin typeface="Arial"/>
            </a:endParaRPr>
          </a:p>
        </p:txBody>
      </p:sp>
      <p:sp>
        <p:nvSpPr>
          <p:cNvPr id="179" name=""/>
          <p:cNvSpPr txBox="1"/>
          <p:nvPr/>
        </p:nvSpPr>
        <p:spPr>
          <a:xfrm>
            <a:off x="1314000" y="1650240"/>
            <a:ext cx="4569840" cy="436320"/>
          </a:xfrm>
          <a:prstGeom prst="rect">
            <a:avLst/>
          </a:prstGeom>
          <a:noFill/>
          <a:ln w="0">
            <a:noFill/>
          </a:ln>
        </p:spPr>
        <p:txBody>
          <a:bodyPr lIns="90000" rIns="90000" tIns="45000" bIns="45000">
            <a:noAutofit/>
          </a:bodyPr>
          <a:p>
            <a:r>
              <a:rPr b="0" lang="en-US" sz="2400" spc="-1" strike="noStrike">
                <a:solidFill>
                  <a:srgbClr val="999999"/>
                </a:solidFill>
                <a:highlight>
                  <a:srgbClr val="ffffff"/>
                </a:highlight>
                <a:latin typeface="Courier New"/>
              </a:rPr>
              <a:t>double fraction</a:t>
            </a:r>
            <a:r>
              <a:rPr b="0" lang="en-US" sz="2400" spc="-1" strike="noStrike">
                <a:solidFill>
                  <a:srgbClr val="000000"/>
                </a:solidFill>
                <a:highlight>
                  <a:srgbClr val="ffffff"/>
                </a:highlight>
                <a:latin typeface="Courier New"/>
              </a:rPr>
              <a:t> =</a:t>
            </a:r>
            <a:r>
              <a:rPr b="0" lang="en-US" sz="2400" spc="-1" strike="noStrike">
                <a:highlight>
                  <a:srgbClr val="ffffff"/>
                </a:highlight>
                <a:latin typeface="Courier New"/>
              </a:rPr>
              <a:t> </a:t>
            </a:r>
            <a:r>
              <a:rPr b="0" lang="en-US" sz="2400" spc="-1" strike="noStrike">
                <a:highlight>
                  <a:srgbClr val="ffff00"/>
                </a:highlight>
                <a:latin typeface="Courier New"/>
              </a:rPr>
              <a:t>3 / 5</a:t>
            </a:r>
            <a:r>
              <a:rPr b="0" lang="en-US" sz="2400" spc="-1" strike="noStrike">
                <a:highlight>
                  <a:srgbClr val="ffffff"/>
                </a:highlight>
                <a:latin typeface="Courier New"/>
              </a:rPr>
              <a:t>;</a:t>
            </a:r>
            <a:endParaRPr b="0" lang="en-US" sz="2400" spc="-1" strike="noStrike">
              <a:latin typeface="Arial"/>
            </a:endParaRPr>
          </a:p>
        </p:txBody>
      </p:sp>
      <p:sp>
        <p:nvSpPr>
          <p:cNvPr id="180" name=""/>
          <p:cNvSpPr txBox="1"/>
          <p:nvPr/>
        </p:nvSpPr>
        <p:spPr>
          <a:xfrm>
            <a:off x="1818000" y="2514600"/>
            <a:ext cx="6797520" cy="739800"/>
          </a:xfrm>
          <a:prstGeom prst="rect">
            <a:avLst/>
          </a:prstGeom>
          <a:noFill/>
          <a:ln w="0">
            <a:noFill/>
          </a:ln>
        </p:spPr>
        <p:txBody>
          <a:bodyPr lIns="90000" rIns="90000" tIns="45000" bIns="45000">
            <a:noAutofit/>
          </a:bodyPr>
          <a:p>
            <a:pPr marL="216000" indent="-216000">
              <a:buClr>
                <a:srgbClr val="000000"/>
              </a:buClr>
              <a:buSzPct val="45000"/>
              <a:buFont typeface="Wingdings" charset="2"/>
              <a:buChar char=""/>
            </a:pPr>
            <a:r>
              <a:rPr b="0" lang="en-US" sz="2200" spc="-1" strike="noStrike">
                <a:latin typeface="Arial"/>
              </a:rPr>
              <a:t>Java looks at the right hand side first.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Dividing </a:t>
            </a:r>
            <a:r>
              <a:rPr b="0" lang="en-US" sz="3600" spc="-1" strike="noStrike">
                <a:latin typeface="Courier New"/>
              </a:rPr>
              <a:t>double</a:t>
            </a:r>
            <a:r>
              <a:rPr b="0" lang="en-US" sz="4000" spc="-1" strike="noStrike">
                <a:latin typeface="Arial"/>
              </a:rPr>
              <a:t> values</a:t>
            </a:r>
            <a:endParaRPr b="0" lang="en-US" sz="4000" spc="-1" strike="noStrike">
              <a:latin typeface="Arial"/>
            </a:endParaRPr>
          </a:p>
        </p:txBody>
      </p:sp>
      <p:sp>
        <p:nvSpPr>
          <p:cNvPr id="182" name=""/>
          <p:cNvSpPr txBox="1"/>
          <p:nvPr/>
        </p:nvSpPr>
        <p:spPr>
          <a:xfrm>
            <a:off x="1314000" y="1650240"/>
            <a:ext cx="3886200" cy="436320"/>
          </a:xfrm>
          <a:prstGeom prst="rect">
            <a:avLst/>
          </a:prstGeom>
          <a:noFill/>
          <a:ln w="0">
            <a:noFill/>
          </a:ln>
        </p:spPr>
        <p:txBody>
          <a:bodyPr lIns="90000" rIns="90000" tIns="45000" bIns="45000">
            <a:noAutofit/>
          </a:bodyPr>
          <a:p>
            <a:r>
              <a:rPr b="0" lang="en-US" sz="2400" spc="-1" strike="noStrike">
                <a:solidFill>
                  <a:srgbClr val="999999"/>
                </a:solidFill>
                <a:highlight>
                  <a:srgbClr val="ffffff"/>
                </a:highlight>
                <a:latin typeface="Courier New"/>
              </a:rPr>
              <a:t>double fraction</a:t>
            </a:r>
            <a:r>
              <a:rPr b="0" lang="en-US" sz="2400" spc="-1" strike="noStrike">
                <a:solidFill>
                  <a:srgbClr val="000000"/>
                </a:solidFill>
                <a:highlight>
                  <a:srgbClr val="ffffff"/>
                </a:highlight>
                <a:latin typeface="Courier New"/>
              </a:rPr>
              <a:t> =</a:t>
            </a:r>
            <a:r>
              <a:rPr b="0" lang="en-US" sz="2400" spc="-1" strike="noStrike">
                <a:highlight>
                  <a:srgbClr val="ffffff"/>
                </a:highlight>
                <a:latin typeface="Courier New"/>
              </a:rPr>
              <a:t> </a:t>
            </a:r>
            <a:r>
              <a:rPr b="0" lang="en-US" sz="2400" spc="-1" strike="noStrike">
                <a:highlight>
                  <a:srgbClr val="ffff00"/>
                </a:highlight>
                <a:latin typeface="Courier New"/>
              </a:rPr>
              <a:t>0</a:t>
            </a:r>
            <a:r>
              <a:rPr b="0" lang="en-US" sz="2400" spc="-1" strike="noStrike">
                <a:highlight>
                  <a:srgbClr val="ffffff"/>
                </a:highlight>
                <a:latin typeface="Courier New"/>
              </a:rPr>
              <a:t>;</a:t>
            </a:r>
            <a:endParaRPr b="0" lang="en-US" sz="2400" spc="-1" strike="noStrike">
              <a:latin typeface="Arial"/>
            </a:endParaRPr>
          </a:p>
        </p:txBody>
      </p:sp>
      <p:sp>
        <p:nvSpPr>
          <p:cNvPr id="183" name=""/>
          <p:cNvSpPr txBox="1"/>
          <p:nvPr/>
        </p:nvSpPr>
        <p:spPr>
          <a:xfrm>
            <a:off x="1818000" y="2514600"/>
            <a:ext cx="6797520" cy="739800"/>
          </a:xfrm>
          <a:prstGeom prst="rect">
            <a:avLst/>
          </a:prstGeom>
          <a:noFill/>
          <a:ln w="0">
            <a:noFill/>
          </a:ln>
        </p:spPr>
        <p:txBody>
          <a:bodyPr lIns="90000" rIns="90000" tIns="45000" bIns="45000">
            <a:noAutofit/>
          </a:bodyPr>
          <a:p>
            <a:pPr marL="216000" indent="-216000">
              <a:buClr>
                <a:srgbClr val="000000"/>
              </a:buClr>
              <a:buSzPct val="45000"/>
              <a:buFont typeface="Wingdings" charset="2"/>
              <a:buChar char=""/>
            </a:pPr>
            <a:r>
              <a:rPr b="0" lang="en-US" sz="2200" spc="-1" strike="noStrike">
                <a:latin typeface="Arial"/>
              </a:rPr>
              <a:t>Integer three divided by integer five is integer zero.</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Dividing </a:t>
            </a:r>
            <a:r>
              <a:rPr b="0" lang="en-US" sz="3600" spc="-1" strike="noStrike">
                <a:latin typeface="Courier New"/>
              </a:rPr>
              <a:t>double</a:t>
            </a:r>
            <a:r>
              <a:rPr b="0" lang="en-US" sz="4000" spc="-1" strike="noStrike">
                <a:latin typeface="Arial"/>
              </a:rPr>
              <a:t> values</a:t>
            </a:r>
            <a:endParaRPr b="0" lang="en-US" sz="4000" spc="-1" strike="noStrike">
              <a:latin typeface="Arial"/>
            </a:endParaRPr>
          </a:p>
        </p:txBody>
      </p:sp>
      <p:sp>
        <p:nvSpPr>
          <p:cNvPr id="185" name=""/>
          <p:cNvSpPr txBox="1"/>
          <p:nvPr/>
        </p:nvSpPr>
        <p:spPr>
          <a:xfrm>
            <a:off x="1314000" y="1650240"/>
            <a:ext cx="3886200" cy="436320"/>
          </a:xfrm>
          <a:prstGeom prst="rect">
            <a:avLst/>
          </a:prstGeom>
          <a:noFill/>
          <a:ln w="0">
            <a:noFill/>
          </a:ln>
        </p:spPr>
        <p:txBody>
          <a:bodyPr lIns="90000" rIns="90000" tIns="45000" bIns="45000">
            <a:noAutofit/>
          </a:bodyPr>
          <a:p>
            <a:r>
              <a:rPr b="0" lang="en-US" sz="2400" spc="-1" strike="noStrike">
                <a:solidFill>
                  <a:srgbClr val="000000"/>
                </a:solidFill>
                <a:highlight>
                  <a:srgbClr val="ffff00"/>
                </a:highlight>
                <a:latin typeface="Courier New"/>
              </a:rPr>
              <a:t>double fraction</a:t>
            </a:r>
            <a:r>
              <a:rPr b="0" lang="en-US" sz="2400" spc="-1" strike="noStrike">
                <a:solidFill>
                  <a:srgbClr val="000000"/>
                </a:solidFill>
                <a:highlight>
                  <a:srgbClr val="ffffff"/>
                </a:highlight>
                <a:latin typeface="Courier New"/>
              </a:rPr>
              <a:t> =</a:t>
            </a:r>
            <a:r>
              <a:rPr b="0" lang="en-US" sz="2400" spc="-1" strike="noStrike">
                <a:highlight>
                  <a:srgbClr val="ffffff"/>
                </a:highlight>
                <a:latin typeface="Courier New"/>
              </a:rPr>
              <a:t> 0;</a:t>
            </a:r>
            <a:endParaRPr b="0" lang="en-US" sz="2400" spc="-1" strike="noStrike">
              <a:latin typeface="Arial"/>
            </a:endParaRPr>
          </a:p>
        </p:txBody>
      </p:sp>
      <p:sp>
        <p:nvSpPr>
          <p:cNvPr id="186" name=""/>
          <p:cNvSpPr txBox="1"/>
          <p:nvPr/>
        </p:nvSpPr>
        <p:spPr>
          <a:xfrm>
            <a:off x="1818000" y="2514600"/>
            <a:ext cx="7097400" cy="739800"/>
          </a:xfrm>
          <a:prstGeom prst="rect">
            <a:avLst/>
          </a:prstGeom>
          <a:noFill/>
          <a:ln w="0">
            <a:noFill/>
          </a:ln>
        </p:spPr>
        <p:txBody>
          <a:bodyPr lIns="90000" rIns="90000" tIns="45000" bIns="45000">
            <a:normAutofit/>
          </a:bodyPr>
          <a:p>
            <a:pPr marL="216000" indent="-216000">
              <a:buClr>
                <a:srgbClr val="000000"/>
              </a:buClr>
              <a:buSzPct val="45000"/>
              <a:buFont typeface="Wingdings" charset="2"/>
              <a:buChar char=""/>
            </a:pPr>
            <a:r>
              <a:rPr b="0" lang="en-US" sz="2200" spc="-1" strike="noStrike">
                <a:latin typeface="Arial"/>
              </a:rPr>
              <a:t>Now Java looks at the left hand side and creates the double variable named fraction.</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p:txBody>
      </p:sp>
      <p:sp>
        <p:nvSpPr>
          <p:cNvPr id="187" name=""/>
          <p:cNvSpPr/>
          <p:nvPr/>
        </p:nvSpPr>
        <p:spPr>
          <a:xfrm>
            <a:off x="6280200" y="1371600"/>
            <a:ext cx="0" cy="914400"/>
          </a:xfrm>
          <a:prstGeom prst="line">
            <a:avLst/>
          </a:prstGeom>
          <a:ln w="0">
            <a:solidFill>
              <a:srgbClr val="808080"/>
            </a:solidFill>
          </a:ln>
        </p:spPr>
        <p:style>
          <a:lnRef idx="0"/>
          <a:fillRef idx="0"/>
          <a:effectRef idx="0"/>
          <a:fontRef idx="minor"/>
        </p:style>
      </p:sp>
      <p:sp>
        <p:nvSpPr>
          <p:cNvPr id="188" name=""/>
          <p:cNvSpPr/>
          <p:nvPr/>
        </p:nvSpPr>
        <p:spPr>
          <a:xfrm>
            <a:off x="7692480" y="1648800"/>
            <a:ext cx="685800" cy="457200"/>
          </a:xfrm>
          <a:prstGeom prst="rect">
            <a:avLst/>
          </a:prstGeom>
          <a:solidFill>
            <a:srgbClr val="ffffff"/>
          </a:solidFill>
          <a:ln w="19080">
            <a:solidFill>
              <a:srgbClr val="000000"/>
            </a:solidFill>
            <a:round/>
          </a:ln>
        </p:spPr>
        <p:style>
          <a:lnRef idx="0"/>
          <a:fillRef idx="0"/>
          <a:effectRef idx="0"/>
          <a:fontRef idx="minor"/>
        </p:style>
      </p:sp>
      <p:sp>
        <p:nvSpPr>
          <p:cNvPr id="189" name=""/>
          <p:cNvSpPr txBox="1"/>
          <p:nvPr/>
        </p:nvSpPr>
        <p:spPr>
          <a:xfrm>
            <a:off x="6405480" y="1707840"/>
            <a:ext cx="1278000" cy="349560"/>
          </a:xfrm>
          <a:prstGeom prst="rect">
            <a:avLst/>
          </a:prstGeom>
          <a:noFill/>
          <a:ln w="0">
            <a:noFill/>
          </a:ln>
        </p:spPr>
        <p:txBody>
          <a:bodyPr lIns="90000" rIns="90000" tIns="45000" bIns="45000">
            <a:noAutofit/>
          </a:bodyPr>
          <a:p>
            <a:r>
              <a:rPr b="0" lang="en-US" sz="1800" spc="-1" strike="noStrike">
                <a:latin typeface="Courier New"/>
              </a:rPr>
              <a:t>fraction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Declaring a Variable (1)</a:t>
            </a:r>
            <a:endParaRPr b="0" lang="en-US" sz="4000" spc="-1" strike="noStrike">
              <a:latin typeface="Arial"/>
            </a:endParaRPr>
          </a:p>
        </p:txBody>
      </p:sp>
      <p:sp>
        <p:nvSpPr>
          <p:cNvPr id="52" name=""/>
          <p:cNvSpPr txBox="1"/>
          <p:nvPr/>
        </p:nvSpPr>
        <p:spPr>
          <a:xfrm>
            <a:off x="4114800" y="2049480"/>
            <a:ext cx="1765800" cy="465120"/>
          </a:xfrm>
          <a:prstGeom prst="rect">
            <a:avLst/>
          </a:prstGeom>
          <a:noFill/>
          <a:ln w="0">
            <a:noFill/>
          </a:ln>
        </p:spPr>
        <p:txBody>
          <a:bodyPr lIns="90000" rIns="90000" tIns="45000" bIns="45000">
            <a:noAutofit/>
          </a:bodyPr>
          <a:p>
            <a:r>
              <a:rPr b="0" lang="en-US" sz="2600" spc="-1" strike="noStrike">
                <a:latin typeface="Courier New"/>
              </a:rPr>
              <a:t>int age;</a:t>
            </a:r>
            <a:endParaRPr b="0" lang="en-US" sz="2600" spc="-1" strike="noStrike">
              <a:latin typeface="Arial"/>
            </a:endParaRPr>
          </a:p>
        </p:txBody>
      </p:sp>
      <p:sp>
        <p:nvSpPr>
          <p:cNvPr id="53" name=""/>
          <p:cNvSpPr/>
          <p:nvPr/>
        </p:nvSpPr>
        <p:spPr>
          <a:xfrm>
            <a:off x="2908800" y="1420200"/>
            <a:ext cx="1206000" cy="449280"/>
          </a:xfrm>
          <a:prstGeom prst="wedgeRoundRectCallout">
            <a:avLst>
              <a:gd name="adj1" fmla="val 58236"/>
              <a:gd name="adj2" fmla="val 101717"/>
              <a:gd name="adj3" fmla="val 16667"/>
            </a:avLst>
          </a:prstGeom>
          <a:solidFill>
            <a:srgbClr val="ffffff"/>
          </a:solidFill>
          <a:ln w="0">
            <a:solidFill>
              <a:srgbClr val="000000"/>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data type</a:t>
            </a:r>
            <a:endParaRPr b="0" lang="en-US" sz="1800" spc="-1" strike="noStrike">
              <a:latin typeface="Arial"/>
            </a:endParaRPr>
          </a:p>
        </p:txBody>
      </p:sp>
      <p:sp>
        <p:nvSpPr>
          <p:cNvPr id="54" name=""/>
          <p:cNvSpPr/>
          <p:nvPr/>
        </p:nvSpPr>
        <p:spPr>
          <a:xfrm>
            <a:off x="6109200" y="1445400"/>
            <a:ext cx="1206000" cy="633600"/>
          </a:xfrm>
          <a:prstGeom prst="wedgeRoundRectCallout">
            <a:avLst>
              <a:gd name="adj1" fmla="val -89180"/>
              <a:gd name="adj2" fmla="val 55675"/>
              <a:gd name="adj3" fmla="val 16667"/>
            </a:avLst>
          </a:prstGeom>
          <a:solidFill>
            <a:srgbClr val="ffffff"/>
          </a:solidFill>
          <a:ln w="0">
            <a:solidFill>
              <a:srgbClr val="000000"/>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variable</a:t>
            </a:r>
            <a:endParaRPr b="0" lang="en-US" sz="1800" spc="-1" strike="noStrike">
              <a:latin typeface="Arial"/>
            </a:endParaRPr>
          </a:p>
          <a:p>
            <a:pPr algn="ctr"/>
            <a:r>
              <a:rPr b="0" lang="en-US" sz="1800" spc="-1" strike="noStrike">
                <a:latin typeface="Arial"/>
              </a:rPr>
              <a:t>name</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Dividing </a:t>
            </a:r>
            <a:r>
              <a:rPr b="0" lang="en-US" sz="3600" spc="-1" strike="noStrike">
                <a:latin typeface="Courier New"/>
              </a:rPr>
              <a:t>double</a:t>
            </a:r>
            <a:r>
              <a:rPr b="0" lang="en-US" sz="4000" spc="-1" strike="noStrike">
                <a:latin typeface="Arial"/>
              </a:rPr>
              <a:t> values</a:t>
            </a:r>
            <a:endParaRPr b="0" lang="en-US" sz="4000" spc="-1" strike="noStrike">
              <a:latin typeface="Arial"/>
            </a:endParaRPr>
          </a:p>
        </p:txBody>
      </p:sp>
      <p:sp>
        <p:nvSpPr>
          <p:cNvPr id="191" name=""/>
          <p:cNvSpPr txBox="1"/>
          <p:nvPr/>
        </p:nvSpPr>
        <p:spPr>
          <a:xfrm>
            <a:off x="1314000" y="1650240"/>
            <a:ext cx="3886200" cy="436320"/>
          </a:xfrm>
          <a:prstGeom prst="rect">
            <a:avLst/>
          </a:prstGeom>
          <a:noFill/>
          <a:ln w="0">
            <a:noFill/>
          </a:ln>
        </p:spPr>
        <p:txBody>
          <a:bodyPr lIns="90000" rIns="90000" tIns="45000" bIns="45000">
            <a:noAutofit/>
          </a:bodyPr>
          <a:p>
            <a:r>
              <a:rPr b="0" lang="en-US" sz="2400" spc="-1" strike="noStrike">
                <a:solidFill>
                  <a:srgbClr val="000000"/>
                </a:solidFill>
                <a:highlight>
                  <a:srgbClr val="ffff00"/>
                </a:highlight>
                <a:latin typeface="Courier New"/>
              </a:rPr>
              <a:t>double fraction</a:t>
            </a:r>
            <a:r>
              <a:rPr b="0" lang="en-US" sz="2400" spc="-1" strike="noStrike">
                <a:solidFill>
                  <a:srgbClr val="000000"/>
                </a:solidFill>
                <a:highlight>
                  <a:srgbClr val="ffffff"/>
                </a:highlight>
                <a:latin typeface="Courier New"/>
              </a:rPr>
              <a:t> =</a:t>
            </a:r>
            <a:r>
              <a:rPr b="0" lang="en-US" sz="2400" spc="-1" strike="noStrike">
                <a:highlight>
                  <a:srgbClr val="ffffff"/>
                </a:highlight>
                <a:latin typeface="Courier New"/>
              </a:rPr>
              <a:t> 0;</a:t>
            </a:r>
            <a:endParaRPr b="0" lang="en-US" sz="2400" spc="-1" strike="noStrike">
              <a:latin typeface="Arial"/>
            </a:endParaRPr>
          </a:p>
        </p:txBody>
      </p:sp>
      <p:sp>
        <p:nvSpPr>
          <p:cNvPr id="192" name=""/>
          <p:cNvSpPr txBox="1"/>
          <p:nvPr/>
        </p:nvSpPr>
        <p:spPr>
          <a:xfrm>
            <a:off x="1818000" y="2514600"/>
            <a:ext cx="7097400" cy="739800"/>
          </a:xfrm>
          <a:prstGeom prst="rect">
            <a:avLst/>
          </a:prstGeom>
          <a:noFill/>
          <a:ln w="0">
            <a:noFill/>
          </a:ln>
        </p:spPr>
        <p:txBody>
          <a:bodyPr lIns="90000" rIns="90000" tIns="45000" bIns="45000">
            <a:normAutofit fontScale="94000"/>
          </a:bodyPr>
          <a:p>
            <a:pPr marL="216000" indent="-216000">
              <a:buClr>
                <a:srgbClr val="000000"/>
              </a:buClr>
              <a:buSzPct val="45000"/>
              <a:buFont typeface="Wingdings" charset="2"/>
              <a:buChar char=""/>
            </a:pPr>
            <a:r>
              <a:rPr b="0" lang="en-US" sz="2200" spc="-1" strike="noStrike">
                <a:latin typeface="Arial"/>
              </a:rPr>
              <a:t>The integer 0 is promoted to a </a:t>
            </a:r>
            <a:r>
              <a:rPr b="0" lang="en-US" sz="2200" spc="-1" strike="noStrike">
                <a:latin typeface="Courier New"/>
              </a:rPr>
              <a:t>double</a:t>
            </a:r>
            <a:r>
              <a:rPr b="0" lang="en-US" sz="2200" spc="-1" strike="noStrike">
                <a:latin typeface="Arial"/>
              </a:rPr>
              <a:t> 0.0 and assigned to the </a:t>
            </a:r>
            <a:r>
              <a:rPr b="0" lang="en-US" sz="2200" spc="-1" strike="noStrike">
                <a:latin typeface="Courier New"/>
              </a:rPr>
              <a:t>fraction</a:t>
            </a:r>
            <a:r>
              <a:rPr b="0" lang="en-US" sz="2200" spc="-1" strike="noStrike">
                <a:latin typeface="Arial"/>
              </a:rPr>
              <a:t> variable.</a:t>
            </a:r>
            <a:endParaRPr b="0" lang="en-US" sz="2200" spc="-1" strike="noStrike">
              <a:latin typeface="Arial"/>
            </a:endParaRPr>
          </a:p>
        </p:txBody>
      </p:sp>
      <p:sp>
        <p:nvSpPr>
          <p:cNvPr id="193" name=""/>
          <p:cNvSpPr/>
          <p:nvPr/>
        </p:nvSpPr>
        <p:spPr>
          <a:xfrm>
            <a:off x="7687800" y="1648800"/>
            <a:ext cx="685800" cy="457200"/>
          </a:xfrm>
          <a:prstGeom prst="rect">
            <a:avLst/>
          </a:prstGeom>
          <a:solidFill>
            <a:srgbClr val="ffffff"/>
          </a:solidFill>
          <a:ln w="19080">
            <a:solidFill>
              <a:srgbClr val="000000"/>
            </a:solidFill>
            <a:round/>
          </a:ln>
        </p:spPr>
        <p:style>
          <a:lnRef idx="0"/>
          <a:fillRef idx="0"/>
          <a:effectRef idx="0"/>
          <a:fontRef idx="minor"/>
        </p:style>
        <p:txBody>
          <a:bodyPr wrap="none" lIns="99360" rIns="99360" tIns="54360" bIns="54360" anchor="ctr">
            <a:noAutofit/>
          </a:bodyPr>
          <a:p>
            <a:pPr algn="ctr"/>
            <a:r>
              <a:rPr b="0" lang="en-US" sz="1800" spc="-1" strike="noStrike">
                <a:latin typeface="Courier New"/>
              </a:rPr>
              <a:t>0.0</a:t>
            </a:r>
            <a:endParaRPr b="0" lang="en-US" sz="1800" spc="-1" strike="noStrike">
              <a:latin typeface="Arial"/>
            </a:endParaRPr>
          </a:p>
        </p:txBody>
      </p:sp>
      <p:sp>
        <p:nvSpPr>
          <p:cNvPr id="194" name=""/>
          <p:cNvSpPr txBox="1"/>
          <p:nvPr/>
        </p:nvSpPr>
        <p:spPr>
          <a:xfrm>
            <a:off x="6400800" y="1707840"/>
            <a:ext cx="1278000" cy="349560"/>
          </a:xfrm>
          <a:prstGeom prst="rect">
            <a:avLst/>
          </a:prstGeom>
          <a:noFill/>
          <a:ln w="0">
            <a:noFill/>
          </a:ln>
        </p:spPr>
        <p:txBody>
          <a:bodyPr lIns="90000" rIns="90000" tIns="45000" bIns="45000">
            <a:noAutofit/>
          </a:bodyPr>
          <a:p>
            <a:r>
              <a:rPr b="0" lang="en-US" sz="1800" spc="-1" strike="noStrike">
                <a:latin typeface="Courier New"/>
              </a:rPr>
              <a:t>fraction</a:t>
            </a:r>
            <a:endParaRPr b="0" lang="en-US" sz="1800" spc="-1" strike="noStrike">
              <a:latin typeface="Arial"/>
            </a:endParaRPr>
          </a:p>
        </p:txBody>
      </p:sp>
      <p:sp>
        <p:nvSpPr>
          <p:cNvPr id="195" name=""/>
          <p:cNvSpPr/>
          <p:nvPr/>
        </p:nvSpPr>
        <p:spPr>
          <a:xfrm>
            <a:off x="6280200" y="1371600"/>
            <a:ext cx="0" cy="914400"/>
          </a:xfrm>
          <a:prstGeom prst="line">
            <a:avLst/>
          </a:prstGeom>
          <a:ln w="0">
            <a:solidFill>
              <a:srgbClr val="808080"/>
            </a:solidFill>
          </a:ln>
        </p:spPr>
        <p:style>
          <a:lnRef idx="0"/>
          <a:fillRef idx="0"/>
          <a:effectRef idx="0"/>
          <a:fontRef idx="minor"/>
        </p:style>
      </p:sp>
      <p:sp>
        <p:nvSpPr>
          <p:cNvPr id="196" name=""/>
          <p:cNvSpPr/>
          <p:nvPr/>
        </p:nvSpPr>
        <p:spPr>
          <a:xfrm>
            <a:off x="3657600" y="1371600"/>
            <a:ext cx="1143000" cy="492840"/>
          </a:xfrm>
          <a:prstGeom prst="arc">
            <a:avLst>
              <a:gd name="adj1" fmla="val 10798189"/>
              <a:gd name="adj2" fmla="val 78448"/>
            </a:avLst>
          </a:prstGeom>
          <a:noFill/>
          <a:ln w="19080">
            <a:solidFill>
              <a:srgbClr val="000000"/>
            </a:solidFill>
            <a:round/>
            <a:headEnd len="med" type="triangle" w="med"/>
          </a:ln>
        </p:spPr>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Dividing </a:t>
            </a:r>
            <a:r>
              <a:rPr b="0" lang="en-US" sz="3600" spc="-1" strike="noStrike">
                <a:latin typeface="Courier New"/>
              </a:rPr>
              <a:t>double</a:t>
            </a:r>
            <a:r>
              <a:rPr b="0" lang="en-US" sz="4000" spc="-1" strike="noStrike">
                <a:latin typeface="Arial"/>
              </a:rPr>
              <a:t> values – The Solution</a:t>
            </a:r>
            <a:endParaRPr b="0" lang="en-US" sz="4000" spc="-1" strike="noStrike">
              <a:latin typeface="Arial"/>
            </a:endParaRPr>
          </a:p>
        </p:txBody>
      </p:sp>
      <p:sp>
        <p:nvSpPr>
          <p:cNvPr id="198" name=""/>
          <p:cNvSpPr txBox="1"/>
          <p:nvPr/>
        </p:nvSpPr>
        <p:spPr>
          <a:xfrm>
            <a:off x="914400" y="1155600"/>
            <a:ext cx="8775000" cy="444600"/>
          </a:xfrm>
          <a:prstGeom prst="rect">
            <a:avLst/>
          </a:prstGeom>
          <a:noFill/>
          <a:ln w="0">
            <a:noFill/>
          </a:ln>
        </p:spPr>
        <p:txBody>
          <a:bodyPr lIns="90000" rIns="90000" tIns="45000" bIns="45000">
            <a:noAutofit/>
          </a:bodyPr>
          <a:p>
            <a:pPr marL="216000" indent="-216000">
              <a:buClr>
                <a:srgbClr val="000000"/>
              </a:buClr>
              <a:buSzPct val="45000"/>
              <a:buFont typeface="Wingdings" charset="2"/>
              <a:buChar char=""/>
            </a:pPr>
            <a:r>
              <a:rPr b="0" lang="en-US" sz="2200" spc="-1" strike="noStrike">
                <a:latin typeface="Arial"/>
              </a:rPr>
              <a:t>If either operand (or both) is </a:t>
            </a:r>
            <a:r>
              <a:rPr b="0" lang="en-US" sz="2200" spc="-1" strike="noStrike">
                <a:latin typeface="Courier New"/>
              </a:rPr>
              <a:t>double</a:t>
            </a:r>
            <a:r>
              <a:rPr b="0" lang="en-US" sz="2200" spc="-1" strike="noStrike">
                <a:latin typeface="Arial"/>
              </a:rPr>
              <a:t>, the result will be a </a:t>
            </a:r>
            <a:r>
              <a:rPr b="0" lang="en-US" sz="2200" spc="-1" strike="noStrike">
                <a:latin typeface="Courier New"/>
              </a:rPr>
              <a:t>double</a:t>
            </a:r>
            <a:r>
              <a:rPr b="0" lang="en-US" sz="2200" spc="-1" strike="noStrike">
                <a:latin typeface="Arial"/>
              </a:rPr>
              <a:t>.</a:t>
            </a:r>
            <a:endParaRPr b="0" lang="en-US" sz="2200" spc="-1" strike="noStrike">
              <a:latin typeface="Arial"/>
            </a:endParaRPr>
          </a:p>
        </p:txBody>
      </p:sp>
      <p:sp>
        <p:nvSpPr>
          <p:cNvPr id="199" name=""/>
          <p:cNvSpPr txBox="1"/>
          <p:nvPr/>
        </p:nvSpPr>
        <p:spPr>
          <a:xfrm>
            <a:off x="3678480" y="1661400"/>
            <a:ext cx="2238120" cy="1127160"/>
          </a:xfrm>
          <a:prstGeom prst="rect">
            <a:avLst/>
          </a:prstGeom>
          <a:noFill/>
          <a:ln w="0">
            <a:noFill/>
          </a:ln>
        </p:spPr>
        <p:txBody>
          <a:bodyPr lIns="90000" rIns="90000" tIns="45000" bIns="45000">
            <a:noAutofit/>
          </a:bodyPr>
          <a:p>
            <a:r>
              <a:rPr b="0" lang="en-US" sz="1800" spc="-1" strike="noStrike">
                <a:latin typeface="Courier New"/>
              </a:rPr>
              <a:t>3 / 5     → 0</a:t>
            </a:r>
            <a:endParaRPr b="0" lang="en-US" sz="1800" spc="-1" strike="noStrike">
              <a:latin typeface="Arial"/>
            </a:endParaRPr>
          </a:p>
          <a:p>
            <a:r>
              <a:rPr b="0" lang="en-US" sz="1800" spc="-1" strike="noStrike">
                <a:latin typeface="Courier New"/>
              </a:rPr>
              <a:t>3.0 / 5   → 0.6</a:t>
            </a:r>
            <a:endParaRPr b="0" lang="en-US" sz="1800" spc="-1" strike="noStrike">
              <a:latin typeface="Arial"/>
            </a:endParaRPr>
          </a:p>
          <a:p>
            <a:r>
              <a:rPr b="0" lang="en-US" sz="1800" spc="-1" strike="noStrike">
                <a:latin typeface="Courier New"/>
              </a:rPr>
              <a:t>3 / 5.0   → 0.6</a:t>
            </a:r>
            <a:endParaRPr b="0" lang="en-US" sz="1800" spc="-1" strike="noStrike">
              <a:latin typeface="Arial"/>
            </a:endParaRPr>
          </a:p>
          <a:p>
            <a:r>
              <a:rPr b="0" lang="en-US" sz="1800" spc="-1" strike="noStrike">
                <a:latin typeface="Courier New"/>
              </a:rPr>
              <a:t>3.0 / 5.0 → 0.6</a:t>
            </a:r>
            <a:endParaRPr b="0" lang="en-US" sz="1800" spc="-1" strike="noStrike">
              <a:latin typeface="Arial"/>
            </a:endParaRPr>
          </a:p>
        </p:txBody>
      </p:sp>
      <p:sp>
        <p:nvSpPr>
          <p:cNvPr id="200" name=""/>
          <p:cNvSpPr txBox="1"/>
          <p:nvPr/>
        </p:nvSpPr>
        <p:spPr>
          <a:xfrm>
            <a:off x="914400" y="2815200"/>
            <a:ext cx="8154000" cy="739800"/>
          </a:xfrm>
          <a:prstGeom prst="rect">
            <a:avLst/>
          </a:prstGeom>
          <a:noFill/>
          <a:ln w="0">
            <a:noFill/>
          </a:ln>
        </p:spPr>
        <p:txBody>
          <a:bodyPr lIns="90000" rIns="90000" tIns="45000" bIns="45000">
            <a:noAutofit/>
          </a:bodyPr>
          <a:p>
            <a:pPr marL="216000" indent="-216000">
              <a:buClr>
                <a:srgbClr val="000000"/>
              </a:buClr>
              <a:buSzPct val="45000"/>
              <a:buFont typeface="Wingdings" charset="2"/>
              <a:buChar char=""/>
            </a:pPr>
            <a:r>
              <a:rPr b="0" lang="en-US" sz="2200" spc="-1" strike="noStrike">
                <a:latin typeface="Arial"/>
              </a:rPr>
              <a:t>What if both operands are integer values?</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Multiply one of the operands by 1.0 to promote it to </a:t>
            </a:r>
            <a:r>
              <a:rPr b="0" lang="en-US" sz="2200" spc="-1" strike="noStrike">
                <a:latin typeface="Courier New"/>
              </a:rPr>
              <a:t>double</a:t>
            </a:r>
            <a:r>
              <a:rPr b="0" lang="en-US" sz="2200" spc="-1" strike="noStrike">
                <a:latin typeface="Arial"/>
              </a:rPr>
              <a:t>.</a:t>
            </a:r>
            <a:endParaRPr b="0" lang="en-US" sz="2200" spc="-1" strike="noStrike">
              <a:latin typeface="Arial"/>
            </a:endParaRPr>
          </a:p>
        </p:txBody>
      </p:sp>
      <p:sp>
        <p:nvSpPr>
          <p:cNvPr id="201" name=""/>
          <p:cNvSpPr txBox="1"/>
          <p:nvPr/>
        </p:nvSpPr>
        <p:spPr>
          <a:xfrm>
            <a:off x="1982520" y="3606120"/>
            <a:ext cx="7450200" cy="867960"/>
          </a:xfrm>
          <a:prstGeom prst="rect">
            <a:avLst/>
          </a:prstGeom>
          <a:noFill/>
          <a:ln w="0">
            <a:noFill/>
          </a:ln>
        </p:spPr>
        <p:txBody>
          <a:bodyPr lIns="90000" rIns="90000" tIns="45000" bIns="45000">
            <a:noAutofit/>
          </a:bodyPr>
          <a:p>
            <a:r>
              <a:rPr b="0" lang="en-US" sz="1800" spc="-1" strike="noStrike">
                <a:latin typeface="Courier New"/>
              </a:rPr>
              <a:t>int totalSales = 47;</a:t>
            </a:r>
            <a:br/>
            <a:r>
              <a:rPr b="0" lang="en-US" sz="1800" spc="-1" strike="noStrike">
                <a:latin typeface="Courier New"/>
              </a:rPr>
              <a:t>int itemsSold = 11;</a:t>
            </a:r>
            <a:br/>
            <a:r>
              <a:rPr b="0" lang="en-US" sz="1800" spc="-1" strike="noStrike">
                <a:latin typeface="Courier New"/>
              </a:rPr>
              <a:t>double averagePrice = (1.0 * totalSales) / itemsSold;</a:t>
            </a:r>
            <a:endParaRPr b="0" lang="en-US" sz="1800" spc="-1" strike="noStrike">
              <a:latin typeface="Arial"/>
            </a:endParaRPr>
          </a:p>
        </p:txBody>
      </p:sp>
      <p:sp>
        <p:nvSpPr>
          <p:cNvPr id="202" name=""/>
          <p:cNvSpPr txBox="1"/>
          <p:nvPr/>
        </p:nvSpPr>
        <p:spPr>
          <a:xfrm>
            <a:off x="2208960" y="4800600"/>
            <a:ext cx="5662440" cy="316080"/>
          </a:xfrm>
          <a:prstGeom prst="rect">
            <a:avLst/>
          </a:prstGeom>
          <a:noFill/>
          <a:ln w="0">
            <a:noFill/>
          </a:ln>
        </p:spPr>
        <p:txBody>
          <a:bodyPr lIns="90000" rIns="90000" tIns="45000" bIns="45000">
            <a:noAutofit/>
          </a:bodyPr>
          <a:p>
            <a:r>
              <a:rPr b="0" i="1" lang="en-US" sz="1600" spc="-1" strike="noStrike">
                <a:latin typeface="Arial"/>
              </a:rPr>
              <a:t>We will see another way of solving this problem in Chapter 3.</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198"/>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19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Floating Point Rounding Errors</a:t>
            </a:r>
            <a:endParaRPr b="0" lang="en-US" sz="3600" spc="-1" strike="noStrike">
              <a:latin typeface="Arial"/>
            </a:endParaRPr>
          </a:p>
        </p:txBody>
      </p:sp>
      <p:sp>
        <p:nvSpPr>
          <p:cNvPr id="204" name=""/>
          <p:cNvSpPr txBox="1"/>
          <p:nvPr/>
        </p:nvSpPr>
        <p:spPr>
          <a:xfrm>
            <a:off x="685800" y="2334600"/>
            <a:ext cx="8686800" cy="2672640"/>
          </a:xfrm>
          <a:prstGeom prst="rect">
            <a:avLst/>
          </a:prstGeom>
          <a:noFill/>
          <a:ln w="0">
            <a:noFill/>
          </a:ln>
        </p:spPr>
        <p:txBody>
          <a:bodyPr lIns="90000" rIns="90000" tIns="45000" bIns="45000">
            <a:noAutofit/>
          </a:bodyPr>
          <a:p>
            <a:r>
              <a:rPr b="0" lang="en-US" sz="1800" spc="-1" strike="noStrike">
                <a:latin typeface="Arial"/>
              </a:rPr>
              <a:t>In binary notation, 0.1 is a repeating decimal. That means you can have similar rounding errors:</a:t>
            </a:r>
            <a:br/>
            <a:br/>
            <a:r>
              <a:rPr b="0" lang="en-US" sz="1800" spc="-1" strike="noStrike">
                <a:latin typeface="Courier New"/>
                <a:ea typeface="Noto Sans CJK SC"/>
              </a:rPr>
              <a:t>    System.out.println(0.1 * 10);</a:t>
            </a:r>
            <a:br/>
            <a:r>
              <a:rPr b="0" lang="en-US" sz="1800" spc="-1" strike="noStrike">
                <a:latin typeface="Courier New"/>
                <a:ea typeface="Noto Sans CJK SC"/>
              </a:rPr>
              <a:t>    System.out.println(0.1 + 0.1 + 0.1 + 0.1 + 0.1</a:t>
            </a:r>
            <a:br/>
            <a:r>
              <a:rPr b="0" lang="en-US" sz="1800" spc="-1" strike="noStrike">
                <a:latin typeface="Courier New"/>
                <a:ea typeface="Noto Sans CJK SC"/>
              </a:rPr>
              <a:t>       + 0.1 + 0.1 + 0.1 + 0.1 + 0.1);</a:t>
            </a:r>
            <a:endParaRPr b="0" lang="en-US" sz="1800" spc="-1" strike="noStrike">
              <a:latin typeface="Arial"/>
            </a:endParaRPr>
          </a:p>
          <a:p>
            <a:endParaRPr b="0" lang="en-US" sz="1800" spc="-1" strike="noStrike">
              <a:latin typeface="Arial"/>
            </a:endParaRPr>
          </a:p>
          <a:p>
            <a:r>
              <a:rPr b="0" lang="en-US" sz="1800" spc="-1" strike="noStrike">
                <a:latin typeface="Arial"/>
                <a:ea typeface="Noto Sans CJK SC"/>
              </a:rPr>
              <a:t>The output on many systems will be:</a:t>
            </a:r>
            <a:br/>
            <a:r>
              <a:rPr b="0" lang="en-US" sz="1800" spc="-1" strike="noStrike">
                <a:latin typeface="Courier New"/>
                <a:ea typeface="Noto Sans CJK SC"/>
              </a:rPr>
              <a:t>    1.0</a:t>
            </a:r>
            <a:br/>
            <a:r>
              <a:rPr b="0" lang="en-US" sz="1800" spc="-1" strike="noStrike">
                <a:latin typeface="Courier New"/>
                <a:ea typeface="Noto Sans CJK SC"/>
              </a:rPr>
              <a:t>    0.99999999</a:t>
            </a:r>
            <a:endParaRPr b="0" lang="en-US" sz="1800" spc="-1" strike="noStrike">
              <a:latin typeface="Arial"/>
            </a:endParaRPr>
          </a:p>
        </p:txBody>
      </p:sp>
      <p:sp>
        <p:nvSpPr>
          <p:cNvPr id="205" name=""/>
          <p:cNvSpPr txBox="1"/>
          <p:nvPr/>
        </p:nvSpPr>
        <p:spPr>
          <a:xfrm>
            <a:off x="686160" y="1071720"/>
            <a:ext cx="7110360" cy="1114200"/>
          </a:xfrm>
          <a:prstGeom prst="rect">
            <a:avLst/>
          </a:prstGeom>
          <a:noFill/>
          <a:ln w="0">
            <a:noFill/>
          </a:ln>
        </p:spPr>
        <p:txBody>
          <a:bodyPr lIns="90000" rIns="90000" tIns="45000" bIns="45000">
            <a:noAutofit/>
          </a:bodyPr>
          <a:p>
            <a:r>
              <a:rPr b="0" lang="en-US" sz="1800" spc="-1" strike="noStrike">
                <a:latin typeface="Arial"/>
              </a:rPr>
              <a:t>In decimal notation, repeating decimals can't be represented exactly:</a:t>
            </a:r>
            <a:endParaRPr b="0" lang="en-US" sz="1800" spc="-1" strike="noStrike">
              <a:latin typeface="Arial"/>
            </a:endParaRPr>
          </a:p>
          <a:p>
            <a:endParaRPr b="0" lang="en-US" sz="1800" spc="-1" strike="noStrike">
              <a:latin typeface="Arial"/>
            </a:endParaRPr>
          </a:p>
          <a:p>
            <a:r>
              <a:rPr b="0" lang="en-US" sz="1800" spc="-1" strike="noStrike">
                <a:latin typeface="Arial"/>
                <a:ea typeface="Noto Sans CJK SC"/>
              </a:rPr>
              <a:t>	</a:t>
            </a:r>
            <a:r>
              <a:rPr b="0" lang="en-US" sz="1800" spc="-1" strike="noStrike" baseline="33000">
                <a:latin typeface="Arial"/>
                <a:ea typeface="Noto Sans CJK SC"/>
              </a:rPr>
              <a:t>1</a:t>
            </a:r>
            <a:r>
              <a:rPr b="0" lang="en-US" sz="1800" spc="-1" strike="noStrike">
                <a:latin typeface="Arial"/>
                <a:ea typeface="Noto Sans CJK SC"/>
              </a:rPr>
              <a:t>/</a:t>
            </a:r>
            <a:r>
              <a:rPr b="0" lang="en-US" sz="1800" spc="-1" strike="noStrike" baseline="-8000">
                <a:latin typeface="Arial"/>
                <a:ea typeface="Noto Sans CJK SC"/>
              </a:rPr>
              <a:t>3</a:t>
            </a:r>
            <a:r>
              <a:rPr b="0" lang="en-US" sz="1800" spc="-1" strike="noStrike">
                <a:latin typeface="Arial"/>
                <a:ea typeface="Noto Sans CJK SC"/>
              </a:rPr>
              <a:t> + </a:t>
            </a:r>
            <a:r>
              <a:rPr b="0" lang="en-US" sz="1800" spc="-1" strike="noStrike" baseline="33000">
                <a:latin typeface="Arial"/>
                <a:ea typeface="Noto Sans CJK SC"/>
              </a:rPr>
              <a:t>1</a:t>
            </a:r>
            <a:r>
              <a:rPr b="0" lang="en-US" sz="1800" spc="-1" strike="noStrike">
                <a:latin typeface="Arial"/>
                <a:ea typeface="Noto Sans CJK SC"/>
              </a:rPr>
              <a:t>/</a:t>
            </a:r>
            <a:r>
              <a:rPr b="0" lang="en-US" sz="1800" spc="-1" strike="noStrike" baseline="-8000">
                <a:latin typeface="Arial"/>
                <a:ea typeface="Noto Sans CJK SC"/>
              </a:rPr>
              <a:t>3</a:t>
            </a:r>
            <a:r>
              <a:rPr b="0" lang="en-US" sz="1800" spc="-1" strike="noStrike">
                <a:latin typeface="Arial"/>
                <a:ea typeface="Noto Sans CJK SC"/>
              </a:rPr>
              <a:t> + </a:t>
            </a:r>
            <a:r>
              <a:rPr b="0" lang="en-US" sz="1800" spc="-1" strike="noStrike" baseline="33000">
                <a:latin typeface="Arial"/>
              </a:rPr>
              <a:t>1</a:t>
            </a:r>
            <a:r>
              <a:rPr b="0" lang="en-US" sz="1800" spc="-1" strike="noStrike">
                <a:latin typeface="Arial"/>
              </a:rPr>
              <a:t>/</a:t>
            </a:r>
            <a:r>
              <a:rPr b="0" lang="en-US" sz="1800" spc="-1" strike="noStrike" baseline="-8000">
                <a:latin typeface="Arial"/>
              </a:rPr>
              <a:t>3</a:t>
            </a:r>
            <a:r>
              <a:rPr b="0" lang="en-US" sz="1800" spc="-1" strike="noStrike">
                <a:latin typeface="Arial"/>
              </a:rPr>
              <a:t> → 1</a:t>
            </a:r>
            <a:br/>
            <a:r>
              <a:rPr b="0" lang="en-US" sz="1800" spc="-1" strike="noStrike">
                <a:latin typeface="Arial"/>
              </a:rPr>
              <a:t>       0.333 + 0.333 + 0.333 → 0.999</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205">
                                            <p:txEl>
                                              <p:pRg st="0" end="0"/>
                                            </p:txEl>
                                          </p:spTgt>
                                        </p:tgtEl>
                                        <p:attrNameLst>
                                          <p:attrName>style.visibility</p:attrName>
                                        </p:attrNameLst>
                                      </p:cBhvr>
                                      <p:to>
                                        <p:strVal val="visible"/>
                                      </p:to>
                                    </p:set>
                                  </p:childTnLst>
                                </p:cTn>
                              </p:par>
                              <p:par>
                                <p:cTn id="283" nodeType="withEffect" fill="hold" presetClass="entr" presetID="1">
                                  <p:stCondLst>
                                    <p:cond delay="0"/>
                                  </p:stCondLst>
                                  <p:childTnLst>
                                    <p:set>
                                      <p:cBhvr>
                                        <p:cTn id="28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String Operations</a:t>
            </a:r>
            <a:endParaRPr b="0" lang="en-US" sz="3600" spc="-1" strike="noStrike">
              <a:latin typeface="Arial"/>
            </a:endParaRPr>
          </a:p>
        </p:txBody>
      </p:sp>
      <p:sp>
        <p:nvSpPr>
          <p:cNvPr id="207" name=""/>
          <p:cNvSpPr txBox="1"/>
          <p:nvPr/>
        </p:nvSpPr>
        <p:spPr>
          <a:xfrm>
            <a:off x="1143000" y="1077840"/>
            <a:ext cx="8092080" cy="366480"/>
          </a:xfrm>
          <a:prstGeom prst="rect">
            <a:avLst/>
          </a:prstGeom>
          <a:noFill/>
          <a:ln w="0">
            <a:noFill/>
          </a:ln>
        </p:spPr>
        <p:txBody>
          <a:bodyPr lIns="90000" rIns="90000" tIns="45000" bIns="45000">
            <a:noAutofit/>
          </a:bodyPr>
          <a:p>
            <a:r>
              <a:rPr b="0" lang="en-US" sz="1800" spc="-1" strike="noStrike">
                <a:latin typeface="Arial"/>
              </a:rPr>
              <a:t>The addition operator </a:t>
            </a:r>
            <a:r>
              <a:rPr b="0" i="1" lang="en-US" sz="1800" spc="-1" strike="noStrike">
                <a:latin typeface="Arial"/>
              </a:rPr>
              <a:t>concatenates</a:t>
            </a:r>
            <a:r>
              <a:rPr b="0" lang="en-US" sz="1800" spc="-1" strike="noStrike">
                <a:latin typeface="Arial"/>
              </a:rPr>
              <a:t> </a:t>
            </a:r>
            <a:r>
              <a:rPr b="0" lang="en-US" sz="1800" spc="-1" strike="noStrike">
                <a:latin typeface="Courier New"/>
              </a:rPr>
              <a:t>String</a:t>
            </a:r>
            <a:r>
              <a:rPr b="0" lang="en-US" sz="1800" spc="-1" strike="noStrike">
                <a:latin typeface="Arial"/>
              </a:rPr>
              <a:t> variables (joins them end to end):</a:t>
            </a:r>
            <a:endParaRPr b="0" lang="en-US" sz="1800" spc="-1" strike="noStrike">
              <a:latin typeface="Arial"/>
            </a:endParaRPr>
          </a:p>
        </p:txBody>
      </p:sp>
      <p:sp>
        <p:nvSpPr>
          <p:cNvPr id="208" name=""/>
          <p:cNvSpPr txBox="1"/>
          <p:nvPr/>
        </p:nvSpPr>
        <p:spPr>
          <a:xfrm>
            <a:off x="2743200" y="1589400"/>
            <a:ext cx="4295520" cy="349560"/>
          </a:xfrm>
          <a:prstGeom prst="rect">
            <a:avLst/>
          </a:prstGeom>
          <a:noFill/>
          <a:ln w="0">
            <a:noFill/>
          </a:ln>
        </p:spPr>
        <p:txBody>
          <a:bodyPr lIns="90000" rIns="90000" tIns="45000" bIns="45000">
            <a:noAutofit/>
          </a:bodyPr>
          <a:p>
            <a:r>
              <a:rPr b="0" lang="en-US" sz="1800" spc="-1" strike="noStrike">
                <a:latin typeface="Courier New"/>
              </a:rPr>
              <a:t>"book" + "shelf" → "bookshelf"</a:t>
            </a:r>
            <a:endParaRPr b="0" lang="en-US" sz="1800" spc="-1" strike="noStrike">
              <a:latin typeface="Arial"/>
            </a:endParaRPr>
          </a:p>
        </p:txBody>
      </p:sp>
      <p:sp>
        <p:nvSpPr>
          <p:cNvPr id="209" name=""/>
          <p:cNvSpPr txBox="1"/>
          <p:nvPr/>
        </p:nvSpPr>
        <p:spPr>
          <a:xfrm>
            <a:off x="1143000" y="2034000"/>
            <a:ext cx="7207920" cy="346320"/>
          </a:xfrm>
          <a:prstGeom prst="rect">
            <a:avLst/>
          </a:prstGeom>
          <a:noFill/>
          <a:ln w="0">
            <a:noFill/>
          </a:ln>
        </p:spPr>
        <p:txBody>
          <a:bodyPr lIns="90000" rIns="90000" tIns="45000" bIns="45000">
            <a:noAutofit/>
          </a:bodyPr>
          <a:p>
            <a:r>
              <a:rPr b="0" lang="en-US" sz="1800" spc="-1" strike="noStrike">
                <a:latin typeface="Arial"/>
              </a:rPr>
              <a:t>When adding strings and numbers, numbers are promoted to strings: </a:t>
            </a:r>
            <a:endParaRPr b="0" lang="en-US" sz="1800" spc="-1" strike="noStrike">
              <a:latin typeface="Arial"/>
            </a:endParaRPr>
          </a:p>
        </p:txBody>
      </p:sp>
      <p:sp>
        <p:nvSpPr>
          <p:cNvPr id="210" name=""/>
          <p:cNvSpPr txBox="1"/>
          <p:nvPr/>
        </p:nvSpPr>
        <p:spPr>
          <a:xfrm>
            <a:off x="3166560" y="2417760"/>
            <a:ext cx="3746880" cy="349560"/>
          </a:xfrm>
          <a:prstGeom prst="rect">
            <a:avLst/>
          </a:prstGeom>
          <a:noFill/>
          <a:ln w="0">
            <a:noFill/>
          </a:ln>
        </p:spPr>
        <p:txBody>
          <a:bodyPr lIns="90000" rIns="90000" tIns="45000" bIns="45000">
            <a:noAutofit/>
          </a:bodyPr>
          <a:p>
            <a:r>
              <a:rPr b="0" lang="en-US" sz="1800" spc="-1" strike="noStrike">
                <a:latin typeface="Courier New"/>
              </a:rPr>
              <a:t>3 + " wishes" → "3 wishes"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3" dur="indefinite" restart="never" nodeType="tmRoot">
          <p:childTnLst>
            <p:seq>
              <p:cTn id="294" dur="indefinite" nodeType="mainSeq">
                <p:childTnLst>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207"/>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208"/>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209"/>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String Operations</a:t>
            </a:r>
            <a:endParaRPr b="0" lang="en-US" sz="4000" spc="-1" strike="noStrike">
              <a:latin typeface="Arial"/>
            </a:endParaRPr>
          </a:p>
        </p:txBody>
      </p:sp>
      <p:sp>
        <p:nvSpPr>
          <p:cNvPr id="212" name=""/>
          <p:cNvSpPr txBox="1"/>
          <p:nvPr/>
        </p:nvSpPr>
        <p:spPr>
          <a:xfrm>
            <a:off x="2286000" y="1650240"/>
            <a:ext cx="5804280" cy="1904760"/>
          </a:xfrm>
          <a:prstGeom prst="rect">
            <a:avLst/>
          </a:prstGeom>
          <a:noFill/>
          <a:ln w="0">
            <a:noFill/>
          </a:ln>
        </p:spPr>
        <p:txBody>
          <a:bodyPr lIns="90000" rIns="90000" tIns="45000" bIns="45000">
            <a:noAutofit/>
          </a:bodyPr>
          <a:p>
            <a:r>
              <a:rPr b="0" lang="en-US" sz="1800" spc="-1" strike="noStrike">
                <a:highlight>
                  <a:srgbClr val="ffffff"/>
                </a:highlight>
                <a:latin typeface="Courier New"/>
              </a:rPr>
              <a:t>int hour = 11;</a:t>
            </a:r>
            <a:endParaRPr b="0" lang="en-US" sz="1800" spc="-1" strike="noStrike">
              <a:latin typeface="Arial"/>
            </a:endParaRPr>
          </a:p>
          <a:p>
            <a:r>
              <a:rPr b="0" lang="en-US" sz="1800" spc="-1" strike="noStrike">
                <a:highlight>
                  <a:srgbClr val="ffffff"/>
                </a:highlight>
                <a:latin typeface="Courier New"/>
              </a:rPr>
              <a:t>int minute = 49;</a:t>
            </a:r>
            <a:endParaRPr b="0" lang="en-US" sz="1800" spc="-1" strike="noStrike">
              <a:latin typeface="Arial"/>
            </a:endParaRPr>
          </a:p>
          <a:p>
            <a:r>
              <a:rPr b="0" lang="en-US" sz="1800" spc="-1" strike="noStrike">
                <a:highlight>
                  <a:srgbClr val="ffffff"/>
                </a:highlight>
                <a:latin typeface="Courier New"/>
              </a:rPr>
              <a:t>System.out.print("The current time is ");</a:t>
            </a:r>
            <a:endParaRPr b="0" lang="en-US" sz="1800" spc="-1" strike="noStrike">
              <a:latin typeface="Arial"/>
            </a:endParaRPr>
          </a:p>
          <a:p>
            <a:r>
              <a:rPr b="0" lang="en-US" sz="1800" spc="-1" strike="noStrike">
                <a:highlight>
                  <a:srgbClr val="ffffff"/>
                </a:highlight>
                <a:latin typeface="Courier New"/>
              </a:rPr>
              <a:t>System.out.print(hour);</a:t>
            </a:r>
            <a:endParaRPr b="0" lang="en-US" sz="1800" spc="-1" strike="noStrike">
              <a:latin typeface="Arial"/>
            </a:endParaRPr>
          </a:p>
          <a:p>
            <a:r>
              <a:rPr b="0" lang="en-US" sz="1800" spc="-1" strike="noStrike">
                <a:highlight>
                  <a:srgbClr val="ffffff"/>
                </a:highlight>
                <a:latin typeface="Courier New"/>
              </a:rPr>
              <a:t>System.out.print(":");</a:t>
            </a:r>
            <a:endParaRPr b="0" lang="en-US" sz="1800" spc="-1" strike="noStrike">
              <a:latin typeface="Arial"/>
            </a:endParaRPr>
          </a:p>
          <a:p>
            <a:r>
              <a:rPr b="0" lang="en-US" sz="1800" spc="-1" strike="noStrike">
                <a:highlight>
                  <a:srgbClr val="ffffff"/>
                </a:highlight>
                <a:latin typeface="Courier New"/>
              </a:rPr>
              <a:t>System.out.print(minute);</a:t>
            </a:r>
            <a:endParaRPr b="0" lang="en-US" sz="1800" spc="-1" strike="noStrike">
              <a:latin typeface="Arial"/>
            </a:endParaRPr>
          </a:p>
          <a:p>
            <a:r>
              <a:rPr b="0" lang="en-US" sz="1800" spc="-1" strike="noStrike">
                <a:highlight>
                  <a:srgbClr val="ffffff"/>
                </a:highlight>
                <a:latin typeface="Courier New"/>
              </a:rPr>
              <a:t>System.out.println(".");</a:t>
            </a:r>
            <a:endParaRPr b="0" lang="en-US" sz="1800" spc="-1" strike="noStrike">
              <a:latin typeface="Arial"/>
            </a:endParaRPr>
          </a:p>
        </p:txBody>
      </p:sp>
      <p:sp>
        <p:nvSpPr>
          <p:cNvPr id="213"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214" name=""/>
          <p:cNvSpPr txBox="1"/>
          <p:nvPr/>
        </p:nvSpPr>
        <p:spPr>
          <a:xfrm>
            <a:off x="1143000" y="4076280"/>
            <a:ext cx="6185160" cy="346320"/>
          </a:xfrm>
          <a:prstGeom prst="rect">
            <a:avLst/>
          </a:prstGeom>
          <a:noFill/>
          <a:ln w="0">
            <a:noFill/>
          </a:ln>
        </p:spPr>
        <p:txBody>
          <a:bodyPr lIns="90000" rIns="90000" tIns="45000" bIns="45000">
            <a:noAutofit/>
          </a:bodyPr>
          <a:p>
            <a:r>
              <a:rPr b="0" lang="en-US" sz="1800" spc="-1" strike="noStrike">
                <a:latin typeface="Arial"/>
              </a:rPr>
              <a:t>We can use + to concatenate strings and simplify this code: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String Operators</a:t>
            </a:r>
            <a:endParaRPr b="0" lang="en-US" sz="4000" spc="-1" strike="noStrike">
              <a:latin typeface="Arial"/>
            </a:endParaRPr>
          </a:p>
        </p:txBody>
      </p:sp>
      <p:sp>
        <p:nvSpPr>
          <p:cNvPr id="216" name=""/>
          <p:cNvSpPr txBox="1"/>
          <p:nvPr/>
        </p:nvSpPr>
        <p:spPr>
          <a:xfrm>
            <a:off x="2286000" y="1650240"/>
            <a:ext cx="5804280" cy="1904760"/>
          </a:xfrm>
          <a:prstGeom prst="rect">
            <a:avLst/>
          </a:prstGeom>
          <a:noFill/>
          <a:ln w="0">
            <a:noFill/>
          </a:ln>
        </p:spPr>
        <p:txBody>
          <a:bodyPr lIns="90000" rIns="90000" tIns="45000" bIns="45000">
            <a:noAutofit/>
          </a:bodyPr>
          <a:p>
            <a:r>
              <a:rPr b="0" lang="en-US" sz="1800" spc="-1" strike="noStrike">
                <a:highlight>
                  <a:srgbClr val="ffffff"/>
                </a:highlight>
                <a:latin typeface="Courier New"/>
              </a:rPr>
              <a:t>int hour = 11;</a:t>
            </a:r>
            <a:endParaRPr b="0" lang="en-US" sz="1800" spc="-1" strike="noStrike">
              <a:latin typeface="Arial"/>
            </a:endParaRPr>
          </a:p>
          <a:p>
            <a:r>
              <a:rPr b="0" lang="en-US" sz="1800" spc="-1" strike="noStrike">
                <a:highlight>
                  <a:srgbClr val="ffffff"/>
                </a:highlight>
                <a:latin typeface="Courier New"/>
              </a:rPr>
              <a:t>int minute = 49;</a:t>
            </a:r>
            <a:endParaRPr b="0" lang="en-US" sz="1800" spc="-1" strike="noStrike">
              <a:latin typeface="Arial"/>
            </a:endParaRPr>
          </a:p>
          <a:p>
            <a:r>
              <a:rPr b="0" lang="en-US" sz="1800" spc="-1" strike="noStrike">
                <a:highlight>
                  <a:srgbClr val="ffffff"/>
                </a:highlight>
                <a:latin typeface="Courier New"/>
              </a:rPr>
              <a:t>System.out.println("The current time is "</a:t>
            </a:r>
            <a:endParaRPr b="0" lang="en-US" sz="1800" spc="-1" strike="noStrike">
              <a:latin typeface="Arial"/>
            </a:endParaRPr>
          </a:p>
          <a:p>
            <a:r>
              <a:rPr b="0" lang="en-US" sz="1800" spc="-1" strike="noStrike">
                <a:highlight>
                  <a:srgbClr val="ffffff"/>
                </a:highlight>
                <a:latin typeface="Courier New"/>
              </a:rPr>
              <a:t>   </a:t>
            </a:r>
            <a:r>
              <a:rPr b="0" lang="en-US" sz="1800" spc="-1" strike="noStrike">
                <a:highlight>
                  <a:srgbClr val="ffffff"/>
                </a:highlight>
                <a:latin typeface="Courier New"/>
              </a:rPr>
              <a:t>+ hour + ":" + minute + ".");</a:t>
            </a:r>
            <a:endParaRPr b="0" lang="en-US" sz="1800" spc="-1" strike="noStrike">
              <a:latin typeface="Arial"/>
            </a:endParaRPr>
          </a:p>
        </p:txBody>
      </p:sp>
      <p:sp>
        <p:nvSpPr>
          <p:cNvPr id="217" name=""/>
          <p:cNvSpPr txBox="1"/>
          <p:nvPr/>
        </p:nvSpPr>
        <p:spPr>
          <a:xfrm>
            <a:off x="785520" y="3768480"/>
            <a:ext cx="814680" cy="346320"/>
          </a:xfrm>
          <a:prstGeom prst="rect">
            <a:avLst/>
          </a:prstGeom>
          <a:noFill/>
          <a:ln w="0">
            <a:noFill/>
          </a:ln>
        </p:spPr>
        <p:txBody>
          <a:bodyPr lIns="90000" rIns="90000" tIns="45000" bIns="45000">
            <a:noAutofit/>
          </a:bodyPr>
          <a:p>
            <a:r>
              <a:rPr b="0" i="1" lang="en-US" sz="1800" spc="-1" strike="noStrike">
                <a:latin typeface="Arial"/>
              </a:rPr>
              <a:t>output</a:t>
            </a:r>
            <a:endParaRPr b="0" lang="en-US" sz="1800" spc="-1" strike="noStrike">
              <a:latin typeface="Arial"/>
            </a:endParaRPr>
          </a:p>
        </p:txBody>
      </p:sp>
      <p:sp>
        <p:nvSpPr>
          <p:cNvPr id="218" name=""/>
          <p:cNvSpPr txBox="1"/>
          <p:nvPr/>
        </p:nvSpPr>
        <p:spPr>
          <a:xfrm>
            <a:off x="2286000" y="3790440"/>
            <a:ext cx="3746880" cy="349560"/>
          </a:xfrm>
          <a:prstGeom prst="rect">
            <a:avLst/>
          </a:prstGeom>
          <a:noFill/>
          <a:ln w="0">
            <a:noFill/>
          </a:ln>
        </p:spPr>
        <p:txBody>
          <a:bodyPr lIns="90000" rIns="90000" tIns="45000" bIns="45000">
            <a:noAutofit/>
          </a:bodyPr>
          <a:p>
            <a:r>
              <a:rPr b="0" lang="en-US" sz="1800" spc="-1" strike="noStrike">
                <a:latin typeface="Courier New"/>
              </a:rPr>
              <a:t>The current time is 11:49.</a:t>
            </a:r>
            <a:endParaRPr b="0" lang="en-US" sz="1800" spc="-1" strike="noStrike">
              <a:latin typeface="Arial"/>
            </a:endParaRPr>
          </a:p>
        </p:txBody>
      </p:sp>
      <p:sp>
        <p:nvSpPr>
          <p:cNvPr id="219" name=""/>
          <p:cNvSpPr txBox="1"/>
          <p:nvPr/>
        </p:nvSpPr>
        <p:spPr>
          <a:xfrm>
            <a:off x="711360" y="16038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220" name=""/>
          <p:cNvSpPr/>
          <p:nvPr/>
        </p:nvSpPr>
        <p:spPr>
          <a:xfrm>
            <a:off x="685800" y="3715200"/>
            <a:ext cx="8229600" cy="0"/>
          </a:xfrm>
          <a:prstGeom prst="line">
            <a:avLst/>
          </a:prstGeom>
          <a:ln w="0">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Order of Operations</a:t>
            </a:r>
            <a:endParaRPr b="0" lang="en-US" sz="3600" spc="-1" strike="noStrike">
              <a:latin typeface="Arial"/>
            </a:endParaRPr>
          </a:p>
        </p:txBody>
      </p:sp>
      <p:sp>
        <p:nvSpPr>
          <p:cNvPr id="222" name=""/>
          <p:cNvSpPr txBox="1"/>
          <p:nvPr/>
        </p:nvSpPr>
        <p:spPr>
          <a:xfrm>
            <a:off x="914400" y="2446560"/>
            <a:ext cx="8001000" cy="346320"/>
          </a:xfrm>
          <a:prstGeom prst="rect">
            <a:avLst/>
          </a:prstGeom>
          <a:noFill/>
          <a:ln w="0">
            <a:noFill/>
          </a:ln>
        </p:spPr>
        <p:txBody>
          <a:bodyPr lIns="90000" rIns="90000" tIns="45000" bIns="45000">
            <a:noAutofit/>
          </a:bodyPr>
          <a:p>
            <a:r>
              <a:rPr b="0" lang="en-US" sz="1800" spc="-1" strike="noStrike">
                <a:latin typeface="Arial"/>
              </a:rPr>
              <a:t>In this example, both numbers are promoted to String:</a:t>
            </a:r>
            <a:endParaRPr b="0" lang="en-US" sz="1800" spc="-1" strike="noStrike">
              <a:latin typeface="Arial"/>
            </a:endParaRPr>
          </a:p>
        </p:txBody>
      </p:sp>
      <p:sp>
        <p:nvSpPr>
          <p:cNvPr id="223" name=""/>
          <p:cNvSpPr txBox="1"/>
          <p:nvPr/>
        </p:nvSpPr>
        <p:spPr>
          <a:xfrm>
            <a:off x="2046600" y="1914480"/>
            <a:ext cx="5529960" cy="349560"/>
          </a:xfrm>
          <a:prstGeom prst="rect">
            <a:avLst/>
          </a:prstGeom>
          <a:noFill/>
          <a:ln w="0">
            <a:noFill/>
          </a:ln>
        </p:spPr>
        <p:txBody>
          <a:bodyPr lIns="90000" rIns="90000" tIns="45000" bIns="45000">
            <a:noAutofit/>
          </a:bodyPr>
          <a:p>
            <a:r>
              <a:rPr b="0" lang="en-US" sz="1800" spc="-1" strike="noStrike">
                <a:latin typeface="Courier New"/>
              </a:rPr>
              <a:t>46 + 30 + " trombones" → "76 trombones"</a:t>
            </a:r>
            <a:endParaRPr b="0" lang="en-US" sz="1800" spc="-1" strike="noStrike">
              <a:latin typeface="Arial"/>
            </a:endParaRPr>
          </a:p>
        </p:txBody>
      </p:sp>
      <p:sp>
        <p:nvSpPr>
          <p:cNvPr id="224" name=""/>
          <p:cNvSpPr txBox="1"/>
          <p:nvPr/>
        </p:nvSpPr>
        <p:spPr>
          <a:xfrm>
            <a:off x="914760" y="1278720"/>
            <a:ext cx="8001000" cy="602280"/>
          </a:xfrm>
          <a:prstGeom prst="rect">
            <a:avLst/>
          </a:prstGeom>
          <a:noFill/>
          <a:ln w="0">
            <a:noFill/>
          </a:ln>
        </p:spPr>
        <p:txBody>
          <a:bodyPr lIns="90000" rIns="90000" tIns="45000" bIns="45000">
            <a:noAutofit/>
          </a:bodyPr>
          <a:p>
            <a:r>
              <a:rPr b="0" lang="en-US" sz="1800" spc="-1" strike="noStrike">
                <a:latin typeface="Arial"/>
              </a:rPr>
              <a:t>Multiple additions occur from left to right.  In this example, the first + adds integers; the second + adds that number to a string:</a:t>
            </a:r>
            <a:endParaRPr b="0" lang="en-US" sz="1800" spc="-1" strike="noStrike">
              <a:latin typeface="Arial"/>
            </a:endParaRPr>
          </a:p>
        </p:txBody>
      </p:sp>
      <p:sp>
        <p:nvSpPr>
          <p:cNvPr id="225" name=""/>
          <p:cNvSpPr txBox="1"/>
          <p:nvPr/>
        </p:nvSpPr>
        <p:spPr>
          <a:xfrm>
            <a:off x="3006720" y="2850840"/>
            <a:ext cx="3609720" cy="349560"/>
          </a:xfrm>
          <a:prstGeom prst="rect">
            <a:avLst/>
          </a:prstGeom>
          <a:noFill/>
          <a:ln w="0">
            <a:noFill/>
          </a:ln>
        </p:spPr>
        <p:txBody>
          <a:bodyPr lIns="90000" rIns="90000" tIns="45000" bIns="45000">
            <a:noAutofit/>
          </a:bodyPr>
          <a:p>
            <a:r>
              <a:rPr b="0" lang="en-US" sz="1800" spc="-1" strike="noStrike">
                <a:latin typeface="Courier New"/>
              </a:rPr>
              <a:t>"Car " + 5 + 4 → "Car 54"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07" dur="indefinite" restart="never" nodeType="tmRoot">
          <p:childTnLst>
            <p:seq>
              <p:cTn id="308" dur="indefinite" nodeType="mainSeq">
                <p:childTnLst>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222">
                                            <p:txEl>
                                              <p:pRg st="0" end="0"/>
                                            </p:txEl>
                                          </p:spTgt>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Order of Operations</a:t>
            </a:r>
            <a:endParaRPr b="0" lang="en-US" sz="3600" spc="-1" strike="noStrike">
              <a:latin typeface="Arial"/>
            </a:endParaRPr>
          </a:p>
        </p:txBody>
      </p:sp>
      <p:sp>
        <p:nvSpPr>
          <p:cNvPr id="227" name=""/>
          <p:cNvSpPr txBox="1"/>
          <p:nvPr/>
        </p:nvSpPr>
        <p:spPr>
          <a:xfrm>
            <a:off x="1143000" y="1293840"/>
            <a:ext cx="8092080" cy="366480"/>
          </a:xfrm>
          <a:prstGeom prst="rect">
            <a:avLst/>
          </a:prstGeom>
          <a:noFill/>
          <a:ln w="0">
            <a:noFill/>
          </a:ln>
        </p:spPr>
        <p:txBody>
          <a:bodyPr lIns="90000" rIns="90000" tIns="45000" bIns="45000">
            <a:noAutofit/>
          </a:bodyPr>
          <a:p>
            <a:r>
              <a:rPr b="0" lang="en-US" sz="1800" spc="-1" strike="noStrike">
                <a:latin typeface="Arial"/>
              </a:rPr>
              <a:t>Similarly, this expression evaluates to </a:t>
            </a:r>
            <a:r>
              <a:rPr b="0" lang="en-US" sz="1800" spc="-1" strike="noStrike">
                <a:latin typeface="Courier New"/>
              </a:rPr>
              <a:t>"Cloud 36"</a:t>
            </a:r>
            <a:r>
              <a:rPr b="0" lang="en-US" sz="1800" spc="-1" strike="noStrike">
                <a:latin typeface="Arial"/>
              </a:rPr>
              <a:t>:</a:t>
            </a:r>
            <a:endParaRPr b="0" lang="en-US" sz="1800" spc="-1" strike="noStrike">
              <a:latin typeface="Arial"/>
            </a:endParaRPr>
          </a:p>
        </p:txBody>
      </p:sp>
      <p:sp>
        <p:nvSpPr>
          <p:cNvPr id="228" name=""/>
          <p:cNvSpPr txBox="1"/>
          <p:nvPr/>
        </p:nvSpPr>
        <p:spPr>
          <a:xfrm>
            <a:off x="2961000" y="1697400"/>
            <a:ext cx="4158360" cy="349560"/>
          </a:xfrm>
          <a:prstGeom prst="rect">
            <a:avLst/>
          </a:prstGeom>
          <a:noFill/>
          <a:ln w="0">
            <a:noFill/>
          </a:ln>
        </p:spPr>
        <p:txBody>
          <a:bodyPr lIns="90000" rIns="90000" tIns="45000" bIns="45000">
            <a:noAutofit/>
          </a:bodyPr>
          <a:p>
            <a:r>
              <a:rPr b="0" lang="en-US" sz="1800" spc="-1" strike="noStrike">
                <a:latin typeface="Courier New"/>
              </a:rPr>
              <a:t>"Cloud " + 3 + 6 → "Cloud 36"</a:t>
            </a:r>
            <a:endParaRPr b="0" lang="en-US" sz="1800" spc="-1" strike="noStrike">
              <a:latin typeface="Arial"/>
            </a:endParaRPr>
          </a:p>
        </p:txBody>
      </p:sp>
      <p:sp>
        <p:nvSpPr>
          <p:cNvPr id="229" name=""/>
          <p:cNvSpPr txBox="1"/>
          <p:nvPr/>
        </p:nvSpPr>
        <p:spPr>
          <a:xfrm>
            <a:off x="1143000" y="2358000"/>
            <a:ext cx="5943600" cy="602280"/>
          </a:xfrm>
          <a:prstGeom prst="rect">
            <a:avLst/>
          </a:prstGeom>
          <a:noFill/>
          <a:ln w="0">
            <a:noFill/>
          </a:ln>
        </p:spPr>
        <p:txBody>
          <a:bodyPr lIns="90000" rIns="90000" tIns="45000" bIns="45000">
            <a:noAutofit/>
          </a:bodyPr>
          <a:p>
            <a:r>
              <a:rPr b="0" lang="en-US" sz="1800" spc="-1" strike="noStrike">
                <a:latin typeface="Arial"/>
              </a:rPr>
              <a:t>If you want to do the numeric addition first, you can use parentheses to change the order of operations:</a:t>
            </a:r>
            <a:endParaRPr b="0" lang="en-US" sz="1800" spc="-1" strike="noStrike">
              <a:latin typeface="Arial"/>
            </a:endParaRPr>
          </a:p>
        </p:txBody>
      </p:sp>
      <p:sp>
        <p:nvSpPr>
          <p:cNvPr id="230" name=""/>
          <p:cNvSpPr txBox="1"/>
          <p:nvPr/>
        </p:nvSpPr>
        <p:spPr>
          <a:xfrm>
            <a:off x="2892240" y="3065760"/>
            <a:ext cx="4295520" cy="349560"/>
          </a:xfrm>
          <a:prstGeom prst="rect">
            <a:avLst/>
          </a:prstGeom>
          <a:noFill/>
          <a:ln w="0">
            <a:noFill/>
          </a:ln>
        </p:spPr>
        <p:txBody>
          <a:bodyPr lIns="90000" rIns="90000" tIns="45000" bIns="45000">
            <a:noAutofit/>
          </a:bodyPr>
          <a:p>
            <a:r>
              <a:rPr b="0" lang="en-US" sz="1800" spc="-1" strike="noStrike">
                <a:latin typeface="Courier New"/>
              </a:rPr>
              <a:t>"Cloud " + (3 + 6) → "Cloud 9"</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25" dur="indefinite" restart="never" nodeType="tmRoot">
          <p:childTnLst>
            <p:seq>
              <p:cTn id="326" dur="indefinite" nodeType="mainSeq">
                <p:childTnLst>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227"/>
                                        </p:tgtEl>
                                        <p:attrNameLst>
                                          <p:attrName>style.visibility</p:attrName>
                                        </p:attrNameLst>
                                      </p:cBhvr>
                                      <p:to>
                                        <p:strVal val="visible"/>
                                      </p:to>
                                    </p:set>
                                  </p:childTnLst>
                                </p:cTn>
                              </p:par>
                              <p:par>
                                <p:cTn id="331" nodeType="withEffect" fill="hold" presetClass="entr" presetID="1">
                                  <p:stCondLst>
                                    <p:cond delay="0"/>
                                  </p:stCondLst>
                                  <p:childTnLst>
                                    <p:set>
                                      <p:cBhvr>
                                        <p:cTn id="332" dur="1" fill="hold">
                                          <p:stCondLst>
                                            <p:cond delay="0"/>
                                          </p:stCondLst>
                                        </p:cTn>
                                        <p:tgtEl>
                                          <p:spTgt spid="228"/>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229"/>
                                        </p:tgtEl>
                                        <p:attrNameLst>
                                          <p:attrName>style.visibility</p:attrName>
                                        </p:attrNameLst>
                                      </p:cBhvr>
                                      <p:to>
                                        <p:strVal val="visible"/>
                                      </p:to>
                                    </p:set>
                                  </p:childTnLst>
                                </p:cTn>
                              </p:par>
                              <p:par>
                                <p:cTn id="337" nodeType="withEffect" fill="hold" presetClass="entr" presetID="1">
                                  <p:stCondLst>
                                    <p:cond delay="0"/>
                                  </p:stCondLst>
                                  <p:childTnLst>
                                    <p:set>
                                      <p:cBhvr>
                                        <p:cTn id="338"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Order of Operations</a:t>
            </a:r>
            <a:endParaRPr b="0" lang="en-US" sz="3600" spc="-1" strike="noStrike">
              <a:latin typeface="Arial"/>
            </a:endParaRPr>
          </a:p>
        </p:txBody>
      </p:sp>
      <p:graphicFrame>
        <p:nvGraphicFramePr>
          <p:cNvPr id="232" name=""/>
          <p:cNvGraphicFramePr/>
          <p:nvPr/>
        </p:nvGraphicFramePr>
        <p:xfrm>
          <a:off x="3215160" y="1171440"/>
          <a:ext cx="3624840" cy="2158560"/>
        </p:xfrm>
        <a:graphic>
          <a:graphicData uri="http://schemas.openxmlformats.org/drawingml/2006/table">
            <a:tbl>
              <a:tblPr/>
              <a:tblGrid>
                <a:gridCol w="860760"/>
                <a:gridCol w="2764440"/>
              </a:tblGrid>
              <a:tr h="719640">
                <a:tc>
                  <a:txBody>
                    <a:bodyPr lIns="90000" rIns="90000" tIns="46800" bIns="46800" anchor="ctr">
                      <a:noAutofit/>
                    </a:bodyPr>
                    <a:p>
                      <a:r>
                        <a:rPr b="0" lang="en-US" sz="2600" spc="-1" strike="noStrike">
                          <a:latin typeface="Courier New"/>
                        </a:rPr>
                        <a:t>( )</a:t>
                      </a:r>
                      <a:endParaRPr b="0" lang="en-US" sz="26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r>
                        <a:rPr b="0" lang="en-US" sz="1800" spc="-1" strike="noStrike">
                          <a:latin typeface="Arial"/>
                        </a:rPr>
                        <a:t>Parentheses</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719640">
                <a:tc>
                  <a:txBody>
                    <a:bodyPr lIns="90000" rIns="90000" tIns="46800" bIns="46800" anchor="ctr">
                      <a:noAutofit/>
                    </a:bodyPr>
                    <a:p>
                      <a:r>
                        <a:rPr b="0" lang="en-US" sz="2600" spc="-1" strike="noStrike">
                          <a:latin typeface="Courier New"/>
                        </a:rPr>
                        <a:t>* /</a:t>
                      </a:r>
                      <a:endParaRPr b="0" lang="en-US" sz="2600" spc="-1" strike="noStrike">
                        <a:latin typeface="Courier New"/>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r>
                        <a:rPr b="0" lang="en-US" sz="1800" spc="-1" strike="noStrike">
                          <a:latin typeface="Arial"/>
                        </a:rPr>
                        <a:t>Multiplication and Division</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719640">
                <a:tc>
                  <a:txBody>
                    <a:bodyPr lIns="90000" rIns="90000" tIns="46800" bIns="46800" anchor="ctr">
                      <a:noAutofit/>
                    </a:bodyPr>
                    <a:p>
                      <a:pPr algn="ctr"/>
                      <a:r>
                        <a:rPr b="0" lang="en-US" sz="2600" spc="-1" strike="noStrike">
                          <a:latin typeface="Courier New"/>
                        </a:rPr>
                        <a:t>+ -</a:t>
                      </a:r>
                      <a:endParaRPr b="0" lang="en-US" sz="2600" spc="-1" strike="noStrike">
                        <a:latin typeface="Courier New"/>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r>
                        <a:rPr b="0" lang="en-US" sz="1800" spc="-1" strike="noStrike">
                          <a:latin typeface="Arial"/>
                        </a:rPr>
                        <a:t>Addition and Subtraction</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bl>
          </a:graphicData>
        </a:graphic>
      </p:graphicFrame>
      <p:sp>
        <p:nvSpPr>
          <p:cNvPr id="233" name=""/>
          <p:cNvSpPr txBox="1"/>
          <p:nvPr/>
        </p:nvSpPr>
        <p:spPr>
          <a:xfrm>
            <a:off x="2014920" y="3657600"/>
            <a:ext cx="6116760" cy="346320"/>
          </a:xfrm>
          <a:prstGeom prst="rect">
            <a:avLst/>
          </a:prstGeom>
          <a:noFill/>
          <a:ln w="0">
            <a:noFill/>
          </a:ln>
        </p:spPr>
        <p:txBody>
          <a:bodyPr lIns="90000" rIns="90000" tIns="45000" bIns="45000">
            <a:noAutofit/>
          </a:bodyPr>
          <a:p>
            <a:r>
              <a:rPr b="0" i="1" lang="en-US" sz="1800" spc="-1" strike="noStrike">
                <a:latin typeface="Arial"/>
              </a:rPr>
              <a:t>Operations of equal precedence are performed left to right.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Types of Errors</a:t>
            </a:r>
            <a:endParaRPr b="0" lang="en-US" sz="3600" spc="-1" strike="noStrike">
              <a:latin typeface="Arial"/>
            </a:endParaRPr>
          </a:p>
        </p:txBody>
      </p:sp>
      <p:sp>
        <p:nvSpPr>
          <p:cNvPr id="235"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Compile-time (syntax) Errors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Run-time Errors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Logic Errors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Data Types</a:t>
            </a:r>
            <a:endParaRPr b="0" lang="en-US" sz="4000" spc="-1" strike="noStrike">
              <a:latin typeface="Arial"/>
            </a:endParaRPr>
          </a:p>
        </p:txBody>
      </p:sp>
      <p:graphicFrame>
        <p:nvGraphicFramePr>
          <p:cNvPr id="56" name=""/>
          <p:cNvGraphicFramePr/>
          <p:nvPr/>
        </p:nvGraphicFramePr>
        <p:xfrm>
          <a:off x="2531160" y="1423800"/>
          <a:ext cx="5075280" cy="2879280"/>
        </p:xfrm>
        <a:graphic>
          <a:graphicData uri="http://schemas.openxmlformats.org/drawingml/2006/table">
            <a:tbl>
              <a:tblPr/>
              <a:tblGrid>
                <a:gridCol w="2537640"/>
                <a:gridCol w="2538000"/>
              </a:tblGrid>
              <a:tr h="719640">
                <a:tc>
                  <a:txBody>
                    <a:bodyPr lIns="90000" rIns="90000" tIns="46800" bIns="46800" anchor="ctr">
                      <a:noAutofit/>
                    </a:bodyPr>
                    <a:p>
                      <a:pPr algn="ctr"/>
                      <a:r>
                        <a:rPr b="0" lang="en-US" sz="2400" spc="-1" strike="noStrike">
                          <a:latin typeface="Arial"/>
                        </a:rPr>
                        <a:t>Data Type Name</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r>
                        <a:rPr b="0" lang="en-US" sz="2400" spc="-1" strike="noStrike">
                          <a:latin typeface="Arial"/>
                        </a:rPr>
                        <a:t>Represents</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719640">
                <a:tc>
                  <a:txBody>
                    <a:bodyPr lIns="90000" rIns="90000" tIns="46800" bIns="46800" anchor="ctr">
                      <a:noAutofit/>
                    </a:bodyPr>
                    <a:p>
                      <a:pPr algn="ctr"/>
                      <a:r>
                        <a:rPr b="0" lang="en-US" sz="2400" spc="-1" strike="noStrike">
                          <a:latin typeface="Courier New"/>
                        </a:rPr>
                        <a:t>int</a:t>
                      </a:r>
                      <a:endParaRPr b="0" lang="en-US" sz="2400" spc="-1" strike="noStrike">
                        <a:latin typeface="Courier New"/>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r>
                        <a:rPr b="0" lang="en-US" sz="1800" spc="-1" strike="noStrike">
                          <a:latin typeface="Arial"/>
                        </a:rPr>
                        <a:t>integers</a:t>
                      </a:r>
                      <a:endParaRPr b="0" lang="en-US" sz="1800" spc="-1" strike="noStrike">
                        <a:latin typeface="Arial"/>
                      </a:endParaRPr>
                    </a:p>
                    <a:p>
                      <a:r>
                        <a:rPr b="0" lang="en-US" sz="1800" spc="-1" strike="noStrike">
                          <a:latin typeface="Arial"/>
                        </a:rPr>
                        <a:t>(-1, 5, 32767, -280)</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719640">
                <a:tc>
                  <a:txBody>
                    <a:bodyPr lIns="90000" rIns="90000" tIns="46800" bIns="46800" anchor="ctr">
                      <a:noAutofit/>
                    </a:bodyPr>
                    <a:p>
                      <a:pPr algn="ctr"/>
                      <a:r>
                        <a:rPr b="0" lang="en-US" sz="2600" spc="-1" strike="noStrike">
                          <a:latin typeface="Courier New"/>
                        </a:rPr>
                        <a:t>char</a:t>
                      </a:r>
                      <a:endParaRPr b="0" lang="en-US" sz="2600" spc="-1" strike="noStrike">
                        <a:latin typeface="Courier New"/>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r>
                        <a:rPr b="0" lang="en-US" sz="1800" spc="-1" strike="noStrike">
                          <a:latin typeface="Arial"/>
                        </a:rPr>
                        <a:t>A single character</a:t>
                      </a:r>
                      <a:endParaRPr b="0" lang="en-US" sz="1800" spc="-1" strike="noStrike">
                        <a:latin typeface="Arial"/>
                      </a:endParaRPr>
                    </a:p>
                    <a:p>
                      <a:r>
                        <a:rPr b="0" lang="en-US" sz="1800" spc="-1" strike="noStrike">
                          <a:latin typeface="Courier New"/>
                        </a:rPr>
                        <a:t>'a'</a:t>
                      </a:r>
                      <a:r>
                        <a:rPr b="0" lang="en-US" sz="1800" spc="-1" strike="noStrike">
                          <a:latin typeface="Arial"/>
                        </a:rPr>
                        <a:t>, </a:t>
                      </a:r>
                      <a:r>
                        <a:rPr b="0" lang="en-US" sz="1800" spc="-1" strike="noStrike">
                          <a:latin typeface="Courier New"/>
                        </a:rPr>
                        <a:t>'#'</a:t>
                      </a:r>
                      <a:r>
                        <a:rPr b="0" lang="en-US" sz="1800" spc="-1" strike="noStrike">
                          <a:latin typeface="Arial"/>
                        </a:rPr>
                        <a:t>, </a:t>
                      </a:r>
                      <a:r>
                        <a:rPr b="0" lang="en-US" sz="1800" spc="-1" strike="noStrike">
                          <a:latin typeface="Courier New"/>
                        </a:rPr>
                        <a:t>'ü'</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720720">
                <a:tc>
                  <a:txBody>
                    <a:bodyPr lIns="90000" rIns="90000" tIns="46800" bIns="46800" anchor="ctr">
                      <a:noAutofit/>
                    </a:bodyPr>
                    <a:p>
                      <a:pPr algn="ctr"/>
                      <a:r>
                        <a:rPr b="0" lang="en-US" sz="2400" spc="-1" strike="noStrike">
                          <a:latin typeface="Courier New"/>
                        </a:rPr>
                        <a:t>String</a:t>
                      </a:r>
                      <a:endParaRPr b="0" lang="en-US" sz="2400" spc="-1" strike="noStrike">
                        <a:latin typeface="Courier New"/>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r>
                        <a:rPr b="0" lang="en-US" sz="1800" spc="-1" strike="noStrike">
                          <a:latin typeface="Arial"/>
                        </a:rPr>
                        <a:t>Multiple characters</a:t>
                      </a:r>
                      <a:endParaRPr b="0" lang="en-US" sz="1800" spc="-1" strike="noStrike">
                        <a:latin typeface="Arial"/>
                      </a:endParaRPr>
                    </a:p>
                    <a:p>
                      <a:r>
                        <a:rPr b="0" lang="en-US" sz="1800" spc="-1" strike="noStrike">
                          <a:latin typeface="Courier New"/>
                        </a:rPr>
                        <a:t>"Java"</a:t>
                      </a:r>
                      <a:r>
                        <a:rPr b="0" lang="en-US" sz="1800" spc="-1" strike="noStrike">
                          <a:latin typeface="Arial"/>
                        </a:rPr>
                        <a:t>, </a:t>
                      </a:r>
                      <a:r>
                        <a:rPr b="0" lang="en-US" sz="1800" spc="-1" strike="noStrike">
                          <a:latin typeface="Courier New"/>
                        </a:rPr>
                        <a:t>"cat"</a:t>
                      </a:r>
                      <a:endParaRPr b="0" lang="en-US"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Compile-time Errors</a:t>
            </a:r>
            <a:endParaRPr b="0" lang="en-US" sz="3600" spc="-1" strike="noStrike">
              <a:latin typeface="Arial"/>
            </a:endParaRPr>
          </a:p>
        </p:txBody>
      </p:sp>
      <p:sp>
        <p:nvSpPr>
          <p:cNvPr id="237"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Violating the rules of the Java language</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Missing/extra parentheses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Missing semicolons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Mis-capitalized keywords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Non-existent variables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...and many more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237">
                                            <p:txEl>
                                              <p:pRg st="0" end="0"/>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237">
                                            <p:txEl>
                                              <p:pRg st="3" end="3"/>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237">
                                            <p:txEl>
                                              <p:pRg st="4" end="4"/>
                                            </p:txEl>
                                          </p:spTgt>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23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Compile-time Errors</a:t>
            </a:r>
            <a:endParaRPr b="0" lang="en-US" sz="3600" spc="-1" strike="noStrike">
              <a:latin typeface="Arial"/>
            </a:endParaRPr>
          </a:p>
        </p:txBody>
      </p:sp>
      <p:sp>
        <p:nvSpPr>
          <p:cNvPr id="239" name=""/>
          <p:cNvSpPr txBox="1"/>
          <p:nvPr/>
        </p:nvSpPr>
        <p:spPr>
          <a:xfrm>
            <a:off x="1371600" y="1011600"/>
            <a:ext cx="6352920" cy="1901520"/>
          </a:xfrm>
          <a:prstGeom prst="rect">
            <a:avLst/>
          </a:prstGeom>
          <a:noFill/>
          <a:ln w="0">
            <a:noFill/>
          </a:ln>
        </p:spPr>
        <p:txBody>
          <a:bodyPr lIns="90000" rIns="90000" tIns="45000" bIns="45000">
            <a:noAutofit/>
          </a:bodyPr>
          <a:p>
            <a:r>
              <a:rPr b="0" lang="en-US" sz="1800" spc="-1" strike="noStrike">
                <a:solidFill>
                  <a:srgbClr val="999999"/>
                </a:solidFill>
                <a:latin typeface="Courier New"/>
              </a:rPr>
              <a:t>1</a:t>
            </a:r>
            <a:r>
              <a:rPr b="0" lang="en-US" sz="1800" spc="-1" strike="noStrike">
                <a:latin typeface="Courier New"/>
              </a:rPr>
              <a:t> public class Example {</a:t>
            </a:r>
            <a:br/>
            <a:r>
              <a:rPr b="0" lang="en-US" sz="1800" spc="-1" strike="noStrike">
                <a:solidFill>
                  <a:srgbClr val="999999"/>
                </a:solidFill>
                <a:latin typeface="Courier New"/>
              </a:rPr>
              <a:t>2</a:t>
            </a:r>
            <a:r>
              <a:rPr b="0" lang="en-US" sz="1800" spc="-1" strike="noStrike">
                <a:latin typeface="Courier New"/>
              </a:rPr>
              <a:t>     public static void main(String[] args) </a:t>
            </a:r>
            <a:br/>
            <a:r>
              <a:rPr b="0" lang="en-US" sz="1800" spc="-1" strike="noStrike">
                <a:solidFill>
                  <a:srgbClr val="999999"/>
                </a:solidFill>
                <a:latin typeface="Courier New"/>
              </a:rPr>
              <a:t>3</a:t>
            </a:r>
            <a:r>
              <a:rPr b="0" lang="en-US" sz="1800" spc="-1" strike="noStrike">
                <a:latin typeface="Courier New"/>
              </a:rPr>
              <a:t>         System.out.println("First print")</a:t>
            </a:r>
            <a:br/>
            <a:r>
              <a:rPr b="0" lang="en-US" sz="1800" spc="-1" strike="noStrike">
                <a:solidFill>
                  <a:srgbClr val="999999"/>
                </a:solidFill>
                <a:latin typeface="Courier New"/>
              </a:rPr>
              <a:t>4</a:t>
            </a:r>
            <a:r>
              <a:rPr b="0" lang="en-US" sz="1800" spc="-1" strike="noStrike">
                <a:latin typeface="Courier New"/>
              </a:rPr>
              <a:t>         System.out.println("Second print");</a:t>
            </a:r>
            <a:br/>
            <a:r>
              <a:rPr b="0" lang="en-US" sz="1800" spc="-1" strike="noStrike">
                <a:solidFill>
                  <a:srgbClr val="999999"/>
                </a:solidFill>
                <a:latin typeface="Courier New"/>
              </a:rPr>
              <a:t>5</a:t>
            </a:r>
            <a:r>
              <a:rPr b="0" lang="en-US" sz="1800" spc="-1" strike="noStrike">
                <a:latin typeface="Courier New"/>
              </a:rPr>
              <a:t>     }</a:t>
            </a:r>
            <a:br/>
            <a:r>
              <a:rPr b="0" lang="en-US" sz="1800" spc="-1" strike="noStrike">
                <a:solidFill>
                  <a:srgbClr val="999999"/>
                </a:solidFill>
                <a:latin typeface="Courier New"/>
              </a:rPr>
              <a:t>6</a:t>
            </a:r>
            <a:r>
              <a:rPr b="0" lang="en-US" sz="1800" spc="-1" strike="noStrike">
                <a:latin typeface="Courier New"/>
              </a:rPr>
              <a:t> }</a:t>
            </a:r>
            <a:endParaRPr b="0" lang="en-US" sz="1800" spc="-1" strike="noStrike">
              <a:latin typeface="Arial"/>
            </a:endParaRPr>
          </a:p>
          <a:p>
            <a:endParaRPr b="0" lang="en-US" sz="1800" spc="-1" strike="noStrike">
              <a:latin typeface="Arial"/>
            </a:endParaRPr>
          </a:p>
        </p:txBody>
      </p:sp>
      <p:sp>
        <p:nvSpPr>
          <p:cNvPr id="240" name=""/>
          <p:cNvSpPr/>
          <p:nvPr/>
        </p:nvSpPr>
        <p:spPr>
          <a:xfrm>
            <a:off x="8206200" y="1396800"/>
            <a:ext cx="937800" cy="457200"/>
          </a:xfrm>
          <a:prstGeom prst="wedgeRoundRectCallout">
            <a:avLst>
              <a:gd name="adj1" fmla="val -108592"/>
              <a:gd name="adj2" fmla="val -38513"/>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missing {</a:t>
            </a:r>
            <a:endParaRPr b="0" lang="en-US" sz="1400" spc="-1" strike="noStrike">
              <a:latin typeface="Arial"/>
            </a:endParaRPr>
          </a:p>
        </p:txBody>
      </p:sp>
      <p:sp>
        <p:nvSpPr>
          <p:cNvPr id="241" name=""/>
          <p:cNvSpPr/>
          <p:nvPr/>
        </p:nvSpPr>
        <p:spPr>
          <a:xfrm>
            <a:off x="914400" y="2840400"/>
            <a:ext cx="8458200" cy="0"/>
          </a:xfrm>
          <a:prstGeom prst="line">
            <a:avLst/>
          </a:prstGeom>
          <a:ln w="12600">
            <a:solidFill>
              <a:srgbClr val="000000"/>
            </a:solidFill>
            <a:round/>
          </a:ln>
        </p:spPr>
        <p:style>
          <a:lnRef idx="0"/>
          <a:fillRef idx="0"/>
          <a:effectRef idx="0"/>
          <a:fontRef idx="minor"/>
        </p:style>
      </p:sp>
      <p:sp>
        <p:nvSpPr>
          <p:cNvPr id="242" name=""/>
          <p:cNvSpPr txBox="1"/>
          <p:nvPr/>
        </p:nvSpPr>
        <p:spPr>
          <a:xfrm>
            <a:off x="1600200" y="3069000"/>
            <a:ext cx="6124320" cy="2755440"/>
          </a:xfrm>
          <a:prstGeom prst="rect">
            <a:avLst/>
          </a:prstGeom>
          <a:noFill/>
          <a:ln w="0">
            <a:noFill/>
          </a:ln>
        </p:spPr>
        <p:txBody>
          <a:bodyPr lIns="90000" rIns="90000" tIns="45000" bIns="45000">
            <a:noAutofit/>
          </a:bodyPr>
          <a:p>
            <a:endParaRPr b="0" lang="en-US" sz="1800" spc="-1" strike="noStrike">
              <a:latin typeface="Arial"/>
            </a:endParaRPr>
          </a:p>
          <a:p>
            <a:r>
              <a:rPr b="0" lang="en-US" sz="1200" spc="-1" strike="noStrike">
                <a:latin typeface="Courier New"/>
              </a:rPr>
              <a:t>Example.java:2: error: ';' expected</a:t>
            </a:r>
            <a:endParaRPr b="0" lang="en-US" sz="1200" spc="-1" strike="noStrike">
              <a:latin typeface="Arial"/>
            </a:endParaRPr>
          </a:p>
          <a:p>
            <a:r>
              <a:rPr b="0" lang="en-US" sz="1200" spc="-1" strike="noStrike">
                <a:latin typeface="Courier New"/>
              </a:rPr>
              <a:t>    </a:t>
            </a:r>
            <a:r>
              <a:rPr b="0" lang="en-US" sz="1200" spc="-1" strike="noStrike">
                <a:latin typeface="Courier New"/>
              </a:rPr>
              <a:t>public static void main(String[] args) </a:t>
            </a:r>
            <a:endParaRPr b="0" lang="en-US" sz="1200" spc="-1" strike="noStrike">
              <a:latin typeface="Arial"/>
            </a:endParaRPr>
          </a:p>
          <a:p>
            <a:r>
              <a:rPr b="0" lang="en-US" sz="1200" spc="-1" strike="noStrike">
                <a:latin typeface="Courier New"/>
              </a:rPr>
              <a:t>                                          </a:t>
            </a:r>
            <a:r>
              <a:rPr b="0" lang="en-US" sz="1200" spc="-1" strike="noStrike">
                <a:latin typeface="Courier New"/>
              </a:rPr>
              <a:t>^</a:t>
            </a:r>
            <a:endParaRPr b="0" lang="en-US" sz="1200" spc="-1" strike="noStrike">
              <a:latin typeface="Arial"/>
            </a:endParaRPr>
          </a:p>
          <a:p>
            <a:r>
              <a:rPr b="0" lang="en-US" sz="1200" spc="-1" strike="noStrike">
                <a:latin typeface="Courier New"/>
              </a:rPr>
              <a:t>Example.java:4: error: &lt;identifier&gt; expected</a:t>
            </a:r>
            <a:endParaRPr b="0" lang="en-US" sz="1200" spc="-1" strike="noStrike">
              <a:latin typeface="Arial"/>
            </a:endParaRPr>
          </a:p>
          <a:p>
            <a:r>
              <a:rPr b="0" lang="en-US" sz="1200" spc="-1" strike="noStrike">
                <a:latin typeface="Courier New"/>
              </a:rPr>
              <a:t>        </a:t>
            </a:r>
            <a:r>
              <a:rPr b="0" lang="en-US" sz="1200" spc="-1" strike="noStrike">
                <a:latin typeface="Courier New"/>
              </a:rPr>
              <a:t>System.out.println("Second print");</a:t>
            </a:r>
            <a:endParaRPr b="0" lang="en-US" sz="1200" spc="-1" strike="noStrike">
              <a:latin typeface="Arial"/>
            </a:endParaRPr>
          </a:p>
          <a:p>
            <a:r>
              <a:rPr b="0" lang="en-US" sz="1200" spc="-1" strike="noStrike">
                <a:latin typeface="Courier New"/>
              </a:rPr>
              <a:t>                          </a:t>
            </a:r>
            <a:r>
              <a:rPr b="0" lang="en-US" sz="1200" spc="-1" strike="noStrike">
                <a:latin typeface="Courier New"/>
              </a:rPr>
              <a:t>^</a:t>
            </a:r>
            <a:endParaRPr b="0" lang="en-US" sz="1200" spc="-1" strike="noStrike">
              <a:latin typeface="Arial"/>
            </a:endParaRPr>
          </a:p>
          <a:p>
            <a:r>
              <a:rPr b="0" lang="en-US" sz="1200" spc="-1" strike="noStrike">
                <a:latin typeface="Courier New"/>
              </a:rPr>
              <a:t>Example.java:4: error: illegal start of type</a:t>
            </a:r>
            <a:endParaRPr b="0" lang="en-US" sz="1200" spc="-1" strike="noStrike">
              <a:latin typeface="Arial"/>
            </a:endParaRPr>
          </a:p>
          <a:p>
            <a:r>
              <a:rPr b="0" lang="en-US" sz="1200" spc="-1" strike="noStrike">
                <a:latin typeface="Courier New"/>
              </a:rPr>
              <a:t>        </a:t>
            </a:r>
            <a:r>
              <a:rPr b="0" lang="en-US" sz="1200" spc="-1" strike="noStrike">
                <a:latin typeface="Courier New"/>
              </a:rPr>
              <a:t>System.out.println("Second print");</a:t>
            </a:r>
            <a:endParaRPr b="0" lang="en-US" sz="1200" spc="-1" strike="noStrike">
              <a:latin typeface="Arial"/>
            </a:endParaRPr>
          </a:p>
          <a:p>
            <a:r>
              <a:rPr b="0" lang="en-US" sz="1200" spc="-1" strike="noStrike">
                <a:latin typeface="Courier New"/>
              </a:rPr>
              <a:t>                           </a:t>
            </a:r>
            <a:r>
              <a:rPr b="0" lang="en-US" sz="1200" spc="-1" strike="noStrike">
                <a:latin typeface="Courier New"/>
              </a:rPr>
              <a:t>^</a:t>
            </a:r>
            <a:endParaRPr b="0" lang="en-US" sz="1200" spc="-1" strike="noStrike">
              <a:latin typeface="Arial"/>
            </a:endParaRPr>
          </a:p>
          <a:p>
            <a:r>
              <a:rPr b="0" lang="en-US" sz="1200" spc="-1" strike="noStrike">
                <a:latin typeface="Courier New"/>
              </a:rPr>
              <a:t>Example.java:6: error: class, interface, enum, or record expected</a:t>
            </a:r>
            <a:endParaRPr b="0" lang="en-US" sz="1200" spc="-1" strike="noStrike">
              <a:latin typeface="Arial"/>
            </a:endParaRPr>
          </a:p>
          <a:p>
            <a:r>
              <a:rPr b="0" lang="en-US" sz="1200" spc="-1" strike="noStrike">
                <a:latin typeface="Courier New"/>
              </a:rPr>
              <a:t>}</a:t>
            </a:r>
            <a:endParaRPr b="0" lang="en-US" sz="1200" spc="-1" strike="noStrike">
              <a:latin typeface="Arial"/>
            </a:endParaRPr>
          </a:p>
          <a:p>
            <a:r>
              <a:rPr b="0" lang="en-US" sz="1200" spc="-1" strike="noStrike">
                <a:latin typeface="Courier New"/>
              </a:rPr>
              <a:t>^</a:t>
            </a:r>
            <a:endParaRPr b="0" lang="en-US" sz="1200" spc="-1" strike="noStrike">
              <a:latin typeface="Arial"/>
            </a:endParaRPr>
          </a:p>
          <a:p>
            <a:r>
              <a:rPr b="0" lang="en-US" sz="1200" spc="-1" strike="noStrike">
                <a:latin typeface="Courier New"/>
              </a:rPr>
              <a:t>4 errors</a:t>
            </a:r>
            <a:endParaRPr b="0" lang="en-US" sz="1200" spc="-1" strike="noStrike">
              <a:latin typeface="Arial"/>
            </a:endParaRPr>
          </a:p>
          <a:p>
            <a:endParaRPr b="0" lang="en-US" sz="1200" spc="-1" strike="noStrike">
              <a:latin typeface="Arial"/>
            </a:endParaRPr>
          </a:p>
        </p:txBody>
      </p:sp>
      <p:sp>
        <p:nvSpPr>
          <p:cNvPr id="243" name=""/>
          <p:cNvSpPr txBox="1"/>
          <p:nvPr/>
        </p:nvSpPr>
        <p:spPr>
          <a:xfrm>
            <a:off x="1143000" y="2899800"/>
            <a:ext cx="6629400" cy="346320"/>
          </a:xfrm>
          <a:prstGeom prst="rect">
            <a:avLst/>
          </a:prstGeom>
          <a:noFill/>
          <a:ln w="0">
            <a:noFill/>
          </a:ln>
        </p:spPr>
        <p:txBody>
          <a:bodyPr lIns="90000" rIns="90000" tIns="45000" bIns="45000">
            <a:noAutofit/>
          </a:bodyPr>
          <a:p>
            <a:r>
              <a:rPr b="0" i="1" lang="en-US" sz="1800" spc="-1" strike="noStrike">
                <a:latin typeface="Arial"/>
              </a:rPr>
              <a:t>Sometimes one error can cause a </a:t>
            </a:r>
            <a:r>
              <a:rPr b="1" i="1" lang="en-US" sz="1800" spc="-1" strike="noStrike">
                <a:latin typeface="Arial"/>
              </a:rPr>
              <a:t>cascade</a:t>
            </a:r>
            <a:r>
              <a:rPr b="0" i="1" lang="en-US" sz="1800" spc="-1" strike="noStrike">
                <a:latin typeface="Arial"/>
              </a:rPr>
              <a:t> of error messages: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Compile-time Errors</a:t>
            </a:r>
            <a:endParaRPr b="0" lang="en-US" sz="3600" spc="-1" strike="noStrike">
              <a:latin typeface="Arial"/>
            </a:endParaRPr>
          </a:p>
        </p:txBody>
      </p:sp>
      <p:sp>
        <p:nvSpPr>
          <p:cNvPr id="245" name=""/>
          <p:cNvSpPr txBox="1"/>
          <p:nvPr/>
        </p:nvSpPr>
        <p:spPr>
          <a:xfrm>
            <a:off x="1371600" y="1011600"/>
            <a:ext cx="6627240" cy="1901520"/>
          </a:xfrm>
          <a:prstGeom prst="rect">
            <a:avLst/>
          </a:prstGeom>
          <a:noFill/>
          <a:ln w="0">
            <a:noFill/>
          </a:ln>
        </p:spPr>
        <p:txBody>
          <a:bodyPr lIns="90000" rIns="90000" tIns="45000" bIns="45000">
            <a:noAutofit/>
          </a:bodyPr>
          <a:p>
            <a:r>
              <a:rPr b="0" lang="en-US" sz="1800" spc="-1" strike="noStrike">
                <a:solidFill>
                  <a:srgbClr val="999999"/>
                </a:solidFill>
                <a:latin typeface="Courier New"/>
              </a:rPr>
              <a:t>1</a:t>
            </a:r>
            <a:r>
              <a:rPr b="0" lang="en-US" sz="1800" spc="-1" strike="noStrike">
                <a:latin typeface="Courier New"/>
              </a:rPr>
              <a:t> public class Example {</a:t>
            </a:r>
            <a:br/>
            <a:r>
              <a:rPr b="0" lang="en-US" sz="1800" spc="-1" strike="noStrike">
                <a:solidFill>
                  <a:srgbClr val="999999"/>
                </a:solidFill>
                <a:latin typeface="Courier New"/>
              </a:rPr>
              <a:t>2</a:t>
            </a:r>
            <a:r>
              <a:rPr b="0" lang="en-US" sz="1800" spc="-1" strike="noStrike">
                <a:latin typeface="Courier New"/>
              </a:rPr>
              <a:t>     public static void main(String[] args) { </a:t>
            </a:r>
            <a:br/>
            <a:r>
              <a:rPr b="0" lang="en-US" sz="1800" spc="-1" strike="noStrike">
                <a:solidFill>
                  <a:srgbClr val="999999"/>
                </a:solidFill>
                <a:latin typeface="Courier New"/>
              </a:rPr>
              <a:t>3</a:t>
            </a:r>
            <a:r>
              <a:rPr b="0" lang="en-US" sz="1800" spc="-1" strike="noStrike">
                <a:latin typeface="Courier New"/>
              </a:rPr>
              <a:t>         System.out.println("First print")</a:t>
            </a:r>
            <a:br/>
            <a:r>
              <a:rPr b="0" lang="en-US" sz="1800" spc="-1" strike="noStrike">
                <a:solidFill>
                  <a:srgbClr val="999999"/>
                </a:solidFill>
                <a:latin typeface="Courier New"/>
              </a:rPr>
              <a:t>4</a:t>
            </a:r>
            <a:r>
              <a:rPr b="0" lang="en-US" sz="1800" spc="-1" strike="noStrike">
                <a:latin typeface="Courier New"/>
              </a:rPr>
              <a:t>         System.out.println("Second print");</a:t>
            </a:r>
            <a:br/>
            <a:r>
              <a:rPr b="0" lang="en-US" sz="1800" spc="-1" strike="noStrike">
                <a:solidFill>
                  <a:srgbClr val="999999"/>
                </a:solidFill>
                <a:latin typeface="Courier New"/>
              </a:rPr>
              <a:t>5</a:t>
            </a:r>
            <a:r>
              <a:rPr b="0" lang="en-US" sz="1800" spc="-1" strike="noStrike">
                <a:latin typeface="Courier New"/>
              </a:rPr>
              <a:t>     </a:t>
            </a:r>
            <a:br/>
            <a:r>
              <a:rPr b="0" lang="en-US" sz="1800" spc="-1" strike="noStrike">
                <a:solidFill>
                  <a:srgbClr val="999999"/>
                </a:solidFill>
                <a:latin typeface="Courier New"/>
              </a:rPr>
              <a:t>6</a:t>
            </a:r>
            <a:r>
              <a:rPr b="0" lang="en-US" sz="1800" spc="-1" strike="noStrike">
                <a:latin typeface="Courier New"/>
              </a:rPr>
              <a:t> }</a:t>
            </a:r>
            <a:endParaRPr b="0" lang="en-US" sz="1800" spc="-1" strike="noStrike">
              <a:latin typeface="Arial"/>
            </a:endParaRPr>
          </a:p>
          <a:p>
            <a:endParaRPr b="0" lang="en-US" sz="1800" spc="-1" strike="noStrike">
              <a:latin typeface="Arial"/>
            </a:endParaRPr>
          </a:p>
        </p:txBody>
      </p:sp>
      <p:sp>
        <p:nvSpPr>
          <p:cNvPr id="246" name=""/>
          <p:cNvSpPr/>
          <p:nvPr/>
        </p:nvSpPr>
        <p:spPr>
          <a:xfrm>
            <a:off x="2923200" y="2178000"/>
            <a:ext cx="1877400" cy="457200"/>
          </a:xfrm>
          <a:prstGeom prst="wedgeRoundRectCallout">
            <a:avLst>
              <a:gd name="adj1" fmla="val -79273"/>
              <a:gd name="adj2" fmla="val -38513"/>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missing } on line 5</a:t>
            </a:r>
            <a:endParaRPr b="0" lang="en-US" sz="1400" spc="-1" strike="noStrike">
              <a:latin typeface="Arial"/>
            </a:endParaRPr>
          </a:p>
        </p:txBody>
      </p:sp>
      <p:sp>
        <p:nvSpPr>
          <p:cNvPr id="247" name=""/>
          <p:cNvSpPr/>
          <p:nvPr/>
        </p:nvSpPr>
        <p:spPr>
          <a:xfrm>
            <a:off x="914400" y="2840400"/>
            <a:ext cx="8458200" cy="0"/>
          </a:xfrm>
          <a:prstGeom prst="line">
            <a:avLst/>
          </a:prstGeom>
          <a:ln w="12600">
            <a:solidFill>
              <a:srgbClr val="000000"/>
            </a:solidFill>
            <a:round/>
          </a:ln>
        </p:spPr>
        <p:style>
          <a:lnRef idx="0"/>
          <a:fillRef idx="0"/>
          <a:effectRef idx="0"/>
          <a:fontRef idx="minor"/>
        </p:style>
      </p:sp>
      <p:sp>
        <p:nvSpPr>
          <p:cNvPr id="248" name=""/>
          <p:cNvSpPr txBox="1"/>
          <p:nvPr/>
        </p:nvSpPr>
        <p:spPr>
          <a:xfrm>
            <a:off x="1143000" y="2899800"/>
            <a:ext cx="6629400" cy="602280"/>
          </a:xfrm>
          <a:prstGeom prst="rect">
            <a:avLst/>
          </a:prstGeom>
          <a:noFill/>
          <a:ln w="0">
            <a:noFill/>
          </a:ln>
        </p:spPr>
        <p:txBody>
          <a:bodyPr lIns="90000" rIns="90000" tIns="45000" bIns="45000">
            <a:noAutofit/>
          </a:bodyPr>
          <a:p>
            <a:r>
              <a:rPr b="0" i="1" lang="en-US" sz="1800" spc="-1" strike="noStrike">
                <a:latin typeface="Arial"/>
              </a:rPr>
              <a:t>Java gives an error for the line where it “gave up” and couldn't make a valid program out of what it was parsing:</a:t>
            </a:r>
            <a:endParaRPr b="0" lang="en-US" sz="1800" spc="-1" strike="noStrike">
              <a:latin typeface="Arial"/>
            </a:endParaRPr>
          </a:p>
        </p:txBody>
      </p:sp>
      <p:sp>
        <p:nvSpPr>
          <p:cNvPr id="249" name=""/>
          <p:cNvSpPr txBox="1"/>
          <p:nvPr/>
        </p:nvSpPr>
        <p:spPr>
          <a:xfrm>
            <a:off x="892800" y="3657600"/>
            <a:ext cx="7861680" cy="1386360"/>
          </a:xfrm>
          <a:prstGeom prst="rect">
            <a:avLst/>
          </a:prstGeom>
          <a:noFill/>
          <a:ln w="0">
            <a:noFill/>
          </a:ln>
        </p:spPr>
        <p:txBody>
          <a:bodyPr lIns="90000" rIns="90000" tIns="45000" bIns="45000">
            <a:noAutofit/>
          </a:bodyPr>
          <a:p>
            <a:r>
              <a:rPr b="0" lang="en-US" sz="1800" spc="-1" strike="noStrike">
                <a:latin typeface="Courier New"/>
              </a:rPr>
              <a:t>Example.java:6: error: reached end of file while parsing</a:t>
            </a:r>
            <a:endParaRPr b="0" lang="en-US" sz="1800" spc="-1" strike="noStrike">
              <a:latin typeface="Arial"/>
            </a:endParaRPr>
          </a:p>
          <a:p>
            <a:r>
              <a:rPr b="0" lang="en-US" sz="1800" spc="-1" strike="noStrike">
                <a:latin typeface="Courier New"/>
              </a:rPr>
              <a:t>}</a:t>
            </a:r>
            <a:endParaRPr b="0" lang="en-US" sz="1800" spc="-1" strike="noStrike">
              <a:latin typeface="Arial"/>
            </a:endParaRPr>
          </a:p>
          <a:p>
            <a:r>
              <a:rPr b="0" lang="en-US" sz="1800" spc="-1" strike="noStrike">
                <a:latin typeface="Courier New"/>
              </a:rPr>
              <a:t> </a:t>
            </a:r>
            <a:r>
              <a:rPr b="0" lang="en-US" sz="1800" spc="-1" strike="noStrike">
                <a:latin typeface="Courier New"/>
              </a:rPr>
              <a:t>^</a:t>
            </a:r>
            <a:endParaRPr b="0" lang="en-US" sz="1800" spc="-1" strike="noStrike">
              <a:latin typeface="Arial"/>
            </a:endParaRPr>
          </a:p>
          <a:p>
            <a:r>
              <a:rPr b="0" lang="en-US" sz="1800" spc="-1" strike="noStrike">
                <a:latin typeface="Courier New"/>
              </a:rPr>
              <a:t>1 error</a:t>
            </a:r>
            <a:endParaRPr b="0" lang="en-US" sz="1800" spc="-1" strike="noStrike">
              <a:latin typeface="Arial"/>
            </a:endParaRPr>
          </a:p>
          <a:p>
            <a:endParaRPr b="0" lang="en-US" sz="1800" spc="-1" strike="noStrike">
              <a:latin typeface="Arial"/>
            </a:endParaRPr>
          </a:p>
        </p:txBody>
      </p:sp>
      <p:sp>
        <p:nvSpPr>
          <p:cNvPr id="250" name=""/>
          <p:cNvSpPr/>
          <p:nvPr/>
        </p:nvSpPr>
        <p:spPr>
          <a:xfrm>
            <a:off x="3151800" y="4343400"/>
            <a:ext cx="1877400" cy="457200"/>
          </a:xfrm>
          <a:prstGeom prst="wedgeRoundRectCallout">
            <a:avLst>
              <a:gd name="adj1" fmla="val -63074"/>
              <a:gd name="adj2" fmla="val -124425"/>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reports error at line 6</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Run-time Errors</a:t>
            </a:r>
            <a:endParaRPr b="0" lang="en-US" sz="3600" spc="-1" strike="noStrike">
              <a:latin typeface="Arial"/>
            </a:endParaRPr>
          </a:p>
        </p:txBody>
      </p:sp>
      <p:sp>
        <p:nvSpPr>
          <p:cNvPr id="252"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Appear after the program has started running</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Also called </a:t>
            </a:r>
            <a:r>
              <a:rPr b="0" i="1" lang="en-US" sz="2800" spc="-1" strike="noStrike">
                <a:latin typeface="Arial"/>
              </a:rPr>
              <a:t>Exceptions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Division by zero</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Going out of bounds in an array (Chapter 7)</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Errors when reading/writing files (Chapter 18)</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...and many more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83" dur="indefinite" restart="never" nodeType="tmRoot">
          <p:childTnLst>
            <p:seq>
              <p:cTn id="384" dur="indefinite" nodeType="mainSeq">
                <p:childTnLst>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252">
                                            <p:txEl>
                                              <p:pRg st="3" end="3"/>
                                            </p:txEl>
                                          </p:spTgt>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252">
                                            <p:txEl>
                                              <p:pRg st="4" end="4"/>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25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Run-time Errors</a:t>
            </a:r>
            <a:endParaRPr b="0" lang="en-US" sz="3600" spc="-1" strike="noStrike">
              <a:latin typeface="Arial"/>
            </a:endParaRPr>
          </a:p>
        </p:txBody>
      </p:sp>
      <p:sp>
        <p:nvSpPr>
          <p:cNvPr id="254" name=""/>
          <p:cNvSpPr txBox="1"/>
          <p:nvPr/>
        </p:nvSpPr>
        <p:spPr>
          <a:xfrm>
            <a:off x="1371600" y="1011600"/>
            <a:ext cx="7313040" cy="2419920"/>
          </a:xfrm>
          <a:prstGeom prst="rect">
            <a:avLst/>
          </a:prstGeom>
          <a:noFill/>
          <a:ln w="0">
            <a:noFill/>
          </a:ln>
        </p:spPr>
        <p:txBody>
          <a:bodyPr lIns="90000" rIns="90000" tIns="45000" bIns="45000">
            <a:noAutofit/>
          </a:bodyPr>
          <a:p>
            <a:r>
              <a:rPr b="0" lang="en-US" sz="1800" spc="-1" strike="noStrike">
                <a:solidFill>
                  <a:srgbClr val="999999"/>
                </a:solidFill>
                <a:latin typeface="Courier New"/>
              </a:rPr>
              <a:t>1</a:t>
            </a:r>
            <a:r>
              <a:rPr b="0" lang="en-US" sz="1800" spc="-1" strike="noStrike">
                <a:latin typeface="Courier New"/>
              </a:rPr>
              <a:t> public class Example {</a:t>
            </a:r>
            <a:br/>
            <a:r>
              <a:rPr b="0" lang="en-US" sz="1800" spc="-1" strike="noStrike">
                <a:solidFill>
                  <a:srgbClr val="999999"/>
                </a:solidFill>
                <a:latin typeface="Courier New"/>
              </a:rPr>
              <a:t>2</a:t>
            </a:r>
            <a:r>
              <a:rPr b="0" lang="en-US" sz="1800" spc="-1" strike="noStrike">
                <a:latin typeface="Courier New"/>
              </a:rPr>
              <a:t>     public static void main(String[] args) {</a:t>
            </a:r>
            <a:br/>
            <a:r>
              <a:rPr b="0" lang="en-US" sz="1800" spc="-1" strike="noStrike">
                <a:solidFill>
                  <a:srgbClr val="999999"/>
                </a:solidFill>
                <a:latin typeface="Courier New"/>
              </a:rPr>
              <a:t>3</a:t>
            </a:r>
            <a:r>
              <a:rPr b="0" lang="en-US" sz="1800" spc="-1" strike="noStrike">
                <a:latin typeface="Courier New"/>
              </a:rPr>
              <a:t>         int total = 22;</a:t>
            </a:r>
            <a:br/>
            <a:r>
              <a:rPr b="0" lang="en-US" sz="1800" spc="-1" strike="noStrike">
                <a:solidFill>
                  <a:srgbClr val="999999"/>
                </a:solidFill>
                <a:latin typeface="Courier New"/>
              </a:rPr>
              <a:t>4</a:t>
            </a:r>
            <a:r>
              <a:rPr b="0" lang="en-US" sz="1800" spc="-1" strike="noStrike">
                <a:latin typeface="Courier New"/>
              </a:rPr>
              <a:t>         int n = 0;</a:t>
            </a:r>
            <a:br/>
            <a:r>
              <a:rPr b="0" lang="en-US" sz="1800" spc="-1" strike="noStrike">
                <a:solidFill>
                  <a:srgbClr val="999999"/>
                </a:solidFill>
                <a:latin typeface="Courier New"/>
              </a:rPr>
              <a:t>5</a:t>
            </a:r>
            <a:r>
              <a:rPr b="0" lang="en-US" sz="1800" spc="-1" strike="noStrike">
                <a:latin typeface="Courier New"/>
              </a:rPr>
              <a:t>         int result = total / n;</a:t>
            </a:r>
            <a:br/>
            <a:r>
              <a:rPr b="0" lang="en-US" sz="1800" spc="-1" strike="noStrike">
                <a:solidFill>
                  <a:srgbClr val="999999"/>
                </a:solidFill>
                <a:latin typeface="Courier New"/>
              </a:rPr>
              <a:t>6</a:t>
            </a:r>
            <a:r>
              <a:rPr b="0" lang="en-US" sz="1800" spc="-1" strike="noStrike">
                <a:latin typeface="Courier New"/>
              </a:rPr>
              <a:t>         System.out.println("result is " + result);</a:t>
            </a:r>
            <a:br/>
            <a:r>
              <a:rPr b="0" lang="en-US" sz="1800" spc="-1" strike="noStrike">
                <a:solidFill>
                  <a:srgbClr val="999999"/>
                </a:solidFill>
                <a:latin typeface="Courier New"/>
              </a:rPr>
              <a:t>7</a:t>
            </a:r>
            <a:r>
              <a:rPr b="0" lang="en-US" sz="1800" spc="-1" strike="noStrike">
                <a:latin typeface="Courier New"/>
              </a:rPr>
              <a:t>     }</a:t>
            </a:r>
            <a:br/>
            <a:r>
              <a:rPr b="0" lang="en-US" sz="1800" spc="-1" strike="noStrike">
                <a:solidFill>
                  <a:srgbClr val="999999"/>
                </a:solidFill>
                <a:latin typeface="Courier New"/>
              </a:rPr>
              <a:t>8</a:t>
            </a:r>
            <a:r>
              <a:rPr b="0" lang="en-US" sz="1800" spc="-1" strike="noStrike">
                <a:latin typeface="Courier New"/>
              </a:rPr>
              <a:t> }</a:t>
            </a:r>
            <a:endParaRPr b="0" lang="en-US" sz="1800" spc="-1" strike="noStrike">
              <a:latin typeface="Arial"/>
            </a:endParaRPr>
          </a:p>
          <a:p>
            <a:endParaRPr b="0" lang="en-US" sz="1800" spc="-1" strike="noStrike">
              <a:latin typeface="Arial"/>
            </a:endParaRPr>
          </a:p>
        </p:txBody>
      </p:sp>
      <p:sp>
        <p:nvSpPr>
          <p:cNvPr id="255" name=""/>
          <p:cNvSpPr txBox="1"/>
          <p:nvPr/>
        </p:nvSpPr>
        <p:spPr>
          <a:xfrm>
            <a:off x="1371600" y="3765600"/>
            <a:ext cx="8349480" cy="806400"/>
          </a:xfrm>
          <a:prstGeom prst="rect">
            <a:avLst/>
          </a:prstGeom>
          <a:noFill/>
          <a:ln w="0">
            <a:noFill/>
          </a:ln>
        </p:spPr>
        <p:txBody>
          <a:bodyPr lIns="90000" rIns="90000" tIns="45000" bIns="45000">
            <a:noAutofit/>
          </a:bodyPr>
          <a:p>
            <a:r>
              <a:rPr b="0" lang="en-US" sz="1600" spc="-1" strike="noStrike">
                <a:latin typeface="Courier New"/>
              </a:rPr>
              <a:t>Exception in thread "main" java.lang.ArithmeticException: / by zero</a:t>
            </a:r>
            <a:br/>
            <a:r>
              <a:rPr b="0" lang="en-US" sz="1600" spc="-1" strike="noStrike">
                <a:latin typeface="Courier New"/>
              </a:rPr>
              <a:t>        at Example.main(Example.java:5)</a:t>
            </a:r>
            <a:endParaRPr b="0" lang="en-US" sz="1600" spc="-1" strike="noStrike">
              <a:latin typeface="Arial"/>
            </a:endParaRPr>
          </a:p>
          <a:p>
            <a:endParaRPr b="0" lang="en-US" sz="1600" spc="-1" strike="noStrike">
              <a:latin typeface="Arial"/>
            </a:endParaRPr>
          </a:p>
        </p:txBody>
      </p:sp>
      <p:sp>
        <p:nvSpPr>
          <p:cNvPr id="256" name=""/>
          <p:cNvSpPr/>
          <p:nvPr/>
        </p:nvSpPr>
        <p:spPr>
          <a:xfrm>
            <a:off x="1251000" y="3729600"/>
            <a:ext cx="457200" cy="577800"/>
          </a:xfrm>
          <a:custGeom>
            <a:avLst/>
            <a:gdLst/>
            <a:ahLst/>
            <a:rect l="0" t="0" r="r" b="b"/>
            <a:pathLst>
              <a:path w="1272" h="1607">
                <a:moveTo>
                  <a:pt x="1271" y="0"/>
                </a:moveTo>
                <a:cubicBezTo>
                  <a:pt x="635" y="0"/>
                  <a:pt x="0" y="0"/>
                  <a:pt x="0" y="0"/>
                </a:cubicBezTo>
                <a:lnTo>
                  <a:pt x="0" y="1606"/>
                </a:lnTo>
                <a:cubicBezTo>
                  <a:pt x="0" y="1606"/>
                  <a:pt x="635" y="1606"/>
                  <a:pt x="1271" y="1606"/>
                </a:cubicBezTo>
              </a:path>
            </a:pathLst>
          </a:custGeom>
          <a:noFill/>
          <a:ln w="19080">
            <a:solidFill>
              <a:srgbClr val="000000"/>
            </a:solidFill>
            <a:round/>
          </a:ln>
        </p:spPr>
        <p:style>
          <a:lnRef idx="0"/>
          <a:fillRef idx="0"/>
          <a:effectRef idx="0"/>
          <a:fontRef idx="minor"/>
        </p:style>
      </p:sp>
      <p:sp>
        <p:nvSpPr>
          <p:cNvPr id="257" name=""/>
          <p:cNvSpPr/>
          <p:nvPr/>
        </p:nvSpPr>
        <p:spPr>
          <a:xfrm>
            <a:off x="84600" y="3429000"/>
            <a:ext cx="1143000" cy="228600"/>
          </a:xfrm>
          <a:prstGeom prst="wedgeRoundRectCallout">
            <a:avLst>
              <a:gd name="adj1" fmla="val 37842"/>
              <a:gd name="adj2" fmla="val 194023"/>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stack trace</a:t>
            </a:r>
            <a:endParaRPr b="0" lang="en-US" sz="1400" spc="-1" strike="noStrike">
              <a:latin typeface="Arial"/>
            </a:endParaRPr>
          </a:p>
        </p:txBody>
      </p:sp>
      <p:sp>
        <p:nvSpPr>
          <p:cNvPr id="258" name=""/>
          <p:cNvSpPr/>
          <p:nvPr/>
        </p:nvSpPr>
        <p:spPr>
          <a:xfrm>
            <a:off x="2057400" y="4572000"/>
            <a:ext cx="1600200" cy="228600"/>
          </a:xfrm>
          <a:prstGeom prst="wedgeRoundRectCallout">
            <a:avLst>
              <a:gd name="adj1" fmla="val 54273"/>
              <a:gd name="adj2" fmla="val -146064"/>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method and class</a:t>
            </a:r>
            <a:endParaRPr b="0" lang="en-US" sz="1400" spc="-1" strike="noStrike">
              <a:latin typeface="Arial"/>
            </a:endParaRPr>
          </a:p>
        </p:txBody>
      </p:sp>
      <p:sp>
        <p:nvSpPr>
          <p:cNvPr id="259" name=""/>
          <p:cNvSpPr/>
          <p:nvPr/>
        </p:nvSpPr>
        <p:spPr>
          <a:xfrm>
            <a:off x="7086600" y="3200400"/>
            <a:ext cx="1143000" cy="228600"/>
          </a:xfrm>
          <a:prstGeom prst="wedgeRoundRectCallout">
            <a:avLst>
              <a:gd name="adj1" fmla="val -70273"/>
              <a:gd name="adj2" fmla="val 212421"/>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type of error</a:t>
            </a:r>
            <a:endParaRPr b="0" lang="en-US" sz="1400" spc="-1" strike="noStrike">
              <a:latin typeface="Arial"/>
            </a:endParaRPr>
          </a:p>
        </p:txBody>
      </p:sp>
      <p:sp>
        <p:nvSpPr>
          <p:cNvPr id="260" name=""/>
          <p:cNvSpPr/>
          <p:nvPr/>
        </p:nvSpPr>
        <p:spPr>
          <a:xfrm>
            <a:off x="4343400" y="4800600"/>
            <a:ext cx="1143000" cy="228600"/>
          </a:xfrm>
          <a:prstGeom prst="wedgeRoundRectCallout">
            <a:avLst>
              <a:gd name="adj1" fmla="val 23421"/>
              <a:gd name="adj2" fmla="val -233643"/>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file name</a:t>
            </a:r>
            <a:endParaRPr b="0" lang="en-US" sz="1400" spc="-1" strike="noStrike">
              <a:latin typeface="Arial"/>
            </a:endParaRPr>
          </a:p>
        </p:txBody>
      </p:sp>
      <p:sp>
        <p:nvSpPr>
          <p:cNvPr id="261" name=""/>
          <p:cNvSpPr/>
          <p:nvPr/>
        </p:nvSpPr>
        <p:spPr>
          <a:xfrm>
            <a:off x="6172200" y="4800600"/>
            <a:ext cx="1143000" cy="228600"/>
          </a:xfrm>
          <a:prstGeom prst="wedgeRoundRectCallout">
            <a:avLst>
              <a:gd name="adj1" fmla="val -54847"/>
              <a:gd name="adj2" fmla="val -262263"/>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line number</a:t>
            </a:r>
            <a:endParaRPr b="0" lang="en-US" sz="1400" spc="-1" strike="noStrike">
              <a:latin typeface="Arial"/>
            </a:endParaRPr>
          </a:p>
        </p:txBody>
      </p:sp>
      <p:sp>
        <p:nvSpPr>
          <p:cNvPr id="262" name=""/>
          <p:cNvSpPr/>
          <p:nvPr/>
        </p:nvSpPr>
        <p:spPr>
          <a:xfrm>
            <a:off x="8807400" y="3236400"/>
            <a:ext cx="1143000" cy="228600"/>
          </a:xfrm>
          <a:prstGeom prst="wedgeRoundRectCallout">
            <a:avLst>
              <a:gd name="adj1" fmla="val -38666"/>
              <a:gd name="adj2" fmla="val 180342"/>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description</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409" dur="indefinite" restart="never" nodeType="tmRoot">
          <p:childTnLst>
            <p:seq>
              <p:cTn id="410" dur="indefinite" nodeType="mainSeq">
                <p:childTnLst>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255">
                                            <p:txEl>
                                              <p:pRg st="0" end="0"/>
                                            </p:txEl>
                                          </p:spTgt>
                                        </p:tgtEl>
                                        <p:attrNameLst>
                                          <p:attrName>style.visibility</p:attrName>
                                        </p:attrNameLst>
                                      </p:cBhvr>
                                      <p:to>
                                        <p:strVal val="visible"/>
                                      </p:to>
                                    </p:set>
                                  </p:childTnLst>
                                </p:cTn>
                              </p:par>
                              <p:par>
                                <p:cTn id="415" nodeType="withEffect" fill="hold" presetClass="entr" presetID="1">
                                  <p:stCondLst>
                                    <p:cond delay="0"/>
                                  </p:stCondLst>
                                  <p:childTnLst>
                                    <p:set>
                                      <p:cBhvr>
                                        <p:cTn id="416" dur="1" fill="hold">
                                          <p:stCondLst>
                                            <p:cond delay="0"/>
                                          </p:stCondLst>
                                        </p:cTn>
                                        <p:tgtEl>
                                          <p:spTgt spid="256"/>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257"/>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259"/>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262"/>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258"/>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260"/>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Logic Errors</a:t>
            </a:r>
            <a:endParaRPr b="0" lang="en-US" sz="3600" spc="-1" strike="noStrike">
              <a:latin typeface="Arial"/>
            </a:endParaRPr>
          </a:p>
        </p:txBody>
      </p:sp>
      <p:sp>
        <p:nvSpPr>
          <p:cNvPr id="264"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ea typeface="Noto Sans CJK SC"/>
              </a:rPr>
              <a:t>Program compiles OK. </a:t>
            </a:r>
            <a:r>
              <a:rPr b="1" lang="en-US" sz="2800" spc="-1" strike="noStrike">
                <a:solidFill>
                  <a:srgbClr val="00a933"/>
                </a:solidFill>
                <a:latin typeface="Arial"/>
              </a:rPr>
              <a:t>✓</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ea typeface="Noto Sans CJK SC"/>
              </a:rPr>
              <a:t>Program runs without errors. </a:t>
            </a:r>
            <a:r>
              <a:rPr b="1" lang="en-US" sz="2800" spc="-1" strike="noStrike">
                <a:solidFill>
                  <a:srgbClr val="00a933"/>
                </a:solidFill>
                <a:latin typeface="Arial"/>
              </a:rPr>
              <a:t>✓</a:t>
            </a:r>
            <a:endParaRPr b="0" lang="en-US" sz="2800" spc="-1" strike="noStrike">
              <a:latin typeface="Arial"/>
            </a:endParaRPr>
          </a:p>
          <a:p>
            <a:pPr marL="432000" indent="-324000">
              <a:spcBef>
                <a:spcPts val="1417"/>
              </a:spcBef>
              <a:buClr>
                <a:srgbClr val="000000"/>
              </a:buClr>
              <a:buSzPct val="45000"/>
              <a:buFont typeface="Wingdings" charset="2"/>
              <a:buChar char=""/>
            </a:pPr>
            <a:r>
              <a:rPr b="0" i="1" lang="en-US" sz="3200" spc="-1" strike="noStrike">
                <a:latin typeface="Arial"/>
                <a:ea typeface="Noto Sans CJK SC"/>
              </a:rPr>
              <a:t>but…</a:t>
            </a:r>
            <a:r>
              <a:rPr b="0" lang="en-US" sz="3200" spc="-1" strike="noStrike">
                <a:latin typeface="Arial"/>
                <a:ea typeface="Noto Sans CJK SC"/>
              </a:rPr>
              <a:t> Program doesn’t do what you want. </a:t>
            </a:r>
            <a:r>
              <a:rPr b="0" lang="en-US" sz="2400" spc="-1" strike="noStrike">
                <a:latin typeface="Arial"/>
              </a:rPr>
              <a:t>🚫</a:t>
            </a: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
          <p:cNvSpPr txBox="1"/>
          <p:nvPr/>
        </p:nvSpPr>
        <p:spPr>
          <a:xfrm>
            <a:off x="504000" y="226080"/>
            <a:ext cx="9071640" cy="946440"/>
          </a:xfrm>
          <a:prstGeom prst="rect">
            <a:avLst/>
          </a:prstGeom>
          <a:noFill/>
          <a:ln w="0">
            <a:noFill/>
          </a:ln>
        </p:spPr>
        <p:txBody>
          <a:bodyPr lIns="0" rIns="0" tIns="0" bIns="0" anchor="ctr">
            <a:noAutofit/>
          </a:bodyPr>
          <a:p>
            <a:pPr algn="ctr"/>
            <a:r>
              <a:rPr b="0" lang="en-US" sz="3600" spc="-1" strike="noStrike">
                <a:latin typeface="Arial"/>
              </a:rPr>
              <a:t>Logic Errors</a:t>
            </a:r>
            <a:endParaRPr b="0" lang="en-US" sz="3600" spc="-1" strike="noStrike">
              <a:latin typeface="Arial"/>
            </a:endParaRPr>
          </a:p>
        </p:txBody>
      </p:sp>
      <p:sp>
        <p:nvSpPr>
          <p:cNvPr id="266" name=""/>
          <p:cNvSpPr txBox="1"/>
          <p:nvPr/>
        </p:nvSpPr>
        <p:spPr>
          <a:xfrm>
            <a:off x="2091960" y="1011600"/>
            <a:ext cx="7052040" cy="2423160"/>
          </a:xfrm>
          <a:prstGeom prst="rect">
            <a:avLst/>
          </a:prstGeom>
          <a:noFill/>
          <a:ln w="0">
            <a:noFill/>
          </a:ln>
        </p:spPr>
        <p:txBody>
          <a:bodyPr lIns="90000" rIns="90000" tIns="45000" bIns="45000">
            <a:noAutofit/>
          </a:bodyPr>
          <a:p>
            <a:r>
              <a:rPr b="0" lang="en-US" sz="1800" spc="-1" strike="noStrike">
                <a:solidFill>
                  <a:srgbClr val="999999"/>
                </a:solidFill>
                <a:latin typeface="Courier New"/>
              </a:rPr>
              <a:t>1</a:t>
            </a:r>
            <a:r>
              <a:rPr b="0" lang="en-US" sz="1800" spc="-1" strike="noStrike">
                <a:latin typeface="Courier New"/>
              </a:rPr>
              <a:t> public class Example {</a:t>
            </a:r>
            <a:br/>
            <a:r>
              <a:rPr b="0" lang="en-US" sz="1800" spc="-1" strike="noStrike">
                <a:solidFill>
                  <a:srgbClr val="999999"/>
                </a:solidFill>
                <a:latin typeface="Courier New"/>
              </a:rPr>
              <a:t>2</a:t>
            </a:r>
            <a:r>
              <a:rPr b="0" lang="en-US" sz="1800" spc="-1" strike="noStrike">
                <a:latin typeface="Courier New"/>
              </a:rPr>
              <a:t>     public static void main(String[] args) { </a:t>
            </a:r>
            <a:br/>
            <a:r>
              <a:rPr b="0" lang="en-US" sz="1800" spc="-1" strike="noStrike">
                <a:solidFill>
                  <a:srgbClr val="999999"/>
                </a:solidFill>
                <a:latin typeface="Courier New"/>
              </a:rPr>
              <a:t>3</a:t>
            </a:r>
            <a:r>
              <a:rPr b="0" lang="en-US" sz="1800" spc="-1" strike="noStrike">
                <a:latin typeface="Courier New"/>
              </a:rPr>
              <a:t>         int quantity = 3;</a:t>
            </a:r>
            <a:br/>
            <a:r>
              <a:rPr b="0" lang="en-US" sz="1800" spc="-1" strike="noStrike">
                <a:solidFill>
                  <a:srgbClr val="999999"/>
                </a:solidFill>
                <a:latin typeface="Courier New"/>
              </a:rPr>
              <a:t>4</a:t>
            </a:r>
            <a:r>
              <a:rPr b="0" lang="en-US" sz="1800" spc="-1" strike="noStrike">
                <a:latin typeface="Courier New"/>
              </a:rPr>
              <a:t>         double price = 4.95;</a:t>
            </a:r>
            <a:br/>
            <a:r>
              <a:rPr b="0" lang="en-US" sz="1800" spc="-1" strike="noStrike">
                <a:solidFill>
                  <a:srgbClr val="999999"/>
                </a:solidFill>
                <a:latin typeface="Courier New"/>
              </a:rPr>
              <a:t>5</a:t>
            </a:r>
            <a:r>
              <a:rPr b="0" lang="en-US" sz="1800" spc="-1" strike="noStrike">
                <a:latin typeface="Courier New"/>
              </a:rPr>
              <a:t>         double total = price + quantity;</a:t>
            </a:r>
            <a:br/>
            <a:r>
              <a:rPr b="0" lang="en-US" sz="1800" spc="-1" strike="noStrike">
                <a:solidFill>
                  <a:srgbClr val="999999"/>
                </a:solidFill>
                <a:latin typeface="Courier New"/>
              </a:rPr>
              <a:t>6</a:t>
            </a:r>
            <a:r>
              <a:rPr b="0" lang="en-US" sz="1800" spc="-1" strike="noStrike">
                <a:latin typeface="Courier New"/>
              </a:rPr>
              <a:t>         System.out.println("Total price: $"</a:t>
            </a:r>
            <a:br/>
            <a:r>
              <a:rPr b="0" lang="en-US" sz="1800" spc="-1" strike="noStrike">
                <a:solidFill>
                  <a:srgbClr val="999999"/>
                </a:solidFill>
                <a:latin typeface="Courier New"/>
              </a:rPr>
              <a:t>7</a:t>
            </a:r>
            <a:r>
              <a:rPr b="0" lang="en-US" sz="1800" spc="-1" strike="noStrike">
                <a:latin typeface="Courier New"/>
              </a:rPr>
              <a:t>            + total);</a:t>
            </a:r>
            <a:br/>
            <a:r>
              <a:rPr b="0" lang="en-US" sz="1800" spc="-1" strike="noStrike">
                <a:solidFill>
                  <a:srgbClr val="999999"/>
                </a:solidFill>
                <a:latin typeface="Courier New"/>
              </a:rPr>
              <a:t>8</a:t>
            </a:r>
            <a:r>
              <a:rPr b="0" lang="en-US" sz="1800" spc="-1" strike="noStrike">
                <a:latin typeface="Courier New"/>
              </a:rPr>
              <a:t>     }</a:t>
            </a:r>
            <a:br/>
            <a:r>
              <a:rPr b="0" lang="en-US" sz="1800" spc="-1" strike="noStrike">
                <a:solidFill>
                  <a:srgbClr val="999999"/>
                </a:solidFill>
                <a:latin typeface="Courier New"/>
              </a:rPr>
              <a:t>9</a:t>
            </a:r>
            <a:r>
              <a:rPr b="0" lang="en-US" sz="1800" spc="-1" strike="noStrike">
                <a:latin typeface="Courier New"/>
              </a:rPr>
              <a:t> }</a:t>
            </a:r>
            <a:endParaRPr b="0" lang="en-US" sz="1800" spc="-1" strike="noStrike">
              <a:latin typeface="Arial"/>
            </a:endParaRPr>
          </a:p>
        </p:txBody>
      </p:sp>
      <p:sp>
        <p:nvSpPr>
          <p:cNvPr id="267" name=""/>
          <p:cNvSpPr/>
          <p:nvPr/>
        </p:nvSpPr>
        <p:spPr>
          <a:xfrm>
            <a:off x="685800" y="3657600"/>
            <a:ext cx="8458200" cy="0"/>
          </a:xfrm>
          <a:prstGeom prst="line">
            <a:avLst/>
          </a:prstGeom>
          <a:ln w="12600">
            <a:solidFill>
              <a:srgbClr val="000000"/>
            </a:solidFill>
            <a:round/>
          </a:ln>
        </p:spPr>
        <p:style>
          <a:lnRef idx="0"/>
          <a:fillRef idx="0"/>
          <a:effectRef idx="0"/>
          <a:fontRef idx="minor"/>
        </p:style>
      </p:sp>
      <p:sp>
        <p:nvSpPr>
          <p:cNvPr id="268" name=""/>
          <p:cNvSpPr txBox="1"/>
          <p:nvPr/>
        </p:nvSpPr>
        <p:spPr>
          <a:xfrm>
            <a:off x="457200" y="1011600"/>
            <a:ext cx="1422720" cy="346320"/>
          </a:xfrm>
          <a:prstGeom prst="rect">
            <a:avLst/>
          </a:prstGeom>
          <a:noFill/>
          <a:ln w="0">
            <a:noFill/>
          </a:ln>
        </p:spPr>
        <p:txBody>
          <a:bodyPr lIns="90000" rIns="90000" tIns="45000" bIns="45000">
            <a:noAutofit/>
          </a:bodyPr>
          <a:p>
            <a:r>
              <a:rPr b="0" i="1" lang="en-US" sz="1800" spc="-1" strike="noStrike">
                <a:latin typeface="Arial"/>
              </a:rPr>
              <a:t>source code</a:t>
            </a:r>
            <a:endParaRPr b="0" lang="en-US" sz="1800" spc="-1" strike="noStrike">
              <a:latin typeface="Arial"/>
            </a:endParaRPr>
          </a:p>
        </p:txBody>
      </p:sp>
      <p:sp>
        <p:nvSpPr>
          <p:cNvPr id="269" name=""/>
          <p:cNvSpPr txBox="1"/>
          <p:nvPr/>
        </p:nvSpPr>
        <p:spPr>
          <a:xfrm>
            <a:off x="457200" y="3886200"/>
            <a:ext cx="814680" cy="346320"/>
          </a:xfrm>
          <a:prstGeom prst="rect">
            <a:avLst/>
          </a:prstGeom>
          <a:noFill/>
          <a:ln w="0">
            <a:noFill/>
          </a:ln>
        </p:spPr>
        <p:txBody>
          <a:bodyPr lIns="90000" rIns="90000" tIns="45000" bIns="45000">
            <a:noAutofit/>
          </a:bodyPr>
          <a:p>
            <a:r>
              <a:rPr b="0" i="1" lang="en-US" sz="1800" spc="-1" strike="noStrike">
                <a:latin typeface="Arial"/>
              </a:rPr>
              <a:t>output</a:t>
            </a:r>
            <a:endParaRPr b="0" lang="en-US" sz="1800" spc="-1" strike="noStrike">
              <a:latin typeface="Arial"/>
            </a:endParaRPr>
          </a:p>
        </p:txBody>
      </p:sp>
      <p:sp>
        <p:nvSpPr>
          <p:cNvPr id="270" name=""/>
          <p:cNvSpPr txBox="1"/>
          <p:nvPr/>
        </p:nvSpPr>
        <p:spPr>
          <a:xfrm>
            <a:off x="2195640" y="3886200"/>
            <a:ext cx="2649600" cy="349560"/>
          </a:xfrm>
          <a:prstGeom prst="rect">
            <a:avLst/>
          </a:prstGeom>
          <a:noFill/>
          <a:ln w="0">
            <a:noFill/>
          </a:ln>
        </p:spPr>
        <p:txBody>
          <a:bodyPr lIns="90000" rIns="90000" tIns="45000" bIns="45000">
            <a:noAutofit/>
          </a:bodyPr>
          <a:p>
            <a:r>
              <a:rPr b="0" lang="en-US" sz="1800" spc="-1" strike="noStrike">
                <a:latin typeface="Courier New"/>
              </a:rPr>
              <a:t>Total price: $7.95</a:t>
            </a:r>
            <a:endParaRPr b="0" lang="en-US" sz="1800" spc="-1" strike="noStrike">
              <a:latin typeface="Arial"/>
            </a:endParaRPr>
          </a:p>
        </p:txBody>
      </p:sp>
      <p:sp>
        <p:nvSpPr>
          <p:cNvPr id="271" name=""/>
          <p:cNvSpPr/>
          <p:nvPr/>
        </p:nvSpPr>
        <p:spPr>
          <a:xfrm>
            <a:off x="7315200" y="1600200"/>
            <a:ext cx="1371600" cy="457200"/>
          </a:xfrm>
          <a:prstGeom prst="wedgeRoundRectCallout">
            <a:avLst>
              <a:gd name="adj1" fmla="val -102449"/>
              <a:gd name="adj2" fmla="val 63689"/>
              <a:gd name="adj3" fmla="val 16667"/>
            </a:avLst>
          </a:prstGeom>
          <a:solidFill>
            <a:srgbClr val="ffffff"/>
          </a:solidFill>
          <a:ln w="12600">
            <a:solidFill>
              <a:srgbClr val="000000"/>
            </a:solidFill>
            <a:round/>
          </a:ln>
        </p:spPr>
        <p:style>
          <a:lnRef idx="0"/>
          <a:fillRef idx="0"/>
          <a:effectRef idx="0"/>
          <a:fontRef idx="minor"/>
        </p:style>
        <p:txBody>
          <a:bodyPr wrap="none" lIns="96120" rIns="96120" tIns="51120" bIns="51120" anchor="ctr">
            <a:noAutofit/>
          </a:bodyPr>
          <a:p>
            <a:pPr algn="ctr"/>
            <a:r>
              <a:rPr b="0" lang="en-US" sz="1400" spc="-1" strike="noStrike">
                <a:latin typeface="Arial"/>
              </a:rPr>
              <a:t>wrong operation</a:t>
            </a:r>
            <a:endParaRPr b="0" lang="en-US" sz="1400" spc="-1" strike="noStrike">
              <a:latin typeface="Arial"/>
            </a:endParaRPr>
          </a:p>
        </p:txBody>
      </p:sp>
      <p:sp>
        <p:nvSpPr>
          <p:cNvPr id="272" name=""/>
          <p:cNvSpPr txBox="1"/>
          <p:nvPr/>
        </p:nvSpPr>
        <p:spPr>
          <a:xfrm>
            <a:off x="1768680" y="4343400"/>
            <a:ext cx="6232320" cy="858240"/>
          </a:xfrm>
          <a:prstGeom prst="rect">
            <a:avLst/>
          </a:prstGeom>
          <a:noFill/>
          <a:ln w="0">
            <a:noFill/>
          </a:ln>
        </p:spPr>
        <p:txBody>
          <a:bodyPr lIns="90000" rIns="90000" tIns="45000" bIns="45000">
            <a:noAutofit/>
          </a:bodyPr>
          <a:p>
            <a:pPr marL="216000" indent="-216000">
              <a:buClr>
                <a:srgbClr val="000000"/>
              </a:buClr>
              <a:buSzPct val="45000"/>
              <a:buFont typeface="Wingdings" charset="2"/>
              <a:buChar char=""/>
            </a:pPr>
            <a:r>
              <a:rPr b="0" lang="en-US" sz="1800" spc="-1" strike="noStrike">
                <a:latin typeface="Arial"/>
              </a:rPr>
              <a:t>Logic errors are the most difficult ones to find.</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The compiler and interpreter can’t help, because they don’t know what the right thing to do is.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55" dur="indefinite" restart="never" nodeType="tmRoot">
          <p:childTnLst>
            <p:seq>
              <p:cTn id="456" dur="indefinite" nodeType="mainSeq">
                <p:childTnLst>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266"/>
                                        </p:tgtEl>
                                        <p:attrNameLst>
                                          <p:attrName>style.visibility</p:attrName>
                                        </p:attrNameLst>
                                      </p:cBhvr>
                                      <p:to>
                                        <p:strVal val="visible"/>
                                      </p:to>
                                    </p:set>
                                  </p:childTnLst>
                                </p:cTn>
                              </p:par>
                              <p:par>
                                <p:cTn id="461" nodeType="withEffect" fill="hold" presetClass="entr" presetID="1">
                                  <p:stCondLst>
                                    <p:cond delay="0"/>
                                  </p:stCondLst>
                                  <p:childTnLst>
                                    <p:set>
                                      <p:cBhvr>
                                        <p:cTn id="462" dur="1" fill="hold">
                                          <p:stCondLst>
                                            <p:cond delay="0"/>
                                          </p:stCondLst>
                                        </p:cTn>
                                        <p:tgtEl>
                                          <p:spTgt spid="268"/>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0"/>
                                          </p:stCondLst>
                                        </p:cTn>
                                        <p:tgtEl>
                                          <p:spTgt spid="267"/>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269"/>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270"/>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271"/>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27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Declaring Variables (2)</a:t>
            </a:r>
            <a:endParaRPr b="0" lang="en-US" sz="4000" spc="-1" strike="noStrike">
              <a:latin typeface="Arial"/>
            </a:endParaRPr>
          </a:p>
        </p:txBody>
      </p:sp>
      <p:sp>
        <p:nvSpPr>
          <p:cNvPr id="58"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latin typeface="Arial"/>
              </a:rPr>
              <a:t>You can declare multiple variables on one line:</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Courier New"/>
              </a:rPr>
              <a:t>int age, height, weight;</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The style guidelines for this course prefer one declaration per line:</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Courier New"/>
              </a:rPr>
              <a:t>int age;</a:t>
            </a:r>
            <a:br/>
            <a:r>
              <a:rPr b="0" lang="en-US" sz="2400" spc="-1" strike="noStrike">
                <a:latin typeface="Courier New"/>
              </a:rPr>
              <a:t>int height;</a:t>
            </a:r>
            <a:br/>
            <a:r>
              <a:rPr b="0" lang="en-US" sz="2400" spc="-1" strike="noStrike">
                <a:latin typeface="Courier New"/>
              </a:rPr>
              <a:t>int weight;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58">
                                            <p:txEl>
                                              <p:pRg st="0" end="0"/>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58">
                                            <p:txEl>
                                              <p:pRg st="2" end="2"/>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5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Naming Variables</a:t>
            </a:r>
            <a:endParaRPr b="0" lang="en-US" sz="4000" spc="-1" strike="noStrike">
              <a:latin typeface="Arial"/>
            </a:endParaRPr>
          </a:p>
        </p:txBody>
      </p:sp>
      <p:sp>
        <p:nvSpPr>
          <p:cNvPr id="60" name=""/>
          <p:cNvSpPr txBox="1"/>
          <p:nvPr/>
        </p:nvSpPr>
        <p:spPr>
          <a:xfrm>
            <a:off x="504000" y="1143000"/>
            <a:ext cx="9034200" cy="393120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Use meaningful variable names: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Arial"/>
              </a:rPr>
              <a:t>🚫</a:t>
            </a:r>
            <a:r>
              <a:rPr b="0" lang="en-US" sz="2800" spc="-1" strike="noStrike">
                <a:latin typeface="Arial"/>
              </a:rPr>
              <a:t>  </a:t>
            </a:r>
            <a:r>
              <a:rPr b="0" lang="en-US" sz="2800" spc="-1" strike="noStrike">
                <a:latin typeface="Courier New"/>
              </a:rPr>
              <a:t>int a;</a:t>
            </a:r>
            <a:endParaRPr b="0" lang="en-US" sz="2800" spc="-1" strike="noStrike">
              <a:latin typeface="Arial"/>
            </a:endParaRPr>
          </a:p>
          <a:p>
            <a:pPr lvl="1" marL="864000" indent="-324000">
              <a:spcBef>
                <a:spcPts val="1134"/>
              </a:spcBef>
              <a:buClr>
                <a:srgbClr val="000000"/>
              </a:buClr>
              <a:buSzPct val="75000"/>
              <a:buFont typeface="Symbol" charset="2"/>
              <a:buChar char=""/>
            </a:pPr>
            <a:r>
              <a:rPr b="1" lang="en-US" sz="2800" spc="-1" strike="noStrike">
                <a:solidFill>
                  <a:srgbClr val="00a933"/>
                </a:solidFill>
                <a:latin typeface="Arial"/>
              </a:rPr>
              <a:t>✓  </a:t>
            </a:r>
            <a:r>
              <a:rPr b="0" lang="en-US" sz="2800" spc="-1" strike="noStrike">
                <a:latin typeface="Arial"/>
              </a:rPr>
              <a:t> </a:t>
            </a:r>
            <a:r>
              <a:rPr b="0" lang="en-US" sz="2800" spc="-1" strike="noStrike">
                <a:latin typeface="Courier New"/>
              </a:rPr>
              <a:t>int age;</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Capitalize words in multi-word names: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Arial"/>
              </a:rPr>
              <a:t>🚫</a:t>
            </a:r>
            <a:r>
              <a:rPr b="0" lang="en-US" sz="2800" spc="-1" strike="noStrike">
                <a:latin typeface="Arial"/>
              </a:rPr>
              <a:t>  </a:t>
            </a:r>
            <a:r>
              <a:rPr b="0" lang="en-US" sz="2800" spc="-1" strike="noStrike">
                <a:latin typeface="Courier New"/>
              </a:rPr>
              <a:t>String firstname;</a:t>
            </a:r>
            <a:endParaRPr b="0" lang="en-US" sz="2800" spc="-1" strike="noStrike">
              <a:latin typeface="Arial"/>
            </a:endParaRPr>
          </a:p>
          <a:p>
            <a:pPr lvl="1" marL="864000" indent="-324000">
              <a:spcBef>
                <a:spcPts val="1134"/>
              </a:spcBef>
              <a:buClr>
                <a:srgbClr val="000000"/>
              </a:buClr>
              <a:buSzPct val="75000"/>
              <a:buFont typeface="Symbol" charset="2"/>
              <a:buChar char=""/>
            </a:pPr>
            <a:r>
              <a:rPr b="1" lang="en-US" sz="2800" spc="-1" strike="noStrike">
                <a:solidFill>
                  <a:srgbClr val="00a933"/>
                </a:solidFill>
                <a:latin typeface="Arial"/>
              </a:rPr>
              <a:t>✓   </a:t>
            </a:r>
            <a:r>
              <a:rPr b="0" lang="en-US" sz="2800" spc="-1" strike="noStrike">
                <a:latin typeface="Courier New"/>
              </a:rPr>
              <a:t>String firstName;</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Variable names are </a:t>
            </a:r>
            <a:r>
              <a:rPr b="0" i="1" lang="en-US" sz="2400" spc="-1" strike="noStrike">
                <a:latin typeface="Arial"/>
              </a:rPr>
              <a:t>case-sensitive</a:t>
            </a:r>
            <a:r>
              <a:rPr b="0" lang="en-US" sz="2400" spc="-1" strike="noStrike">
                <a:latin typeface="Arial"/>
              </a:rPr>
              <a: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60">
                                            <p:txEl>
                                              <p:pRg st="1" end="1"/>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60">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60">
                                            <p:txEl>
                                              <p:pRg st="4" end="4"/>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60">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6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Naming Variables (2)</a:t>
            </a:r>
            <a:endParaRPr b="0" lang="en-US" sz="4000" spc="-1" strike="noStrike">
              <a:latin typeface="Arial"/>
            </a:endParaRPr>
          </a:p>
        </p:txBody>
      </p:sp>
      <p:sp>
        <p:nvSpPr>
          <p:cNvPr id="62" name=""/>
          <p:cNvSpPr txBox="1"/>
          <p:nvPr/>
        </p:nvSpPr>
        <p:spPr>
          <a:xfrm>
            <a:off x="504000" y="1146600"/>
            <a:ext cx="9071640" cy="3882600"/>
          </a:xfrm>
          <a:prstGeom prst="rect">
            <a:avLst/>
          </a:prstGeom>
          <a:noFill/>
          <a:ln w="0">
            <a:noFill/>
          </a:ln>
        </p:spPr>
        <p:txBody>
          <a:bodyPr lIns="0" rIns="0" tIns="0" bIns="0">
            <a:normAutofit fontScale="94000"/>
          </a:bodyPr>
          <a:p>
            <a:pPr marL="432000" indent="-324000">
              <a:spcBef>
                <a:spcPts val="1417"/>
              </a:spcBef>
              <a:buClr>
                <a:srgbClr val="000000"/>
              </a:buClr>
              <a:buSzPct val="45000"/>
              <a:buFont typeface="Wingdings" charset="2"/>
              <a:buChar char=""/>
            </a:pPr>
            <a:r>
              <a:rPr b="0" lang="en-US" sz="3200" spc="-1" strike="noStrike">
                <a:latin typeface="Arial"/>
              </a:rPr>
              <a:t>Don’t make names too short: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Arial"/>
              </a:rPr>
              <a:t>🚫</a:t>
            </a:r>
            <a:r>
              <a:rPr b="0" lang="en-US" sz="2800" spc="-1" strike="noStrike">
                <a:latin typeface="Arial"/>
              </a:rPr>
              <a:t>  </a:t>
            </a:r>
            <a:r>
              <a:rPr b="0" lang="en-US" sz="2800" spc="-1" strike="noStrike">
                <a:latin typeface="Courier New"/>
              </a:rPr>
              <a:t>int a;</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Or too long:</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Courier New"/>
              </a:rPr>
              <a:t>🚫</a:t>
            </a:r>
            <a:r>
              <a:rPr b="0" lang="en-US" sz="3200" spc="-1" strike="noStrike">
                <a:latin typeface="Courier New"/>
              </a:rPr>
              <a:t> </a:t>
            </a:r>
            <a:r>
              <a:rPr b="0" lang="en-US" sz="2800" spc="-1" strike="noStrike">
                <a:latin typeface="Courier New"/>
              </a:rPr>
              <a:t>int ageInYearsAsOfLastBirthday;</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Make them “just right”:</a:t>
            </a:r>
            <a:endParaRPr b="0" lang="en-US" sz="3200" spc="-1" strike="noStrike">
              <a:latin typeface="Arial"/>
            </a:endParaRPr>
          </a:p>
          <a:p>
            <a:pPr lvl="1" marL="864000" indent="-324000">
              <a:spcBef>
                <a:spcPts val="1134"/>
              </a:spcBef>
              <a:buClr>
                <a:srgbClr val="000000"/>
              </a:buClr>
              <a:buSzPct val="75000"/>
              <a:buFont typeface="Symbol" charset="2"/>
              <a:buChar char=""/>
            </a:pPr>
            <a:r>
              <a:rPr b="1" lang="en-US" sz="2800" spc="-1" strike="noStrike">
                <a:solidFill>
                  <a:srgbClr val="00a933"/>
                </a:solidFill>
                <a:latin typeface="Courier New"/>
              </a:rPr>
              <a:t>✓ </a:t>
            </a:r>
            <a:r>
              <a:rPr b="0" lang="en-US" sz="2800" spc="-1" strike="noStrike">
                <a:latin typeface="Courier New"/>
              </a:rPr>
              <a:t>int age;</a:t>
            </a:r>
            <a:endParaRPr b="0" lang="en-US" sz="2800" spc="-1" strike="noStrike">
              <a:latin typeface="Arial"/>
            </a:endParaRPr>
          </a:p>
          <a:p>
            <a:pPr lvl="1" marL="864000" indent="-324000">
              <a:spcBef>
                <a:spcPts val="1134"/>
              </a:spcBef>
              <a:buClr>
                <a:srgbClr val="000000"/>
              </a:buClr>
              <a:buSzPct val="75000"/>
              <a:buFont typeface="Symbol" charset="2"/>
              <a:buChar char=""/>
            </a:pPr>
            <a:r>
              <a:rPr b="1" lang="en-US" sz="2800" spc="-1" strike="noStrike">
                <a:solidFill>
                  <a:srgbClr val="00a933"/>
                </a:solidFill>
                <a:latin typeface="Courier New"/>
              </a:rPr>
              <a:t>✓ </a:t>
            </a:r>
            <a:r>
              <a:rPr b="0" lang="en-US" sz="2800" spc="-1" strike="noStrike">
                <a:latin typeface="Courier New"/>
              </a:rPr>
              <a:t>int ageInYears;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62">
                                            <p:txEl>
                                              <p:pRg st="0" end="0"/>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62">
                                            <p:txEl>
                                              <p:pRg st="2" end="2"/>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62">
                                            <p:txEl>
                                              <p:pRg st="4" end="4"/>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62">
                                            <p:txEl>
                                              <p:pRg st="5" end="5"/>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62">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txBox="1"/>
          <p:nvPr/>
        </p:nvSpPr>
        <p:spPr>
          <a:xfrm>
            <a:off x="504000" y="226080"/>
            <a:ext cx="9071640" cy="946440"/>
          </a:xfrm>
          <a:prstGeom prst="rect">
            <a:avLst/>
          </a:prstGeom>
          <a:noFill/>
          <a:ln w="0">
            <a:noFill/>
          </a:ln>
        </p:spPr>
        <p:txBody>
          <a:bodyPr lIns="0" rIns="0" tIns="0" bIns="0" anchor="ctr">
            <a:noAutofit/>
          </a:bodyPr>
          <a:p>
            <a:pPr algn="ctr"/>
            <a:r>
              <a:rPr b="0" lang="en-US" sz="4000" spc="-1" strike="noStrike">
                <a:latin typeface="Arial"/>
              </a:rPr>
              <a:t>Naming Variables (3)</a:t>
            </a:r>
            <a:endParaRPr b="0" lang="en-US" sz="4000" spc="-1" strike="noStrike">
              <a:latin typeface="Arial"/>
            </a:endParaRPr>
          </a:p>
        </p:txBody>
      </p:sp>
      <p:sp>
        <p:nvSpPr>
          <p:cNvPr id="64" name=""/>
          <p:cNvSpPr txBox="1"/>
          <p:nvPr/>
        </p:nvSpPr>
        <p:spPr>
          <a:xfrm>
            <a:off x="504000" y="1146600"/>
            <a:ext cx="9071640" cy="388260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You cannot use </a:t>
            </a:r>
            <a:r>
              <a:rPr b="0" i="1" lang="en-US" sz="3200" spc="-1" strike="noStrike">
                <a:latin typeface="Arial"/>
              </a:rPr>
              <a:t>keywords</a:t>
            </a:r>
            <a:r>
              <a:rPr b="0" lang="en-US" sz="3200" spc="-1" strike="noStrike">
                <a:latin typeface="Arial"/>
              </a:rPr>
              <a:t> as variable names: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Courier New"/>
              </a:rPr>
              <a:t>public</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Courier New"/>
              </a:rPr>
              <a:t>class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Courier New"/>
              </a:rPr>
              <a:t>static</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Courier New"/>
              </a:rPr>
              <a:t>void</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Courier New"/>
              </a:rPr>
              <a:t>int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fill="hold">
                      <p:stCondLst>
                        <p:cond delay="0"/>
                      </p:stCondLst>
                      <p:childTnLst>
                        <p:par>
                          <p:cTn id="104" fill="hold">
                            <p:stCondLst>
                              <p:cond delay="0"/>
                            </p:stCondLst>
                            <p:childTnLst>
                              <p:par>
                                <p:cTn id="105" nodeType="withEffect" fill="hold" presetClass="entr" presetID="1">
                                  <p:stCondLst>
                                    <p:cond delay="0"/>
                                  </p:stCondLst>
                                  <p:childTnLst>
                                    <p:set>
                                      <p:cBhvr>
                                        <p:cTn id="106"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
          <p:cNvSpPr txBox="1"/>
          <p:nvPr/>
        </p:nvSpPr>
        <p:spPr>
          <a:xfrm>
            <a:off x="504360" y="226440"/>
            <a:ext cx="9071640" cy="946440"/>
          </a:xfrm>
          <a:prstGeom prst="rect">
            <a:avLst/>
          </a:prstGeom>
          <a:noFill/>
          <a:ln w="0">
            <a:noFill/>
          </a:ln>
        </p:spPr>
        <p:txBody>
          <a:bodyPr lIns="0" rIns="0" tIns="0" bIns="0" anchor="ctr">
            <a:noAutofit/>
          </a:bodyPr>
          <a:p>
            <a:pPr algn="ctr"/>
            <a:r>
              <a:rPr b="0" lang="en-US" sz="4000" spc="-1" strike="noStrike">
                <a:latin typeface="Arial"/>
              </a:rPr>
              <a:t>Assigning Variables</a:t>
            </a:r>
            <a:endParaRPr b="0" lang="en-US" sz="4000" spc="-1" strike="noStrike">
              <a:latin typeface="Arial"/>
            </a:endParaRPr>
          </a:p>
        </p:txBody>
      </p:sp>
      <p:sp>
        <p:nvSpPr>
          <p:cNvPr id="66" name=""/>
          <p:cNvSpPr txBox="1"/>
          <p:nvPr/>
        </p:nvSpPr>
        <p:spPr>
          <a:xfrm>
            <a:off x="1105920" y="1240920"/>
            <a:ext cx="8724600" cy="2163960"/>
          </a:xfrm>
          <a:prstGeom prst="rect">
            <a:avLst/>
          </a:prstGeom>
          <a:noFill/>
          <a:ln w="0">
            <a:noFill/>
          </a:ln>
        </p:spPr>
        <p:txBody>
          <a:bodyPr lIns="90000" rIns="90000" tIns="45000" bIns="45000">
            <a:noAutofit/>
          </a:bodyPr>
          <a:p>
            <a:r>
              <a:rPr b="0" lang="en-US" sz="1800" spc="-1" strike="noStrike">
                <a:latin typeface="Courier New"/>
              </a:rPr>
              <a:t>String firstName = "Jane"; // give firstName the value "Jane"</a:t>
            </a:r>
            <a:endParaRPr b="0" lang="en-US" sz="1800" spc="-1" strike="noStrike">
              <a:latin typeface="Arial"/>
            </a:endParaRPr>
          </a:p>
          <a:p>
            <a:endParaRPr b="0" lang="en-US" sz="1800" spc="-1" strike="noStrike">
              <a:latin typeface="Arial"/>
            </a:endParaRPr>
          </a:p>
          <a:p>
            <a:r>
              <a:rPr b="0" lang="en-US" sz="1800" spc="-1" strike="noStrike">
                <a:latin typeface="Courier New"/>
              </a:rPr>
              <a:t>int age = 27;  // assign the value 27 to age</a:t>
            </a:r>
            <a:endParaRPr b="0" lang="en-US" sz="1800" spc="-1" strike="noStrike">
              <a:latin typeface="Arial"/>
            </a:endParaRPr>
          </a:p>
          <a:p>
            <a:endParaRPr b="0" lang="en-US" sz="1800" spc="-1" strike="noStrike">
              <a:latin typeface="Arial"/>
            </a:endParaRPr>
          </a:p>
          <a:p>
            <a:r>
              <a:rPr b="0" lang="en-US" sz="1800" spc="-1" strike="noStrike">
                <a:latin typeface="Courier New"/>
              </a:rPr>
              <a:t>int height = 175; // set height to 175</a:t>
            </a:r>
            <a:endParaRPr b="0" lang="en-US" sz="1800" spc="-1" strike="noStrike">
              <a:latin typeface="Arial"/>
            </a:endParaRPr>
          </a:p>
          <a:p>
            <a:endParaRPr b="0" lang="en-US" sz="1800" spc="-1" strike="noStrike">
              <a:latin typeface="Arial"/>
            </a:endParaRPr>
          </a:p>
          <a:p>
            <a:r>
              <a:rPr b="0" lang="en-US" sz="1800" spc="-1" strike="noStrike">
                <a:latin typeface="Courier New"/>
              </a:rPr>
              <a:t>int weight = 63; // weight becomes 63</a:t>
            </a:r>
            <a:endParaRPr b="0" lang="en-US" sz="1800" spc="-1" strike="noStrike">
              <a:latin typeface="Arial"/>
            </a:endParaRPr>
          </a:p>
        </p:txBody>
      </p:sp>
      <p:sp>
        <p:nvSpPr>
          <p:cNvPr id="67" name=""/>
          <p:cNvSpPr txBox="1"/>
          <p:nvPr/>
        </p:nvSpPr>
        <p:spPr>
          <a:xfrm>
            <a:off x="457200" y="3657960"/>
            <a:ext cx="7772400" cy="770040"/>
          </a:xfrm>
          <a:prstGeom prst="rect">
            <a:avLst/>
          </a:prstGeom>
          <a:noFill/>
          <a:ln w="0">
            <a:noFill/>
          </a:ln>
        </p:spPr>
        <p:txBody>
          <a:bodyPr lIns="90000" rIns="90000" tIns="45000" bIns="45000">
            <a:noAutofit/>
          </a:bodyPr>
          <a:p>
            <a:pPr marL="216000" indent="-216000">
              <a:buClr>
                <a:srgbClr val="000000"/>
              </a:buClr>
              <a:buSzPct val="45000"/>
              <a:buFont typeface="Wingdings" charset="2"/>
              <a:buChar char=""/>
            </a:pPr>
            <a:r>
              <a:rPr b="0" lang="en-US" sz="2400" spc="-1" strike="noStrike">
                <a:latin typeface="Arial"/>
              </a:rPr>
              <a:t>You can declare and </a:t>
            </a:r>
            <a:r>
              <a:rPr b="0" i="1" lang="en-US" sz="2400" spc="-1" strike="noStrike">
                <a:latin typeface="Arial"/>
              </a:rPr>
              <a:t>initialize</a:t>
            </a:r>
            <a:r>
              <a:rPr b="0" lang="en-US" sz="2400" spc="-1" strike="noStrike">
                <a:latin typeface="Arial"/>
              </a:rPr>
              <a:t> (assign a value for the first time) a variable on one line.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66">
                                            <p:txEl>
                                              <p:pRg st="6" end="6"/>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1065</TotalTime>
  <Application>LibreOffice/7.1.5.2$Linux_X86_64 LibreOffice_project/10$Build-2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2021-07-13T08:50:10Z</dcterms:created>
  <dc:creator/>
  <dc:description/>
  <dc:language>en-US</dc:language>
  <cp:lastModifiedBy/>
  <dcterms:modified xsi:type="dcterms:W3CDTF">2021-07-23T12:42:30Z</dcterms:modified>
  <cp:revision>217</cp:revision>
  <dc:subject/>
  <dc:title/>
</cp:coreProperties>
</file>