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6E7929A-D2C9-4EF3-8071-3DCC9489B05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You can use </a:t>
            </a:r>
            <a:r>
              <a:rPr b="0" lang="en-US" sz="2000" spc="-1" strike="noStrike">
                <a:latin typeface="Courier New"/>
              </a:rPr>
              <a:t>System.out</a:t>
            </a:r>
            <a:r>
              <a:rPr b="0" lang="en-US" sz="2000" spc="-1" strike="noStrike">
                <a:latin typeface="Arial"/>
              </a:rPr>
              <a:t> and </a:t>
            </a:r>
            <a:r>
              <a:rPr b="0" lang="en-US" sz="2000" spc="-1" strike="noStrike">
                <a:latin typeface="Courier New"/>
              </a:rPr>
              <a:t>System.in</a:t>
            </a:r>
            <a:r>
              <a:rPr b="0" lang="en-US" sz="2000" spc="-1" strike="noStrike">
                <a:latin typeface="Arial"/>
              </a:rPr>
              <a:t> without importing them because they belong to the </a:t>
            </a:r>
            <a:r>
              <a:rPr b="0" lang="en-US" sz="2000" spc="-1" strike="noStrike">
                <a:latin typeface="Courier New"/>
              </a:rPr>
              <a:t>java.lang</a:t>
            </a:r>
            <a:r>
              <a:rPr b="0" lang="en-US" sz="2000" spc="-1" strike="noStrike">
                <a:latin typeface="Arial"/>
              </a:rPr>
              <a:t> package, which is automatically imported into all Java programs.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E44E720-1AA1-4B2A-88EB-D86FC8CB10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3</a:t>
            </a:r>
            <a:r>
              <a:rPr b="0" lang="en-US" sz="3200" spc="-1" strike="noStrike">
                <a:latin typeface="Arial"/>
                <a:ea typeface="Arial"/>
              </a:rPr>
              <a:t>—Input and Output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Literals and Constants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801440" y="1371600"/>
            <a:ext cx="6201720" cy="190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inch;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cm;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Scanner in = new Scanner(System.in);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System.out.print("How many inches?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inch = in.nextInt();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6858000" y="1600200"/>
            <a:ext cx="1828800" cy="457200"/>
          </a:xfrm>
          <a:prstGeom prst="wedgeRectCallout">
            <a:avLst>
              <a:gd name="adj1" fmla="val -209101"/>
              <a:gd name="adj2" fmla="val 127574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Prompt on same line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as cursor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6174360" y="2743200"/>
            <a:ext cx="1828800" cy="457200"/>
          </a:xfrm>
          <a:prstGeom prst="wedgeRectCallout">
            <a:avLst>
              <a:gd name="adj1" fmla="val -129490"/>
              <a:gd name="adj2" fmla="val -1577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Read input and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convert to integer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Literals and Constants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799280" y="1371600"/>
            <a:ext cx="6201720" cy="29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inch;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cm;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Scanner in = new Scanner(System.in);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System.out.print("How many inches?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inch = in.nextInt();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cm = inch * 2.54;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System.out.print(inch + " in =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System.out.println(cm + " cm");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715000" y="3200400"/>
            <a:ext cx="1828800" cy="457200"/>
          </a:xfrm>
          <a:prstGeom prst="wedgeRectCallout">
            <a:avLst>
              <a:gd name="adj1" fmla="val -122898"/>
              <a:gd name="adj2" fmla="val 41578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Multiply by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conversion factor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Literals and Constants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799280" y="1371600"/>
            <a:ext cx="6201720" cy="29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inch;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cm;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Scanner in = new Scanner(System.in);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System.out.print("How many inches?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inch = in.nextInt();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cmPerInch = 2.54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cm = inch * cmPerInch;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System.out.print(inch + " in =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System.out.println(cm + " cm");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400800" y="2971800"/>
            <a:ext cx="2057400" cy="457200"/>
          </a:xfrm>
          <a:prstGeom prst="wedgeRectCallout">
            <a:avLst>
              <a:gd name="adj1" fmla="val -105930"/>
              <a:gd name="adj2" fmla="val 3143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Give the “magic number”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 name.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Literals and Constants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799280" y="1371600"/>
            <a:ext cx="6201720" cy="29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inch;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cm;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Scanner in = new Scanner(System.in);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System.out.print("How many inches?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inch = in.nextInt();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final</a:t>
            </a:r>
            <a:r>
              <a:rPr b="0" lang="en-US" sz="1800" spc="-1" strike="noStrike">
                <a:latin typeface="Courier New"/>
              </a:rPr>
              <a:t> double CM_PER_INCH = 2.54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cm = inch * CM_PER_INCH;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System.out.print(inch + " in =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System.out.println(cm + " cm");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6760" y="2514600"/>
            <a:ext cx="1153440" cy="457200"/>
          </a:xfrm>
          <a:prstGeom prst="wedgeRectCallout">
            <a:avLst>
              <a:gd name="adj1" fmla="val 68124"/>
              <a:gd name="adj2" fmla="val 122064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Make this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 constant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6390360" y="2743200"/>
            <a:ext cx="1839240" cy="457200"/>
          </a:xfrm>
          <a:prstGeom prst="wedgeRectCallout">
            <a:avLst>
              <a:gd name="adj1" fmla="val -118921"/>
              <a:gd name="adj2" fmla="val 4897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Use underscores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between words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Formatting Output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85800" y="2299680"/>
            <a:ext cx="8730360" cy="40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System.out.printf("Four thirds = %.3f", 4.0 / 3.0);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765600" y="2057400"/>
            <a:ext cx="3429000" cy="242280"/>
          </a:xfrm>
          <a:custGeom>
            <a:avLst/>
            <a:gdLst/>
            <a:ahLst/>
            <a:rect l="0" t="0" r="r" b="b"/>
            <a:pathLst>
              <a:path w="9526" h="674">
                <a:moveTo>
                  <a:pt x="0" y="673"/>
                </a:moveTo>
                <a:lnTo>
                  <a:pt x="0" y="0"/>
                </a:lnTo>
                <a:lnTo>
                  <a:pt x="9525" y="0"/>
                </a:lnTo>
                <a:lnTo>
                  <a:pt x="9525" y="673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" name=""/>
          <p:cNvSpPr txBox="1"/>
          <p:nvPr/>
        </p:nvSpPr>
        <p:spPr>
          <a:xfrm>
            <a:off x="4728600" y="1727280"/>
            <a:ext cx="1450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format string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7543800" y="2705400"/>
            <a:ext cx="1371600" cy="137160"/>
          </a:xfrm>
          <a:custGeom>
            <a:avLst/>
            <a:gdLst/>
            <a:ahLst/>
            <a:rect l="0" t="0" r="r" b="b"/>
            <a:pathLst>
              <a:path w="3811" h="382">
                <a:moveTo>
                  <a:pt x="0" y="54"/>
                </a:moveTo>
                <a:lnTo>
                  <a:pt x="0" y="381"/>
                </a:lnTo>
                <a:lnTo>
                  <a:pt x="3810" y="381"/>
                </a:lnTo>
                <a:lnTo>
                  <a:pt x="3810" y="0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" name=""/>
          <p:cNvSpPr/>
          <p:nvPr/>
        </p:nvSpPr>
        <p:spPr>
          <a:xfrm>
            <a:off x="2286000" y="2971800"/>
            <a:ext cx="1600200" cy="457200"/>
          </a:xfrm>
          <a:prstGeom prst="wedgeRectCallout">
            <a:avLst>
              <a:gd name="adj1" fmla="val -384"/>
              <a:gd name="adj2" fmla="val -10971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Stands for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“</a:t>
            </a:r>
            <a:r>
              <a:rPr b="0" lang="en-US" sz="1400" spc="-1" strike="noStrike">
                <a:latin typeface="Arial"/>
              </a:rPr>
              <a:t>print formatted”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5715000" y="2971800"/>
            <a:ext cx="1600200" cy="457200"/>
          </a:xfrm>
          <a:prstGeom prst="wedgeRectCallout">
            <a:avLst>
              <a:gd name="adj1" fmla="val -384"/>
              <a:gd name="adj2" fmla="val -10971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Format specifier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8001000" y="3200400"/>
            <a:ext cx="1600200" cy="457200"/>
          </a:xfrm>
          <a:prstGeom prst="wedgeRectCallout">
            <a:avLst>
              <a:gd name="adj1" fmla="val -35425"/>
              <a:gd name="adj2" fmla="val -10649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Value to</a:t>
            </a:r>
            <a:br/>
            <a:r>
              <a:rPr b="0" lang="en-US" sz="1400" spc="-1" strike="noStrike">
                <a:latin typeface="Arial"/>
              </a:rPr>
              <a:t>fill in specifier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Formatting Output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685800" y="1304640"/>
            <a:ext cx="8915400" cy="120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 inch = 57;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double cm = inch * CM_PER_INCH;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System.out.printf("</a:t>
            </a:r>
            <a:r>
              <a:rPr b="0" lang="en-US" sz="2200" spc="-1" strike="noStrike">
                <a:highlight>
                  <a:srgbClr val="ffff00"/>
                </a:highlight>
                <a:latin typeface="Courier New"/>
              </a:rPr>
              <a:t>%d</a:t>
            </a:r>
            <a:r>
              <a:rPr b="0" lang="en-US" sz="2200" spc="-1" strike="noStrike">
                <a:latin typeface="Courier New"/>
              </a:rPr>
              <a:t> in = </a:t>
            </a:r>
            <a:r>
              <a:rPr b="0" lang="en-US" sz="2200" spc="-1" strike="noStrike">
                <a:highlight>
                  <a:srgbClr val="ffff00"/>
                </a:highlight>
                <a:latin typeface="Courier New"/>
              </a:rPr>
              <a:t>%.2f</a:t>
            </a:r>
            <a:r>
              <a:rPr b="0" lang="en-US" sz="2200" spc="-1" strike="noStrike">
                <a:latin typeface="Courier New"/>
              </a:rPr>
              <a:t> cm\n", inch, cm);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114800" y="2286000"/>
            <a:ext cx="457200" cy="914400"/>
          </a:xfrm>
          <a:custGeom>
            <a:avLst/>
            <a:gdLst/>
            <a:ahLst/>
            <a:rect l="0" t="0" r="r" b="b"/>
            <a:pathLst>
              <a:path w="1271" h="2541">
                <a:moveTo>
                  <a:pt x="1270" y="2540"/>
                </a:moveTo>
                <a:lnTo>
                  <a:pt x="0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7" name=""/>
          <p:cNvSpPr/>
          <p:nvPr/>
        </p:nvSpPr>
        <p:spPr>
          <a:xfrm>
            <a:off x="4572360" y="2286000"/>
            <a:ext cx="914040" cy="914760"/>
          </a:xfrm>
          <a:custGeom>
            <a:avLst/>
            <a:gdLst/>
            <a:ahLst/>
            <a:rect l="0" t="0" r="r" b="b"/>
            <a:pathLst>
              <a:path w="2540" h="2542">
                <a:moveTo>
                  <a:pt x="0" y="2541"/>
                </a:moveTo>
                <a:lnTo>
                  <a:pt x="2539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8" name=""/>
          <p:cNvSpPr txBox="1"/>
          <p:nvPr/>
        </p:nvSpPr>
        <p:spPr>
          <a:xfrm>
            <a:off x="3923280" y="3311280"/>
            <a:ext cx="1563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two specifiers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543800" y="2285640"/>
            <a:ext cx="457200" cy="914400"/>
          </a:xfrm>
          <a:custGeom>
            <a:avLst/>
            <a:gdLst/>
            <a:ahLst/>
            <a:rect l="0" t="0" r="r" b="b"/>
            <a:pathLst>
              <a:path w="1271" h="2541">
                <a:moveTo>
                  <a:pt x="1270" y="2540"/>
                </a:moveTo>
                <a:lnTo>
                  <a:pt x="0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0" name=""/>
          <p:cNvSpPr/>
          <p:nvPr/>
        </p:nvSpPr>
        <p:spPr>
          <a:xfrm>
            <a:off x="8001360" y="2285640"/>
            <a:ext cx="456840" cy="914760"/>
          </a:xfrm>
          <a:custGeom>
            <a:avLst/>
            <a:gdLst/>
            <a:ahLst/>
            <a:rect l="0" t="0" r="r" b="b"/>
            <a:pathLst>
              <a:path w="1270" h="2542">
                <a:moveTo>
                  <a:pt x="0" y="2541"/>
                </a:moveTo>
                <a:lnTo>
                  <a:pt x="1269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1" name=""/>
          <p:cNvSpPr txBox="1"/>
          <p:nvPr/>
        </p:nvSpPr>
        <p:spPr>
          <a:xfrm>
            <a:off x="7315200" y="3311280"/>
            <a:ext cx="1258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two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914400" y="3997080"/>
            <a:ext cx="3972240" cy="40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Output:   </a:t>
            </a:r>
            <a:r>
              <a:rPr b="0" lang="en-US" sz="2200" spc="-1" strike="noStrike">
                <a:latin typeface="Courier New"/>
              </a:rPr>
              <a:t>57 in = 144.78 cm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Format Specifiers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14" name=""/>
          <p:cNvGraphicFramePr/>
          <p:nvPr/>
        </p:nvGraphicFramePr>
        <p:xfrm>
          <a:off x="1624320" y="1329480"/>
          <a:ext cx="6831720" cy="3428640"/>
        </p:xfrm>
        <a:graphic>
          <a:graphicData uri="http://schemas.openxmlformats.org/drawingml/2006/table">
            <a:tbl>
              <a:tblPr/>
              <a:tblGrid>
                <a:gridCol w="842400"/>
                <a:gridCol w="4483800"/>
                <a:gridCol w="1505880"/>
              </a:tblGrid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Integer in base 10 (</a:t>
                      </a:r>
                      <a:r>
                        <a:rPr b="1" lang="en-US" sz="1800" spc="-1" strike="noStrike">
                          <a:latin typeface="Arial"/>
                        </a:rPr>
                        <a:t>d</a:t>
                      </a:r>
                      <a:r>
                        <a:rPr b="0" lang="en-US" sz="1800" spc="-1" strike="noStrike">
                          <a:latin typeface="Arial"/>
                        </a:rPr>
                        <a:t>ecimal)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12345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%,d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Integer with comma separators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12,345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%08d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Padded with zeros, at least 8 digits wide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00012345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%f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Floating-point number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6.789000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%.2f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Rounded to two decimal places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6.79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96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%s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String of characters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Hello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92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%x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Integer in base 16 (he</a:t>
                      </a:r>
                      <a:r>
                        <a:rPr b="1" lang="en-US" sz="1800" spc="-1" strike="noStrike">
                          <a:latin typeface="Arial"/>
                        </a:rPr>
                        <a:t>x</a:t>
                      </a:r>
                      <a:r>
                        <a:rPr b="0" lang="en-US" sz="1800" spc="-1" strike="noStrike">
                          <a:latin typeface="Arial"/>
                        </a:rPr>
                        <a:t>adecimal)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b5614e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Reading Error Messages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555920" y="1674360"/>
            <a:ext cx="7053840" cy="72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 inch = 57;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System.out.printf("inches = %d " + inch);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7315200" y="1143000"/>
            <a:ext cx="1143000" cy="531360"/>
          </a:xfrm>
          <a:prstGeom prst="wedgeRectCallout">
            <a:avLst>
              <a:gd name="adj1" fmla="val -40620"/>
              <a:gd name="adj2" fmla="val 10836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Should be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a comma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555920" y="2743200"/>
            <a:ext cx="6048000" cy="72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 inch = 57;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System.out.printf("inches = %d57");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6629400" y="2514600"/>
            <a:ext cx="1600200" cy="302760"/>
          </a:xfrm>
          <a:prstGeom prst="wedgeRectCallout">
            <a:avLst>
              <a:gd name="adj1" fmla="val -43300"/>
              <a:gd name="adj2" fmla="val 152490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Works out to this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7086600" y="3886200"/>
            <a:ext cx="1828800" cy="302760"/>
          </a:xfrm>
          <a:prstGeom prst="wedgeRectCallout">
            <a:avLst>
              <a:gd name="adj1" fmla="val -42819"/>
              <a:gd name="adj2" fmla="val -20771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No values to format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Reading Error Messages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555920" y="1674360"/>
            <a:ext cx="7053840" cy="72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 inch = 57;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System.out.printf("inches = %d " + inch);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76200" y="2849040"/>
            <a:ext cx="9507600" cy="164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Exception in thread "main" java.util.MissingFormatArgumentException: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Format specifier '%d'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at java.util.Formatter.format(Formatter.java:2519)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at java.io.PrintStream.format(PrintStream.java:970)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at java.io.PrintStream.printf(PrintStream.java:871)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at Example.main(Example.java:10)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086600" y="2286000"/>
            <a:ext cx="1600200" cy="347760"/>
          </a:xfrm>
          <a:prstGeom prst="wedgeRectCallout">
            <a:avLst>
              <a:gd name="adj1" fmla="val -41115"/>
              <a:gd name="adj2" fmla="val 108013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Exception name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200400" y="2514600"/>
            <a:ext cx="1600200" cy="576360"/>
          </a:xfrm>
          <a:prstGeom prst="wedgeRectCallout">
            <a:avLst>
              <a:gd name="adj1" fmla="val -41115"/>
              <a:gd name="adj2" fmla="val 85018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Additional</a:t>
            </a:r>
            <a:br/>
            <a:r>
              <a:rPr b="0" lang="en-US" sz="1400" spc="-1" strike="noStrike">
                <a:latin typeface="Arial"/>
              </a:rPr>
              <a:t>information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7772400" y="3429000"/>
            <a:ext cx="0" cy="1143000"/>
          </a:xfrm>
          <a:custGeom>
            <a:avLst/>
            <a:gdLst/>
            <a:ahLst/>
            <a:rect l="0" t="0" r="r" b="b"/>
            <a:pathLst>
              <a:path w="1" h="3176">
                <a:moveTo>
                  <a:pt x="0" y="0"/>
                </a:moveTo>
                <a:lnTo>
                  <a:pt x="0" y="3175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27" name=""/>
          <p:cNvSpPr txBox="1"/>
          <p:nvPr/>
        </p:nvSpPr>
        <p:spPr>
          <a:xfrm>
            <a:off x="7867440" y="3824640"/>
            <a:ext cx="104796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stack trace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914400" y="4681440"/>
            <a:ext cx="914400" cy="347760"/>
          </a:xfrm>
          <a:prstGeom prst="wedgeRectCallout">
            <a:avLst>
              <a:gd name="adj1" fmla="val 17805"/>
              <a:gd name="adj2" fmla="val -93532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Method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2971800" y="4608000"/>
            <a:ext cx="914400" cy="421200"/>
          </a:xfrm>
          <a:prstGeom prst="wedgeRectCallout">
            <a:avLst>
              <a:gd name="adj1" fmla="val 17805"/>
              <a:gd name="adj2" fmla="val -8594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Source</a:t>
            </a:r>
            <a:br/>
            <a:r>
              <a:rPr b="0" lang="en-US" sz="1400" spc="-1" strike="noStrike">
                <a:latin typeface="Arial"/>
              </a:rPr>
              <a:t>file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4572000" y="4608000"/>
            <a:ext cx="914400" cy="421200"/>
          </a:xfrm>
          <a:prstGeom prst="wedgeRectCallout">
            <a:avLst>
              <a:gd name="adj1" fmla="val -44217"/>
              <a:gd name="adj2" fmla="val -7860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Line</a:t>
            </a:r>
            <a:br/>
            <a:r>
              <a:rPr b="0" lang="en-US" sz="1400" spc="-1" strike="noStrike">
                <a:latin typeface="Arial"/>
              </a:rPr>
              <a:t>number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Type Cast Operators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555920" y="1674360"/>
            <a:ext cx="7053840" cy="103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double cm = in.nextDouble();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int inch = cm / CM_PER_INCH;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System.out.printf("inches = %d ", inch);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302400" y="2971800"/>
            <a:ext cx="2716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Compiler gives this error: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992880" y="3429000"/>
            <a:ext cx="8836920" cy="101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error: incompatible types: possible lossy conversion from double to int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</a:t>
            </a:r>
            <a:r>
              <a:rPr b="0" lang="en-US" sz="1600" spc="-1" strike="noStrike">
                <a:latin typeface="Courier New"/>
              </a:rPr>
              <a:t>inches = cm / CM_PER_INCH;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           </a:t>
            </a:r>
            <a:r>
              <a:rPr b="0" lang="en-US" sz="1600" spc="-1" strike="noStrike">
                <a:latin typeface="Courier New"/>
              </a:rPr>
              <a:t>^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302400" y="4231800"/>
            <a:ext cx="8933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The compiler won’t let you do an operation that will lose the fractional part of the result.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System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04000" y="1326600"/>
            <a:ext cx="9071640" cy="187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Provides methods related to your environment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System.out</a:t>
            </a:r>
            <a:r>
              <a:rPr b="0" lang="en-US" sz="3200" spc="-1" strike="noStrike">
                <a:latin typeface="Arial"/>
              </a:rPr>
              <a:t> is a special value in that class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One of its methods is </a:t>
            </a:r>
            <a:r>
              <a:rPr b="0" lang="en-US" sz="3200" spc="-1" strike="noStrike">
                <a:latin typeface="Courier New"/>
              </a:rPr>
              <a:t>println()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Type Cast Operators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555920" y="1674360"/>
            <a:ext cx="7053840" cy="103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double cm = in.nextDouble();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int inch = </a:t>
            </a:r>
            <a:r>
              <a:rPr b="0" lang="en-US" sz="2200" spc="-1" strike="noStrike">
                <a:highlight>
                  <a:srgbClr val="ffff00"/>
                </a:highlight>
                <a:latin typeface="Courier New"/>
              </a:rPr>
              <a:t>(int)</a:t>
            </a:r>
            <a:r>
              <a:rPr b="0" lang="en-US" sz="2200" spc="-1" strike="noStrike">
                <a:latin typeface="Courier New"/>
              </a:rPr>
              <a:t> </a:t>
            </a:r>
            <a:r>
              <a:rPr b="0" lang="en-US" sz="2200" spc="-1" strike="noStrike">
                <a:highlight>
                  <a:srgbClr val="afd095"/>
                </a:highlight>
                <a:latin typeface="Courier New"/>
              </a:rPr>
              <a:t>(</a:t>
            </a:r>
            <a:r>
              <a:rPr b="0" lang="en-US" sz="2200" spc="-1" strike="noStrike">
                <a:latin typeface="Courier New"/>
              </a:rPr>
              <a:t>cm / CM_PER_INCH</a:t>
            </a:r>
            <a:r>
              <a:rPr b="0" lang="en-US" sz="2200" spc="-1" strike="noStrike">
                <a:highlight>
                  <a:srgbClr val="afd095"/>
                </a:highlight>
                <a:latin typeface="Courier New"/>
              </a:rPr>
              <a:t>)</a:t>
            </a:r>
            <a:r>
              <a:rPr b="0" lang="en-US" sz="2200" spc="-1" strike="noStrike">
                <a:latin typeface="Courier New"/>
              </a:rPr>
              <a:t>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System.out.printf("inches = %d ", inch);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43000" y="2918880"/>
            <a:ext cx="8229600" cy="142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(int)</a:t>
            </a:r>
            <a:r>
              <a:rPr b="0" lang="en-US" sz="1800" spc="-1" strike="noStrike">
                <a:latin typeface="Arial"/>
              </a:rPr>
              <a:t> is a </a:t>
            </a:r>
            <a:r>
              <a:rPr b="1" i="1" lang="en-US" sz="1800" spc="-1" strike="noStrike">
                <a:latin typeface="Arial"/>
              </a:rPr>
              <a:t>cast</a:t>
            </a:r>
            <a:r>
              <a:rPr b="0" lang="en-US" sz="1800" spc="-1" strike="noStrike">
                <a:latin typeface="Arial"/>
              </a:rPr>
              <a:t> that tells the compiler that you want to convert the result to an integer.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highlight>
                  <a:srgbClr val="afd095"/>
                </a:highlight>
                <a:latin typeface="Arial"/>
              </a:rPr>
              <a:t>parentheses</a:t>
            </a:r>
            <a:r>
              <a:rPr b="0" lang="en-US" sz="1800" spc="-1" strike="noStrike">
                <a:latin typeface="Arial"/>
              </a:rPr>
              <a:t> around the expression are necessary—you want the expression evaluated first, then the result converted to an integer.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fractional part of the result of division is thrown away.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Type Cast Operators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85800" y="1674360"/>
            <a:ext cx="7053840" cy="103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 totalSales = 47;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int nCustomers = 5;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double avgSale = totalSales / nCustomers;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43000" y="2918880"/>
            <a:ext cx="8229600" cy="73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right hand side divides two integer values; the result will be 9.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Aft>
                <a:spcPts val="72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What do we do if we want the answer to be 9.40?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Type Cast Operators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685800" y="1674360"/>
            <a:ext cx="8059680" cy="103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 totalSales = 47;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int nCustomers = 5;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double avgSale = </a:t>
            </a:r>
            <a:r>
              <a:rPr b="0" lang="en-US" sz="2200" spc="-1" strike="noStrike">
                <a:highlight>
                  <a:srgbClr val="ffff00"/>
                </a:highlight>
                <a:latin typeface="Courier New"/>
              </a:rPr>
              <a:t>1.0 * </a:t>
            </a:r>
            <a:r>
              <a:rPr b="0" lang="en-US" sz="2200" spc="-1" strike="noStrike">
                <a:latin typeface="Courier New"/>
              </a:rPr>
              <a:t>totalSales / nCustomers;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685800" y="2971800"/>
            <a:ext cx="7435080" cy="36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1800" spc="-1" strike="noStrike">
                <a:latin typeface="Arial"/>
              </a:rPr>
              <a:t>Multiplying by a </a:t>
            </a:r>
            <a:r>
              <a:rPr b="0" lang="en-US" sz="1800" spc="-1" strike="noStrike">
                <a:latin typeface="Courier New"/>
              </a:rPr>
              <a:t>double</a:t>
            </a:r>
            <a:r>
              <a:rPr b="0" lang="en-US" sz="1800" spc="-1" strike="noStrike">
                <a:latin typeface="Arial"/>
              </a:rPr>
              <a:t> will force the result to be converted to </a:t>
            </a:r>
            <a:r>
              <a:rPr b="0" lang="en-US" sz="1800" spc="-1" strike="noStrike">
                <a:latin typeface="Courier New"/>
              </a:rPr>
              <a:t>double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Type Cast Operators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685800" y="1674360"/>
            <a:ext cx="8562600" cy="103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 totalSales = 47;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int nCustomers = 5;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double avgSale = </a:t>
            </a:r>
            <a:r>
              <a:rPr b="0" lang="en-US" sz="2200" spc="-1" strike="noStrike">
                <a:highlight>
                  <a:srgbClr val="ffff00"/>
                </a:highlight>
                <a:latin typeface="Courier New"/>
              </a:rPr>
              <a:t>(double)</a:t>
            </a:r>
            <a:r>
              <a:rPr b="0" lang="en-US" sz="2200" spc="-1" strike="noStrike">
                <a:highlight>
                  <a:srgbClr val="ffffff"/>
                </a:highlight>
                <a:latin typeface="Courier New"/>
              </a:rPr>
              <a:t> </a:t>
            </a:r>
            <a:r>
              <a:rPr b="0" lang="en-US" sz="2200" spc="-1" strike="noStrike">
                <a:latin typeface="Courier New"/>
              </a:rPr>
              <a:t>totalSales / nCustomers;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686160" y="3402720"/>
            <a:ext cx="827316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  <a:ea typeface="Noto Sans CJK SC"/>
              </a:rPr>
              <a:t>double avgSale = totalSales / </a:t>
            </a: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(double) </a:t>
            </a:r>
            <a:r>
              <a:rPr b="0" lang="en-US" sz="1800" spc="-1" strike="noStrike">
                <a:latin typeface="Courier New"/>
              </a:rPr>
              <a:t>nCustomers;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avgSale = (double) totalSales / (double) nCustomers;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685800" y="1233720"/>
            <a:ext cx="6947280" cy="36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1800" spc="-1" strike="noStrike">
                <a:latin typeface="Arial"/>
              </a:rPr>
              <a:t>You can also use a cast to convert one of the operands to </a:t>
            </a:r>
            <a:r>
              <a:rPr b="0" lang="en-US" sz="1800" spc="-1" strike="noStrike">
                <a:latin typeface="Courier New"/>
              </a:rPr>
              <a:t>double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686160" y="2935800"/>
            <a:ext cx="5144400" cy="36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en-US" sz="1800" spc="-1" strike="noStrike">
                <a:latin typeface="Arial"/>
              </a:rPr>
              <a:t>You can cast either operand (or both) to </a:t>
            </a:r>
            <a:r>
              <a:rPr b="0" lang="en-US" sz="1800" spc="-1" strike="noStrike">
                <a:latin typeface="Courier New"/>
              </a:rPr>
              <a:t>double</a:t>
            </a:r>
            <a:r>
              <a:rPr b="0" lang="en-US" sz="1800" spc="-1" strike="noStrike"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685800" y="4205520"/>
            <a:ext cx="4701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i="1" lang="en-US" sz="1800" spc="-1" strike="noStrike">
                <a:latin typeface="Arial"/>
              </a:rPr>
              <a:t>But this will </a:t>
            </a:r>
            <a:r>
              <a:rPr b="1" i="1" lang="en-US" sz="1800" spc="-1" strike="noStrike">
                <a:latin typeface="Arial"/>
              </a:rPr>
              <a:t>not</a:t>
            </a:r>
            <a:r>
              <a:rPr b="0" i="1" lang="en-US" sz="1800" spc="-1" strike="noStrike">
                <a:latin typeface="Arial"/>
              </a:rPr>
              <a:t> give the correct result! Why?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686520" y="4554720"/>
            <a:ext cx="8273160" cy="47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  <a:ea typeface="Noto Sans CJK SC"/>
              </a:rPr>
              <a:t>double avgSale = </a:t>
            </a:r>
            <a:r>
              <a:rPr b="0" lang="en-US" sz="1800" spc="-1" strike="noStrike">
                <a:latin typeface="Courier New"/>
              </a:rPr>
              <a:t>(double) (totalSales / nCustomers);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Remainder Operator: </a:t>
            </a:r>
            <a:r>
              <a:rPr b="0" lang="en-US" sz="4000" spc="-1" strike="noStrike">
                <a:latin typeface="Courier New"/>
              </a:rPr>
              <a:t>%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228600" y="1326600"/>
            <a:ext cx="9601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0" lang="en-US" sz="3200" spc="-1" strike="noStrike">
                <a:latin typeface="Courier New"/>
              </a:rPr>
              <a:t>/</a:t>
            </a:r>
            <a:r>
              <a:rPr b="0" lang="en-US" sz="3200" spc="-1" strike="noStrike">
                <a:latin typeface="Arial"/>
              </a:rPr>
              <a:t> operator gives the quotient of two integers.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0" lang="en-US" sz="3200" spc="-1" strike="noStrike">
                <a:latin typeface="Courier New"/>
              </a:rPr>
              <a:t>%</a:t>
            </a:r>
            <a:r>
              <a:rPr b="0" lang="en-US" sz="3200" spc="-1" strike="noStrike">
                <a:latin typeface="Arial"/>
              </a:rPr>
              <a:t> operator gives the remainder of the division.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47 / 5 → 9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47 % 5 → 2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Also called </a:t>
            </a:r>
            <a:r>
              <a:rPr b="0" i="1" lang="en-US" sz="3200" spc="-1" strike="noStrike">
                <a:latin typeface="Arial"/>
              </a:rPr>
              <a:t>mod</a:t>
            </a:r>
            <a:r>
              <a:rPr b="0" lang="en-US" sz="3200" spc="-1" strike="noStrike">
                <a:latin typeface="Arial"/>
              </a:rPr>
              <a:t> or </a:t>
            </a:r>
            <a:r>
              <a:rPr b="0" i="1" lang="en-US" sz="3200" spc="-1" strike="noStrike">
                <a:latin typeface="Arial"/>
              </a:rPr>
              <a:t>modulo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Same priority level as </a:t>
            </a:r>
            <a:r>
              <a:rPr b="0" lang="en-US" sz="3200" spc="-1" strike="noStrike">
                <a:latin typeface="Courier New"/>
              </a:rPr>
              <a:t>*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0" lang="en-US" sz="3200" spc="-1" strike="noStrike">
                <a:latin typeface="Courier New"/>
              </a:rPr>
              <a:t>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Remainder Operator: </a:t>
            </a:r>
            <a:r>
              <a:rPr b="0" lang="en-US" sz="4000" spc="-1" strike="noStrike">
                <a:latin typeface="Courier New"/>
              </a:rPr>
              <a:t>%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204200" y="1318680"/>
            <a:ext cx="799884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totalMinutes;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hours;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minutes;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System.out.printf("Enter total minutes: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totalMinutes = input.nextInt();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hours = totalMinutes / 60;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minutes = totalMinutes % 60;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System.out.printf("%d hrs %d minutes\n", hours, minutes);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Remainder Operator: </a:t>
            </a:r>
            <a:r>
              <a:rPr b="0" lang="en-US" sz="4000" spc="-1" strike="noStrike">
                <a:latin typeface="Courier New"/>
              </a:rPr>
              <a:t>%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2514600" y="1691640"/>
            <a:ext cx="525780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n;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n % 10  → rightmost digit of 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n % 100 → rightmost two digits of 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quantity;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quantity / 12 → dozens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quantity % 12 → units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65480" y="1143000"/>
            <a:ext cx="2921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Other examples of using %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How </a:t>
            </a:r>
            <a:r>
              <a:rPr b="0" lang="en-US" sz="4000" spc="-1" strike="noStrike">
                <a:latin typeface="Courier New"/>
              </a:rPr>
              <a:t>Scanner</a:t>
            </a:r>
            <a:r>
              <a:rPr b="0" lang="en-US" sz="4000" spc="-1" strike="noStrike">
                <a:latin typeface="Arial"/>
              </a:rPr>
              <a:t> Works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928880" y="1172520"/>
            <a:ext cx="7297920" cy="24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Scanner in = new Scanner(System.in);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System.out.print("What is your name?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name = in.nextLine();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System.out.print("What is your age?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age = in.nextInt();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System.out.printf("Hello %s, age %d\n", name, age);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928880" y="4064040"/>
            <a:ext cx="498132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What is your name? Michelle Simmons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What is your age? 54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Hello Michelle Simmons, age 54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660600" y="1179000"/>
            <a:ext cx="11545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source 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674280" y="4088880"/>
            <a:ext cx="115452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output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57200" y="3886200"/>
            <a:ext cx="8686800" cy="0"/>
          </a:xfrm>
          <a:custGeom>
            <a:avLst/>
            <a:gdLst/>
            <a:ahLst/>
            <a:rect l="0" t="0" r="r" b="b"/>
            <a:pathLst>
              <a:path w="24131" h="1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0">
            <a:solidFill>
              <a:srgbClr val="000000"/>
            </a:solidFill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3" dur="indefinite" restart="never" nodeType="tmRoot">
          <p:childTnLst>
            <p:seq>
              <p:cTn id="314" dur="indefinite" nodeType="mainSeq">
                <p:childTnLst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How </a:t>
            </a:r>
            <a:r>
              <a:rPr b="0" lang="en-US" sz="4000" spc="-1" strike="noStrike">
                <a:latin typeface="Courier New"/>
              </a:rPr>
              <a:t>Scanner</a:t>
            </a:r>
            <a:r>
              <a:rPr b="0" lang="en-US" sz="4000" spc="-1" strike="noStrike">
                <a:latin typeface="Arial"/>
              </a:rPr>
              <a:t> Works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4698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67" name=""/>
          <p:cNvSpPr/>
          <p:nvPr/>
        </p:nvSpPr>
        <p:spPr>
          <a:xfrm>
            <a:off x="83556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68" name=""/>
          <p:cNvSpPr/>
          <p:nvPr/>
        </p:nvSpPr>
        <p:spPr>
          <a:xfrm>
            <a:off x="119556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c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69" name=""/>
          <p:cNvSpPr/>
          <p:nvPr/>
        </p:nvSpPr>
        <p:spPr>
          <a:xfrm>
            <a:off x="155556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h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0" name=""/>
          <p:cNvSpPr/>
          <p:nvPr/>
        </p:nvSpPr>
        <p:spPr>
          <a:xfrm>
            <a:off x="191556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1" name=""/>
          <p:cNvSpPr/>
          <p:nvPr/>
        </p:nvSpPr>
        <p:spPr>
          <a:xfrm>
            <a:off x="22748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2" name=""/>
          <p:cNvSpPr/>
          <p:nvPr/>
        </p:nvSpPr>
        <p:spPr>
          <a:xfrm>
            <a:off x="26406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3" name=""/>
          <p:cNvSpPr/>
          <p:nvPr/>
        </p:nvSpPr>
        <p:spPr>
          <a:xfrm>
            <a:off x="30006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4" name=""/>
          <p:cNvSpPr/>
          <p:nvPr/>
        </p:nvSpPr>
        <p:spPr>
          <a:xfrm>
            <a:off x="33606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37206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6" name=""/>
          <p:cNvSpPr/>
          <p:nvPr/>
        </p:nvSpPr>
        <p:spPr>
          <a:xfrm>
            <a:off x="407988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7" name=""/>
          <p:cNvSpPr/>
          <p:nvPr/>
        </p:nvSpPr>
        <p:spPr>
          <a:xfrm>
            <a:off x="44456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8" name=""/>
          <p:cNvSpPr/>
          <p:nvPr/>
        </p:nvSpPr>
        <p:spPr>
          <a:xfrm>
            <a:off x="48056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79" name=""/>
          <p:cNvSpPr/>
          <p:nvPr/>
        </p:nvSpPr>
        <p:spPr>
          <a:xfrm>
            <a:off x="51656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o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0" name=""/>
          <p:cNvSpPr/>
          <p:nvPr/>
        </p:nvSpPr>
        <p:spPr>
          <a:xfrm>
            <a:off x="55256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1" name=""/>
          <p:cNvSpPr/>
          <p:nvPr/>
        </p:nvSpPr>
        <p:spPr>
          <a:xfrm>
            <a:off x="588492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2" name=""/>
          <p:cNvSpPr/>
          <p:nvPr/>
        </p:nvSpPr>
        <p:spPr>
          <a:xfrm>
            <a:off x="624492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3" name=""/>
          <p:cNvSpPr/>
          <p:nvPr/>
        </p:nvSpPr>
        <p:spPr>
          <a:xfrm>
            <a:off x="649800" y="1900800"/>
            <a:ext cx="0" cy="385200"/>
          </a:xfrm>
          <a:custGeom>
            <a:avLst/>
            <a:gdLst/>
            <a:ahLst/>
            <a:rect l="0" t="0" r="r" b="b"/>
            <a:pathLst>
              <a:path w="1" h="1071">
                <a:moveTo>
                  <a:pt x="0" y="1070"/>
                </a:moveTo>
                <a:lnTo>
                  <a:pt x="0" y="0"/>
                </a:lnTo>
              </a:path>
            </a:pathLst>
          </a:cu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4" name=""/>
          <p:cNvSpPr txBox="1"/>
          <p:nvPr/>
        </p:nvSpPr>
        <p:spPr>
          <a:xfrm>
            <a:off x="360000" y="956520"/>
            <a:ext cx="6360840" cy="33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600" spc="-1" strike="noStrike">
                <a:latin typeface="Arial"/>
              </a:rPr>
              <a:t>Reading the name first: Stream of characters as viewed by </a:t>
            </a:r>
            <a:r>
              <a:rPr b="0" lang="en-US" sz="1600" spc="-1" strike="noStrike">
                <a:latin typeface="Courier New"/>
              </a:rPr>
              <a:t>Scanner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360000" y="2509560"/>
            <a:ext cx="4344480" cy="33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nextLine()</a:t>
            </a:r>
            <a:r>
              <a:rPr b="0" i="1" lang="en-US" sz="1600" spc="-1" strike="noStrike">
                <a:latin typeface="Arial"/>
              </a:rPr>
              <a:t> reads up to a newline character: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661068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5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7" name=""/>
          <p:cNvSpPr/>
          <p:nvPr/>
        </p:nvSpPr>
        <p:spPr>
          <a:xfrm>
            <a:off x="697068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4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8" name=""/>
          <p:cNvSpPr/>
          <p:nvPr/>
        </p:nvSpPr>
        <p:spPr>
          <a:xfrm>
            <a:off x="733068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89" name=""/>
          <p:cNvSpPr/>
          <p:nvPr/>
        </p:nvSpPr>
        <p:spPr>
          <a:xfrm>
            <a:off x="6400800" y="3441600"/>
            <a:ext cx="0" cy="457200"/>
          </a:xfrm>
          <a:custGeom>
            <a:avLst/>
            <a:gdLst/>
            <a:ahLst/>
            <a:rect l="0" t="0" r="r" b="b"/>
            <a:pathLst>
              <a:path w="1" h="1271">
                <a:moveTo>
                  <a:pt x="0" y="1270"/>
                </a:moveTo>
                <a:lnTo>
                  <a:pt x="0" y="0"/>
                </a:lnTo>
              </a:path>
            </a:pathLst>
          </a:cu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0" name=""/>
          <p:cNvSpPr txBox="1"/>
          <p:nvPr/>
        </p:nvSpPr>
        <p:spPr>
          <a:xfrm>
            <a:off x="360000" y="3882600"/>
            <a:ext cx="5613840" cy="33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nextInt()</a:t>
            </a:r>
            <a:r>
              <a:rPr b="0" i="1" lang="en-US" sz="1600" spc="-1" strike="noStrike">
                <a:latin typeface="Arial"/>
              </a:rPr>
              <a:t> skips leading whitespace and reads the integer: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5720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92" name=""/>
          <p:cNvSpPr/>
          <p:nvPr/>
        </p:nvSpPr>
        <p:spPr>
          <a:xfrm>
            <a:off x="82296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93" name=""/>
          <p:cNvSpPr/>
          <p:nvPr/>
        </p:nvSpPr>
        <p:spPr>
          <a:xfrm>
            <a:off x="118296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c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94" name=""/>
          <p:cNvSpPr/>
          <p:nvPr/>
        </p:nvSpPr>
        <p:spPr>
          <a:xfrm>
            <a:off x="154296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h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95" name=""/>
          <p:cNvSpPr/>
          <p:nvPr/>
        </p:nvSpPr>
        <p:spPr>
          <a:xfrm>
            <a:off x="190296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96" name=""/>
          <p:cNvSpPr/>
          <p:nvPr/>
        </p:nvSpPr>
        <p:spPr>
          <a:xfrm>
            <a:off x="226224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97" name=""/>
          <p:cNvSpPr/>
          <p:nvPr/>
        </p:nvSpPr>
        <p:spPr>
          <a:xfrm>
            <a:off x="262800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98" name=""/>
          <p:cNvSpPr/>
          <p:nvPr/>
        </p:nvSpPr>
        <p:spPr>
          <a:xfrm>
            <a:off x="298800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99" name=""/>
          <p:cNvSpPr/>
          <p:nvPr/>
        </p:nvSpPr>
        <p:spPr>
          <a:xfrm>
            <a:off x="334800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370800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1" name=""/>
          <p:cNvSpPr/>
          <p:nvPr/>
        </p:nvSpPr>
        <p:spPr>
          <a:xfrm>
            <a:off x="406728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2" name=""/>
          <p:cNvSpPr/>
          <p:nvPr/>
        </p:nvSpPr>
        <p:spPr>
          <a:xfrm>
            <a:off x="443304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3" name=""/>
          <p:cNvSpPr/>
          <p:nvPr/>
        </p:nvSpPr>
        <p:spPr>
          <a:xfrm>
            <a:off x="479304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4" name=""/>
          <p:cNvSpPr/>
          <p:nvPr/>
        </p:nvSpPr>
        <p:spPr>
          <a:xfrm>
            <a:off x="515304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o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5" name=""/>
          <p:cNvSpPr/>
          <p:nvPr/>
        </p:nvSpPr>
        <p:spPr>
          <a:xfrm>
            <a:off x="551304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6" name=""/>
          <p:cNvSpPr/>
          <p:nvPr/>
        </p:nvSpPr>
        <p:spPr>
          <a:xfrm>
            <a:off x="587232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7" name=""/>
          <p:cNvSpPr/>
          <p:nvPr/>
        </p:nvSpPr>
        <p:spPr>
          <a:xfrm>
            <a:off x="623232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08" name=""/>
          <p:cNvSpPr/>
          <p:nvPr/>
        </p:nvSpPr>
        <p:spPr>
          <a:xfrm>
            <a:off x="7516800" y="4814640"/>
            <a:ext cx="0" cy="457200"/>
          </a:xfrm>
          <a:custGeom>
            <a:avLst/>
            <a:gdLst/>
            <a:ahLst/>
            <a:rect l="0" t="0" r="r" b="b"/>
            <a:pathLst>
              <a:path w="1" h="1271">
                <a:moveTo>
                  <a:pt x="0" y="1270"/>
                </a:moveTo>
                <a:lnTo>
                  <a:pt x="0" y="0"/>
                </a:lnTo>
              </a:path>
            </a:pathLst>
          </a:cu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9" name=""/>
          <p:cNvSpPr/>
          <p:nvPr/>
        </p:nvSpPr>
        <p:spPr>
          <a:xfrm>
            <a:off x="659808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5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0" name=""/>
          <p:cNvSpPr/>
          <p:nvPr/>
        </p:nvSpPr>
        <p:spPr>
          <a:xfrm>
            <a:off x="695808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4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1" name=""/>
          <p:cNvSpPr/>
          <p:nvPr/>
        </p:nvSpPr>
        <p:spPr>
          <a:xfrm>
            <a:off x="7318080" y="435744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2" name=""/>
          <p:cNvSpPr/>
          <p:nvPr/>
        </p:nvSpPr>
        <p:spPr>
          <a:xfrm>
            <a:off x="46980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3" name=""/>
          <p:cNvSpPr/>
          <p:nvPr/>
        </p:nvSpPr>
        <p:spPr>
          <a:xfrm>
            <a:off x="83556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4" name=""/>
          <p:cNvSpPr/>
          <p:nvPr/>
        </p:nvSpPr>
        <p:spPr>
          <a:xfrm>
            <a:off x="119556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c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5" name=""/>
          <p:cNvSpPr/>
          <p:nvPr/>
        </p:nvSpPr>
        <p:spPr>
          <a:xfrm>
            <a:off x="155556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h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6" name=""/>
          <p:cNvSpPr/>
          <p:nvPr/>
        </p:nvSpPr>
        <p:spPr>
          <a:xfrm>
            <a:off x="191556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7" name=""/>
          <p:cNvSpPr/>
          <p:nvPr/>
        </p:nvSpPr>
        <p:spPr>
          <a:xfrm>
            <a:off x="227484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8" name=""/>
          <p:cNvSpPr/>
          <p:nvPr/>
        </p:nvSpPr>
        <p:spPr>
          <a:xfrm>
            <a:off x="264060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19" name=""/>
          <p:cNvSpPr/>
          <p:nvPr/>
        </p:nvSpPr>
        <p:spPr>
          <a:xfrm>
            <a:off x="300060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20" name=""/>
          <p:cNvSpPr/>
          <p:nvPr/>
        </p:nvSpPr>
        <p:spPr>
          <a:xfrm>
            <a:off x="336060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372060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22" name=""/>
          <p:cNvSpPr/>
          <p:nvPr/>
        </p:nvSpPr>
        <p:spPr>
          <a:xfrm>
            <a:off x="407988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23" name=""/>
          <p:cNvSpPr/>
          <p:nvPr/>
        </p:nvSpPr>
        <p:spPr>
          <a:xfrm>
            <a:off x="444564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24" name=""/>
          <p:cNvSpPr/>
          <p:nvPr/>
        </p:nvSpPr>
        <p:spPr>
          <a:xfrm>
            <a:off x="480564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25" name=""/>
          <p:cNvSpPr/>
          <p:nvPr/>
        </p:nvSpPr>
        <p:spPr>
          <a:xfrm>
            <a:off x="516564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o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26" name=""/>
          <p:cNvSpPr/>
          <p:nvPr/>
        </p:nvSpPr>
        <p:spPr>
          <a:xfrm>
            <a:off x="552564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27" name=""/>
          <p:cNvSpPr/>
          <p:nvPr/>
        </p:nvSpPr>
        <p:spPr>
          <a:xfrm>
            <a:off x="588492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28" name=""/>
          <p:cNvSpPr/>
          <p:nvPr/>
        </p:nvSpPr>
        <p:spPr>
          <a:xfrm>
            <a:off x="624492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29" name=""/>
          <p:cNvSpPr/>
          <p:nvPr/>
        </p:nvSpPr>
        <p:spPr>
          <a:xfrm>
            <a:off x="661068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5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30" name=""/>
          <p:cNvSpPr/>
          <p:nvPr/>
        </p:nvSpPr>
        <p:spPr>
          <a:xfrm>
            <a:off x="697068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4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31" name=""/>
          <p:cNvSpPr/>
          <p:nvPr/>
        </p:nvSpPr>
        <p:spPr>
          <a:xfrm>
            <a:off x="7330680" y="2955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How </a:t>
            </a:r>
            <a:r>
              <a:rPr b="0" lang="en-US" sz="4000" spc="-1" strike="noStrike">
                <a:latin typeface="Courier New"/>
              </a:rPr>
              <a:t>Scanner</a:t>
            </a:r>
            <a:r>
              <a:rPr b="0" lang="en-US" sz="4000" spc="-1" strike="noStrike">
                <a:latin typeface="Arial"/>
              </a:rPr>
              <a:t> Works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928880" y="1172520"/>
            <a:ext cx="7297920" cy="24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Scanner in = new Scanner(System.in);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System.out.print("What is your age? 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age = in.nextInt();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System.out.print("What is your name?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name = in.nextLine();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System.out.printf("Hello %s, age %d\n", name, age);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928880" y="4064040"/>
            <a:ext cx="470700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What is your age? 54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What is your name? Hello , age 54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660600" y="1179000"/>
            <a:ext cx="11545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source 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674280" y="4088880"/>
            <a:ext cx="115452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output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57200" y="3886200"/>
            <a:ext cx="8686800" cy="0"/>
          </a:xfrm>
          <a:custGeom>
            <a:avLst/>
            <a:gdLst/>
            <a:ahLst/>
            <a:rect l="0" t="0" r="r" b="b"/>
            <a:pathLst>
              <a:path w="24131" h="1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0">
            <a:solidFill>
              <a:srgbClr val="000000"/>
            </a:solidFill>
          </a:ln>
        </p:spPr>
      </p:sp>
      <p:sp>
        <p:nvSpPr>
          <p:cNvPr id="238" name=""/>
          <p:cNvSpPr/>
          <p:nvPr/>
        </p:nvSpPr>
        <p:spPr>
          <a:xfrm>
            <a:off x="7086600" y="2057400"/>
            <a:ext cx="1143000" cy="884880"/>
          </a:xfrm>
          <a:prstGeom prst="arc">
            <a:avLst>
              <a:gd name="adj1" fmla="val 15867158"/>
              <a:gd name="adj2" fmla="val 5442625"/>
            </a:avLst>
          </a:prstGeom>
          <a:noFill/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39" name=""/>
          <p:cNvSpPr txBox="1"/>
          <p:nvPr/>
        </p:nvSpPr>
        <p:spPr>
          <a:xfrm>
            <a:off x="8264880" y="2345040"/>
            <a:ext cx="1143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switch order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9" dur="indefinite" restart="never" nodeType="tmRoot">
          <p:childTnLst>
            <p:seq>
              <p:cTn id="470" dur="indefinite" nodeType="mainSeq">
                <p:childTnLst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System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04000" y="1326600"/>
            <a:ext cx="907164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You can print the value of the </a:t>
            </a:r>
            <a:r>
              <a:rPr b="0" lang="en-US" sz="3200" spc="-1" strike="noStrike">
                <a:latin typeface="Courier New"/>
              </a:rPr>
              <a:t>System.out</a:t>
            </a:r>
            <a:r>
              <a:rPr b="0" lang="en-US" sz="3200" spc="-1" strike="noStrike">
                <a:latin typeface="Arial"/>
              </a:rPr>
              <a:t> variable.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907280" y="2506680"/>
            <a:ext cx="6322320" cy="46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Courier New"/>
              </a:rPr>
              <a:t>System.out.println(System.out);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877400" y="3657600"/>
            <a:ext cx="5727960" cy="46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600" spc="-1" strike="noStrike">
                <a:latin typeface="Courier New"/>
              </a:rPr>
              <a:t>java.io.PrintStream@378bf509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008800" y="3537000"/>
            <a:ext cx="1371600" cy="228600"/>
          </a:xfrm>
          <a:custGeom>
            <a:avLst/>
            <a:gdLst/>
            <a:ahLst/>
            <a:rect l="0" t="0" r="r" b="b"/>
            <a:pathLst>
              <a:path w="3811" h="636">
                <a:moveTo>
                  <a:pt x="0" y="635"/>
                </a:moveTo>
                <a:lnTo>
                  <a:pt x="0" y="0"/>
                </a:lnTo>
                <a:lnTo>
                  <a:pt x="3810" y="0"/>
                </a:lnTo>
                <a:lnTo>
                  <a:pt x="3810" y="635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" name=""/>
          <p:cNvSpPr/>
          <p:nvPr/>
        </p:nvSpPr>
        <p:spPr>
          <a:xfrm>
            <a:off x="5968800" y="3537360"/>
            <a:ext cx="1575000" cy="228600"/>
          </a:xfrm>
          <a:custGeom>
            <a:avLst/>
            <a:gdLst/>
            <a:ahLst/>
            <a:rect l="0" t="0" r="r" b="b"/>
            <a:pathLst>
              <a:path w="4376" h="636">
                <a:moveTo>
                  <a:pt x="0" y="635"/>
                </a:moveTo>
                <a:lnTo>
                  <a:pt x="0" y="0"/>
                </a:lnTo>
                <a:lnTo>
                  <a:pt x="4375" y="0"/>
                </a:lnTo>
                <a:lnTo>
                  <a:pt x="4375" y="635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" name=""/>
          <p:cNvSpPr/>
          <p:nvPr/>
        </p:nvSpPr>
        <p:spPr>
          <a:xfrm>
            <a:off x="3566160" y="4006800"/>
            <a:ext cx="2194560" cy="228600"/>
          </a:xfrm>
          <a:custGeom>
            <a:avLst/>
            <a:gdLst/>
            <a:ahLst/>
            <a:rect l="0" t="0" r="r" b="b"/>
            <a:pathLst>
              <a:path w="6097" h="636">
                <a:moveTo>
                  <a:pt x="0" y="22"/>
                </a:moveTo>
                <a:lnTo>
                  <a:pt x="0" y="635"/>
                </a:lnTo>
                <a:lnTo>
                  <a:pt x="6096" y="635"/>
                </a:lnTo>
                <a:lnTo>
                  <a:pt x="6096" y="0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" name=""/>
          <p:cNvSpPr txBox="1"/>
          <p:nvPr/>
        </p:nvSpPr>
        <p:spPr>
          <a:xfrm>
            <a:off x="2286000" y="3203280"/>
            <a:ext cx="94896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600" spc="-1" strike="noStrike">
                <a:latin typeface="Arial"/>
              </a:rPr>
              <a:t>package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188240" y="4255920"/>
            <a:ext cx="64548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600" spc="-1" strike="noStrike">
                <a:latin typeface="Arial"/>
              </a:rPr>
              <a:t>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934240" y="3221280"/>
            <a:ext cx="169236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600" spc="-1" strike="noStrike">
                <a:latin typeface="Arial"/>
              </a:rPr>
              <a:t>memory address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How </a:t>
            </a:r>
            <a:r>
              <a:rPr b="0" lang="en-US" sz="4000" spc="-1" strike="noStrike">
                <a:latin typeface="Courier New"/>
              </a:rPr>
              <a:t>Scanner</a:t>
            </a:r>
            <a:r>
              <a:rPr b="0" lang="en-US" sz="4000" spc="-1" strike="noStrike">
                <a:latin typeface="Arial"/>
              </a:rPr>
              <a:t> Works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15858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42" name=""/>
          <p:cNvSpPr/>
          <p:nvPr/>
        </p:nvSpPr>
        <p:spPr>
          <a:xfrm>
            <a:off x="195156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43" name=""/>
          <p:cNvSpPr/>
          <p:nvPr/>
        </p:nvSpPr>
        <p:spPr>
          <a:xfrm>
            <a:off x="231156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c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44" name=""/>
          <p:cNvSpPr/>
          <p:nvPr/>
        </p:nvSpPr>
        <p:spPr>
          <a:xfrm>
            <a:off x="267156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h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45" name=""/>
          <p:cNvSpPr/>
          <p:nvPr/>
        </p:nvSpPr>
        <p:spPr>
          <a:xfrm>
            <a:off x="303156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46" name=""/>
          <p:cNvSpPr/>
          <p:nvPr/>
        </p:nvSpPr>
        <p:spPr>
          <a:xfrm>
            <a:off x="33908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47" name=""/>
          <p:cNvSpPr/>
          <p:nvPr/>
        </p:nvSpPr>
        <p:spPr>
          <a:xfrm>
            <a:off x="37566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48" name=""/>
          <p:cNvSpPr/>
          <p:nvPr/>
        </p:nvSpPr>
        <p:spPr>
          <a:xfrm>
            <a:off x="41166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49" name=""/>
          <p:cNvSpPr/>
          <p:nvPr/>
        </p:nvSpPr>
        <p:spPr>
          <a:xfrm>
            <a:off x="44766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483660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51" name=""/>
          <p:cNvSpPr/>
          <p:nvPr/>
        </p:nvSpPr>
        <p:spPr>
          <a:xfrm>
            <a:off x="519588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52" name=""/>
          <p:cNvSpPr/>
          <p:nvPr/>
        </p:nvSpPr>
        <p:spPr>
          <a:xfrm>
            <a:off x="55616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53" name=""/>
          <p:cNvSpPr/>
          <p:nvPr/>
        </p:nvSpPr>
        <p:spPr>
          <a:xfrm>
            <a:off x="59216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54" name=""/>
          <p:cNvSpPr/>
          <p:nvPr/>
        </p:nvSpPr>
        <p:spPr>
          <a:xfrm>
            <a:off x="62816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o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55" name=""/>
          <p:cNvSpPr/>
          <p:nvPr/>
        </p:nvSpPr>
        <p:spPr>
          <a:xfrm>
            <a:off x="66416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56" name=""/>
          <p:cNvSpPr/>
          <p:nvPr/>
        </p:nvSpPr>
        <p:spPr>
          <a:xfrm>
            <a:off x="700092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57" name=""/>
          <p:cNvSpPr/>
          <p:nvPr/>
        </p:nvSpPr>
        <p:spPr>
          <a:xfrm>
            <a:off x="736092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58" name=""/>
          <p:cNvSpPr/>
          <p:nvPr/>
        </p:nvSpPr>
        <p:spPr>
          <a:xfrm>
            <a:off x="649800" y="1900800"/>
            <a:ext cx="0" cy="385200"/>
          </a:xfrm>
          <a:custGeom>
            <a:avLst/>
            <a:gdLst/>
            <a:ahLst/>
            <a:rect l="0" t="0" r="r" b="b"/>
            <a:pathLst>
              <a:path w="1" h="1071">
                <a:moveTo>
                  <a:pt x="0" y="1070"/>
                </a:moveTo>
                <a:lnTo>
                  <a:pt x="0" y="0"/>
                </a:lnTo>
              </a:path>
            </a:pathLst>
          </a:cu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9" name=""/>
          <p:cNvSpPr txBox="1"/>
          <p:nvPr/>
        </p:nvSpPr>
        <p:spPr>
          <a:xfrm>
            <a:off x="360000" y="956520"/>
            <a:ext cx="6191640" cy="33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600" spc="-1" strike="noStrike">
                <a:latin typeface="Arial"/>
              </a:rPr>
              <a:t>Reading the age first: Stream of characters as viewed by </a:t>
            </a:r>
            <a:r>
              <a:rPr b="0" lang="en-US" sz="1600" spc="-1" strike="noStrike">
                <a:latin typeface="Courier New"/>
              </a:rPr>
              <a:t>Scanner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360000" y="2509560"/>
            <a:ext cx="2913120" cy="33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nextInt()</a:t>
            </a:r>
            <a:r>
              <a:rPr b="0" i="1" lang="en-US" sz="1600" spc="-1" strike="noStrike">
                <a:latin typeface="Arial"/>
              </a:rPr>
              <a:t> reads the integer: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360000" y="3882600"/>
            <a:ext cx="8108640" cy="33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nextLine()</a:t>
            </a:r>
            <a:r>
              <a:rPr b="0" i="1" lang="en-US" sz="1600" spc="-1" strike="noStrike">
                <a:latin typeface="Arial"/>
              </a:rPr>
              <a:t> reads up to a newline—but it’s already there, and returns the empty string: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5000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5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63" name=""/>
          <p:cNvSpPr/>
          <p:nvPr/>
        </p:nvSpPr>
        <p:spPr>
          <a:xfrm>
            <a:off x="8600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4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64" name=""/>
          <p:cNvSpPr/>
          <p:nvPr/>
        </p:nvSpPr>
        <p:spPr>
          <a:xfrm>
            <a:off x="1220040" y="14436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65" name=""/>
          <p:cNvSpPr/>
          <p:nvPr/>
        </p:nvSpPr>
        <p:spPr>
          <a:xfrm>
            <a:off x="158580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66" name=""/>
          <p:cNvSpPr/>
          <p:nvPr/>
        </p:nvSpPr>
        <p:spPr>
          <a:xfrm>
            <a:off x="195156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67" name=""/>
          <p:cNvSpPr/>
          <p:nvPr/>
        </p:nvSpPr>
        <p:spPr>
          <a:xfrm>
            <a:off x="231156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c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68" name=""/>
          <p:cNvSpPr/>
          <p:nvPr/>
        </p:nvSpPr>
        <p:spPr>
          <a:xfrm>
            <a:off x="267156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h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69" name=""/>
          <p:cNvSpPr/>
          <p:nvPr/>
        </p:nvSpPr>
        <p:spPr>
          <a:xfrm>
            <a:off x="303156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70" name=""/>
          <p:cNvSpPr/>
          <p:nvPr/>
        </p:nvSpPr>
        <p:spPr>
          <a:xfrm>
            <a:off x="339084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71" name=""/>
          <p:cNvSpPr/>
          <p:nvPr/>
        </p:nvSpPr>
        <p:spPr>
          <a:xfrm>
            <a:off x="375660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l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72" name=""/>
          <p:cNvSpPr/>
          <p:nvPr/>
        </p:nvSpPr>
        <p:spPr>
          <a:xfrm>
            <a:off x="411660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73" name=""/>
          <p:cNvSpPr/>
          <p:nvPr/>
        </p:nvSpPr>
        <p:spPr>
          <a:xfrm>
            <a:off x="447660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483660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75" name=""/>
          <p:cNvSpPr/>
          <p:nvPr/>
        </p:nvSpPr>
        <p:spPr>
          <a:xfrm>
            <a:off x="519588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i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76" name=""/>
          <p:cNvSpPr/>
          <p:nvPr/>
        </p:nvSpPr>
        <p:spPr>
          <a:xfrm>
            <a:off x="556164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77" name=""/>
          <p:cNvSpPr/>
          <p:nvPr/>
        </p:nvSpPr>
        <p:spPr>
          <a:xfrm>
            <a:off x="592164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m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78" name=""/>
          <p:cNvSpPr/>
          <p:nvPr/>
        </p:nvSpPr>
        <p:spPr>
          <a:xfrm>
            <a:off x="628164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o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79" name=""/>
          <p:cNvSpPr/>
          <p:nvPr/>
        </p:nvSpPr>
        <p:spPr>
          <a:xfrm>
            <a:off x="664164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80" name=""/>
          <p:cNvSpPr/>
          <p:nvPr/>
        </p:nvSpPr>
        <p:spPr>
          <a:xfrm>
            <a:off x="700092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s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81" name=""/>
          <p:cNvSpPr/>
          <p:nvPr/>
        </p:nvSpPr>
        <p:spPr>
          <a:xfrm>
            <a:off x="736092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82" name=""/>
          <p:cNvSpPr/>
          <p:nvPr/>
        </p:nvSpPr>
        <p:spPr>
          <a:xfrm>
            <a:off x="1405800" y="3306600"/>
            <a:ext cx="0" cy="385200"/>
          </a:xfrm>
          <a:custGeom>
            <a:avLst/>
            <a:gdLst/>
            <a:ahLst/>
            <a:rect l="0" t="0" r="r" b="b"/>
            <a:pathLst>
              <a:path w="1" h="1071">
                <a:moveTo>
                  <a:pt x="0" y="1070"/>
                </a:moveTo>
                <a:lnTo>
                  <a:pt x="0" y="0"/>
                </a:lnTo>
              </a:path>
            </a:pathLst>
          </a:cu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3" name=""/>
          <p:cNvSpPr/>
          <p:nvPr/>
        </p:nvSpPr>
        <p:spPr>
          <a:xfrm>
            <a:off x="50004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5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84" name=""/>
          <p:cNvSpPr/>
          <p:nvPr/>
        </p:nvSpPr>
        <p:spPr>
          <a:xfrm>
            <a:off x="86004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4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285" name=""/>
          <p:cNvSpPr/>
          <p:nvPr/>
        </p:nvSpPr>
        <p:spPr>
          <a:xfrm>
            <a:off x="1220040" y="2849400"/>
            <a:ext cx="365760" cy="36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\n</a:t>
            </a:r>
            <a:endParaRPr b="0" lang="en-US" sz="1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1" dur="indefinite" restart="never" nodeType="tmRoot">
          <p:childTnLst>
            <p:seq>
              <p:cTn id="492" dur="indefinite" nodeType="mainSeq">
                <p:childTnLst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Solving the Scanner Problem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928880" y="1172520"/>
            <a:ext cx="7297920" cy="268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Scanner in = new Scanner(System.in);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System.out.print("What is your age? 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ourier New"/>
              </a:rPr>
              <a:t>age = in.nextInt();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in.nextLine(); // read the newline and discard 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System.out.print("What is your name? ");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name = in.nextLine();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System.out.printf("Hello %s, age %d\n", name, age);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928880" y="4064040"/>
            <a:ext cx="607212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What is your age? 54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What is your name? Michelle Simmons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Hello Michelle Simmons, age 54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660600" y="1179000"/>
            <a:ext cx="11545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source 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674280" y="4088880"/>
            <a:ext cx="115452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400" spc="-1" strike="noStrike">
                <a:latin typeface="Arial"/>
              </a:rPr>
              <a:t>output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457200" y="3886200"/>
            <a:ext cx="8686800" cy="0"/>
          </a:xfrm>
          <a:custGeom>
            <a:avLst/>
            <a:gdLst/>
            <a:ahLst/>
            <a:rect l="0" t="0" r="r" b="b"/>
            <a:pathLst>
              <a:path w="24131" h="1">
                <a:moveTo>
                  <a:pt x="0" y="0"/>
                </a:moveTo>
                <a:lnTo>
                  <a:pt x="24130" y="0"/>
                </a:lnTo>
              </a:path>
            </a:pathLst>
          </a:custGeom>
          <a:ln w="0">
            <a:solidFill>
              <a:srgbClr val="000000"/>
            </a:solidFill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9" dur="indefinite" restart="never" nodeType="tmRoot">
          <p:childTnLst>
            <p:seq>
              <p:cTn id="590" dur="indefinite" nodeType="mainSeq">
                <p:childTnLst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System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082480" y="2857680"/>
            <a:ext cx="360" cy="3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1371600" y="1371600"/>
            <a:ext cx="7729920" cy="355104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8229600" y="1828800"/>
            <a:ext cx="14000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Part of Java</a:t>
            </a:r>
            <a:endParaRPr b="0" lang="en-US" sz="1800" spc="-1" strike="noStrike">
              <a:latin typeface="Arial"/>
            </a:endParaRPr>
          </a:p>
          <a:p>
            <a:r>
              <a:rPr b="0" i="1" lang="en-US" sz="1800" spc="-1" strike="noStrike">
                <a:latin typeface="Arial"/>
              </a:rPr>
              <a:t>library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 flipH="1">
            <a:off x="7543800" y="2057400"/>
            <a:ext cx="685800" cy="4572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H="1">
            <a:off x="8458200" y="2431080"/>
            <a:ext cx="228600" cy="54072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Scanner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082480" y="2857680"/>
            <a:ext cx="360" cy="36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 txBox="1"/>
          <p:nvPr/>
        </p:nvSpPr>
        <p:spPr>
          <a:xfrm>
            <a:off x="504360" y="1326960"/>
            <a:ext cx="9096840" cy="324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Provides the </a:t>
            </a:r>
            <a:r>
              <a:rPr b="0" lang="en-US" sz="3200" spc="-1" strike="noStrike">
                <a:latin typeface="Courier New"/>
              </a:rPr>
              <a:t>System.in</a:t>
            </a:r>
            <a:r>
              <a:rPr b="0" lang="en-US" sz="3200" spc="-1" strike="noStrike">
                <a:latin typeface="Arial"/>
              </a:rPr>
              <a:t> value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is an instance of the </a:t>
            </a:r>
            <a:r>
              <a:rPr b="0" lang="en-US" sz="3200" spc="-1" strike="noStrike">
                <a:latin typeface="Courier New"/>
              </a:rPr>
              <a:t>InputStream</a:t>
            </a:r>
            <a:r>
              <a:rPr b="0" lang="en-US" sz="3200" spc="-1" strike="noStrike">
                <a:latin typeface="Arial"/>
              </a:rPr>
              <a:t> class.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</a:t>
            </a:r>
            <a:r>
              <a:rPr b="0" lang="en-US" sz="3200" spc="-1" strike="noStrike">
                <a:latin typeface="Courier New"/>
              </a:rPr>
              <a:t>Scanner</a:t>
            </a:r>
            <a:r>
              <a:rPr b="0" lang="en-US" sz="3200" spc="-1" strike="noStrike">
                <a:latin typeface="Arial"/>
              </a:rPr>
              <a:t> class belongs to the </a:t>
            </a:r>
            <a:r>
              <a:rPr b="0" lang="en-US" sz="3200" spc="-1" strike="noStrike">
                <a:latin typeface="Courier New"/>
              </a:rPr>
              <a:t>java.util</a:t>
            </a:r>
            <a:r>
              <a:rPr b="0" lang="en-US" sz="3200" spc="-1" strike="noStrike">
                <a:latin typeface="Arial"/>
              </a:rPr>
              <a:t> package.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You must explicitly import this class:</a:t>
            </a:r>
            <a:br/>
            <a:br/>
            <a:r>
              <a:rPr b="0" lang="en-US" sz="3200" spc="-1" strike="noStrike">
                <a:latin typeface="Arial"/>
              </a:rPr>
              <a:t>	</a:t>
            </a:r>
            <a:r>
              <a:rPr b="0" lang="en-US" sz="3200" spc="-1" strike="noStrike">
                <a:latin typeface="Courier New"/>
              </a:rPr>
              <a:t>import java.util.Scanner;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1009080" y="593640"/>
            <a:ext cx="7038720" cy="397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import java.util.Scanner;</a:t>
            </a:r>
            <a:br/>
            <a:br/>
            <a:r>
              <a:rPr b="0" lang="en-US" sz="1800" spc="-1" strike="noStrike">
                <a:latin typeface="Courier New"/>
              </a:rPr>
              <a:t>public class Echo {</a:t>
            </a:r>
            <a:br/>
            <a:r>
              <a:rPr b="0" lang="en-US" sz="1800" spc="-1" strike="noStrike">
                <a:latin typeface="Courier New"/>
              </a:rPr>
              <a:t>    public static void main(String[] args) {</a:t>
            </a:r>
            <a:br/>
            <a:r>
              <a:rPr b="0" lang="en-US" sz="1800" spc="-1" strike="noStrike">
                <a:latin typeface="Courier New"/>
              </a:rPr>
              <a:t>        String line;</a:t>
            </a:r>
            <a:br/>
            <a:r>
              <a:rPr b="0" lang="en-US" sz="1800" spc="-1" strike="noStrike">
                <a:latin typeface="Courier New"/>
              </a:rPr>
              <a:t>        Scanner in = new Scanner(System.in);</a:t>
            </a:r>
            <a:br/>
            <a:r>
              <a:rPr b="0" lang="en-US" sz="1800" spc="-1" strike="noStrike">
                <a:latin typeface="Courier New"/>
              </a:rPr>
              <a:t>        System.out.print("Type something: ");</a:t>
            </a:r>
            <a:br/>
            <a:r>
              <a:rPr b="0" lang="en-US" sz="1800" spc="-1" strike="noStrike">
                <a:latin typeface="Courier New"/>
              </a:rPr>
              <a:t>        line = in.nextLine();</a:t>
            </a:r>
            <a:br/>
            <a:r>
              <a:rPr b="0" lang="en-US" sz="1800" spc="-1" strike="noStrike">
                <a:latin typeface="Courier New"/>
              </a:rPr>
              <a:t>        System.out.println("You said: " + line);</a:t>
            </a:r>
            <a:br/>
            <a:br/>
            <a:r>
              <a:rPr b="0" lang="en-US" sz="1800" spc="-1" strike="noStrike">
                <a:latin typeface="Courier New"/>
              </a:rPr>
              <a:t>        System.out.print("Type something else: ");</a:t>
            </a:r>
            <a:br/>
            <a:r>
              <a:rPr b="0" lang="en-US" sz="1800" spc="-1" strike="noStrike">
                <a:latin typeface="Courier New"/>
              </a:rPr>
              <a:t>        line = in.nextLine();</a:t>
            </a:r>
            <a:br/>
            <a:r>
              <a:rPr b="0" lang="en-US" sz="1800" spc="-1" strike="noStrike">
                <a:latin typeface="Courier New"/>
              </a:rPr>
              <a:t>        System.out.println("You said: " + line);</a:t>
            </a:r>
            <a:br/>
            <a:r>
              <a:rPr b="0" lang="en-US" sz="1800" spc="-1" strike="noStrike">
                <a:latin typeface="Courier New"/>
              </a:rPr>
              <a:t>    }</a:t>
            </a:r>
            <a:br/>
            <a:r>
              <a:rPr b="0" lang="en-US" sz="1800" spc="-1" strike="noStrike">
                <a:latin typeface="Courier New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715000" y="228600"/>
            <a:ext cx="1828800" cy="457200"/>
          </a:xfrm>
          <a:prstGeom prst="wedgeRectCallout">
            <a:avLst>
              <a:gd name="adj1" fmla="val -114217"/>
              <a:gd name="adj2" fmla="val 52671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Must be outside the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class definition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228600" y="1648440"/>
            <a:ext cx="1828800" cy="228960"/>
          </a:xfrm>
          <a:prstGeom prst="wedgeRectCallout">
            <a:avLst>
              <a:gd name="adj1" fmla="val 57851"/>
              <a:gd name="adj2" fmla="val 13837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Declare a Scanner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929000" y="1371600"/>
            <a:ext cx="2057400" cy="457200"/>
          </a:xfrm>
          <a:prstGeom prst="wedgeRectCallout">
            <a:avLst>
              <a:gd name="adj1" fmla="val -110671"/>
              <a:gd name="adj2" fmla="val 6424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Scanner will read from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Courier New"/>
              </a:rPr>
              <a:t>System.in</a:t>
            </a:r>
            <a:r>
              <a:rPr b="0" lang="en-US" sz="1400" spc="-1" strike="noStrike">
                <a:latin typeface="Arial"/>
              </a:rPr>
              <a:t> (keyboard)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7772400" y="2286000"/>
            <a:ext cx="2057400" cy="457200"/>
          </a:xfrm>
          <a:prstGeom prst="wedgeRectCallout">
            <a:avLst>
              <a:gd name="adj1" fmla="val -175157"/>
              <a:gd name="adj2" fmla="val 546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Read a line of text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from the Scanner </a:t>
            </a:r>
            <a:r>
              <a:rPr b="0" lang="en-US" sz="1400" spc="-1" strike="noStrike">
                <a:latin typeface="Courier New"/>
              </a:rPr>
              <a:t>in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Language Elements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905480" y="1158120"/>
            <a:ext cx="6552720" cy="38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Language Elements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Knowing the terms helps you interpret error messages.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Java </a:t>
            </a:r>
            <a:r>
              <a:rPr b="0" i="1" lang="en-US" sz="3200" spc="-1" strike="noStrike">
                <a:latin typeface="Arial"/>
              </a:rPr>
              <a:t>language</a:t>
            </a:r>
            <a:r>
              <a:rPr b="0" lang="en-US" sz="3200" spc="-1" strike="noStrike">
                <a:latin typeface="Arial"/>
              </a:rPr>
              <a:t> consists of the elements in the preceding slide.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Java </a:t>
            </a:r>
            <a:r>
              <a:rPr b="0" i="1" lang="en-US" sz="3200" spc="-1" strike="noStrike">
                <a:latin typeface="Arial"/>
              </a:rPr>
              <a:t>library</a:t>
            </a:r>
            <a:r>
              <a:rPr b="0" lang="en-US" sz="3200" spc="-1" strike="noStrike">
                <a:latin typeface="Arial"/>
              </a:rPr>
              <a:t> is a set of 1000+ classes that you can </a:t>
            </a:r>
            <a:r>
              <a:rPr b="0" lang="en-US" sz="3200" spc="-1" strike="noStrike">
                <a:latin typeface="Courier New"/>
              </a:rPr>
              <a:t>import</a:t>
            </a:r>
            <a:r>
              <a:rPr b="0" lang="en-US" sz="3200" spc="-1" strike="noStrike">
                <a:latin typeface="Arial"/>
              </a:rPr>
              <a:t> into your programs.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Literals and Constants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799280" y="1371600"/>
            <a:ext cx="511848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int inch;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double cm;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Scanner in = new Scanner(System.in);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6629400" y="1172520"/>
            <a:ext cx="1828800" cy="457200"/>
          </a:xfrm>
          <a:prstGeom prst="wedgeRectCallout">
            <a:avLst>
              <a:gd name="adj1" fmla="val -149740"/>
              <a:gd name="adj2" fmla="val 89259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Declare variables and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create the Scanner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Application>LibreOffice/7.1.5.2$Linux_X86_64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2021-07-27T10:22:12Z</dcterms:modified>
  <cp:revision>383</cp:revision>
  <dc:subject/>
  <dc:title/>
</cp:coreProperties>
</file>