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9622BB9-C578-4B10-933A-92CEFD6E291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The first example works great, because the argument and parameter are both double.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second example is OK because the int argument can be converted to double.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third example gives a compile error because the String "3.5" cannot be converted to double.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The JVM keeps a </a:t>
            </a:r>
            <a:r>
              <a:rPr b="0" i="1" lang="en-US" sz="2000" spc="-1" strike="noStrike">
                <a:latin typeface="Arial"/>
              </a:rPr>
              <a:t>call stack</a:t>
            </a:r>
            <a:r>
              <a:rPr b="0" lang="en-US" sz="2000" spc="-1" strike="noStrike">
                <a:latin typeface="Arial"/>
              </a:rPr>
              <a:t> that keeps track of which methods currently being called.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6C61FA0-574A-4572-B0AF-DC943346E4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4</a:t>
            </a:r>
            <a:r>
              <a:rPr b="0" lang="en-US" sz="3200" spc="-1" strike="noStrike">
                <a:latin typeface="Arial"/>
                <a:ea typeface="Arial"/>
              </a:rPr>
              <a:t>—Methods and Testing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separator()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TextShape 6"/>
          <p:cNvSpPr txBox="1"/>
          <p:nvPr/>
        </p:nvSpPr>
        <p:spPr>
          <a:xfrm>
            <a:off x="6858000" y="3504240"/>
            <a:ext cx="2743200" cy="50508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The JVM resumes the </a:t>
            </a:r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method...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Line 7"/>
          <p:cNvSpPr/>
          <p:nvPr/>
        </p:nvSpPr>
        <p:spPr>
          <a:xfrm flipH="1">
            <a:off x="2899800" y="270720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8"/>
          <p:cNvSpPr/>
          <p:nvPr/>
        </p:nvSpPr>
        <p:spPr>
          <a:xfrm flipH="1">
            <a:off x="3666240" y="369144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separator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TextShape 6"/>
          <p:cNvSpPr txBox="1"/>
          <p:nvPr/>
        </p:nvSpPr>
        <p:spPr>
          <a:xfrm>
            <a:off x="6858000" y="3504240"/>
            <a:ext cx="2743200" cy="50508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...and immediately makes another call to </a:t>
            </a:r>
            <a:r>
              <a:rPr b="0" lang="en-US" sz="1400" spc="-1" strike="noStrike">
                <a:latin typeface="Courier New"/>
              </a:rPr>
              <a:t>separator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6858000" y="1575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(line 2)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Line 8"/>
          <p:cNvSpPr/>
          <p:nvPr/>
        </p:nvSpPr>
        <p:spPr>
          <a:xfrm flipH="1">
            <a:off x="2903040" y="2704680"/>
            <a:ext cx="6858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9"/>
          <p:cNvSpPr/>
          <p:nvPr/>
        </p:nvSpPr>
        <p:spPr>
          <a:xfrm flipH="1">
            <a:off x="3669480" y="368892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0"/>
          <p:cNvSpPr/>
          <p:nvPr/>
        </p:nvSpPr>
        <p:spPr>
          <a:xfrm flipH="1">
            <a:off x="4572000" y="145620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1"/>
          <p:cNvSpPr/>
          <p:nvPr/>
        </p:nvSpPr>
        <p:spPr>
          <a:xfrm flipH="1">
            <a:off x="3669480" y="368892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separator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6858000" y="3504240"/>
            <a:ext cx="2743200" cy="50508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…</a:t>
            </a:r>
            <a:r>
              <a:rPr b="0" lang="en-US" sz="1400" spc="-1" strike="noStrike">
                <a:latin typeface="Arial"/>
              </a:rPr>
              <a:t>which will make another call to </a:t>
            </a:r>
            <a:r>
              <a:rPr b="0" lang="en-US" sz="1400" spc="-1" strike="noStrike">
                <a:latin typeface="Courier New"/>
              </a:rPr>
              <a:t>println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6858000" y="1575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(line 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6858000" y="1791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println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Line 9"/>
          <p:cNvSpPr/>
          <p:nvPr/>
        </p:nvSpPr>
        <p:spPr>
          <a:xfrm flipH="1">
            <a:off x="2908080" y="2702160"/>
            <a:ext cx="6858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0"/>
          <p:cNvSpPr/>
          <p:nvPr/>
        </p:nvSpPr>
        <p:spPr>
          <a:xfrm flipH="1">
            <a:off x="5153040" y="1669680"/>
            <a:ext cx="6858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1"/>
          <p:cNvSpPr/>
          <p:nvPr/>
        </p:nvSpPr>
        <p:spPr>
          <a:xfrm flipH="1">
            <a:off x="3674520" y="368640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separator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6858000" y="3504240"/>
            <a:ext cx="2743200" cy="72000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When </a:t>
            </a:r>
            <a:r>
              <a:rPr b="0" lang="en-US" sz="1400" spc="-1" strike="noStrike">
                <a:latin typeface="Courier New"/>
              </a:rPr>
              <a:t>println</a:t>
            </a:r>
            <a:r>
              <a:rPr b="0" lang="en-US" sz="1400" spc="-1" strike="noStrike">
                <a:latin typeface="Arial"/>
              </a:rPr>
              <a:t> returns, its entry is removed, and </a:t>
            </a:r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resumes.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6858000" y="1575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(line 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Line 8"/>
          <p:cNvSpPr/>
          <p:nvPr/>
        </p:nvSpPr>
        <p:spPr>
          <a:xfrm flipH="1">
            <a:off x="2908080" y="2702160"/>
            <a:ext cx="6858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9"/>
          <p:cNvSpPr/>
          <p:nvPr/>
        </p:nvSpPr>
        <p:spPr>
          <a:xfrm flipH="1">
            <a:off x="1292040" y="188424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0"/>
          <p:cNvSpPr/>
          <p:nvPr/>
        </p:nvSpPr>
        <p:spPr>
          <a:xfrm flipH="1">
            <a:off x="3674520" y="368640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separator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9)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TextShape 6"/>
          <p:cNvSpPr txBox="1"/>
          <p:nvPr/>
        </p:nvSpPr>
        <p:spPr>
          <a:xfrm>
            <a:off x="6858000" y="3504240"/>
            <a:ext cx="2743200" cy="72000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When </a:t>
            </a:r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returns, its entry is removed, and </a:t>
            </a:r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resumes.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Line 7"/>
          <p:cNvSpPr/>
          <p:nvPr/>
        </p:nvSpPr>
        <p:spPr>
          <a:xfrm flipH="1">
            <a:off x="1288080" y="291816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8"/>
          <p:cNvSpPr/>
          <p:nvPr/>
        </p:nvSpPr>
        <p:spPr>
          <a:xfrm flipH="1">
            <a:off x="3674520" y="368640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separator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6858000" y="3504240"/>
            <a:ext cx="2743200" cy="72000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multiSeparator</a:t>
            </a:r>
            <a:r>
              <a:rPr b="0" lang="en-US" sz="1400" spc="-1" strike="noStrike">
                <a:latin typeface="Arial"/>
              </a:rPr>
              <a:t> ends, its entry is removed, and the JVM continues with the rest of </a:t>
            </a:r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Line 6"/>
          <p:cNvSpPr/>
          <p:nvPr/>
        </p:nvSpPr>
        <p:spPr>
          <a:xfrm flipH="1">
            <a:off x="5257800" y="388620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Parameters and Arguments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828800" y="1600200"/>
            <a:ext cx="6901560" cy="268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PrintTwice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public static void printTwice(String message)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System.out.println(message);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System.out.println(message);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printTwice("Is there an echo in here?");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486400" y="3886200"/>
            <a:ext cx="1600200" cy="457200"/>
          </a:xfrm>
          <a:prstGeom prst="wedgeRectCallout">
            <a:avLst>
              <a:gd name="adj1" fmla="val -63157"/>
              <a:gd name="adj2" fmla="val -7549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7543800" y="1143000"/>
            <a:ext cx="1600200" cy="457200"/>
          </a:xfrm>
          <a:prstGeom prst="wedgeRectCallout">
            <a:avLst>
              <a:gd name="adj1" fmla="val -69634"/>
              <a:gd name="adj2" fmla="val 10231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parameter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Parameters and Arguments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</a:t>
            </a:r>
            <a:r>
              <a:rPr b="1" i="1" lang="en-US" sz="3200" spc="-1" strike="noStrike">
                <a:latin typeface="Arial"/>
              </a:rPr>
              <a:t>p</a:t>
            </a:r>
            <a:r>
              <a:rPr b="0" lang="en-US" sz="3200" spc="-1" strike="noStrike">
                <a:latin typeface="Arial"/>
              </a:rPr>
              <a:t>arameter is a </a:t>
            </a:r>
            <a:r>
              <a:rPr b="1" i="1" lang="en-US" sz="3200" spc="-1" strike="noStrike">
                <a:latin typeface="Arial"/>
              </a:rPr>
              <a:t>p</a:t>
            </a:r>
            <a:r>
              <a:rPr b="0" lang="en-US" sz="3200" spc="-1" strike="noStrike">
                <a:latin typeface="Arial"/>
              </a:rPr>
              <a:t>laceholder.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You must specify the type of each parameter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</a:t>
            </a:r>
            <a:r>
              <a:rPr b="1" i="1" lang="en-US" sz="3200" spc="-1" strike="noStrike">
                <a:latin typeface="Arial"/>
              </a:rPr>
              <a:t>a</a:t>
            </a:r>
            <a:r>
              <a:rPr b="0" lang="en-US" sz="3200" spc="-1" strike="noStrike">
                <a:latin typeface="Arial"/>
              </a:rPr>
              <a:t>rgument is the </a:t>
            </a:r>
            <a:r>
              <a:rPr b="1" i="1" lang="en-US" sz="3200" spc="-1" strike="noStrike">
                <a:latin typeface="Arial"/>
              </a:rPr>
              <a:t>a</a:t>
            </a:r>
            <a:r>
              <a:rPr b="0" lang="en-US" sz="3200" spc="-1" strike="noStrike">
                <a:latin typeface="Arial"/>
              </a:rPr>
              <a:t>ctual value passed to the parameter.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arguments and parameters must have compatible types.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Parameters and Arguments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25800" y="1191600"/>
            <a:ext cx="4661280" cy="19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public class Example1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cube(double n)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System.out.println(n * n * n);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cube(3.5);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5326200" y="1191600"/>
            <a:ext cx="4661280" cy="19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public class Example2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cube(double n)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System.out.println(n * n * n);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cube(3);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2527200" y="3246120"/>
            <a:ext cx="4661280" cy="19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public class Example3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cube(double n)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System.out.println(n * n * n);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cube("3.5");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  </a:t>
            </a: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1877400" y="2360880"/>
            <a:ext cx="372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127622"/>
                </a:solidFill>
                <a:latin typeface="Arial"/>
              </a:rPr>
              <a:t>✓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6665400" y="2360880"/>
            <a:ext cx="372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127622"/>
                </a:solidFill>
                <a:latin typeface="Arial"/>
              </a:rPr>
              <a:t>✓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4366800" y="4464000"/>
            <a:ext cx="228600" cy="228600"/>
          </a:xfrm>
          <a:custGeom>
            <a:avLst/>
            <a:gdLst/>
            <a:ahLst/>
            <a:rect l="0" t="0" r="r" b="b"/>
            <a:pathLst>
              <a:path w="637" h="637">
                <a:moveTo>
                  <a:pt x="636" y="318"/>
                </a:moveTo>
                <a:cubicBezTo>
                  <a:pt x="636" y="374"/>
                  <a:pt x="621" y="429"/>
                  <a:pt x="593" y="477"/>
                </a:cubicBezTo>
                <a:cubicBezTo>
                  <a:pt x="565" y="525"/>
                  <a:pt x="525" y="565"/>
                  <a:pt x="477" y="593"/>
                </a:cubicBezTo>
                <a:cubicBezTo>
                  <a:pt x="429" y="621"/>
                  <a:pt x="374" y="636"/>
                  <a:pt x="318" y="636"/>
                </a:cubicBezTo>
                <a:cubicBezTo>
                  <a:pt x="262" y="636"/>
                  <a:pt x="207" y="621"/>
                  <a:pt x="159" y="593"/>
                </a:cubicBezTo>
                <a:cubicBezTo>
                  <a:pt x="111" y="565"/>
                  <a:pt x="71" y="525"/>
                  <a:pt x="43" y="477"/>
                </a:cubicBezTo>
                <a:cubicBezTo>
                  <a:pt x="15" y="429"/>
                  <a:pt x="0" y="374"/>
                  <a:pt x="0" y="318"/>
                </a:cubicBezTo>
                <a:cubicBezTo>
                  <a:pt x="0" y="262"/>
                  <a:pt x="15" y="207"/>
                  <a:pt x="43" y="159"/>
                </a:cubicBezTo>
                <a:cubicBezTo>
                  <a:pt x="71" y="111"/>
                  <a:pt x="111" y="71"/>
                  <a:pt x="159" y="43"/>
                </a:cubicBezTo>
                <a:cubicBezTo>
                  <a:pt x="207" y="15"/>
                  <a:pt x="262" y="0"/>
                  <a:pt x="318" y="0"/>
                </a:cubicBezTo>
                <a:cubicBezTo>
                  <a:pt x="374" y="0"/>
                  <a:pt x="429" y="15"/>
                  <a:pt x="477" y="43"/>
                </a:cubicBezTo>
                <a:cubicBezTo>
                  <a:pt x="525" y="71"/>
                  <a:pt x="565" y="111"/>
                  <a:pt x="593" y="159"/>
                </a:cubicBezTo>
                <a:cubicBezTo>
                  <a:pt x="621" y="207"/>
                  <a:pt x="636" y="262"/>
                  <a:pt x="636" y="318"/>
                </a:cubicBezTo>
                <a:moveTo>
                  <a:pt x="123" y="179"/>
                </a:moveTo>
                <a:lnTo>
                  <a:pt x="116" y="189"/>
                </a:lnTo>
                <a:lnTo>
                  <a:pt x="110" y="199"/>
                </a:lnTo>
                <a:lnTo>
                  <a:pt x="105" y="210"/>
                </a:lnTo>
                <a:lnTo>
                  <a:pt x="99" y="220"/>
                </a:lnTo>
                <a:lnTo>
                  <a:pt x="95" y="231"/>
                </a:lnTo>
                <a:lnTo>
                  <a:pt x="91" y="243"/>
                </a:lnTo>
                <a:lnTo>
                  <a:pt x="87" y="254"/>
                </a:lnTo>
                <a:lnTo>
                  <a:pt x="85" y="266"/>
                </a:lnTo>
                <a:lnTo>
                  <a:pt x="82" y="277"/>
                </a:lnTo>
                <a:lnTo>
                  <a:pt x="81" y="289"/>
                </a:lnTo>
                <a:lnTo>
                  <a:pt x="80" y="301"/>
                </a:lnTo>
                <a:lnTo>
                  <a:pt x="79" y="313"/>
                </a:lnTo>
                <a:lnTo>
                  <a:pt x="79" y="325"/>
                </a:lnTo>
                <a:lnTo>
                  <a:pt x="80" y="337"/>
                </a:lnTo>
                <a:lnTo>
                  <a:pt x="81" y="349"/>
                </a:lnTo>
                <a:lnTo>
                  <a:pt x="83" y="361"/>
                </a:lnTo>
                <a:lnTo>
                  <a:pt x="85" y="372"/>
                </a:lnTo>
                <a:lnTo>
                  <a:pt x="89" y="384"/>
                </a:lnTo>
                <a:lnTo>
                  <a:pt x="92" y="395"/>
                </a:lnTo>
                <a:lnTo>
                  <a:pt x="96" y="406"/>
                </a:lnTo>
                <a:lnTo>
                  <a:pt x="101" y="417"/>
                </a:lnTo>
                <a:lnTo>
                  <a:pt x="106" y="428"/>
                </a:lnTo>
                <a:lnTo>
                  <a:pt x="112" y="438"/>
                </a:lnTo>
                <a:lnTo>
                  <a:pt x="119" y="448"/>
                </a:lnTo>
                <a:lnTo>
                  <a:pt x="125" y="458"/>
                </a:lnTo>
                <a:lnTo>
                  <a:pt x="133" y="468"/>
                </a:lnTo>
                <a:lnTo>
                  <a:pt x="141" y="477"/>
                </a:lnTo>
                <a:lnTo>
                  <a:pt x="149" y="485"/>
                </a:lnTo>
                <a:lnTo>
                  <a:pt x="157" y="494"/>
                </a:lnTo>
                <a:lnTo>
                  <a:pt x="166" y="501"/>
                </a:lnTo>
                <a:lnTo>
                  <a:pt x="176" y="509"/>
                </a:lnTo>
                <a:lnTo>
                  <a:pt x="186" y="516"/>
                </a:lnTo>
                <a:lnTo>
                  <a:pt x="196" y="522"/>
                </a:lnTo>
                <a:lnTo>
                  <a:pt x="206" y="528"/>
                </a:lnTo>
                <a:lnTo>
                  <a:pt x="217" y="533"/>
                </a:lnTo>
                <a:lnTo>
                  <a:pt x="228" y="538"/>
                </a:lnTo>
                <a:lnTo>
                  <a:pt x="239" y="542"/>
                </a:lnTo>
                <a:lnTo>
                  <a:pt x="250" y="546"/>
                </a:lnTo>
                <a:lnTo>
                  <a:pt x="262" y="549"/>
                </a:lnTo>
                <a:lnTo>
                  <a:pt x="274" y="551"/>
                </a:lnTo>
                <a:lnTo>
                  <a:pt x="285" y="553"/>
                </a:lnTo>
                <a:lnTo>
                  <a:pt x="297" y="554"/>
                </a:lnTo>
                <a:lnTo>
                  <a:pt x="309" y="555"/>
                </a:lnTo>
                <a:lnTo>
                  <a:pt x="321" y="555"/>
                </a:lnTo>
                <a:lnTo>
                  <a:pt x="333" y="554"/>
                </a:lnTo>
                <a:lnTo>
                  <a:pt x="345" y="553"/>
                </a:lnTo>
                <a:lnTo>
                  <a:pt x="357" y="552"/>
                </a:lnTo>
                <a:lnTo>
                  <a:pt x="368" y="549"/>
                </a:lnTo>
                <a:lnTo>
                  <a:pt x="380" y="546"/>
                </a:lnTo>
                <a:lnTo>
                  <a:pt x="392" y="543"/>
                </a:lnTo>
                <a:lnTo>
                  <a:pt x="403" y="539"/>
                </a:lnTo>
                <a:lnTo>
                  <a:pt x="414" y="534"/>
                </a:lnTo>
                <a:lnTo>
                  <a:pt x="425" y="529"/>
                </a:lnTo>
                <a:lnTo>
                  <a:pt x="435" y="524"/>
                </a:lnTo>
                <a:lnTo>
                  <a:pt x="445" y="517"/>
                </a:lnTo>
                <a:lnTo>
                  <a:pt x="455" y="511"/>
                </a:lnTo>
                <a:lnTo>
                  <a:pt x="123" y="179"/>
                </a:lnTo>
                <a:moveTo>
                  <a:pt x="511" y="455"/>
                </a:moveTo>
                <a:lnTo>
                  <a:pt x="517" y="445"/>
                </a:lnTo>
                <a:lnTo>
                  <a:pt x="524" y="435"/>
                </a:lnTo>
                <a:lnTo>
                  <a:pt x="529" y="425"/>
                </a:lnTo>
                <a:lnTo>
                  <a:pt x="534" y="414"/>
                </a:lnTo>
                <a:lnTo>
                  <a:pt x="539" y="403"/>
                </a:lnTo>
                <a:lnTo>
                  <a:pt x="543" y="392"/>
                </a:lnTo>
                <a:lnTo>
                  <a:pt x="546" y="380"/>
                </a:lnTo>
                <a:lnTo>
                  <a:pt x="549" y="368"/>
                </a:lnTo>
                <a:lnTo>
                  <a:pt x="552" y="357"/>
                </a:lnTo>
                <a:lnTo>
                  <a:pt x="553" y="345"/>
                </a:lnTo>
                <a:lnTo>
                  <a:pt x="554" y="333"/>
                </a:lnTo>
                <a:lnTo>
                  <a:pt x="555" y="321"/>
                </a:lnTo>
                <a:lnTo>
                  <a:pt x="555" y="309"/>
                </a:lnTo>
                <a:lnTo>
                  <a:pt x="554" y="297"/>
                </a:lnTo>
                <a:lnTo>
                  <a:pt x="553" y="285"/>
                </a:lnTo>
                <a:lnTo>
                  <a:pt x="551" y="274"/>
                </a:lnTo>
                <a:lnTo>
                  <a:pt x="549" y="262"/>
                </a:lnTo>
                <a:lnTo>
                  <a:pt x="546" y="250"/>
                </a:lnTo>
                <a:lnTo>
                  <a:pt x="542" y="239"/>
                </a:lnTo>
                <a:lnTo>
                  <a:pt x="538" y="228"/>
                </a:lnTo>
                <a:lnTo>
                  <a:pt x="533" y="217"/>
                </a:lnTo>
                <a:lnTo>
                  <a:pt x="528" y="206"/>
                </a:lnTo>
                <a:lnTo>
                  <a:pt x="522" y="196"/>
                </a:lnTo>
                <a:lnTo>
                  <a:pt x="516" y="186"/>
                </a:lnTo>
                <a:lnTo>
                  <a:pt x="509" y="176"/>
                </a:lnTo>
                <a:lnTo>
                  <a:pt x="501" y="166"/>
                </a:lnTo>
                <a:lnTo>
                  <a:pt x="494" y="157"/>
                </a:lnTo>
                <a:lnTo>
                  <a:pt x="485" y="149"/>
                </a:lnTo>
                <a:lnTo>
                  <a:pt x="477" y="141"/>
                </a:lnTo>
                <a:lnTo>
                  <a:pt x="468" y="133"/>
                </a:lnTo>
                <a:lnTo>
                  <a:pt x="458" y="125"/>
                </a:lnTo>
                <a:lnTo>
                  <a:pt x="448" y="119"/>
                </a:lnTo>
                <a:lnTo>
                  <a:pt x="438" y="112"/>
                </a:lnTo>
                <a:lnTo>
                  <a:pt x="428" y="106"/>
                </a:lnTo>
                <a:lnTo>
                  <a:pt x="417" y="101"/>
                </a:lnTo>
                <a:lnTo>
                  <a:pt x="406" y="96"/>
                </a:lnTo>
                <a:lnTo>
                  <a:pt x="395" y="92"/>
                </a:lnTo>
                <a:lnTo>
                  <a:pt x="384" y="89"/>
                </a:lnTo>
                <a:lnTo>
                  <a:pt x="372" y="85"/>
                </a:lnTo>
                <a:lnTo>
                  <a:pt x="361" y="83"/>
                </a:lnTo>
                <a:lnTo>
                  <a:pt x="349" y="81"/>
                </a:lnTo>
                <a:lnTo>
                  <a:pt x="337" y="80"/>
                </a:lnTo>
                <a:lnTo>
                  <a:pt x="325" y="79"/>
                </a:lnTo>
                <a:lnTo>
                  <a:pt x="313" y="79"/>
                </a:lnTo>
                <a:lnTo>
                  <a:pt x="301" y="80"/>
                </a:lnTo>
                <a:lnTo>
                  <a:pt x="289" y="81"/>
                </a:lnTo>
                <a:lnTo>
                  <a:pt x="277" y="82"/>
                </a:lnTo>
                <a:lnTo>
                  <a:pt x="266" y="85"/>
                </a:lnTo>
                <a:lnTo>
                  <a:pt x="254" y="87"/>
                </a:lnTo>
                <a:lnTo>
                  <a:pt x="243" y="91"/>
                </a:lnTo>
                <a:lnTo>
                  <a:pt x="231" y="95"/>
                </a:lnTo>
                <a:lnTo>
                  <a:pt x="220" y="99"/>
                </a:lnTo>
                <a:lnTo>
                  <a:pt x="210" y="105"/>
                </a:lnTo>
                <a:lnTo>
                  <a:pt x="199" y="110"/>
                </a:lnTo>
                <a:lnTo>
                  <a:pt x="189" y="116"/>
                </a:lnTo>
                <a:lnTo>
                  <a:pt x="179" y="123"/>
                </a:lnTo>
                <a:lnTo>
                  <a:pt x="511" y="455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Freeform 8"/>
          <p:cNvSpPr/>
          <p:nvPr/>
        </p:nvSpPr>
        <p:spPr>
          <a:xfrm>
            <a:off x="5101200" y="1143000"/>
            <a:ext cx="360" cy="2057760"/>
          </a:xfrm>
          <a:custGeom>
            <a:avLst/>
            <a:gdLst/>
            <a:ahLst/>
            <a:rect l="0" t="0" r="r" b="b"/>
            <a:pathLst>
              <a:path w="1" h="5716">
                <a:moveTo>
                  <a:pt x="0" y="0"/>
                </a:moveTo>
                <a:lnTo>
                  <a:pt x="0" y="5715"/>
                </a:lnTo>
              </a:path>
            </a:pathLst>
          </a:custGeom>
          <a:ln>
            <a:solidFill>
              <a:srgbClr val="808080"/>
            </a:solidFill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Math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85800" y="1371600"/>
            <a:ext cx="55893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All of these methods in the </a:t>
            </a:r>
            <a:r>
              <a:rPr b="0" lang="en-US" sz="1800" spc="-1" strike="noStrike">
                <a:latin typeface="Courier New"/>
              </a:rPr>
              <a:t>Math</a:t>
            </a:r>
            <a:r>
              <a:rPr b="0" lang="en-US" sz="1800" spc="-1" strike="noStrike">
                <a:latin typeface="Arial"/>
              </a:rPr>
              <a:t> class return a value: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838080" y="1828800"/>
            <a:ext cx="75873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double x = Math.sqrt(2);     // 1.414…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y = Math.abs(-3.2);   // 3.2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z = Math.random();    // number in range [0, 1)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Defining New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775080" y="1326600"/>
            <a:ext cx="8597520" cy="31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Some methods perform a computation and return a result, such as </a:t>
            </a:r>
            <a:r>
              <a:rPr b="0" lang="en-US" sz="3200" spc="-1" strike="noStrike">
                <a:latin typeface="Courier New"/>
              </a:rPr>
              <a:t>nextDouble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Other methods like </a:t>
            </a:r>
            <a:r>
              <a:rPr b="0" lang="en-US" sz="3200" spc="-1" strike="noStrike">
                <a:latin typeface="Courier New"/>
              </a:rPr>
              <a:t>println</a:t>
            </a:r>
            <a:r>
              <a:rPr b="0" lang="en-US" sz="3200" spc="-1" strike="noStrike">
                <a:latin typeface="Arial"/>
              </a:rPr>
              <a:t> carry out actions but don’t return a result.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second type of method is called a </a:t>
            </a:r>
            <a:r>
              <a:rPr b="0" lang="en-US" sz="3200" spc="-1" strike="noStrike">
                <a:latin typeface="Courier New"/>
              </a:rPr>
              <a:t>void</a:t>
            </a:r>
            <a:r>
              <a:rPr b="0" lang="en-US" sz="3200" spc="-1" strike="noStrike">
                <a:latin typeface="Arial"/>
              </a:rPr>
              <a:t> method.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Math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371600"/>
            <a:ext cx="7241040" cy="28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All of the trigonometric methods require their parameter in </a:t>
            </a:r>
            <a:r>
              <a:rPr b="0" i="1" lang="en-US" sz="1800" spc="-1" strike="noStrike">
                <a:latin typeface="Arial"/>
              </a:rPr>
              <a:t>radians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math notation, sin 30</a:t>
            </a:r>
            <a:r>
              <a:rPr b="0" lang="en-US" sz="1800" spc="-1" strike="noStrike">
                <a:latin typeface="Arial"/>
                <a:ea typeface="Arial"/>
              </a:rPr>
              <a:t>°</a:t>
            </a:r>
            <a:r>
              <a:rPr b="0" lang="en-US" sz="1800" spc="-1" strike="noStrike">
                <a:latin typeface="Arial"/>
                <a:ea typeface="Arial"/>
              </a:rPr>
              <a:t> is 0.5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ial"/>
              </a:rPr>
              <a:t>In Java, </a:t>
            </a:r>
            <a:r>
              <a:rPr b="0" lang="en-US" sz="1800" spc="-1" strike="noStrike">
                <a:latin typeface="Courier New"/>
                <a:ea typeface="Arial"/>
              </a:rPr>
              <a:t>Math.sin(30)</a:t>
            </a:r>
            <a:r>
              <a:rPr b="0" lang="en-US" sz="1800" spc="-1" strike="noStrike">
                <a:latin typeface="Arial"/>
                <a:ea typeface="Arial"/>
              </a:rPr>
              <a:t> → </a:t>
            </a:r>
            <a:r>
              <a:rPr b="0" lang="en-US" sz="1800" spc="-1" strike="noStrike">
                <a:latin typeface="Courier New"/>
                <a:ea typeface="Arial"/>
              </a:rPr>
              <a:t>-0.98803 // sin of 30 radians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ial"/>
              </a:rPr>
              <a:t>To convert to radians, multiply by </a:t>
            </a:r>
            <a:r>
              <a:rPr b="0" lang="en-US" sz="1800" spc="-1" strike="noStrike">
                <a:latin typeface="Arial"/>
                <a:ea typeface="Arial"/>
              </a:rPr>
              <a:t>π</a:t>
            </a:r>
            <a:r>
              <a:rPr b="0" lang="en-US" sz="1800" spc="-1" strike="noStrike">
                <a:latin typeface="Arial"/>
                <a:ea typeface="Arial"/>
              </a:rPr>
              <a:t> and divide by 180: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  <a:ea typeface="Arial"/>
              </a:rPr>
              <a:t>Math.sin(30 * Math.PI / 180.0) → 0.5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Arial"/>
              </a:rPr>
              <a:t>Or, use built-in methods: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  <a:ea typeface="Arial"/>
              </a:rPr>
              <a:t>Math.sin(Math.toRadians(30)) → 0.5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ourier New"/>
                <a:ea typeface="Arial"/>
              </a:rPr>
              <a:t>Math.toDegrees(Math.asin(0.5)) → 30.0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Composing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371600" y="1230840"/>
            <a:ext cx="5395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Just as you can compose functions in mathematics: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6" name="Formula 3"/>
              <p:cNvSpPr txBox="1"/>
              <p:nvPr/>
            </p:nvSpPr>
            <p:spPr>
              <a:xfrm>
                <a:off x="3657600" y="1578240"/>
                <a:ext cx="1488600" cy="275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r>
                      <m:t xml:space="preserve">sin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log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87" name="TextShape 4"/>
          <p:cNvSpPr txBox="1"/>
          <p:nvPr/>
        </p:nvSpPr>
        <p:spPr>
          <a:xfrm>
            <a:off x="1371960" y="2094840"/>
            <a:ext cx="3166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You can do the same in Java: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2686680" y="2419200"/>
            <a:ext cx="470700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double y = Math.sin(Math.log(x));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TextShape 6"/>
          <p:cNvSpPr txBox="1"/>
          <p:nvPr/>
        </p:nvSpPr>
        <p:spPr>
          <a:xfrm>
            <a:off x="1372320" y="2922840"/>
            <a:ext cx="3541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Some mathematical expressions: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0" name="Formula 7"/>
              <p:cNvSpPr txBox="1"/>
              <p:nvPr/>
            </p:nvSpPr>
            <p:spPr>
              <a:xfrm>
                <a:off x="3342600" y="3373560"/>
                <a:ext cx="1234800" cy="300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z</m:t>
                    </m:r>
                    <m:r>
                      <m:t xml:space="preserve">=</m:t>
                    </m:r>
                    <m:rad>
                      <m:radPr>
                        <m:degHide m:val="1"/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cos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x</m:t>
                                </m:r>
                              </m:e>
                            </m:d>
                          </m:e>
                        </m:d>
                      </m:e>
                    </m:rad>
                  </m:oMath>
                </a14:m>
              </a:p>
            </p:txBody>
          </p:sp>
        </mc:Choice>
        <mc:Fallback/>
      </mc:AlternateContent>
      <p:sp>
        <p:nvSpPr>
          <p:cNvPr id="191" name="TextShape 8"/>
          <p:cNvSpPr txBox="1"/>
          <p:nvPr/>
        </p:nvSpPr>
        <p:spPr>
          <a:xfrm>
            <a:off x="1372680" y="3786840"/>
            <a:ext cx="4863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Translate into composed method calls in Java: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TextShape 9"/>
          <p:cNvSpPr txBox="1"/>
          <p:nvPr/>
        </p:nvSpPr>
        <p:spPr>
          <a:xfrm>
            <a:off x="1974600" y="4133160"/>
            <a:ext cx="621576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double z = Math.sqrt(Math.abs(Math.cos(x)));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452240" y="2057400"/>
            <a:ext cx="717588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double calculateArea(double radius)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result = Math.PI * radius * radius;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result;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286000" y="1172520"/>
            <a:ext cx="1371600" cy="427680"/>
          </a:xfrm>
          <a:prstGeom prst="wedgeRectCallout">
            <a:avLst>
              <a:gd name="adj1" fmla="val 64638"/>
              <a:gd name="adj2" fmla="val 16681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method return</a:t>
            </a:r>
            <a:br/>
            <a:r>
              <a:rPr b="0" lang="en-US" sz="1400" spc="-1" strike="noStrike">
                <a:latin typeface="Arial"/>
              </a:rPr>
              <a:t>type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971800" y="2971800"/>
            <a:ext cx="1600200" cy="457200"/>
          </a:xfrm>
          <a:prstGeom prst="wedgeRectCallout">
            <a:avLst>
              <a:gd name="adj1" fmla="val -68824"/>
              <a:gd name="adj2" fmla="val -62509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return</a:t>
            </a:r>
            <a:r>
              <a:rPr b="0" lang="en-US" sz="1400" spc="-1" strike="noStrike">
                <a:latin typeface="Arial"/>
              </a:rPr>
              <a:t> statement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1371600" y="3886200"/>
            <a:ext cx="685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4000"/>
          </a:bodyPr>
          <a:p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Courier New"/>
              </a:rPr>
              <a:t>return</a:t>
            </a:r>
            <a:r>
              <a:rPr b="0" lang="en-US" sz="1800" spc="-1" strike="noStrike">
                <a:latin typeface="Arial"/>
              </a:rPr>
              <a:t> statement means: “Return immediately from this method, and use the following expression as the return value.”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452240" y="1157400"/>
            <a:ext cx="7175880" cy="27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double calculateArea(double radius)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SC"/>
              </a:rPr>
              <a:t>    </a:t>
            </a:r>
            <a:r>
              <a:rPr b="0" lang="en-US" sz="1800" spc="-1" strike="noStrike">
                <a:latin typeface="Courier New"/>
                <a:ea typeface="Noto Sans CJK SC"/>
              </a:rPr>
              <a:t>return </a:t>
            </a:r>
            <a:r>
              <a:rPr b="0" lang="en-US" sz="1800" spc="-1" strike="noStrike">
                <a:latin typeface="Courier New"/>
              </a:rPr>
              <a:t>Math.PI * radius * radius;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diameter = 10.0;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area = calculateArea(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diameter / 2</a:t>
            </a:r>
            <a:r>
              <a:rPr b="0" lang="en-US" sz="1800" spc="-1" strike="noStrike">
                <a:latin typeface="Courier New"/>
              </a:rPr>
              <a:t>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System.out.println(area);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858000" y="3092400"/>
            <a:ext cx="6858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1572480" y="4114800"/>
            <a:ext cx="4632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The argument in parentheses is evaluated...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452240" y="1157400"/>
            <a:ext cx="7175880" cy="27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double calculateArea(double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radius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SC"/>
              </a:rPr>
              <a:t>    </a:t>
            </a:r>
            <a:r>
              <a:rPr b="0" lang="en-US" sz="1800" spc="-1" strike="noStrike">
                <a:latin typeface="Courier New"/>
                <a:ea typeface="Noto Sans CJK SC"/>
              </a:rPr>
              <a:t>return </a:t>
            </a:r>
            <a:r>
              <a:rPr b="0" lang="en-US" sz="1800" spc="-1" strike="noStrike">
                <a:latin typeface="Courier New"/>
              </a:rPr>
              <a:t>Math.PI * radius * radius;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diameter = 10.0;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area = calculateArea(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diameter / 2</a:t>
            </a:r>
            <a:r>
              <a:rPr b="0" lang="en-US" sz="1800" spc="-1" strike="noStrike">
                <a:latin typeface="Courier New"/>
              </a:rPr>
              <a:t>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System.out.println(area);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1572480" y="4114800"/>
            <a:ext cx="451800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...and is copied into the parameter </a:t>
            </a:r>
            <a:r>
              <a:rPr b="0" lang="en-US" sz="1800" spc="-1" strike="noStrike">
                <a:latin typeface="Courier New"/>
              </a:rPr>
              <a:t>radius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858000" y="3092400"/>
            <a:ext cx="6858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Freeform 5"/>
          <p:cNvSpPr/>
          <p:nvPr/>
        </p:nvSpPr>
        <p:spPr>
          <a:xfrm>
            <a:off x="7543800" y="986400"/>
            <a:ext cx="1600560" cy="2286360"/>
          </a:xfrm>
          <a:custGeom>
            <a:avLst/>
            <a:gdLst/>
            <a:ahLst/>
            <a:rect l="0" t="0" r="r" b="b"/>
            <a:pathLst>
              <a:path w="4446" h="6351">
                <a:moveTo>
                  <a:pt x="635" y="6350"/>
                </a:moveTo>
                <a:lnTo>
                  <a:pt x="4445" y="6350"/>
                </a:lnTo>
                <a:lnTo>
                  <a:pt x="4445" y="0"/>
                </a:lnTo>
                <a:lnTo>
                  <a:pt x="0" y="0"/>
                </a:lnTo>
                <a:lnTo>
                  <a:pt x="0" y="675"/>
                </a:lnTo>
              </a:path>
            </a:pathLst>
          </a:custGeom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452240" y="1157400"/>
            <a:ext cx="7175880" cy="27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double calculateArea(double </a:t>
            </a:r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radius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SC"/>
              </a:rPr>
              <a:t>    </a:t>
            </a:r>
            <a:r>
              <a:rPr b="0" lang="en-US" sz="1800" spc="-1" strike="noStrike">
                <a:latin typeface="Courier New"/>
                <a:ea typeface="Noto Sans CJK SC"/>
              </a:rPr>
              <a:t>return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Math.PI * radius * radius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diameter = 10.0;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area = calculateArea(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diameter / 2</a:t>
            </a:r>
            <a:r>
              <a:rPr b="0" lang="en-US" sz="1800" spc="-1" strike="noStrike">
                <a:latin typeface="Courier New"/>
              </a:rPr>
              <a:t>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System.out.println(area);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1572480" y="4114800"/>
            <a:ext cx="3987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...the return expression is evaluated...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858000" y="3092400"/>
            <a:ext cx="6858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5.0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Freeform 5"/>
          <p:cNvSpPr/>
          <p:nvPr/>
        </p:nvSpPr>
        <p:spPr>
          <a:xfrm>
            <a:off x="7543800" y="986400"/>
            <a:ext cx="1600560" cy="2286360"/>
          </a:xfrm>
          <a:custGeom>
            <a:avLst/>
            <a:gdLst/>
            <a:ahLst/>
            <a:rect l="0" t="0" r="r" b="b"/>
            <a:pathLst>
              <a:path w="4446" h="6351">
                <a:moveTo>
                  <a:pt x="635" y="6350"/>
                </a:moveTo>
                <a:lnTo>
                  <a:pt x="4445" y="6350"/>
                </a:lnTo>
                <a:lnTo>
                  <a:pt x="4445" y="0"/>
                </a:lnTo>
                <a:lnTo>
                  <a:pt x="0" y="0"/>
                </a:lnTo>
                <a:lnTo>
                  <a:pt x="0" y="675"/>
                </a:lnTo>
              </a:path>
            </a:pathLst>
          </a:custGeom>
          <a:ln w="19080">
            <a:solidFill>
              <a:srgbClr val="999999"/>
            </a:solidFill>
            <a:round/>
            <a:tailEnd len="med" type="triangle" w="med"/>
          </a:ln>
        </p:spPr>
      </p:sp>
      <p:sp>
        <p:nvSpPr>
          <p:cNvPr id="212" name="CustomShape 6"/>
          <p:cNvSpPr/>
          <p:nvPr/>
        </p:nvSpPr>
        <p:spPr>
          <a:xfrm>
            <a:off x="6629400" y="14922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78.54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452240" y="1157400"/>
            <a:ext cx="7175880" cy="27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double calculateArea(double 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radius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SC"/>
              </a:rPr>
              <a:t>    </a:t>
            </a:r>
            <a:r>
              <a:rPr b="0" lang="en-US" sz="1800" spc="-1" strike="noStrike">
                <a:latin typeface="Courier New"/>
                <a:ea typeface="Noto Sans CJK SC"/>
              </a:rPr>
              <a:t>return </a:t>
            </a:r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Math.PI * radius * radius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diameter = 10.0;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area = </a:t>
            </a:r>
            <a:r>
              <a:rPr b="0" lang="en-US" sz="1800" spc="-1" strike="noStrike">
                <a:solidFill>
                  <a:srgbClr val="999999"/>
                </a:solidFill>
                <a:latin typeface="Courier New"/>
              </a:rPr>
              <a:t>calculateArea(</a:t>
            </a:r>
            <a:r>
              <a:rPr b="0" lang="en-US" sz="1800" spc="-1" strike="noStrike">
                <a:solidFill>
                  <a:srgbClr val="999999"/>
                </a:solidFill>
                <a:highlight>
                  <a:srgbClr val="ffffff"/>
                </a:highlight>
                <a:latin typeface="Courier New"/>
              </a:rPr>
              <a:t>diameter / 2</a:t>
            </a:r>
            <a:r>
              <a:rPr b="0" lang="en-US" sz="1800" spc="-1" strike="noStrike">
                <a:solidFill>
                  <a:srgbClr val="999999"/>
                </a:solidFill>
                <a:latin typeface="Courier New"/>
              </a:rPr>
              <a:t>)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System.out.println(area);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1572480" y="4114800"/>
            <a:ext cx="6080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...and is returned as the evaluation of the right-hand side...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629400" y="14922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78.54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5486400" y="30438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78.54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Freeform 6"/>
          <p:cNvSpPr/>
          <p:nvPr/>
        </p:nvSpPr>
        <p:spPr>
          <a:xfrm>
            <a:off x="6629400" y="1600200"/>
            <a:ext cx="2057760" cy="1600560"/>
          </a:xfrm>
          <a:custGeom>
            <a:avLst/>
            <a:gdLst/>
            <a:ahLst/>
            <a:rect l="0" t="0" r="r" b="b"/>
            <a:pathLst>
              <a:path w="5716" h="4446">
                <a:moveTo>
                  <a:pt x="2540" y="0"/>
                </a:moveTo>
                <a:lnTo>
                  <a:pt x="5715" y="0"/>
                </a:lnTo>
                <a:lnTo>
                  <a:pt x="5715" y="4445"/>
                </a:lnTo>
                <a:lnTo>
                  <a:pt x="0" y="4445"/>
                </a:lnTo>
              </a:path>
            </a:pathLst>
          </a:custGeom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452240" y="1157400"/>
            <a:ext cx="7175880" cy="27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double calculateArea(double 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radius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SC"/>
              </a:rPr>
              <a:t>    </a:t>
            </a:r>
            <a:r>
              <a:rPr b="0" lang="en-US" sz="1800" spc="-1" strike="noStrike">
                <a:latin typeface="Courier New"/>
                <a:ea typeface="Noto Sans CJK SC"/>
              </a:rPr>
              <a:t>return 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Math.PI * radius * radius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public static void main(String[] args)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diameter = 10.0;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double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area</a:t>
            </a:r>
            <a:r>
              <a:rPr b="0" lang="en-US" sz="1800" spc="-1" strike="noStrike">
                <a:latin typeface="Courier New"/>
              </a:rPr>
              <a:t> = </a:t>
            </a:r>
            <a:r>
              <a:rPr b="0" lang="en-US" sz="1800" spc="-1" strike="noStrike">
                <a:solidFill>
                  <a:srgbClr val="999999"/>
                </a:solidFill>
                <a:latin typeface="Courier New"/>
              </a:rPr>
              <a:t>calculateArea(</a:t>
            </a:r>
            <a:r>
              <a:rPr b="0" lang="en-US" sz="1800" spc="-1" strike="noStrike">
                <a:solidFill>
                  <a:srgbClr val="999999"/>
                </a:solidFill>
                <a:highlight>
                  <a:srgbClr val="ffffff"/>
                </a:highlight>
                <a:latin typeface="Courier New"/>
              </a:rPr>
              <a:t>diameter / 2</a:t>
            </a:r>
            <a:r>
              <a:rPr b="0" lang="en-US" sz="1800" spc="-1" strike="noStrike">
                <a:solidFill>
                  <a:srgbClr val="999999"/>
                </a:solidFill>
                <a:latin typeface="Courier New"/>
              </a:rPr>
              <a:t>)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System.out.println(area);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1572480" y="4114800"/>
            <a:ext cx="388692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...which is assigned to variable </a:t>
            </a:r>
            <a:r>
              <a:rPr b="0" lang="en-US" sz="1800" spc="-1" strike="noStrike">
                <a:latin typeface="Courier New"/>
              </a:rPr>
              <a:t>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486400" y="30438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78.54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Freeform 5"/>
          <p:cNvSpPr/>
          <p:nvPr/>
        </p:nvSpPr>
        <p:spPr>
          <a:xfrm>
            <a:off x="3429000" y="2971800"/>
            <a:ext cx="1829160" cy="228960"/>
          </a:xfrm>
          <a:custGeom>
            <a:avLst/>
            <a:gdLst/>
            <a:ahLst/>
            <a:rect l="0" t="0" r="r" b="b"/>
            <a:pathLst>
              <a:path w="5081" h="636">
                <a:moveTo>
                  <a:pt x="5080" y="635"/>
                </a:moveTo>
                <a:lnTo>
                  <a:pt x="0" y="635"/>
                </a:lnTo>
                <a:lnTo>
                  <a:pt x="0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Incremental Development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Start with a working program and make small, incremental changes. At any point, if there is an error, you will know where to look.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variables to hold intermediate values so you can check them, either with print statements or by using a debugger.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Once the program is working, you can consolidate multiple statements into compound expressions (but only if it does not make the program more difficult to read).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Defining a </a:t>
            </a:r>
            <a:r>
              <a:rPr b="0" lang="en-US" sz="4000" spc="-1" strike="noStrike">
                <a:latin typeface="Courier New"/>
              </a:rPr>
              <a:t>void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596960" y="1828800"/>
            <a:ext cx="6886440" cy="29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public static void separator()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    </a:t>
            </a:r>
            <a:r>
              <a:rPr b="0" lang="en-US" sz="2200" spc="-1" strike="noStrike">
                <a:latin typeface="Courier New"/>
              </a:rPr>
              <a:t>System.out.println("----------");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}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public static void main(String[] args) {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    </a:t>
            </a:r>
            <a:r>
              <a:rPr b="0" lang="en-US" sz="2200" spc="-1" strike="noStrike">
                <a:latin typeface="Courier New"/>
              </a:rPr>
              <a:t>System.out.println("Section one.");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    </a:t>
            </a:r>
            <a:r>
              <a:rPr b="0" lang="en-US" sz="2200" spc="-1" strike="noStrike">
                <a:latin typeface="Courier New"/>
              </a:rPr>
              <a:t>separator();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    </a:t>
            </a:r>
            <a:r>
              <a:rPr b="0" lang="en-US" sz="2200" spc="-1" strike="noStrike">
                <a:latin typeface="Courier New"/>
              </a:rPr>
              <a:t>System.out.println("Section two.");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914400" y="1600200"/>
            <a:ext cx="914760" cy="228960"/>
          </a:xfrm>
          <a:custGeom>
            <a:avLst/>
            <a:gdLst/>
            <a:ahLst/>
            <a:rect l="0" t="0" r="r" b="b"/>
            <a:pathLst>
              <a:path w="2541" h="636">
                <a:moveTo>
                  <a:pt x="0" y="0"/>
                </a:moveTo>
                <a:lnTo>
                  <a:pt x="2540" y="635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4" name="Freeform 4"/>
          <p:cNvSpPr/>
          <p:nvPr/>
        </p:nvSpPr>
        <p:spPr>
          <a:xfrm>
            <a:off x="914400" y="1600200"/>
            <a:ext cx="682920" cy="1600560"/>
          </a:xfrm>
          <a:custGeom>
            <a:avLst/>
            <a:gdLst/>
            <a:ahLst/>
            <a:rect l="0" t="0" r="r" b="b"/>
            <a:pathLst>
              <a:path w="1897" h="4446">
                <a:moveTo>
                  <a:pt x="0" y="0"/>
                </a:moveTo>
                <a:lnTo>
                  <a:pt x="1896" y="4445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" name="TextShape 5"/>
          <p:cNvSpPr txBox="1"/>
          <p:nvPr/>
        </p:nvSpPr>
        <p:spPr>
          <a:xfrm>
            <a:off x="504000" y="1172520"/>
            <a:ext cx="309456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Arial"/>
              </a:rPr>
              <a:t>can be called from other classes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" name="Freeform 6"/>
          <p:cNvSpPr/>
          <p:nvPr/>
        </p:nvSpPr>
        <p:spPr>
          <a:xfrm>
            <a:off x="4572000" y="1600200"/>
            <a:ext cx="686160" cy="228960"/>
          </a:xfrm>
          <a:custGeom>
            <a:avLst/>
            <a:gdLst/>
            <a:ahLst/>
            <a:rect l="0" t="0" r="r" b="b"/>
            <a:pathLst>
              <a:path w="1906" h="636">
                <a:moveTo>
                  <a:pt x="1905" y="0"/>
                </a:moveTo>
                <a:lnTo>
                  <a:pt x="0" y="635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" name="Freeform 7"/>
          <p:cNvSpPr/>
          <p:nvPr/>
        </p:nvSpPr>
        <p:spPr>
          <a:xfrm>
            <a:off x="4572000" y="1600200"/>
            <a:ext cx="686160" cy="1600560"/>
          </a:xfrm>
          <a:custGeom>
            <a:avLst/>
            <a:gdLst/>
            <a:ahLst/>
            <a:rect l="0" t="0" r="r" b="b"/>
            <a:pathLst>
              <a:path w="1906" h="4446">
                <a:moveTo>
                  <a:pt x="1905" y="0"/>
                </a:moveTo>
                <a:lnTo>
                  <a:pt x="0" y="4445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" name="TextShape 8"/>
          <p:cNvSpPr txBox="1"/>
          <p:nvPr/>
        </p:nvSpPr>
        <p:spPr>
          <a:xfrm>
            <a:off x="5257800" y="1143000"/>
            <a:ext cx="2527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does not return a result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separator()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715000" y="2971800"/>
            <a:ext cx="2514600" cy="457200"/>
          </a:xfrm>
          <a:prstGeom prst="wedgeRectCallout">
            <a:avLst>
              <a:gd name="adj1" fmla="val -61722"/>
              <a:gd name="adj2" fmla="val 7076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Programs always start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with the </a:t>
            </a:r>
            <a:r>
              <a:rPr b="0" lang="en-US" sz="1600" spc="-1" strike="noStrike">
                <a:latin typeface="Courier New"/>
              </a:rPr>
              <a:t>main</a:t>
            </a:r>
            <a:r>
              <a:rPr b="0" lang="en-US" sz="1600" spc="-1" strike="noStrike">
                <a:latin typeface="Arial"/>
              </a:rPr>
              <a:t> method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TextShape 4"/>
          <p:cNvSpPr txBox="1"/>
          <p:nvPr/>
        </p:nvSpPr>
        <p:spPr>
          <a:xfrm>
            <a:off x="7677000" y="88164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6858000" y="114624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11)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separator()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multiSeparators()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6)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TextShape 6"/>
          <p:cNvSpPr txBox="1"/>
          <p:nvPr/>
        </p:nvSpPr>
        <p:spPr>
          <a:xfrm>
            <a:off x="6858000" y="3502800"/>
            <a:ext cx="2743200" cy="131940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When the JVM encounters the call to </a:t>
            </a:r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on line 13, it puts </a:t>
            </a:r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“on hold“, marks the location, and opens up a new entry for the method being called.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 flipH="1">
            <a:off x="3657600" y="369360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8"/>
          <p:cNvSpPr/>
          <p:nvPr/>
        </p:nvSpPr>
        <p:spPr>
          <a:xfrm flipH="1">
            <a:off x="5257800" y="228600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separator()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7)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6858000" y="1575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(line 2)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TextShape 7"/>
          <p:cNvSpPr txBox="1"/>
          <p:nvPr/>
        </p:nvSpPr>
        <p:spPr>
          <a:xfrm>
            <a:off x="6858000" y="3503160"/>
            <a:ext cx="2743200" cy="91980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The call on line 7 puts </a:t>
            </a:r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on hold, and adds an entry for the </a:t>
            </a:r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method on line 2.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Line 8"/>
          <p:cNvSpPr/>
          <p:nvPr/>
        </p:nvSpPr>
        <p:spPr>
          <a:xfrm flipH="1">
            <a:off x="3657600" y="369360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9"/>
          <p:cNvSpPr/>
          <p:nvPr/>
        </p:nvSpPr>
        <p:spPr>
          <a:xfrm flipH="1">
            <a:off x="2901960" y="250560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10"/>
          <p:cNvSpPr/>
          <p:nvPr/>
        </p:nvSpPr>
        <p:spPr>
          <a:xfrm flipH="1">
            <a:off x="4572000" y="145620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separator()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7)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6858000" y="1575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(line 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6858000" y="1791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println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TextShape 8"/>
          <p:cNvSpPr txBox="1"/>
          <p:nvPr/>
        </p:nvSpPr>
        <p:spPr>
          <a:xfrm>
            <a:off x="6858000" y="3503520"/>
            <a:ext cx="2743200" cy="50508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The </a:t>
            </a:r>
            <a:r>
              <a:rPr b="0" lang="en-US" sz="1400" spc="-1" strike="noStrike">
                <a:latin typeface="Courier New"/>
              </a:rPr>
              <a:t>println</a:t>
            </a:r>
            <a:r>
              <a:rPr b="0" lang="en-US" sz="1400" spc="-1" strike="noStrike">
                <a:latin typeface="Arial"/>
              </a:rPr>
              <a:t> method adds yet another entry to the call stack.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Line 9"/>
          <p:cNvSpPr/>
          <p:nvPr/>
        </p:nvSpPr>
        <p:spPr>
          <a:xfrm flipH="1">
            <a:off x="3662640" y="369144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0"/>
          <p:cNvSpPr/>
          <p:nvPr/>
        </p:nvSpPr>
        <p:spPr>
          <a:xfrm flipH="1">
            <a:off x="2907000" y="250344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1"/>
          <p:cNvSpPr/>
          <p:nvPr/>
        </p:nvSpPr>
        <p:spPr>
          <a:xfrm flipH="1">
            <a:off x="5065200" y="1684800"/>
            <a:ext cx="6858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separator()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7)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6858000" y="1575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(line 4)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TextShape 7"/>
          <p:cNvSpPr txBox="1"/>
          <p:nvPr/>
        </p:nvSpPr>
        <p:spPr>
          <a:xfrm>
            <a:off x="6858000" y="3503880"/>
            <a:ext cx="2743200" cy="91980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When </a:t>
            </a:r>
            <a:r>
              <a:rPr b="0" lang="en-US" sz="1400" spc="-1" strike="noStrike">
                <a:latin typeface="Courier New"/>
              </a:rPr>
              <a:t>println</a:t>
            </a:r>
            <a:r>
              <a:rPr b="0" lang="en-US" sz="1400" spc="-1" strike="noStrike">
                <a:latin typeface="Arial"/>
              </a:rPr>
              <a:t> returns, its entry is removed from the stack, and execution resumes in line 4 of </a:t>
            </a:r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Line 8"/>
          <p:cNvSpPr/>
          <p:nvPr/>
        </p:nvSpPr>
        <p:spPr>
          <a:xfrm flipH="1">
            <a:off x="3662640" y="369144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9"/>
          <p:cNvSpPr/>
          <p:nvPr/>
        </p:nvSpPr>
        <p:spPr>
          <a:xfrm flipH="1">
            <a:off x="2907000" y="250344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0"/>
          <p:cNvSpPr/>
          <p:nvPr/>
        </p:nvSpPr>
        <p:spPr>
          <a:xfrm flipH="1">
            <a:off x="1299600" y="1900800"/>
            <a:ext cx="685800" cy="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Flow of Execution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28600" y="1143000"/>
            <a:ext cx="5211000" cy="33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 public class Separators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2     public static void separator()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3         System.out.println("----------");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4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6     public static void multiSeparators()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7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8         separator();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9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11     public static void main(String[] args)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12         System.out.println("Section one.");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13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d7"/>
                </a:highlight>
                <a:latin typeface="Courier New"/>
              </a:rPr>
              <a:t>multiSeparators();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14         System.out.println("Section two.");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15     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16 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677000" y="878400"/>
            <a:ext cx="1104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“</a:t>
            </a:r>
            <a:r>
              <a:rPr b="0" i="1" lang="en-US" sz="1400" spc="-1" strike="noStrike">
                <a:latin typeface="Arial"/>
              </a:rPr>
              <a:t>Call Stack”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858000" y="1143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main</a:t>
            </a:r>
            <a:r>
              <a:rPr b="0" lang="en-US" sz="1400" spc="-1" strike="noStrike">
                <a:latin typeface="Arial"/>
              </a:rPr>
              <a:t> (line 13)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6858000" y="1359000"/>
            <a:ext cx="2514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multiSeparators</a:t>
            </a:r>
            <a:r>
              <a:rPr b="0" lang="en-US" sz="1400" spc="-1" strike="noStrike">
                <a:latin typeface="Arial"/>
              </a:rPr>
              <a:t> (line 7)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Shape 6"/>
          <p:cNvSpPr txBox="1"/>
          <p:nvPr/>
        </p:nvSpPr>
        <p:spPr>
          <a:xfrm>
            <a:off x="6858000" y="3504240"/>
            <a:ext cx="2743200" cy="70488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The first call to </a:t>
            </a:r>
            <a:r>
              <a:rPr b="0" lang="en-US" sz="1400" spc="-1" strike="noStrike">
                <a:latin typeface="Courier New"/>
              </a:rPr>
              <a:t>separator</a:t>
            </a:r>
            <a:r>
              <a:rPr b="0" lang="en-US" sz="1400" spc="-1" strike="noStrike">
                <a:latin typeface="Arial"/>
              </a:rPr>
              <a:t> ends, and its entry on the call stack is removed.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Line 7"/>
          <p:cNvSpPr/>
          <p:nvPr/>
        </p:nvSpPr>
        <p:spPr>
          <a:xfrm flipH="1">
            <a:off x="3662640" y="369144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8"/>
          <p:cNvSpPr/>
          <p:nvPr/>
        </p:nvSpPr>
        <p:spPr>
          <a:xfrm flipH="1">
            <a:off x="2907000" y="2503440"/>
            <a:ext cx="685800" cy="0"/>
          </a:xfrm>
          <a:prstGeom prst="line">
            <a:avLst/>
          </a:prstGeom>
          <a:ln w="1260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2021-09-15T12:56:15Z</dcterms:modified>
  <cp:revision>490</cp:revision>
  <dc:subject/>
  <dc:title/>
</cp:coreProperties>
</file>