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04EA564-1C26-452A-BE43-F791D20E6E5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This if-else chain takes the number of a school quarter and sets the name of that quarter.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Courier New"/>
              </a:rPr>
              <a:t>switch</a:t>
            </a:r>
            <a:r>
              <a:rPr b="0" lang="en-US" sz="2000" spc="-1" strike="noStrike">
                <a:latin typeface="Arial"/>
              </a:rPr>
              <a:t> variable can be a </a:t>
            </a:r>
            <a:r>
              <a:rPr b="0" lang="en-US" sz="2000" spc="-1" strike="noStrike">
                <a:latin typeface="Courier New"/>
              </a:rPr>
              <a:t>char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Courier New"/>
              </a:rPr>
              <a:t>int</a:t>
            </a:r>
            <a:r>
              <a:rPr b="0" lang="en-US" sz="2000" spc="-1" strike="noStrike">
                <a:latin typeface="Arial"/>
              </a:rPr>
              <a:t>, or </a:t>
            </a:r>
            <a:r>
              <a:rPr b="0" lang="en-US" sz="2000" spc="-1" strike="noStrike">
                <a:latin typeface="Courier New"/>
              </a:rPr>
              <a:t>String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But notice: if you wanted a </a:t>
            </a:r>
            <a:r>
              <a:rPr b="0" i="1" lang="en-US" sz="2000" spc="-1" strike="noStrike">
                <a:latin typeface="Arial"/>
              </a:rPr>
              <a:t>different</a:t>
            </a:r>
            <a:r>
              <a:rPr b="0" lang="en-US" sz="2000" spc="-1" strike="noStrike">
                <a:latin typeface="Arial"/>
              </a:rPr>
              <a:t> message for the two different error conditions, you could not do this simplification.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But notice: if you wanted a </a:t>
            </a:r>
            <a:r>
              <a:rPr b="0" i="1" lang="en-US" sz="2000" spc="-1" strike="noStrike">
                <a:latin typeface="Arial"/>
              </a:rPr>
              <a:t>different</a:t>
            </a:r>
            <a:r>
              <a:rPr b="0" lang="en-US" sz="2000" spc="-1" strike="noStrike">
                <a:latin typeface="Arial"/>
              </a:rPr>
              <a:t> message for the two different error conditions, you could not do this simplification.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01AEE4F-77F0-4C49-85D0-49BDB13729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5</a:t>
            </a:r>
            <a:r>
              <a:rPr b="0" lang="en-US" sz="3200" spc="-1" strike="noStrike">
                <a:latin typeface="Arial"/>
                <a:ea typeface="Arial"/>
              </a:rPr>
              <a:t>—Conditionals and Logic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Problem with Optional Braces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279520" y="1405440"/>
            <a:ext cx="5721480" cy="11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if (n &gt; 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positive");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not zero");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7086600" y="1143000"/>
            <a:ext cx="1600200" cy="457200"/>
          </a:xfrm>
          <a:prstGeom prst="wedgeRectCallout">
            <a:avLst>
              <a:gd name="adj1" fmla="val -77125"/>
              <a:gd name="adj2" fmla="val 70453"/>
            </a:avLst>
          </a:prstGeom>
          <a:solidFill>
            <a:srgbClr val="dde8cb"/>
          </a:solidFill>
          <a:ln>
            <a:solidFill>
              <a:srgbClr val="00a933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Only this statement</a:t>
            </a:r>
            <a:br/>
            <a:r>
              <a:rPr b="0" lang="en-US" sz="1200" spc="-1" strike="noStrike">
                <a:latin typeface="Arial"/>
              </a:rPr>
              <a:t>belongs to the </a:t>
            </a:r>
            <a:r>
              <a:rPr b="0" lang="en-US" sz="1200" spc="-1" strike="noStrike">
                <a:latin typeface="Courier New"/>
              </a:rPr>
              <a:t>if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858000" y="2514600"/>
            <a:ext cx="1600200" cy="457200"/>
          </a:xfrm>
          <a:prstGeom prst="wedgeRectCallout">
            <a:avLst>
              <a:gd name="adj1" fmla="val -87245"/>
              <a:gd name="adj2" fmla="val -99564"/>
            </a:avLst>
          </a:prstGeom>
          <a:solidFill>
            <a:srgbClr val="ffd7d7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This statement</a:t>
            </a:r>
            <a:br/>
            <a:r>
              <a:rPr b="0" lang="en-US" sz="1200" spc="-1" strike="noStrike">
                <a:latin typeface="Arial"/>
              </a:rPr>
              <a:t>is </a:t>
            </a:r>
            <a:r>
              <a:rPr b="0" i="1" lang="en-US" sz="1200" spc="-1" strike="noStrike">
                <a:latin typeface="Arial"/>
              </a:rPr>
              <a:t>not</a:t>
            </a:r>
            <a:r>
              <a:rPr b="0" lang="en-US" sz="1200" spc="-1" strike="noStrike">
                <a:latin typeface="Arial"/>
              </a:rPr>
              <a:t> part of the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Courier New"/>
              </a:rPr>
              <a:t>if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2279520" y="3069000"/>
            <a:ext cx="5721480" cy="13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if (n &gt; 0)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positive");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System.out.println("n is not zero");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8001000" y="3983400"/>
            <a:ext cx="1600200" cy="457200"/>
          </a:xfrm>
          <a:prstGeom prst="wedgeRectCallout">
            <a:avLst>
              <a:gd name="adj1" fmla="val -87245"/>
              <a:gd name="adj2" fmla="val -99564"/>
            </a:avLst>
          </a:prstGeom>
          <a:solidFill>
            <a:srgbClr val="dee6ef"/>
          </a:solidFill>
          <a:ln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This is how Java</a:t>
            </a:r>
            <a:br/>
            <a:r>
              <a:rPr b="0" lang="en-US" sz="1200" spc="-1" strike="noStrike">
                <a:latin typeface="Arial"/>
              </a:rPr>
              <a:t>really sees it.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974160" y="4455360"/>
            <a:ext cx="2143440" cy="606600"/>
          </a:xfrm>
          <a:prstGeom prst="wedgeRectCallout">
            <a:avLst>
              <a:gd name="adj1" fmla="val 45347"/>
              <a:gd name="adj2" fmla="val -89263"/>
            </a:avLst>
          </a:prstGeom>
          <a:solidFill>
            <a:srgbClr val="dee6ef"/>
          </a:solidFill>
          <a:ln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This is </a:t>
            </a:r>
            <a:r>
              <a:rPr b="0" i="1" lang="en-US" sz="1200" spc="-1" strike="noStrike">
                <a:latin typeface="Arial"/>
              </a:rPr>
              <a:t>always</a:t>
            </a:r>
            <a:r>
              <a:rPr b="0" lang="en-US" sz="1200" spc="-1" strike="noStrike">
                <a:latin typeface="Arial"/>
              </a:rPr>
              <a:t> printed,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whether </a:t>
            </a:r>
            <a:r>
              <a:rPr b="0" lang="en-US" sz="1200" spc="-1" strike="noStrike">
                <a:latin typeface="Courier New"/>
              </a:rPr>
              <a:t>n</a:t>
            </a:r>
            <a:r>
              <a:rPr b="0" lang="en-US" sz="1200" spc="-1" strike="noStrike">
                <a:latin typeface="Arial"/>
              </a:rPr>
              <a:t> is greater than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zero or not.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Common </a:t>
            </a:r>
            <a:r>
              <a:rPr b="0" lang="en-US" sz="4000" spc="-1" strike="noStrike">
                <a:latin typeface="Courier New"/>
              </a:rPr>
              <a:t>if</a:t>
            </a:r>
            <a:r>
              <a:rPr b="0" lang="en-US" sz="4000" spc="-1" strike="noStrike">
                <a:latin typeface="Arial"/>
              </a:rPr>
              <a:t> error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689920" y="1844640"/>
            <a:ext cx="5721480" cy="89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if (n &gt; 0);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positive");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572000" y="1143000"/>
            <a:ext cx="1600200" cy="457200"/>
          </a:xfrm>
          <a:prstGeom prst="wedgeRectCallout">
            <a:avLst>
              <a:gd name="adj1" fmla="val -66148"/>
              <a:gd name="adj2" fmla="val 99486"/>
            </a:avLst>
          </a:prstGeom>
          <a:solidFill>
            <a:srgbClr val="ffd7d7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This semicolon</a:t>
            </a:r>
            <a:br/>
            <a:r>
              <a:rPr b="0" lang="en-US" sz="1200" spc="-1" strike="noStrike">
                <a:latin typeface="Arial"/>
              </a:rPr>
              <a:t>ends</a:t>
            </a:r>
            <a:r>
              <a:rPr b="0" lang="en-US" sz="1200" spc="-1" strike="noStrike">
                <a:latin typeface="Arial"/>
              </a:rPr>
              <a:t> the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Courier New"/>
              </a:rPr>
              <a:t>if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2736720" y="3353040"/>
            <a:ext cx="5721480" cy="164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if (n &gt; 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	</a:t>
            </a:r>
            <a:r>
              <a:rPr b="0" lang="en-US" sz="1800" spc="-1" strike="noStrike"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positive");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5715000" y="3429000"/>
            <a:ext cx="1600200" cy="457200"/>
          </a:xfrm>
          <a:prstGeom prst="wedgeRectCallout">
            <a:avLst>
              <a:gd name="adj1" fmla="val -183625"/>
              <a:gd name="adj2" fmla="val 28203"/>
            </a:avLst>
          </a:prstGeom>
          <a:solidFill>
            <a:srgbClr val="ffffd7"/>
          </a:solidFill>
          <a:ln w="126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This is an empty</a:t>
            </a:r>
            <a:br/>
            <a:r>
              <a:rPr b="0" lang="en-US" sz="1200" spc="-1" strike="noStrike">
                <a:latin typeface="Arial"/>
              </a:rPr>
              <a:t>statement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2514600" y="3886200"/>
            <a:ext cx="228600" cy="914400"/>
          </a:xfrm>
          <a:custGeom>
            <a:avLst/>
            <a:gdLst/>
            <a:ahLst/>
            <a:rect l="0" t="0" r="r" b="b"/>
            <a:pathLst>
              <a:path w="637" h="2542">
                <a:moveTo>
                  <a:pt x="636" y="0"/>
                </a:moveTo>
                <a:cubicBezTo>
                  <a:pt x="318" y="0"/>
                  <a:pt x="0" y="0"/>
                  <a:pt x="0" y="0"/>
                </a:cubicBezTo>
                <a:lnTo>
                  <a:pt x="0" y="2541"/>
                </a:lnTo>
                <a:cubicBezTo>
                  <a:pt x="0" y="2541"/>
                  <a:pt x="318" y="2541"/>
                  <a:pt x="636" y="2541"/>
                </a:cubicBezTo>
              </a:path>
            </a:pathLst>
          </a:custGeom>
          <a:noFill/>
          <a:ln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685800" y="3657600"/>
            <a:ext cx="1371600" cy="914400"/>
          </a:xfrm>
          <a:prstGeom prst="wedgeRectCallout">
            <a:avLst>
              <a:gd name="adj1" fmla="val 78125"/>
              <a:gd name="adj2" fmla="val 32407"/>
            </a:avLst>
          </a:prstGeom>
          <a:solidFill>
            <a:srgbClr val="dee6ef"/>
          </a:solidFill>
          <a:ln w="126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This block is</a:t>
            </a:r>
            <a:br/>
            <a:r>
              <a:rPr b="0" lang="en-US" sz="1200" spc="-1" strike="noStrike">
                <a:latin typeface="Arial"/>
              </a:rPr>
              <a:t>independent of</a:t>
            </a:r>
            <a:br/>
            <a:r>
              <a:rPr b="0" lang="en-US" sz="1200" spc="-1" strike="noStrike">
                <a:latin typeface="Arial"/>
              </a:rPr>
              <a:t>the </a:t>
            </a:r>
            <a:r>
              <a:rPr b="0" lang="en-US" sz="1200" spc="-1" strike="noStrike">
                <a:latin typeface="Courier New"/>
              </a:rPr>
              <a:t>if</a:t>
            </a:r>
            <a:r>
              <a:rPr b="0" lang="en-US" sz="1200" spc="-1" strike="noStrike">
                <a:latin typeface="Arial"/>
              </a:rPr>
              <a:t> statement.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TextShape 8"/>
          <p:cNvSpPr txBox="1"/>
          <p:nvPr/>
        </p:nvSpPr>
        <p:spPr>
          <a:xfrm>
            <a:off x="2057400" y="2827800"/>
            <a:ext cx="19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What Java sees...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Chaining </a:t>
            </a:r>
            <a:r>
              <a:rPr b="0" lang="en-US" sz="4000" spc="-1" strike="noStrike">
                <a:latin typeface="Courier New"/>
              </a:rPr>
              <a:t>if</a:t>
            </a:r>
            <a:r>
              <a:rPr b="0" lang="en-US" sz="4000" spc="-1" strike="noStrike">
                <a:latin typeface="Arial"/>
              </a:rPr>
              <a:t> statements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01400" y="1158840"/>
            <a:ext cx="5721480" cy="19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if (n &gt; 0)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positive");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} else if (n &lt; 0)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negative");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zero");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872800" y="1191240"/>
            <a:ext cx="228600" cy="1872360"/>
          </a:xfrm>
          <a:custGeom>
            <a:avLst/>
            <a:gdLst/>
            <a:ahLst/>
            <a:rect l="0" t="0" r="r" b="b"/>
            <a:pathLst>
              <a:path w="637" h="5203">
                <a:moveTo>
                  <a:pt x="636" y="0"/>
                </a:moveTo>
                <a:cubicBezTo>
                  <a:pt x="318" y="0"/>
                  <a:pt x="0" y="0"/>
                  <a:pt x="0" y="0"/>
                </a:cubicBezTo>
                <a:lnTo>
                  <a:pt x="0" y="5202"/>
                </a:lnTo>
                <a:cubicBezTo>
                  <a:pt x="0" y="5202"/>
                  <a:pt x="318" y="5202"/>
                  <a:pt x="636" y="5202"/>
                </a:cubicBez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617040" y="1093320"/>
            <a:ext cx="1616040" cy="913320"/>
          </a:xfrm>
          <a:prstGeom prst="wedgeRectCallout">
            <a:avLst>
              <a:gd name="adj1" fmla="val 82847"/>
              <a:gd name="adj2" fmla="val 85893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Line up the braces</a:t>
            </a:r>
            <a:br/>
            <a:r>
              <a:rPr b="0" lang="en-US" sz="1200" spc="-1" strike="noStrike">
                <a:latin typeface="Arial"/>
              </a:rPr>
              <a:t>and indent properly</a:t>
            </a:r>
            <a:br/>
            <a:r>
              <a:rPr b="0" lang="en-US" sz="1200" spc="-1" strike="noStrike">
                <a:latin typeface="Arial"/>
              </a:rPr>
              <a:t>to keep code readable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4208400" y="3063600"/>
            <a:ext cx="2248560" cy="1050840"/>
          </a:xfrm>
          <a:prstGeom prst="wedgeRectCallout">
            <a:avLst>
              <a:gd name="adj1" fmla="val -69449"/>
              <a:gd name="adj2" fmla="val -10743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This does not need to be</a:t>
            </a:r>
            <a:br/>
            <a:br/>
            <a:r>
              <a:rPr b="0" lang="en-US" sz="1200" spc="-1" strike="noStrike">
                <a:latin typeface="Courier New"/>
              </a:rPr>
              <a:t>else if (n == 0)</a:t>
            </a:r>
            <a:br/>
            <a:br/>
            <a:r>
              <a:rPr b="0" lang="en-US" sz="1200" spc="-1" strike="noStrike">
                <a:latin typeface="Arial"/>
              </a:rPr>
              <a:t>as there is no other possibility.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Nesting </a:t>
            </a:r>
            <a:r>
              <a:rPr b="0" lang="en-US" sz="4000" spc="-1" strike="noStrike">
                <a:latin typeface="Courier New"/>
              </a:rPr>
              <a:t>if</a:t>
            </a:r>
            <a:r>
              <a:rPr b="0" lang="en-US" sz="4000" spc="-1" strike="noStrike">
                <a:latin typeface="Arial"/>
              </a:rPr>
              <a:t> statements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35280" y="1283760"/>
            <a:ext cx="8601840" cy="21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if (age &lt; 6)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System.out.println("You are too young to ride this ride");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if (heightCm &lt; 110)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System.out.println("You are not tall enough for this ride.");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System.out.println("Welcome aboard!");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switch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743200" y="1103760"/>
            <a:ext cx="4388760" cy="290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int quarter;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String quarterName;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if (quarter == 1)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quarterName = "Fall";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} else if (quarter == 2)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quarterName = "Winter";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} else if (quarter == 3)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quarterName = "Spring";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} else if (quarter == 4)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quarterName = "Summer";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} else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quarterName = "Unknown";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1594800" y="4205880"/>
            <a:ext cx="661248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This </a:t>
            </a:r>
            <a:r>
              <a:rPr b="0" lang="en-US" sz="1800" spc="-1" strike="noStrike">
                <a:latin typeface="Courier New"/>
              </a:rPr>
              <a:t>if</a:t>
            </a:r>
            <a:r>
              <a:rPr b="0" i="1" lang="en-US" sz="1800" spc="-1" strike="noStrike">
                <a:latin typeface="Arial"/>
              </a:rPr>
              <a:t>-</a:t>
            </a:r>
            <a:r>
              <a:rPr b="0" lang="en-US" sz="1800" spc="-1" strike="noStrike">
                <a:latin typeface="Courier New"/>
              </a:rPr>
              <a:t>else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chain can be written using a </a:t>
            </a:r>
            <a:r>
              <a:rPr b="0" lang="en-US" sz="1800" spc="-1" strike="noStrike">
                <a:latin typeface="Courier New"/>
              </a:rPr>
              <a:t>switch</a:t>
            </a:r>
            <a:r>
              <a:rPr b="0" i="1" lang="en-US" sz="1800" spc="-1" strike="noStrike">
                <a:latin typeface="Arial"/>
              </a:rPr>
              <a:t> statement...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switch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743200" y="1103760"/>
            <a:ext cx="4199040" cy="41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int quarter;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String quarterName;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switch (quarter)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case 1: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quarterName = "Fall";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case 2: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quarterName = "Winter";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case 3: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quarterName = "Spring";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case 4: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quarterName = "Summer";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default: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quarterName = "Unknown";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Ellipse 3"/>
          <p:cNvSpPr/>
          <p:nvPr/>
        </p:nvSpPr>
        <p:spPr>
          <a:xfrm>
            <a:off x="2750760" y="2439360"/>
            <a:ext cx="3510360" cy="2880720"/>
          </a:xfrm>
          <a:prstGeom prst="arc">
            <a:avLst>
              <a:gd name="adj1" fmla="val 16051608"/>
              <a:gd name="adj2" fmla="val 6589437"/>
            </a:avLst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5" name="CustomShape 4"/>
          <p:cNvSpPr/>
          <p:nvPr/>
        </p:nvSpPr>
        <p:spPr>
          <a:xfrm>
            <a:off x="5267160" y="1172520"/>
            <a:ext cx="1951200" cy="371880"/>
          </a:xfrm>
          <a:prstGeom prst="wedgeRectCallout">
            <a:avLst>
              <a:gd name="adj1" fmla="val -100597"/>
              <a:gd name="adj2" fmla="val 100092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The </a:t>
            </a:r>
            <a:r>
              <a:rPr b="0" lang="en-US" sz="1200" spc="-1" strike="noStrike">
                <a:latin typeface="Courier New"/>
              </a:rPr>
              <a:t>switch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variable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21040" y="1114200"/>
            <a:ext cx="2131560" cy="848880"/>
          </a:xfrm>
          <a:prstGeom prst="wedgeRectCallout">
            <a:avLst>
              <a:gd name="adj1" fmla="val 92212"/>
              <a:gd name="adj2" fmla="val 59537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Each </a:t>
            </a:r>
            <a:r>
              <a:rPr b="0" lang="en-US" sz="1200" spc="-1" strike="noStrike">
                <a:latin typeface="Courier New"/>
              </a:rPr>
              <a:t>case</a:t>
            </a:r>
            <a:r>
              <a:rPr b="0" lang="en-US" sz="1200" spc="-1" strike="noStrike">
                <a:latin typeface="Arial"/>
              </a:rPr>
              <a:t> is evaluated in</a:t>
            </a:r>
            <a:br/>
            <a:r>
              <a:rPr b="0" lang="en-US" sz="1200" spc="-1" strike="noStrike">
                <a:latin typeface="Arial"/>
              </a:rPr>
              <a:t>order until finding one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that matches</a:t>
            </a:r>
            <a:br/>
            <a:r>
              <a:rPr b="0" lang="en-US" sz="1200" spc="-1" strike="noStrike">
                <a:latin typeface="Arial"/>
              </a:rPr>
              <a:t>the </a:t>
            </a:r>
            <a:r>
              <a:rPr b="0" lang="en-US" sz="1200" spc="-1" strike="noStrike">
                <a:latin typeface="Courier New"/>
              </a:rPr>
              <a:t>switch</a:t>
            </a:r>
            <a:r>
              <a:rPr b="0" lang="en-US" sz="1200" spc="-1" strike="noStrike">
                <a:latin typeface="Arial"/>
              </a:rPr>
              <a:t> variable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6942240" y="1671840"/>
            <a:ext cx="1951200" cy="848880"/>
          </a:xfrm>
          <a:prstGeom prst="wedgeRectCallout">
            <a:avLst>
              <a:gd name="adj1" fmla="val -145018"/>
              <a:gd name="adj2" fmla="val 43129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The </a:t>
            </a:r>
            <a:r>
              <a:rPr b="0" lang="en-US" sz="1200" spc="-1" strike="noStrike">
                <a:latin typeface="Courier New"/>
              </a:rPr>
              <a:t>break</a:t>
            </a:r>
            <a:r>
              <a:rPr b="0" lang="en-US" sz="1200" spc="-1" strike="noStrike">
                <a:latin typeface="Arial"/>
              </a:rPr>
              <a:t> statement takes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you out of the </a:t>
            </a:r>
            <a:r>
              <a:rPr b="0" lang="en-US" sz="1200" spc="-1" strike="noStrike">
                <a:latin typeface="Courier New"/>
              </a:rPr>
              <a:t>switch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229320" y="3419640"/>
            <a:ext cx="2396160" cy="848880"/>
          </a:xfrm>
          <a:prstGeom prst="wedgeRectCallout">
            <a:avLst>
              <a:gd name="adj1" fmla="val 76495"/>
              <a:gd name="adj2" fmla="val 59537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200" spc="-1" strike="noStrike">
                <a:latin typeface="Arial"/>
              </a:rPr>
              <a:t>The </a:t>
            </a:r>
            <a:r>
              <a:rPr b="0" lang="en-US" sz="1200" spc="-1" strike="noStrike">
                <a:latin typeface="Courier New"/>
              </a:rPr>
              <a:t>default</a:t>
            </a:r>
            <a:r>
              <a:rPr b="0" lang="en-US" sz="1200" spc="-1" strike="noStrike">
                <a:latin typeface="Arial"/>
              </a:rPr>
              <a:t> case is executed</a:t>
            </a:r>
            <a:br/>
            <a:r>
              <a:rPr b="0" lang="en-US" sz="1200" spc="-1" strike="noStrike">
                <a:latin typeface="Arial"/>
              </a:rPr>
              <a:t>if none of the preceding</a:t>
            </a:r>
            <a:br/>
            <a:r>
              <a:rPr b="0" lang="en-US" sz="1200" spc="-1" strike="noStrike">
                <a:latin typeface="Courier New"/>
              </a:rPr>
              <a:t>case</a:t>
            </a:r>
            <a:r>
              <a:rPr b="0" lang="en-US" sz="1200" spc="-1" strike="noStrike">
                <a:latin typeface="Arial"/>
              </a:rPr>
              <a:t>s matched.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switch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743200" y="1103760"/>
            <a:ext cx="4199040" cy="431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String shirtSize;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double price;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switch (shirtSize)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case "XS":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case "S":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    </a:t>
            </a:r>
            <a:r>
              <a:rPr b="0" lang="en-US" sz="1400" spc="-1" strike="noStrike">
                <a:latin typeface="Courier New"/>
              </a:rPr>
              <a:t>price = 7.95;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    </a:t>
            </a:r>
            <a:r>
              <a:rPr b="0" lang="en-US" sz="1400" spc="-1" strike="noStrike"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case "M":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case "L":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case "XL":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    </a:t>
            </a:r>
            <a:r>
              <a:rPr b="0" lang="en-US" sz="1400" spc="-1" strike="noStrike">
                <a:latin typeface="Courier New"/>
              </a:rPr>
              <a:t>price = 9.95;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    </a:t>
            </a:r>
            <a:r>
              <a:rPr b="0" lang="en-US" sz="1400" spc="-1" strike="noStrike"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case "XXL":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</a:t>
            </a:r>
            <a:r>
              <a:rPr b="0" lang="en-US" sz="1400" spc="-1" strike="noStrike">
                <a:latin typeface="Courier New"/>
              </a:rPr>
              <a:t>case "XXXL":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    </a:t>
            </a:r>
            <a:r>
              <a:rPr b="0" lang="en-US" sz="1400" spc="-1" strike="noStrike">
                <a:latin typeface="Courier New"/>
              </a:rPr>
              <a:t>price = 12.95;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        </a:t>
            </a:r>
            <a:r>
              <a:rPr b="0" lang="en-US" sz="1400" spc="-1" strike="noStrike"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default: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price = 13.95;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	</a:t>
            </a:r>
            <a:r>
              <a:rPr b="0" lang="en-US" sz="1400" spc="-1" strike="noStrike">
                <a:latin typeface="Courier New"/>
              </a:rPr>
              <a:t>break;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113280" y="1974960"/>
            <a:ext cx="69480" cy="360000"/>
          </a:xfrm>
          <a:custGeom>
            <a:avLst/>
            <a:gdLst/>
            <a:ahLst/>
            <a:rect l="0" t="0" r="r" b="b"/>
            <a:pathLst>
              <a:path w="195" h="1002">
                <a:moveTo>
                  <a:pt x="194" y="0"/>
                </a:moveTo>
                <a:cubicBezTo>
                  <a:pt x="97" y="0"/>
                  <a:pt x="0" y="41"/>
                  <a:pt x="0" y="83"/>
                </a:cubicBezTo>
                <a:lnTo>
                  <a:pt x="0" y="917"/>
                </a:lnTo>
                <a:cubicBezTo>
                  <a:pt x="0" y="959"/>
                  <a:pt x="97" y="1001"/>
                  <a:pt x="194" y="100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360360" y="1940040"/>
            <a:ext cx="1881720" cy="627120"/>
          </a:xfrm>
          <a:prstGeom prst="wedgeRectCallout">
            <a:avLst>
              <a:gd name="adj1" fmla="val 90106"/>
              <a:gd name="adj2" fmla="val -18560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multiple cases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can be grouped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Relational Operators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1481040" y="1452600"/>
          <a:ext cx="5075280" cy="287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3638520"/>
              </a:tblGrid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Operator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Name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Example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&amp;&amp;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age &gt;= 21 &amp;&amp; age &lt;= 65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||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score &lt; 0 || score &gt; 100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7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!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not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!(x &gt; 0)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5" name="TextShape 3"/>
          <p:cNvSpPr txBox="1"/>
          <p:nvPr/>
        </p:nvSpPr>
        <p:spPr>
          <a:xfrm>
            <a:off x="2600640" y="4623480"/>
            <a:ext cx="43707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  <a:ea typeface="Noto Sans CJK SC"/>
              </a:rPr>
              <a:t>Order of evaluation is </a:t>
            </a:r>
            <a:r>
              <a:rPr b="0" lang="en-US" sz="1800" spc="-1" strike="noStrike">
                <a:latin typeface="Courier New"/>
                <a:ea typeface="Noto Sans CJK SC"/>
              </a:rPr>
              <a:t>!</a:t>
            </a:r>
            <a:r>
              <a:rPr b="0" i="1" lang="en-US" sz="1800" spc="-1" strike="noStrike">
                <a:latin typeface="Arial"/>
                <a:ea typeface="Noto Sans CJK SC"/>
              </a:rPr>
              <a:t>,</a:t>
            </a:r>
            <a:r>
              <a:rPr b="0" i="1" lang="en-US" sz="1800" spc="-1" strike="noStrike">
                <a:latin typeface="Arial"/>
                <a:ea typeface="Noto Sans CJK SC"/>
              </a:rPr>
              <a:t> then </a:t>
            </a:r>
            <a:r>
              <a:rPr b="0" lang="en-US" sz="1800" spc="-1" strike="noStrike">
                <a:latin typeface="Courier New"/>
                <a:ea typeface="Noto Sans CJK SC"/>
              </a:rPr>
              <a:t>&amp;&amp;</a:t>
            </a:r>
            <a:r>
              <a:rPr b="0" i="1" lang="en-US" sz="1800" spc="-1" strike="noStrike">
                <a:latin typeface="Arial"/>
              </a:rPr>
              <a:t>,</a:t>
            </a:r>
            <a:r>
              <a:rPr b="0" i="1" lang="en-US" sz="1800" spc="-1" strike="noStrike">
                <a:latin typeface="Arial"/>
              </a:rPr>
              <a:t> then </a:t>
            </a:r>
            <a:r>
              <a:rPr b="0" i="1" lang="en-US" sz="1800" spc="-1" strike="noStrike">
                <a:latin typeface="Courier New"/>
              </a:rPr>
              <a:t>||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&amp;&amp;</a:t>
            </a:r>
            <a:r>
              <a:rPr b="0" lang="en-US" sz="4000" spc="-1" strike="noStrike">
                <a:latin typeface="Arial"/>
              </a:rPr>
              <a:t> simplifies nested </a:t>
            </a:r>
            <a:r>
              <a:rPr b="0" lang="en-US" sz="4000" spc="-1" strike="noStrike">
                <a:latin typeface="Courier New"/>
              </a:rPr>
              <a:t>if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828800" y="1172520"/>
            <a:ext cx="6276600" cy="23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if (height &gt; 0)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if (height &lt; 100)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System.out.println("Height is in range");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System.out.println("Height out of range");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System.out.println("Height out of range");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28" name="Line 3"/>
          <p:cNvSpPr/>
          <p:nvPr/>
        </p:nvSpPr>
        <p:spPr>
          <a:xfrm>
            <a:off x="299880" y="3421440"/>
            <a:ext cx="86043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4"/>
          <p:cNvSpPr txBox="1"/>
          <p:nvPr/>
        </p:nvSpPr>
        <p:spPr>
          <a:xfrm>
            <a:off x="1828800" y="3620880"/>
            <a:ext cx="5789160" cy="124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if (height &gt; 0 &amp;&amp; height &lt; 100)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System.out.println("Height is in range");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System.out.println("Height out of range");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||</a:t>
            </a:r>
            <a:r>
              <a:rPr b="0" lang="en-US" sz="4000" spc="-1" strike="noStrike">
                <a:latin typeface="Arial"/>
              </a:rPr>
              <a:t> simplifies </a:t>
            </a:r>
            <a:r>
              <a:rPr b="0" lang="en-US" sz="4000" spc="-1" strike="noStrike">
                <a:latin typeface="Courier New"/>
              </a:rPr>
              <a:t>if-else</a:t>
            </a:r>
            <a:r>
              <a:rPr b="0" lang="en-US" sz="4000" spc="-1" strike="noStrike">
                <a:latin typeface="Arial"/>
              </a:rPr>
              <a:t> chains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828800" y="1172520"/>
            <a:ext cx="5758560" cy="193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if (length &gt; 12)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System.out.println("Too big to send"); 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if (width &gt; 10)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System.out.println("Too big to send");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System.out.println("Envelope OK to send");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32" name="Line 3"/>
          <p:cNvSpPr/>
          <p:nvPr/>
        </p:nvSpPr>
        <p:spPr>
          <a:xfrm>
            <a:off x="299880" y="3097440"/>
            <a:ext cx="86043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4"/>
          <p:cNvSpPr txBox="1"/>
          <p:nvPr/>
        </p:nvSpPr>
        <p:spPr>
          <a:xfrm>
            <a:off x="1828800" y="3332880"/>
            <a:ext cx="5789160" cy="124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if (length &gt; 12 || width &gt; 10)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System.out.println("Too big to send");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System.out.println("Envelope OK to send");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Relational Operators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50" name="Table 2"/>
          <p:cNvGraphicFramePr/>
          <p:nvPr/>
        </p:nvGraphicFramePr>
        <p:xfrm>
          <a:off x="2480760" y="1169280"/>
          <a:ext cx="5075280" cy="4061520"/>
        </p:xfrm>
        <a:graphic>
          <a:graphicData uri="http://schemas.openxmlformats.org/drawingml/2006/table">
            <a:tbl>
              <a:tblPr/>
              <a:tblGrid>
                <a:gridCol w="1493280"/>
                <a:gridCol w="3582360"/>
              </a:tblGrid>
              <a:tr h="6768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x == 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x</a:t>
                      </a:r>
                      <a:r>
                        <a:rPr b="0" lang="en-US" sz="1800" spc="-1" strike="noStrike">
                          <a:latin typeface="Arial"/>
                        </a:rPr>
                        <a:t> is equal to </a:t>
                      </a:r>
                      <a:r>
                        <a:rPr b="0" lang="en-US" sz="1800" spc="-1" strike="noStrike">
                          <a:latin typeface="Courier New"/>
                        </a:rPr>
                        <a:t>y</a:t>
                      </a:r>
                      <a:endParaRPr b="0" i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68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x != y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9"/>
                        </a:spcBef>
                      </a:pPr>
                      <a:r>
                        <a:rPr b="0" lang="en-US" sz="1800" spc="-1" strike="noStrike">
                          <a:latin typeface="Courier New"/>
                        </a:rPr>
                        <a:t>x</a:t>
                      </a:r>
                      <a:r>
                        <a:rPr b="0" lang="en-US" sz="1800" spc="-1" strike="noStrike">
                          <a:latin typeface="Arial"/>
                        </a:rPr>
                        <a:t> is not equal to </a:t>
                      </a:r>
                      <a:r>
                        <a:rPr b="0" lang="en-US" sz="1800" spc="-1" strike="noStrike">
                          <a:latin typeface="Courier New"/>
                        </a:rPr>
                        <a:t>y</a:t>
                      </a:r>
                      <a:endParaRPr b="0" i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68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x &gt; y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9"/>
                        </a:spcBef>
                      </a:pPr>
                      <a:r>
                        <a:rPr b="0" lang="en-US" sz="1800" spc="-1" strike="noStrike">
                          <a:latin typeface="Courier New"/>
                        </a:rPr>
                        <a:t>x</a:t>
                      </a:r>
                      <a:r>
                        <a:rPr b="0" lang="en-US" sz="1800" spc="-1" strike="noStrike">
                          <a:latin typeface="Arial"/>
                        </a:rPr>
                        <a:t> is greater than </a:t>
                      </a:r>
                      <a:r>
                        <a:rPr b="0" lang="en-US" sz="1800" spc="-1" strike="noStrike">
                          <a:latin typeface="Courier New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68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x &lt; y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9"/>
                        </a:spcBef>
                      </a:pPr>
                      <a:r>
                        <a:rPr b="0" lang="en-US" sz="1800" spc="-1" strike="noStrike">
                          <a:latin typeface="Courier New"/>
                        </a:rPr>
                        <a:t>x</a:t>
                      </a:r>
                      <a:r>
                        <a:rPr b="0" lang="en-US" sz="1800" spc="-1" strike="noStrike">
                          <a:latin typeface="Arial"/>
                        </a:rPr>
                        <a:t> is less than </a:t>
                      </a:r>
                      <a:r>
                        <a:rPr b="0" lang="en-US" sz="1800" spc="-1" strike="noStrike">
                          <a:latin typeface="Courier New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68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x &gt;= y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9"/>
                        </a:spcBef>
                      </a:pPr>
                      <a:r>
                        <a:rPr b="0" lang="en-US" sz="1800" spc="-1" strike="noStrike">
                          <a:latin typeface="Courier New"/>
                        </a:rPr>
                        <a:t>x</a:t>
                      </a:r>
                      <a:r>
                        <a:rPr b="0" lang="en-US" sz="1800" spc="-1" strike="noStrike">
                          <a:latin typeface="Arial"/>
                        </a:rPr>
                        <a:t> is greater than or equal to </a:t>
                      </a:r>
                      <a:r>
                        <a:rPr b="0" lang="en-US" sz="1800" spc="-1" strike="noStrike">
                          <a:latin typeface="Courier New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77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Courier New"/>
                        </a:rPr>
                        <a:t>x &lt;= y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9"/>
                        </a:spcBef>
                      </a:pPr>
                      <a:r>
                        <a:rPr b="0" lang="en-US" sz="1800" spc="-1" strike="noStrike">
                          <a:latin typeface="Courier New"/>
                        </a:rPr>
                        <a:t>x</a:t>
                      </a:r>
                      <a:r>
                        <a:rPr b="0" lang="en-US" sz="1800" spc="-1" strike="noStrike">
                          <a:latin typeface="Arial"/>
                        </a:rPr>
                        <a:t> is less than or equal to </a:t>
                      </a:r>
                      <a:r>
                        <a:rPr b="0" lang="en-US" sz="1800" spc="-1" strike="noStrike">
                          <a:latin typeface="Courier New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Truth Table for </a:t>
            </a:r>
            <a:r>
              <a:rPr b="0" lang="en-US" sz="4000" spc="-1" strike="noStrike">
                <a:latin typeface="Courier New"/>
              </a:rPr>
              <a:t>&amp;&amp;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2905560" y="1308960"/>
          <a:ext cx="4205520" cy="2779200"/>
        </p:xfrm>
        <a:graphic>
          <a:graphicData uri="http://schemas.openxmlformats.org/drawingml/2006/table">
            <a:tbl>
              <a:tblPr/>
              <a:tblGrid>
                <a:gridCol w="1475280"/>
                <a:gridCol w="1475280"/>
                <a:gridCol w="1254960"/>
              </a:tblGrid>
              <a:tr h="55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 &amp;&amp; 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62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Truth Table for </a:t>
            </a:r>
            <a:r>
              <a:rPr b="0" lang="en-US" sz="4000" spc="-1" strike="noStrike">
                <a:latin typeface="Courier New"/>
              </a:rPr>
              <a:t>||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37" name="Table 2"/>
          <p:cNvGraphicFramePr/>
          <p:nvPr/>
        </p:nvGraphicFramePr>
        <p:xfrm>
          <a:off x="2905560" y="1308960"/>
          <a:ext cx="4205520" cy="2779200"/>
        </p:xfrm>
        <a:graphic>
          <a:graphicData uri="http://schemas.openxmlformats.org/drawingml/2006/table">
            <a:tbl>
              <a:tblPr/>
              <a:tblGrid>
                <a:gridCol w="1475280"/>
                <a:gridCol w="1475280"/>
                <a:gridCol w="1254960"/>
              </a:tblGrid>
              <a:tr h="55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 || 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5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62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“</a:t>
            </a:r>
            <a:r>
              <a:rPr b="0" lang="en-US" sz="4000" spc="-1" strike="noStrike">
                <a:latin typeface="Arial"/>
              </a:rPr>
              <a:t>Short Circuit” Evaluation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66400" y="1241280"/>
            <a:ext cx="7439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Logical operators evaluate the second expression </a:t>
            </a:r>
            <a:r>
              <a:rPr b="0" i="1" lang="en-US" sz="1800" spc="-1" strike="noStrike">
                <a:latin typeface="Arial"/>
              </a:rPr>
              <a:t>only when necessary.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1669680" y="2554920"/>
            <a:ext cx="5804280" cy="13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if (n &gt; 0 &amp;&amp; sum / n &gt; 10)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System.out.println("Average is OK");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System.out.println("Average is low");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55960" y="1648080"/>
            <a:ext cx="1980000" cy="588600"/>
          </a:xfrm>
          <a:prstGeom prst="wedgeRectCallout">
            <a:avLst>
              <a:gd name="adj1" fmla="val 26731"/>
              <a:gd name="adj2" fmla="val 106291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when </a:t>
            </a:r>
            <a:r>
              <a:rPr b="0" lang="en-US" sz="1400" spc="-1" strike="noStrike">
                <a:latin typeface="Courier New"/>
              </a:rPr>
              <a:t>n &gt; 0</a:t>
            </a:r>
            <a:br/>
            <a:r>
              <a:rPr b="0" lang="en-US" sz="1400" spc="-1" strike="noStrike">
                <a:latin typeface="Arial"/>
              </a:rPr>
              <a:t>is </a:t>
            </a:r>
            <a:r>
              <a:rPr b="0" lang="en-US" sz="1400" spc="-1" strike="noStrike">
                <a:latin typeface="Courier New"/>
              </a:rPr>
              <a:t>false</a:t>
            </a: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3339000" y="1648080"/>
            <a:ext cx="1691280" cy="534960"/>
          </a:xfrm>
          <a:prstGeom prst="rect">
            <a:avLst/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we know the whole</a:t>
            </a:r>
            <a:br/>
            <a:r>
              <a:rPr b="0" lang="en-US" sz="1400" spc="-1" strike="noStrike">
                <a:latin typeface="Arial"/>
              </a:rPr>
              <a:t>expression is </a:t>
            </a:r>
            <a:r>
              <a:rPr b="0" lang="en-US" sz="1400" spc="-1" strike="noStrike">
                <a:latin typeface="Courier New"/>
              </a:rPr>
              <a:t>false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“</a:t>
            </a:r>
            <a:r>
              <a:rPr b="0" lang="en-US" sz="4000" spc="-1" strike="noStrike">
                <a:latin typeface="Arial"/>
              </a:rPr>
              <a:t>Short Circuit” Evaluation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166400" y="1241280"/>
            <a:ext cx="7439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Logical operators evaluate the second expression </a:t>
            </a:r>
            <a:r>
              <a:rPr b="0" i="1" lang="en-US" sz="1800" spc="-1" strike="noStrike">
                <a:latin typeface="Arial"/>
              </a:rPr>
              <a:t>only when necessary.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669680" y="2554920"/>
            <a:ext cx="5804280" cy="13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if (n &gt; 0 &amp;&amp; </a:t>
            </a:r>
            <a:r>
              <a:rPr b="0" lang="en-US" sz="1800" spc="-1" strike="sngStrike">
                <a:solidFill>
                  <a:srgbClr val="808080"/>
                </a:solidFill>
                <a:latin typeface="Courier New"/>
              </a:rPr>
              <a:t>sum / n &gt; 10</a:t>
            </a:r>
            <a:r>
              <a:rPr b="0" lang="en-US" sz="1800" spc="-1" strike="noStrike">
                <a:latin typeface="Courier New"/>
              </a:rPr>
              <a:t>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System.out.println("Average is OK");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System.out.println("Average is low");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155960" y="1648080"/>
            <a:ext cx="1980000" cy="588600"/>
          </a:xfrm>
          <a:prstGeom prst="wedgeRectCallout">
            <a:avLst>
              <a:gd name="adj1" fmla="val 26731"/>
              <a:gd name="adj2" fmla="val 106291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when </a:t>
            </a:r>
            <a:r>
              <a:rPr b="0" lang="en-US" sz="1400" spc="-1" strike="noStrike">
                <a:latin typeface="Courier New"/>
              </a:rPr>
              <a:t>n &gt; 0</a:t>
            </a:r>
            <a:br/>
            <a:r>
              <a:rPr b="0" lang="en-US" sz="1400" spc="-1" strike="noStrike">
                <a:latin typeface="Arial"/>
              </a:rPr>
              <a:t>is </a:t>
            </a:r>
            <a:r>
              <a:rPr b="0" lang="en-US" sz="1400" spc="-1" strike="noStrike">
                <a:latin typeface="Courier New"/>
              </a:rPr>
              <a:t>false</a:t>
            </a:r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3339000" y="1648080"/>
            <a:ext cx="1691280" cy="534960"/>
          </a:xfrm>
          <a:prstGeom prst="rect">
            <a:avLst/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we know the whole</a:t>
            </a:r>
            <a:br/>
            <a:r>
              <a:rPr b="0" lang="en-US" sz="1400" spc="-1" strike="noStrike">
                <a:latin typeface="Arial"/>
              </a:rPr>
              <a:t>expression is </a:t>
            </a:r>
            <a:r>
              <a:rPr b="0" lang="en-US" sz="1400" spc="-1" strike="noStrike">
                <a:latin typeface="Courier New"/>
              </a:rPr>
              <a:t>false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5447880" y="1648080"/>
            <a:ext cx="2621520" cy="588600"/>
          </a:xfrm>
          <a:prstGeom prst="wedgeRectCallout">
            <a:avLst>
              <a:gd name="adj1" fmla="val -92055"/>
              <a:gd name="adj2" fmla="val 96453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which means that this</a:t>
            </a:r>
            <a:br/>
            <a:r>
              <a:rPr b="0" lang="en-US" sz="1400" spc="-1" strike="noStrike">
                <a:latin typeface="Arial"/>
              </a:rPr>
              <a:t>expression is not evaluated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DeMorgan’s Laws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2277720" y="1387440"/>
            <a:ext cx="18748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Courier New"/>
              </a:rPr>
              <a:t>!(A &amp;&amp; B) </a:t>
            </a:r>
            <a:endParaRPr b="0" lang="en-US" sz="2400" spc="-1" strike="noStrike">
              <a:latin typeface="Courier New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941720" y="1387440"/>
            <a:ext cx="255816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Courier New"/>
              </a:rPr>
              <a:t>(!A) || (!B) </a:t>
            </a:r>
            <a:endParaRPr b="0" lang="en-US" sz="2400" spc="-1" strike="noStrike">
              <a:latin typeface="Courier New"/>
            </a:endParaRPr>
          </a:p>
        </p:txBody>
      </p:sp>
      <p:sp>
        <p:nvSpPr>
          <p:cNvPr id="152" name="Line 4"/>
          <p:cNvSpPr/>
          <p:nvPr/>
        </p:nvSpPr>
        <p:spPr>
          <a:xfrm>
            <a:off x="4291560" y="1605600"/>
            <a:ext cx="50616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5"/>
          <p:cNvSpPr txBox="1"/>
          <p:nvPr/>
        </p:nvSpPr>
        <p:spPr>
          <a:xfrm>
            <a:off x="2277720" y="2431440"/>
            <a:ext cx="18748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Courier New"/>
              </a:rPr>
              <a:t>!(A || B) </a:t>
            </a:r>
            <a:endParaRPr b="0" lang="en-US" sz="2400" spc="-1" strike="noStrike">
              <a:latin typeface="Courier New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4941720" y="2431440"/>
            <a:ext cx="255816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Courier New"/>
              </a:rPr>
              <a:t>(!A) &amp;&amp; (!B) </a:t>
            </a:r>
            <a:endParaRPr b="0" lang="en-US" sz="2400" spc="-1" strike="noStrike">
              <a:latin typeface="Courier New"/>
            </a:endParaRPr>
          </a:p>
        </p:txBody>
      </p:sp>
      <p:sp>
        <p:nvSpPr>
          <p:cNvPr id="155" name="Line 7"/>
          <p:cNvSpPr/>
          <p:nvPr/>
        </p:nvSpPr>
        <p:spPr>
          <a:xfrm>
            <a:off x="4291560" y="2649600"/>
            <a:ext cx="50616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DeMorgan’s Laws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98080" y="1477080"/>
            <a:ext cx="3838320" cy="124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!(age &lt; 21 || age &gt; 65)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discount = 1.00;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discount = 2.00;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5517000" y="1477080"/>
            <a:ext cx="3716640" cy="124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age &gt;= 21 &amp;&amp; age &lt;= 65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discount = 1.00;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discount = 2.00;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655160" y="1541880"/>
            <a:ext cx="792000" cy="199440"/>
          </a:xfrm>
          <a:custGeom>
            <a:avLst/>
            <a:gdLst/>
            <a:ahLst/>
            <a:rect l="0" t="0" r="r" b="b"/>
            <a:pathLst>
              <a:path w="2202" h="556">
                <a:moveTo>
                  <a:pt x="0" y="138"/>
                </a:moveTo>
                <a:lnTo>
                  <a:pt x="1650" y="138"/>
                </a:lnTo>
                <a:lnTo>
                  <a:pt x="1650" y="0"/>
                </a:lnTo>
                <a:lnTo>
                  <a:pt x="2201" y="277"/>
                </a:lnTo>
                <a:lnTo>
                  <a:pt x="1650" y="555"/>
                </a:lnTo>
                <a:lnTo>
                  <a:pt x="1650" y="416"/>
                </a:lnTo>
                <a:lnTo>
                  <a:pt x="0" y="416"/>
                </a:lnTo>
                <a:lnTo>
                  <a:pt x="0" y="138"/>
                </a:lnTo>
              </a:path>
            </a:pathLst>
          </a:cu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5"/>
          <p:cNvSpPr/>
          <p:nvPr/>
        </p:nvSpPr>
        <p:spPr>
          <a:xfrm>
            <a:off x="182160" y="3071520"/>
            <a:ext cx="9396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6"/>
          <p:cNvSpPr txBox="1"/>
          <p:nvPr/>
        </p:nvSpPr>
        <p:spPr>
          <a:xfrm>
            <a:off x="298440" y="3277440"/>
            <a:ext cx="4569840" cy="124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highlight>
                  <a:srgbClr val="ffffd7"/>
                </a:highlight>
                <a:latin typeface="Courier New"/>
              </a:rPr>
              <a:t>!(score &gt;= 0 &amp;&amp; score &lt;= 100)</a:t>
            </a:r>
            <a:r>
              <a:rPr b="0" lang="en-US" sz="1600" spc="-1" strike="noStrike">
                <a:latin typeface="Courier New"/>
              </a:rPr>
              <a:t>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System.out.println("invalid");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System.out.println("valid");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799520" y="3342240"/>
            <a:ext cx="358920" cy="199440"/>
          </a:xfrm>
          <a:custGeom>
            <a:avLst/>
            <a:gdLst/>
            <a:ahLst/>
            <a:rect l="0" t="0" r="r" b="b"/>
            <a:pathLst>
              <a:path w="999" h="556">
                <a:moveTo>
                  <a:pt x="0" y="138"/>
                </a:moveTo>
                <a:lnTo>
                  <a:pt x="748" y="138"/>
                </a:lnTo>
                <a:lnTo>
                  <a:pt x="748" y="0"/>
                </a:lnTo>
                <a:lnTo>
                  <a:pt x="998" y="277"/>
                </a:lnTo>
                <a:lnTo>
                  <a:pt x="748" y="555"/>
                </a:lnTo>
                <a:lnTo>
                  <a:pt x="748" y="416"/>
                </a:lnTo>
                <a:lnTo>
                  <a:pt x="0" y="416"/>
                </a:lnTo>
                <a:lnTo>
                  <a:pt x="0" y="138"/>
                </a:lnTo>
              </a:path>
            </a:pathLst>
          </a:cu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8"/>
          <p:cNvSpPr txBox="1"/>
          <p:nvPr/>
        </p:nvSpPr>
        <p:spPr>
          <a:xfrm>
            <a:off x="5296320" y="3277440"/>
            <a:ext cx="4295520" cy="124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if (</a:t>
            </a:r>
            <a:r>
              <a:rPr b="0" lang="en-US" sz="1600" spc="-1" strike="noStrike">
                <a:highlight>
                  <a:srgbClr val="ffff00"/>
                </a:highlight>
                <a:latin typeface="Courier New"/>
              </a:rPr>
              <a:t>score &lt; 0 || score &gt; 100</a:t>
            </a:r>
            <a:r>
              <a:rPr b="0" lang="en-US" sz="1600" spc="-1" strike="noStrike">
                <a:highlight>
                  <a:srgbClr val="ffffff"/>
                </a:highlight>
                <a:latin typeface="Courier New"/>
              </a:rPr>
              <a:t>)</a:t>
            </a:r>
            <a:r>
              <a:rPr b="0" lang="en-US" sz="1600" spc="-1" strike="noStrike">
                <a:latin typeface="Courier New"/>
              </a:rPr>
              <a:t>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System.out.println("invalid");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 else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	</a:t>
            </a:r>
            <a:r>
              <a:rPr b="0" lang="en-US" sz="1600" spc="-1" strike="noStrike">
                <a:latin typeface="Courier New"/>
              </a:rPr>
              <a:t>System.out.println("valid");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DeMorgan’s Laws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5" name="Table 2"/>
          <p:cNvGraphicFramePr/>
          <p:nvPr/>
        </p:nvGraphicFramePr>
        <p:xfrm>
          <a:off x="1026000" y="1350720"/>
          <a:ext cx="4483800" cy="2445120"/>
        </p:xfrm>
        <a:graphic>
          <a:graphicData uri="http://schemas.openxmlformats.org/drawingml/2006/table">
            <a:tbl>
              <a:tblPr/>
              <a:tblGrid>
                <a:gridCol w="995040"/>
                <a:gridCol w="1016640"/>
                <a:gridCol w="1059480"/>
                <a:gridCol w="1413000"/>
              </a:tblGrid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 &amp;&amp; 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!(A &amp;&amp; B)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9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e 3"/>
          <p:cNvGraphicFramePr/>
          <p:nvPr/>
        </p:nvGraphicFramePr>
        <p:xfrm>
          <a:off x="5628240" y="1351080"/>
          <a:ext cx="4483800" cy="2445120"/>
        </p:xfrm>
        <a:graphic>
          <a:graphicData uri="http://schemas.openxmlformats.org/drawingml/2006/table">
            <a:tbl>
              <a:tblPr/>
              <a:tblGrid>
                <a:gridCol w="995040"/>
                <a:gridCol w="1016640"/>
                <a:gridCol w="1413000"/>
              </a:tblGrid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!A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!B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!A || !B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9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DeMorgan’s Laws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68" name="Table 2"/>
          <p:cNvGraphicFramePr/>
          <p:nvPr/>
        </p:nvGraphicFramePr>
        <p:xfrm>
          <a:off x="1026000" y="1350720"/>
          <a:ext cx="4483800" cy="2445120"/>
        </p:xfrm>
        <a:graphic>
          <a:graphicData uri="http://schemas.openxmlformats.org/drawingml/2006/table">
            <a:tbl>
              <a:tblPr/>
              <a:tblGrid>
                <a:gridCol w="995040"/>
                <a:gridCol w="1016640"/>
                <a:gridCol w="1059480"/>
                <a:gridCol w="1413000"/>
              </a:tblGrid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A || 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!(A || B)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9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Table 3"/>
          <p:cNvGraphicFramePr/>
          <p:nvPr/>
        </p:nvGraphicFramePr>
        <p:xfrm>
          <a:off x="5628240" y="1351080"/>
          <a:ext cx="4483800" cy="2445120"/>
        </p:xfrm>
        <a:graphic>
          <a:graphicData uri="http://schemas.openxmlformats.org/drawingml/2006/table">
            <a:tbl>
              <a:tblPr/>
              <a:tblGrid>
                <a:gridCol w="995040"/>
                <a:gridCol w="1016640"/>
                <a:gridCol w="1413000"/>
              </a:tblGrid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!A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!B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!A &amp;&amp; !B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60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93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boolean</a:t>
            </a:r>
            <a:r>
              <a:rPr b="0" lang="en-US" sz="4000" spc="-1" strike="noStrike">
                <a:latin typeface="Arial"/>
              </a:rPr>
              <a:t> Variables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776600" y="1733760"/>
            <a:ext cx="580428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boolean validFlag;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validFlag = (score &gt;= 0 &amp;&amp; score &lt;= 100);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016640" y="3060720"/>
            <a:ext cx="3414240" cy="845280"/>
          </a:xfrm>
          <a:prstGeom prst="wedgeRectCallout">
            <a:avLst>
              <a:gd name="adj1" fmla="val 2027"/>
              <a:gd name="adj2" fmla="val -100615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word “flag” is used to indicate</a:t>
            </a:r>
            <a:br/>
            <a:r>
              <a:rPr b="0" lang="en-US" sz="1600" spc="-1" strike="noStrike">
                <a:latin typeface="Arial"/>
              </a:rPr>
              <a:t>the presence or absence of</a:t>
            </a:r>
            <a:br/>
            <a:r>
              <a:rPr b="0" lang="en-US" sz="1600" spc="-1" strike="noStrike">
                <a:latin typeface="Arial"/>
              </a:rPr>
              <a:t>some condition.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288120" y="1059480"/>
            <a:ext cx="3414240" cy="856080"/>
          </a:xfrm>
          <a:prstGeom prst="wedgeRectCallout">
            <a:avLst>
              <a:gd name="adj1" fmla="val -65527"/>
              <a:gd name="adj2" fmla="val 71185"/>
            </a:avLst>
          </a:prstGeom>
          <a:solidFill>
            <a:srgbClr val="ffff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variable is assigned a value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that evaluates to either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true</a:t>
            </a:r>
            <a:r>
              <a:rPr b="0" lang="en-US" sz="1600" spc="-1" strike="noStrike">
                <a:latin typeface="Arial"/>
              </a:rPr>
              <a:t> or </a:t>
            </a:r>
            <a:r>
              <a:rPr b="0" lang="en-US" sz="1600" spc="-1" strike="noStrike">
                <a:latin typeface="Courier New"/>
              </a:rPr>
              <a:t>false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 rot="5400000">
            <a:off x="5316480" y="334080"/>
            <a:ext cx="139320" cy="3836880"/>
          </a:xfrm>
          <a:custGeom>
            <a:avLst/>
            <a:gdLst/>
            <a:ahLst/>
            <a:rect l="0" t="0" r="r" b="b"/>
            <a:pathLst>
              <a:path w="389" h="10660">
                <a:moveTo>
                  <a:pt x="388" y="0"/>
                </a:moveTo>
                <a:cubicBezTo>
                  <a:pt x="194" y="0"/>
                  <a:pt x="0" y="444"/>
                  <a:pt x="0" y="888"/>
                </a:cubicBezTo>
                <a:lnTo>
                  <a:pt x="0" y="9770"/>
                </a:lnTo>
                <a:cubicBezTo>
                  <a:pt x="0" y="10214"/>
                  <a:pt x="194" y="10659"/>
                  <a:pt x="388" y="10659"/>
                </a:cubicBezTo>
              </a:path>
            </a:pathLst>
          </a:custGeom>
          <a:noFill/>
          <a:ln w="126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boolean</a:t>
            </a:r>
            <a:r>
              <a:rPr b="0" lang="en-US" sz="4000" spc="-1" strike="noStrike">
                <a:latin typeface="Arial"/>
              </a:rPr>
              <a:t> Variables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776600" y="1733760"/>
            <a:ext cx="6261480" cy="24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boolean validFlag;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validFlag = (score &gt;= 0 &amp;&amp; score &lt;= 100);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if (validFlag)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	</a:t>
            </a:r>
            <a:r>
              <a:rPr b="0" lang="en-US" sz="1800" spc="-1" strike="noStrike">
                <a:latin typeface="Courier New"/>
              </a:rPr>
              <a:t>System.out.println("Score is valid");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} else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	</a:t>
            </a:r>
            <a:r>
              <a:rPr b="0" lang="en-US" sz="1800" spc="-1" strike="noStrike">
                <a:latin typeface="Courier New"/>
              </a:rPr>
              <a:t>System.out.println("Score is not valid");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282360" y="1112760"/>
            <a:ext cx="3456720" cy="1038240"/>
          </a:xfrm>
          <a:prstGeom prst="wedgeRectCallout">
            <a:avLst>
              <a:gd name="adj1" fmla="val -121819"/>
              <a:gd name="adj2" fmla="val 114884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Courier New"/>
              </a:rPr>
              <a:t>validFlag</a:t>
            </a:r>
            <a:r>
              <a:rPr b="0" lang="en-US" sz="1600" spc="-1" strike="noStrike">
                <a:latin typeface="Arial"/>
              </a:rPr>
              <a:t> is </a:t>
            </a:r>
            <a:r>
              <a:rPr b="0" i="1" lang="en-US" sz="1600" spc="-1" strike="noStrike">
                <a:latin typeface="Arial"/>
              </a:rPr>
              <a:t>already</a:t>
            </a:r>
            <a:r>
              <a:rPr b="0" lang="en-US" sz="1600" spc="-1" strike="noStrike">
                <a:latin typeface="Arial"/>
              </a:rPr>
              <a:t> either </a:t>
            </a:r>
            <a:r>
              <a:rPr b="0" lang="en-US" sz="1600" spc="-1" strike="noStrike">
                <a:latin typeface="Courier New"/>
              </a:rPr>
              <a:t>true</a:t>
            </a:r>
            <a:r>
              <a:rPr b="0" lang="en-US" sz="1600" spc="-1" strike="noStrike">
                <a:latin typeface="Arial"/>
              </a:rPr>
              <a:t> </a:t>
            </a:r>
            <a:br/>
            <a:r>
              <a:rPr b="0" lang="en-US" sz="1600" spc="-1" strike="noStrike">
                <a:latin typeface="Arial"/>
              </a:rPr>
              <a:t>or </a:t>
            </a:r>
            <a:r>
              <a:rPr b="0" lang="en-US" sz="1600" spc="-1" strike="noStrike">
                <a:latin typeface="Courier New"/>
              </a:rPr>
              <a:t>false</a:t>
            </a:r>
            <a:r>
              <a:rPr b="0" lang="en-US" sz="1600" spc="-1" strike="noStrike">
                <a:latin typeface="Arial"/>
              </a:rPr>
              <a:t>, so there is no need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 do a comparison like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(validFlag == true)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Relational Operators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All of the relational operators return a value of type </a:t>
            </a:r>
            <a:r>
              <a:rPr b="0" lang="en-US" sz="3200" spc="-1" strike="noStrike">
                <a:latin typeface="Courier New"/>
              </a:rPr>
              <a:t>boolean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only two </a:t>
            </a:r>
            <a:r>
              <a:rPr b="0" lang="en-US" sz="3200" spc="-1" strike="noStrike">
                <a:latin typeface="Courier New"/>
              </a:rPr>
              <a:t>boolean</a:t>
            </a:r>
            <a:r>
              <a:rPr b="0" lang="en-US" sz="3200" spc="-1" strike="noStrike">
                <a:latin typeface="Arial"/>
              </a:rPr>
              <a:t> values are </a:t>
            </a:r>
            <a:r>
              <a:rPr b="0" lang="en-US" sz="3200" spc="-1" strike="noStrike">
                <a:latin typeface="Courier New"/>
              </a:rPr>
              <a:t>true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0" lang="en-US" sz="3200" spc="-1" strike="noStrike">
                <a:latin typeface="Courier New"/>
              </a:rPr>
              <a:t>false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3 &lt; 5 → true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7 &lt; 5 → false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Methods that return </a:t>
            </a:r>
            <a:r>
              <a:rPr b="0" lang="en-US" sz="4000" spc="-1" strike="noStrike">
                <a:latin typeface="Courier New"/>
              </a:rPr>
              <a:t>boolean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776600" y="1229760"/>
            <a:ext cx="5529960" cy="19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void isValid(int score)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if (score &gt;= 0 &amp;&amp; score &lt;= 100)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	</a:t>
            </a:r>
            <a:r>
              <a:rPr b="0" lang="en-US" sz="1800" spc="-1" strike="noStrike">
                <a:latin typeface="Courier New"/>
              </a:rPr>
              <a:t>     </a:t>
            </a:r>
            <a:r>
              <a:rPr b="0" lang="en-US" sz="1800" spc="-1" strike="noStrike">
                <a:latin typeface="Courier New"/>
              </a:rPr>
              <a:t>return true;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 else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 </a:t>
            </a:r>
            <a:r>
              <a:rPr b="0" lang="en-US" sz="1800" spc="-1" strike="noStrike">
                <a:latin typeface="Courier New"/>
              </a:rPr>
              <a:t>return false;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1883520" y="3274560"/>
            <a:ext cx="4406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This code works, but it can be simplified...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Methods that return </a:t>
            </a:r>
            <a:r>
              <a:rPr b="0" lang="en-US" sz="4000" spc="-1" strike="noStrike">
                <a:latin typeface="Courier New"/>
              </a:rPr>
              <a:t>boolean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776600" y="2021760"/>
            <a:ext cx="566712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void isValid(int score)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return (score &gt;= 0 &amp;&amp; score &lt;= 100);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1819080" y="1172520"/>
            <a:ext cx="5897160" cy="64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Because the expression evaluates to either </a:t>
            </a:r>
            <a:r>
              <a:rPr b="0" i="1" lang="en-US" sz="1800" spc="-1" strike="noStrike">
                <a:latin typeface="Courier New"/>
              </a:rPr>
              <a:t>true</a:t>
            </a:r>
            <a:r>
              <a:rPr b="0" i="1" lang="en-US" sz="1800" spc="-1" strike="noStrike">
                <a:latin typeface="Arial"/>
              </a:rPr>
              <a:t> or </a:t>
            </a:r>
            <a:r>
              <a:rPr b="0" i="1" lang="en-US" sz="1800" spc="-1" strike="noStrike">
                <a:latin typeface="Courier New"/>
              </a:rPr>
              <a:t>false</a:t>
            </a:r>
            <a:r>
              <a:rPr b="0" i="1" lang="en-US" sz="1800" spc="-1" strike="noStrike">
                <a:latin typeface="Arial"/>
              </a:rPr>
              <a:t>, we can return the expression’s value directly.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Methods that return </a:t>
            </a:r>
            <a:r>
              <a:rPr b="0" lang="en-US" sz="4000" spc="-1" strike="noStrike">
                <a:latin typeface="Courier New"/>
              </a:rPr>
              <a:t>boolean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776600" y="1409760"/>
            <a:ext cx="566712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void isValid(int score)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return (score &gt;= 0 &amp;&amp; score &lt;= 100);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760320" y="1063440"/>
            <a:ext cx="162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This method...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771120" y="2298960"/>
            <a:ext cx="3847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Can be used in this code fragment...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1787400" y="2636280"/>
            <a:ext cx="7450200" cy="21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score;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System.out.print("Enter test score from 0 to 100: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score = input.nextInt();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if (isValid(score))</a:t>
            </a:r>
            <a:r>
              <a:rPr b="0" lang="en-US" sz="1800" spc="-1" strike="noStrike">
                <a:latin typeface="Courier New"/>
              </a:rPr>
              <a:t>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System.out.println("You entered a valid score.");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System.out.println("Scores must be from 0-100.");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2996640" y="4800240"/>
            <a:ext cx="3317760" cy="561240"/>
          </a:xfrm>
          <a:prstGeom prst="wedgeRectCallout">
            <a:avLst>
              <a:gd name="adj1" fmla="val 50625"/>
              <a:gd name="adj2" fmla="val -10050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Error messages should tell users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how to fix the problem.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=</a:t>
            </a:r>
            <a:r>
              <a:rPr b="0" lang="en-US" sz="4000" spc="-1" strike="noStrike">
                <a:latin typeface="Arial"/>
              </a:rPr>
              <a:t> vs. </a:t>
            </a:r>
            <a:r>
              <a:rPr b="0" lang="en-US" sz="4000" spc="-1" strike="noStrike">
                <a:latin typeface="Courier New"/>
              </a:rPr>
              <a:t>==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=</a:t>
            </a:r>
            <a:r>
              <a:rPr b="0" lang="en-US" sz="3200" spc="-1" strike="noStrike">
                <a:latin typeface="Arial"/>
              </a:rPr>
              <a:t> is the assignment operator; it does an </a:t>
            </a:r>
            <a:r>
              <a:rPr b="0" i="1" lang="en-US" sz="3200" spc="-1" strike="noStrike">
                <a:latin typeface="Arial"/>
              </a:rPr>
              <a:t>action</a:t>
            </a:r>
            <a:r>
              <a:rPr b="0" lang="en-US" sz="3200" spc="-1" strike="noStrike">
                <a:latin typeface="Arial"/>
              </a:rPr>
              <a:t>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Courier New"/>
              </a:rPr>
              <a:t>   </a:t>
            </a:r>
            <a:r>
              <a:rPr b="0" lang="en-US" sz="2200" spc="-1" strike="noStrike">
                <a:latin typeface="Courier New"/>
              </a:rPr>
              <a:t>x = y; // assign the value of y to x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==</a:t>
            </a:r>
            <a:r>
              <a:rPr b="0" lang="en-US" sz="3200" spc="-1" strike="noStrike">
                <a:latin typeface="Arial"/>
              </a:rPr>
              <a:t> is a relational operator; it asks a </a:t>
            </a:r>
            <a:r>
              <a:rPr b="0" i="1" lang="en-US" sz="3200" spc="-1" strike="noStrike">
                <a:latin typeface="Arial"/>
              </a:rPr>
              <a:t>question</a:t>
            </a:r>
            <a:r>
              <a:rPr b="0" lang="en-US" sz="3200" spc="-1" strike="noStrike">
                <a:latin typeface="Arial"/>
              </a:rPr>
              <a:t>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Courier New"/>
              </a:rPr>
              <a:t>   </a:t>
            </a:r>
            <a:r>
              <a:rPr b="0" lang="en-US" sz="2200" spc="-1" strike="noStrike">
                <a:latin typeface="Courier New"/>
              </a:rPr>
              <a:t>x == y // Do x and y have the same value? (T/F)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if</a:t>
            </a:r>
            <a:r>
              <a:rPr b="0" lang="en-US" sz="4000" spc="-1" strike="noStrike">
                <a:latin typeface="Arial"/>
              </a:rPr>
              <a:t>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889920" y="1280880"/>
            <a:ext cx="566712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if (n &gt; 0)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positive");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7772400" y="1371600"/>
            <a:ext cx="137160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200" spc="-1" strike="noStrike">
                <a:latin typeface="Courier New"/>
              </a:rPr>
              <a:t>n &gt; 0</a:t>
            </a:r>
            <a:endParaRPr b="0" lang="en-US" sz="1200" spc="-1" strike="noStrike">
              <a:latin typeface="Courier New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7543800" y="2406600"/>
            <a:ext cx="1828800" cy="685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Courier New"/>
              </a:rPr>
              <a:t>System.out.println</a:t>
            </a:r>
            <a:br/>
            <a:r>
              <a:rPr b="0" lang="en-US" sz="1200" spc="-1" strike="noStrike">
                <a:latin typeface="Courier New"/>
              </a:rPr>
              <a:t>("n is positive");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59" name="Line 5"/>
          <p:cNvCxnSpPr>
            <a:stCxn id="57" idx="2"/>
            <a:endCxn id="58" idx="0"/>
          </p:cNvCxnSpPr>
          <p:nvPr/>
        </p:nvCxnSpPr>
        <p:spPr>
          <a:xfrm>
            <a:off x="8458200" y="2057400"/>
            <a:ext cx="360" cy="34956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0" name="CustomShape 6"/>
          <p:cNvSpPr/>
          <p:nvPr/>
        </p:nvSpPr>
        <p:spPr>
          <a:xfrm>
            <a:off x="8115480" y="3429000"/>
            <a:ext cx="685800" cy="22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61" name="Line 7"/>
          <p:cNvCxnSpPr>
            <a:stCxn id="57" idx="3"/>
            <a:endCxn id="60" idx="3"/>
          </p:cNvCxnSpPr>
          <p:nvPr/>
        </p:nvCxnSpPr>
        <p:spPr>
          <a:xfrm flipH="1">
            <a:off x="8801280" y="1714680"/>
            <a:ext cx="343080" cy="182880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2" name="Line 8"/>
          <p:cNvCxnSpPr>
            <a:stCxn id="58" idx="2"/>
            <a:endCxn id="60" idx="0"/>
          </p:cNvCxnSpPr>
          <p:nvPr/>
        </p:nvCxnSpPr>
        <p:spPr>
          <a:xfrm>
            <a:off x="8458200" y="3092400"/>
            <a:ext cx="360" cy="33696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3" name="TextShape 9"/>
          <p:cNvSpPr txBox="1"/>
          <p:nvPr/>
        </p:nvSpPr>
        <p:spPr>
          <a:xfrm>
            <a:off x="7896600" y="2057400"/>
            <a:ext cx="54648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200" spc="-1" strike="noStrike">
                <a:latin typeface="Courier New"/>
              </a:rPr>
              <a:t>true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TextShape 10"/>
          <p:cNvSpPr txBox="1"/>
          <p:nvPr/>
        </p:nvSpPr>
        <p:spPr>
          <a:xfrm>
            <a:off x="9144000" y="1452240"/>
            <a:ext cx="63792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200" spc="-1" strike="noStrike">
                <a:latin typeface="Courier New"/>
              </a:rPr>
              <a:t>false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if-else</a:t>
            </a:r>
            <a:r>
              <a:rPr b="0" lang="en-US" sz="4000" spc="-1" strike="noStrike">
                <a:latin typeface="Arial"/>
              </a:rPr>
              <a:t>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889920" y="1280880"/>
            <a:ext cx="5118480" cy="13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if (n % 2 == 0)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even");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odd");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4343400" y="2514600"/>
            <a:ext cx="137160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200" spc="-1" strike="noStrike">
                <a:latin typeface="Courier New"/>
              </a:rPr>
              <a:t>n %2 == 0</a:t>
            </a:r>
            <a:endParaRPr b="0" lang="en-US" sz="1200" spc="-1" strike="noStrike">
              <a:latin typeface="Courier New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2514600" y="3429000"/>
            <a:ext cx="1828800" cy="685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Courier New"/>
              </a:rPr>
              <a:t>System.out.println</a:t>
            </a:r>
            <a:br/>
            <a:r>
              <a:rPr b="0" lang="en-US" sz="1200" spc="-1" strike="noStrike">
                <a:latin typeface="Courier New"/>
              </a:rPr>
              <a:t>("n is even");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4680000" y="4572000"/>
            <a:ext cx="685800" cy="22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70" name="Line 6"/>
          <p:cNvCxnSpPr>
            <a:stCxn id="68" idx="2"/>
            <a:endCxn id="69" idx="0"/>
          </p:cNvCxnSpPr>
          <p:nvPr/>
        </p:nvCxnSpPr>
        <p:spPr>
          <a:xfrm>
            <a:off x="3429000" y="4114800"/>
            <a:ext cx="1594080" cy="45756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71" name="TextShape 7"/>
          <p:cNvSpPr txBox="1"/>
          <p:nvPr/>
        </p:nvSpPr>
        <p:spPr>
          <a:xfrm>
            <a:off x="3886200" y="2595240"/>
            <a:ext cx="54648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200" spc="-1" strike="noStrike">
                <a:latin typeface="Courier New"/>
              </a:rPr>
              <a:t>true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" name="TextShape 8"/>
          <p:cNvSpPr txBox="1"/>
          <p:nvPr/>
        </p:nvSpPr>
        <p:spPr>
          <a:xfrm>
            <a:off x="5715000" y="2595240"/>
            <a:ext cx="63792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200" spc="-1" strike="noStrike">
                <a:latin typeface="Courier New"/>
              </a:rPr>
              <a:t>false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73" name="Line 9"/>
          <p:cNvCxnSpPr>
            <a:stCxn id="67" idx="1"/>
            <a:endCxn id="68" idx="0"/>
          </p:cNvCxnSpPr>
          <p:nvPr/>
        </p:nvCxnSpPr>
        <p:spPr>
          <a:xfrm flipH="1">
            <a:off x="3429000" y="2857680"/>
            <a:ext cx="914760" cy="57168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74" name="CustomShape 10"/>
          <p:cNvSpPr/>
          <p:nvPr/>
        </p:nvSpPr>
        <p:spPr>
          <a:xfrm>
            <a:off x="5715000" y="3429000"/>
            <a:ext cx="1828800" cy="685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Courier New"/>
              </a:rPr>
              <a:t>System.out.println</a:t>
            </a:r>
            <a:br/>
            <a:r>
              <a:rPr b="0" lang="en-US" sz="1200" spc="-1" strike="noStrike">
                <a:latin typeface="Courier New"/>
              </a:rPr>
              <a:t>("n is odd");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75" name="Line 11"/>
          <p:cNvCxnSpPr>
            <a:stCxn id="67" idx="3"/>
            <a:endCxn id="74" idx="0"/>
          </p:cNvCxnSpPr>
          <p:nvPr/>
        </p:nvCxnSpPr>
        <p:spPr>
          <a:xfrm>
            <a:off x="5715000" y="2857680"/>
            <a:ext cx="914760" cy="57168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76" name="Line 12"/>
          <p:cNvCxnSpPr>
            <a:stCxn id="74" idx="2"/>
            <a:endCxn id="69" idx="0"/>
          </p:cNvCxnSpPr>
          <p:nvPr/>
        </p:nvCxnSpPr>
        <p:spPr>
          <a:xfrm flipH="1">
            <a:off x="5022720" y="4114800"/>
            <a:ext cx="1607040" cy="457560"/>
          </a:xfrm>
          <a:prstGeom prst="bent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Optional Braces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2279520" y="1405440"/>
            <a:ext cx="566712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if (n &gt; 0)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positive");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2057400" y="986400"/>
            <a:ext cx="631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When the body of an if or else contains only one statement...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Optional Braces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279520" y="1405440"/>
            <a:ext cx="6178680" cy="11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if (n &gt; 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positive");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2057400" y="986400"/>
            <a:ext cx="279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you can omit the braces...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Optional Braces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279520" y="1405440"/>
            <a:ext cx="5721480" cy="11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if (n &gt; 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System.out.println("n is positive");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2057400" y="986400"/>
            <a:ext cx="2096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but you shouldn’t...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572000" y="1405440"/>
            <a:ext cx="1109160" cy="1109160"/>
          </a:xfrm>
          <a:custGeom>
            <a:avLst/>
            <a:gdLst/>
            <a:ahLst/>
            <a:rect l="0" t="0" r="r" b="b"/>
            <a:pathLst>
              <a:path w="3083" h="3083">
                <a:moveTo>
                  <a:pt x="3082" y="1541"/>
                </a:moveTo>
                <a:cubicBezTo>
                  <a:pt x="3082" y="1812"/>
                  <a:pt x="3011" y="2077"/>
                  <a:pt x="2876" y="2312"/>
                </a:cubicBezTo>
                <a:cubicBezTo>
                  <a:pt x="2740" y="2546"/>
                  <a:pt x="2546" y="2740"/>
                  <a:pt x="2312" y="2876"/>
                </a:cubicBezTo>
                <a:cubicBezTo>
                  <a:pt x="2077" y="3011"/>
                  <a:pt x="1812" y="3082"/>
                  <a:pt x="1541" y="3082"/>
                </a:cubicBezTo>
                <a:cubicBezTo>
                  <a:pt x="1270" y="3082"/>
                  <a:pt x="1005" y="3011"/>
                  <a:pt x="771" y="2876"/>
                </a:cubicBezTo>
                <a:cubicBezTo>
                  <a:pt x="536" y="2740"/>
                  <a:pt x="342" y="2546"/>
                  <a:pt x="206" y="2312"/>
                </a:cubicBezTo>
                <a:cubicBezTo>
                  <a:pt x="71" y="2077"/>
                  <a:pt x="0" y="1812"/>
                  <a:pt x="0" y="1541"/>
                </a:cubicBezTo>
                <a:cubicBezTo>
                  <a:pt x="0" y="1270"/>
                  <a:pt x="71" y="1005"/>
                  <a:pt x="206" y="771"/>
                </a:cubicBezTo>
                <a:cubicBezTo>
                  <a:pt x="342" y="536"/>
                  <a:pt x="536" y="342"/>
                  <a:pt x="770" y="206"/>
                </a:cubicBezTo>
                <a:cubicBezTo>
                  <a:pt x="1005" y="71"/>
                  <a:pt x="1270" y="0"/>
                  <a:pt x="1541" y="0"/>
                </a:cubicBezTo>
                <a:cubicBezTo>
                  <a:pt x="1812" y="0"/>
                  <a:pt x="2077" y="71"/>
                  <a:pt x="2311" y="206"/>
                </a:cubicBezTo>
                <a:cubicBezTo>
                  <a:pt x="2546" y="342"/>
                  <a:pt x="2740" y="536"/>
                  <a:pt x="2876" y="770"/>
                </a:cubicBezTo>
                <a:cubicBezTo>
                  <a:pt x="3011" y="1005"/>
                  <a:pt x="3082" y="1270"/>
                  <a:pt x="3082" y="1541"/>
                </a:cubicBezTo>
                <a:moveTo>
                  <a:pt x="598" y="871"/>
                </a:moveTo>
                <a:lnTo>
                  <a:pt x="566" y="919"/>
                </a:lnTo>
                <a:lnTo>
                  <a:pt x="536" y="969"/>
                </a:lnTo>
                <a:lnTo>
                  <a:pt x="509" y="1020"/>
                </a:lnTo>
                <a:lnTo>
                  <a:pt x="484" y="1072"/>
                </a:lnTo>
                <a:lnTo>
                  <a:pt x="462" y="1126"/>
                </a:lnTo>
                <a:lnTo>
                  <a:pt x="443" y="1180"/>
                </a:lnTo>
                <a:lnTo>
                  <a:pt x="426" y="1236"/>
                </a:lnTo>
                <a:lnTo>
                  <a:pt x="412" y="1292"/>
                </a:lnTo>
                <a:lnTo>
                  <a:pt x="401" y="1349"/>
                </a:lnTo>
                <a:lnTo>
                  <a:pt x="393" y="1406"/>
                </a:lnTo>
                <a:lnTo>
                  <a:pt x="388" y="1463"/>
                </a:lnTo>
                <a:lnTo>
                  <a:pt x="385" y="1521"/>
                </a:lnTo>
                <a:lnTo>
                  <a:pt x="386" y="1579"/>
                </a:lnTo>
                <a:lnTo>
                  <a:pt x="389" y="1637"/>
                </a:lnTo>
                <a:lnTo>
                  <a:pt x="395" y="1694"/>
                </a:lnTo>
                <a:lnTo>
                  <a:pt x="405" y="1752"/>
                </a:lnTo>
                <a:lnTo>
                  <a:pt x="417" y="1808"/>
                </a:lnTo>
                <a:lnTo>
                  <a:pt x="431" y="1864"/>
                </a:lnTo>
                <a:lnTo>
                  <a:pt x="449" y="1919"/>
                </a:lnTo>
                <a:lnTo>
                  <a:pt x="469" y="1973"/>
                </a:lnTo>
                <a:lnTo>
                  <a:pt x="492" y="2026"/>
                </a:lnTo>
                <a:lnTo>
                  <a:pt x="518" y="2078"/>
                </a:lnTo>
                <a:lnTo>
                  <a:pt x="546" y="2129"/>
                </a:lnTo>
                <a:lnTo>
                  <a:pt x="577" y="2178"/>
                </a:lnTo>
                <a:lnTo>
                  <a:pt x="610" y="2225"/>
                </a:lnTo>
                <a:lnTo>
                  <a:pt x="646" y="2271"/>
                </a:lnTo>
                <a:lnTo>
                  <a:pt x="683" y="2315"/>
                </a:lnTo>
                <a:lnTo>
                  <a:pt x="723" y="2357"/>
                </a:lnTo>
                <a:lnTo>
                  <a:pt x="765" y="2397"/>
                </a:lnTo>
                <a:lnTo>
                  <a:pt x="809" y="2434"/>
                </a:lnTo>
                <a:lnTo>
                  <a:pt x="855" y="2470"/>
                </a:lnTo>
                <a:lnTo>
                  <a:pt x="902" y="2503"/>
                </a:lnTo>
                <a:lnTo>
                  <a:pt x="951" y="2534"/>
                </a:lnTo>
                <a:lnTo>
                  <a:pt x="1002" y="2562"/>
                </a:lnTo>
                <a:lnTo>
                  <a:pt x="1054" y="2588"/>
                </a:lnTo>
                <a:lnTo>
                  <a:pt x="1107" y="2611"/>
                </a:lnTo>
                <a:lnTo>
                  <a:pt x="1161" y="2631"/>
                </a:lnTo>
                <a:lnTo>
                  <a:pt x="1216" y="2649"/>
                </a:lnTo>
                <a:lnTo>
                  <a:pt x="1272" y="2663"/>
                </a:lnTo>
                <a:lnTo>
                  <a:pt x="1329" y="2676"/>
                </a:lnTo>
                <a:lnTo>
                  <a:pt x="1386" y="2685"/>
                </a:lnTo>
                <a:lnTo>
                  <a:pt x="1443" y="2691"/>
                </a:lnTo>
                <a:lnTo>
                  <a:pt x="1501" y="2694"/>
                </a:lnTo>
                <a:lnTo>
                  <a:pt x="1559" y="2695"/>
                </a:lnTo>
                <a:lnTo>
                  <a:pt x="1617" y="2692"/>
                </a:lnTo>
                <a:lnTo>
                  <a:pt x="1674" y="2687"/>
                </a:lnTo>
                <a:lnTo>
                  <a:pt x="1732" y="2679"/>
                </a:lnTo>
                <a:lnTo>
                  <a:pt x="1789" y="2668"/>
                </a:lnTo>
                <a:lnTo>
                  <a:pt x="1845" y="2654"/>
                </a:lnTo>
                <a:lnTo>
                  <a:pt x="1900" y="2637"/>
                </a:lnTo>
                <a:lnTo>
                  <a:pt x="1955" y="2618"/>
                </a:lnTo>
                <a:lnTo>
                  <a:pt x="2008" y="2596"/>
                </a:lnTo>
                <a:lnTo>
                  <a:pt x="2060" y="2571"/>
                </a:lnTo>
                <a:lnTo>
                  <a:pt x="2111" y="2544"/>
                </a:lnTo>
                <a:lnTo>
                  <a:pt x="2161" y="2514"/>
                </a:lnTo>
                <a:lnTo>
                  <a:pt x="2209" y="2482"/>
                </a:lnTo>
                <a:lnTo>
                  <a:pt x="598" y="871"/>
                </a:lnTo>
                <a:moveTo>
                  <a:pt x="2482" y="2209"/>
                </a:moveTo>
                <a:lnTo>
                  <a:pt x="2514" y="2161"/>
                </a:lnTo>
                <a:lnTo>
                  <a:pt x="2544" y="2111"/>
                </a:lnTo>
                <a:lnTo>
                  <a:pt x="2571" y="2060"/>
                </a:lnTo>
                <a:lnTo>
                  <a:pt x="2596" y="2008"/>
                </a:lnTo>
                <a:lnTo>
                  <a:pt x="2618" y="1955"/>
                </a:lnTo>
                <a:lnTo>
                  <a:pt x="2637" y="1900"/>
                </a:lnTo>
                <a:lnTo>
                  <a:pt x="2654" y="1845"/>
                </a:lnTo>
                <a:lnTo>
                  <a:pt x="2668" y="1789"/>
                </a:lnTo>
                <a:lnTo>
                  <a:pt x="2679" y="1732"/>
                </a:lnTo>
                <a:lnTo>
                  <a:pt x="2687" y="1674"/>
                </a:lnTo>
                <a:lnTo>
                  <a:pt x="2692" y="1617"/>
                </a:lnTo>
                <a:lnTo>
                  <a:pt x="2695" y="1559"/>
                </a:lnTo>
                <a:lnTo>
                  <a:pt x="2694" y="1501"/>
                </a:lnTo>
                <a:lnTo>
                  <a:pt x="2691" y="1443"/>
                </a:lnTo>
                <a:lnTo>
                  <a:pt x="2685" y="1386"/>
                </a:lnTo>
                <a:lnTo>
                  <a:pt x="2676" y="1329"/>
                </a:lnTo>
                <a:lnTo>
                  <a:pt x="2663" y="1272"/>
                </a:lnTo>
                <a:lnTo>
                  <a:pt x="2649" y="1216"/>
                </a:lnTo>
                <a:lnTo>
                  <a:pt x="2631" y="1161"/>
                </a:lnTo>
                <a:lnTo>
                  <a:pt x="2611" y="1107"/>
                </a:lnTo>
                <a:lnTo>
                  <a:pt x="2588" y="1054"/>
                </a:lnTo>
                <a:lnTo>
                  <a:pt x="2562" y="1002"/>
                </a:lnTo>
                <a:lnTo>
                  <a:pt x="2534" y="951"/>
                </a:lnTo>
                <a:lnTo>
                  <a:pt x="2503" y="902"/>
                </a:lnTo>
                <a:lnTo>
                  <a:pt x="2470" y="855"/>
                </a:lnTo>
                <a:lnTo>
                  <a:pt x="2434" y="809"/>
                </a:lnTo>
                <a:lnTo>
                  <a:pt x="2397" y="765"/>
                </a:lnTo>
                <a:lnTo>
                  <a:pt x="2357" y="723"/>
                </a:lnTo>
                <a:lnTo>
                  <a:pt x="2315" y="683"/>
                </a:lnTo>
                <a:lnTo>
                  <a:pt x="2271" y="646"/>
                </a:lnTo>
                <a:lnTo>
                  <a:pt x="2225" y="610"/>
                </a:lnTo>
                <a:lnTo>
                  <a:pt x="2178" y="577"/>
                </a:lnTo>
                <a:lnTo>
                  <a:pt x="2129" y="546"/>
                </a:lnTo>
                <a:lnTo>
                  <a:pt x="2078" y="518"/>
                </a:lnTo>
                <a:lnTo>
                  <a:pt x="2026" y="492"/>
                </a:lnTo>
                <a:lnTo>
                  <a:pt x="1973" y="469"/>
                </a:lnTo>
                <a:lnTo>
                  <a:pt x="1919" y="449"/>
                </a:lnTo>
                <a:lnTo>
                  <a:pt x="1864" y="431"/>
                </a:lnTo>
                <a:lnTo>
                  <a:pt x="1808" y="417"/>
                </a:lnTo>
                <a:lnTo>
                  <a:pt x="1752" y="405"/>
                </a:lnTo>
                <a:lnTo>
                  <a:pt x="1694" y="395"/>
                </a:lnTo>
                <a:lnTo>
                  <a:pt x="1637" y="389"/>
                </a:lnTo>
                <a:lnTo>
                  <a:pt x="1579" y="386"/>
                </a:lnTo>
                <a:lnTo>
                  <a:pt x="1521" y="385"/>
                </a:lnTo>
                <a:lnTo>
                  <a:pt x="1463" y="388"/>
                </a:lnTo>
                <a:lnTo>
                  <a:pt x="1406" y="393"/>
                </a:lnTo>
                <a:lnTo>
                  <a:pt x="1349" y="401"/>
                </a:lnTo>
                <a:lnTo>
                  <a:pt x="1292" y="412"/>
                </a:lnTo>
                <a:lnTo>
                  <a:pt x="1236" y="426"/>
                </a:lnTo>
                <a:lnTo>
                  <a:pt x="1180" y="443"/>
                </a:lnTo>
                <a:lnTo>
                  <a:pt x="1126" y="462"/>
                </a:lnTo>
                <a:lnTo>
                  <a:pt x="1072" y="484"/>
                </a:lnTo>
                <a:lnTo>
                  <a:pt x="1020" y="509"/>
                </a:lnTo>
                <a:lnTo>
                  <a:pt x="969" y="536"/>
                </a:lnTo>
                <a:lnTo>
                  <a:pt x="919" y="566"/>
                </a:lnTo>
                <a:lnTo>
                  <a:pt x="871" y="598"/>
                </a:lnTo>
                <a:lnTo>
                  <a:pt x="2482" y="2209"/>
                </a:lnTo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2021-08-24T11:43:17Z</dcterms:modified>
  <cp:revision>604</cp:revision>
  <dc:subject/>
  <dc:title/>
</cp:coreProperties>
</file>