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22E2898-C0DF-43C6-963D-442648182A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Courier New"/>
              </a:rPr>
              <a:t>indexOf()</a:t>
            </a:r>
            <a:r>
              <a:rPr b="0" lang="en-US" sz="2000" spc="-1" strike="noStrike">
                <a:latin typeface="Arial"/>
              </a:rPr>
              <a:t> finds the first occurrence of a character or a string within another String. It returns the position where the argument begins, with -1 if the argument is not in the String.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Courier New"/>
              </a:rPr>
              <a:t>indexOf()</a:t>
            </a:r>
            <a:r>
              <a:rPr b="0" lang="en-US" sz="2000" spc="-1" strike="noStrike">
                <a:latin typeface="Arial"/>
              </a:rPr>
              <a:t> finds the first occurrence of a character or a string within another String. It returns the position where the argument begins, with -1 if the argument is not in the String.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Courier New"/>
              </a:rPr>
              <a:t>indexOf()</a:t>
            </a:r>
            <a:r>
              <a:rPr b="0" lang="en-US" sz="2000" spc="-1" strike="noStrike">
                <a:latin typeface="Arial"/>
              </a:rPr>
              <a:t> finds the first occurrence of a character or a string within another String. It returns the position where the argument begins, with -1 if the argument is not in the String.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Courier New"/>
              </a:rPr>
              <a:t>indexOf()</a:t>
            </a:r>
            <a:r>
              <a:rPr b="0" lang="en-US" sz="2000" spc="-1" strike="noStrike">
                <a:latin typeface="Arial"/>
              </a:rPr>
              <a:t> finds the first occurrence of a character or a string within another String. It returns the position where the argument begins, with -1 if the argument is not in the String.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Courier New"/>
              </a:rPr>
              <a:t>indexOf()</a:t>
            </a:r>
            <a:r>
              <a:rPr b="0" lang="en-US" sz="2000" spc="-1" strike="noStrike">
                <a:latin typeface="Arial"/>
              </a:rPr>
              <a:t> finds the first occurrence of a character or a string within another String. It returns the position where the argument begins, with -1 if the argument is not in the String.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AD70EDE-1995-4866-A683-EE7A5262C42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6</a:t>
            </a:r>
            <a:r>
              <a:rPr b="0" lang="en-US" sz="3200" spc="-1" strike="noStrike">
                <a:latin typeface="Arial"/>
                <a:ea typeface="Arial"/>
              </a:rPr>
              <a:t>—Loops and Strings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for</a:t>
            </a:r>
            <a:r>
              <a:rPr b="0" lang="en-US" sz="4000" spc="-1" strike="noStrike">
                <a:latin typeface="Arial"/>
              </a:rPr>
              <a:t> vs. </a:t>
            </a:r>
            <a:r>
              <a:rPr b="0" lang="en-US" sz="4000" spc="-1" strike="noStrike">
                <a:latin typeface="Courier New"/>
              </a:rPr>
              <a:t>while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</a:t>
            </a:r>
            <a:r>
              <a:rPr b="0" lang="en-US" sz="3200" spc="-1" strike="noStrike">
                <a:latin typeface="Courier New"/>
              </a:rPr>
              <a:t>for</a:t>
            </a:r>
            <a:r>
              <a:rPr b="0" lang="en-US" sz="3200" spc="-1" strike="noStrike">
                <a:latin typeface="Arial"/>
              </a:rPr>
              <a:t> when you know the number of iterations: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Total of monthly sales over a year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User tells you number of inputs required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</a:t>
            </a:r>
            <a:r>
              <a:rPr b="0" lang="en-US" sz="3200" spc="-1" strike="noStrike">
                <a:latin typeface="Courier New"/>
              </a:rPr>
              <a:t>while</a:t>
            </a:r>
            <a:r>
              <a:rPr b="0" lang="en-US" sz="3200" spc="-1" strike="noStrike">
                <a:latin typeface="Arial"/>
              </a:rPr>
              <a:t> when the loop is </a:t>
            </a:r>
            <a:r>
              <a:rPr b="0" i="1" lang="en-US" sz="3200" spc="-1" strike="noStrike">
                <a:latin typeface="Arial"/>
              </a:rPr>
              <a:t>indefinite</a:t>
            </a:r>
            <a:r>
              <a:rPr b="0" lang="en-US" sz="3200" spc="-1" strike="noStrike">
                <a:latin typeface="Arial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Enter data while not valid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Enter data until a </a:t>
            </a:r>
            <a:r>
              <a:rPr b="0" i="1" lang="en-US" sz="2800" spc="-1" strike="noStrike">
                <a:latin typeface="Arial"/>
              </a:rPr>
              <a:t>sentinel value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String</a:t>
            </a:r>
            <a:r>
              <a:rPr b="0" lang="en-US" sz="4000" spc="-1" strike="noStrike">
                <a:latin typeface="Arial"/>
              </a:rPr>
              <a:t> and </a:t>
            </a:r>
            <a:r>
              <a:rPr b="0" lang="en-US" sz="4000" spc="-1" strike="noStrike">
                <a:latin typeface="Courier New"/>
              </a:rPr>
              <a:t>char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07" name="Group 2"/>
          <p:cNvGrpSpPr/>
          <p:nvPr/>
        </p:nvGrpSpPr>
        <p:grpSpPr>
          <a:xfrm>
            <a:off x="926640" y="1172520"/>
            <a:ext cx="2849400" cy="1095120"/>
            <a:chOff x="926640" y="1172520"/>
            <a:chExt cx="2849400" cy="1095120"/>
          </a:xfrm>
        </p:grpSpPr>
        <p:sp>
          <p:nvSpPr>
            <p:cNvPr id="108" name="CustomShape 3"/>
            <p:cNvSpPr/>
            <p:nvPr/>
          </p:nvSpPr>
          <p:spPr>
            <a:xfrm>
              <a:off x="1152720" y="142452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f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09" name="CustomShape 4"/>
            <p:cNvSpPr/>
            <p:nvPr/>
          </p:nvSpPr>
          <p:spPr>
            <a:xfrm>
              <a:off x="1584720" y="142452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r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10" name="CustomShape 5"/>
            <p:cNvSpPr/>
            <p:nvPr/>
          </p:nvSpPr>
          <p:spPr>
            <a:xfrm>
              <a:off x="2016720" y="142452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i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11" name="CustomShape 6"/>
            <p:cNvSpPr/>
            <p:nvPr/>
          </p:nvSpPr>
          <p:spPr>
            <a:xfrm>
              <a:off x="2448720" y="142452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e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12" name="CustomShape 7"/>
            <p:cNvSpPr/>
            <p:nvPr/>
          </p:nvSpPr>
          <p:spPr>
            <a:xfrm>
              <a:off x="2880720" y="142452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" name="CustomShape 8"/>
            <p:cNvSpPr/>
            <p:nvPr/>
          </p:nvSpPr>
          <p:spPr>
            <a:xfrm>
              <a:off x="3312720" y="142452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4" name="TextShape 9"/>
            <p:cNvSpPr txBox="1"/>
            <p:nvPr/>
          </p:nvSpPr>
          <p:spPr>
            <a:xfrm>
              <a:off x="1210320" y="195156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15" name="TextShape 10"/>
            <p:cNvSpPr txBox="1"/>
            <p:nvPr/>
          </p:nvSpPr>
          <p:spPr>
            <a:xfrm>
              <a:off x="1678680" y="195156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16" name="TextShape 11"/>
            <p:cNvSpPr txBox="1"/>
            <p:nvPr/>
          </p:nvSpPr>
          <p:spPr>
            <a:xfrm>
              <a:off x="2110680" y="195156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17" name="TextShape 12"/>
            <p:cNvSpPr txBox="1"/>
            <p:nvPr/>
          </p:nvSpPr>
          <p:spPr>
            <a:xfrm>
              <a:off x="2542680" y="195156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18" name="TextShape 13"/>
            <p:cNvSpPr txBox="1"/>
            <p:nvPr/>
          </p:nvSpPr>
          <p:spPr>
            <a:xfrm>
              <a:off x="2974680" y="195156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19" name="TextShape 14"/>
            <p:cNvSpPr txBox="1"/>
            <p:nvPr/>
          </p:nvSpPr>
          <p:spPr>
            <a:xfrm>
              <a:off x="3406680" y="195156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5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20" name="TextShape 15"/>
            <p:cNvSpPr txBox="1"/>
            <p:nvPr/>
          </p:nvSpPr>
          <p:spPr>
            <a:xfrm>
              <a:off x="926640" y="1172520"/>
              <a:ext cx="607320" cy="291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word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21" name="TextShape 16"/>
          <p:cNvSpPr txBox="1"/>
          <p:nvPr/>
        </p:nvSpPr>
        <p:spPr>
          <a:xfrm>
            <a:off x="4219200" y="1621800"/>
            <a:ext cx="3335400" cy="34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String word = "friend";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22" name="Group 17"/>
          <p:cNvGrpSpPr/>
          <p:nvPr/>
        </p:nvGrpSpPr>
        <p:grpSpPr>
          <a:xfrm>
            <a:off x="832680" y="2605680"/>
            <a:ext cx="820800" cy="843840"/>
            <a:chOff x="832680" y="2605680"/>
            <a:chExt cx="820800" cy="843840"/>
          </a:xfrm>
        </p:grpSpPr>
        <p:sp>
          <p:nvSpPr>
            <p:cNvPr id="123" name="CustomShape 18"/>
            <p:cNvSpPr/>
            <p:nvPr/>
          </p:nvSpPr>
          <p:spPr>
            <a:xfrm>
              <a:off x="1178640" y="294336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e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24" name="TextShape 19"/>
            <p:cNvSpPr txBox="1"/>
            <p:nvPr/>
          </p:nvSpPr>
          <p:spPr>
            <a:xfrm>
              <a:off x="832680" y="2605680"/>
              <a:ext cx="820800" cy="291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letter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25" name="TextShape 20"/>
          <p:cNvSpPr txBox="1"/>
          <p:nvPr/>
        </p:nvSpPr>
        <p:spPr>
          <a:xfrm>
            <a:off x="4211280" y="3038040"/>
            <a:ext cx="4158360" cy="34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char letter = word.charAt(3);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26" name="Group 21"/>
          <p:cNvGrpSpPr/>
          <p:nvPr/>
        </p:nvGrpSpPr>
        <p:grpSpPr>
          <a:xfrm>
            <a:off x="776160" y="3792960"/>
            <a:ext cx="1140840" cy="843840"/>
            <a:chOff x="776160" y="3792960"/>
            <a:chExt cx="1140840" cy="843840"/>
          </a:xfrm>
        </p:grpSpPr>
        <p:sp>
          <p:nvSpPr>
            <p:cNvPr id="127" name="CustomShape 22"/>
            <p:cNvSpPr/>
            <p:nvPr/>
          </p:nvSpPr>
          <p:spPr>
            <a:xfrm>
              <a:off x="1122120" y="4130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z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28" name="TextShape 23"/>
            <p:cNvSpPr txBox="1"/>
            <p:nvPr/>
          </p:nvSpPr>
          <p:spPr>
            <a:xfrm>
              <a:off x="776160" y="3792960"/>
              <a:ext cx="1140840" cy="291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alphaLast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29" name="TextShape 24"/>
          <p:cNvSpPr txBox="1"/>
          <p:nvPr/>
        </p:nvSpPr>
        <p:spPr>
          <a:xfrm>
            <a:off x="4211640" y="4226400"/>
            <a:ext cx="3061080" cy="34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char alphaLast = 'z';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25"/>
          <p:cNvSpPr/>
          <p:nvPr/>
        </p:nvSpPr>
        <p:spPr>
          <a:xfrm>
            <a:off x="2823120" y="2342880"/>
            <a:ext cx="849240" cy="471960"/>
          </a:xfrm>
          <a:prstGeom prst="wedgeRectCallout">
            <a:avLst>
              <a:gd name="adj1" fmla="val -210546"/>
              <a:gd name="adj2" fmla="val -71796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index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starts at 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CustomShape 26"/>
          <p:cNvSpPr/>
          <p:nvPr/>
        </p:nvSpPr>
        <p:spPr>
          <a:xfrm>
            <a:off x="7230960" y="2317320"/>
            <a:ext cx="1832040" cy="471960"/>
          </a:xfrm>
          <a:prstGeom prst="wedgeRectCallout">
            <a:avLst>
              <a:gd name="adj1" fmla="val -55597"/>
              <a:gd name="adj2" fmla="val 97175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use </a:t>
            </a:r>
            <a:r>
              <a:rPr b="0" lang="en-US" sz="1400" spc="-1" strike="noStrike">
                <a:latin typeface="Courier New"/>
              </a:rPr>
              <a:t>charAt()</a:t>
            </a:r>
            <a:r>
              <a:rPr b="0" lang="en-US" sz="1400" spc="-1" strike="noStrike">
                <a:latin typeface="Arial"/>
              </a:rPr>
              <a:t> to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extract a single char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2" name="CustomShape 27"/>
          <p:cNvSpPr/>
          <p:nvPr/>
        </p:nvSpPr>
        <p:spPr>
          <a:xfrm>
            <a:off x="7506000" y="3604680"/>
            <a:ext cx="2276280" cy="677160"/>
          </a:xfrm>
          <a:prstGeom prst="wedgeRectCallout">
            <a:avLst>
              <a:gd name="adj1" fmla="val -76263"/>
              <a:gd name="adj2" fmla="val 43675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Courier New"/>
              </a:rPr>
              <a:t>char</a:t>
            </a:r>
            <a:r>
              <a:rPr b="0" lang="en-US" sz="1400" spc="-1" strike="noStrike">
                <a:latin typeface="Arial"/>
              </a:rPr>
              <a:t> uses single quotes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and holds only one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character.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char</a:t>
            </a:r>
            <a:r>
              <a:rPr b="0" lang="en-US" sz="4000" spc="-1" strike="noStrike">
                <a:latin typeface="Arial"/>
              </a:rPr>
              <a:t>, </a:t>
            </a:r>
            <a:r>
              <a:rPr b="0" lang="en-US" sz="4000" spc="-1" strike="noStrike">
                <a:latin typeface="Courier New"/>
              </a:rPr>
              <a:t>int</a:t>
            </a:r>
            <a:r>
              <a:rPr b="0" lang="en-US" sz="4000" spc="-1" strike="noStrike">
                <a:latin typeface="Arial"/>
              </a:rPr>
              <a:t>, and Unicode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630440" y="1570320"/>
            <a:ext cx="6352920" cy="190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char letter = 97;   // 'a'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char letter2 = letter + 2;</a:t>
            </a:r>
            <a:r>
              <a:rPr b="0" lang="en-US" sz="1800" spc="-1" strike="noStrike">
                <a:latin typeface="Courier New"/>
              </a:rPr>
              <a:t>	</a:t>
            </a:r>
            <a:r>
              <a:rPr b="0" lang="en-US" sz="1800" spc="-1" strike="noStrike">
                <a:latin typeface="Courier New"/>
              </a:rPr>
              <a:t> // 'c'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  <a:ea typeface="Noto Sans CJK SC"/>
              </a:rPr>
              <a:t>char beta = </a:t>
            </a:r>
            <a:r>
              <a:rPr b="0" lang="en-US" sz="1800" spc="-1" strike="noStrike">
                <a:latin typeface="Courier New"/>
              </a:rPr>
              <a:t>'β'</a:t>
            </a:r>
            <a:r>
              <a:rPr b="0" lang="en-US" sz="1800" spc="-1" strike="noStrike">
                <a:latin typeface="Courier New"/>
              </a:rPr>
              <a:t>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char beta = 946;      // using code point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char beta = 0x3b2;    // using base 16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char beta = '\u03b2'; // using Unicode escape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1330200" y="1100520"/>
            <a:ext cx="685656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A </a:t>
            </a:r>
            <a:r>
              <a:rPr b="0" lang="en-US" sz="1600" spc="-1" strike="noStrike">
                <a:latin typeface="Courier New"/>
              </a:rPr>
              <a:t>char</a:t>
            </a:r>
            <a:r>
              <a:rPr b="0" lang="en-US" sz="1600" spc="-1" strike="noStrike">
                <a:latin typeface="Arial"/>
              </a:rPr>
              <a:t> can be treated as an </a:t>
            </a:r>
            <a:r>
              <a:rPr b="0" lang="en-US" sz="1600" spc="-1" strike="noStrike">
                <a:latin typeface="Courier New"/>
              </a:rPr>
              <a:t>int</a:t>
            </a:r>
            <a:r>
              <a:rPr b="0" lang="en-US" sz="1600" spc="-1" strike="noStrike">
                <a:latin typeface="Arial"/>
              </a:rPr>
              <a:t> that represents a Unicode </a:t>
            </a:r>
            <a:r>
              <a:rPr b="0" i="1" lang="en-US" sz="1600" spc="-1" strike="noStrike">
                <a:latin typeface="Arial"/>
              </a:rPr>
              <a:t>code point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Length of a string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37" name="Group 2"/>
          <p:cNvGrpSpPr/>
          <p:nvPr/>
        </p:nvGrpSpPr>
        <p:grpSpPr>
          <a:xfrm>
            <a:off x="3217680" y="1232640"/>
            <a:ext cx="2849400" cy="1095120"/>
            <a:chOff x="3217680" y="1232640"/>
            <a:chExt cx="2849400" cy="1095120"/>
          </a:xfrm>
        </p:grpSpPr>
        <p:sp>
          <p:nvSpPr>
            <p:cNvPr id="138" name="CustomShape 3"/>
            <p:cNvSpPr/>
            <p:nvPr/>
          </p:nvSpPr>
          <p:spPr>
            <a:xfrm>
              <a:off x="3443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f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39" name="CustomShape 4"/>
            <p:cNvSpPr/>
            <p:nvPr/>
          </p:nvSpPr>
          <p:spPr>
            <a:xfrm>
              <a:off x="3875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r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40" name="CustomShape 5"/>
            <p:cNvSpPr/>
            <p:nvPr/>
          </p:nvSpPr>
          <p:spPr>
            <a:xfrm>
              <a:off x="4307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i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41" name="CustomShape 6"/>
            <p:cNvSpPr/>
            <p:nvPr/>
          </p:nvSpPr>
          <p:spPr>
            <a:xfrm>
              <a:off x="4739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e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42" name="CustomShape 7"/>
            <p:cNvSpPr/>
            <p:nvPr/>
          </p:nvSpPr>
          <p:spPr>
            <a:xfrm>
              <a:off x="5171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3" name="CustomShape 8"/>
            <p:cNvSpPr/>
            <p:nvPr/>
          </p:nvSpPr>
          <p:spPr>
            <a:xfrm>
              <a:off x="5603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4" name="TextShape 9"/>
            <p:cNvSpPr txBox="1"/>
            <p:nvPr/>
          </p:nvSpPr>
          <p:spPr>
            <a:xfrm>
              <a:off x="350136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5" name="TextShape 10"/>
            <p:cNvSpPr txBox="1"/>
            <p:nvPr/>
          </p:nvSpPr>
          <p:spPr>
            <a:xfrm>
              <a:off x="396972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6" name="TextShape 11"/>
            <p:cNvSpPr txBox="1"/>
            <p:nvPr/>
          </p:nvSpPr>
          <p:spPr>
            <a:xfrm>
              <a:off x="440172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7" name="TextShape 12"/>
            <p:cNvSpPr txBox="1"/>
            <p:nvPr/>
          </p:nvSpPr>
          <p:spPr>
            <a:xfrm>
              <a:off x="483372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8" name="TextShape 13"/>
            <p:cNvSpPr txBox="1"/>
            <p:nvPr/>
          </p:nvSpPr>
          <p:spPr>
            <a:xfrm>
              <a:off x="526572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9" name="TextShape 14"/>
            <p:cNvSpPr txBox="1"/>
            <p:nvPr/>
          </p:nvSpPr>
          <p:spPr>
            <a:xfrm>
              <a:off x="569772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5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0" name="TextShape 15"/>
            <p:cNvSpPr txBox="1"/>
            <p:nvPr/>
          </p:nvSpPr>
          <p:spPr>
            <a:xfrm>
              <a:off x="3217680" y="1232640"/>
              <a:ext cx="607320" cy="291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word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51" name="TextShape 16"/>
          <p:cNvSpPr txBox="1"/>
          <p:nvPr/>
        </p:nvSpPr>
        <p:spPr>
          <a:xfrm>
            <a:off x="1610280" y="2582640"/>
            <a:ext cx="7288200" cy="11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String word = "friend";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int length = word.length(); // 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char lastLetter = word.charAt(length – 1); // 'd'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TextShape 17"/>
          <p:cNvSpPr txBox="1"/>
          <p:nvPr/>
        </p:nvSpPr>
        <p:spPr>
          <a:xfrm>
            <a:off x="2017080" y="3709800"/>
            <a:ext cx="5963760" cy="907200"/>
          </a:xfrm>
          <a:prstGeom prst="rect">
            <a:avLst/>
          </a:prstGeom>
          <a:noFill/>
          <a:ln w="9000">
            <a:solidFill>
              <a:srgbClr val="999999"/>
            </a:solidFill>
            <a:round/>
          </a:ln>
        </p:spPr>
        <p:txBody>
          <a:bodyPr lIns="94320" rIns="94320" tIns="49320" bIns="49320">
            <a:noAutofit/>
          </a:bodyPr>
          <a:p>
            <a:r>
              <a:rPr b="0" i="1" lang="en-US" sz="1800" spc="-1" strike="noStrike">
                <a:latin typeface="Arial"/>
              </a:rPr>
              <a:t>Important:</a:t>
            </a:r>
            <a:r>
              <a:rPr b="0" lang="en-US" sz="1800" spc="-1" strike="noStrike">
                <a:latin typeface="Arial"/>
              </a:rPr>
              <a:t> The largest valid index for </a:t>
            </a:r>
            <a:r>
              <a:rPr b="0" lang="en-US" sz="1800" spc="-1" strike="noStrike">
                <a:latin typeface="Courier New"/>
              </a:rPr>
              <a:t>charAt()</a:t>
            </a:r>
            <a:r>
              <a:rPr b="0" lang="en-US" sz="1800" spc="-1" strike="noStrike">
                <a:latin typeface="Arial"/>
              </a:rPr>
              <a:t> is </a:t>
            </a:r>
            <a:r>
              <a:rPr b="0" lang="en-US" sz="1800" spc="-1" strike="noStrike">
                <a:latin typeface="Courier New"/>
              </a:rPr>
              <a:t>word.length() - 1</a:t>
            </a:r>
            <a:r>
              <a:rPr b="0" lang="en-US" sz="1800" spc="-1" strike="noStrike">
                <a:latin typeface="Arial"/>
              </a:rPr>
              <a:t> because character positions start numbering at zero.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indexOf()</a:t>
            </a:r>
            <a:r>
              <a:rPr b="0" lang="en-US" sz="4000" spc="-1" strike="noStrike">
                <a:latin typeface="Arial"/>
              </a:rPr>
              <a:t> method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54" name="Group 2"/>
          <p:cNvGrpSpPr/>
          <p:nvPr/>
        </p:nvGrpSpPr>
        <p:grpSpPr>
          <a:xfrm>
            <a:off x="3217680" y="1232640"/>
            <a:ext cx="3713400" cy="1095120"/>
            <a:chOff x="3217680" y="1232640"/>
            <a:chExt cx="3713400" cy="1095120"/>
          </a:xfrm>
        </p:grpSpPr>
        <p:sp>
          <p:nvSpPr>
            <p:cNvPr id="155" name="CustomShape 3"/>
            <p:cNvSpPr/>
            <p:nvPr/>
          </p:nvSpPr>
          <p:spPr>
            <a:xfrm>
              <a:off x="3443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m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56" name="CustomShape 4"/>
            <p:cNvSpPr/>
            <p:nvPr/>
          </p:nvSpPr>
          <p:spPr>
            <a:xfrm>
              <a:off x="3875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a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57" name="CustomShape 5"/>
            <p:cNvSpPr/>
            <p:nvPr/>
          </p:nvSpPr>
          <p:spPr>
            <a:xfrm>
              <a:off x="4307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c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58" name="CustomShape 6"/>
            <p:cNvSpPr/>
            <p:nvPr/>
          </p:nvSpPr>
          <p:spPr>
            <a:xfrm>
              <a:off x="4739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a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59" name="CustomShape 7"/>
            <p:cNvSpPr/>
            <p:nvPr/>
          </p:nvSpPr>
          <p:spPr>
            <a:xfrm>
              <a:off x="5171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0" name="CustomShape 8"/>
            <p:cNvSpPr/>
            <p:nvPr/>
          </p:nvSpPr>
          <p:spPr>
            <a:xfrm>
              <a:off x="5603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o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1" name="TextShape 9"/>
            <p:cNvSpPr txBox="1"/>
            <p:nvPr/>
          </p:nvSpPr>
          <p:spPr>
            <a:xfrm>
              <a:off x="350136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62" name="TextShape 10"/>
            <p:cNvSpPr txBox="1"/>
            <p:nvPr/>
          </p:nvSpPr>
          <p:spPr>
            <a:xfrm>
              <a:off x="396972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63" name="TextShape 11"/>
            <p:cNvSpPr txBox="1"/>
            <p:nvPr/>
          </p:nvSpPr>
          <p:spPr>
            <a:xfrm>
              <a:off x="440172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64" name="TextShape 12"/>
            <p:cNvSpPr txBox="1"/>
            <p:nvPr/>
          </p:nvSpPr>
          <p:spPr>
            <a:xfrm>
              <a:off x="483372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65" name="TextShape 13"/>
            <p:cNvSpPr txBox="1"/>
            <p:nvPr/>
          </p:nvSpPr>
          <p:spPr>
            <a:xfrm>
              <a:off x="526572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66" name="TextShape 14"/>
            <p:cNvSpPr txBox="1"/>
            <p:nvPr/>
          </p:nvSpPr>
          <p:spPr>
            <a:xfrm>
              <a:off x="569772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5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67" name="TextShape 15"/>
            <p:cNvSpPr txBox="1"/>
            <p:nvPr/>
          </p:nvSpPr>
          <p:spPr>
            <a:xfrm>
              <a:off x="3217680" y="1232640"/>
              <a:ext cx="607320" cy="291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word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68" name="CustomShape 16"/>
            <p:cNvSpPr/>
            <p:nvPr/>
          </p:nvSpPr>
          <p:spPr>
            <a:xfrm>
              <a:off x="6035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o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9" name="CustomShape 17"/>
            <p:cNvSpPr/>
            <p:nvPr/>
          </p:nvSpPr>
          <p:spPr>
            <a:xfrm>
              <a:off x="6467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0" name="TextShape 18"/>
            <p:cNvSpPr txBox="1"/>
            <p:nvPr/>
          </p:nvSpPr>
          <p:spPr>
            <a:xfrm>
              <a:off x="613008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6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1" name="TextShape 19"/>
            <p:cNvSpPr txBox="1"/>
            <p:nvPr/>
          </p:nvSpPr>
          <p:spPr>
            <a:xfrm>
              <a:off x="656244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7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172" name="TextShape 20"/>
          <p:cNvSpPr txBox="1"/>
          <p:nvPr/>
        </p:nvSpPr>
        <p:spPr>
          <a:xfrm>
            <a:off x="1610280" y="2582640"/>
            <a:ext cx="7288200" cy="11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String word = "macaroon";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int position1 = word.indexOf('o');   // 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int position2 = word.indexOf("car"); // 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int position3 = word.indexOf("cat"); // -1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substring()</a:t>
            </a:r>
            <a:r>
              <a:rPr b="0" lang="en-US" sz="4000" spc="-1" strike="noStrike">
                <a:latin typeface="Arial"/>
              </a:rPr>
              <a:t> method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74" name="Group 2"/>
          <p:cNvGrpSpPr/>
          <p:nvPr/>
        </p:nvGrpSpPr>
        <p:grpSpPr>
          <a:xfrm>
            <a:off x="3217680" y="1232640"/>
            <a:ext cx="3713400" cy="1095120"/>
            <a:chOff x="3217680" y="1232640"/>
            <a:chExt cx="3713400" cy="1095120"/>
          </a:xfrm>
        </p:grpSpPr>
        <p:sp>
          <p:nvSpPr>
            <p:cNvPr id="175" name="CustomShape 3"/>
            <p:cNvSpPr/>
            <p:nvPr/>
          </p:nvSpPr>
          <p:spPr>
            <a:xfrm>
              <a:off x="3443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m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76" name="CustomShape 4"/>
            <p:cNvSpPr/>
            <p:nvPr/>
          </p:nvSpPr>
          <p:spPr>
            <a:xfrm>
              <a:off x="3875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a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77" name="CustomShape 5"/>
            <p:cNvSpPr/>
            <p:nvPr/>
          </p:nvSpPr>
          <p:spPr>
            <a:xfrm>
              <a:off x="4307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c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78" name="CustomShape 6"/>
            <p:cNvSpPr/>
            <p:nvPr/>
          </p:nvSpPr>
          <p:spPr>
            <a:xfrm>
              <a:off x="4739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a</a:t>
              </a:r>
              <a:endParaRPr b="0" lang="en-US" sz="1800" spc="-1" strike="noStrike">
                <a:latin typeface="Courier New"/>
              </a:endParaRPr>
            </a:p>
          </p:txBody>
        </p:sp>
        <p:sp>
          <p:nvSpPr>
            <p:cNvPr id="179" name="CustomShape 7"/>
            <p:cNvSpPr/>
            <p:nvPr/>
          </p:nvSpPr>
          <p:spPr>
            <a:xfrm>
              <a:off x="5171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0" name="CustomShape 8"/>
            <p:cNvSpPr/>
            <p:nvPr/>
          </p:nvSpPr>
          <p:spPr>
            <a:xfrm>
              <a:off x="5603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o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1" name="TextShape 9"/>
            <p:cNvSpPr txBox="1"/>
            <p:nvPr/>
          </p:nvSpPr>
          <p:spPr>
            <a:xfrm>
              <a:off x="350136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2" name="TextShape 10"/>
            <p:cNvSpPr txBox="1"/>
            <p:nvPr/>
          </p:nvSpPr>
          <p:spPr>
            <a:xfrm>
              <a:off x="396972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3" name="TextShape 11"/>
            <p:cNvSpPr txBox="1"/>
            <p:nvPr/>
          </p:nvSpPr>
          <p:spPr>
            <a:xfrm>
              <a:off x="440172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4" name="TextShape 12"/>
            <p:cNvSpPr txBox="1"/>
            <p:nvPr/>
          </p:nvSpPr>
          <p:spPr>
            <a:xfrm>
              <a:off x="483372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5" name="TextShape 13"/>
            <p:cNvSpPr txBox="1"/>
            <p:nvPr/>
          </p:nvSpPr>
          <p:spPr>
            <a:xfrm>
              <a:off x="526572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6" name="TextShape 14"/>
            <p:cNvSpPr txBox="1"/>
            <p:nvPr/>
          </p:nvSpPr>
          <p:spPr>
            <a:xfrm>
              <a:off x="569772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5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7" name="TextShape 15"/>
            <p:cNvSpPr txBox="1"/>
            <p:nvPr/>
          </p:nvSpPr>
          <p:spPr>
            <a:xfrm>
              <a:off x="3217680" y="1232640"/>
              <a:ext cx="607320" cy="291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word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8" name="CustomShape 16"/>
            <p:cNvSpPr/>
            <p:nvPr/>
          </p:nvSpPr>
          <p:spPr>
            <a:xfrm>
              <a:off x="6035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o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9" name="CustomShape 17"/>
            <p:cNvSpPr/>
            <p:nvPr/>
          </p:nvSpPr>
          <p:spPr>
            <a:xfrm>
              <a:off x="6467760" y="1484640"/>
              <a:ext cx="463320" cy="5061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800" spc="-1" strike="noStrike">
                  <a:latin typeface="Courier New"/>
                </a:rPr>
                <a:t>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0" name="TextShape 18"/>
            <p:cNvSpPr txBox="1"/>
            <p:nvPr/>
          </p:nvSpPr>
          <p:spPr>
            <a:xfrm>
              <a:off x="613008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6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91" name="TextShape 19"/>
            <p:cNvSpPr txBox="1"/>
            <p:nvPr/>
          </p:nvSpPr>
          <p:spPr>
            <a:xfrm>
              <a:off x="6562440" y="2011680"/>
              <a:ext cx="293400" cy="316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600" spc="-1" strike="noStrike">
                  <a:latin typeface="Arial"/>
                </a:rPr>
                <a:t>7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192" name="TextShape 20"/>
          <p:cNvSpPr txBox="1"/>
          <p:nvPr/>
        </p:nvSpPr>
        <p:spPr>
          <a:xfrm>
            <a:off x="1610280" y="2582640"/>
            <a:ext cx="7288200" cy="11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String word = "macaroon";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String str1 = word.substring(0, 2);  // "ma"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String str2 = word.substring(3, 8);  // "aroon"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String str3 = word.substring(2, 5);  // "car"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21"/>
          <p:cNvSpPr/>
          <p:nvPr/>
        </p:nvSpPr>
        <p:spPr>
          <a:xfrm>
            <a:off x="6238440" y="4007520"/>
            <a:ext cx="2557080" cy="566280"/>
          </a:xfrm>
          <a:prstGeom prst="wedgeRectCallout">
            <a:avLst>
              <a:gd name="adj1" fmla="val -52333"/>
              <a:gd name="adj2" fmla="val -110546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...up to, </a:t>
            </a:r>
            <a:r>
              <a:rPr b="1" i="1" lang="en-US" sz="1600" spc="-1" strike="noStrike">
                <a:latin typeface="Arial"/>
              </a:rPr>
              <a:t>but not including</a:t>
            </a:r>
            <a:r>
              <a:rPr b="0" lang="en-US" sz="1600" spc="-1" strike="noStrike">
                <a:latin typeface="Arial"/>
              </a:rPr>
              <a:t>,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 ending index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4" name="CustomShape 22"/>
          <p:cNvSpPr/>
          <p:nvPr/>
        </p:nvSpPr>
        <p:spPr>
          <a:xfrm>
            <a:off x="2557080" y="4007520"/>
            <a:ext cx="2883240" cy="566280"/>
          </a:xfrm>
          <a:prstGeom prst="wedgeRectCallout">
            <a:avLst>
              <a:gd name="adj1" fmla="val 59222"/>
              <a:gd name="adj2" fmla="val -106032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returns the portion of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string from the starting index...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Shape 23"/>
          <p:cNvSpPr txBox="1"/>
          <p:nvPr/>
        </p:nvSpPr>
        <p:spPr>
          <a:xfrm>
            <a:off x="1610280" y="4676760"/>
            <a:ext cx="7288200" cy="37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String str4 = word.substring(4, 4);  // ""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equals()</a:t>
            </a:r>
            <a:r>
              <a:rPr b="0" lang="en-US" sz="4000" spc="-1" strike="noStrike">
                <a:latin typeface="Arial"/>
              </a:rPr>
              <a:t> method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592200" y="1484280"/>
            <a:ext cx="4569840" cy="193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System.out.print("Play again? 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String answer = in.nextLine();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if (</a:t>
            </a:r>
            <a:r>
              <a:rPr b="0" lang="en-US" sz="1600" spc="-1" strike="noStrike">
                <a:highlight>
                  <a:srgbClr val="ffd7d7"/>
                </a:highlight>
                <a:latin typeface="Courier New"/>
              </a:rPr>
              <a:t>answer == "yes"</a:t>
            </a:r>
            <a:r>
              <a:rPr b="0" lang="en-US" sz="1600" spc="-1" strike="noStrike">
                <a:latin typeface="Courier New"/>
              </a:rPr>
              <a:t>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System.out.println("Let's go!");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System.out.println("Goodbye!");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5268960" y="1467720"/>
            <a:ext cx="4569840" cy="193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System.out.print("Play again? 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String answer = in.nextLine();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if (</a:t>
            </a:r>
            <a:r>
              <a:rPr b="0" lang="en-US" sz="1600" spc="-1" strike="noStrike">
                <a:highlight>
                  <a:srgbClr val="dde8cb"/>
                </a:highlight>
                <a:latin typeface="Courier New"/>
              </a:rPr>
              <a:t>answer.equals("yes")</a:t>
            </a:r>
            <a:r>
              <a:rPr b="0" lang="en-US" sz="1600" spc="-1" strike="noStrike">
                <a:latin typeface="Courier New"/>
              </a:rPr>
              <a:t>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System.out.println("Let's go!");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System.out.println("Goodbye!");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8738640" y="1817640"/>
            <a:ext cx="3362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00a933"/>
                </a:solidFill>
                <a:latin typeface="Arial"/>
              </a:rPr>
              <a:t>✓</a:t>
            </a:r>
            <a:endParaRPr b="1" lang="en-US" sz="2800" spc="-1" strike="noStrike">
              <a:solidFill>
                <a:srgbClr val="00a933"/>
              </a:solidFill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3422160" y="1972080"/>
            <a:ext cx="240480" cy="240480"/>
          </a:xfrm>
          <a:custGeom>
            <a:avLst/>
            <a:gdLst/>
            <a:ahLst/>
            <a:rect l="0" t="0" r="r" b="b"/>
            <a:pathLst>
              <a:path w="670" h="670">
                <a:moveTo>
                  <a:pt x="669" y="335"/>
                </a:moveTo>
                <a:cubicBezTo>
                  <a:pt x="669" y="393"/>
                  <a:pt x="654" y="451"/>
                  <a:pt x="624" y="502"/>
                </a:cubicBezTo>
                <a:cubicBezTo>
                  <a:pt x="595" y="553"/>
                  <a:pt x="553" y="595"/>
                  <a:pt x="502" y="624"/>
                </a:cubicBezTo>
                <a:cubicBezTo>
                  <a:pt x="451" y="654"/>
                  <a:pt x="393" y="669"/>
                  <a:pt x="335" y="669"/>
                </a:cubicBezTo>
                <a:cubicBezTo>
                  <a:pt x="276" y="669"/>
                  <a:pt x="218" y="654"/>
                  <a:pt x="167" y="624"/>
                </a:cubicBezTo>
                <a:cubicBezTo>
                  <a:pt x="116" y="595"/>
                  <a:pt x="74" y="553"/>
                  <a:pt x="45" y="502"/>
                </a:cubicBezTo>
                <a:cubicBezTo>
                  <a:pt x="15" y="451"/>
                  <a:pt x="0" y="393"/>
                  <a:pt x="0" y="335"/>
                </a:cubicBezTo>
                <a:cubicBezTo>
                  <a:pt x="0" y="276"/>
                  <a:pt x="15" y="218"/>
                  <a:pt x="45" y="167"/>
                </a:cubicBezTo>
                <a:cubicBezTo>
                  <a:pt x="74" y="116"/>
                  <a:pt x="116" y="74"/>
                  <a:pt x="167" y="45"/>
                </a:cubicBezTo>
                <a:cubicBezTo>
                  <a:pt x="218" y="15"/>
                  <a:pt x="276" y="0"/>
                  <a:pt x="335" y="0"/>
                </a:cubicBezTo>
                <a:cubicBezTo>
                  <a:pt x="393" y="0"/>
                  <a:pt x="451" y="15"/>
                  <a:pt x="502" y="45"/>
                </a:cubicBezTo>
                <a:cubicBezTo>
                  <a:pt x="553" y="74"/>
                  <a:pt x="595" y="116"/>
                  <a:pt x="624" y="167"/>
                </a:cubicBezTo>
                <a:cubicBezTo>
                  <a:pt x="654" y="218"/>
                  <a:pt x="669" y="276"/>
                  <a:pt x="669" y="335"/>
                </a:cubicBezTo>
                <a:moveTo>
                  <a:pt x="129" y="189"/>
                </a:moveTo>
                <a:lnTo>
                  <a:pt x="122" y="199"/>
                </a:lnTo>
                <a:lnTo>
                  <a:pt x="116" y="210"/>
                </a:lnTo>
                <a:lnTo>
                  <a:pt x="110" y="221"/>
                </a:lnTo>
                <a:lnTo>
                  <a:pt x="105" y="232"/>
                </a:lnTo>
                <a:lnTo>
                  <a:pt x="100" y="244"/>
                </a:lnTo>
                <a:lnTo>
                  <a:pt x="96" y="256"/>
                </a:lnTo>
                <a:lnTo>
                  <a:pt x="92" y="268"/>
                </a:lnTo>
                <a:lnTo>
                  <a:pt x="89" y="280"/>
                </a:lnTo>
                <a:lnTo>
                  <a:pt x="86" y="292"/>
                </a:lnTo>
                <a:lnTo>
                  <a:pt x="85" y="305"/>
                </a:lnTo>
                <a:lnTo>
                  <a:pt x="84" y="317"/>
                </a:lnTo>
                <a:lnTo>
                  <a:pt x="83" y="330"/>
                </a:lnTo>
                <a:lnTo>
                  <a:pt x="83" y="342"/>
                </a:lnTo>
                <a:lnTo>
                  <a:pt x="84" y="355"/>
                </a:lnTo>
                <a:lnTo>
                  <a:pt x="85" y="367"/>
                </a:lnTo>
                <a:lnTo>
                  <a:pt x="87" y="380"/>
                </a:lnTo>
                <a:lnTo>
                  <a:pt x="90" y="392"/>
                </a:lnTo>
                <a:lnTo>
                  <a:pt x="93" y="404"/>
                </a:lnTo>
                <a:lnTo>
                  <a:pt x="97" y="416"/>
                </a:lnTo>
                <a:lnTo>
                  <a:pt x="101" y="428"/>
                </a:lnTo>
                <a:lnTo>
                  <a:pt x="106" y="440"/>
                </a:lnTo>
                <a:lnTo>
                  <a:pt x="112" y="451"/>
                </a:lnTo>
                <a:lnTo>
                  <a:pt x="118" y="462"/>
                </a:lnTo>
                <a:lnTo>
                  <a:pt x="125" y="473"/>
                </a:lnTo>
                <a:lnTo>
                  <a:pt x="132" y="483"/>
                </a:lnTo>
                <a:lnTo>
                  <a:pt x="140" y="493"/>
                </a:lnTo>
                <a:lnTo>
                  <a:pt x="148" y="502"/>
                </a:lnTo>
                <a:lnTo>
                  <a:pt x="157" y="511"/>
                </a:lnTo>
                <a:lnTo>
                  <a:pt x="166" y="520"/>
                </a:lnTo>
                <a:lnTo>
                  <a:pt x="175" y="528"/>
                </a:lnTo>
                <a:lnTo>
                  <a:pt x="185" y="536"/>
                </a:lnTo>
                <a:lnTo>
                  <a:pt x="195" y="543"/>
                </a:lnTo>
                <a:lnTo>
                  <a:pt x="206" y="550"/>
                </a:lnTo>
                <a:lnTo>
                  <a:pt x="217" y="556"/>
                </a:lnTo>
                <a:lnTo>
                  <a:pt x="228" y="562"/>
                </a:lnTo>
                <a:lnTo>
                  <a:pt x="240" y="567"/>
                </a:lnTo>
                <a:lnTo>
                  <a:pt x="252" y="571"/>
                </a:lnTo>
                <a:lnTo>
                  <a:pt x="264" y="575"/>
                </a:lnTo>
                <a:lnTo>
                  <a:pt x="276" y="578"/>
                </a:lnTo>
                <a:lnTo>
                  <a:pt x="288" y="581"/>
                </a:lnTo>
                <a:lnTo>
                  <a:pt x="301" y="583"/>
                </a:lnTo>
                <a:lnTo>
                  <a:pt x="313" y="584"/>
                </a:lnTo>
                <a:lnTo>
                  <a:pt x="326" y="585"/>
                </a:lnTo>
                <a:lnTo>
                  <a:pt x="338" y="585"/>
                </a:lnTo>
                <a:lnTo>
                  <a:pt x="351" y="584"/>
                </a:lnTo>
                <a:lnTo>
                  <a:pt x="363" y="583"/>
                </a:lnTo>
                <a:lnTo>
                  <a:pt x="376" y="582"/>
                </a:lnTo>
                <a:lnTo>
                  <a:pt x="388" y="579"/>
                </a:lnTo>
                <a:lnTo>
                  <a:pt x="400" y="576"/>
                </a:lnTo>
                <a:lnTo>
                  <a:pt x="412" y="572"/>
                </a:lnTo>
                <a:lnTo>
                  <a:pt x="424" y="568"/>
                </a:lnTo>
                <a:lnTo>
                  <a:pt x="436" y="563"/>
                </a:lnTo>
                <a:lnTo>
                  <a:pt x="447" y="558"/>
                </a:lnTo>
                <a:lnTo>
                  <a:pt x="458" y="552"/>
                </a:lnTo>
                <a:lnTo>
                  <a:pt x="469" y="546"/>
                </a:lnTo>
                <a:lnTo>
                  <a:pt x="479" y="539"/>
                </a:lnTo>
                <a:lnTo>
                  <a:pt x="129" y="189"/>
                </a:lnTo>
                <a:moveTo>
                  <a:pt x="539" y="479"/>
                </a:moveTo>
                <a:lnTo>
                  <a:pt x="546" y="469"/>
                </a:lnTo>
                <a:lnTo>
                  <a:pt x="552" y="458"/>
                </a:lnTo>
                <a:lnTo>
                  <a:pt x="558" y="447"/>
                </a:lnTo>
                <a:lnTo>
                  <a:pt x="563" y="436"/>
                </a:lnTo>
                <a:lnTo>
                  <a:pt x="568" y="424"/>
                </a:lnTo>
                <a:lnTo>
                  <a:pt x="572" y="412"/>
                </a:lnTo>
                <a:lnTo>
                  <a:pt x="576" y="400"/>
                </a:lnTo>
                <a:lnTo>
                  <a:pt x="579" y="388"/>
                </a:lnTo>
                <a:lnTo>
                  <a:pt x="582" y="376"/>
                </a:lnTo>
                <a:lnTo>
                  <a:pt x="583" y="363"/>
                </a:lnTo>
                <a:lnTo>
                  <a:pt x="584" y="351"/>
                </a:lnTo>
                <a:lnTo>
                  <a:pt x="585" y="338"/>
                </a:lnTo>
                <a:lnTo>
                  <a:pt x="585" y="326"/>
                </a:lnTo>
                <a:lnTo>
                  <a:pt x="584" y="313"/>
                </a:lnTo>
                <a:lnTo>
                  <a:pt x="583" y="301"/>
                </a:lnTo>
                <a:lnTo>
                  <a:pt x="581" y="288"/>
                </a:lnTo>
                <a:lnTo>
                  <a:pt x="578" y="276"/>
                </a:lnTo>
                <a:lnTo>
                  <a:pt x="575" y="264"/>
                </a:lnTo>
                <a:lnTo>
                  <a:pt x="571" y="252"/>
                </a:lnTo>
                <a:lnTo>
                  <a:pt x="567" y="240"/>
                </a:lnTo>
                <a:lnTo>
                  <a:pt x="562" y="228"/>
                </a:lnTo>
                <a:lnTo>
                  <a:pt x="556" y="217"/>
                </a:lnTo>
                <a:lnTo>
                  <a:pt x="550" y="206"/>
                </a:lnTo>
                <a:lnTo>
                  <a:pt x="543" y="195"/>
                </a:lnTo>
                <a:lnTo>
                  <a:pt x="536" y="185"/>
                </a:lnTo>
                <a:lnTo>
                  <a:pt x="528" y="175"/>
                </a:lnTo>
                <a:lnTo>
                  <a:pt x="520" y="166"/>
                </a:lnTo>
                <a:lnTo>
                  <a:pt x="511" y="157"/>
                </a:lnTo>
                <a:lnTo>
                  <a:pt x="502" y="148"/>
                </a:lnTo>
                <a:lnTo>
                  <a:pt x="493" y="140"/>
                </a:lnTo>
                <a:lnTo>
                  <a:pt x="483" y="132"/>
                </a:lnTo>
                <a:lnTo>
                  <a:pt x="473" y="125"/>
                </a:lnTo>
                <a:lnTo>
                  <a:pt x="462" y="118"/>
                </a:lnTo>
                <a:lnTo>
                  <a:pt x="451" y="112"/>
                </a:lnTo>
                <a:lnTo>
                  <a:pt x="440" y="106"/>
                </a:lnTo>
                <a:lnTo>
                  <a:pt x="428" y="101"/>
                </a:lnTo>
                <a:lnTo>
                  <a:pt x="416" y="97"/>
                </a:lnTo>
                <a:lnTo>
                  <a:pt x="404" y="93"/>
                </a:lnTo>
                <a:lnTo>
                  <a:pt x="392" y="90"/>
                </a:lnTo>
                <a:lnTo>
                  <a:pt x="380" y="87"/>
                </a:lnTo>
                <a:lnTo>
                  <a:pt x="367" y="85"/>
                </a:lnTo>
                <a:lnTo>
                  <a:pt x="355" y="84"/>
                </a:lnTo>
                <a:lnTo>
                  <a:pt x="342" y="83"/>
                </a:lnTo>
                <a:lnTo>
                  <a:pt x="330" y="83"/>
                </a:lnTo>
                <a:lnTo>
                  <a:pt x="317" y="84"/>
                </a:lnTo>
                <a:lnTo>
                  <a:pt x="305" y="85"/>
                </a:lnTo>
                <a:lnTo>
                  <a:pt x="292" y="86"/>
                </a:lnTo>
                <a:lnTo>
                  <a:pt x="280" y="89"/>
                </a:lnTo>
                <a:lnTo>
                  <a:pt x="268" y="92"/>
                </a:lnTo>
                <a:lnTo>
                  <a:pt x="256" y="96"/>
                </a:lnTo>
                <a:lnTo>
                  <a:pt x="244" y="100"/>
                </a:lnTo>
                <a:lnTo>
                  <a:pt x="232" y="105"/>
                </a:lnTo>
                <a:lnTo>
                  <a:pt x="221" y="110"/>
                </a:lnTo>
                <a:lnTo>
                  <a:pt x="210" y="116"/>
                </a:lnTo>
                <a:lnTo>
                  <a:pt x="199" y="122"/>
                </a:lnTo>
                <a:lnTo>
                  <a:pt x="189" y="129"/>
                </a:lnTo>
                <a:lnTo>
                  <a:pt x="539" y="479"/>
                </a:ln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compareTo()</a:t>
            </a:r>
            <a:r>
              <a:rPr b="0" lang="en-US" sz="4000" spc="-1" strike="noStrike">
                <a:latin typeface="Arial"/>
              </a:rPr>
              <a:t> method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845000" y="1681920"/>
            <a:ext cx="6852240" cy="198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Given two strings, </a:t>
            </a:r>
            <a:r>
              <a:rPr b="0" lang="en-US" sz="1800" spc="-1" strike="noStrike">
                <a:latin typeface="Courier New"/>
              </a:rPr>
              <a:t>word1</a:t>
            </a:r>
            <a:r>
              <a:rPr b="0" lang="en-US" sz="1800" spc="-1" strike="noStrike">
                <a:latin typeface="Arial"/>
              </a:rPr>
              <a:t> and </a:t>
            </a:r>
            <a:r>
              <a:rPr b="0" lang="en-US" sz="1800" spc="-1" strike="noStrike">
                <a:latin typeface="Courier New"/>
              </a:rPr>
              <a:t>word2</a:t>
            </a:r>
            <a:r>
              <a:rPr b="0" lang="en-US" sz="1800" spc="-1" strike="noStrike">
                <a:latin typeface="Arial"/>
              </a:rPr>
              <a:t>,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word1.compareTo(word2)</a:t>
            </a:r>
            <a:r>
              <a:rPr b="0" lang="en-US" sz="1800" spc="-1" strike="noStrike">
                <a:latin typeface="Arial"/>
              </a:rPr>
              <a:t> returns: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 negative number if </a:t>
            </a:r>
            <a:r>
              <a:rPr b="0" lang="en-US" sz="1800" spc="-1" strike="noStrike">
                <a:latin typeface="Courier New"/>
              </a:rPr>
              <a:t>word1</a:t>
            </a:r>
            <a:r>
              <a:rPr b="0" lang="en-US" sz="1800" spc="-1" strike="noStrike">
                <a:latin typeface="Arial"/>
              </a:rPr>
              <a:t> comes alphabetically before </a:t>
            </a:r>
            <a:r>
              <a:rPr b="0" lang="en-US" sz="1800" spc="-1" strike="noStrike">
                <a:latin typeface="Courier New"/>
              </a:rPr>
              <a:t>word2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zero if </a:t>
            </a:r>
            <a:r>
              <a:rPr b="0" lang="en-US" sz="1800" spc="-1" strike="noStrike">
                <a:latin typeface="Courier New"/>
                <a:ea typeface="Noto Sans CJK SC"/>
              </a:rPr>
              <a:t>word1</a:t>
            </a:r>
            <a:r>
              <a:rPr b="0" lang="en-US" sz="1800" spc="-1" strike="noStrike">
                <a:latin typeface="Arial"/>
                <a:ea typeface="Noto Sans CJK SC"/>
              </a:rPr>
              <a:t> and </a:t>
            </a:r>
            <a:r>
              <a:rPr b="0" lang="en-US" sz="1800" spc="-1" strike="noStrike">
                <a:latin typeface="Courier New"/>
              </a:rPr>
              <a:t>word2</a:t>
            </a:r>
            <a:r>
              <a:rPr b="0" lang="en-US" sz="1800" spc="-1" strike="noStrike">
                <a:latin typeface="Arial"/>
              </a:rPr>
              <a:t> are the same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a positive number if </a:t>
            </a:r>
            <a:r>
              <a:rPr b="0" lang="en-US" sz="1800" spc="-1" strike="noStrike">
                <a:latin typeface="Courier New"/>
                <a:ea typeface="Noto Sans CJK SC"/>
              </a:rPr>
              <a:t>word1</a:t>
            </a:r>
            <a:r>
              <a:rPr b="0" lang="en-US" sz="1800" spc="-1" strike="noStrike">
                <a:latin typeface="Arial"/>
                <a:ea typeface="Noto Sans CJK SC"/>
              </a:rPr>
              <a:t> comes alphabetically after </a:t>
            </a:r>
            <a:r>
              <a:rPr b="0" lang="en-US" sz="1800" spc="-1" strike="noStrike">
                <a:latin typeface="Courier New"/>
              </a:rPr>
              <a:t>word2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5" dur="indefinite" restart="never" nodeType="tmRoot">
          <p:childTnLst>
            <p:seq>
              <p:cTn id="216" dur="indefinite" nodeType="mainSeq"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Case Insensitive Versions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845000" y="1105920"/>
            <a:ext cx="5981040" cy="275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Both </a:t>
            </a:r>
            <a:r>
              <a:rPr b="0" lang="en-US" sz="1800" spc="-1" strike="noStrike">
                <a:latin typeface="Courier New"/>
              </a:rPr>
              <a:t>equals()</a:t>
            </a:r>
            <a:r>
              <a:rPr b="0" lang="en-US" sz="1800" spc="-1" strike="noStrike">
                <a:latin typeface="Arial"/>
              </a:rPr>
              <a:t> and </a:t>
            </a:r>
            <a:r>
              <a:rPr b="0" lang="en-US" sz="1800" spc="-1" strike="noStrike">
                <a:latin typeface="Courier New"/>
              </a:rPr>
              <a:t>compareTo()</a:t>
            </a:r>
            <a:r>
              <a:rPr b="0" lang="en-US" sz="1800" spc="-1" strike="noStrike">
                <a:latin typeface="Arial"/>
              </a:rPr>
              <a:t> are case-sensitive: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Courier New"/>
              </a:rPr>
              <a:t>"abc".equals("ABC") → false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Courier New"/>
              </a:rPr>
              <a:t>"abc".compareTo("Abe") → 32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There are case-insensitive versions: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Courier New"/>
              </a:rPr>
              <a:t>"abc".equalsIgnoreCase("ABC") → true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Courier New"/>
              </a:rPr>
              <a:t>"abc".compareToIgnoreCase("Abe") → -2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String Formatting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85800" y="2299680"/>
            <a:ext cx="8730360" cy="40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String.format("Four thirds = %.3f", 4.0 / 3.0);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7" name="Freeform 3"/>
          <p:cNvSpPr/>
          <p:nvPr/>
        </p:nvSpPr>
        <p:spPr>
          <a:xfrm>
            <a:off x="3045600" y="2057400"/>
            <a:ext cx="3429360" cy="242640"/>
          </a:xfrm>
          <a:custGeom>
            <a:avLst/>
            <a:gdLst/>
            <a:ahLst/>
            <a:rect l="0" t="0" r="r" b="b"/>
            <a:pathLst>
              <a:path w="9526" h="674">
                <a:moveTo>
                  <a:pt x="0" y="673"/>
                </a:moveTo>
                <a:lnTo>
                  <a:pt x="0" y="0"/>
                </a:lnTo>
                <a:lnTo>
                  <a:pt x="9525" y="0"/>
                </a:lnTo>
                <a:lnTo>
                  <a:pt x="9525" y="673"/>
                </a:ln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8" name="TextShape 4"/>
          <p:cNvSpPr txBox="1"/>
          <p:nvPr/>
        </p:nvSpPr>
        <p:spPr>
          <a:xfrm>
            <a:off x="3887640" y="1727280"/>
            <a:ext cx="1450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format string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Freeform 5"/>
          <p:cNvSpPr/>
          <p:nvPr/>
        </p:nvSpPr>
        <p:spPr>
          <a:xfrm>
            <a:off x="6895800" y="2705400"/>
            <a:ext cx="1371960" cy="137520"/>
          </a:xfrm>
          <a:custGeom>
            <a:avLst/>
            <a:gdLst/>
            <a:ahLst/>
            <a:rect l="0" t="0" r="r" b="b"/>
            <a:pathLst>
              <a:path w="3811" h="382">
                <a:moveTo>
                  <a:pt x="0" y="54"/>
                </a:moveTo>
                <a:lnTo>
                  <a:pt x="0" y="381"/>
                </a:lnTo>
                <a:lnTo>
                  <a:pt x="3810" y="381"/>
                </a:lnTo>
                <a:lnTo>
                  <a:pt x="3810" y="0"/>
                </a:ln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0" name="CustomShape 6"/>
          <p:cNvSpPr/>
          <p:nvPr/>
        </p:nvSpPr>
        <p:spPr>
          <a:xfrm>
            <a:off x="1564920" y="3031920"/>
            <a:ext cx="1600200" cy="457200"/>
          </a:xfrm>
          <a:prstGeom prst="wedgeRectCallout">
            <a:avLst>
              <a:gd name="adj1" fmla="val -384"/>
              <a:gd name="adj2" fmla="val -109712"/>
            </a:avLst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Returns a </a:t>
            </a:r>
            <a:r>
              <a:rPr b="0" lang="en-US" sz="1400" spc="-1" strike="noStrike">
                <a:latin typeface="Courier New"/>
              </a:rPr>
              <a:t>String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as per the format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1" name="CustomShape 7"/>
          <p:cNvSpPr/>
          <p:nvPr/>
        </p:nvSpPr>
        <p:spPr>
          <a:xfrm>
            <a:off x="3921480" y="2937600"/>
            <a:ext cx="1600200" cy="457200"/>
          </a:xfrm>
          <a:prstGeom prst="wedgeRectCallout">
            <a:avLst>
              <a:gd name="adj1" fmla="val -384"/>
              <a:gd name="adj2" fmla="val -109712"/>
            </a:avLst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Format specifier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2" name="CustomShape 8"/>
          <p:cNvSpPr/>
          <p:nvPr/>
        </p:nvSpPr>
        <p:spPr>
          <a:xfrm>
            <a:off x="7353000" y="3200400"/>
            <a:ext cx="1600200" cy="457200"/>
          </a:xfrm>
          <a:prstGeom prst="wedgeRectCallout">
            <a:avLst>
              <a:gd name="adj1" fmla="val -35425"/>
              <a:gd name="adj2" fmla="val -106490"/>
            </a:avLst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Value to</a:t>
            </a:r>
            <a:br/>
            <a:r>
              <a:rPr b="0" lang="en-US" sz="1400" spc="-1" strike="noStrike">
                <a:latin typeface="Arial"/>
              </a:rPr>
              <a:t>fill in specifier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3" dur="indefinite" restart="never" nodeType="tmRoot">
          <p:childTnLst>
            <p:seq>
              <p:cTn id="254" dur="indefinite" nodeType="mainSeq">
                <p:childTnLst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while</a:t>
            </a:r>
            <a:r>
              <a:rPr b="0" lang="en-US" sz="4000" spc="-1" strike="noStrike">
                <a:latin typeface="Arial"/>
              </a:rPr>
              <a:t>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755280" y="1724760"/>
            <a:ext cx="27867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while (</a:t>
            </a:r>
            <a:r>
              <a:rPr b="0" i="1" lang="en-US" sz="1800" spc="-1" strike="noStrike">
                <a:latin typeface="Courier New"/>
              </a:rPr>
              <a:t>condition)</a:t>
            </a:r>
            <a:r>
              <a:rPr b="0" lang="en-US" sz="1800" spc="-1" strike="noStrike">
                <a:latin typeface="Courier New"/>
              </a:rPr>
              <a:t> {</a:t>
            </a:r>
            <a:endParaRPr b="0" lang="en-US" sz="1800" spc="-1" strike="noStrike">
              <a:latin typeface="Arial"/>
            </a:endParaRPr>
          </a:p>
          <a:p>
            <a:r>
              <a:rPr b="0" i="1" lang="en-US" sz="1800" spc="-1" strike="noStrike">
                <a:latin typeface="Courier New"/>
              </a:rPr>
              <a:t>	</a:t>
            </a:r>
            <a:r>
              <a:rPr b="0" i="1" lang="en-US" sz="1800" spc="-1" strike="noStrike">
                <a:latin typeface="Courier New"/>
              </a:rPr>
              <a:t>statements;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4136040" y="2025000"/>
            <a:ext cx="1484640" cy="1012320"/>
          </a:xfrm>
          <a:prstGeom prst="flowChartDecision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condition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Line 4"/>
          <p:cNvSpPr/>
          <p:nvPr/>
        </p:nvSpPr>
        <p:spPr>
          <a:xfrm>
            <a:off x="4874040" y="1398600"/>
            <a:ext cx="0" cy="6264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"/>
          <p:cNvSpPr/>
          <p:nvPr/>
        </p:nvSpPr>
        <p:spPr>
          <a:xfrm>
            <a:off x="6433920" y="2295360"/>
            <a:ext cx="1484640" cy="471960"/>
          </a:xfrm>
          <a:prstGeom prst="flowChartProcess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statements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54" name="Line 6"/>
          <p:cNvCxnSpPr>
            <a:stCxn id="51" idx="3"/>
            <a:endCxn id="53" idx="1"/>
          </p:cNvCxnSpPr>
          <p:nvPr/>
        </p:nvCxnSpPr>
        <p:spPr>
          <a:xfrm>
            <a:off x="5620680" y="2531160"/>
            <a:ext cx="813600" cy="720"/>
          </a:xfrm>
          <a:prstGeom prst="bentConnector3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5" name="Line 7"/>
          <p:cNvCxnSpPr>
            <a:stCxn id="53" idx="0"/>
            <a:endCxn id="52" idx="3"/>
          </p:cNvCxnSpPr>
          <p:nvPr/>
        </p:nvCxnSpPr>
        <p:spPr>
          <a:xfrm flipH="1" flipV="1">
            <a:off x="4874040" y="1398600"/>
            <a:ext cx="2302560" cy="897120"/>
          </a:xfrm>
          <a:prstGeom prst="bentConnector3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56" name="TextShape 8"/>
          <p:cNvSpPr txBox="1"/>
          <p:nvPr/>
        </p:nvSpPr>
        <p:spPr>
          <a:xfrm>
            <a:off x="5715000" y="2241000"/>
            <a:ext cx="488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true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" name="Line 9"/>
          <p:cNvSpPr/>
          <p:nvPr/>
        </p:nvSpPr>
        <p:spPr>
          <a:xfrm>
            <a:off x="4891320" y="3037320"/>
            <a:ext cx="0" cy="6264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10"/>
          <p:cNvSpPr txBox="1"/>
          <p:nvPr/>
        </p:nvSpPr>
        <p:spPr>
          <a:xfrm>
            <a:off x="4934520" y="3037320"/>
            <a:ext cx="5587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false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" name="TextShape 11"/>
          <p:cNvSpPr txBox="1"/>
          <p:nvPr/>
        </p:nvSpPr>
        <p:spPr>
          <a:xfrm>
            <a:off x="1252800" y="4076280"/>
            <a:ext cx="6530400" cy="78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The statements in the loop must change the variables used in the condition so that the condition eventually become </a:t>
            </a:r>
            <a:r>
              <a:rPr b="0" lang="en-US" sz="1600" spc="-1" strike="noStrike">
                <a:latin typeface="Courier New"/>
              </a:rPr>
              <a:t>false</a:t>
            </a:r>
            <a:r>
              <a:rPr b="0" lang="en-US" sz="1600" spc="-1" strike="noStrike">
                <a:latin typeface="Arial"/>
              </a:rPr>
              <a:t>; otherwise, you will have an </a:t>
            </a:r>
            <a:r>
              <a:rPr b="0" i="1" lang="en-US" sz="1600" spc="-1" strike="noStrike">
                <a:latin typeface="Arial"/>
              </a:rPr>
              <a:t>infinite loop—</a:t>
            </a:r>
            <a:r>
              <a:rPr b="0" lang="en-US" sz="1600" spc="-1" strike="noStrike">
                <a:latin typeface="Arial"/>
              </a:rPr>
              <a:t>a loop that never ends.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String Formatting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08880" y="1304640"/>
            <a:ext cx="9645120" cy="13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Courier New"/>
              </a:rPr>
              <a:t>int inch = 57;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double cm = inch * CM_PER_INCH;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ourier New"/>
              </a:rPr>
              <a:t>String str = String.format("</a:t>
            </a:r>
            <a:r>
              <a:rPr b="0" lang="en-US" sz="2000" spc="-1" strike="noStrike">
                <a:highlight>
                  <a:srgbClr val="ffff00"/>
                </a:highlight>
                <a:latin typeface="Courier New"/>
              </a:rPr>
              <a:t>%d</a:t>
            </a:r>
            <a:r>
              <a:rPr b="0" lang="en-US" sz="2000" spc="-1" strike="noStrike">
                <a:latin typeface="Courier New"/>
              </a:rPr>
              <a:t> in = </a:t>
            </a:r>
            <a:r>
              <a:rPr b="0" lang="en-US" sz="2000" spc="-1" strike="noStrike">
                <a:highlight>
                  <a:srgbClr val="ffff00"/>
                </a:highlight>
                <a:latin typeface="Courier New"/>
              </a:rPr>
              <a:t>%.2f</a:t>
            </a:r>
            <a:r>
              <a:rPr b="0" lang="en-US" sz="2000" spc="-1" strike="noStrike">
                <a:latin typeface="Courier New"/>
              </a:rPr>
              <a:t> cm", inch, cm);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5" name="Line 3"/>
          <p:cNvSpPr/>
          <p:nvPr/>
        </p:nvSpPr>
        <p:spPr>
          <a:xfrm flipH="1" flipV="1">
            <a:off x="4798800" y="2286000"/>
            <a:ext cx="457200" cy="9144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4"/>
          <p:cNvSpPr/>
          <p:nvPr/>
        </p:nvSpPr>
        <p:spPr>
          <a:xfrm flipV="1">
            <a:off x="5256360" y="2286000"/>
            <a:ext cx="914040" cy="914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TextShape 5"/>
          <p:cNvSpPr txBox="1"/>
          <p:nvPr/>
        </p:nvSpPr>
        <p:spPr>
          <a:xfrm>
            <a:off x="4463280" y="3275280"/>
            <a:ext cx="156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two specifiers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Line 6"/>
          <p:cNvSpPr/>
          <p:nvPr/>
        </p:nvSpPr>
        <p:spPr>
          <a:xfrm flipH="1" flipV="1">
            <a:off x="7579800" y="2285640"/>
            <a:ext cx="457200" cy="9144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7"/>
          <p:cNvSpPr/>
          <p:nvPr/>
        </p:nvSpPr>
        <p:spPr>
          <a:xfrm flipV="1">
            <a:off x="8037360" y="2285640"/>
            <a:ext cx="456840" cy="914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TextShape 8"/>
          <p:cNvSpPr txBox="1"/>
          <p:nvPr/>
        </p:nvSpPr>
        <p:spPr>
          <a:xfrm>
            <a:off x="7351200" y="3311280"/>
            <a:ext cx="1258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two values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Shape 9"/>
          <p:cNvSpPr txBox="1"/>
          <p:nvPr/>
        </p:nvSpPr>
        <p:spPr>
          <a:xfrm>
            <a:off x="914400" y="3997080"/>
            <a:ext cx="5211720" cy="40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Courier New"/>
              </a:rPr>
              <a:t>str</a:t>
            </a:r>
            <a:r>
              <a:rPr b="0" i="1" lang="en-US" sz="1800" spc="-1" strike="noStrike">
                <a:latin typeface="Arial"/>
              </a:rPr>
              <a:t> will contain:   </a:t>
            </a:r>
            <a:r>
              <a:rPr b="0" lang="en-US" sz="2200" spc="-1" strike="noStrike">
                <a:latin typeface="Courier New"/>
              </a:rPr>
              <a:t>"57 in = 144.78 cm"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9" dur="indefinite" restart="never" nodeType="tmRoot">
          <p:childTnLst>
            <p:seq>
              <p:cTn id="280" dur="indefinite" nodeType="mainSeq">
                <p:childTnLst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Format Specifiers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223" name="Table 2"/>
          <p:cNvGraphicFramePr/>
          <p:nvPr/>
        </p:nvGraphicFramePr>
        <p:xfrm>
          <a:off x="1624320" y="1077480"/>
          <a:ext cx="6831720" cy="3428640"/>
        </p:xfrm>
        <a:graphic>
          <a:graphicData uri="http://schemas.openxmlformats.org/drawingml/2006/table">
            <a:tbl>
              <a:tblPr/>
              <a:tblGrid>
                <a:gridCol w="842400"/>
                <a:gridCol w="4483800"/>
                <a:gridCol w="1505880"/>
              </a:tblGrid>
              <a:tr h="48996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%d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Integer in base 10 (</a:t>
                      </a:r>
                      <a:r>
                        <a:rPr b="1" lang="en-US" sz="1800" spc="-1" strike="noStrike">
                          <a:latin typeface="Arial"/>
                        </a:rPr>
                        <a:t>d</a:t>
                      </a:r>
                      <a:r>
                        <a:rPr b="0" lang="en-US" sz="1800" spc="-1" strike="noStrike">
                          <a:latin typeface="Arial"/>
                        </a:rPr>
                        <a:t>ecimal)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12345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996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%,d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Integer with comma separators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12,345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996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%08d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Padded with zeros, at least 8 digits wide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00012345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996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%f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Floating-point number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6.789000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996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%.2f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Rounded to two decimal places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6.79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996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%s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String of characters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Hello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92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%x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Integer in base 16 (he</a:t>
                      </a:r>
                      <a:r>
                        <a:rPr b="1" lang="en-US" sz="1800" spc="-1" strike="noStrike">
                          <a:latin typeface="Arial"/>
                        </a:rPr>
                        <a:t>x</a:t>
                      </a:r>
                      <a:r>
                        <a:rPr b="0" lang="en-US" sz="1800" spc="-1" strike="noStrike">
                          <a:latin typeface="Arial"/>
                        </a:rPr>
                        <a:t>adecimal)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b5614e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92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%c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Single </a:t>
                      </a:r>
                      <a:r>
                        <a:rPr b="0" lang="en-US" sz="1800" spc="-1" strike="noStrike">
                          <a:latin typeface="Courier New"/>
                        </a:rPr>
                        <a:t>char</a:t>
                      </a:r>
                      <a:r>
                        <a:rPr b="0" lang="en-US" sz="1800" spc="-1" strike="noStrike">
                          <a:latin typeface="Arial"/>
                        </a:rPr>
                        <a:t> 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h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Incrementing a Variable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755280" y="1724760"/>
            <a:ext cx="4295520" cy="13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 </a:t>
            </a:r>
            <a:r>
              <a:rPr b="0" lang="en-US" sz="1800" spc="-1" strike="noStrike">
                <a:latin typeface="Courier New"/>
              </a:rPr>
              <a:t>count = 1;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while (count &lt;= 5)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System.out.println(count);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count = count + 1;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2805840" y="3363840"/>
            <a:ext cx="2282760" cy="609480"/>
          </a:xfrm>
          <a:prstGeom prst="wedgeRectCallout">
            <a:avLst>
              <a:gd name="adj1" fmla="val -42462"/>
              <a:gd name="adj2" fmla="val -132935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Increments the </a:t>
            </a:r>
            <a:r>
              <a:rPr b="0" lang="en-US" sz="1400" spc="-1" strike="noStrike">
                <a:latin typeface="Courier New"/>
              </a:rPr>
              <a:t>count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variable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" name="Line 4"/>
          <p:cNvSpPr/>
          <p:nvPr/>
        </p:nvSpPr>
        <p:spPr>
          <a:xfrm>
            <a:off x="5981040" y="1578960"/>
            <a:ext cx="0" cy="26773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TextShape 5"/>
          <p:cNvSpPr txBox="1"/>
          <p:nvPr/>
        </p:nvSpPr>
        <p:spPr>
          <a:xfrm>
            <a:off x="6315840" y="1604520"/>
            <a:ext cx="930600" cy="189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Output: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Incrementing a Variable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755280" y="1724760"/>
            <a:ext cx="4295520" cy="13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 </a:t>
            </a:r>
            <a:r>
              <a:rPr b="0" lang="en-US" sz="1800" spc="-1" strike="noStrike">
                <a:latin typeface="Courier New"/>
              </a:rPr>
              <a:t>count = 1;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while (count &lt;= 5)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System.out.println(count);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count++;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2805840" y="3363840"/>
            <a:ext cx="2282760" cy="609480"/>
          </a:xfrm>
          <a:prstGeom prst="wedgeRectCallout">
            <a:avLst>
              <a:gd name="adj1" fmla="val -77041"/>
              <a:gd name="adj2" fmla="val -140023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More concise method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of incrementing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Line 4"/>
          <p:cNvSpPr/>
          <p:nvPr/>
        </p:nvSpPr>
        <p:spPr>
          <a:xfrm>
            <a:off x="5981040" y="1578960"/>
            <a:ext cx="0" cy="26773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5"/>
          <p:cNvSpPr txBox="1"/>
          <p:nvPr/>
        </p:nvSpPr>
        <p:spPr>
          <a:xfrm>
            <a:off x="6315840" y="1604520"/>
            <a:ext cx="930600" cy="189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Output: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Decrementing a Variable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755280" y="1724760"/>
            <a:ext cx="4295520" cy="13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 </a:t>
            </a:r>
            <a:r>
              <a:rPr b="0" lang="en-US" sz="1800" spc="-1" strike="noStrike">
                <a:latin typeface="Courier New"/>
              </a:rPr>
              <a:t>count = 5;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while (count &gt;= 1)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System.out.println(count);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count--;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2805840" y="3363840"/>
            <a:ext cx="2282760" cy="609480"/>
          </a:xfrm>
          <a:prstGeom prst="wedgeRectCallout">
            <a:avLst>
              <a:gd name="adj1" fmla="val -77041"/>
              <a:gd name="adj2" fmla="val -140023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equivalent to: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Courier New"/>
              </a:rPr>
              <a:t>count = count – 1;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" name="Line 4"/>
          <p:cNvSpPr/>
          <p:nvPr/>
        </p:nvSpPr>
        <p:spPr>
          <a:xfrm>
            <a:off x="5981040" y="1578960"/>
            <a:ext cx="0" cy="26773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5"/>
          <p:cNvSpPr txBox="1"/>
          <p:nvPr/>
        </p:nvSpPr>
        <p:spPr>
          <a:xfrm>
            <a:off x="6315840" y="1604520"/>
            <a:ext cx="930600" cy="189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Output: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Incrementing and Decrementing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1956600" y="1875600"/>
            <a:ext cx="4158360" cy="21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 number = 10;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number++; // number is now 11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++number; // number is now 12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number--; // number is now 11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--number; // number is now 10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77" name="TextShape 3"/>
          <p:cNvSpPr txBox="1"/>
          <p:nvPr/>
        </p:nvSpPr>
        <p:spPr>
          <a:xfrm>
            <a:off x="1175400" y="1055520"/>
            <a:ext cx="805968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The increment operator </a:t>
            </a:r>
            <a:r>
              <a:rPr b="0" i="1" lang="en-US" sz="1800" spc="-1" strike="noStrike">
                <a:latin typeface="Courier New"/>
              </a:rPr>
              <a:t>++</a:t>
            </a:r>
            <a:r>
              <a:rPr b="0" i="1" lang="en-US" sz="1800" spc="-1" strike="noStrike">
                <a:latin typeface="Arial"/>
              </a:rPr>
              <a:t> and decrement operator </a:t>
            </a:r>
            <a:r>
              <a:rPr b="0" i="1" lang="en-US" sz="1800" spc="-1" strike="noStrike">
                <a:latin typeface="Courier New"/>
              </a:rPr>
              <a:t>--</a:t>
            </a:r>
            <a:r>
              <a:rPr b="0" i="1" lang="en-US" sz="1800" spc="-1" strike="noStrike">
                <a:latin typeface="Arial"/>
              </a:rPr>
              <a:t> can come either before or after the variable.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Shape 4"/>
          <p:cNvSpPr txBox="1"/>
          <p:nvPr/>
        </p:nvSpPr>
        <p:spPr>
          <a:xfrm>
            <a:off x="1175400" y="4136040"/>
            <a:ext cx="77274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600" spc="-1" strike="noStrike">
                <a:latin typeface="Arial"/>
              </a:rPr>
              <a:t>When an increment or decrement is the only operation, it does not make a difference if the operator precedes or follows the variable name.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Other Arithmetic Shortcuts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175400" y="1055520"/>
            <a:ext cx="8059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When the variable on the left side of the assignment is the same as the first variable on the right side, you can use a shortcut: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1" name="Table 3"/>
          <p:cNvGraphicFramePr/>
          <p:nvPr/>
        </p:nvGraphicFramePr>
        <p:xfrm>
          <a:off x="2378880" y="1910520"/>
          <a:ext cx="5075280" cy="191484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3484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Assignment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Shortcut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09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n = n + 2;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n += 2;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09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n = n - 3;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n -= 3;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09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n = n * 4;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n *= 4;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24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n = n / 5;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n /= 5;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24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n = n % 6;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n %= 6;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2" name="TextShape 4"/>
          <p:cNvSpPr txBox="1"/>
          <p:nvPr/>
        </p:nvSpPr>
        <p:spPr>
          <a:xfrm>
            <a:off x="2205360" y="4359240"/>
            <a:ext cx="5278320" cy="57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You can </a:t>
            </a:r>
            <a:r>
              <a:rPr b="0" i="1" lang="en-US" sz="1600" spc="-1" strike="noStrike">
                <a:latin typeface="Arial"/>
              </a:rPr>
              <a:t>not</a:t>
            </a:r>
            <a:r>
              <a:rPr b="0" lang="en-US" sz="1600" spc="-1" strike="noStrike">
                <a:latin typeface="Arial"/>
              </a:rPr>
              <a:t> use this shortcut with an expression such as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Courier New"/>
              </a:rPr>
              <a:t>n = (n + 3) * 4;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for</a:t>
            </a:r>
            <a:r>
              <a:rPr b="0" lang="en-US" sz="4000" spc="-1" strike="noStrike">
                <a:latin typeface="Arial"/>
              </a:rPr>
              <a:t> loop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43680" y="2196720"/>
            <a:ext cx="4844160" cy="11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for (int </a:t>
            </a:r>
            <a:r>
              <a:rPr b="0" lang="en-US" sz="1800" spc="-1" strike="noStrike">
                <a:highlight>
                  <a:srgbClr val="dee6ef"/>
                </a:highlight>
                <a:latin typeface="Courier New"/>
              </a:rPr>
              <a:t>i = 2</a:t>
            </a:r>
            <a:r>
              <a:rPr b="0" lang="en-US" sz="1800" spc="-1" strike="noStrike">
                <a:latin typeface="Courier New"/>
              </a:rPr>
              <a:t>; </a:t>
            </a:r>
            <a:r>
              <a:rPr b="0" lang="en-US" sz="1800" spc="-1" strike="noStrike">
                <a:highlight>
                  <a:srgbClr val="ffd7d7"/>
                </a:highlight>
                <a:latin typeface="Courier New"/>
              </a:rPr>
              <a:t>i &lt;= 10</a:t>
            </a:r>
            <a:r>
              <a:rPr b="0" lang="en-US" sz="1800" spc="-1" strike="noStrike">
                <a:latin typeface="Courier New"/>
              </a:rPr>
              <a:t>; </a:t>
            </a:r>
            <a:r>
              <a:rPr b="0" lang="en-US" sz="1800" spc="-1" strike="noStrike">
                <a:highlight>
                  <a:srgbClr val="b7b3ca"/>
                </a:highlight>
                <a:latin typeface="Courier New"/>
              </a:rPr>
              <a:t>i += 2</a:t>
            </a:r>
            <a:r>
              <a:rPr b="0" lang="en-US" sz="1800" spc="-1" strike="noStrike">
                <a:latin typeface="Courier New"/>
              </a:rPr>
              <a:t>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	</a:t>
            </a:r>
            <a:r>
              <a:rPr b="0" lang="en-US" sz="1800" spc="-1" strike="noStrike">
                <a:highlight>
                  <a:srgbClr val="ffffd7"/>
                </a:highlight>
                <a:latin typeface="Courier New"/>
              </a:rPr>
              <a:t>System.out.print(i + ", 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System.out.println();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95400" y="1441800"/>
            <a:ext cx="961200" cy="351720"/>
          </a:xfrm>
          <a:prstGeom prst="wedgeRectCallout">
            <a:avLst>
              <a:gd name="adj1" fmla="val 73134"/>
              <a:gd name="adj2" fmla="val 142634"/>
            </a:avLst>
          </a:prstGeom>
          <a:solidFill>
            <a:srgbClr val="dee6e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initializer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685960" y="1459080"/>
            <a:ext cx="961200" cy="351720"/>
          </a:xfrm>
          <a:prstGeom prst="wedgeRectCallout">
            <a:avLst>
              <a:gd name="adj1" fmla="val 16041"/>
              <a:gd name="adj2" fmla="val 142532"/>
            </a:avLst>
          </a:prstGeom>
          <a:solidFill>
            <a:srgbClr val="ffd7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1600" spc="-1" strike="noStrike">
                <a:latin typeface="Arial"/>
              </a:rPr>
              <a:t>condition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4067640" y="1476000"/>
            <a:ext cx="961200" cy="351720"/>
          </a:xfrm>
          <a:prstGeom prst="wedgeRectCallout">
            <a:avLst>
              <a:gd name="adj1" fmla="val 16041"/>
              <a:gd name="adj2" fmla="val 142532"/>
            </a:avLst>
          </a:prstGeom>
          <a:solidFill>
            <a:srgbClr val="b7b3ca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i="1" lang="en-US" sz="1600" spc="-1" strike="noStrike">
                <a:latin typeface="Arial"/>
              </a:rPr>
              <a:t>update</a:t>
            </a:r>
            <a:endParaRPr b="0" i="1" lang="en-US" sz="16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3733200" y="3055320"/>
            <a:ext cx="1192320" cy="351720"/>
          </a:xfrm>
          <a:prstGeom prst="wedgeRectCallout">
            <a:avLst>
              <a:gd name="adj1" fmla="val -93916"/>
              <a:gd name="adj2" fmla="val -128013"/>
            </a:avLst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statements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6213960" y="1491480"/>
            <a:ext cx="1038240" cy="394560"/>
          </a:xfrm>
          <a:prstGeom prst="flowChartProcess">
            <a:avLst/>
          </a:prstGeom>
          <a:solidFill>
            <a:srgbClr val="dee6e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initializer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6154200" y="2976480"/>
            <a:ext cx="1158120" cy="626400"/>
          </a:xfrm>
          <a:prstGeom prst="flowChartDecision">
            <a:avLst/>
          </a:prstGeom>
          <a:solidFill>
            <a:srgbClr val="ffd7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600" spc="-1" strike="noStrike">
                <a:latin typeface="Arial"/>
              </a:rPr>
              <a:t>condition</a:t>
            </a:r>
            <a:endParaRPr b="1" lang="en-US" sz="1600" spc="-1" strike="noStrike">
              <a:latin typeface="Arial"/>
            </a:endParaRPr>
          </a:p>
        </p:txBody>
      </p:sp>
      <p:cxnSp>
        <p:nvCxnSpPr>
          <p:cNvPr id="91" name="Line 9"/>
          <p:cNvCxnSpPr>
            <a:stCxn id="89" idx="2"/>
            <a:endCxn id="90" idx="0"/>
          </p:cNvCxnSpPr>
          <p:nvPr/>
        </p:nvCxnSpPr>
        <p:spPr>
          <a:xfrm>
            <a:off x="6733080" y="1886040"/>
            <a:ext cx="720" cy="1090800"/>
          </a:xfrm>
          <a:prstGeom prst="bentConnector3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92" name="CustomShape 10"/>
          <p:cNvSpPr/>
          <p:nvPr/>
        </p:nvSpPr>
        <p:spPr>
          <a:xfrm>
            <a:off x="8052120" y="3092400"/>
            <a:ext cx="1098360" cy="394560"/>
          </a:xfrm>
          <a:prstGeom prst="flowChartProcess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statements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8082000" y="2118240"/>
            <a:ext cx="1038240" cy="394560"/>
          </a:xfrm>
          <a:prstGeom prst="flowChartProcess">
            <a:avLst/>
          </a:prstGeom>
          <a:solidFill>
            <a:srgbClr val="b7b3ca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i="1" lang="en-US" sz="1600" spc="-1" strike="noStrike">
                <a:latin typeface="Arial"/>
              </a:rPr>
              <a:t>update</a:t>
            </a:r>
            <a:endParaRPr b="0" i="1" lang="en-US" sz="1600" spc="-1" strike="noStrike">
              <a:latin typeface="Arial"/>
            </a:endParaRPr>
          </a:p>
        </p:txBody>
      </p:sp>
      <p:cxnSp>
        <p:nvCxnSpPr>
          <p:cNvPr id="94" name="Line 12"/>
          <p:cNvCxnSpPr>
            <a:stCxn id="90" idx="3"/>
            <a:endCxn id="92" idx="1"/>
          </p:cNvCxnSpPr>
          <p:nvPr/>
        </p:nvCxnSpPr>
        <p:spPr>
          <a:xfrm>
            <a:off x="7312320" y="3289680"/>
            <a:ext cx="740160" cy="360"/>
          </a:xfrm>
          <a:prstGeom prst="bentConnector3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95" name="Line 13"/>
          <p:cNvCxnSpPr>
            <a:stCxn id="92" idx="0"/>
            <a:endCxn id="93" idx="2"/>
          </p:cNvCxnSpPr>
          <p:nvPr/>
        </p:nvCxnSpPr>
        <p:spPr>
          <a:xfrm flipH="1" flipV="1">
            <a:off x="8601120" y="2512800"/>
            <a:ext cx="720" cy="579960"/>
          </a:xfrm>
          <a:prstGeom prst="bentConnector3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96" name="Freeform 14"/>
          <p:cNvSpPr/>
          <p:nvPr/>
        </p:nvSpPr>
        <p:spPr>
          <a:xfrm>
            <a:off x="6733080" y="2313720"/>
            <a:ext cx="1349280" cy="360"/>
          </a:xfrm>
          <a:custGeom>
            <a:avLst/>
            <a:gdLst/>
            <a:ahLst/>
            <a:rect l="0" t="0" r="r" b="b"/>
            <a:pathLst>
              <a:path w="3748" h="1">
                <a:moveTo>
                  <a:pt x="3747" y="0"/>
                </a:moveTo>
                <a:lnTo>
                  <a:pt x="0" y="0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7" name="Freeform 15"/>
          <p:cNvSpPr/>
          <p:nvPr/>
        </p:nvSpPr>
        <p:spPr>
          <a:xfrm>
            <a:off x="6744600" y="3602880"/>
            <a:ext cx="360" cy="585000"/>
          </a:xfrm>
          <a:custGeom>
            <a:avLst/>
            <a:gdLst/>
            <a:ahLst/>
            <a:rect l="0" t="0" r="r" b="b"/>
            <a:pathLst>
              <a:path w="1" h="1625">
                <a:moveTo>
                  <a:pt x="0" y="0"/>
                </a:moveTo>
                <a:lnTo>
                  <a:pt x="0" y="1624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8" name="TextShape 16"/>
          <p:cNvSpPr txBox="1"/>
          <p:nvPr/>
        </p:nvSpPr>
        <p:spPr>
          <a:xfrm>
            <a:off x="7312320" y="3048480"/>
            <a:ext cx="488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true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" name="TextShape 17"/>
          <p:cNvSpPr txBox="1"/>
          <p:nvPr/>
        </p:nvSpPr>
        <p:spPr>
          <a:xfrm>
            <a:off x="6744600" y="3602880"/>
            <a:ext cx="5587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false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Nested </a:t>
            </a:r>
            <a:r>
              <a:rPr b="0" lang="en-US" sz="4000" spc="-1" strike="noStrike">
                <a:latin typeface="Courier New"/>
              </a:rPr>
              <a:t>for</a:t>
            </a:r>
            <a:r>
              <a:rPr b="0" lang="en-US" sz="4000" spc="-1" strike="noStrike">
                <a:latin typeface="Arial"/>
              </a:rPr>
              <a:t> loops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23680" y="1510200"/>
            <a:ext cx="5667120" cy="21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// print a multiplication table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highlight>
                  <a:srgbClr val="ffffd7"/>
                </a:highlight>
                <a:latin typeface="Courier New"/>
              </a:rPr>
              <a:t>for (int x = 1; x &lt;= 10; x++)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highlight>
                  <a:srgbClr val="dde8cb"/>
                </a:highlight>
                <a:latin typeface="Courier New"/>
              </a:rPr>
              <a:t>for (int y = 1; y &lt;= 10; y++)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highlight>
                  <a:srgbClr val="dde8cb"/>
                </a:highlight>
                <a:latin typeface="Courier New"/>
              </a:rPr>
              <a:t>    </a:t>
            </a:r>
            <a:r>
              <a:rPr b="0" lang="en-US" sz="1800" spc="-1" strike="noStrike">
                <a:highlight>
                  <a:srgbClr val="dde8cb"/>
                </a:highlight>
                <a:latin typeface="Courier New"/>
              </a:rPr>
              <a:t>System.out.printf("%4d", x * y);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highlight>
                  <a:srgbClr val="dde8cb"/>
                </a:highlight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highlight>
                  <a:srgbClr val="ffffd7"/>
                </a:highlight>
                <a:latin typeface="Courier New"/>
              </a:rPr>
              <a:t>    </a:t>
            </a:r>
            <a:r>
              <a:rPr b="0" lang="en-US" sz="1800" spc="-1" strike="noStrike">
                <a:highlight>
                  <a:srgbClr val="ffffd7"/>
                </a:highlight>
                <a:latin typeface="Courier New"/>
              </a:rPr>
              <a:t>System.out.println();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highlight>
                  <a:srgbClr val="ffffd7"/>
                </a:highlight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490800" y="1244520"/>
            <a:ext cx="2505960" cy="506160"/>
          </a:xfrm>
          <a:prstGeom prst="wedgeRectCallout">
            <a:avLst>
              <a:gd name="adj1" fmla="val -100111"/>
              <a:gd name="adj2" fmla="val 95625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for each iteration of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 outer loop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6437880" y="3168000"/>
            <a:ext cx="2505960" cy="506160"/>
          </a:xfrm>
          <a:prstGeom prst="wedgeRectCallout">
            <a:avLst>
              <a:gd name="adj1" fmla="val -115120"/>
              <a:gd name="adj2" fmla="val -155328"/>
            </a:avLst>
          </a:prstGeom>
          <a:solidFill>
            <a:srgbClr val="dde8cb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there are ten iterations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of the inner loop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2021-09-08T18:56:31Z</dcterms:modified>
  <cp:revision>684</cp:revision>
  <dc:subject/>
  <dc:title/>
</cp:coreProperties>
</file>